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9" r:id="rId2"/>
    <p:sldId id="256" r:id="rId3"/>
    <p:sldId id="286" r:id="rId4"/>
    <p:sldId id="290" r:id="rId5"/>
    <p:sldId id="298" r:id="rId6"/>
    <p:sldId id="285" r:id="rId7"/>
    <p:sldId id="278" r:id="rId8"/>
    <p:sldId id="292" r:id="rId9"/>
    <p:sldId id="287" r:id="rId10"/>
    <p:sldId id="303" r:id="rId11"/>
    <p:sldId id="299" r:id="rId12"/>
    <p:sldId id="288" r:id="rId13"/>
    <p:sldId id="262" r:id="rId14"/>
    <p:sldId id="274" r:id="rId15"/>
    <p:sldId id="275" r:id="rId16"/>
    <p:sldId id="276" r:id="rId17"/>
    <p:sldId id="293" r:id="rId18"/>
    <p:sldId id="263" r:id="rId19"/>
    <p:sldId id="279" r:id="rId20"/>
    <p:sldId id="280" r:id="rId21"/>
    <p:sldId id="282" r:id="rId22"/>
    <p:sldId id="283" r:id="rId23"/>
    <p:sldId id="284" r:id="rId24"/>
    <p:sldId id="297" r:id="rId25"/>
    <p:sldId id="294" r:id="rId26"/>
    <p:sldId id="295" r:id="rId27"/>
    <p:sldId id="296" r:id="rId28"/>
    <p:sldId id="267" r:id="rId29"/>
  </p:sldIdLst>
  <p:sldSz cx="9144000" cy="6858000" type="screen4x3"/>
  <p:notesSz cx="6858000" cy="9144000"/>
  <p:custShowLst>
    <p:custShow name="Presentación personalizada 1" id="0">
      <p:sldLst>
        <p:sld r:id="rId2"/>
      </p:sldLst>
    </p:custShow>
  </p:custShow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972" autoAdjust="0"/>
  </p:normalViewPr>
  <p:slideViewPr>
    <p:cSldViewPr>
      <p:cViewPr varScale="1">
        <p:scale>
          <a:sx n="63" d="100"/>
          <a:sy n="63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Libro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CO"/>
  <c:style val="48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v>Población</c:v>
          </c:tx>
          <c:cat>
            <c:strRef>
              <c:f>Hoja1!$A$1:$A$4</c:f>
              <c:strCache>
                <c:ptCount val="4"/>
                <c:pt idx="0">
                  <c:v>Restaurantes </c:v>
                </c:pt>
                <c:pt idx="1">
                  <c:v>Hoteles </c:v>
                </c:pt>
                <c:pt idx="2">
                  <c:v>Clubes </c:v>
                </c:pt>
                <c:pt idx="3">
                  <c:v>Casas de banquetes </c:v>
                </c:pt>
              </c:strCache>
            </c:strRef>
          </c:cat>
          <c:val>
            <c:numRef>
              <c:f>Hoja1!$B$1:$B$4</c:f>
              <c:numCache>
                <c:formatCode>General</c:formatCode>
                <c:ptCount val="4"/>
                <c:pt idx="0">
                  <c:v>60</c:v>
                </c:pt>
                <c:pt idx="1">
                  <c:v>30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</c:ser>
        <c:ser>
          <c:idx val="1"/>
          <c:order val="1"/>
          <c:tx>
            <c:v>Muestra definitiva</c:v>
          </c:tx>
          <c:cat>
            <c:strRef>
              <c:f>Hoja1!$A$1:$A$4</c:f>
              <c:strCache>
                <c:ptCount val="4"/>
                <c:pt idx="0">
                  <c:v>Restaurantes </c:v>
                </c:pt>
                <c:pt idx="1">
                  <c:v>Hoteles </c:v>
                </c:pt>
                <c:pt idx="2">
                  <c:v>Clubes </c:v>
                </c:pt>
                <c:pt idx="3">
                  <c:v>Casas de banquetes </c:v>
                </c:pt>
              </c:strCache>
            </c:strRef>
          </c:cat>
          <c:val>
            <c:numRef>
              <c:f>Hoja1!$C$1:$C$4</c:f>
              <c:numCache>
                <c:formatCode>General</c:formatCode>
                <c:ptCount val="4"/>
                <c:pt idx="0">
                  <c:v>20</c:v>
                </c:pt>
                <c:pt idx="1">
                  <c:v>10</c:v>
                </c:pt>
                <c:pt idx="2">
                  <c:v>4</c:v>
                </c:pt>
                <c:pt idx="3">
                  <c:v>3</c:v>
                </c:pt>
              </c:numCache>
            </c:numRef>
          </c:val>
        </c:ser>
        <c:shape val="cylinder"/>
        <c:axId val="40896384"/>
        <c:axId val="40897920"/>
        <c:axId val="0"/>
      </c:bar3DChart>
      <c:catAx>
        <c:axId val="40896384"/>
        <c:scaling>
          <c:orientation val="minMax"/>
        </c:scaling>
        <c:axPos val="b"/>
        <c:tickLblPos val="nextTo"/>
        <c:txPr>
          <a:bodyPr/>
          <a:lstStyle/>
          <a:p>
            <a:pPr>
              <a:defRPr lang="es-CO"/>
            </a:pPr>
            <a:endParaRPr lang="es-CO"/>
          </a:p>
        </c:txPr>
        <c:crossAx val="40897920"/>
        <c:crosses val="autoZero"/>
        <c:auto val="1"/>
        <c:lblAlgn val="ctr"/>
        <c:lblOffset val="100"/>
      </c:catAx>
      <c:valAx>
        <c:axId val="408979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s-CO"/>
            </a:pPr>
            <a:endParaRPr lang="es-CO"/>
          </a:p>
        </c:txPr>
        <c:crossAx val="408963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9794063482769408"/>
          <c:y val="6.395208006456192E-2"/>
          <c:w val="0.28087002860450028"/>
          <c:h val="0.17859542540384671"/>
        </c:manualLayout>
      </c:layout>
      <c:txPr>
        <a:bodyPr/>
        <a:lstStyle/>
        <a:p>
          <a:pPr>
            <a:defRPr lang="es-CO"/>
          </a:pPr>
          <a:endParaRPr lang="es-CO"/>
        </a:p>
      </c:txPr>
    </c:legend>
    <c:plotVisOnly val="1"/>
  </c:chart>
  <c:spPr>
    <a:effectLst>
      <a:outerShdw blurRad="63500" sx="102000" sy="102000" algn="ctr" rotWithShape="0">
        <a:prstClr val="black">
          <a:alpha val="40000"/>
        </a:prstClr>
      </a:outerShdw>
    </a:effectLst>
  </c:sp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7DF00-116C-4A6D-8BE8-D3A52330F9F2}" type="datetimeFigureOut">
              <a:rPr lang="es-CO" smtClean="0"/>
              <a:pPr/>
              <a:t>15/06/2010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45497-FC9B-4CBD-9024-2546396C4AA7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45497-FC9B-4CBD-9024-2546396C4AA7}" type="slidenum">
              <a:rPr lang="es-CO" smtClean="0"/>
              <a:pPr/>
              <a:t>8</a:t>
            </a:fld>
            <a:endParaRPr lang="es-C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45497-FC9B-4CBD-9024-2546396C4AA7}" type="slidenum">
              <a:rPr lang="es-CO" smtClean="0"/>
              <a:pPr/>
              <a:t>9</a:t>
            </a:fld>
            <a:endParaRPr lang="es-CO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45497-FC9B-4CBD-9024-2546396C4AA7}" type="slidenum">
              <a:rPr lang="es-CO" smtClean="0"/>
              <a:pPr/>
              <a:t>12</a:t>
            </a:fld>
            <a:endParaRPr lang="es-CO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45497-FC9B-4CBD-9024-2546396C4AA7}" type="slidenum">
              <a:rPr lang="es-CO" smtClean="0"/>
              <a:pPr/>
              <a:t>14</a:t>
            </a:fld>
            <a:endParaRPr lang="es-CO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45497-FC9B-4CBD-9024-2546396C4AA7}" type="slidenum">
              <a:rPr lang="es-CO" smtClean="0"/>
              <a:pPr/>
              <a:t>15</a:t>
            </a:fld>
            <a:endParaRPr lang="es-CO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45497-FC9B-4CBD-9024-2546396C4AA7}" type="slidenum">
              <a:rPr lang="es-CO" smtClean="0"/>
              <a:pPr/>
              <a:t>16</a:t>
            </a:fld>
            <a:endParaRPr lang="es-CO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F45497-FC9B-4CBD-9024-2546396C4AA7}" type="slidenum">
              <a:rPr lang="es-CO" smtClean="0"/>
              <a:pPr/>
              <a:t>17</a:t>
            </a:fld>
            <a:endParaRPr lang="es-C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10900-8636-4FA2-BAE5-441318998F13}" type="datetimeFigureOut">
              <a:rPr lang="es-ES" smtClean="0"/>
              <a:pPr/>
              <a:t>15/06/2010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5FAAA-08CA-48F6-8856-C52D3A7C7F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428596" y="357166"/>
            <a:ext cx="84692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 smtClean="0"/>
              <a:t>Diseño, Desarrollo y Plan de Negocios de una </a:t>
            </a:r>
            <a:r>
              <a:rPr lang="es-ES" sz="2200" b="1" dirty="0" smtClean="0">
                <a:solidFill>
                  <a:schemeClr val="accent6"/>
                </a:solidFill>
              </a:rPr>
              <a:t>vajilla</a:t>
            </a:r>
            <a:r>
              <a:rPr lang="es-ES" sz="2200" b="1" dirty="0" smtClean="0"/>
              <a:t> </a:t>
            </a:r>
            <a:r>
              <a:rPr lang="es-ES" sz="2200" b="1" dirty="0" smtClean="0">
                <a:solidFill>
                  <a:schemeClr val="accent6"/>
                </a:solidFill>
              </a:rPr>
              <a:t>institucional </a:t>
            </a:r>
            <a:r>
              <a:rPr lang="es-ES" sz="2200" dirty="0" smtClean="0"/>
              <a:t>para la empresa </a:t>
            </a:r>
            <a:r>
              <a:rPr lang="es-ES" sz="2200" b="1" dirty="0" smtClean="0">
                <a:solidFill>
                  <a:schemeClr val="accent6"/>
                </a:solidFill>
              </a:rPr>
              <a:t>Ambiente Gourmet</a:t>
            </a:r>
          </a:p>
        </p:txBody>
      </p:sp>
      <p:pic>
        <p:nvPicPr>
          <p:cNvPr id="9" name="Picture 2" descr="F:\PROYECTO DE GRADO\DISEÑO\manu\elementos finitos\vajilla1.png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 l="12475" r="8772"/>
          <a:stretch>
            <a:fillRect/>
          </a:stretch>
        </p:blipFill>
        <p:spPr bwMode="auto">
          <a:xfrm>
            <a:off x="4107212" y="1571612"/>
            <a:ext cx="4810161" cy="3857652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5786454"/>
            <a:ext cx="52671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   INGENIERÍA DE DISEÑO DE PRODUCTO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12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214282" y="1571612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" b="1" dirty="0" smtClean="0">
                <a:solidFill>
                  <a:schemeClr val="accent6"/>
                </a:solidFill>
              </a:rPr>
              <a:t>Autoras</a:t>
            </a:r>
          </a:p>
          <a:p>
            <a:pPr algn="just"/>
            <a:r>
              <a:rPr lang="es-ES" dirty="0" smtClean="0"/>
              <a:t>Diana M. Gutiérrez</a:t>
            </a:r>
          </a:p>
          <a:p>
            <a:pPr algn="just"/>
            <a:r>
              <a:rPr lang="es-ES" dirty="0" smtClean="0"/>
              <a:t>Manuela Restrepo S.</a:t>
            </a:r>
          </a:p>
          <a:p>
            <a:pPr algn="just"/>
            <a:endParaRPr lang="es-ES" dirty="0" smtClean="0"/>
          </a:p>
          <a:p>
            <a:pPr algn="just"/>
            <a:r>
              <a:rPr lang="es-ES" b="1" dirty="0" smtClean="0">
                <a:solidFill>
                  <a:schemeClr val="accent6"/>
                </a:solidFill>
              </a:rPr>
              <a:t>Asesora</a:t>
            </a:r>
          </a:p>
          <a:p>
            <a:pPr algn="just"/>
            <a:r>
              <a:rPr lang="es-ES" dirty="0" smtClean="0"/>
              <a:t>Marcela Aguirre V.</a:t>
            </a:r>
          </a:p>
          <a:p>
            <a:pPr algn="just"/>
            <a:endParaRPr lang="es-ES" dirty="0" smtClean="0"/>
          </a:p>
          <a:p>
            <a:pPr algn="just"/>
            <a:r>
              <a:rPr lang="es-ES" b="1" dirty="0" smtClean="0">
                <a:solidFill>
                  <a:schemeClr val="accent6"/>
                </a:solidFill>
              </a:rPr>
              <a:t>Co Asesor</a:t>
            </a:r>
          </a:p>
          <a:p>
            <a:pPr algn="just"/>
            <a:r>
              <a:rPr lang="es-ES" dirty="0" smtClean="0"/>
              <a:t>Nicolás Peñaloza H.</a:t>
            </a:r>
          </a:p>
          <a:p>
            <a:pPr algn="just"/>
            <a:endParaRPr lang="es-ES" dirty="0" smtClean="0"/>
          </a:p>
          <a:p>
            <a:pPr algn="just"/>
            <a:r>
              <a:rPr lang="es-ES" b="1" dirty="0" smtClean="0">
                <a:solidFill>
                  <a:schemeClr val="accent6"/>
                </a:solidFill>
              </a:rPr>
              <a:t>Universidad EAFIT</a:t>
            </a:r>
          </a:p>
          <a:p>
            <a:pPr algn="just"/>
            <a:r>
              <a:rPr lang="es-ES" dirty="0" smtClean="0"/>
              <a:t>2010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F:\PROYECTO DE GRADO\PROYECTO DE GRADO\PRESENTACIÒN FINAL\IMG_7480.jpg"/>
          <p:cNvPicPr>
            <a:picLocks noChangeAspect="1" noChangeArrowheads="1"/>
          </p:cNvPicPr>
          <p:nvPr/>
        </p:nvPicPr>
        <p:blipFill>
          <a:blip r:embed="rId2" cstate="print"/>
          <a:srcRect l="3482" r="7592"/>
          <a:stretch>
            <a:fillRect/>
          </a:stretch>
        </p:blipFill>
        <p:spPr bwMode="auto">
          <a:xfrm>
            <a:off x="-32" y="-24"/>
            <a:ext cx="9144032" cy="6858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0" y="5786454"/>
            <a:ext cx="4038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QUÉ ES AMBIENTE GOURMET?</a:t>
            </a:r>
            <a:endParaRPr lang="es-ES" sz="2400" dirty="0"/>
          </a:p>
        </p:txBody>
      </p:sp>
      <p:pic>
        <p:nvPicPr>
          <p:cNvPr id="1036" name="Picture 12" descr="F:\PROYECTO DE GRADO\PROYECTO DE GRADO\PRESENTACIÒN FINAL\logonegr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7041" y="5429264"/>
            <a:ext cx="1114115" cy="10624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 t="22788"/>
          <a:stretch>
            <a:fillRect/>
          </a:stretch>
        </p:blipFill>
        <p:spPr bwMode="auto">
          <a:xfrm>
            <a:off x="0" y="0"/>
            <a:ext cx="9144000" cy="685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5786454"/>
            <a:ext cx="2620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SITUACIÓN ACTUAL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9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5786454"/>
            <a:ext cx="2620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SITUACIÓN ACTUAL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9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3500430" y="142852"/>
            <a:ext cx="1857388" cy="185738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sz="2000" b="1" dirty="0" smtClean="0">
                <a:solidFill>
                  <a:schemeClr val="bg1"/>
                </a:solidFill>
              </a:rPr>
              <a:t>HORECA</a:t>
            </a:r>
            <a:endParaRPr lang="es-ES" sz="2000" dirty="0">
              <a:solidFill>
                <a:schemeClr val="bg1"/>
              </a:solidFill>
            </a:endParaRPr>
          </a:p>
        </p:txBody>
      </p:sp>
      <p:grpSp>
        <p:nvGrpSpPr>
          <p:cNvPr id="21" name="20 Grupo"/>
          <p:cNvGrpSpPr/>
          <p:nvPr/>
        </p:nvGrpSpPr>
        <p:grpSpPr>
          <a:xfrm>
            <a:off x="4857752" y="1928802"/>
            <a:ext cx="1714512" cy="1857388"/>
            <a:chOff x="4857752" y="1928802"/>
            <a:chExt cx="1714512" cy="1857388"/>
          </a:xfrm>
        </p:grpSpPr>
        <p:cxnSp>
          <p:nvCxnSpPr>
            <p:cNvPr id="7" name="6 Conector recto"/>
            <p:cNvCxnSpPr>
              <a:endCxn id="12" idx="0"/>
            </p:cNvCxnSpPr>
            <p:nvPr/>
          </p:nvCxnSpPr>
          <p:spPr>
            <a:xfrm>
              <a:off x="4857752" y="1928802"/>
              <a:ext cx="1071570" cy="571504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11 Elipse"/>
            <p:cNvSpPr/>
            <p:nvPr/>
          </p:nvSpPr>
          <p:spPr>
            <a:xfrm>
              <a:off x="5286380" y="2500306"/>
              <a:ext cx="1285884" cy="1285884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es-CO" sz="1100" dirty="0" smtClean="0"/>
                <a:t>Oportunidad </a:t>
              </a:r>
              <a:endParaRPr lang="es-ES" sz="1100" dirty="0"/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3786182" y="2000240"/>
            <a:ext cx="1285884" cy="1785950"/>
            <a:chOff x="3786182" y="2000240"/>
            <a:chExt cx="1285884" cy="1785950"/>
          </a:xfrm>
        </p:grpSpPr>
        <p:cxnSp>
          <p:nvCxnSpPr>
            <p:cNvPr id="10" name="9 Conector recto"/>
            <p:cNvCxnSpPr>
              <a:stCxn id="5" idx="4"/>
              <a:endCxn id="13" idx="0"/>
            </p:cNvCxnSpPr>
            <p:nvPr/>
          </p:nvCxnSpPr>
          <p:spPr>
            <a:xfrm rot="5400000">
              <a:off x="4179091" y="2250273"/>
              <a:ext cx="500066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12 Elipse"/>
            <p:cNvSpPr/>
            <p:nvPr/>
          </p:nvSpPr>
          <p:spPr>
            <a:xfrm>
              <a:off x="3786182" y="2500306"/>
              <a:ext cx="1285884" cy="1285884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es-CO" sz="1100" dirty="0" smtClean="0"/>
                <a:t>Crecimiento </a:t>
              </a:r>
              <a:endParaRPr lang="es-ES" sz="1100" dirty="0"/>
            </a:p>
          </p:txBody>
        </p:sp>
      </p:grpSp>
      <p:grpSp>
        <p:nvGrpSpPr>
          <p:cNvPr id="19" name="18 Grupo"/>
          <p:cNvGrpSpPr/>
          <p:nvPr/>
        </p:nvGrpSpPr>
        <p:grpSpPr>
          <a:xfrm>
            <a:off x="2285984" y="1928802"/>
            <a:ext cx="1714512" cy="1857388"/>
            <a:chOff x="2285984" y="1928802"/>
            <a:chExt cx="1714512" cy="1857388"/>
          </a:xfrm>
        </p:grpSpPr>
        <p:cxnSp>
          <p:nvCxnSpPr>
            <p:cNvPr id="11" name="10 Conector recto"/>
            <p:cNvCxnSpPr>
              <a:endCxn id="14" idx="0"/>
            </p:cNvCxnSpPr>
            <p:nvPr/>
          </p:nvCxnSpPr>
          <p:spPr>
            <a:xfrm rot="10800000" flipV="1">
              <a:off x="2928926" y="1928802"/>
              <a:ext cx="1071570" cy="571504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13 Elipse"/>
            <p:cNvSpPr/>
            <p:nvPr/>
          </p:nvSpPr>
          <p:spPr>
            <a:xfrm>
              <a:off x="2285984" y="2500306"/>
              <a:ext cx="1285884" cy="1285884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es-CO" sz="1100" dirty="0" smtClean="0"/>
                <a:t>Diversidad</a:t>
              </a:r>
              <a:endParaRPr lang="es-ES" sz="1100" dirty="0"/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785786" y="1728232"/>
            <a:ext cx="2986652" cy="2057958"/>
            <a:chOff x="785786" y="1728232"/>
            <a:chExt cx="2986652" cy="2057958"/>
          </a:xfrm>
        </p:grpSpPr>
        <p:cxnSp>
          <p:nvCxnSpPr>
            <p:cNvPr id="25" name="24 Conector recto"/>
            <p:cNvCxnSpPr>
              <a:stCxn id="5" idx="3"/>
              <a:endCxn id="26" idx="0"/>
            </p:cNvCxnSpPr>
            <p:nvPr/>
          </p:nvCxnSpPr>
          <p:spPr>
            <a:xfrm rot="5400000">
              <a:off x="2214546" y="942414"/>
              <a:ext cx="772074" cy="2343710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25 Elipse"/>
            <p:cNvSpPr/>
            <p:nvPr/>
          </p:nvSpPr>
          <p:spPr>
            <a:xfrm>
              <a:off x="785786" y="2500306"/>
              <a:ext cx="1285884" cy="1285884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es-CO" sz="1100" dirty="0" smtClean="0"/>
                <a:t>Amplitud</a:t>
              </a:r>
              <a:endParaRPr lang="es-ES" sz="1100" dirty="0"/>
            </a:p>
          </p:txBody>
        </p:sp>
      </p:grpSp>
      <p:grpSp>
        <p:nvGrpSpPr>
          <p:cNvPr id="22" name="21 Grupo"/>
          <p:cNvGrpSpPr/>
          <p:nvPr/>
        </p:nvGrpSpPr>
        <p:grpSpPr>
          <a:xfrm>
            <a:off x="5085810" y="1728232"/>
            <a:ext cx="2986652" cy="2057958"/>
            <a:chOff x="5085810" y="1728232"/>
            <a:chExt cx="2986652" cy="2057958"/>
          </a:xfrm>
        </p:grpSpPr>
        <p:cxnSp>
          <p:nvCxnSpPr>
            <p:cNvPr id="54" name="53 Conector recto"/>
            <p:cNvCxnSpPr>
              <a:stCxn id="5" idx="5"/>
              <a:endCxn id="56" idx="0"/>
            </p:cNvCxnSpPr>
            <p:nvPr/>
          </p:nvCxnSpPr>
          <p:spPr>
            <a:xfrm rot="16200000" flipH="1">
              <a:off x="5871628" y="942414"/>
              <a:ext cx="772074" cy="2343710"/>
            </a:xfrm>
            <a:prstGeom prst="line">
              <a:avLst/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55 Elipse"/>
            <p:cNvSpPr/>
            <p:nvPr/>
          </p:nvSpPr>
          <p:spPr>
            <a:xfrm>
              <a:off x="6786578" y="2500306"/>
              <a:ext cx="1285884" cy="1285884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r>
                <a:rPr lang="es-CO" sz="1100" dirty="0" smtClean="0"/>
                <a:t>Innovación </a:t>
              </a:r>
              <a:endParaRPr lang="es-ES" sz="1100" dirty="0"/>
            </a:p>
          </p:txBody>
        </p:sp>
      </p:grpSp>
      <p:sp>
        <p:nvSpPr>
          <p:cNvPr id="70" name="69 Rectángulo"/>
          <p:cNvSpPr/>
          <p:nvPr/>
        </p:nvSpPr>
        <p:spPr>
          <a:xfrm>
            <a:off x="285720" y="4071942"/>
            <a:ext cx="83582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SzPct val="110000"/>
              <a:buFont typeface="Arial" pitchFamily="34" charset="0"/>
              <a:buChar char="•"/>
            </a:pPr>
            <a:r>
              <a:rPr lang="es-ES" sz="1600" dirty="0" smtClean="0"/>
              <a:t>Mercado </a:t>
            </a:r>
            <a:r>
              <a:rPr lang="es-ES" sz="1600" dirty="0" smtClean="0">
                <a:solidFill>
                  <a:schemeClr val="accent6"/>
                </a:solidFill>
              </a:rPr>
              <a:t>monopolizado</a:t>
            </a:r>
            <a:r>
              <a:rPr lang="es-ES" sz="1600" dirty="0" smtClean="0"/>
              <a:t> por Corona.</a:t>
            </a:r>
          </a:p>
          <a:p>
            <a:pPr algn="just">
              <a:buSzPct val="110000"/>
            </a:pPr>
            <a:endParaRPr lang="es-ES" sz="1600" dirty="0" smtClean="0"/>
          </a:p>
          <a:p>
            <a:pPr algn="just">
              <a:buSzPct val="110000"/>
              <a:buFont typeface="Arial" pitchFamily="34" charset="0"/>
              <a:buChar char="•"/>
            </a:pPr>
            <a:r>
              <a:rPr lang="es-ES" sz="1600" dirty="0" smtClean="0"/>
              <a:t>Algunos </a:t>
            </a:r>
            <a:r>
              <a:rPr lang="es-ES" sz="1600" dirty="0" smtClean="0">
                <a:solidFill>
                  <a:schemeClr val="accent6"/>
                </a:solidFill>
              </a:rPr>
              <a:t>establecimientos</a:t>
            </a:r>
            <a:r>
              <a:rPr lang="es-ES" sz="1600" dirty="0" smtClean="0"/>
              <a:t> pertenecientes a HORECA </a:t>
            </a:r>
            <a:r>
              <a:rPr lang="es-ES" sz="1600" dirty="0" smtClean="0">
                <a:solidFill>
                  <a:schemeClr val="accent6"/>
                </a:solidFill>
              </a:rPr>
              <a:t>adquieren los productos </a:t>
            </a:r>
            <a:r>
              <a:rPr lang="es-ES" sz="1600" dirty="0" smtClean="0"/>
              <a:t>de Ambiente Gourmet con dudas, ya que </a:t>
            </a:r>
            <a:r>
              <a:rPr lang="es-ES" sz="1600" dirty="0" smtClean="0">
                <a:solidFill>
                  <a:schemeClr val="accent6"/>
                </a:solidFill>
              </a:rPr>
              <a:t>desconocen sus características.</a:t>
            </a:r>
            <a:endParaRPr lang="es-ES" sz="16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3949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Objetivo General y Específicos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30" name="29 Elipse"/>
          <p:cNvSpPr/>
          <p:nvPr/>
        </p:nvSpPr>
        <p:spPr>
          <a:xfrm>
            <a:off x="1428728" y="1571612"/>
            <a:ext cx="2357454" cy="235745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SzPct val="110000"/>
            </a:pPr>
            <a:r>
              <a:rPr lang="es-ES" sz="1400" dirty="0" smtClean="0">
                <a:solidFill>
                  <a:schemeClr val="tx1"/>
                </a:solidFill>
              </a:rPr>
              <a:t>Desarrollar</a:t>
            </a:r>
            <a:r>
              <a:rPr lang="es-ES" sz="1400" dirty="0" smtClean="0">
                <a:solidFill>
                  <a:schemeClr val="bg1"/>
                </a:solidFill>
              </a:rPr>
              <a:t> una </a:t>
            </a:r>
            <a:r>
              <a:rPr lang="es-ES" sz="1400" dirty="0" smtClean="0">
                <a:solidFill>
                  <a:schemeClr val="tx1"/>
                </a:solidFill>
              </a:rPr>
              <a:t>vajilla institucional </a:t>
            </a:r>
            <a:r>
              <a:rPr lang="es-ES" sz="1400" dirty="0" smtClean="0">
                <a:solidFill>
                  <a:schemeClr val="bg1"/>
                </a:solidFill>
              </a:rPr>
              <a:t>para la empresa Ambiente Gourmet con su respectivo </a:t>
            </a:r>
            <a:r>
              <a:rPr lang="es-ES" sz="1400" dirty="0" smtClean="0">
                <a:solidFill>
                  <a:schemeClr val="tx1"/>
                </a:solidFill>
              </a:rPr>
              <a:t>plan de negocios</a:t>
            </a:r>
            <a:endParaRPr lang="es-ES" sz="1400" dirty="0">
              <a:solidFill>
                <a:schemeClr val="bg1"/>
              </a:solidFill>
            </a:endParaRPr>
          </a:p>
        </p:txBody>
      </p:sp>
      <p:grpSp>
        <p:nvGrpSpPr>
          <p:cNvPr id="19" name="18 Grupo"/>
          <p:cNvGrpSpPr/>
          <p:nvPr/>
        </p:nvGrpSpPr>
        <p:grpSpPr>
          <a:xfrm>
            <a:off x="3786182" y="1785926"/>
            <a:ext cx="3929090" cy="964413"/>
            <a:chOff x="3786182" y="1785926"/>
            <a:chExt cx="3929090" cy="964413"/>
          </a:xfrm>
        </p:grpSpPr>
        <p:sp>
          <p:nvSpPr>
            <p:cNvPr id="33" name="32 CuadroTexto"/>
            <p:cNvSpPr txBox="1"/>
            <p:nvPr/>
          </p:nvSpPr>
          <p:spPr>
            <a:xfrm>
              <a:off x="5072066" y="1785926"/>
              <a:ext cx="26432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ES" sz="1400" dirty="0" smtClean="0"/>
                <a:t>Realizar el </a:t>
              </a:r>
              <a:r>
                <a:rPr lang="es-ES" sz="1400" dirty="0" smtClean="0">
                  <a:solidFill>
                    <a:schemeClr val="accent6"/>
                  </a:solidFill>
                </a:rPr>
                <a:t>estudio de mercado </a:t>
              </a:r>
              <a:endParaRPr lang="es-CO" sz="1400" dirty="0"/>
            </a:p>
          </p:txBody>
        </p:sp>
        <p:cxnSp>
          <p:nvCxnSpPr>
            <p:cNvPr id="46" name="45 Forma"/>
            <p:cNvCxnSpPr>
              <a:stCxn id="57" idx="2"/>
              <a:endCxn id="30" idx="6"/>
            </p:cNvCxnSpPr>
            <p:nvPr/>
          </p:nvCxnSpPr>
          <p:spPr>
            <a:xfrm rot="10800000" flipV="1">
              <a:off x="3786182" y="1942073"/>
              <a:ext cx="1000132" cy="808266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56 Elipse"/>
            <p:cNvSpPr/>
            <p:nvPr/>
          </p:nvSpPr>
          <p:spPr>
            <a:xfrm>
              <a:off x="4786314" y="1834916"/>
              <a:ext cx="214314" cy="214314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ES" sz="1600" dirty="0" smtClean="0"/>
                <a:t>1</a:t>
              </a:r>
              <a:endParaRPr lang="es-ES" sz="1600" dirty="0"/>
            </a:p>
          </p:txBody>
        </p:sp>
      </p:grpSp>
      <p:sp>
        <p:nvSpPr>
          <p:cNvPr id="61" name="60 Elipse"/>
          <p:cNvSpPr/>
          <p:nvPr/>
        </p:nvSpPr>
        <p:spPr>
          <a:xfrm>
            <a:off x="4786314" y="3429000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600" dirty="0" smtClean="0"/>
              <a:t>4</a:t>
            </a:r>
            <a:endParaRPr lang="es-ES" sz="1600" dirty="0"/>
          </a:p>
        </p:txBody>
      </p:sp>
      <p:cxnSp>
        <p:nvCxnSpPr>
          <p:cNvPr id="68" name="45 Forma"/>
          <p:cNvCxnSpPr>
            <a:stCxn id="61" idx="2"/>
            <a:endCxn id="30" idx="6"/>
          </p:cNvCxnSpPr>
          <p:nvPr/>
        </p:nvCxnSpPr>
        <p:spPr>
          <a:xfrm rot="10800000">
            <a:off x="3786182" y="2750339"/>
            <a:ext cx="1000132" cy="785818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19 Grupo"/>
          <p:cNvGrpSpPr/>
          <p:nvPr/>
        </p:nvGrpSpPr>
        <p:grpSpPr>
          <a:xfrm>
            <a:off x="3786182" y="2305042"/>
            <a:ext cx="4643470" cy="445297"/>
            <a:chOff x="3786182" y="2305042"/>
            <a:chExt cx="4643470" cy="445297"/>
          </a:xfrm>
        </p:grpSpPr>
        <p:sp>
          <p:nvSpPr>
            <p:cNvPr id="59" name="58 Elipse"/>
            <p:cNvSpPr/>
            <p:nvPr/>
          </p:nvSpPr>
          <p:spPr>
            <a:xfrm>
              <a:off x="4786314" y="2357430"/>
              <a:ext cx="214314" cy="214314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ES" sz="1600" dirty="0" smtClean="0"/>
                <a:t>2</a:t>
              </a:r>
              <a:endParaRPr lang="es-ES" sz="1600" dirty="0"/>
            </a:p>
          </p:txBody>
        </p:sp>
        <p:cxnSp>
          <p:nvCxnSpPr>
            <p:cNvPr id="73" name="72 Conector angular"/>
            <p:cNvCxnSpPr>
              <a:stCxn id="30" idx="6"/>
              <a:endCxn id="59" idx="2"/>
            </p:cNvCxnSpPr>
            <p:nvPr/>
          </p:nvCxnSpPr>
          <p:spPr>
            <a:xfrm flipV="1">
              <a:off x="3786182" y="2464587"/>
              <a:ext cx="1000132" cy="285752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76 CuadroTexto"/>
            <p:cNvSpPr txBox="1"/>
            <p:nvPr/>
          </p:nvSpPr>
          <p:spPr>
            <a:xfrm>
              <a:off x="5072066" y="2305042"/>
              <a:ext cx="33575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ES" sz="1400" dirty="0" smtClean="0"/>
                <a:t>Realizar el </a:t>
              </a:r>
              <a:r>
                <a:rPr lang="es-ES" sz="1400" dirty="0" smtClean="0">
                  <a:solidFill>
                    <a:schemeClr val="accent6"/>
                  </a:solidFill>
                </a:rPr>
                <a:t>diseño </a:t>
              </a:r>
              <a:r>
                <a:rPr lang="es-ES" sz="1400" dirty="0" smtClean="0"/>
                <a:t>formal y de detalle</a:t>
              </a:r>
              <a:endParaRPr lang="es-CO" sz="1400" dirty="0"/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3786182" y="2750339"/>
            <a:ext cx="4643470" cy="443509"/>
            <a:chOff x="3786182" y="2750339"/>
            <a:chExt cx="4643470" cy="443509"/>
          </a:xfrm>
        </p:grpSpPr>
        <p:sp>
          <p:nvSpPr>
            <p:cNvPr id="60" name="59 Elipse"/>
            <p:cNvSpPr/>
            <p:nvPr/>
          </p:nvSpPr>
          <p:spPr>
            <a:xfrm>
              <a:off x="4786314" y="2928934"/>
              <a:ext cx="214314" cy="214314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ES" sz="1600" dirty="0" smtClean="0"/>
                <a:t>3</a:t>
              </a:r>
              <a:endParaRPr lang="es-ES" sz="1600" dirty="0"/>
            </a:p>
          </p:txBody>
        </p:sp>
        <p:cxnSp>
          <p:nvCxnSpPr>
            <p:cNvPr id="76" name="75 Conector angular"/>
            <p:cNvCxnSpPr>
              <a:stCxn id="30" idx="6"/>
              <a:endCxn id="60" idx="2"/>
            </p:cNvCxnSpPr>
            <p:nvPr/>
          </p:nvCxnSpPr>
          <p:spPr>
            <a:xfrm>
              <a:off x="3786182" y="2750339"/>
              <a:ext cx="1000132" cy="285752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77 CuadroTexto"/>
            <p:cNvSpPr txBox="1"/>
            <p:nvPr/>
          </p:nvSpPr>
          <p:spPr>
            <a:xfrm>
              <a:off x="5072066" y="2886071"/>
              <a:ext cx="33575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ES" sz="1400" dirty="0" smtClean="0">
                  <a:solidFill>
                    <a:schemeClr val="accent6"/>
                  </a:solidFill>
                </a:rPr>
                <a:t>Construir</a:t>
              </a:r>
              <a:r>
                <a:rPr lang="es-ES" sz="1400" dirty="0" smtClean="0"/>
                <a:t> el modelo funcional</a:t>
              </a:r>
              <a:endParaRPr lang="es-CO" sz="1400" dirty="0"/>
            </a:p>
          </p:txBody>
        </p:sp>
      </p:grpSp>
      <p:sp>
        <p:nvSpPr>
          <p:cNvPr id="79" name="78 CuadroTexto"/>
          <p:cNvSpPr txBox="1"/>
          <p:nvPr/>
        </p:nvSpPr>
        <p:spPr>
          <a:xfrm>
            <a:off x="5072066" y="3386137"/>
            <a:ext cx="3357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accent6"/>
                </a:solidFill>
              </a:rPr>
              <a:t>Escribir </a:t>
            </a:r>
            <a:r>
              <a:rPr lang="es-ES" sz="1400" dirty="0" smtClean="0"/>
              <a:t>el Plan de Negocios </a:t>
            </a:r>
            <a:endParaRPr lang="es-CO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1" grpId="0" animBg="1"/>
      <p:bldP spid="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PROYECTO DE GRADO\DISEÑO\manu\elementos finitos\vajilla1.png"/>
          <p:cNvPicPr>
            <a:picLocks noChangeAspect="1" noChangeArrowheads="1"/>
          </p:cNvPicPr>
          <p:nvPr/>
        </p:nvPicPr>
        <p:blipFill>
          <a:blip r:embed="rId2" cstate="print"/>
          <a:srcRect l="12475" r="8772"/>
          <a:stretch>
            <a:fillRect/>
          </a:stretch>
        </p:blipFill>
        <p:spPr bwMode="auto">
          <a:xfrm>
            <a:off x="-32" y="-24"/>
            <a:ext cx="7000924" cy="561460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07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EL PROYECTO…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15362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07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EL PROYECTO…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15362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7158" y="2073654"/>
            <a:ext cx="8429684" cy="18158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sz="2800" i="1" dirty="0" smtClean="0">
                <a:solidFill>
                  <a:schemeClr val="accent6"/>
                </a:solidFill>
              </a:rPr>
              <a:t>Desarrollo  de una vajilla institucional para la empresa Ambiente Gourmet, </a:t>
            </a:r>
            <a:r>
              <a:rPr lang="es-CO" sz="2800" i="1" dirty="0" smtClean="0"/>
              <a:t>que cumpla con los requerimientos que demanda el mercado institucional  y que se adapte a los complementos de vajilla de la empresa</a:t>
            </a:r>
            <a:endParaRPr lang="es-ES" sz="28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0" name="9 Elipse"/>
          <p:cNvSpPr/>
          <p:nvPr/>
        </p:nvSpPr>
        <p:spPr>
          <a:xfrm>
            <a:off x="714348" y="1714488"/>
            <a:ext cx="2357454" cy="2357454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2000" dirty="0" smtClean="0">
                <a:solidFill>
                  <a:schemeClr val="bg1"/>
                </a:solidFill>
              </a:rPr>
              <a:t>Investigación</a:t>
            </a:r>
            <a:endParaRPr lang="es-CO" sz="2000" dirty="0">
              <a:solidFill>
                <a:schemeClr val="bg1"/>
              </a:solidFill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3428992" y="1714488"/>
            <a:ext cx="2357454" cy="2357454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2000" dirty="0" smtClean="0">
                <a:solidFill>
                  <a:schemeClr val="bg1"/>
                </a:solidFill>
              </a:rPr>
              <a:t>Diseño</a:t>
            </a:r>
            <a:endParaRPr lang="es-CO" sz="2000" dirty="0">
              <a:solidFill>
                <a:schemeClr val="bg1"/>
              </a:solidFill>
            </a:endParaRPr>
          </a:p>
        </p:txBody>
      </p:sp>
      <p:sp>
        <p:nvSpPr>
          <p:cNvPr id="12" name="11 Elipse"/>
          <p:cNvSpPr/>
          <p:nvPr/>
        </p:nvSpPr>
        <p:spPr>
          <a:xfrm>
            <a:off x="6143636" y="1714488"/>
            <a:ext cx="2357454" cy="2357454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2000" dirty="0" smtClean="0">
                <a:solidFill>
                  <a:schemeClr val="bg1"/>
                </a:solidFill>
              </a:rPr>
              <a:t>Plan de negocios</a:t>
            </a:r>
            <a:endParaRPr lang="es-CO" sz="2000" dirty="0">
              <a:solidFill>
                <a:schemeClr val="bg1"/>
              </a:solidFill>
            </a:endParaRPr>
          </a:p>
        </p:txBody>
      </p:sp>
      <p:sp>
        <p:nvSpPr>
          <p:cNvPr id="14" name="13 Flecha curvada hacia abajo"/>
          <p:cNvSpPr/>
          <p:nvPr/>
        </p:nvSpPr>
        <p:spPr>
          <a:xfrm>
            <a:off x="2214546" y="857232"/>
            <a:ext cx="2200290" cy="785818"/>
          </a:xfrm>
          <a:prstGeom prst="curvedDownArrow">
            <a:avLst>
              <a:gd name="adj1" fmla="val 25000"/>
              <a:gd name="adj2" fmla="val 62544"/>
              <a:gd name="adj3" fmla="val 35667"/>
            </a:avLst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16" name="15 Flecha curvada hacia abajo"/>
          <p:cNvSpPr/>
          <p:nvPr/>
        </p:nvSpPr>
        <p:spPr>
          <a:xfrm rot="10800000" flipH="1">
            <a:off x="4964430" y="4143380"/>
            <a:ext cx="2179338" cy="785818"/>
          </a:xfrm>
          <a:prstGeom prst="curvedDownArrow">
            <a:avLst>
              <a:gd name="adj1" fmla="val 25000"/>
              <a:gd name="adj2" fmla="val 62544"/>
              <a:gd name="adj3" fmla="val 35667"/>
            </a:avLst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865299" y="285728"/>
            <a:ext cx="1992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dirty="0" smtClean="0"/>
              <a:t>Metodología…</a:t>
            </a:r>
            <a:endParaRPr lang="es-ES" sz="240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0" y="5786454"/>
            <a:ext cx="207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EL PROYECTO…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161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INVESTIGACIÓN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4" name="13 Elipse"/>
          <p:cNvSpPr/>
          <p:nvPr/>
        </p:nvSpPr>
        <p:spPr>
          <a:xfrm>
            <a:off x="7306690" y="481494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Conclusiones </a:t>
            </a:r>
            <a:endParaRPr lang="es-ES" sz="1200" dirty="0"/>
          </a:p>
        </p:txBody>
      </p:sp>
      <p:sp>
        <p:nvSpPr>
          <p:cNvPr id="15" name="14 Elipse"/>
          <p:cNvSpPr/>
          <p:nvPr/>
        </p:nvSpPr>
        <p:spPr>
          <a:xfrm>
            <a:off x="5234988" y="481494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Análisis de la competencia</a:t>
            </a:r>
            <a:endParaRPr lang="es-ES" sz="1200" dirty="0"/>
          </a:p>
        </p:txBody>
      </p:sp>
      <p:sp>
        <p:nvSpPr>
          <p:cNvPr id="16" name="15 Elipse"/>
          <p:cNvSpPr/>
          <p:nvPr/>
        </p:nvSpPr>
        <p:spPr>
          <a:xfrm>
            <a:off x="2877534" y="481494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Perfil del cliente</a:t>
            </a:r>
            <a:endParaRPr lang="es-ES" sz="1200" dirty="0"/>
          </a:p>
        </p:txBody>
      </p:sp>
      <p:pic>
        <p:nvPicPr>
          <p:cNvPr id="39" name="38 Imagen"/>
          <p:cNvPicPr/>
          <p:nvPr/>
        </p:nvPicPr>
        <p:blipFill>
          <a:blip r:embed="rId4" cstate="print"/>
          <a:srcRect l="14339" t="19531" r="68565" b="72656"/>
          <a:stretch>
            <a:fillRect/>
          </a:stretch>
        </p:blipFill>
        <p:spPr bwMode="auto">
          <a:xfrm>
            <a:off x="5143504" y="3839080"/>
            <a:ext cx="1214446" cy="318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39 Imagen" descr="http://revistalabarra.com.co/guia/files/logo/4113.jpg"/>
          <p:cNvPicPr/>
          <p:nvPr/>
        </p:nvPicPr>
        <p:blipFill>
          <a:blip r:embed="rId5" cstate="print"/>
          <a:srcRect t="30511" b="30261"/>
          <a:stretch>
            <a:fillRect/>
          </a:stretch>
        </p:blipFill>
        <p:spPr bwMode="auto">
          <a:xfrm>
            <a:off x="5143504" y="3339014"/>
            <a:ext cx="1244357" cy="38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40 Imagen" descr="TYBSO Vajillas distribuidor y proveedor  para hoteles y restaurantes"/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4901"/>
          <a:stretch>
            <a:fillRect/>
          </a:stretch>
        </p:blipFill>
        <p:spPr bwMode="auto">
          <a:xfrm>
            <a:off x="5143504" y="4196270"/>
            <a:ext cx="642942" cy="507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42 Imagen" descr="BUSINESS PEOPLE UNLIMITED"/>
          <p:cNvPicPr/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3756" b="21005"/>
          <a:stretch>
            <a:fillRect/>
          </a:stretch>
        </p:blipFill>
        <p:spPr bwMode="auto">
          <a:xfrm>
            <a:off x="5143504" y="2267444"/>
            <a:ext cx="1836425" cy="494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43 Imagen" descr="http://revistalabarra.com.co/guia/files/logo/4185.jpg"/>
          <p:cNvPicPr/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0063" t="13675" r="15855" b="16013"/>
          <a:stretch>
            <a:fillRect/>
          </a:stretch>
        </p:blipFill>
        <p:spPr bwMode="auto">
          <a:xfrm>
            <a:off x="5143504" y="4775667"/>
            <a:ext cx="500066" cy="439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44 Imagen" descr="EUROLINK"/>
          <p:cNvPicPr/>
          <p:nvPr/>
        </p:nvPicPr>
        <p:blipFill>
          <a:blip r:embed="rId9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 t="30676" b="33244"/>
          <a:stretch>
            <a:fillRect/>
          </a:stretch>
        </p:blipFill>
        <p:spPr bwMode="auto">
          <a:xfrm>
            <a:off x="5143504" y="2838948"/>
            <a:ext cx="1071569" cy="307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52 Elipse"/>
          <p:cNvSpPr/>
          <p:nvPr/>
        </p:nvSpPr>
        <p:spPr>
          <a:xfrm>
            <a:off x="2500298" y="2407612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Elipse"/>
          <p:cNvSpPr/>
          <p:nvPr/>
        </p:nvSpPr>
        <p:spPr>
          <a:xfrm>
            <a:off x="2500298" y="2885729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CuadroTexto"/>
          <p:cNvSpPr txBox="1"/>
          <p:nvPr/>
        </p:nvSpPr>
        <p:spPr>
          <a:xfrm>
            <a:off x="2714612" y="2360881"/>
            <a:ext cx="1643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Plan de muestreo</a:t>
            </a:r>
            <a:endParaRPr lang="es-ES" sz="1400" dirty="0"/>
          </a:p>
        </p:txBody>
      </p:sp>
      <p:sp>
        <p:nvSpPr>
          <p:cNvPr id="56" name="55 CuadroTexto"/>
          <p:cNvSpPr txBox="1"/>
          <p:nvPr/>
        </p:nvSpPr>
        <p:spPr>
          <a:xfrm>
            <a:off x="2714612" y="2838998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Tabulación y resultados</a:t>
            </a:r>
            <a:endParaRPr lang="es-ES" sz="1400" dirty="0"/>
          </a:p>
        </p:txBody>
      </p:sp>
      <p:sp>
        <p:nvSpPr>
          <p:cNvPr id="60" name="59 Elipse"/>
          <p:cNvSpPr/>
          <p:nvPr/>
        </p:nvSpPr>
        <p:spPr>
          <a:xfrm>
            <a:off x="4857752" y="2407612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1" name="60 Elipse"/>
          <p:cNvSpPr/>
          <p:nvPr/>
        </p:nvSpPr>
        <p:spPr>
          <a:xfrm>
            <a:off x="4857752" y="2885729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6" name="65 Elipse"/>
          <p:cNvSpPr/>
          <p:nvPr/>
        </p:nvSpPr>
        <p:spPr>
          <a:xfrm>
            <a:off x="4857752" y="3426125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9" name="68 Elipse"/>
          <p:cNvSpPr/>
          <p:nvPr/>
        </p:nvSpPr>
        <p:spPr>
          <a:xfrm>
            <a:off x="4857752" y="3891410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2" name="71 Elipse"/>
          <p:cNvSpPr/>
          <p:nvPr/>
        </p:nvSpPr>
        <p:spPr>
          <a:xfrm>
            <a:off x="4857752" y="4343092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5" name="74 Elipse"/>
          <p:cNvSpPr/>
          <p:nvPr/>
        </p:nvSpPr>
        <p:spPr>
          <a:xfrm>
            <a:off x="4857752" y="4888151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Elipse"/>
          <p:cNvSpPr/>
          <p:nvPr/>
        </p:nvSpPr>
        <p:spPr>
          <a:xfrm>
            <a:off x="734394" y="481494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Investigación de mercados</a:t>
            </a:r>
            <a:endParaRPr lang="es-ES" sz="1200" dirty="0"/>
          </a:p>
        </p:txBody>
      </p:sp>
      <p:sp>
        <p:nvSpPr>
          <p:cNvPr id="31" name="30 Elipse"/>
          <p:cNvSpPr/>
          <p:nvPr/>
        </p:nvSpPr>
        <p:spPr>
          <a:xfrm>
            <a:off x="285720" y="2407612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Elipse"/>
          <p:cNvSpPr/>
          <p:nvPr/>
        </p:nvSpPr>
        <p:spPr>
          <a:xfrm>
            <a:off x="285720" y="2885729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uadroTexto"/>
          <p:cNvSpPr txBox="1"/>
          <p:nvPr/>
        </p:nvSpPr>
        <p:spPr>
          <a:xfrm>
            <a:off x="500034" y="2358622"/>
            <a:ext cx="571504" cy="312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 smtClean="0"/>
              <a:t>PEST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500034" y="2838998"/>
            <a:ext cx="714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 smtClean="0"/>
              <a:t>DOFA</a:t>
            </a:r>
          </a:p>
        </p:txBody>
      </p:sp>
      <p:cxnSp>
        <p:nvCxnSpPr>
          <p:cNvPr id="36" name="35 Forma"/>
          <p:cNvCxnSpPr>
            <a:stCxn id="29" idx="2"/>
            <a:endCxn id="31" idx="0"/>
          </p:cNvCxnSpPr>
          <p:nvPr/>
        </p:nvCxnSpPr>
        <p:spPr>
          <a:xfrm rot="10800000" flipV="1">
            <a:off x="392878" y="1185850"/>
            <a:ext cx="341517" cy="1221761"/>
          </a:xfrm>
          <a:prstGeom prst="bentConnector2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37 Conector recto"/>
          <p:cNvCxnSpPr>
            <a:stCxn id="31" idx="4"/>
            <a:endCxn id="32" idx="0"/>
          </p:cNvCxnSpPr>
          <p:nvPr/>
        </p:nvCxnSpPr>
        <p:spPr>
          <a:xfrm rot="5400000">
            <a:off x="260976" y="2753827"/>
            <a:ext cx="263803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56 Forma"/>
          <p:cNvCxnSpPr>
            <a:stCxn id="16" idx="2"/>
            <a:endCxn id="53" idx="0"/>
          </p:cNvCxnSpPr>
          <p:nvPr/>
        </p:nvCxnSpPr>
        <p:spPr>
          <a:xfrm rot="10800000" flipV="1">
            <a:off x="2607456" y="1185850"/>
            <a:ext cx="270079" cy="1221761"/>
          </a:xfrm>
          <a:prstGeom prst="bentConnector2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recto"/>
          <p:cNvCxnSpPr>
            <a:stCxn id="53" idx="4"/>
            <a:endCxn id="54" idx="0"/>
          </p:cNvCxnSpPr>
          <p:nvPr/>
        </p:nvCxnSpPr>
        <p:spPr>
          <a:xfrm rot="5400000">
            <a:off x="2475554" y="2753827"/>
            <a:ext cx="263803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63 Forma"/>
          <p:cNvCxnSpPr>
            <a:endCxn id="60" idx="0"/>
          </p:cNvCxnSpPr>
          <p:nvPr/>
        </p:nvCxnSpPr>
        <p:spPr>
          <a:xfrm rot="5400000">
            <a:off x="4489069" y="1661691"/>
            <a:ext cx="1221762" cy="270081"/>
          </a:xfrm>
          <a:prstGeom prst="bentConnector3">
            <a:avLst>
              <a:gd name="adj1" fmla="val 105"/>
            </a:avLst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64 Conector recto"/>
          <p:cNvCxnSpPr>
            <a:stCxn id="60" idx="4"/>
            <a:endCxn id="61" idx="0"/>
          </p:cNvCxnSpPr>
          <p:nvPr/>
        </p:nvCxnSpPr>
        <p:spPr>
          <a:xfrm rot="5400000">
            <a:off x="4833008" y="2753827"/>
            <a:ext cx="263803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66 Conector recto"/>
          <p:cNvCxnSpPr>
            <a:stCxn id="61" idx="4"/>
            <a:endCxn id="66" idx="0"/>
          </p:cNvCxnSpPr>
          <p:nvPr/>
        </p:nvCxnSpPr>
        <p:spPr>
          <a:xfrm rot="5400000">
            <a:off x="4801868" y="3263084"/>
            <a:ext cx="326082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>
            <a:stCxn id="66" idx="4"/>
            <a:endCxn id="69" idx="0"/>
          </p:cNvCxnSpPr>
          <p:nvPr/>
        </p:nvCxnSpPr>
        <p:spPr>
          <a:xfrm rot="5400000">
            <a:off x="4839424" y="3765924"/>
            <a:ext cx="250971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72 Conector recto"/>
          <p:cNvCxnSpPr>
            <a:stCxn id="69" idx="4"/>
            <a:endCxn id="72" idx="0"/>
          </p:cNvCxnSpPr>
          <p:nvPr/>
        </p:nvCxnSpPr>
        <p:spPr>
          <a:xfrm rot="5400000">
            <a:off x="4846225" y="4224408"/>
            <a:ext cx="23736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75 Conector recto"/>
          <p:cNvCxnSpPr>
            <a:stCxn id="72" idx="4"/>
            <a:endCxn id="75" idx="0"/>
          </p:cNvCxnSpPr>
          <p:nvPr/>
        </p:nvCxnSpPr>
        <p:spPr>
          <a:xfrm rot="5400000">
            <a:off x="4799537" y="4722778"/>
            <a:ext cx="330745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82 Conector recto"/>
          <p:cNvCxnSpPr>
            <a:stCxn id="29" idx="6"/>
            <a:endCxn id="16" idx="2"/>
          </p:cNvCxnSpPr>
          <p:nvPr/>
        </p:nvCxnSpPr>
        <p:spPr>
          <a:xfrm>
            <a:off x="2143108" y="1185851"/>
            <a:ext cx="734426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84 Conector recto"/>
          <p:cNvCxnSpPr>
            <a:stCxn id="16" idx="6"/>
            <a:endCxn id="15" idx="2"/>
          </p:cNvCxnSpPr>
          <p:nvPr/>
        </p:nvCxnSpPr>
        <p:spPr>
          <a:xfrm>
            <a:off x="4286248" y="1185851"/>
            <a:ext cx="948740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86 Conector recto"/>
          <p:cNvCxnSpPr>
            <a:stCxn id="15" idx="6"/>
            <a:endCxn id="14" idx="2"/>
          </p:cNvCxnSpPr>
          <p:nvPr/>
        </p:nvCxnSpPr>
        <p:spPr>
          <a:xfrm>
            <a:off x="6643702" y="1185851"/>
            <a:ext cx="66298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53" grpId="0" animBg="1"/>
      <p:bldP spid="54" grpId="0" animBg="1"/>
      <p:bldP spid="55" grpId="0"/>
      <p:bldP spid="56" grpId="0"/>
      <p:bldP spid="60" grpId="0" animBg="1"/>
      <p:bldP spid="61" grpId="0" animBg="1"/>
      <p:bldP spid="66" grpId="0" animBg="1"/>
      <p:bldP spid="69" grpId="0" animBg="1"/>
      <p:bldP spid="72" grpId="0" animBg="1"/>
      <p:bldP spid="75" grpId="0" animBg="1"/>
      <p:bldP spid="29" grpId="0" animBg="1"/>
      <p:bldP spid="31" grpId="0" animBg="1"/>
      <p:bldP spid="32" grpId="0" animBg="1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161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INVESTIGACIÓN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46" name="45 CuadroTexto"/>
          <p:cNvSpPr txBox="1"/>
          <p:nvPr/>
        </p:nvSpPr>
        <p:spPr>
          <a:xfrm>
            <a:off x="6268597" y="285728"/>
            <a:ext cx="2589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dirty="0" smtClean="0">
                <a:latin typeface="+mj-lt"/>
              </a:rPr>
              <a:t>Plan de muestreo…</a:t>
            </a:r>
            <a:endParaRPr lang="es-ES" sz="2400" dirty="0">
              <a:latin typeface="+mj-lt"/>
            </a:endParaRPr>
          </a:p>
        </p:txBody>
      </p:sp>
      <p:graphicFrame>
        <p:nvGraphicFramePr>
          <p:cNvPr id="24" name="3 Gráfico"/>
          <p:cNvGraphicFramePr/>
          <p:nvPr/>
        </p:nvGraphicFramePr>
        <p:xfrm>
          <a:off x="500034" y="1357298"/>
          <a:ext cx="5294350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24 CuadroTexto"/>
          <p:cNvSpPr txBox="1"/>
          <p:nvPr/>
        </p:nvSpPr>
        <p:spPr>
          <a:xfrm>
            <a:off x="6143636" y="1328780"/>
            <a:ext cx="2106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s-ES" sz="1600" dirty="0" smtClean="0"/>
              <a:t>Muestra inicial= 65</a:t>
            </a:r>
          </a:p>
          <a:p>
            <a:pPr algn="just"/>
            <a:r>
              <a:rPr lang="es-ES" sz="1600" dirty="0" smtClean="0">
                <a:solidFill>
                  <a:schemeClr val="accent6"/>
                </a:solidFill>
              </a:rPr>
              <a:t>Muestra definitiva = 37</a:t>
            </a:r>
            <a:endParaRPr lang="es-ES" sz="16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161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INVESTIGACIÓN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46" name="45 CuadroTexto"/>
          <p:cNvSpPr txBox="1"/>
          <p:nvPr/>
        </p:nvSpPr>
        <p:spPr>
          <a:xfrm>
            <a:off x="6822146" y="285728"/>
            <a:ext cx="20361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dirty="0" smtClean="0">
                <a:latin typeface="+mj-lt"/>
              </a:rPr>
              <a:t>Conclusiones…</a:t>
            </a:r>
            <a:endParaRPr lang="es-ES" sz="2400" dirty="0">
              <a:latin typeface="+mj-lt"/>
            </a:endParaRPr>
          </a:p>
        </p:txBody>
      </p:sp>
      <p:sp>
        <p:nvSpPr>
          <p:cNvPr id="48" name="47 Elipse"/>
          <p:cNvSpPr/>
          <p:nvPr/>
        </p:nvSpPr>
        <p:spPr>
          <a:xfrm>
            <a:off x="3214678" y="1444828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grpSp>
        <p:nvGrpSpPr>
          <p:cNvPr id="18" name="17 Grupo"/>
          <p:cNvGrpSpPr/>
          <p:nvPr/>
        </p:nvGrpSpPr>
        <p:grpSpPr>
          <a:xfrm>
            <a:off x="571472" y="1444828"/>
            <a:ext cx="2143140" cy="1384995"/>
            <a:chOff x="571472" y="1258187"/>
            <a:chExt cx="2143140" cy="1384995"/>
          </a:xfrm>
        </p:grpSpPr>
        <p:sp>
          <p:nvSpPr>
            <p:cNvPr id="47" name="46 Elipse"/>
            <p:cNvSpPr/>
            <p:nvPr/>
          </p:nvSpPr>
          <p:spPr>
            <a:xfrm>
              <a:off x="571472" y="1258187"/>
              <a:ext cx="214314" cy="214314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49" name="48 CuadroTexto"/>
            <p:cNvSpPr txBox="1"/>
            <p:nvPr/>
          </p:nvSpPr>
          <p:spPr>
            <a:xfrm>
              <a:off x="785786" y="1258187"/>
              <a:ext cx="192882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es-CO" sz="1400" dirty="0" smtClean="0"/>
                <a:t>Los establecimientos que </a:t>
              </a:r>
              <a:r>
                <a:rPr lang="es-CO" sz="1400" dirty="0" smtClean="0">
                  <a:solidFill>
                    <a:schemeClr val="accent6"/>
                  </a:solidFill>
                </a:rPr>
                <a:t>importan</a:t>
              </a:r>
              <a:r>
                <a:rPr lang="es-CO" sz="1400" dirty="0" smtClean="0"/>
                <a:t> vajilla son pocos: </a:t>
              </a:r>
              <a:r>
                <a:rPr lang="es-CO" sz="1400" dirty="0" smtClean="0">
                  <a:solidFill>
                    <a:schemeClr val="accent6"/>
                  </a:solidFill>
                </a:rPr>
                <a:t>reposición</a:t>
              </a:r>
              <a:r>
                <a:rPr lang="es-CO" sz="1400" dirty="0" smtClean="0"/>
                <a:t> de piezas demorada y hay poca </a:t>
              </a:r>
              <a:r>
                <a:rPr lang="es-CO" sz="1400" dirty="0" smtClean="0">
                  <a:solidFill>
                    <a:schemeClr val="accent6"/>
                  </a:solidFill>
                </a:rPr>
                <a:t>disponibilidad</a:t>
              </a:r>
              <a:r>
                <a:rPr lang="es-CO" sz="1400" dirty="0" smtClean="0"/>
                <a:t> de las mismas.</a:t>
              </a:r>
              <a:endParaRPr lang="es-CO" sz="1400" dirty="0"/>
            </a:p>
          </p:txBody>
        </p:sp>
      </p:grpSp>
      <p:sp>
        <p:nvSpPr>
          <p:cNvPr id="50" name="49 CuadroTexto"/>
          <p:cNvSpPr txBox="1"/>
          <p:nvPr/>
        </p:nvSpPr>
        <p:spPr>
          <a:xfrm>
            <a:off x="3428992" y="1444828"/>
            <a:ext cx="21431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1400" dirty="0" smtClean="0"/>
              <a:t>En los establecimientos hay un grado alto de </a:t>
            </a:r>
            <a:r>
              <a:rPr lang="es-CO" sz="1400" dirty="0" smtClean="0">
                <a:solidFill>
                  <a:schemeClr val="accent6"/>
                </a:solidFill>
              </a:rPr>
              <a:t>satisfacción</a:t>
            </a:r>
            <a:r>
              <a:rPr lang="es-CO" sz="1400" dirty="0" smtClean="0"/>
              <a:t> con el </a:t>
            </a:r>
            <a:r>
              <a:rPr lang="es-CO" sz="1400" dirty="0" smtClean="0">
                <a:solidFill>
                  <a:schemeClr val="accent6"/>
                </a:solidFill>
              </a:rPr>
              <a:t>servicio </a:t>
            </a:r>
            <a:r>
              <a:rPr lang="es-CO" sz="1400" dirty="0" smtClean="0"/>
              <a:t>que le ofrecen sus proveedores.</a:t>
            </a:r>
            <a:endParaRPr lang="es-CO" sz="1400" dirty="0"/>
          </a:p>
        </p:txBody>
      </p:sp>
      <p:sp>
        <p:nvSpPr>
          <p:cNvPr id="51" name="50 Elipse"/>
          <p:cNvSpPr/>
          <p:nvPr/>
        </p:nvSpPr>
        <p:spPr>
          <a:xfrm>
            <a:off x="6072198" y="1444828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CuadroTexto"/>
          <p:cNvSpPr txBox="1"/>
          <p:nvPr/>
        </p:nvSpPr>
        <p:spPr>
          <a:xfrm>
            <a:off x="6286512" y="1444828"/>
            <a:ext cx="21431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1400" dirty="0" smtClean="0"/>
              <a:t>El </a:t>
            </a:r>
            <a:r>
              <a:rPr lang="es-CO" sz="1400" dirty="0" smtClean="0">
                <a:solidFill>
                  <a:schemeClr val="accent6"/>
                </a:solidFill>
              </a:rPr>
              <a:t>precio</a:t>
            </a:r>
            <a:r>
              <a:rPr lang="es-CO" sz="1400" dirty="0" smtClean="0"/>
              <a:t> de los puestos de la vajilla oscila entre </a:t>
            </a:r>
            <a:r>
              <a:rPr lang="es-CO" sz="1400" dirty="0" smtClean="0">
                <a:solidFill>
                  <a:schemeClr val="accent6"/>
                </a:solidFill>
              </a:rPr>
              <a:t>$80.000 </a:t>
            </a:r>
            <a:r>
              <a:rPr lang="es-CO" sz="1400" dirty="0" smtClean="0"/>
              <a:t>y </a:t>
            </a:r>
            <a:r>
              <a:rPr lang="es-CO" sz="1400" dirty="0" smtClean="0">
                <a:solidFill>
                  <a:schemeClr val="accent6"/>
                </a:solidFill>
              </a:rPr>
              <a:t>$130.000 </a:t>
            </a:r>
            <a:r>
              <a:rPr lang="es-CO" sz="1400" dirty="0" smtClean="0"/>
              <a:t>pesos.</a:t>
            </a:r>
            <a:endParaRPr lang="es-CO" sz="1400" dirty="0"/>
          </a:p>
        </p:txBody>
      </p:sp>
      <p:sp>
        <p:nvSpPr>
          <p:cNvPr id="59" name="58 Elipse"/>
          <p:cNvSpPr/>
          <p:nvPr/>
        </p:nvSpPr>
        <p:spPr>
          <a:xfrm>
            <a:off x="571472" y="3401327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2" name="61 CuadroTexto"/>
          <p:cNvSpPr txBox="1"/>
          <p:nvPr/>
        </p:nvSpPr>
        <p:spPr>
          <a:xfrm>
            <a:off x="785786" y="3401327"/>
            <a:ext cx="19288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1400" dirty="0" smtClean="0"/>
              <a:t>En los establecimientos es importante una vajilla </a:t>
            </a:r>
            <a:r>
              <a:rPr lang="es-CO" sz="1400" dirty="0" smtClean="0">
                <a:solidFill>
                  <a:schemeClr val="accent6"/>
                </a:solidFill>
              </a:rPr>
              <a:t>simple</a:t>
            </a:r>
            <a:r>
              <a:rPr lang="es-CO" sz="1400" dirty="0" smtClean="0"/>
              <a:t>, con </a:t>
            </a:r>
            <a:r>
              <a:rPr lang="es-CO" sz="1400" dirty="0" smtClean="0">
                <a:solidFill>
                  <a:schemeClr val="accent6"/>
                </a:solidFill>
              </a:rPr>
              <a:t>calidad</a:t>
            </a:r>
            <a:r>
              <a:rPr lang="es-CO" sz="1400" dirty="0" smtClean="0"/>
              <a:t> y </a:t>
            </a:r>
            <a:r>
              <a:rPr lang="es-CO" sz="1400" dirty="0" smtClean="0">
                <a:solidFill>
                  <a:schemeClr val="accent6"/>
                </a:solidFill>
              </a:rPr>
              <a:t>diseño.</a:t>
            </a:r>
            <a:endParaRPr lang="es-CO" sz="1400" dirty="0">
              <a:solidFill>
                <a:schemeClr val="accent6"/>
              </a:solidFill>
            </a:endParaRPr>
          </a:p>
        </p:txBody>
      </p:sp>
      <p:sp>
        <p:nvSpPr>
          <p:cNvPr id="63" name="62 Elipse"/>
          <p:cNvSpPr/>
          <p:nvPr/>
        </p:nvSpPr>
        <p:spPr>
          <a:xfrm>
            <a:off x="3214678" y="3401327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8" name="67 CuadroTexto"/>
          <p:cNvSpPr txBox="1"/>
          <p:nvPr/>
        </p:nvSpPr>
        <p:spPr>
          <a:xfrm>
            <a:off x="3428992" y="3401327"/>
            <a:ext cx="21431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1400" dirty="0" smtClean="0"/>
              <a:t>Las formas predominantes son </a:t>
            </a:r>
            <a:r>
              <a:rPr lang="es-CO" sz="1400" dirty="0" smtClean="0">
                <a:solidFill>
                  <a:schemeClr val="accent6"/>
                </a:solidFill>
              </a:rPr>
              <a:t>redondas</a:t>
            </a:r>
            <a:r>
              <a:rPr lang="es-CO" sz="1400" dirty="0" smtClean="0"/>
              <a:t> y </a:t>
            </a:r>
            <a:r>
              <a:rPr lang="es-CO" sz="1400" dirty="0" smtClean="0">
                <a:solidFill>
                  <a:schemeClr val="accent6"/>
                </a:solidFill>
              </a:rPr>
              <a:t>cuadradas</a:t>
            </a:r>
            <a:r>
              <a:rPr lang="es-CO" sz="1400" dirty="0" smtClean="0"/>
              <a:t>. La vajilla redonda es la </a:t>
            </a:r>
            <a:r>
              <a:rPr lang="es-CO" sz="1400" dirty="0" smtClean="0">
                <a:solidFill>
                  <a:schemeClr val="accent6"/>
                </a:solidFill>
              </a:rPr>
              <a:t>tradicional</a:t>
            </a:r>
            <a:r>
              <a:rPr lang="es-CO" sz="1400" dirty="0" smtClean="0"/>
              <a:t> y nunca pasará de moda.</a:t>
            </a:r>
            <a:endParaRPr lang="es-CO" sz="1400" dirty="0"/>
          </a:p>
        </p:txBody>
      </p:sp>
      <p:sp>
        <p:nvSpPr>
          <p:cNvPr id="71" name="70 Elipse"/>
          <p:cNvSpPr/>
          <p:nvPr/>
        </p:nvSpPr>
        <p:spPr>
          <a:xfrm>
            <a:off x="6072198" y="3401327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4" name="73 CuadroTexto"/>
          <p:cNvSpPr txBox="1"/>
          <p:nvPr/>
        </p:nvSpPr>
        <p:spPr>
          <a:xfrm>
            <a:off x="6286512" y="3401327"/>
            <a:ext cx="21431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1400" dirty="0" smtClean="0"/>
              <a:t>La vajilla debe cumplir con </a:t>
            </a:r>
            <a:r>
              <a:rPr lang="es-CO" sz="1400" dirty="0" smtClean="0">
                <a:solidFill>
                  <a:schemeClr val="accent6"/>
                </a:solidFill>
              </a:rPr>
              <a:t>requerimientos</a:t>
            </a:r>
            <a:r>
              <a:rPr lang="es-CO" sz="1400" dirty="0" smtClean="0"/>
              <a:t> del sector: apilable, resistente a altas temperaturas, al rayado, desportillado y lavado mecánico, entre otros.</a:t>
            </a:r>
            <a:endParaRPr lang="es-CO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/>
      <p:bldP spid="51" grpId="0" animBg="1"/>
      <p:bldP spid="52" grpId="0"/>
      <p:bldP spid="59" grpId="0" animBg="1"/>
      <p:bldP spid="62" grpId="0"/>
      <p:bldP spid="63" grpId="0" animBg="1"/>
      <p:bldP spid="68" grpId="0"/>
      <p:bldP spid="71" grpId="0" animBg="1"/>
      <p:bldP spid="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4" name="13 Elipse"/>
          <p:cNvSpPr/>
          <p:nvPr/>
        </p:nvSpPr>
        <p:spPr>
          <a:xfrm>
            <a:off x="7378128" y="1190088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Pruebas de diseño final</a:t>
            </a:r>
            <a:endParaRPr lang="es-ES" sz="1200" dirty="0"/>
          </a:p>
        </p:txBody>
      </p:sp>
      <p:sp>
        <p:nvSpPr>
          <p:cNvPr id="15" name="14 Elipse"/>
          <p:cNvSpPr/>
          <p:nvPr/>
        </p:nvSpPr>
        <p:spPr>
          <a:xfrm>
            <a:off x="5306426" y="1190088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Modelo funcional</a:t>
            </a:r>
            <a:endParaRPr lang="es-ES" sz="1200" dirty="0"/>
          </a:p>
        </p:txBody>
      </p:sp>
      <p:sp>
        <p:nvSpPr>
          <p:cNvPr id="16" name="15 Elipse"/>
          <p:cNvSpPr/>
          <p:nvPr/>
        </p:nvSpPr>
        <p:spPr>
          <a:xfrm>
            <a:off x="3091848" y="1190088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Diseño de Detalle</a:t>
            </a:r>
            <a:endParaRPr lang="es-ES" sz="1200" dirty="0"/>
          </a:p>
        </p:txBody>
      </p:sp>
      <p:sp>
        <p:nvSpPr>
          <p:cNvPr id="29" name="28 Elipse"/>
          <p:cNvSpPr/>
          <p:nvPr/>
        </p:nvSpPr>
        <p:spPr>
          <a:xfrm>
            <a:off x="805832" y="1190088"/>
            <a:ext cx="1408714" cy="14087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Diseño Formal</a:t>
            </a:r>
            <a:endParaRPr lang="es-ES" sz="1200" dirty="0"/>
          </a:p>
        </p:txBody>
      </p:sp>
      <p:sp>
        <p:nvSpPr>
          <p:cNvPr id="31" name="30 Elipse"/>
          <p:cNvSpPr/>
          <p:nvPr/>
        </p:nvSpPr>
        <p:spPr>
          <a:xfrm>
            <a:off x="357158" y="3116206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Elipse"/>
          <p:cNvSpPr/>
          <p:nvPr/>
        </p:nvSpPr>
        <p:spPr>
          <a:xfrm>
            <a:off x="357158" y="3594323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uadroTexto"/>
          <p:cNvSpPr txBox="1"/>
          <p:nvPr/>
        </p:nvSpPr>
        <p:spPr>
          <a:xfrm>
            <a:off x="571472" y="3067216"/>
            <a:ext cx="571504" cy="312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 smtClean="0"/>
              <a:t>PDS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571472" y="3547592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 smtClean="0"/>
              <a:t>Lenguaje del producto</a:t>
            </a:r>
          </a:p>
        </p:txBody>
      </p:sp>
      <p:sp>
        <p:nvSpPr>
          <p:cNvPr id="53" name="52 Elipse"/>
          <p:cNvSpPr/>
          <p:nvPr/>
        </p:nvSpPr>
        <p:spPr>
          <a:xfrm>
            <a:off x="2714612" y="3116206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Elipse"/>
          <p:cNvSpPr/>
          <p:nvPr/>
        </p:nvSpPr>
        <p:spPr>
          <a:xfrm>
            <a:off x="2714612" y="3594323"/>
            <a:ext cx="214314" cy="2143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CuadroTexto"/>
          <p:cNvSpPr txBox="1"/>
          <p:nvPr/>
        </p:nvSpPr>
        <p:spPr>
          <a:xfrm>
            <a:off x="2928926" y="3069475"/>
            <a:ext cx="1643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/>
              <a:t>Geometrización</a:t>
            </a:r>
            <a:r>
              <a:rPr lang="es-ES" sz="1400" dirty="0" smtClean="0"/>
              <a:t> </a:t>
            </a:r>
            <a:endParaRPr lang="es-ES" sz="1400" dirty="0"/>
          </a:p>
        </p:txBody>
      </p:sp>
      <p:sp>
        <p:nvSpPr>
          <p:cNvPr id="56" name="55 CuadroTexto"/>
          <p:cNvSpPr txBox="1"/>
          <p:nvPr/>
        </p:nvSpPr>
        <p:spPr>
          <a:xfrm>
            <a:off x="2928926" y="3547592"/>
            <a:ext cx="37147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ES" sz="1400" dirty="0" smtClean="0"/>
              <a:t>Modelación</a:t>
            </a:r>
          </a:p>
          <a:p>
            <a:pPr lvl="0"/>
            <a:r>
              <a:rPr lang="es-ES" sz="1400" dirty="0" smtClean="0"/>
              <a:t>Análisis de Elementos Finitos</a:t>
            </a:r>
          </a:p>
          <a:p>
            <a:pPr lvl="0"/>
            <a:r>
              <a:rPr lang="es-ES" sz="1400" dirty="0" smtClean="0"/>
              <a:t>Planos</a:t>
            </a:r>
            <a:endParaRPr lang="es-ES" sz="1400" dirty="0"/>
          </a:p>
        </p:txBody>
      </p:sp>
      <p:cxnSp>
        <p:nvCxnSpPr>
          <p:cNvPr id="36" name="35 Forma"/>
          <p:cNvCxnSpPr>
            <a:stCxn id="29" idx="2"/>
            <a:endCxn id="31" idx="0"/>
          </p:cNvCxnSpPr>
          <p:nvPr/>
        </p:nvCxnSpPr>
        <p:spPr>
          <a:xfrm rot="10800000" flipV="1">
            <a:off x="464316" y="1894444"/>
            <a:ext cx="341517" cy="1221761"/>
          </a:xfrm>
          <a:prstGeom prst="bentConnector2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37 Conector recto"/>
          <p:cNvCxnSpPr>
            <a:stCxn id="31" idx="4"/>
            <a:endCxn id="32" idx="0"/>
          </p:cNvCxnSpPr>
          <p:nvPr/>
        </p:nvCxnSpPr>
        <p:spPr>
          <a:xfrm rot="5400000">
            <a:off x="332414" y="3462421"/>
            <a:ext cx="263803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56 Forma"/>
          <p:cNvCxnSpPr>
            <a:stCxn id="16" idx="2"/>
            <a:endCxn id="53" idx="0"/>
          </p:cNvCxnSpPr>
          <p:nvPr/>
        </p:nvCxnSpPr>
        <p:spPr>
          <a:xfrm rot="10800000" flipV="1">
            <a:off x="2821770" y="1894444"/>
            <a:ext cx="270079" cy="1221761"/>
          </a:xfrm>
          <a:prstGeom prst="bentConnector2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recto"/>
          <p:cNvCxnSpPr>
            <a:stCxn id="53" idx="4"/>
            <a:endCxn id="54" idx="0"/>
          </p:cNvCxnSpPr>
          <p:nvPr/>
        </p:nvCxnSpPr>
        <p:spPr>
          <a:xfrm rot="5400000">
            <a:off x="2689868" y="3462421"/>
            <a:ext cx="263803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41 CuadroTexto"/>
          <p:cNvSpPr txBox="1"/>
          <p:nvPr/>
        </p:nvSpPr>
        <p:spPr>
          <a:xfrm>
            <a:off x="0" y="5786454"/>
            <a:ext cx="1144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DISEÑO</a:t>
            </a:r>
            <a:endParaRPr lang="es-ES" sz="2400" dirty="0">
              <a:solidFill>
                <a:schemeClr val="bg1"/>
              </a:solidFill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16200000" flipH="1">
            <a:off x="900339" y="5416982"/>
            <a:ext cx="298009" cy="86951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78 Conector recto"/>
          <p:cNvCxnSpPr>
            <a:stCxn id="29" idx="6"/>
            <a:endCxn id="16" idx="2"/>
          </p:cNvCxnSpPr>
          <p:nvPr/>
        </p:nvCxnSpPr>
        <p:spPr>
          <a:xfrm>
            <a:off x="2214546" y="1894445"/>
            <a:ext cx="877302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80 Conector recto"/>
          <p:cNvCxnSpPr>
            <a:stCxn id="16" idx="6"/>
            <a:endCxn id="15" idx="2"/>
          </p:cNvCxnSpPr>
          <p:nvPr/>
        </p:nvCxnSpPr>
        <p:spPr>
          <a:xfrm>
            <a:off x="4500562" y="1894445"/>
            <a:ext cx="805864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82 Conector recto"/>
          <p:cNvCxnSpPr>
            <a:stCxn id="15" idx="6"/>
            <a:endCxn id="14" idx="2"/>
          </p:cNvCxnSpPr>
          <p:nvPr/>
        </p:nvCxnSpPr>
        <p:spPr>
          <a:xfrm>
            <a:off x="6715140" y="1894445"/>
            <a:ext cx="66298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29" grpId="0" animBg="1"/>
      <p:bldP spid="31" grpId="0" animBg="1"/>
      <p:bldP spid="32" grpId="0" animBg="1"/>
      <p:bldP spid="33" grpId="0"/>
      <p:bldP spid="34" grpId="0"/>
      <p:bldP spid="53" grpId="0" animBg="1"/>
      <p:bldP spid="54" grpId="0" animBg="1"/>
      <p:bldP spid="55" grpId="0"/>
      <p:bldP spid="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4939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Diseño formal . </a:t>
            </a:r>
            <a:r>
              <a:rPr lang="es-ES" sz="2400" dirty="0">
                <a:solidFill>
                  <a:schemeClr val="bg1"/>
                </a:solidFill>
              </a:rPr>
              <a:t>L</a:t>
            </a:r>
            <a:r>
              <a:rPr lang="es-ES" sz="2400" dirty="0" smtClean="0">
                <a:solidFill>
                  <a:schemeClr val="bg1"/>
                </a:solidFill>
              </a:rPr>
              <a:t>enguaje del producto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pic>
        <p:nvPicPr>
          <p:cNvPr id="7" name="6 Imagen" descr="C:\Users\Manuela\Desktop\elegante.jpg"/>
          <p:cNvPicPr/>
          <p:nvPr/>
        </p:nvPicPr>
        <p:blipFill>
          <a:blip r:embed="rId3" cstate="print"/>
          <a:srcRect l="1680" r="2545"/>
          <a:stretch>
            <a:fillRect/>
          </a:stretch>
        </p:blipFill>
        <p:spPr bwMode="auto">
          <a:xfrm>
            <a:off x="214282" y="759251"/>
            <a:ext cx="2428892" cy="3226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pic>
        <p:nvPicPr>
          <p:cNvPr id="8" name="7 Imagen" descr="C:\Users\Manuela\Desktop\simple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759383"/>
            <a:ext cx="2857520" cy="2209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pic>
        <p:nvPicPr>
          <p:cNvPr id="9" name="8 Imagen" descr="C:\Users\Manuela\Desktop\modernoo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1738960"/>
            <a:ext cx="2857488" cy="22216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sp>
        <p:nvSpPr>
          <p:cNvPr id="10" name="9 CuadroTexto"/>
          <p:cNvSpPr txBox="1"/>
          <p:nvPr/>
        </p:nvSpPr>
        <p:spPr>
          <a:xfrm>
            <a:off x="2928926" y="4188275"/>
            <a:ext cx="2786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 smtClean="0"/>
              <a:t>Piezas </a:t>
            </a:r>
            <a:r>
              <a:rPr lang="es-ES" sz="1400" dirty="0" smtClean="0">
                <a:solidFill>
                  <a:schemeClr val="accent6"/>
                </a:solidFill>
              </a:rPr>
              <a:t>limpias</a:t>
            </a:r>
            <a:r>
              <a:rPr lang="es-ES" sz="1400" dirty="0" smtClean="0"/>
              <a:t>, sin excesos, estampados y adornos. Es necesario para darle </a:t>
            </a:r>
            <a:r>
              <a:rPr lang="es-ES" sz="1400" dirty="0" smtClean="0">
                <a:solidFill>
                  <a:schemeClr val="accent6"/>
                </a:solidFill>
              </a:rPr>
              <a:t>protagonismo</a:t>
            </a:r>
            <a:r>
              <a:rPr lang="es-ES" sz="1400" dirty="0" smtClean="0"/>
              <a:t> a los alimentos.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14282" y="4188275"/>
            <a:ext cx="242889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 smtClean="0"/>
              <a:t>Piezas </a:t>
            </a:r>
            <a:r>
              <a:rPr lang="es-ES" sz="1400" dirty="0" smtClean="0">
                <a:solidFill>
                  <a:schemeClr val="accent6"/>
                </a:solidFill>
              </a:rPr>
              <a:t>sobrias</a:t>
            </a:r>
            <a:r>
              <a:rPr lang="es-ES" sz="1400" dirty="0" smtClean="0"/>
              <a:t>, sin recargas y simples. Asocia el concepto a su vez con la suavidad, lo </a:t>
            </a:r>
            <a:r>
              <a:rPr lang="es-ES" sz="1400" dirty="0" smtClean="0">
                <a:solidFill>
                  <a:schemeClr val="accent6"/>
                </a:solidFill>
              </a:rPr>
              <a:t>blanco</a:t>
            </a:r>
            <a:r>
              <a:rPr lang="es-ES" sz="1400" dirty="0" smtClean="0"/>
              <a:t>, la delicadeza y el </a:t>
            </a:r>
            <a:r>
              <a:rPr lang="es-ES" sz="1400" dirty="0" smtClean="0">
                <a:solidFill>
                  <a:schemeClr val="accent6"/>
                </a:solidFill>
              </a:rPr>
              <a:t>orden.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6000760" y="4188275"/>
            <a:ext cx="2857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 smtClean="0"/>
              <a:t>Un  </a:t>
            </a:r>
            <a:r>
              <a:rPr lang="es-CO" sz="1400" dirty="0" smtClean="0">
                <a:solidFill>
                  <a:schemeClr val="accent6"/>
                </a:solidFill>
              </a:rPr>
              <a:t>estilo</a:t>
            </a:r>
            <a:r>
              <a:rPr lang="es-CO" sz="1400" dirty="0"/>
              <a:t>; estar acorde con las tendencias que se están usando en el momento.</a:t>
            </a:r>
            <a:endParaRPr lang="es-ES" sz="14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6116054" y="285728"/>
            <a:ext cx="2742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dirty="0" smtClean="0"/>
              <a:t>Concepto…circular…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572000" y="4403719"/>
            <a:ext cx="39290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 smtClean="0">
                <a:solidFill>
                  <a:schemeClr val="accent6"/>
                </a:solidFill>
              </a:rPr>
              <a:t>Propuestas</a:t>
            </a:r>
            <a:r>
              <a:rPr lang="es-CO" sz="1400" dirty="0" smtClean="0"/>
              <a:t> que cumplen </a:t>
            </a:r>
            <a:r>
              <a:rPr lang="es-CO" sz="1400" dirty="0"/>
              <a:t>con los requerimientos del </a:t>
            </a:r>
            <a:r>
              <a:rPr lang="es-CO" sz="1400" dirty="0">
                <a:solidFill>
                  <a:schemeClr val="accent6"/>
                </a:solidFill>
              </a:rPr>
              <a:t>PDS</a:t>
            </a:r>
            <a:r>
              <a:rPr lang="es-CO" sz="1400" dirty="0"/>
              <a:t> y los </a:t>
            </a:r>
            <a:r>
              <a:rPr lang="es-CO" sz="1400" dirty="0">
                <a:solidFill>
                  <a:schemeClr val="accent6"/>
                </a:solidFill>
              </a:rPr>
              <a:t>atributos</a:t>
            </a:r>
            <a:r>
              <a:rPr lang="es-CO" sz="1400" dirty="0"/>
              <a:t> de Ambiente </a:t>
            </a:r>
            <a:r>
              <a:rPr lang="es-CO" sz="1400" dirty="0" smtClean="0"/>
              <a:t>Gourmet: son </a:t>
            </a:r>
            <a:r>
              <a:rPr lang="es-CO" sz="1400" dirty="0"/>
              <a:t>blancas, de formas circulares, suaves, simples, sin recargas y sin  relieves marcados.</a:t>
            </a:r>
            <a:endParaRPr lang="es-ES" sz="14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714348" y="4403719"/>
            <a:ext cx="3214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b="1" dirty="0" err="1">
                <a:solidFill>
                  <a:schemeClr val="accent6"/>
                </a:solidFill>
              </a:rPr>
              <a:t>Morfogramas</a:t>
            </a:r>
            <a:r>
              <a:rPr lang="es-CO" sz="1400" b="1" dirty="0">
                <a:solidFill>
                  <a:schemeClr val="accent6"/>
                </a:solidFill>
              </a:rPr>
              <a:t>: </a:t>
            </a:r>
            <a:r>
              <a:rPr lang="es-CO" sz="1400" dirty="0"/>
              <a:t>herramienta de diseño </a:t>
            </a:r>
            <a:r>
              <a:rPr lang="es-ES" sz="1400" dirty="0"/>
              <a:t>que por medio de </a:t>
            </a:r>
            <a:r>
              <a:rPr lang="es-ES" sz="1400" dirty="0">
                <a:solidFill>
                  <a:schemeClr val="accent6"/>
                </a:solidFill>
              </a:rPr>
              <a:t>dibujos</a:t>
            </a:r>
            <a:r>
              <a:rPr lang="es-ES" sz="1400" dirty="0"/>
              <a:t> y </a:t>
            </a:r>
            <a:r>
              <a:rPr lang="es-ES" sz="1400" dirty="0">
                <a:solidFill>
                  <a:schemeClr val="accent6"/>
                </a:solidFill>
              </a:rPr>
              <a:t>gráficos</a:t>
            </a:r>
            <a:r>
              <a:rPr lang="es-ES" sz="1400" dirty="0"/>
              <a:t>, permite generar nuevas </a:t>
            </a:r>
            <a:r>
              <a:rPr lang="es-ES" sz="1400" dirty="0" smtClean="0">
                <a:solidFill>
                  <a:schemeClr val="accent6"/>
                </a:solidFill>
              </a:rPr>
              <a:t>ideas.</a:t>
            </a:r>
            <a:endParaRPr lang="es-ES" sz="1400" dirty="0">
              <a:solidFill>
                <a:schemeClr val="accent6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543987" y="285728"/>
            <a:ext cx="63142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dirty="0" smtClean="0"/>
              <a:t>Exploración formal y generación de alternativas…</a:t>
            </a:r>
            <a:endParaRPr lang="es-ES" sz="2400" dirty="0"/>
          </a:p>
        </p:txBody>
      </p:sp>
      <p:pic>
        <p:nvPicPr>
          <p:cNvPr id="28676" name="Picture 4" descr="C:\Documents and Settings\dgutie14\Escritorio\Imagen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948267"/>
            <a:ext cx="3286148" cy="33713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pic>
        <p:nvPicPr>
          <p:cNvPr id="28677" name="Picture 5" descr="C:\Documents and Settings\dgutie14\Escritorio\Imagen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9" y="1571612"/>
            <a:ext cx="3720616" cy="22145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sp>
        <p:nvSpPr>
          <p:cNvPr id="25" name="24 CuadroTexto"/>
          <p:cNvSpPr txBox="1"/>
          <p:nvPr/>
        </p:nvSpPr>
        <p:spPr>
          <a:xfrm>
            <a:off x="0" y="5786454"/>
            <a:ext cx="4939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Diseño formal . </a:t>
            </a:r>
            <a:r>
              <a:rPr lang="es-ES" sz="2400" dirty="0">
                <a:solidFill>
                  <a:schemeClr val="bg1"/>
                </a:solidFill>
              </a:rPr>
              <a:t>L</a:t>
            </a:r>
            <a:r>
              <a:rPr lang="es-ES" sz="2400" dirty="0" smtClean="0">
                <a:solidFill>
                  <a:schemeClr val="bg1"/>
                </a:solidFill>
              </a:rPr>
              <a:t>enguaje del producto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351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Diseño de detalle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084681" y="3401327"/>
            <a:ext cx="2786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 smtClean="0"/>
              <a:t>Se </a:t>
            </a:r>
            <a:r>
              <a:rPr lang="es-CO" sz="1400" dirty="0"/>
              <a:t>empleó la herramienta </a:t>
            </a:r>
            <a:r>
              <a:rPr lang="es-CO" sz="1400" dirty="0">
                <a:solidFill>
                  <a:schemeClr val="accent6"/>
                </a:solidFill>
              </a:rPr>
              <a:t>Pro </a:t>
            </a:r>
            <a:r>
              <a:rPr lang="es-CO" sz="1400" dirty="0" err="1">
                <a:solidFill>
                  <a:schemeClr val="accent6"/>
                </a:solidFill>
              </a:rPr>
              <a:t>Engineer</a:t>
            </a:r>
            <a:r>
              <a:rPr lang="es-CO" sz="1400" dirty="0">
                <a:solidFill>
                  <a:schemeClr val="accent6"/>
                </a:solidFill>
              </a:rPr>
              <a:t> 4</a:t>
            </a:r>
            <a:r>
              <a:rPr lang="es-CO" sz="1400" dirty="0"/>
              <a:t> para generar una aproximación del modelo 3D que simule el producto físico- real. </a:t>
            </a:r>
            <a:endParaRPr lang="es-ES" sz="14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3401327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b="1" dirty="0" err="1" smtClean="0">
                <a:solidFill>
                  <a:schemeClr val="accent6"/>
                </a:solidFill>
              </a:rPr>
              <a:t>Geometrización</a:t>
            </a:r>
            <a:r>
              <a:rPr lang="es-ES" sz="1400" b="1" dirty="0" smtClean="0">
                <a:solidFill>
                  <a:schemeClr val="accent6"/>
                </a:solidFill>
              </a:rPr>
              <a:t>: </a:t>
            </a:r>
            <a:r>
              <a:rPr lang="es-CO" sz="1400" dirty="0" smtClean="0"/>
              <a:t>es </a:t>
            </a:r>
            <a:r>
              <a:rPr lang="es-CO" sz="1400" dirty="0"/>
              <a:t>una herramienta de diseño que permite </a:t>
            </a:r>
            <a:r>
              <a:rPr lang="es-CO" sz="1400" dirty="0" smtClean="0"/>
              <a:t>establecer </a:t>
            </a:r>
            <a:r>
              <a:rPr lang="es-CO" sz="1400" dirty="0"/>
              <a:t>las </a:t>
            </a:r>
            <a:r>
              <a:rPr lang="es-CO" sz="1400" dirty="0" smtClean="0">
                <a:solidFill>
                  <a:schemeClr val="accent6"/>
                </a:solidFill>
              </a:rPr>
              <a:t>dimensiones</a:t>
            </a:r>
            <a:r>
              <a:rPr lang="es-CO" sz="1400" dirty="0" smtClean="0"/>
              <a:t>, definir </a:t>
            </a:r>
            <a:r>
              <a:rPr lang="es-CO" sz="1400" dirty="0">
                <a:solidFill>
                  <a:schemeClr val="accent6"/>
                </a:solidFill>
              </a:rPr>
              <a:t>contornos</a:t>
            </a:r>
            <a:r>
              <a:rPr lang="es-CO" sz="1400" dirty="0"/>
              <a:t> y ajustar su </a:t>
            </a:r>
            <a:r>
              <a:rPr lang="es-CO" sz="1400" dirty="0" smtClean="0">
                <a:solidFill>
                  <a:schemeClr val="accent6"/>
                </a:solidFill>
              </a:rPr>
              <a:t>forma</a:t>
            </a:r>
            <a:r>
              <a:rPr lang="es-CO" sz="1400" dirty="0" smtClean="0"/>
              <a:t>, entre otros.</a:t>
            </a:r>
            <a:endParaRPr lang="es-ES" sz="1400" dirty="0" smtClean="0"/>
          </a:p>
          <a:p>
            <a:pPr algn="just"/>
            <a:r>
              <a:rPr lang="es-ES" sz="1400" b="1" dirty="0" smtClean="0"/>
              <a:t> </a:t>
            </a:r>
            <a:endParaRPr lang="es-ES" sz="1400" dirty="0"/>
          </a:p>
        </p:txBody>
      </p:sp>
      <p:pic>
        <p:nvPicPr>
          <p:cNvPr id="12" name="11 Imagen"/>
          <p:cNvPicPr/>
          <p:nvPr/>
        </p:nvPicPr>
        <p:blipFill>
          <a:blip r:embed="rId4" cstate="print"/>
          <a:srcRect l="4704" t="43175" r="42119" b="2857"/>
          <a:stretch>
            <a:fillRect/>
          </a:stretch>
        </p:blipFill>
        <p:spPr bwMode="auto">
          <a:xfrm>
            <a:off x="357158" y="1082659"/>
            <a:ext cx="2571768" cy="1996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pic>
        <p:nvPicPr>
          <p:cNvPr id="14" name="33 Imagen" descr="vajilla1.png"/>
          <p:cNvPicPr/>
          <p:nvPr/>
        </p:nvPicPr>
        <p:blipFill>
          <a:blip r:embed="rId5" cstate="print"/>
          <a:srcRect l="10014" r="3598"/>
          <a:stretch>
            <a:fillRect/>
          </a:stretch>
        </p:blipFill>
        <p:spPr>
          <a:xfrm>
            <a:off x="3143240" y="1082659"/>
            <a:ext cx="2735941" cy="2000264"/>
          </a:xfrm>
          <a:prstGeom prst="roundRect">
            <a:avLst>
              <a:gd name="adj" fmla="val 8594"/>
            </a:avLst>
          </a:prstGeom>
          <a:solidFill>
            <a:schemeClr val="bg1"/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pic>
        <p:nvPicPr>
          <p:cNvPr id="29702" name="Picture 6" descr="C:\Documents and Settings\dgutie14\Escritorio\Imagen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1060169"/>
            <a:ext cx="2714644" cy="2055406"/>
          </a:xfrm>
          <a:prstGeom prst="roundRect">
            <a:avLst>
              <a:gd name="adj" fmla="val 8594"/>
            </a:avLst>
          </a:prstGeom>
          <a:solidFill>
            <a:schemeClr val="bg1"/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sp>
        <p:nvSpPr>
          <p:cNvPr id="18" name="17 CuadroTexto"/>
          <p:cNvSpPr txBox="1"/>
          <p:nvPr/>
        </p:nvSpPr>
        <p:spPr>
          <a:xfrm>
            <a:off x="6072198" y="3401327"/>
            <a:ext cx="27146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 smtClean="0"/>
              <a:t>Se realiza </a:t>
            </a:r>
            <a:r>
              <a:rPr lang="es-ES_tradnl" sz="1400" dirty="0"/>
              <a:t>un </a:t>
            </a:r>
            <a:r>
              <a:rPr lang="es-ES_tradnl" sz="1400" dirty="0">
                <a:solidFill>
                  <a:schemeClr val="accent6"/>
                </a:solidFill>
              </a:rPr>
              <a:t>análisis </a:t>
            </a:r>
            <a:r>
              <a:rPr lang="es-ES_tradnl" sz="1400" dirty="0"/>
              <a:t>de elementos </a:t>
            </a:r>
            <a:r>
              <a:rPr lang="es-ES_tradnl" sz="1400" dirty="0" smtClean="0"/>
              <a:t>finitos donde se obtiene </a:t>
            </a:r>
            <a:r>
              <a:rPr lang="es-ES_tradnl" sz="1400" dirty="0"/>
              <a:t>como resultado que la </a:t>
            </a:r>
            <a:r>
              <a:rPr lang="es-ES_tradnl" sz="1400" dirty="0">
                <a:solidFill>
                  <a:schemeClr val="accent6"/>
                </a:solidFill>
              </a:rPr>
              <a:t>geometría</a:t>
            </a:r>
            <a:r>
              <a:rPr lang="es-ES_tradnl" sz="1400" dirty="0"/>
              <a:t> de cada una de las piezas de la vajilla es la </a:t>
            </a:r>
            <a:r>
              <a:rPr lang="es-ES_tradnl" sz="1400" dirty="0">
                <a:solidFill>
                  <a:schemeClr val="accent6"/>
                </a:solidFill>
              </a:rPr>
              <a:t>indicada</a:t>
            </a:r>
            <a:r>
              <a:rPr lang="es-ES_tradnl" sz="1400" dirty="0"/>
              <a:t> para su </a:t>
            </a:r>
            <a:r>
              <a:rPr lang="es-ES_tradnl" sz="1400" dirty="0" smtClean="0"/>
              <a:t>fabricación.</a:t>
            </a:r>
            <a:endParaRPr lang="es-E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387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Modelo funcional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785786" y="4071942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1400" dirty="0" smtClean="0"/>
              <a:t>Se utilizó el proceso de </a:t>
            </a:r>
            <a:r>
              <a:rPr lang="es-CO" sz="1400" dirty="0" smtClean="0">
                <a:solidFill>
                  <a:schemeClr val="accent6"/>
                </a:solidFill>
              </a:rPr>
              <a:t>forjado rotatorio </a:t>
            </a:r>
            <a:r>
              <a:rPr lang="es-CO" sz="1400" dirty="0" smtClean="0"/>
              <a:t>para la construcción de las piezas en locaciones de El </a:t>
            </a:r>
            <a:r>
              <a:rPr lang="es-CO" sz="1400" dirty="0" smtClean="0">
                <a:solidFill>
                  <a:schemeClr val="accent6"/>
                </a:solidFill>
              </a:rPr>
              <a:t>Carmen del </a:t>
            </a:r>
            <a:r>
              <a:rPr lang="es-CO" sz="1400" dirty="0" err="1" smtClean="0">
                <a:solidFill>
                  <a:schemeClr val="accent6"/>
                </a:solidFill>
              </a:rPr>
              <a:t>Viboral</a:t>
            </a:r>
            <a:r>
              <a:rPr lang="es-CO" sz="1400" dirty="0" smtClean="0">
                <a:solidFill>
                  <a:schemeClr val="accent6"/>
                </a:solidFill>
              </a:rPr>
              <a:t>.</a:t>
            </a:r>
            <a:endParaRPr lang="es-ES" sz="1400" dirty="0">
              <a:solidFill>
                <a:schemeClr val="accent6"/>
              </a:solidFill>
            </a:endParaRPr>
          </a:p>
        </p:txBody>
      </p:sp>
      <p:pic>
        <p:nvPicPr>
          <p:cNvPr id="15" name="Picture 2" descr="C:\Documents and Settings\dgutie14\Escritorio\Imagen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742953"/>
            <a:ext cx="7454900" cy="3114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4801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Pruebas de diseño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pic>
        <p:nvPicPr>
          <p:cNvPr id="30723" name="Picture 3" descr="C:\Documents and Settings\dgutie14\Escritorio\Imagen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785926"/>
            <a:ext cx="8699500" cy="1652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85720" y="3792711"/>
            <a:ext cx="864399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Las </a:t>
            </a:r>
            <a:r>
              <a:rPr kumimoji="0" lang="es-CO" sz="1400" b="0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ea typeface="Calibri" pitchFamily="34" charset="0"/>
                <a:cs typeface="Times New Roman" pitchFamily="18" charset="0"/>
              </a:rPr>
              <a:t>pruebas </a:t>
            </a:r>
            <a:r>
              <a:rPr lang="es-CO" sz="1400" dirty="0" smtClean="0">
                <a:solidFill>
                  <a:schemeClr val="accent6"/>
                </a:solidFill>
                <a:ea typeface="Calibri" pitchFamily="34" charset="0"/>
                <a:cs typeface="Times New Roman" pitchFamily="18" charset="0"/>
              </a:rPr>
              <a:t>de diseño </a:t>
            </a:r>
            <a:r>
              <a:rPr lang="es-CO" sz="1400" dirty="0" smtClean="0">
                <a:ea typeface="Calibri" pitchFamily="34" charset="0"/>
                <a:cs typeface="Times New Roman" pitchFamily="18" charset="0"/>
              </a:rPr>
              <a:t>realizadas en El Rancherito</a:t>
            </a:r>
            <a:r>
              <a:rPr kumimoji="0" lang="es-CO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se basaron en la evaluación de criterios de diseño que permitieron verificar el uso de la vajilla en el contexto institucional.</a:t>
            </a:r>
            <a:endParaRPr kumimoji="0" lang="es-CO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2656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PLAN DE NEGOCIOS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8" name="17 Elipse"/>
          <p:cNvSpPr/>
          <p:nvPr/>
        </p:nvSpPr>
        <p:spPr>
          <a:xfrm>
            <a:off x="7143768" y="1071546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Sistema de negocio</a:t>
            </a:r>
            <a:endParaRPr lang="es-ES" sz="1200" dirty="0"/>
          </a:p>
        </p:txBody>
      </p:sp>
      <p:sp>
        <p:nvSpPr>
          <p:cNvPr id="21" name="20 Elipse"/>
          <p:cNvSpPr/>
          <p:nvPr/>
        </p:nvSpPr>
        <p:spPr>
          <a:xfrm>
            <a:off x="5143504" y="1071546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sz="1200" dirty="0" smtClean="0"/>
              <a:t>Plan comercial</a:t>
            </a:r>
          </a:p>
        </p:txBody>
      </p:sp>
      <p:sp>
        <p:nvSpPr>
          <p:cNvPr id="22" name="21 Elipse"/>
          <p:cNvSpPr/>
          <p:nvPr/>
        </p:nvSpPr>
        <p:spPr>
          <a:xfrm>
            <a:off x="3143240" y="1071546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Producto </a:t>
            </a:r>
            <a:endParaRPr lang="es-ES" sz="1200" dirty="0"/>
          </a:p>
        </p:txBody>
      </p:sp>
      <p:sp>
        <p:nvSpPr>
          <p:cNvPr id="23" name="22 Elipse"/>
          <p:cNvSpPr/>
          <p:nvPr/>
        </p:nvSpPr>
        <p:spPr>
          <a:xfrm>
            <a:off x="1214414" y="1071546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Resumen ejecutivo</a:t>
            </a:r>
            <a:endParaRPr lang="es-ES" sz="1200" dirty="0"/>
          </a:p>
        </p:txBody>
      </p:sp>
      <p:sp>
        <p:nvSpPr>
          <p:cNvPr id="51" name="50 Elipse"/>
          <p:cNvSpPr/>
          <p:nvPr/>
        </p:nvSpPr>
        <p:spPr>
          <a:xfrm>
            <a:off x="6143636" y="2928934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Equipo de trabajo</a:t>
            </a:r>
            <a:endParaRPr lang="es-ES" sz="1200" dirty="0"/>
          </a:p>
        </p:txBody>
      </p:sp>
      <p:sp>
        <p:nvSpPr>
          <p:cNvPr id="52" name="51 Elipse"/>
          <p:cNvSpPr/>
          <p:nvPr/>
        </p:nvSpPr>
        <p:spPr>
          <a:xfrm>
            <a:off x="4143372" y="2928934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Plan de implantación</a:t>
            </a:r>
            <a:endParaRPr lang="es-ES" sz="1200" dirty="0"/>
          </a:p>
        </p:txBody>
      </p:sp>
      <p:sp>
        <p:nvSpPr>
          <p:cNvPr id="53" name="52 Elipse"/>
          <p:cNvSpPr/>
          <p:nvPr/>
        </p:nvSpPr>
        <p:spPr>
          <a:xfrm>
            <a:off x="2143108" y="2928934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Financiación </a:t>
            </a:r>
            <a:endParaRPr lang="es-ES" sz="1200" dirty="0"/>
          </a:p>
        </p:txBody>
      </p:sp>
      <p:sp>
        <p:nvSpPr>
          <p:cNvPr id="54" name="53 Elipse"/>
          <p:cNvSpPr/>
          <p:nvPr/>
        </p:nvSpPr>
        <p:spPr>
          <a:xfrm>
            <a:off x="214282" y="2928934"/>
            <a:ext cx="1428760" cy="142876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Riesgos </a:t>
            </a:r>
            <a:endParaRPr lang="es-ES" sz="1200" dirty="0"/>
          </a:p>
        </p:txBody>
      </p:sp>
      <p:cxnSp>
        <p:nvCxnSpPr>
          <p:cNvPr id="56" name="55 Conector recto"/>
          <p:cNvCxnSpPr>
            <a:stCxn id="23" idx="6"/>
            <a:endCxn id="22" idx="2"/>
          </p:cNvCxnSpPr>
          <p:nvPr/>
        </p:nvCxnSpPr>
        <p:spPr>
          <a:xfrm>
            <a:off x="2643174" y="1785926"/>
            <a:ext cx="500066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58 Conector recto"/>
          <p:cNvCxnSpPr>
            <a:stCxn id="22" idx="6"/>
            <a:endCxn id="21" idx="2"/>
          </p:cNvCxnSpPr>
          <p:nvPr/>
        </p:nvCxnSpPr>
        <p:spPr>
          <a:xfrm>
            <a:off x="4572000" y="1785926"/>
            <a:ext cx="571504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62 Conector recto"/>
          <p:cNvCxnSpPr>
            <a:stCxn id="21" idx="6"/>
            <a:endCxn id="18" idx="2"/>
          </p:cNvCxnSpPr>
          <p:nvPr/>
        </p:nvCxnSpPr>
        <p:spPr>
          <a:xfrm>
            <a:off x="6572264" y="1785926"/>
            <a:ext cx="571504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66 Conector angular"/>
          <p:cNvCxnSpPr>
            <a:stCxn id="18" idx="6"/>
            <a:endCxn id="51" idx="6"/>
          </p:cNvCxnSpPr>
          <p:nvPr/>
        </p:nvCxnSpPr>
        <p:spPr>
          <a:xfrm flipH="1">
            <a:off x="7572396" y="1785926"/>
            <a:ext cx="1000132" cy="1857388"/>
          </a:xfrm>
          <a:prstGeom prst="bentConnector3">
            <a:avLst>
              <a:gd name="adj1" fmla="val -22857"/>
            </a:avLst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>
            <a:stCxn id="52" idx="6"/>
            <a:endCxn id="51" idx="2"/>
          </p:cNvCxnSpPr>
          <p:nvPr/>
        </p:nvCxnSpPr>
        <p:spPr>
          <a:xfrm>
            <a:off x="5572132" y="3643314"/>
            <a:ext cx="571504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72 Conector recto"/>
          <p:cNvCxnSpPr>
            <a:stCxn id="53" idx="6"/>
            <a:endCxn id="52" idx="2"/>
          </p:cNvCxnSpPr>
          <p:nvPr/>
        </p:nvCxnSpPr>
        <p:spPr>
          <a:xfrm>
            <a:off x="3571868" y="3643314"/>
            <a:ext cx="571504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76 Conector recto"/>
          <p:cNvCxnSpPr>
            <a:stCxn id="54" idx="6"/>
            <a:endCxn id="53" idx="2"/>
          </p:cNvCxnSpPr>
          <p:nvPr/>
        </p:nvCxnSpPr>
        <p:spPr>
          <a:xfrm>
            <a:off x="1643042" y="3643314"/>
            <a:ext cx="500066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13228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Producto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pic>
        <p:nvPicPr>
          <p:cNvPr id="31747" name="Picture 3" descr="C:\Documents and Settings\dgutie14\Escritorio\Imagen7.jpg"/>
          <p:cNvPicPr>
            <a:picLocks noChangeAspect="1" noChangeArrowheads="1"/>
          </p:cNvPicPr>
          <p:nvPr/>
        </p:nvPicPr>
        <p:blipFill>
          <a:blip r:embed="rId3" cstate="print"/>
          <a:srcRect l="75922"/>
          <a:stretch>
            <a:fillRect/>
          </a:stretch>
        </p:blipFill>
        <p:spPr bwMode="auto">
          <a:xfrm>
            <a:off x="6648968" y="1488304"/>
            <a:ext cx="1780684" cy="2369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pic>
        <p:nvPicPr>
          <p:cNvPr id="7" name="Picture 3" descr="C:\Documents and Settings\dgutie14\Escritorio\Imagen7.jpg"/>
          <p:cNvPicPr>
            <a:picLocks noChangeAspect="1" noChangeArrowheads="1"/>
          </p:cNvPicPr>
          <p:nvPr/>
        </p:nvPicPr>
        <p:blipFill>
          <a:blip r:embed="rId3" cstate="print"/>
          <a:srcRect l="37136" r="26554"/>
          <a:stretch>
            <a:fillRect/>
          </a:stretch>
        </p:blipFill>
        <p:spPr bwMode="auto">
          <a:xfrm>
            <a:off x="3559228" y="1488304"/>
            <a:ext cx="2643206" cy="23321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pic>
        <p:nvPicPr>
          <p:cNvPr id="8" name="Picture 3" descr="C:\Documents and Settings\dgutie14\Escritorio\Imagen7.jpg"/>
          <p:cNvPicPr>
            <a:picLocks noChangeAspect="1" noChangeArrowheads="1"/>
          </p:cNvPicPr>
          <p:nvPr/>
        </p:nvPicPr>
        <p:blipFill>
          <a:blip r:embed="rId3" cstate="print"/>
          <a:srcRect r="64515"/>
          <a:stretch>
            <a:fillRect/>
          </a:stretch>
        </p:blipFill>
        <p:spPr bwMode="auto">
          <a:xfrm>
            <a:off x="630270" y="1524023"/>
            <a:ext cx="2571768" cy="2321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63500" sx="103000" sy="103000" algn="ctr" rotWithShape="0">
              <a:schemeClr val="bg1">
                <a:lumMod val="75000"/>
                <a:alpha val="40000"/>
              </a:schemeClr>
            </a:outerShdw>
          </a:effectLst>
        </p:spPr>
      </p:pic>
      <p:sp>
        <p:nvSpPr>
          <p:cNvPr id="9" name="8 CuadroTexto"/>
          <p:cNvSpPr txBox="1"/>
          <p:nvPr/>
        </p:nvSpPr>
        <p:spPr>
          <a:xfrm>
            <a:off x="642910" y="4000504"/>
            <a:ext cx="2571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/>
                </a:solidFill>
              </a:rPr>
              <a:t>Marca </a:t>
            </a:r>
            <a:endParaRPr lang="es-ES" sz="2400" dirty="0" smtClean="0">
              <a:solidFill>
                <a:schemeClr val="accent6"/>
              </a:solidFill>
            </a:endParaRPr>
          </a:p>
          <a:p>
            <a:pPr algn="ctr"/>
            <a:r>
              <a:rPr lang="es-ES" sz="2400" b="1" dirty="0" smtClean="0">
                <a:solidFill>
                  <a:schemeClr val="accent6"/>
                </a:solidFill>
              </a:rPr>
              <a:t> </a:t>
            </a:r>
            <a:endParaRPr lang="es-ES" sz="2400" dirty="0">
              <a:solidFill>
                <a:schemeClr val="accent6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571868" y="4000504"/>
            <a:ext cx="2571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/>
                </a:solidFill>
              </a:rPr>
              <a:t>Etiqueta </a:t>
            </a:r>
            <a:endParaRPr lang="es-ES" sz="2400" dirty="0" smtClean="0">
              <a:solidFill>
                <a:schemeClr val="accent6"/>
              </a:solidFill>
            </a:endParaRPr>
          </a:p>
          <a:p>
            <a:pPr algn="ctr"/>
            <a:r>
              <a:rPr lang="es-ES" sz="2400" b="1" dirty="0" smtClean="0">
                <a:solidFill>
                  <a:schemeClr val="accent6"/>
                </a:solidFill>
              </a:rPr>
              <a:t> </a:t>
            </a:r>
            <a:endParaRPr lang="es-ES" sz="2400" dirty="0">
              <a:solidFill>
                <a:schemeClr val="accent6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357950" y="4000504"/>
            <a:ext cx="2571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/>
                </a:solidFill>
              </a:rPr>
              <a:t>Empaque</a:t>
            </a:r>
            <a:endParaRPr lang="es-ES" sz="2400" dirty="0" smtClean="0">
              <a:solidFill>
                <a:schemeClr val="accent6"/>
              </a:solidFill>
            </a:endParaRPr>
          </a:p>
          <a:p>
            <a:pPr algn="ctr"/>
            <a:r>
              <a:rPr lang="es-ES" sz="2400" b="1" dirty="0" smtClean="0">
                <a:solidFill>
                  <a:schemeClr val="accent6"/>
                </a:solidFill>
              </a:rPr>
              <a:t> </a:t>
            </a:r>
            <a:endParaRPr lang="es-ES" sz="24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1536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Estrategias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38" name="37 Elipse"/>
          <p:cNvSpPr/>
          <p:nvPr/>
        </p:nvSpPr>
        <p:spPr>
          <a:xfrm>
            <a:off x="3714744" y="714356"/>
            <a:ext cx="1857388" cy="185738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sz="2000" b="1" dirty="0" smtClean="0">
                <a:solidFill>
                  <a:schemeClr val="bg1"/>
                </a:solidFill>
              </a:rPr>
              <a:t>PRECIO</a:t>
            </a:r>
          </a:p>
          <a:p>
            <a:pPr lvl="0" algn="ctr"/>
            <a:r>
              <a:rPr lang="es-CO" sz="2000" b="1" dirty="0" smtClean="0"/>
              <a:t>$86.880</a:t>
            </a:r>
            <a:endParaRPr lang="es-ES" sz="2000" dirty="0" smtClean="0"/>
          </a:p>
        </p:txBody>
      </p:sp>
      <p:cxnSp>
        <p:nvCxnSpPr>
          <p:cNvPr id="39" name="38 Conector recto"/>
          <p:cNvCxnSpPr>
            <a:stCxn id="38" idx="5"/>
            <a:endCxn id="42" idx="0"/>
          </p:cNvCxnSpPr>
          <p:nvPr/>
        </p:nvCxnSpPr>
        <p:spPr>
          <a:xfrm rot="16200000" flipH="1">
            <a:off x="5621595" y="1978265"/>
            <a:ext cx="772074" cy="1415016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"/>
          <p:cNvCxnSpPr>
            <a:stCxn id="38" idx="4"/>
            <a:endCxn id="43" idx="0"/>
          </p:cNvCxnSpPr>
          <p:nvPr/>
        </p:nvCxnSpPr>
        <p:spPr>
          <a:xfrm rot="5400000">
            <a:off x="4393405" y="2821777"/>
            <a:ext cx="500066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>
            <a:stCxn id="38" idx="3"/>
            <a:endCxn id="44" idx="0"/>
          </p:cNvCxnSpPr>
          <p:nvPr/>
        </p:nvCxnSpPr>
        <p:spPr>
          <a:xfrm rot="5400000">
            <a:off x="2857488" y="1942546"/>
            <a:ext cx="772074" cy="1486454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41 Elipse"/>
          <p:cNvSpPr/>
          <p:nvPr/>
        </p:nvSpPr>
        <p:spPr>
          <a:xfrm>
            <a:off x="6072198" y="3071810"/>
            <a:ext cx="1285884" cy="128588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Las compras por fuera de temporada</a:t>
            </a:r>
            <a:endParaRPr lang="es-ES" sz="1100" dirty="0" smtClean="0"/>
          </a:p>
        </p:txBody>
      </p:sp>
      <p:sp>
        <p:nvSpPr>
          <p:cNvPr id="43" name="42 Elipse"/>
          <p:cNvSpPr/>
          <p:nvPr/>
        </p:nvSpPr>
        <p:spPr>
          <a:xfrm>
            <a:off x="4000496" y="3071810"/>
            <a:ext cx="1285884" cy="128588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La compra de grandes volúmenes de producto</a:t>
            </a:r>
            <a:endParaRPr lang="es-ES" sz="1100" dirty="0" smtClean="0"/>
          </a:p>
        </p:txBody>
      </p:sp>
      <p:sp>
        <p:nvSpPr>
          <p:cNvPr id="44" name="43 Elipse"/>
          <p:cNvSpPr/>
          <p:nvPr/>
        </p:nvSpPr>
        <p:spPr>
          <a:xfrm>
            <a:off x="1857356" y="3071810"/>
            <a:ext cx="1285884" cy="128588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s-CO" sz="1100" dirty="0" smtClean="0"/>
              <a:t>El pago anticipado de las facturas</a:t>
            </a:r>
            <a:endParaRPr lang="es-ES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2" grpId="0" animBg="1"/>
      <p:bldP spid="43" grpId="0" animBg="1"/>
      <p:bldP spid="4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1536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Estrategias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16" name="15 Elipse"/>
          <p:cNvSpPr/>
          <p:nvPr/>
        </p:nvSpPr>
        <p:spPr>
          <a:xfrm>
            <a:off x="3786182" y="714356"/>
            <a:ext cx="1857388" cy="185738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sz="2000" b="1" dirty="0" smtClean="0">
                <a:solidFill>
                  <a:schemeClr val="bg1"/>
                </a:solidFill>
              </a:rPr>
              <a:t>PLAZA</a:t>
            </a:r>
            <a:endParaRPr lang="es-ES" sz="2000" dirty="0" smtClean="0">
              <a:solidFill>
                <a:schemeClr val="bg1"/>
              </a:solidFill>
            </a:endParaRPr>
          </a:p>
        </p:txBody>
      </p:sp>
      <p:cxnSp>
        <p:nvCxnSpPr>
          <p:cNvPr id="17" name="16 Conector recto"/>
          <p:cNvCxnSpPr>
            <a:stCxn id="16" idx="4"/>
            <a:endCxn id="20" idx="0"/>
          </p:cNvCxnSpPr>
          <p:nvPr/>
        </p:nvCxnSpPr>
        <p:spPr>
          <a:xfrm rot="16200000" flipH="1">
            <a:off x="4893471" y="2393149"/>
            <a:ext cx="500066" cy="857256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>
            <a:stCxn id="16" idx="4"/>
            <a:endCxn id="21" idx="0"/>
          </p:cNvCxnSpPr>
          <p:nvPr/>
        </p:nvCxnSpPr>
        <p:spPr>
          <a:xfrm rot="5400000">
            <a:off x="4036215" y="2393149"/>
            <a:ext cx="500066" cy="857256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>
            <a:stCxn id="16" idx="3"/>
            <a:endCxn id="22" idx="0"/>
          </p:cNvCxnSpPr>
          <p:nvPr/>
        </p:nvCxnSpPr>
        <p:spPr>
          <a:xfrm rot="5400000">
            <a:off x="2714612" y="1728232"/>
            <a:ext cx="772074" cy="1915082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Elipse"/>
          <p:cNvSpPr/>
          <p:nvPr/>
        </p:nvSpPr>
        <p:spPr>
          <a:xfrm>
            <a:off x="4857752" y="3071810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Red de vendedores por catálogo</a:t>
            </a:r>
            <a:endParaRPr lang="es-ES" sz="1100" dirty="0" smtClean="0"/>
          </a:p>
        </p:txBody>
      </p:sp>
      <p:sp>
        <p:nvSpPr>
          <p:cNvPr id="21" name="20 Elipse"/>
          <p:cNvSpPr/>
          <p:nvPr/>
        </p:nvSpPr>
        <p:spPr>
          <a:xfrm>
            <a:off x="3143240" y="3071810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Distribuidores</a:t>
            </a:r>
            <a:endParaRPr lang="es-ES" sz="1100" dirty="0" smtClean="0"/>
          </a:p>
        </p:txBody>
      </p:sp>
      <p:sp>
        <p:nvSpPr>
          <p:cNvPr id="22" name="21 Elipse"/>
          <p:cNvSpPr/>
          <p:nvPr/>
        </p:nvSpPr>
        <p:spPr>
          <a:xfrm>
            <a:off x="1428728" y="3071810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s-CO" sz="1100" dirty="0" smtClean="0"/>
              <a:t>Puntos de venta</a:t>
            </a:r>
            <a:endParaRPr lang="es-ES" sz="1100" dirty="0"/>
          </a:p>
        </p:txBody>
      </p:sp>
      <p:sp>
        <p:nvSpPr>
          <p:cNvPr id="24" name="23 Elipse"/>
          <p:cNvSpPr/>
          <p:nvPr/>
        </p:nvSpPr>
        <p:spPr>
          <a:xfrm>
            <a:off x="6500826" y="3071810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Ventas </a:t>
            </a:r>
            <a:r>
              <a:rPr lang="es-CO" sz="1100" dirty="0" err="1" smtClean="0"/>
              <a:t>On</a:t>
            </a:r>
            <a:r>
              <a:rPr lang="es-CO" sz="1100" dirty="0" smtClean="0"/>
              <a:t> line</a:t>
            </a:r>
            <a:endParaRPr lang="es-ES" sz="1100" dirty="0" smtClean="0"/>
          </a:p>
        </p:txBody>
      </p:sp>
      <p:cxnSp>
        <p:nvCxnSpPr>
          <p:cNvPr id="26" name="25 Conector recto"/>
          <p:cNvCxnSpPr>
            <a:stCxn id="16" idx="5"/>
            <a:endCxn id="24" idx="0"/>
          </p:cNvCxnSpPr>
          <p:nvPr/>
        </p:nvCxnSpPr>
        <p:spPr>
          <a:xfrm rot="16200000" flipH="1">
            <a:off x="5907347" y="1763951"/>
            <a:ext cx="772074" cy="1843644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1536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Estrategias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sp>
        <p:nvSpPr>
          <p:cNvPr id="40" name="39 Elipse"/>
          <p:cNvSpPr/>
          <p:nvPr/>
        </p:nvSpPr>
        <p:spPr>
          <a:xfrm>
            <a:off x="3428992" y="571480"/>
            <a:ext cx="2214578" cy="221457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sz="2000" b="1" dirty="0" smtClean="0">
                <a:solidFill>
                  <a:schemeClr val="bg1"/>
                </a:solidFill>
              </a:rPr>
              <a:t>PROMOCIÓN</a:t>
            </a:r>
            <a:endParaRPr lang="es-ES" sz="2000" dirty="0">
              <a:solidFill>
                <a:schemeClr val="bg1"/>
              </a:solidFill>
            </a:endParaRPr>
          </a:p>
        </p:txBody>
      </p:sp>
      <p:cxnSp>
        <p:nvCxnSpPr>
          <p:cNvPr id="41" name="40 Conector recto"/>
          <p:cNvCxnSpPr>
            <a:endCxn id="44" idx="0"/>
          </p:cNvCxnSpPr>
          <p:nvPr/>
        </p:nvCxnSpPr>
        <p:spPr>
          <a:xfrm>
            <a:off x="5000628" y="2714620"/>
            <a:ext cx="1214446" cy="571504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41 Conector recto"/>
          <p:cNvCxnSpPr>
            <a:stCxn id="40" idx="4"/>
            <a:endCxn id="45" idx="0"/>
          </p:cNvCxnSpPr>
          <p:nvPr/>
        </p:nvCxnSpPr>
        <p:spPr>
          <a:xfrm rot="16200000" flipH="1">
            <a:off x="4291407" y="3030931"/>
            <a:ext cx="500066" cy="10319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recto"/>
          <p:cNvCxnSpPr>
            <a:endCxn id="46" idx="0"/>
          </p:cNvCxnSpPr>
          <p:nvPr/>
        </p:nvCxnSpPr>
        <p:spPr>
          <a:xfrm rot="10800000" flipV="1">
            <a:off x="2857488" y="2714620"/>
            <a:ext cx="1143008" cy="571504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43 Elipse"/>
          <p:cNvSpPr/>
          <p:nvPr/>
        </p:nvSpPr>
        <p:spPr>
          <a:xfrm>
            <a:off x="5500694" y="3286124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Correos electrónicos y página web  con sección institucional</a:t>
            </a:r>
            <a:endParaRPr lang="es-ES" sz="1100" dirty="0" smtClean="0"/>
          </a:p>
          <a:p>
            <a:pPr algn="ctr"/>
            <a:endParaRPr lang="es-ES" sz="1100" dirty="0" smtClean="0"/>
          </a:p>
        </p:txBody>
      </p:sp>
      <p:sp>
        <p:nvSpPr>
          <p:cNvPr id="45" name="44 Elipse"/>
          <p:cNvSpPr/>
          <p:nvPr/>
        </p:nvSpPr>
        <p:spPr>
          <a:xfrm>
            <a:off x="3832220" y="3286124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Repartición de muestras</a:t>
            </a:r>
            <a:endParaRPr lang="es-ES" sz="1100" dirty="0"/>
          </a:p>
        </p:txBody>
      </p:sp>
      <p:sp>
        <p:nvSpPr>
          <p:cNvPr id="46" name="45 Elipse"/>
          <p:cNvSpPr/>
          <p:nvPr/>
        </p:nvSpPr>
        <p:spPr>
          <a:xfrm>
            <a:off x="2143108" y="3286124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Patrocinio de eventos</a:t>
            </a:r>
            <a:endParaRPr lang="es-ES" sz="1100" dirty="0" smtClean="0"/>
          </a:p>
        </p:txBody>
      </p:sp>
      <p:cxnSp>
        <p:nvCxnSpPr>
          <p:cNvPr id="47" name="46 Conector recto"/>
          <p:cNvCxnSpPr>
            <a:stCxn id="40" idx="3"/>
            <a:endCxn id="48" idx="0"/>
          </p:cNvCxnSpPr>
          <p:nvPr/>
        </p:nvCxnSpPr>
        <p:spPr>
          <a:xfrm rot="5400000">
            <a:off x="2071671" y="1604484"/>
            <a:ext cx="824383" cy="2538896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Elipse"/>
          <p:cNvSpPr/>
          <p:nvPr/>
        </p:nvSpPr>
        <p:spPr>
          <a:xfrm>
            <a:off x="500034" y="3286124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Participación en ferias</a:t>
            </a:r>
            <a:endParaRPr lang="es-ES" sz="1100" dirty="0"/>
          </a:p>
        </p:txBody>
      </p:sp>
      <p:cxnSp>
        <p:nvCxnSpPr>
          <p:cNvPr id="49" name="48 Conector recto"/>
          <p:cNvCxnSpPr>
            <a:stCxn id="40" idx="5"/>
            <a:endCxn id="50" idx="0"/>
          </p:cNvCxnSpPr>
          <p:nvPr/>
        </p:nvCxnSpPr>
        <p:spPr>
          <a:xfrm rot="16200000" flipH="1">
            <a:off x="6176509" y="1604484"/>
            <a:ext cx="824383" cy="2538896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49 Elipse"/>
          <p:cNvSpPr/>
          <p:nvPr/>
        </p:nvSpPr>
        <p:spPr>
          <a:xfrm>
            <a:off x="7143768" y="3286124"/>
            <a:ext cx="1428760" cy="1428760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sz="1100" dirty="0" smtClean="0"/>
              <a:t>Insertar publicidad en medios escritos</a:t>
            </a:r>
            <a:endParaRPr lang="es-ES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45" grpId="0" animBg="1"/>
      <p:bldP spid="46" grpId="0" animBg="1"/>
      <p:bldP spid="48" grpId="0" animBg="1"/>
      <p:bldP spid="5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0" y="5786454"/>
            <a:ext cx="18085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Financiación 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57158" y="714356"/>
          <a:ext cx="3953259" cy="2307590"/>
        </p:xfrm>
        <a:graphic>
          <a:graphicData uri="http://schemas.openxmlformats.org/drawingml/2006/table">
            <a:tbl>
              <a:tblPr/>
              <a:tblGrid>
                <a:gridCol w="1055244"/>
                <a:gridCol w="1015086"/>
                <a:gridCol w="908000"/>
                <a:gridCol w="974929"/>
              </a:tblGrid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AÑO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0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1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2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FC INVERSION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$(171,116,288)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$(3,648,960)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$(2,147,040)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FC OPERACIÓN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$77,163,915 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$136,173,506 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3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FC PROYECTO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 (171,116,288)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$ 73,514,955 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$ 134,026,466 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TIR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12.55</a:t>
                      </a:r>
                      <a:r>
                        <a:rPr lang="es-ES" sz="1000" b="1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% </a:t>
                      </a:r>
                      <a:r>
                        <a:rPr lang="es-ES" sz="1000" b="1" kern="12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E.A.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VS.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11.18%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ACEPTO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VP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$174,546,032 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VS.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$171,116,288 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ACEPTO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VPN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$3,429,745 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VS.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0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3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ACEPTO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4500562" y="500042"/>
          <a:ext cx="4286280" cy="2674620"/>
        </p:xfrm>
        <a:graphic>
          <a:graphicData uri="http://schemas.openxmlformats.org/drawingml/2006/table">
            <a:tbl>
              <a:tblPr/>
              <a:tblGrid>
                <a:gridCol w="1321094"/>
                <a:gridCol w="1024285"/>
                <a:gridCol w="956871"/>
                <a:gridCol w="984030"/>
              </a:tblGrid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AÑO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0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1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Arial"/>
                        </a:rPr>
                        <a:t>2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FC PROYECTO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$(171,116,288)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$73,514,955 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$ 34,026,466 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FC FINANCION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$124,652,160 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$(63,627,450)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$(68,997,811)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FC INVERSIONISTA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$(46,464,128)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$ 9,887,505 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$ 65,028,655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TIR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29.42%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VS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27.73%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ACEPTO</a:t>
                      </a:r>
                      <a:endParaRPr lang="es-ES" sz="120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VP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$47,598,615 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VS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 $46,464,128 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ACEPTO</a:t>
                      </a:r>
                      <a:endParaRPr lang="es-ES" sz="120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VPN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Arial"/>
                        </a:rPr>
                        <a:t> $1,134,487 </a:t>
                      </a:r>
                      <a:endParaRPr lang="es-ES" sz="1200" dirty="0">
                        <a:solidFill>
                          <a:schemeClr val="tx1"/>
                        </a:solidFill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VS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0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ACEPTO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s-ES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357158" y="3616771"/>
            <a:ext cx="842968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79400" algn="l"/>
              </a:tabLst>
            </a:pPr>
            <a:r>
              <a:rPr lang="es-CO" sz="1400" dirty="0" smtClean="0"/>
              <a:t>Se requieren </a:t>
            </a:r>
            <a:r>
              <a:rPr lang="es-CO" sz="1400" dirty="0" smtClean="0">
                <a:solidFill>
                  <a:schemeClr val="accent6"/>
                </a:solidFill>
              </a:rPr>
              <a:t>4.200 puestos </a:t>
            </a:r>
            <a:r>
              <a:rPr lang="es-CO" sz="1400" dirty="0" smtClean="0"/>
              <a:t>de vajilla para la operación inicial del proyecto en un </a:t>
            </a:r>
            <a:r>
              <a:rPr lang="es-CO" sz="1400" dirty="0" smtClean="0">
                <a:solidFill>
                  <a:schemeClr val="accent6"/>
                </a:solidFill>
              </a:rPr>
              <a:t>periodo</a:t>
            </a:r>
            <a:r>
              <a:rPr lang="es-CO" sz="1400" dirty="0" smtClean="0"/>
              <a:t> de </a:t>
            </a:r>
            <a:r>
              <a:rPr lang="es-CO" sz="1400" dirty="0" smtClean="0">
                <a:solidFill>
                  <a:schemeClr val="accent6"/>
                </a:solidFill>
              </a:rPr>
              <a:t>2 años</a:t>
            </a:r>
            <a:r>
              <a:rPr lang="es-CO" sz="1400" dirty="0" smtClean="0"/>
              <a:t>.</a:t>
            </a:r>
          </a:p>
          <a:p>
            <a:pPr marR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9400" algn="l"/>
              </a:tabLst>
            </a:pPr>
            <a:endParaRPr lang="es-ES" sz="1400" dirty="0" smtClean="0"/>
          </a:p>
          <a:p>
            <a:pPr marR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79400" algn="l"/>
              </a:tabLst>
            </a:pPr>
            <a:r>
              <a:rPr lang="es-CO" sz="1400" dirty="0" smtClean="0"/>
              <a:t>El </a:t>
            </a:r>
            <a:r>
              <a:rPr lang="es-CO" sz="1400" dirty="0" smtClean="0">
                <a:solidFill>
                  <a:schemeClr val="accent6"/>
                </a:solidFill>
              </a:rPr>
              <a:t>precio</a:t>
            </a:r>
            <a:r>
              <a:rPr lang="es-CO" sz="1400" dirty="0" smtClean="0"/>
              <a:t> de la vajilla durante el primer año es de </a:t>
            </a:r>
            <a:r>
              <a:rPr lang="es-CO" sz="1400" dirty="0" smtClean="0">
                <a:solidFill>
                  <a:schemeClr val="accent6"/>
                </a:solidFill>
              </a:rPr>
              <a:t>$86,880.</a:t>
            </a:r>
            <a:endParaRPr lang="es-CO" sz="1400" dirty="0" smtClean="0"/>
          </a:p>
          <a:p>
            <a:pPr marR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79400" algn="l"/>
              </a:tabLst>
            </a:pPr>
            <a:endParaRPr lang="es-ES" sz="1400" dirty="0" smtClean="0"/>
          </a:p>
          <a:p>
            <a:pPr marR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79400" algn="l"/>
              </a:tabLst>
            </a:pPr>
            <a:r>
              <a:rPr lang="es-CO" sz="1400" dirty="0" smtClean="0"/>
              <a:t>El </a:t>
            </a:r>
            <a:r>
              <a:rPr lang="es-CO" sz="1400" dirty="0" smtClean="0">
                <a:solidFill>
                  <a:schemeClr val="accent6"/>
                </a:solidFill>
              </a:rPr>
              <a:t>Costo Total </a:t>
            </a:r>
            <a:r>
              <a:rPr lang="es-CO" sz="1400" dirty="0" smtClean="0"/>
              <a:t>de la vajilla es de </a:t>
            </a:r>
            <a:r>
              <a:rPr lang="es-ES" sz="1400" dirty="0" smtClean="0">
                <a:solidFill>
                  <a:schemeClr val="accent6"/>
                </a:solidFill>
              </a:rPr>
              <a:t>USD 64.000</a:t>
            </a:r>
            <a:r>
              <a:rPr lang="es-ES" sz="1400" dirty="0" smtClean="0"/>
              <a:t>, el cual está ligado a la </a:t>
            </a:r>
            <a:r>
              <a:rPr lang="es-ES" sz="1400" dirty="0" smtClean="0">
                <a:solidFill>
                  <a:schemeClr val="accent6"/>
                </a:solidFill>
              </a:rPr>
              <a:t>TRM del día </a:t>
            </a:r>
            <a:r>
              <a:rPr lang="es-ES" sz="1400" dirty="0" smtClean="0"/>
              <a:t>en que se ejecuta el pago.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2132" t="1805" r="10412"/>
          <a:stretch>
            <a:fillRect/>
          </a:stretch>
        </p:blipFill>
        <p:spPr bwMode="auto">
          <a:xfrm>
            <a:off x="-32" y="0"/>
            <a:ext cx="9144032" cy="685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3704" y="5786454"/>
            <a:ext cx="2140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CONCLUSIONES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12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28596" y="2186598"/>
            <a:ext cx="835824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O" dirty="0" smtClean="0"/>
          </a:p>
          <a:p>
            <a:pPr algn="just">
              <a:buFont typeface="Arial" pitchFamily="34" charset="0"/>
              <a:buChar char="•"/>
            </a:pPr>
            <a:r>
              <a:rPr lang="es-CO" sz="1400" dirty="0" smtClean="0"/>
              <a:t>Conocimiento del sector institucional, el cual presenta un </a:t>
            </a:r>
            <a:r>
              <a:rPr lang="es-CO" sz="1400" dirty="0" smtClean="0">
                <a:solidFill>
                  <a:schemeClr val="accent6"/>
                </a:solidFill>
              </a:rPr>
              <a:t>gran dinamismo </a:t>
            </a:r>
            <a:r>
              <a:rPr lang="es-CO" sz="1400" dirty="0" smtClean="0"/>
              <a:t>y es cada vez más </a:t>
            </a:r>
            <a:r>
              <a:rPr lang="es-CO" sz="1400" dirty="0" smtClean="0">
                <a:solidFill>
                  <a:schemeClr val="accent6"/>
                </a:solidFill>
              </a:rPr>
              <a:t>importante en la economía Colombiana</a:t>
            </a:r>
          </a:p>
          <a:p>
            <a:pPr algn="just">
              <a:buFont typeface="Arial" pitchFamily="34" charset="0"/>
              <a:buChar char="•"/>
            </a:pPr>
            <a:endParaRPr lang="es-CO" sz="14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1400" dirty="0" smtClean="0"/>
              <a:t>Una nueva línea de negocio dirigida específicamente al </a:t>
            </a:r>
            <a:r>
              <a:rPr lang="es-ES" sz="1400" dirty="0" smtClean="0">
                <a:solidFill>
                  <a:schemeClr val="accent6"/>
                </a:solidFill>
              </a:rPr>
              <a:t>mercado institucional</a:t>
            </a:r>
            <a:r>
              <a:rPr lang="es-ES" sz="1400" dirty="0" smtClean="0"/>
              <a:t>, que se adapta a los </a:t>
            </a:r>
            <a:r>
              <a:rPr lang="es-ES" sz="1400" dirty="0" smtClean="0">
                <a:solidFill>
                  <a:schemeClr val="accent6"/>
                </a:solidFill>
              </a:rPr>
              <a:t>complementos de vajilla</a:t>
            </a:r>
            <a:r>
              <a:rPr lang="es-ES" sz="1400" dirty="0" smtClean="0"/>
              <a:t> existentes de la marca.</a:t>
            </a:r>
          </a:p>
          <a:p>
            <a:pPr algn="just"/>
            <a:endParaRPr lang="es-ES" dirty="0" smtClean="0"/>
          </a:p>
          <a:p>
            <a:pPr algn="just"/>
            <a:endParaRPr lang="es-ES" dirty="0" smtClean="0"/>
          </a:p>
          <a:p>
            <a:pPr algn="just"/>
            <a:endParaRPr lang="es-ES" dirty="0" smtClean="0"/>
          </a:p>
          <a:p>
            <a:pPr algn="just"/>
            <a:endParaRPr lang="es-CO" dirty="0" smtClean="0"/>
          </a:p>
          <a:p>
            <a:pPr algn="just"/>
            <a:endParaRPr lang="es-CO" dirty="0" smtClean="0"/>
          </a:p>
          <a:p>
            <a:pPr algn="just"/>
            <a:endParaRPr lang="es-CO" dirty="0" smtClean="0"/>
          </a:p>
          <a:p>
            <a:pPr algn="just"/>
            <a:r>
              <a:rPr lang="es-ES" dirty="0" smtClean="0"/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3704" y="5786454"/>
            <a:ext cx="2140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CONCLUSIONES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pic>
        <p:nvPicPr>
          <p:cNvPr id="15" name="Picture 3" descr="C:\Users\Manuela\Desktop\Gráfico1f.jpg"/>
          <p:cNvPicPr>
            <a:picLocks noChangeAspect="1" noChangeArrowheads="1"/>
          </p:cNvPicPr>
          <p:nvPr/>
        </p:nvPicPr>
        <p:blipFill>
          <a:blip r:embed="rId3" cstate="print"/>
          <a:srcRect r="69321"/>
          <a:stretch>
            <a:fillRect/>
          </a:stretch>
        </p:blipFill>
        <p:spPr bwMode="auto">
          <a:xfrm>
            <a:off x="7786710" y="285728"/>
            <a:ext cx="1214446" cy="11442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28596" y="1521348"/>
            <a:ext cx="835824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es-ES" sz="1400" dirty="0" smtClean="0"/>
              <a:t>El análisis del </a:t>
            </a:r>
            <a:r>
              <a:rPr lang="es-ES" sz="1400" dirty="0" smtClean="0">
                <a:solidFill>
                  <a:schemeClr val="accent6"/>
                </a:solidFill>
              </a:rPr>
              <a:t>lenguaje de producto </a:t>
            </a:r>
            <a:r>
              <a:rPr lang="es-ES" sz="1400" dirty="0" smtClean="0"/>
              <a:t>permitió visualizar de una mejor manera las </a:t>
            </a:r>
            <a:r>
              <a:rPr lang="es-ES" sz="1400" dirty="0" smtClean="0">
                <a:solidFill>
                  <a:schemeClr val="accent6"/>
                </a:solidFill>
              </a:rPr>
              <a:t>características</a:t>
            </a:r>
            <a:r>
              <a:rPr lang="es-ES" sz="1400" dirty="0" smtClean="0"/>
              <a:t> (geometrías, colores, texturas, contextos) y los </a:t>
            </a:r>
            <a:r>
              <a:rPr lang="es-ES" sz="1400" dirty="0" smtClean="0">
                <a:solidFill>
                  <a:schemeClr val="accent6"/>
                </a:solidFill>
              </a:rPr>
              <a:t>atributos</a:t>
            </a:r>
            <a:r>
              <a:rPr lang="es-ES" sz="1400" dirty="0" smtClean="0"/>
              <a:t> (elegante, simple, moderno) que se querían introducir en el diseño del producto.</a:t>
            </a:r>
            <a:endParaRPr lang="es-CO" sz="1400" dirty="0" smtClean="0"/>
          </a:p>
          <a:p>
            <a:pPr algn="just">
              <a:buFont typeface="Arial" pitchFamily="34" charset="0"/>
              <a:buChar char="•"/>
            </a:pPr>
            <a:endParaRPr lang="es-CO" sz="1400" dirty="0" smtClean="0"/>
          </a:p>
          <a:p>
            <a:pPr lvl="0" algn="just">
              <a:buFont typeface="Arial" pitchFamily="34" charset="0"/>
              <a:buChar char="•"/>
            </a:pPr>
            <a:r>
              <a:rPr lang="es-ES" sz="1400" dirty="0" smtClean="0"/>
              <a:t>El </a:t>
            </a:r>
            <a:r>
              <a:rPr lang="es-ES" sz="1400" dirty="0" smtClean="0">
                <a:solidFill>
                  <a:schemeClr val="accent6"/>
                </a:solidFill>
              </a:rPr>
              <a:t>análisis formal </a:t>
            </a:r>
            <a:r>
              <a:rPr lang="es-ES" sz="1400" dirty="0" smtClean="0"/>
              <a:t>que se desarrolló mediante la técnica de </a:t>
            </a:r>
            <a:r>
              <a:rPr lang="es-ES" sz="1400" dirty="0" smtClean="0">
                <a:solidFill>
                  <a:schemeClr val="accent6"/>
                </a:solidFill>
              </a:rPr>
              <a:t>morfogramas</a:t>
            </a:r>
            <a:r>
              <a:rPr lang="es-ES" sz="1400" dirty="0" smtClean="0"/>
              <a:t> permitió </a:t>
            </a:r>
            <a:r>
              <a:rPr lang="es-ES" sz="1400" dirty="0" smtClean="0">
                <a:solidFill>
                  <a:schemeClr val="accent6"/>
                </a:solidFill>
              </a:rPr>
              <a:t>generar</a:t>
            </a:r>
            <a:r>
              <a:rPr lang="es-ES" sz="1400" dirty="0" smtClean="0"/>
              <a:t> las alternativas de diseño  y </a:t>
            </a:r>
            <a:r>
              <a:rPr lang="es-ES" sz="1400" dirty="0" smtClean="0">
                <a:solidFill>
                  <a:schemeClr val="accent6"/>
                </a:solidFill>
              </a:rPr>
              <a:t>seleccionar</a:t>
            </a:r>
            <a:r>
              <a:rPr lang="es-ES" sz="1400" dirty="0" smtClean="0"/>
              <a:t> la que más se adecuara a las </a:t>
            </a:r>
            <a:r>
              <a:rPr lang="es-ES" sz="1400" dirty="0" smtClean="0">
                <a:solidFill>
                  <a:schemeClr val="accent6"/>
                </a:solidFill>
              </a:rPr>
              <a:t>necesidade</a:t>
            </a:r>
            <a:r>
              <a:rPr lang="es-ES" sz="1400" dirty="0" smtClean="0"/>
              <a:t>s del mercado institucional. </a:t>
            </a:r>
            <a:endParaRPr lang="es-CO" sz="1400" dirty="0" smtClean="0"/>
          </a:p>
          <a:p>
            <a:pPr algn="just">
              <a:buFont typeface="Arial" pitchFamily="34" charset="0"/>
              <a:buChar char="•"/>
            </a:pPr>
            <a:endParaRPr lang="es-CO" sz="1400" dirty="0" smtClean="0"/>
          </a:p>
          <a:p>
            <a:pPr lvl="0" algn="just">
              <a:buFont typeface="Arial" pitchFamily="34" charset="0"/>
              <a:buChar char="•"/>
            </a:pPr>
            <a:r>
              <a:rPr lang="es-ES" sz="1400" dirty="0" smtClean="0"/>
              <a:t>La </a:t>
            </a:r>
            <a:r>
              <a:rPr lang="es-ES" sz="1400" dirty="0" smtClean="0">
                <a:solidFill>
                  <a:schemeClr val="accent6"/>
                </a:solidFill>
              </a:rPr>
              <a:t>geometrización</a:t>
            </a:r>
            <a:r>
              <a:rPr lang="es-ES" sz="1400" dirty="0" smtClean="0"/>
              <a:t> resultó ser una herramienta indispensable para establecer las </a:t>
            </a:r>
            <a:r>
              <a:rPr lang="es-ES" sz="1400" dirty="0" smtClean="0">
                <a:solidFill>
                  <a:schemeClr val="accent6"/>
                </a:solidFill>
              </a:rPr>
              <a:t>dimensiones</a:t>
            </a:r>
            <a:r>
              <a:rPr lang="es-ES" sz="1400" dirty="0" smtClean="0"/>
              <a:t> y </a:t>
            </a:r>
            <a:r>
              <a:rPr lang="es-ES" sz="1400" dirty="0" smtClean="0">
                <a:solidFill>
                  <a:schemeClr val="accent6"/>
                </a:solidFill>
              </a:rPr>
              <a:t>proporciones</a:t>
            </a:r>
            <a:r>
              <a:rPr lang="es-ES" sz="1400" dirty="0" smtClean="0"/>
              <a:t> del producto, y realizar la </a:t>
            </a:r>
            <a:r>
              <a:rPr lang="es-ES" sz="1400" dirty="0" smtClean="0">
                <a:solidFill>
                  <a:schemeClr val="accent6"/>
                </a:solidFill>
              </a:rPr>
              <a:t>Transición</a:t>
            </a:r>
            <a:r>
              <a:rPr lang="es-ES" sz="1400" dirty="0" smtClean="0"/>
              <a:t> de la alternativa seleccionada a un software </a:t>
            </a:r>
            <a:r>
              <a:rPr lang="es-ES" sz="1400" dirty="0" smtClean="0">
                <a:solidFill>
                  <a:schemeClr val="accent6"/>
                </a:solidFill>
              </a:rPr>
              <a:t>3D </a:t>
            </a:r>
            <a:r>
              <a:rPr lang="es-ES" sz="1400" dirty="0" smtClean="0"/>
              <a:t>que permitiera el diseño detallado.</a:t>
            </a:r>
          </a:p>
          <a:p>
            <a:pPr lvl="0" algn="just"/>
            <a:endParaRPr lang="es-CO" sz="1400" dirty="0" smtClean="0"/>
          </a:p>
          <a:p>
            <a:pPr lvl="0" algn="just">
              <a:buFont typeface="Arial" pitchFamily="34" charset="0"/>
              <a:buChar char="•"/>
            </a:pPr>
            <a:r>
              <a:rPr lang="es-ES" sz="1400" dirty="0" smtClean="0"/>
              <a:t>Por medio de la </a:t>
            </a:r>
            <a:r>
              <a:rPr lang="es-ES" sz="1400" dirty="0" smtClean="0">
                <a:solidFill>
                  <a:schemeClr val="accent6"/>
                </a:solidFill>
              </a:rPr>
              <a:t>prueba de diseño </a:t>
            </a:r>
            <a:r>
              <a:rPr lang="es-ES" sz="1400" dirty="0" smtClean="0"/>
              <a:t>se validó que la vajilla cumplía con las </a:t>
            </a:r>
            <a:r>
              <a:rPr lang="es-ES" sz="1400" dirty="0" smtClean="0">
                <a:solidFill>
                  <a:schemeClr val="accent6"/>
                </a:solidFill>
              </a:rPr>
              <a:t>especificaciones</a:t>
            </a:r>
            <a:r>
              <a:rPr lang="es-ES" sz="1400" dirty="0" smtClean="0"/>
              <a:t> y </a:t>
            </a:r>
            <a:r>
              <a:rPr lang="es-ES" sz="1400" dirty="0" smtClean="0">
                <a:solidFill>
                  <a:schemeClr val="accent6"/>
                </a:solidFill>
              </a:rPr>
              <a:t>satisfacía</a:t>
            </a:r>
            <a:r>
              <a:rPr lang="es-ES" sz="1400" dirty="0" smtClean="0"/>
              <a:t> las necesidades del cliente. También permitió reconocer problemas que constituyen </a:t>
            </a:r>
            <a:r>
              <a:rPr lang="es-ES" sz="1400" dirty="0" smtClean="0">
                <a:solidFill>
                  <a:schemeClr val="accent6"/>
                </a:solidFill>
              </a:rPr>
              <a:t>recomendaciones</a:t>
            </a:r>
            <a:r>
              <a:rPr lang="es-ES" sz="1400" dirty="0" smtClean="0"/>
              <a:t> y futuras </a:t>
            </a:r>
            <a:r>
              <a:rPr lang="es-ES" sz="1400" dirty="0" smtClean="0">
                <a:solidFill>
                  <a:schemeClr val="accent6"/>
                </a:solidFill>
              </a:rPr>
              <a:t>mejoras</a:t>
            </a:r>
            <a:r>
              <a:rPr lang="es-ES" sz="1400" dirty="0" smtClean="0"/>
              <a:t>.</a:t>
            </a:r>
            <a:endParaRPr lang="es-CO" sz="1400" dirty="0" smtClean="0"/>
          </a:p>
          <a:p>
            <a:pPr>
              <a:buFont typeface="Arial" pitchFamily="34" charset="0"/>
              <a:buChar char="•"/>
            </a:pPr>
            <a:endParaRPr lang="es-ES" sz="1400" dirty="0" smtClean="0"/>
          </a:p>
          <a:p>
            <a:endParaRPr lang="es-ES" sz="14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3704" y="5786454"/>
            <a:ext cx="2140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CONCLUSIONES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pic>
        <p:nvPicPr>
          <p:cNvPr id="7" name="Picture 3" descr="C:\Users\Manuela\Desktop\Gráfico1f.jpg"/>
          <p:cNvPicPr>
            <a:picLocks noChangeAspect="1" noChangeArrowheads="1"/>
          </p:cNvPicPr>
          <p:nvPr/>
        </p:nvPicPr>
        <p:blipFill>
          <a:blip r:embed="rId3" cstate="print"/>
          <a:srcRect l="36815" r="32506"/>
          <a:stretch>
            <a:fillRect/>
          </a:stretch>
        </p:blipFill>
        <p:spPr bwMode="auto">
          <a:xfrm>
            <a:off x="7715272" y="285728"/>
            <a:ext cx="1246816" cy="11747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28596" y="2401195"/>
            <a:ext cx="83582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es-ES" sz="1400" dirty="0" smtClean="0"/>
              <a:t>La elaboración del </a:t>
            </a:r>
            <a:r>
              <a:rPr lang="es-ES" sz="1400" dirty="0" smtClean="0">
                <a:solidFill>
                  <a:schemeClr val="accent6"/>
                </a:solidFill>
              </a:rPr>
              <a:t>Plan de Negocios </a:t>
            </a:r>
            <a:r>
              <a:rPr lang="es-ES" sz="1400" dirty="0" smtClean="0"/>
              <a:t>permitió </a:t>
            </a:r>
            <a:r>
              <a:rPr lang="es-CO" sz="1400" dirty="0" smtClean="0"/>
              <a:t>evaluar los aspectos de </a:t>
            </a:r>
            <a:r>
              <a:rPr lang="es-CO" sz="1400" dirty="0" smtClean="0">
                <a:solidFill>
                  <a:schemeClr val="accent6"/>
                </a:solidFill>
              </a:rPr>
              <a:t>viabilidad económica </a:t>
            </a:r>
            <a:r>
              <a:rPr lang="es-CO" sz="1400" dirty="0" smtClean="0"/>
              <a:t>y</a:t>
            </a:r>
            <a:r>
              <a:rPr lang="es-CO" sz="1400" dirty="0" smtClean="0">
                <a:solidFill>
                  <a:schemeClr val="accent6"/>
                </a:solidFill>
              </a:rPr>
              <a:t> desarrollar </a:t>
            </a:r>
            <a:r>
              <a:rPr lang="es-ES" sz="1400" dirty="0" smtClean="0"/>
              <a:t>las </a:t>
            </a:r>
            <a:r>
              <a:rPr lang="es-ES" sz="1400" dirty="0" smtClean="0">
                <a:solidFill>
                  <a:schemeClr val="accent6"/>
                </a:solidFill>
              </a:rPr>
              <a:t>estrategias</a:t>
            </a:r>
            <a:r>
              <a:rPr lang="es-ES" sz="1400" dirty="0" smtClean="0"/>
              <a:t> comerciales para el </a:t>
            </a:r>
            <a:r>
              <a:rPr lang="es-ES" sz="1400" dirty="0" smtClean="0">
                <a:solidFill>
                  <a:schemeClr val="accent6"/>
                </a:solidFill>
              </a:rPr>
              <a:t>uso, venta y distribución</a:t>
            </a:r>
            <a:r>
              <a:rPr lang="es-ES" sz="1400" dirty="0" smtClean="0"/>
              <a:t> del producto. </a:t>
            </a:r>
            <a:endParaRPr lang="es-CO" sz="1400" dirty="0" smtClean="0"/>
          </a:p>
          <a:p>
            <a:pPr algn="just"/>
            <a:endParaRPr lang="es-CO" sz="1400" dirty="0" smtClean="0"/>
          </a:p>
          <a:p>
            <a:pPr lvl="0" algn="just">
              <a:buFont typeface="Arial" pitchFamily="34" charset="0"/>
              <a:buChar char="•"/>
            </a:pPr>
            <a:r>
              <a:rPr lang="es-ES" sz="1400" dirty="0" smtClean="0"/>
              <a:t>De la </a:t>
            </a:r>
            <a:r>
              <a:rPr lang="es-ES" sz="1400" dirty="0" smtClean="0">
                <a:solidFill>
                  <a:schemeClr val="accent6"/>
                </a:solidFill>
              </a:rPr>
              <a:t>evaluación financiera </a:t>
            </a:r>
            <a:r>
              <a:rPr lang="es-ES" sz="1400" dirty="0" smtClean="0"/>
              <a:t>se obtuvieron resultados positivos para la empresa, lo cual refleja que el </a:t>
            </a:r>
            <a:r>
              <a:rPr lang="es-ES" sz="1400" i="1" dirty="0" smtClean="0"/>
              <a:t>Diseño y Desarrollo de una Vajilla Institucional para Ambiente Gourmet</a:t>
            </a:r>
            <a:r>
              <a:rPr lang="es-ES" sz="1400" dirty="0" smtClean="0"/>
              <a:t> es un </a:t>
            </a:r>
            <a:r>
              <a:rPr lang="es-ES" sz="1400" dirty="0" smtClean="0">
                <a:solidFill>
                  <a:schemeClr val="accent6"/>
                </a:solidFill>
              </a:rPr>
              <a:t>proyecto viable</a:t>
            </a:r>
            <a:r>
              <a:rPr lang="es-ES" sz="1400" dirty="0" smtClean="0"/>
              <a:t> de realizar.</a:t>
            </a:r>
            <a:endParaRPr lang="es-CO" sz="1400" dirty="0" smtClean="0"/>
          </a:p>
          <a:p>
            <a:r>
              <a:rPr lang="es-ES" sz="1400" dirty="0" smtClean="0"/>
              <a:t> </a:t>
            </a:r>
            <a:endParaRPr lang="es-CO" sz="14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3704" y="5786454"/>
            <a:ext cx="21408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CONCLUSIONES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Picture 2" descr="F:\PROYECTO DE GRADO\PROYECTO DE GRADO\PRESENTACIÒN FINAL\logoblan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5429264"/>
            <a:ext cx="1123632" cy="1071570"/>
          </a:xfrm>
          <a:prstGeom prst="rect">
            <a:avLst/>
          </a:prstGeom>
          <a:noFill/>
        </p:spPr>
      </p:pic>
      <p:pic>
        <p:nvPicPr>
          <p:cNvPr id="7" name="Picture 3" descr="C:\Users\Manuela\Desktop\Gráfico1f.jpg"/>
          <p:cNvPicPr>
            <a:picLocks noChangeAspect="1" noChangeArrowheads="1"/>
          </p:cNvPicPr>
          <p:nvPr/>
        </p:nvPicPr>
        <p:blipFill>
          <a:blip r:embed="rId3" cstate="print"/>
          <a:srcRect l="69949"/>
          <a:stretch>
            <a:fillRect/>
          </a:stretch>
        </p:blipFill>
        <p:spPr bwMode="auto">
          <a:xfrm>
            <a:off x="7572396" y="357166"/>
            <a:ext cx="1227416" cy="11806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F:\PROYECTO DE GRADO\PROYECTO DE GRADO\PRESENTACIÒN FINAL\logonegr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5458" y="1857364"/>
            <a:ext cx="1573084" cy="150019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429264"/>
            <a:ext cx="9144000" cy="10715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929369" y="5572140"/>
            <a:ext cx="72852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¡MUCHAS GRACIAS!</a:t>
            </a:r>
          </a:p>
          <a:p>
            <a:pPr algn="ctr"/>
            <a:r>
              <a:rPr lang="es-ES" sz="2400" i="1" dirty="0" smtClean="0">
                <a:solidFill>
                  <a:schemeClr val="bg1"/>
                </a:solidFill>
              </a:rPr>
              <a:t>Los invitamos a que conozcan nuestra vajilla institucional</a:t>
            </a:r>
            <a:endParaRPr lang="es-ES" sz="24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967</TotalTime>
  <Words>1174</Words>
  <Application>Microsoft Office PowerPoint</Application>
  <PresentationFormat>Presentación en pantalla (4:3)</PresentationFormat>
  <Paragraphs>250</Paragraphs>
  <Slides>28</Slides>
  <Notes>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  <vt:variant>
        <vt:lpstr>Presentaciones personalizadas</vt:lpstr>
      </vt:variant>
      <vt:variant>
        <vt:i4>1</vt:i4>
      </vt:variant>
    </vt:vector>
  </HeadingPairs>
  <TitlesOfParts>
    <vt:vector size="3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Presentación personalizada 1</vt:lpstr>
    </vt:vector>
  </TitlesOfParts>
  <Company>Universidad EAFIT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dgutie14</dc:creator>
  <cp:lastModifiedBy>GRUPO DINASTIA</cp:lastModifiedBy>
  <cp:revision>111</cp:revision>
  <dcterms:created xsi:type="dcterms:W3CDTF">2010-05-21T19:52:01Z</dcterms:created>
  <dcterms:modified xsi:type="dcterms:W3CDTF">2010-06-15T19:39:34Z</dcterms:modified>
</cp:coreProperties>
</file>