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84" r:id="rId2"/>
  </p:sldMasterIdLst>
  <p:notesMasterIdLst>
    <p:notesMasterId r:id="rId27"/>
  </p:notesMasterIdLst>
  <p:sldIdLst>
    <p:sldId id="260" r:id="rId3"/>
    <p:sldId id="439" r:id="rId4"/>
    <p:sldId id="478" r:id="rId5"/>
    <p:sldId id="479" r:id="rId6"/>
    <p:sldId id="442" r:id="rId7"/>
    <p:sldId id="443" r:id="rId8"/>
    <p:sldId id="472" r:id="rId9"/>
    <p:sldId id="438" r:id="rId10"/>
    <p:sldId id="448" r:id="rId11"/>
    <p:sldId id="449" r:id="rId12"/>
    <p:sldId id="471" r:id="rId13"/>
    <p:sldId id="498" r:id="rId14"/>
    <p:sldId id="496" r:id="rId15"/>
    <p:sldId id="481" r:id="rId16"/>
    <p:sldId id="482" r:id="rId17"/>
    <p:sldId id="483" r:id="rId18"/>
    <p:sldId id="484" r:id="rId19"/>
    <p:sldId id="485" r:id="rId20"/>
    <p:sldId id="487" r:id="rId21"/>
    <p:sldId id="489" r:id="rId22"/>
    <p:sldId id="502" r:id="rId23"/>
    <p:sldId id="503" r:id="rId24"/>
    <p:sldId id="497" r:id="rId25"/>
    <p:sldId id="488" r:id="rId2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88"/>
    <p:restoredTop sz="95141"/>
  </p:normalViewPr>
  <p:slideViewPr>
    <p:cSldViewPr snapToGrid="0" snapToObjects="1">
      <p:cViewPr varScale="1">
        <p:scale>
          <a:sx n="105" d="100"/>
          <a:sy n="105" d="100"/>
        </p:scale>
        <p:origin x="17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3005FE-2D04-2C4C-BCC8-12246235A7CF}" type="datetimeFigureOut">
              <a:rPr lang="es-CO" smtClean="0"/>
              <a:t>31/05/19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81CBB4-89F2-5E40-9A11-8ACAA83F0BA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0370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En mi trabajo se enfocó en esto () para dicha temporalidad (estabamos en zona seca)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81CBB4-89F2-5E40-9A11-8ACAA83F0BAD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213023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¿Será necesario exhibir los otros mapas para comparar entre los distintos métodos?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1FA39D-6DBA-4BB4-A120-46C297D5124A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46397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SE PUEDE HACER A MODO DE FLUJOGRAMA.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81CBB4-89F2-5E40-9A11-8ACAA83F0BAD}" type="slidenum">
              <a:rPr lang="es-CO" smtClean="0"/>
              <a:t>21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1845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SE PUEDE HACER A MODO DE FLUJOGRAMA.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81CBB4-89F2-5E40-9A11-8ACAA83F0BAD}" type="slidenum">
              <a:rPr lang="es-CO" smtClean="0"/>
              <a:t>22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36314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81CBB4-89F2-5E40-9A11-8ACAA83F0BAD}" type="slidenum">
              <a:rPr lang="es-CO" smtClean="0"/>
              <a:t>24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86216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Hablar también sobre la dinámica del río Tonusco.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81CBB4-89F2-5E40-9A11-8ACAA83F0BAD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24119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1FA39D-6DBA-4BB4-A120-46C297D5124A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73775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1FA39D-6DBA-4BB4-A120-46C297D5124A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4865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1FA39D-6DBA-4BB4-A120-46C297D5124A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9125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1FA39D-6DBA-4BB4-A120-46C297D5124A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9455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1FA39D-6DBA-4BB4-A120-46C297D5124A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6727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1FA39D-6DBA-4BB4-A120-46C297D5124A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10288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1FA39D-6DBA-4BB4-A120-46C297D5124A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2431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2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5" indent="0" algn="ctr">
              <a:buNone/>
              <a:defRPr sz="1500"/>
            </a:lvl2pPr>
            <a:lvl3pPr marL="685787" indent="0" algn="ctr">
              <a:buNone/>
              <a:defRPr sz="1350"/>
            </a:lvl3pPr>
            <a:lvl4pPr marL="1028681" indent="0" algn="ctr">
              <a:buNone/>
              <a:defRPr sz="1200"/>
            </a:lvl4pPr>
            <a:lvl5pPr marL="1371575" indent="0" algn="ctr">
              <a:buNone/>
              <a:defRPr sz="1200"/>
            </a:lvl5pPr>
            <a:lvl6pPr marL="1714469" indent="0" algn="ctr">
              <a:buNone/>
              <a:defRPr sz="1200"/>
            </a:lvl6pPr>
            <a:lvl7pPr marL="2057361" indent="0" algn="ctr">
              <a:buNone/>
              <a:defRPr sz="1200"/>
            </a:lvl7pPr>
            <a:lvl8pPr marL="2400255" indent="0" algn="ctr">
              <a:buNone/>
              <a:defRPr sz="1200"/>
            </a:lvl8pPr>
            <a:lvl9pPr marL="274315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BA560-E7C7-4E6D-A49D-C9CC9BD28B03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63D36-A0B1-4258-9699-127AF6A01F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456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1CD36-710C-4F2D-9629-39399B41BA52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926C9-3C7B-4BE2-84A6-09B76E58698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6760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7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6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79D67-EAA8-4FEA-9D46-77CE44B0A909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49999-7A18-4976-9B6E-2499C7DE526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42368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BA560-E7C7-4E6D-A49D-C9CC9BD28B03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63D36-A0B1-4258-9699-127AF6A01F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2493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C72C4-392F-4C86-9EB7-99C7226286F1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FB89F-1CB1-47F3-B58F-35FA1707227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3351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6B667-D4B5-436A-9387-D6A00BCF4B51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01393-EC51-4CDD-A78C-6D1DF13A7A0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5550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9861B-2C73-47DA-BEF8-6D0CF65F8A0D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2AB56-D69E-4B6D-B9D8-486B0640327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7830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F024C-F674-4C3C-8EE5-9A67F24C3BE2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10B33-4C0E-4EF5-A727-46B10F4BE8D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510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830A2-CFDA-4C1A-B86A-8687C0C41829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C7523-BE24-4E85-87D2-5C6BCA8E298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1147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F155B-4897-4DBF-9516-79CE4F359670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657D4-D31C-4176-8058-55D53AD939E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09848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FE1A0-E8C9-477F-8BBF-6BA224BC0C50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00C56-5FB5-4098-A983-37AF67F9412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4747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C72C4-392F-4C86-9EB7-99C7226286F1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FB89F-1CB1-47F3-B58F-35FA1707227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00624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8AB6E-D64B-4653-A4A2-8E42443425B6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40426-401D-42AD-86D3-8AFE7DED021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5256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1CD36-710C-4F2D-9629-39399B41BA52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926C9-3C7B-4BE2-84A6-09B76E58698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22157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79D67-EAA8-4FEA-9D46-77CE44B0A909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49999-7A18-4976-9B6E-2499C7DE526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919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6"/>
            <a:ext cx="7886701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71"/>
            <a:ext cx="7886701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9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7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8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6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5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6B667-D4B5-436A-9387-D6A00BCF4B51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01393-EC51-4CDD-A78C-6D1DF13A7A0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4184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9861B-2C73-47DA-BEF8-6D0CF65F8A0D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2AB56-D69E-4B6D-B9D8-486B0640327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0426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1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3" y="1681164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5" indent="0">
              <a:buNone/>
              <a:defRPr sz="1500" b="1"/>
            </a:lvl2pPr>
            <a:lvl3pPr marL="685787" indent="0">
              <a:buNone/>
              <a:defRPr sz="1350" b="1"/>
            </a:lvl3pPr>
            <a:lvl4pPr marL="1028681" indent="0">
              <a:buNone/>
              <a:defRPr sz="1200" b="1"/>
            </a:lvl4pPr>
            <a:lvl5pPr marL="1371575" indent="0">
              <a:buNone/>
              <a:defRPr sz="1200" b="1"/>
            </a:lvl5pPr>
            <a:lvl6pPr marL="1714469" indent="0">
              <a:buNone/>
              <a:defRPr sz="1200" b="1"/>
            </a:lvl6pPr>
            <a:lvl7pPr marL="2057361" indent="0">
              <a:buNone/>
              <a:defRPr sz="1200" b="1"/>
            </a:lvl7pPr>
            <a:lvl8pPr marL="2400255" indent="0">
              <a:buNone/>
              <a:defRPr sz="1200" b="1"/>
            </a:lvl8pPr>
            <a:lvl9pPr marL="274315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3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4" y="1681164"/>
            <a:ext cx="388739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5" indent="0">
              <a:buNone/>
              <a:defRPr sz="1500" b="1"/>
            </a:lvl2pPr>
            <a:lvl3pPr marL="685787" indent="0">
              <a:buNone/>
              <a:defRPr sz="1350" b="1"/>
            </a:lvl3pPr>
            <a:lvl4pPr marL="1028681" indent="0">
              <a:buNone/>
              <a:defRPr sz="1200" b="1"/>
            </a:lvl4pPr>
            <a:lvl5pPr marL="1371575" indent="0">
              <a:buNone/>
              <a:defRPr sz="1200" b="1"/>
            </a:lvl5pPr>
            <a:lvl6pPr marL="1714469" indent="0">
              <a:buNone/>
              <a:defRPr sz="1200" b="1"/>
            </a:lvl6pPr>
            <a:lvl7pPr marL="2057361" indent="0">
              <a:buNone/>
              <a:defRPr sz="1200" b="1"/>
            </a:lvl7pPr>
            <a:lvl8pPr marL="2400255" indent="0">
              <a:buNone/>
              <a:defRPr sz="1200" b="1"/>
            </a:lvl8pPr>
            <a:lvl9pPr marL="274315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4" y="2505075"/>
            <a:ext cx="388739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F024C-F674-4C3C-8EE5-9A67F24C3BE2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10B33-4C0E-4EF5-A727-46B10F4BE8D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588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830A2-CFDA-4C1A-B86A-8687C0C41829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C7523-BE24-4E85-87D2-5C6BCA8E298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5234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F155B-4897-4DBF-9516-79CE4F359670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657D4-D31C-4176-8058-55D53AD939E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5848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3" y="987433"/>
            <a:ext cx="4629149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3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5" indent="0">
              <a:buNone/>
              <a:defRPr sz="1050"/>
            </a:lvl2pPr>
            <a:lvl3pPr marL="685787" indent="0">
              <a:buNone/>
              <a:defRPr sz="900"/>
            </a:lvl3pPr>
            <a:lvl4pPr marL="1028681" indent="0">
              <a:buNone/>
              <a:defRPr sz="750"/>
            </a:lvl4pPr>
            <a:lvl5pPr marL="1371575" indent="0">
              <a:buNone/>
              <a:defRPr sz="750"/>
            </a:lvl5pPr>
            <a:lvl6pPr marL="1714469" indent="0">
              <a:buNone/>
              <a:defRPr sz="750"/>
            </a:lvl6pPr>
            <a:lvl7pPr marL="2057361" indent="0">
              <a:buNone/>
              <a:defRPr sz="750"/>
            </a:lvl7pPr>
            <a:lvl8pPr marL="2400255" indent="0">
              <a:buNone/>
              <a:defRPr sz="750"/>
            </a:lvl8pPr>
            <a:lvl9pPr marL="274315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FE1A0-E8C9-477F-8BBF-6BA224BC0C50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00C56-5FB5-4098-A983-37AF67F9412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7696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3" y="987433"/>
            <a:ext cx="4629149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5" indent="0">
              <a:buNone/>
              <a:defRPr sz="2100"/>
            </a:lvl2pPr>
            <a:lvl3pPr marL="685787" indent="0">
              <a:buNone/>
              <a:defRPr sz="1800"/>
            </a:lvl3pPr>
            <a:lvl4pPr marL="1028681" indent="0">
              <a:buNone/>
              <a:defRPr sz="1500"/>
            </a:lvl4pPr>
            <a:lvl5pPr marL="1371575" indent="0">
              <a:buNone/>
              <a:defRPr sz="1500"/>
            </a:lvl5pPr>
            <a:lvl6pPr marL="1714469" indent="0">
              <a:buNone/>
              <a:defRPr sz="1500"/>
            </a:lvl6pPr>
            <a:lvl7pPr marL="2057361" indent="0">
              <a:buNone/>
              <a:defRPr sz="1500"/>
            </a:lvl7pPr>
            <a:lvl8pPr marL="2400255" indent="0">
              <a:buNone/>
              <a:defRPr sz="1500"/>
            </a:lvl8pPr>
            <a:lvl9pPr marL="2743150" indent="0">
              <a:buNone/>
              <a:defRPr sz="1500"/>
            </a:lvl9pPr>
          </a:lstStyle>
          <a:p>
            <a:pPr lvl="0"/>
            <a:r>
              <a:rPr lang="es-ES" noProof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3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5" indent="0">
              <a:buNone/>
              <a:defRPr sz="1050"/>
            </a:lvl2pPr>
            <a:lvl3pPr marL="685787" indent="0">
              <a:buNone/>
              <a:defRPr sz="900"/>
            </a:lvl3pPr>
            <a:lvl4pPr marL="1028681" indent="0">
              <a:buNone/>
              <a:defRPr sz="750"/>
            </a:lvl4pPr>
            <a:lvl5pPr marL="1371575" indent="0">
              <a:buNone/>
              <a:defRPr sz="750"/>
            </a:lvl5pPr>
            <a:lvl6pPr marL="1714469" indent="0">
              <a:buNone/>
              <a:defRPr sz="750"/>
            </a:lvl6pPr>
            <a:lvl7pPr marL="2057361" indent="0">
              <a:buNone/>
              <a:defRPr sz="750"/>
            </a:lvl7pPr>
            <a:lvl8pPr marL="2400255" indent="0">
              <a:buNone/>
              <a:defRPr sz="750"/>
            </a:lvl8pPr>
            <a:lvl9pPr marL="274315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8AB6E-D64B-4653-A4A2-8E42443425B6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40426-401D-42AD-86D3-8AFE7DED021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7297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1" y="365129"/>
            <a:ext cx="7886701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título del patrón</a:t>
            </a:r>
            <a:endParaRPr lang="en-US" altLang="es-CO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1" y="1825625"/>
            <a:ext cx="7886701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texto del patrón</a:t>
            </a:r>
          </a:p>
          <a:p>
            <a:pPr lvl="1"/>
            <a:r>
              <a:rPr lang="es-ES" altLang="es-CO"/>
              <a:t>Segundo nivel</a:t>
            </a:r>
          </a:p>
          <a:p>
            <a:pPr lvl="2"/>
            <a:r>
              <a:rPr lang="es-ES" altLang="es-CO"/>
              <a:t>Tercer nivel</a:t>
            </a:r>
          </a:p>
          <a:p>
            <a:pPr lvl="3"/>
            <a:r>
              <a:rPr lang="es-ES" altLang="es-CO"/>
              <a:t>Cuarto nivel</a:t>
            </a:r>
          </a:p>
          <a:p>
            <a:pPr lvl="4"/>
            <a:r>
              <a:rPr lang="es-ES" altLang="es-CO"/>
              <a:t>Quinto nivel</a:t>
            </a:r>
            <a:endParaRPr lang="en-US" alt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89B8F8-0380-473A-BAAD-E9E34840187F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2" y="635635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A5C346-4387-4A17-AE2F-CB757957F7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4669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2895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685787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028681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371575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47" indent="-171447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41" indent="-171447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34" indent="-171447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8" indent="-171447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22" indent="-171447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14" indent="-171447" algn="l" defTabSz="68578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09" indent="-171447" algn="l" defTabSz="68578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02" indent="-171447" algn="l" defTabSz="68578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96" indent="-171447" algn="l" defTabSz="68578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5" algn="l" defTabSz="68578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7" algn="l" defTabSz="68578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81" algn="l" defTabSz="68578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75" algn="l" defTabSz="68578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69" algn="l" defTabSz="68578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61" algn="l" defTabSz="68578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55" algn="l" defTabSz="68578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50" algn="l" defTabSz="68578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título del patrón</a:t>
            </a:r>
            <a:endParaRPr lang="en-US" altLang="es-CO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texto del patrón</a:t>
            </a:r>
          </a:p>
          <a:p>
            <a:pPr lvl="1"/>
            <a:r>
              <a:rPr lang="es-ES" altLang="es-CO"/>
              <a:t>Segundo nivel</a:t>
            </a:r>
          </a:p>
          <a:p>
            <a:pPr lvl="2"/>
            <a:r>
              <a:rPr lang="es-ES" altLang="es-CO"/>
              <a:t>Tercer nivel</a:t>
            </a:r>
          </a:p>
          <a:p>
            <a:pPr lvl="3"/>
            <a:r>
              <a:rPr lang="es-ES" altLang="es-CO"/>
              <a:t>Cuarto nivel</a:t>
            </a:r>
          </a:p>
          <a:p>
            <a:pPr lvl="4"/>
            <a:r>
              <a:rPr lang="es-ES" altLang="es-CO"/>
              <a:t>Quinto nivel</a:t>
            </a:r>
            <a:endParaRPr lang="en-US" alt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89B8F8-0380-473A-BAAD-E9E34840187F}" type="datetimeFigureOut">
              <a:rPr lang="es-ES"/>
              <a:pPr>
                <a:defRPr/>
              </a:pPr>
              <a:t>31/5/19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A5C346-4387-4A17-AE2F-CB757957F7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781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ctrTitle"/>
          </p:nvPr>
        </p:nvSpPr>
        <p:spPr>
          <a:xfrm>
            <a:off x="979351" y="2590890"/>
            <a:ext cx="7249885" cy="1494813"/>
          </a:xfrm>
        </p:spPr>
        <p:txBody>
          <a:bodyPr/>
          <a:lstStyle/>
          <a:p>
            <a:r>
              <a:rPr lang="es-ES" sz="3600" dirty="0">
                <a:latin typeface="Arial" panose="020B0604020202020204" pitchFamily="34" charset="0"/>
                <a:cs typeface="Arial" panose="020B0604020202020204" pitchFamily="34" charset="0"/>
              </a:rPr>
              <a:t>Aproximación al entendimiento de la interacción río-acuífero, a partir de la implementación del método de Tomografía de Resistividad Eléctrica (TRE ), en el sector del río Tonusco, municipio de Santa Fe de Antioquia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345096" y="4166983"/>
            <a:ext cx="66609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Gregorio Cárdenas Forero</a:t>
            </a:r>
            <a:endParaRPr lang="es-ES" sz="20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sz="2000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Asesor: </a:t>
            </a:r>
            <a:r>
              <a:rPr lang="es-E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Marcela Jaramillo Uribe, PhD. Ing. Recursos Hidráulicos</a:t>
            </a:r>
          </a:p>
        </p:txBody>
      </p:sp>
    </p:spTree>
    <p:extLst>
      <p:ext uri="{BB962C8B-B14F-4D97-AF65-F5344CB8AC3E}">
        <p14:creationId xmlns:p14="http://schemas.microsoft.com/office/powerpoint/2010/main" val="1284034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4578100" y="6032500"/>
            <a:ext cx="32206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 eaLnBrk="0" fontAlgn="base" hangingPunct="0">
              <a:spcBef>
                <a:spcPct val="0"/>
              </a:spcBef>
              <a:spcAft>
                <a:spcPts val="750"/>
              </a:spcAft>
            </a:pPr>
            <a:r>
              <a:rPr lang="es-CO" sz="9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Mapa geomorfológico del área de estudio. Creación propia.</a:t>
            </a:r>
            <a:endParaRPr lang="es-ES" sz="135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uadroTexto 3"/>
          <p:cNvSpPr txBox="1"/>
          <p:nvPr/>
        </p:nvSpPr>
        <p:spPr>
          <a:xfrm>
            <a:off x="630243" y="70673"/>
            <a:ext cx="3611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Geomorfología</a:t>
            </a:r>
            <a:r>
              <a:rPr lang="es-ES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C3FD464-CA48-204A-BB87-B1A02EE383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672" y="664274"/>
            <a:ext cx="7791501" cy="536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635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4"/>
          <p:cNvSpPr txBox="1"/>
          <p:nvPr/>
        </p:nvSpPr>
        <p:spPr>
          <a:xfrm>
            <a:off x="596900" y="110280"/>
            <a:ext cx="518983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s-ES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Prospección geofísica</a:t>
            </a:r>
          </a:p>
        </p:txBody>
      </p:sp>
      <p:sp>
        <p:nvSpPr>
          <p:cNvPr id="6" name="Rectángulo 5"/>
          <p:cNvSpPr/>
          <p:nvPr/>
        </p:nvSpPr>
        <p:spPr>
          <a:xfrm>
            <a:off x="4711454" y="6098267"/>
            <a:ext cx="271215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900" b="1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9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Mapa geológico con las TRE y Puntos de Agua. </a:t>
            </a:r>
            <a:endParaRPr lang="es-E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63230BDD-A938-C44B-AD08-7DBABCE2F130}"/>
              </a:ext>
            </a:extLst>
          </p:cNvPr>
          <p:cNvGrpSpPr/>
          <p:nvPr/>
        </p:nvGrpSpPr>
        <p:grpSpPr>
          <a:xfrm>
            <a:off x="3609" y="645811"/>
            <a:ext cx="6254497" cy="5223561"/>
            <a:chOff x="0" y="182515"/>
            <a:chExt cx="6254497" cy="5223561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288721A9-44F6-AC4A-A2AA-047AF9805602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286"/>
            <a:stretch/>
          </p:blipFill>
          <p:spPr>
            <a:xfrm>
              <a:off x="0" y="206899"/>
              <a:ext cx="3938016" cy="5199177"/>
            </a:xfrm>
            <a:prstGeom prst="rect">
              <a:avLst/>
            </a:prstGeom>
          </p:spPr>
        </p:pic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2764985E-CD24-A84A-A9D3-194C5C7CCBA9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286"/>
            <a:stretch/>
          </p:blipFill>
          <p:spPr>
            <a:xfrm>
              <a:off x="3938016" y="182515"/>
              <a:ext cx="2316481" cy="5199177"/>
            </a:xfrm>
            <a:prstGeom prst="rect">
              <a:avLst/>
            </a:prstGeom>
          </p:spPr>
        </p:pic>
      </p:grpSp>
      <p:pic>
        <p:nvPicPr>
          <p:cNvPr id="2" name="Imagen 1">
            <a:extLst>
              <a:ext uri="{FF2B5EF4-FFF2-40B4-BE49-F238E27FC236}">
                <a16:creationId xmlns:a16="http://schemas.microsoft.com/office/drawing/2014/main" id="{139F321D-3D44-F146-BAFA-8E7EE815FF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1886" y="2266920"/>
            <a:ext cx="4910401" cy="224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874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>
            <a:extLst>
              <a:ext uri="{FF2B5EF4-FFF2-40B4-BE49-F238E27FC236}">
                <a16:creationId xmlns:a16="http://schemas.microsoft.com/office/drawing/2014/main" id="{0F5505DC-18C3-5244-9552-C65F74D6D9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" y="361453"/>
            <a:ext cx="8839200" cy="504667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97E99851-25FC-E94B-91F2-F453EA3A4EC4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1"/>
          <a:stretch/>
        </p:blipFill>
        <p:spPr>
          <a:xfrm>
            <a:off x="215900" y="197709"/>
            <a:ext cx="4121320" cy="282969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CBCCBD6F-AE4E-5E45-82D2-926B68A5261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15899" y="3191149"/>
            <a:ext cx="4862727" cy="276480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1558AD2-7B3E-BB49-B6F7-1FFA4A67E825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290" y="4080811"/>
            <a:ext cx="6140810" cy="2654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71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4">
            <a:extLst>
              <a:ext uri="{FF2B5EF4-FFF2-40B4-BE49-F238E27FC236}">
                <a16:creationId xmlns:a16="http://schemas.microsoft.com/office/drawing/2014/main" id="{C1C514D0-22B4-9B4B-9CE4-564F03ADB9AA}"/>
              </a:ext>
            </a:extLst>
          </p:cNvPr>
          <p:cNvSpPr txBox="1"/>
          <p:nvPr/>
        </p:nvSpPr>
        <p:spPr>
          <a:xfrm>
            <a:off x="1842325" y="153243"/>
            <a:ext cx="5189837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s-E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 Y ANÁLISIS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8F747AB-19C4-1949-B94D-EEF24F80357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77" y="825715"/>
            <a:ext cx="4705988" cy="4583012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3674271E-0B15-734C-84C1-F53CF5FC7504}"/>
              </a:ext>
            </a:extLst>
          </p:cNvPr>
          <p:cNvSpPr/>
          <p:nvPr/>
        </p:nvSpPr>
        <p:spPr>
          <a:xfrm>
            <a:off x="220177" y="5485652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900" dirty="0">
                <a:latin typeface="Arial" panose="020B0604020202020204" pitchFamily="34" charset="0"/>
                <a:cs typeface="Arial" panose="020B0604020202020204" pitchFamily="34" charset="0"/>
              </a:rPr>
              <a:t>Valores típicos de resistividad (en ohm.m). Tomado de UNAL (2000). 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3732374-0628-794F-9886-78639D5CDBC8}"/>
              </a:ext>
            </a:extLst>
          </p:cNvPr>
          <p:cNvSpPr/>
          <p:nvPr/>
        </p:nvSpPr>
        <p:spPr>
          <a:xfrm>
            <a:off x="4975188" y="3111382"/>
            <a:ext cx="205697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900" dirty="0">
                <a:latin typeface="Arial" panose="020B0604020202020204" pitchFamily="34" charset="0"/>
                <a:cs typeface="Arial" panose="020B0604020202020204" pitchFamily="34" charset="0"/>
              </a:rPr>
              <a:t>Sectores litológicos. Creación propia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CBB9FFE-051E-8249-AD4C-F953F419BA20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23" b="9677"/>
          <a:stretch/>
        </p:blipFill>
        <p:spPr>
          <a:xfrm>
            <a:off x="5027512" y="3326172"/>
            <a:ext cx="2585888" cy="341376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B8D18BCB-6EB7-E34A-A767-EEE8107E3451}"/>
              </a:ext>
            </a:extLst>
          </p:cNvPr>
          <p:cNvSpPr/>
          <p:nvPr/>
        </p:nvSpPr>
        <p:spPr>
          <a:xfrm>
            <a:off x="220177" y="2743200"/>
            <a:ext cx="4705988" cy="12065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4F659BF-2E2E-934B-B496-5C5A9BD07D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9227" y="836486"/>
            <a:ext cx="5374519" cy="250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991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141FD92-86B3-C540-A031-ED9F22C236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709" y="2757830"/>
            <a:ext cx="5613400" cy="16891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294DD3ED-C0D3-C94E-859A-825635ED6B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915" y="4213701"/>
            <a:ext cx="5613400" cy="1676400"/>
          </a:xfrm>
          <a:prstGeom prst="rect">
            <a:avLst/>
          </a:prstGeom>
        </p:spPr>
      </p:pic>
      <p:sp>
        <p:nvSpPr>
          <p:cNvPr id="2" name="1 Título">
            <a:extLst>
              <a:ext uri="{FF2B5EF4-FFF2-40B4-BE49-F238E27FC236}">
                <a16:creationId xmlns:a16="http://schemas.microsoft.com/office/drawing/2014/main" id="{80E5873E-ED0C-CD48-ACD3-E8680F9A4EE5}"/>
              </a:ext>
            </a:extLst>
          </p:cNvPr>
          <p:cNvSpPr txBox="1">
            <a:spLocks/>
          </p:cNvSpPr>
          <p:nvPr/>
        </p:nvSpPr>
        <p:spPr>
          <a:xfrm>
            <a:off x="148103" y="147638"/>
            <a:ext cx="2873877" cy="789937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34289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685787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028681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37157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es-CO" sz="4000" dirty="0">
                <a:latin typeface="Arial" panose="020B0604020202020204" pitchFamily="34" charset="0"/>
                <a:cs typeface="Arial" panose="020B0604020202020204" pitchFamily="34" charset="0"/>
              </a:rPr>
              <a:t>TRE 2-2B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C3B945B-367E-6245-9710-8101273E111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4677925" y="147638"/>
            <a:ext cx="4171161" cy="2920231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85426F2D-CDBC-6D47-A9EC-E4F217BD8758}"/>
              </a:ext>
            </a:extLst>
          </p:cNvPr>
          <p:cNvSpPr txBox="1"/>
          <p:nvPr/>
        </p:nvSpPr>
        <p:spPr>
          <a:xfrm>
            <a:off x="148103" y="885349"/>
            <a:ext cx="4401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s-CO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Terraza con gradación intercalada entre gravas/bloques y arenas conglomeráticas.</a:t>
            </a:r>
          </a:p>
          <a:p>
            <a:pPr algn="just"/>
            <a:endParaRPr lang="es-CO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s-CO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Variaciones superficiales en el material del terreno.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6A11822-72D0-8D42-AED8-A5E939FD5BCD}"/>
              </a:ext>
            </a:extLst>
          </p:cNvPr>
          <p:cNvSpPr txBox="1"/>
          <p:nvPr/>
        </p:nvSpPr>
        <p:spPr>
          <a:xfrm>
            <a:off x="148103" y="2314032"/>
            <a:ext cx="3062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s-CO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Relacionada con: TRE 1-1B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12F9285-CDA9-8A4E-B4F1-48CEC7C631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1829" y="3227555"/>
            <a:ext cx="4535302" cy="211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182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4C3227B-3F41-534A-9083-EF8F37AC5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122" y="2747487"/>
            <a:ext cx="5613400" cy="1676400"/>
          </a:xfrm>
          <a:prstGeom prst="rect">
            <a:avLst/>
          </a:prstGeom>
        </p:spPr>
      </p:pic>
      <p:sp>
        <p:nvSpPr>
          <p:cNvPr id="4" name="1 Título">
            <a:extLst>
              <a:ext uri="{FF2B5EF4-FFF2-40B4-BE49-F238E27FC236}">
                <a16:creationId xmlns:a16="http://schemas.microsoft.com/office/drawing/2014/main" id="{2B29455C-9BCD-0E48-B828-8EAEFE2403F3}"/>
              </a:ext>
            </a:extLst>
          </p:cNvPr>
          <p:cNvSpPr txBox="1">
            <a:spLocks/>
          </p:cNvSpPr>
          <p:nvPr/>
        </p:nvSpPr>
        <p:spPr>
          <a:xfrm>
            <a:off x="148103" y="147638"/>
            <a:ext cx="2873877" cy="789937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34289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685787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028681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37157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es-CO" sz="4000" dirty="0">
                <a:latin typeface="Arial" panose="020B0604020202020204" pitchFamily="34" charset="0"/>
                <a:cs typeface="Arial" panose="020B0604020202020204" pitchFamily="34" charset="0"/>
              </a:rPr>
              <a:t>TRE 3-3B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9425631-9921-4E4E-AEFB-96A39EC096CA}"/>
              </a:ext>
            </a:extLst>
          </p:cNvPr>
          <p:cNvPicPr/>
          <p:nvPr/>
        </p:nvPicPr>
        <p:blipFill rotWithShape="1">
          <a:blip r:embed="rId4"/>
          <a:srcRect b="2481"/>
          <a:stretch/>
        </p:blipFill>
        <p:spPr bwMode="auto">
          <a:xfrm>
            <a:off x="4549983" y="147638"/>
            <a:ext cx="4511604" cy="28527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B4C48300-711B-484B-BDFA-A9D742C1ABA3}"/>
              </a:ext>
            </a:extLst>
          </p:cNvPr>
          <p:cNvSpPr txBox="1"/>
          <p:nvPr/>
        </p:nvSpPr>
        <p:spPr>
          <a:xfrm>
            <a:off x="148103" y="885349"/>
            <a:ext cx="4401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s-CO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Terraza con gradación caótica.</a:t>
            </a:r>
          </a:p>
          <a:p>
            <a:pPr algn="just"/>
            <a:endParaRPr lang="es-CO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s-CO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contacto directo con la llanura de inundación del río.</a:t>
            </a:r>
          </a:p>
          <a:p>
            <a:pPr marL="285750" indent="-285750" algn="just">
              <a:buFontTx/>
              <a:buChar char="-"/>
            </a:pPr>
            <a:endParaRPr lang="es-CO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s-CO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Llanura de inundación con alta vegetación.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D997402-F08B-DE48-AAF9-829AEE8B90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280" y="4223008"/>
            <a:ext cx="5613400" cy="16637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2698D786-1663-9547-BEF6-4421A08C55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1829" y="3211513"/>
            <a:ext cx="4535302" cy="211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729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CED1FA9-22C6-8641-97C2-FE9AC38E5DD1}"/>
              </a:ext>
            </a:extLst>
          </p:cNvPr>
          <p:cNvPicPr/>
          <p:nvPr/>
        </p:nvPicPr>
        <p:blipFill rotWithShape="1">
          <a:blip r:embed="rId3"/>
          <a:srcRect b="2309"/>
          <a:stretch/>
        </p:blipFill>
        <p:spPr bwMode="auto">
          <a:xfrm>
            <a:off x="4661210" y="147638"/>
            <a:ext cx="4364997" cy="29858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1A1486C4-1463-104C-A1E5-BFE53321C5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203" y="2913220"/>
            <a:ext cx="5613400" cy="1663700"/>
          </a:xfrm>
          <a:prstGeom prst="rect">
            <a:avLst/>
          </a:prstGeom>
        </p:spPr>
      </p:pic>
      <p:sp>
        <p:nvSpPr>
          <p:cNvPr id="2" name="1 Título">
            <a:extLst>
              <a:ext uri="{FF2B5EF4-FFF2-40B4-BE49-F238E27FC236}">
                <a16:creationId xmlns:a16="http://schemas.microsoft.com/office/drawing/2014/main" id="{91CAD6BA-FDEA-5649-9B50-D3581534FB5A}"/>
              </a:ext>
            </a:extLst>
          </p:cNvPr>
          <p:cNvSpPr txBox="1">
            <a:spLocks/>
          </p:cNvSpPr>
          <p:nvPr/>
        </p:nvSpPr>
        <p:spPr>
          <a:xfrm>
            <a:off x="148103" y="147638"/>
            <a:ext cx="2873877" cy="789937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34289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685787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028681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37157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es-CO" sz="4000" dirty="0">
                <a:latin typeface="Arial" panose="020B0604020202020204" pitchFamily="34" charset="0"/>
                <a:cs typeface="Arial" panose="020B0604020202020204" pitchFamily="34" charset="0"/>
              </a:rPr>
              <a:t>TRE 5-5B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9474879-F51B-6341-9200-6208FD8479D0}"/>
              </a:ext>
            </a:extLst>
          </p:cNvPr>
          <p:cNvSpPr txBox="1"/>
          <p:nvPr/>
        </p:nvSpPr>
        <p:spPr>
          <a:xfrm>
            <a:off x="148103" y="1061144"/>
            <a:ext cx="4401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s-CO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Terraza saturada en superficie.</a:t>
            </a:r>
          </a:p>
          <a:p>
            <a:pPr algn="just"/>
            <a:endParaRPr lang="es-CO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s-CO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contacto directo con las aguas del río.</a:t>
            </a:r>
          </a:p>
          <a:p>
            <a:pPr algn="just"/>
            <a:endParaRPr lang="es-CO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5EDF48C-1C45-C14B-A8BB-05D33B090DBE}"/>
              </a:ext>
            </a:extLst>
          </p:cNvPr>
          <p:cNvSpPr txBox="1"/>
          <p:nvPr/>
        </p:nvSpPr>
        <p:spPr>
          <a:xfrm>
            <a:off x="148103" y="2002457"/>
            <a:ext cx="3062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s-CO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Relacionada con: TRE 4-4B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5CF4222-C805-8047-A171-C4B7F1B326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503" y="4396192"/>
            <a:ext cx="5638800" cy="16637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EEAD777-B5B8-EB4D-BA75-D9697F7F3E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1829" y="3371933"/>
            <a:ext cx="4535302" cy="211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682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663BC333-173E-5846-86A7-3696A32D6E6C}"/>
              </a:ext>
            </a:extLst>
          </p:cNvPr>
          <p:cNvSpPr txBox="1">
            <a:spLocks/>
          </p:cNvSpPr>
          <p:nvPr/>
        </p:nvSpPr>
        <p:spPr>
          <a:xfrm>
            <a:off x="148103" y="147638"/>
            <a:ext cx="2873877" cy="789937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34289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685787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028681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37157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es-CO" sz="4000" dirty="0">
                <a:latin typeface="Arial" panose="020B0604020202020204" pitchFamily="34" charset="0"/>
                <a:cs typeface="Arial" panose="020B0604020202020204" pitchFamily="34" charset="0"/>
              </a:rPr>
              <a:t>TRE 6-6B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29B3E9D-EDB6-1D42-B510-42C646535A02}"/>
              </a:ext>
            </a:extLst>
          </p:cNvPr>
          <p:cNvPicPr/>
          <p:nvPr/>
        </p:nvPicPr>
        <p:blipFill rotWithShape="1">
          <a:blip r:embed="rId3"/>
          <a:srcRect b="1940"/>
          <a:stretch/>
        </p:blipFill>
        <p:spPr bwMode="auto">
          <a:xfrm>
            <a:off x="4190965" y="937574"/>
            <a:ext cx="4792561" cy="34618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F08DACDC-D897-4940-85E3-1E9842BBDC7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09685" y="937575"/>
            <a:ext cx="3419475" cy="3253551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2CE86F46-861C-3A40-8E44-0B66C6F4A1CF}"/>
              </a:ext>
            </a:extLst>
          </p:cNvPr>
          <p:cNvSpPr txBox="1"/>
          <p:nvPr/>
        </p:nvSpPr>
        <p:spPr>
          <a:xfrm>
            <a:off x="309685" y="4442454"/>
            <a:ext cx="71607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s-CO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Terraza con gradación caótica entre gravas y arenas. Se presenta saurada.</a:t>
            </a:r>
          </a:p>
          <a:p>
            <a:pPr algn="just"/>
            <a:endParaRPr lang="es-CO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s-CO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 llanura de inundación del río Tonusco.</a:t>
            </a:r>
          </a:p>
          <a:p>
            <a:pPr algn="just"/>
            <a:endParaRPr lang="es-CO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284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6277CE3C-ED77-4E4E-9241-CD82F7FAEAAE}"/>
              </a:ext>
            </a:extLst>
          </p:cNvPr>
          <p:cNvSpPr txBox="1"/>
          <p:nvPr/>
        </p:nvSpPr>
        <p:spPr>
          <a:xfrm>
            <a:off x="40823" y="4275688"/>
            <a:ext cx="55004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s-CO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Perfil con alta varición resistiva. Gran profundidad de investigación, con lo que se identificaron dos sectores.</a:t>
            </a:r>
          </a:p>
          <a:p>
            <a:pPr marL="285750" indent="-285750" algn="just">
              <a:buFontTx/>
              <a:buChar char="-"/>
            </a:pPr>
            <a:endParaRPr lang="es-CO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s-CO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Perfil que alcanzó baja profunidad de investigación. Identificación de variaciones resistivas para un mismo material (arena).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847956A-48FF-5B48-967F-D4DDD2A072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966" y="-30513"/>
            <a:ext cx="6887411" cy="201012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BEDECC6-B6A8-874B-B425-65A02CA6CB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2966" y="1802763"/>
            <a:ext cx="6934682" cy="2107137"/>
          </a:xfrm>
          <a:prstGeom prst="rect">
            <a:avLst/>
          </a:prstGeom>
        </p:spPr>
      </p:pic>
      <p:sp>
        <p:nvSpPr>
          <p:cNvPr id="7" name="1 Título">
            <a:extLst>
              <a:ext uri="{FF2B5EF4-FFF2-40B4-BE49-F238E27FC236}">
                <a16:creationId xmlns:a16="http://schemas.microsoft.com/office/drawing/2014/main" id="{CE7C1308-C69F-704F-A9B3-627C525E2F2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388089" cy="401002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34289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685787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028681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37157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TRE 6-6B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339BA7E-6084-8E4A-8D36-77C32B2384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253" y="3922618"/>
            <a:ext cx="4535302" cy="211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9615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051C89A3-B38B-CA4A-9497-57E3220F3288}"/>
              </a:ext>
            </a:extLst>
          </p:cNvPr>
          <p:cNvGrpSpPr/>
          <p:nvPr/>
        </p:nvGrpSpPr>
        <p:grpSpPr>
          <a:xfrm>
            <a:off x="-5928" y="762622"/>
            <a:ext cx="9149928" cy="4359983"/>
            <a:chOff x="-5928" y="762623"/>
            <a:chExt cx="9093224" cy="4121411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B6335A4C-E974-EF48-A961-F8C33D792E6E}"/>
                </a:ext>
              </a:extLst>
            </p:cNvPr>
            <p:cNvPicPr/>
            <p:nvPr/>
          </p:nvPicPr>
          <p:blipFill rotWithShape="1">
            <a:blip r:embed="rId3"/>
            <a:srcRect l="1596" t="17279" r="94082" b="25098"/>
            <a:stretch/>
          </p:blipFill>
          <p:spPr>
            <a:xfrm>
              <a:off x="8810847" y="3365893"/>
              <a:ext cx="226833" cy="674479"/>
            </a:xfrm>
            <a:prstGeom prst="rect">
              <a:avLst/>
            </a:prstGeom>
          </p:spPr>
        </p:pic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30D7193A-652D-A440-AF2C-95C33D18AC78}"/>
                </a:ext>
              </a:extLst>
            </p:cNvPr>
            <p:cNvPicPr/>
            <p:nvPr/>
          </p:nvPicPr>
          <p:blipFill rotWithShape="1">
            <a:blip r:embed="rId4"/>
            <a:srcRect t="20262" r="93954" b="21788"/>
            <a:stretch/>
          </p:blipFill>
          <p:spPr>
            <a:xfrm>
              <a:off x="8747984" y="1387932"/>
              <a:ext cx="339312" cy="639342"/>
            </a:xfrm>
            <a:prstGeom prst="rect">
              <a:avLst/>
            </a:prstGeom>
          </p:spPr>
        </p:pic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CA407122-A0A6-FE4E-A543-87AE90C87D09}"/>
                </a:ext>
              </a:extLst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25506" y="762623"/>
              <a:ext cx="8808347" cy="4121411"/>
            </a:xfrm>
            <a:prstGeom prst="rect">
              <a:avLst/>
            </a:prstGeom>
          </p:spPr>
        </p:pic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9FB99012-5496-FE40-8E79-B2CB47B27105}"/>
                </a:ext>
              </a:extLst>
            </p:cNvPr>
            <p:cNvPicPr/>
            <p:nvPr/>
          </p:nvPicPr>
          <p:blipFill rotWithShape="1">
            <a:blip r:embed="rId4"/>
            <a:srcRect l="4387" t="20262" b="72336"/>
            <a:stretch/>
          </p:blipFill>
          <p:spPr>
            <a:xfrm>
              <a:off x="5387163" y="1263884"/>
              <a:ext cx="3700133" cy="124048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F5B96BA6-1860-854B-B98F-D6E47735B501}"/>
                </a:ext>
              </a:extLst>
            </p:cNvPr>
            <p:cNvPicPr/>
            <p:nvPr/>
          </p:nvPicPr>
          <p:blipFill rotWithShape="1">
            <a:blip r:embed="rId3"/>
            <a:srcRect l="1596" t="17279" r="1860" b="75201"/>
            <a:stretch/>
          </p:blipFill>
          <p:spPr>
            <a:xfrm>
              <a:off x="5351723" y="3277977"/>
              <a:ext cx="3700133" cy="87916"/>
            </a:xfrm>
            <a:prstGeom prst="rect">
              <a:avLst/>
            </a:prstGeom>
          </p:spPr>
        </p:pic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C591AEAF-CB5C-B54E-95B8-15866852A9AE}"/>
                </a:ext>
              </a:extLst>
            </p:cNvPr>
            <p:cNvPicPr/>
            <p:nvPr/>
          </p:nvPicPr>
          <p:blipFill rotWithShape="1">
            <a:blip r:embed="rId3"/>
            <a:srcRect l="1596" t="17279" r="1860" b="75201"/>
            <a:stretch/>
          </p:blipFill>
          <p:spPr>
            <a:xfrm>
              <a:off x="21679" y="1100645"/>
              <a:ext cx="3723385" cy="100002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AD4BDAE8-E943-4F4B-BC9E-7847A058249D}"/>
                </a:ext>
              </a:extLst>
            </p:cNvPr>
            <p:cNvPicPr/>
            <p:nvPr/>
          </p:nvPicPr>
          <p:blipFill rotWithShape="1">
            <a:blip r:embed="rId3"/>
            <a:srcRect l="1596" t="17279" r="94082" b="25098"/>
            <a:stretch/>
          </p:blipFill>
          <p:spPr>
            <a:xfrm>
              <a:off x="3214" y="1144603"/>
              <a:ext cx="226833" cy="739856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4D3BC8E8-4A33-834E-8E9E-D73CA9F8197D}"/>
                </a:ext>
              </a:extLst>
            </p:cNvPr>
            <p:cNvPicPr/>
            <p:nvPr/>
          </p:nvPicPr>
          <p:blipFill rotWithShape="1">
            <a:blip r:embed="rId6"/>
            <a:srcRect l="1373" t="22774" r="94155" b="21138"/>
            <a:stretch/>
          </p:blipFill>
          <p:spPr>
            <a:xfrm>
              <a:off x="-5928" y="2430090"/>
              <a:ext cx="251021" cy="758384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47F28C5D-790B-D74E-9DF2-9752FA5D50B6}"/>
                </a:ext>
              </a:extLst>
            </p:cNvPr>
            <p:cNvPicPr/>
            <p:nvPr/>
          </p:nvPicPr>
          <p:blipFill rotWithShape="1">
            <a:blip r:embed="rId6"/>
            <a:srcRect l="4338" t="23618" b="70218"/>
            <a:stretch/>
          </p:blipFill>
          <p:spPr>
            <a:xfrm>
              <a:off x="166439" y="2388853"/>
              <a:ext cx="3578625" cy="115807"/>
            </a:xfrm>
            <a:prstGeom prst="rect">
              <a:avLst/>
            </a:prstGeom>
          </p:spPr>
        </p:pic>
      </p:grpSp>
      <p:sp>
        <p:nvSpPr>
          <p:cNvPr id="14" name="Rectángulo 13">
            <a:extLst>
              <a:ext uri="{FF2B5EF4-FFF2-40B4-BE49-F238E27FC236}">
                <a16:creationId xmlns:a16="http://schemas.microsoft.com/office/drawing/2014/main" id="{1F560012-BBC3-DA44-A59C-5FE9C03885C0}"/>
              </a:ext>
            </a:extLst>
          </p:cNvPr>
          <p:cNvSpPr/>
          <p:nvPr/>
        </p:nvSpPr>
        <p:spPr>
          <a:xfrm>
            <a:off x="2057217" y="4961895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CO" sz="1000" dirty="0">
                <a:latin typeface="Arial" panose="020B0604020202020204" pitchFamily="34" charset="0"/>
                <a:cs typeface="Arial" panose="020B0604020202020204" pitchFamily="34" charset="0"/>
              </a:rPr>
              <a:t>Mapa de modelos de inversión final (perfiles geoeléctricos) interpretados en las diferentes zonas enmarcadas dentro del área de interés. Creación propia.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4128920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890" y="271700"/>
            <a:ext cx="8527310" cy="624458"/>
          </a:xfrm>
        </p:spPr>
        <p:txBody>
          <a:bodyPr/>
          <a:lstStyle/>
          <a:p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Antecedentes y planteamiento del problema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2A683DA4-A19E-DE45-9EC5-ADF590589F8B}"/>
              </a:ext>
            </a:extLst>
          </p:cNvPr>
          <p:cNvGrpSpPr/>
          <p:nvPr/>
        </p:nvGrpSpPr>
        <p:grpSpPr>
          <a:xfrm>
            <a:off x="-433520" y="1099358"/>
            <a:ext cx="5183320" cy="4260511"/>
            <a:chOff x="4029502" y="1135856"/>
            <a:chExt cx="3746310" cy="3210879"/>
          </a:xfrm>
        </p:grpSpPr>
        <p:sp>
          <p:nvSpPr>
            <p:cNvPr id="3" name="2 CuadroTexto"/>
            <p:cNvSpPr txBox="1"/>
            <p:nvPr/>
          </p:nvSpPr>
          <p:spPr>
            <a:xfrm>
              <a:off x="4029502" y="1829882"/>
              <a:ext cx="374631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310" indent="-21431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endParaRPr lang="es-CO" sz="1350" dirty="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0" t="-36" r="2031" b="17618"/>
            <a:stretch/>
          </p:blipFill>
          <p:spPr bwMode="auto">
            <a:xfrm>
              <a:off x="4416013" y="1135856"/>
              <a:ext cx="3030494" cy="3210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6 Rectángulo"/>
            <p:cNvSpPr/>
            <p:nvPr/>
          </p:nvSpPr>
          <p:spPr>
            <a:xfrm>
              <a:off x="5680442" y="2170396"/>
              <a:ext cx="165591" cy="12445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O" sz="135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4505483" y="2620903"/>
              <a:ext cx="1310936" cy="3000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CO" sz="1350" b="1" dirty="0">
                  <a:solidFill>
                    <a:prstClr val="black"/>
                  </a:solidFill>
                  <a:latin typeface="Calibri" panose="020F0502020204030204" pitchFamily="34" charset="0"/>
                </a:rPr>
                <a:t>Área de estudio</a:t>
              </a:r>
            </a:p>
          </p:txBody>
        </p:sp>
        <p:cxnSp>
          <p:nvCxnSpPr>
            <p:cNvPr id="10" name="9 Conector recto de flecha"/>
            <p:cNvCxnSpPr>
              <a:cxnSpLocks/>
              <a:stCxn id="7" idx="1"/>
              <a:endCxn id="8" idx="0"/>
            </p:cNvCxnSpPr>
            <p:nvPr/>
          </p:nvCxnSpPr>
          <p:spPr>
            <a:xfrm flipH="1">
              <a:off x="5160951" y="2232621"/>
              <a:ext cx="519491" cy="3882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0B8D8E3-D264-5446-B494-0696CFDECB70}"/>
              </a:ext>
            </a:extLst>
          </p:cNvPr>
          <p:cNvSpPr/>
          <p:nvPr/>
        </p:nvSpPr>
        <p:spPr>
          <a:xfrm>
            <a:off x="0" y="5362496"/>
            <a:ext cx="404301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 eaLnBrk="0" fontAlgn="base" hangingPunct="0">
              <a:spcBef>
                <a:spcPct val="0"/>
              </a:spcBef>
              <a:spcAft>
                <a:spcPts val="750"/>
              </a:spcAft>
            </a:pPr>
            <a:r>
              <a:rPr lang="es-CO" sz="16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Provincias hidrogeológicas. ENA 2010. </a:t>
            </a:r>
            <a:endParaRPr lang="es-ES" sz="16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6C52E981-ED54-2640-B912-37B59384FE9A}"/>
              </a:ext>
            </a:extLst>
          </p:cNvPr>
          <p:cNvGrpSpPr/>
          <p:nvPr/>
        </p:nvGrpSpPr>
        <p:grpSpPr>
          <a:xfrm>
            <a:off x="4395429" y="1099358"/>
            <a:ext cx="4664862" cy="3091642"/>
            <a:chOff x="3599611" y="225631"/>
            <a:chExt cx="4797632" cy="2588821"/>
          </a:xfrm>
        </p:grpSpPr>
        <p:pic>
          <p:nvPicPr>
            <p:cNvPr id="17" name="Picture 3">
              <a:extLst>
                <a:ext uri="{FF2B5EF4-FFF2-40B4-BE49-F238E27FC236}">
                  <a16:creationId xmlns:a16="http://schemas.microsoft.com/office/drawing/2014/main" id="{92FDBC36-75CB-F84B-9797-8419766F4D4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65" t="21962" r="24210" b="56854"/>
            <a:stretch/>
          </p:blipFill>
          <p:spPr bwMode="auto">
            <a:xfrm>
              <a:off x="3599611" y="225631"/>
              <a:ext cx="4797632" cy="258882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5 Rectángulo">
              <a:extLst>
                <a:ext uri="{FF2B5EF4-FFF2-40B4-BE49-F238E27FC236}">
                  <a16:creationId xmlns:a16="http://schemas.microsoft.com/office/drawing/2014/main" id="{27AF8C1E-58D2-BF4D-B869-1333186CD10E}"/>
                </a:ext>
              </a:extLst>
            </p:cNvPr>
            <p:cNvSpPr/>
            <p:nvPr/>
          </p:nvSpPr>
          <p:spPr>
            <a:xfrm>
              <a:off x="4813466" y="1009400"/>
              <a:ext cx="1033153" cy="58189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O" sz="135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9" name="Rectángulo 18">
            <a:extLst>
              <a:ext uri="{FF2B5EF4-FFF2-40B4-BE49-F238E27FC236}">
                <a16:creationId xmlns:a16="http://schemas.microsoft.com/office/drawing/2014/main" id="{E33A5492-4B82-8B42-B5E5-20F8EDC99892}"/>
              </a:ext>
            </a:extLst>
          </p:cNvPr>
          <p:cNvSpPr/>
          <p:nvPr/>
        </p:nvSpPr>
        <p:spPr>
          <a:xfrm>
            <a:off x="4294180" y="4191000"/>
            <a:ext cx="40430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 eaLnBrk="0" fontAlgn="base" hangingPunct="0">
              <a:spcBef>
                <a:spcPct val="0"/>
              </a:spcBef>
              <a:spcAft>
                <a:spcPts val="750"/>
              </a:spcAft>
            </a:pPr>
            <a:r>
              <a:rPr lang="es-CO" sz="16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Subdivisión a menor escala: Sistemas Acuífero (SA). ENA 2014. </a:t>
            </a:r>
            <a:endParaRPr lang="es-ES" sz="16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326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F655F648-73B4-3645-A744-7235E8D34587}"/>
              </a:ext>
            </a:extLst>
          </p:cNvPr>
          <p:cNvSpPr/>
          <p:nvPr/>
        </p:nvSpPr>
        <p:spPr>
          <a:xfrm>
            <a:off x="5152104" y="4987275"/>
            <a:ext cx="390655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1000" dirty="0">
                <a:latin typeface="Arial" panose="020B0604020202020204" pitchFamily="34" charset="0"/>
                <a:cs typeface="Arial" panose="020B0604020202020204" pitchFamily="34" charset="0"/>
              </a:rPr>
              <a:t>Mapas de isopiezas para la zona de estudio. Creación propia.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62CD1414-EA42-4B48-8D10-871B4D9015C9}"/>
              </a:ext>
            </a:extLst>
          </p:cNvPr>
          <p:cNvGrpSpPr/>
          <p:nvPr/>
        </p:nvGrpSpPr>
        <p:grpSpPr>
          <a:xfrm>
            <a:off x="28100" y="13533"/>
            <a:ext cx="9030555" cy="5035296"/>
            <a:chOff x="113445" y="0"/>
            <a:chExt cx="8434536" cy="4523232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93B9D3DA-67B7-3D4F-B640-35C221B45217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6" r="41807"/>
            <a:stretch/>
          </p:blipFill>
          <p:spPr>
            <a:xfrm>
              <a:off x="3027166" y="0"/>
              <a:ext cx="2752271" cy="4520711"/>
            </a:xfrm>
            <a:prstGeom prst="rect">
              <a:avLst/>
            </a:prstGeom>
          </p:spPr>
        </p:pic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7FAF0443-2843-B040-BFDB-099EFEB408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886" r="41791"/>
            <a:stretch/>
          </p:blipFill>
          <p:spPr>
            <a:xfrm>
              <a:off x="113445" y="0"/>
              <a:ext cx="2925913" cy="4520711"/>
            </a:xfrm>
            <a:prstGeom prst="rect">
              <a:avLst/>
            </a:prstGeom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0F116BAE-2DAD-6648-A301-5F239BAD18C8}"/>
                </a:ext>
              </a:extLst>
            </p:cNvPr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6" r="42023"/>
            <a:stretch/>
          </p:blipFill>
          <p:spPr>
            <a:xfrm>
              <a:off x="5791629" y="0"/>
              <a:ext cx="2756352" cy="4523232"/>
            </a:xfrm>
            <a:prstGeom prst="rect">
              <a:avLst/>
            </a:prstGeom>
          </p:spPr>
        </p:pic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3A489812-8FE5-6544-85CB-DD8A1F1C040F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43" t="30280" r="18108" b="51856"/>
          <a:stretch/>
        </p:blipFill>
        <p:spPr>
          <a:xfrm>
            <a:off x="28100" y="4921570"/>
            <a:ext cx="1722042" cy="1202465"/>
          </a:xfrm>
          <a:prstGeom prst="rect">
            <a:avLst/>
          </a:prstGeom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2952E4F6-FAFD-3C4D-9CF5-2E0D496D2A10}"/>
              </a:ext>
            </a:extLst>
          </p:cNvPr>
          <p:cNvGrpSpPr/>
          <p:nvPr/>
        </p:nvGrpSpPr>
        <p:grpSpPr>
          <a:xfrm>
            <a:off x="1740310" y="5176088"/>
            <a:ext cx="3411794" cy="950016"/>
            <a:chOff x="3175819" y="2626412"/>
            <a:chExt cx="2964537" cy="598568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D5430AF5-DEA0-C541-A387-5149A8BED888}"/>
                </a:ext>
              </a:extLst>
            </p:cNvPr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58" t="48420" r="18108" b="40398"/>
            <a:stretch/>
          </p:blipFill>
          <p:spPr>
            <a:xfrm>
              <a:off x="3175819" y="2626412"/>
              <a:ext cx="1312721" cy="598568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54253DF1-4544-8E44-95ED-81DD12092259}"/>
                </a:ext>
              </a:extLst>
            </p:cNvPr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58" t="59579" r="18108" b="31605"/>
            <a:stretch/>
          </p:blipFill>
          <p:spPr>
            <a:xfrm>
              <a:off x="4001727" y="2751730"/>
              <a:ext cx="1312721" cy="471949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EFE698D3-D1CF-804E-BBB3-1A599FCB9F35}"/>
                </a:ext>
              </a:extLst>
            </p:cNvPr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58" t="68487" r="18108" b="22834"/>
            <a:stretch/>
          </p:blipFill>
          <p:spPr>
            <a:xfrm>
              <a:off x="4827635" y="2760407"/>
              <a:ext cx="1312721" cy="464573"/>
            </a:xfrm>
            <a:prstGeom prst="rect">
              <a:avLst/>
            </a:prstGeom>
          </p:spPr>
        </p:pic>
      </p:grpSp>
      <p:sp>
        <p:nvSpPr>
          <p:cNvPr id="14" name="1 Título">
            <a:extLst>
              <a:ext uri="{FF2B5EF4-FFF2-40B4-BE49-F238E27FC236}">
                <a16:creationId xmlns:a16="http://schemas.microsoft.com/office/drawing/2014/main" id="{83410D50-86DB-E940-8E85-6E1B94564CE4}"/>
              </a:ext>
            </a:extLst>
          </p:cNvPr>
          <p:cNvSpPr txBox="1">
            <a:spLocks/>
          </p:cNvSpPr>
          <p:nvPr/>
        </p:nvSpPr>
        <p:spPr>
          <a:xfrm>
            <a:off x="2299545" y="4114052"/>
            <a:ext cx="920578" cy="401002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34289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685787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028681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37157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es-CO" sz="1600" b="1" dirty="0">
                <a:latin typeface="Arial" panose="020B0604020202020204" pitchFamily="34" charset="0"/>
                <a:cs typeface="Arial" panose="020B0604020202020204" pitchFamily="34" charset="0"/>
              </a:rPr>
              <a:t>Spline</a:t>
            </a:r>
          </a:p>
        </p:txBody>
      </p:sp>
      <p:sp>
        <p:nvSpPr>
          <p:cNvPr id="15" name="1 Título">
            <a:extLst>
              <a:ext uri="{FF2B5EF4-FFF2-40B4-BE49-F238E27FC236}">
                <a16:creationId xmlns:a16="http://schemas.microsoft.com/office/drawing/2014/main" id="{3CA48AF6-BF7A-764E-A957-F3D2CC72F17F}"/>
              </a:ext>
            </a:extLst>
          </p:cNvPr>
          <p:cNvSpPr txBox="1">
            <a:spLocks/>
          </p:cNvSpPr>
          <p:nvPr/>
        </p:nvSpPr>
        <p:spPr>
          <a:xfrm>
            <a:off x="5398968" y="4114052"/>
            <a:ext cx="920578" cy="401002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34289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685787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028681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37157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es-CO" sz="1600" b="1" dirty="0">
                <a:latin typeface="Arial" panose="020B0604020202020204" pitchFamily="34" charset="0"/>
                <a:cs typeface="Arial" panose="020B0604020202020204" pitchFamily="34" charset="0"/>
              </a:rPr>
              <a:t>IDW</a:t>
            </a:r>
          </a:p>
        </p:txBody>
      </p:sp>
      <p:sp>
        <p:nvSpPr>
          <p:cNvPr id="16" name="1 Título">
            <a:extLst>
              <a:ext uri="{FF2B5EF4-FFF2-40B4-BE49-F238E27FC236}">
                <a16:creationId xmlns:a16="http://schemas.microsoft.com/office/drawing/2014/main" id="{C4951E21-7A4E-7642-8D5B-43F74B64F464}"/>
              </a:ext>
            </a:extLst>
          </p:cNvPr>
          <p:cNvSpPr txBox="1">
            <a:spLocks/>
          </p:cNvSpPr>
          <p:nvPr/>
        </p:nvSpPr>
        <p:spPr>
          <a:xfrm>
            <a:off x="8223422" y="4114052"/>
            <a:ext cx="990670" cy="401002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34289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685787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028681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37157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es-CO" sz="1600" b="1" dirty="0">
                <a:latin typeface="Arial" panose="020B0604020202020204" pitchFamily="34" charset="0"/>
                <a:cs typeface="Arial" panose="020B0604020202020204" pitchFamily="34" charset="0"/>
              </a:rPr>
              <a:t>Kriging</a:t>
            </a:r>
          </a:p>
        </p:txBody>
      </p:sp>
    </p:spTree>
    <p:extLst>
      <p:ext uri="{BB962C8B-B14F-4D97-AF65-F5344CB8AC3E}">
        <p14:creationId xmlns:p14="http://schemas.microsoft.com/office/powerpoint/2010/main" val="31988389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B5C137AE-0639-A045-9BAB-5DAFC099B0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3701" y="480260"/>
            <a:ext cx="9853075" cy="476484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E6BFAF33-D3BA-C34C-9C9E-4D593260BCDA}"/>
              </a:ext>
            </a:extLst>
          </p:cNvPr>
          <p:cNvSpPr txBox="1"/>
          <p:nvPr/>
        </p:nvSpPr>
        <p:spPr>
          <a:xfrm>
            <a:off x="1778000" y="2926180"/>
            <a:ext cx="896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/>
              <a:t>Río Cauca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CE39921-A06B-C747-B7F4-29462ACB0188}"/>
              </a:ext>
            </a:extLst>
          </p:cNvPr>
          <p:cNvSpPr txBox="1"/>
          <p:nvPr/>
        </p:nvSpPr>
        <p:spPr>
          <a:xfrm>
            <a:off x="8229600" y="2938880"/>
            <a:ext cx="896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/>
              <a:t>Río Cauca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DE802CFA-9146-9D4A-8DA0-2205D5484BC4}"/>
              </a:ext>
            </a:extLst>
          </p:cNvPr>
          <p:cNvGrpSpPr/>
          <p:nvPr/>
        </p:nvGrpSpPr>
        <p:grpSpPr>
          <a:xfrm>
            <a:off x="199755" y="4460795"/>
            <a:ext cx="2172742" cy="1828490"/>
            <a:chOff x="199755" y="4460795"/>
            <a:chExt cx="2172742" cy="1828490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4441B190-0D81-B24C-BD56-701AD26504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52019"/>
            <a:stretch/>
          </p:blipFill>
          <p:spPr>
            <a:xfrm>
              <a:off x="199755" y="4768572"/>
              <a:ext cx="2172742" cy="1520713"/>
            </a:xfrm>
            <a:prstGeom prst="rect">
              <a:avLst/>
            </a:prstGeom>
          </p:spPr>
        </p:pic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28203E8A-A4EC-0943-AC28-20DED9DFE370}"/>
                </a:ext>
              </a:extLst>
            </p:cNvPr>
            <p:cNvSpPr txBox="1"/>
            <p:nvPr/>
          </p:nvSpPr>
          <p:spPr>
            <a:xfrm>
              <a:off x="199755" y="4460795"/>
              <a:ext cx="12010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O" sz="1400" b="1" dirty="0"/>
                <a:t>Flujo ganador</a:t>
              </a:r>
            </a:p>
          </p:txBody>
        </p: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7BF62120-92C0-7446-BA85-4D6345303A4D}"/>
              </a:ext>
            </a:extLst>
          </p:cNvPr>
          <p:cNvGrpSpPr/>
          <p:nvPr/>
        </p:nvGrpSpPr>
        <p:grpSpPr>
          <a:xfrm>
            <a:off x="6676072" y="4411367"/>
            <a:ext cx="2211860" cy="1847824"/>
            <a:chOff x="6466003" y="4460795"/>
            <a:chExt cx="2211860" cy="1847824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D97F5FA4-E085-4C4E-8951-9FAAC57461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1769"/>
            <a:stretch/>
          </p:blipFill>
          <p:spPr>
            <a:xfrm>
              <a:off x="6466003" y="4768572"/>
              <a:ext cx="2211860" cy="1540047"/>
            </a:xfrm>
            <a:prstGeom prst="rect">
              <a:avLst/>
            </a:prstGeom>
          </p:spPr>
        </p:pic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EC7F2257-35DD-D343-9879-9BF327DADBCA}"/>
                </a:ext>
              </a:extLst>
            </p:cNvPr>
            <p:cNvSpPr txBox="1"/>
            <p:nvPr/>
          </p:nvSpPr>
          <p:spPr>
            <a:xfrm>
              <a:off x="7399949" y="4460795"/>
              <a:ext cx="12779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O" sz="1400" b="1" dirty="0"/>
                <a:t>Flujo perdedor</a:t>
              </a:r>
            </a:p>
          </p:txBody>
        </p:sp>
      </p:grpSp>
      <p:sp>
        <p:nvSpPr>
          <p:cNvPr id="13" name="Rectángulo 12">
            <a:extLst>
              <a:ext uri="{FF2B5EF4-FFF2-40B4-BE49-F238E27FC236}">
                <a16:creationId xmlns:a16="http://schemas.microsoft.com/office/drawing/2014/main" id="{C346DC30-288F-B344-9377-F44A7753040A}"/>
              </a:ext>
            </a:extLst>
          </p:cNvPr>
          <p:cNvSpPr/>
          <p:nvPr/>
        </p:nvSpPr>
        <p:spPr>
          <a:xfrm>
            <a:off x="5975132" y="6259191"/>
            <a:ext cx="205811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 eaLnBrk="0" fontAlgn="base" hangingPunct="0">
              <a:spcBef>
                <a:spcPct val="0"/>
              </a:spcBef>
              <a:spcAft>
                <a:spcPts val="750"/>
              </a:spcAft>
            </a:pPr>
            <a:r>
              <a:rPr lang="es-CO" sz="9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Tomado de Winter et al., (1998). </a:t>
            </a:r>
            <a:endParaRPr lang="es-ES" sz="135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CuadroTexto 4">
            <a:extLst>
              <a:ext uri="{FF2B5EF4-FFF2-40B4-BE49-F238E27FC236}">
                <a16:creationId xmlns:a16="http://schemas.microsoft.com/office/drawing/2014/main" id="{31674BF6-0481-964A-9160-E56532A5C96A}"/>
              </a:ext>
            </a:extLst>
          </p:cNvPr>
          <p:cNvSpPr txBox="1"/>
          <p:nvPr/>
        </p:nvSpPr>
        <p:spPr>
          <a:xfrm>
            <a:off x="3350277" y="-55271"/>
            <a:ext cx="211799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s-ES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Discusión</a:t>
            </a:r>
          </a:p>
        </p:txBody>
      </p:sp>
      <p:sp>
        <p:nvSpPr>
          <p:cNvPr id="15" name="1 Título">
            <a:extLst>
              <a:ext uri="{FF2B5EF4-FFF2-40B4-BE49-F238E27FC236}">
                <a16:creationId xmlns:a16="http://schemas.microsoft.com/office/drawing/2014/main" id="{768F1114-4D8C-FD43-894B-C544A366F5D1}"/>
              </a:ext>
            </a:extLst>
          </p:cNvPr>
          <p:cNvSpPr txBox="1">
            <a:spLocks/>
          </p:cNvSpPr>
          <p:nvPr/>
        </p:nvSpPr>
        <p:spPr>
          <a:xfrm>
            <a:off x="5028265" y="3817489"/>
            <a:ext cx="705270" cy="346743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34289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685787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028681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37157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es-CO" sz="1600" b="1" dirty="0">
                <a:latin typeface="Arial" panose="020B0604020202020204" pitchFamily="34" charset="0"/>
                <a:cs typeface="Arial" panose="020B0604020202020204" pitchFamily="34" charset="0"/>
              </a:rPr>
              <a:t>IDW</a:t>
            </a:r>
          </a:p>
        </p:txBody>
      </p:sp>
    </p:spTree>
    <p:extLst>
      <p:ext uri="{BB962C8B-B14F-4D97-AF65-F5344CB8AC3E}">
        <p14:creationId xmlns:p14="http://schemas.microsoft.com/office/powerpoint/2010/main" val="25915311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AF52A88D-DC86-5F4A-8CCB-12AE5D6698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511311"/>
              </p:ext>
            </p:extLst>
          </p:nvPr>
        </p:nvGraphicFramePr>
        <p:xfrm>
          <a:off x="417311" y="247820"/>
          <a:ext cx="8393056" cy="4779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6528">
                  <a:extLst>
                    <a:ext uri="{9D8B030D-6E8A-4147-A177-3AD203B41FA5}">
                      <a16:colId xmlns:a16="http://schemas.microsoft.com/office/drawing/2014/main" val="2641982499"/>
                    </a:ext>
                  </a:extLst>
                </a:gridCol>
                <a:gridCol w="4196528">
                  <a:extLst>
                    <a:ext uri="{9D8B030D-6E8A-4147-A177-3AD203B41FA5}">
                      <a16:colId xmlns:a16="http://schemas.microsoft.com/office/drawing/2014/main" val="4080277792"/>
                    </a:ext>
                  </a:extLst>
                </a:gridCol>
              </a:tblGrid>
              <a:tr h="760481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Conclusiones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Recomendaciones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517403"/>
                  </a:ext>
                </a:extLst>
              </a:tr>
              <a:tr h="760481">
                <a:tc gridSpan="2">
                  <a:txBody>
                    <a:bodyPr/>
                    <a:lstStyle/>
                    <a:p>
                      <a:pPr algn="ctr"/>
                      <a:r>
                        <a:rPr lang="es-CO" sz="1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hipótesis no se probó,...</a:t>
                      </a:r>
                      <a:endParaRPr lang="es-CO" sz="17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just"/>
                      <a:endParaRPr lang="es-CO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47740"/>
                  </a:ext>
                </a:extLst>
              </a:tr>
              <a:tr h="764353">
                <a:tc>
                  <a:txBody>
                    <a:bodyPr/>
                    <a:lstStyle/>
                    <a:p>
                      <a:pPr algn="just"/>
                      <a:r>
                        <a:rPr lang="es-CO" sz="1700" dirty="0"/>
                        <a:t>1. </a:t>
                      </a:r>
                      <a:r>
                        <a:rPr lang="es-CO" sz="1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Metodología de adquisición de datos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Realizar mediciones teniendo en cuenta la temporalidad y haciendo uso de una TRE 4D.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8229021"/>
                  </a:ext>
                </a:extLst>
              </a:tr>
              <a:tr h="760481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Longitud del trampo para determinar variaciones granulométricas.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Cubrir un tramo de río que inicie más aguas arriba del utlizado en este estudio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244991"/>
                  </a:ext>
                </a:extLst>
              </a:tr>
              <a:tr h="760481">
                <a:tc>
                  <a:txBody>
                    <a:bodyPr/>
                    <a:lstStyle/>
                    <a:p>
                      <a:pPr algn="just"/>
                      <a:r>
                        <a:rPr lang="es-CO" sz="1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 Mapas de isopiezas con siete puntos y una sola medición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7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Mayor cantidad de puntos teniendo en cuenta temporalidad – menor incertidumbre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569030"/>
                  </a:ext>
                </a:extLst>
              </a:tr>
              <a:tr h="760481">
                <a:tc gridSpan="2">
                  <a:txBody>
                    <a:bodyPr/>
                    <a:lstStyle/>
                    <a:p>
                      <a:pPr algn="ctr"/>
                      <a:r>
                        <a:rPr lang="es-CO" sz="17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...pero el objetivo general sí se cumplió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CO" sz="1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55648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59633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B9176216-73CC-1546-815F-26F933E0B8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8740" y="2790766"/>
            <a:ext cx="4433547" cy="250513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4CE83F57-4148-4D45-82E0-EAB941F1D7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93" y="170244"/>
            <a:ext cx="4433547" cy="2368036"/>
          </a:xfrm>
          <a:prstGeom prst="rect">
            <a:avLst/>
          </a:prstGeom>
        </p:spPr>
      </p:pic>
      <p:sp>
        <p:nvSpPr>
          <p:cNvPr id="12" name="1 Título">
            <a:extLst>
              <a:ext uri="{FF2B5EF4-FFF2-40B4-BE49-F238E27FC236}">
                <a16:creationId xmlns:a16="http://schemas.microsoft.com/office/drawing/2014/main" id="{B5E06673-C1B3-1742-B472-F97F3AC0E5B4}"/>
              </a:ext>
            </a:extLst>
          </p:cNvPr>
          <p:cNvSpPr txBox="1">
            <a:spLocks/>
          </p:cNvSpPr>
          <p:nvPr/>
        </p:nvSpPr>
        <p:spPr>
          <a:xfrm>
            <a:off x="32793" y="5295901"/>
            <a:ext cx="2061697" cy="686583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34289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685787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028681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37157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es-CO" sz="4000" b="1" dirty="0">
                <a:latin typeface="Arial" panose="020B0604020202020204" pitchFamily="34" charset="0"/>
                <a:cs typeface="Arial" panose="020B0604020202020204" pitchFamily="34" charset="0"/>
              </a:rPr>
              <a:t>TRE 4D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EC20921D-8B90-9E40-BA6F-C6B84C8A79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93" y="2782749"/>
            <a:ext cx="4433547" cy="2513152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2CFFCC3A-8F93-A343-9C01-01283316BC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8740" y="170245"/>
            <a:ext cx="4433547" cy="2368036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FD1E1E31-78ED-B849-A7CA-6A59D421E7A4}"/>
              </a:ext>
            </a:extLst>
          </p:cNvPr>
          <p:cNvSpPr/>
          <p:nvPr/>
        </p:nvSpPr>
        <p:spPr>
          <a:xfrm>
            <a:off x="4549513" y="5317554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900" dirty="0">
                <a:latin typeface="Arial" panose="020B0604020202020204" pitchFamily="34" charset="0"/>
                <a:cs typeface="Arial" panose="020B0604020202020204" pitchFamily="34" charset="0"/>
              </a:rPr>
              <a:t>Tomografía Eléctrica Resistiva 4D. Tomado de SUBGEO, (2019). </a:t>
            </a:r>
          </a:p>
        </p:txBody>
      </p:sp>
    </p:spTree>
    <p:extLst>
      <p:ext uri="{BB962C8B-B14F-4D97-AF65-F5344CB8AC3E}">
        <p14:creationId xmlns:p14="http://schemas.microsoft.com/office/powerpoint/2010/main" val="19869534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ADAE8ED3-A2DD-7543-A5FB-A17C7D2CDDE0}"/>
              </a:ext>
            </a:extLst>
          </p:cNvPr>
          <p:cNvSpPr txBox="1"/>
          <p:nvPr/>
        </p:nvSpPr>
        <p:spPr>
          <a:xfrm>
            <a:off x="2400300" y="2465614"/>
            <a:ext cx="43947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7200" b="1" dirty="0">
                <a:latin typeface="Copperplate Gothic Bold" panose="020E0705020206020404" pitchFamily="34" charset="77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344539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>
            <a:extLst>
              <a:ext uri="{FF2B5EF4-FFF2-40B4-BE49-F238E27FC236}">
                <a16:creationId xmlns:a16="http://schemas.microsoft.com/office/drawing/2014/main" id="{A61AD209-4F74-BC44-AA92-7DCDF9825D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664734"/>
            <a:ext cx="3989790" cy="72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C631EDD3-0DFD-0642-8C0D-A2EEE28BB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7590" y="3710135"/>
            <a:ext cx="3915610" cy="61825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8A60CC8-5869-034E-9A6F-C352B559151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0" y="114300"/>
            <a:ext cx="5106420" cy="5519873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0885EDD8-956F-054D-8F74-F4AD43677705}"/>
              </a:ext>
            </a:extLst>
          </p:cNvPr>
          <p:cNvSpPr/>
          <p:nvPr/>
        </p:nvSpPr>
        <p:spPr>
          <a:xfrm>
            <a:off x="354580" y="5634173"/>
            <a:ext cx="462190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 eaLnBrk="0" fontAlgn="base" hangingPunct="0">
              <a:spcBef>
                <a:spcPct val="0"/>
              </a:spcBef>
              <a:spcAft>
                <a:spcPts val="750"/>
              </a:spcAft>
            </a:pPr>
            <a:r>
              <a:rPr lang="es-CO" sz="900" dirty="0">
                <a:solidFill>
                  <a:prstClr val="black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Sectores geológicos. Tomado de UNAL-CORANTIOQUIA, 2004</a:t>
            </a:r>
            <a:endParaRPr lang="es-ES" sz="135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5 CuadroTexto">
            <a:extLst>
              <a:ext uri="{FF2B5EF4-FFF2-40B4-BE49-F238E27FC236}">
                <a16:creationId xmlns:a16="http://schemas.microsoft.com/office/drawing/2014/main" id="{867F8D4A-9C2B-F041-8BCC-B5F382A03B6F}"/>
              </a:ext>
            </a:extLst>
          </p:cNvPr>
          <p:cNvSpPr txBox="1"/>
          <p:nvPr/>
        </p:nvSpPr>
        <p:spPr>
          <a:xfrm>
            <a:off x="5384801" y="114300"/>
            <a:ext cx="353060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0" indent="-214310" algn="just" defTabSz="685800">
              <a:buFont typeface="Arial" panose="020B0604020202020204" pitchFamily="34" charset="0"/>
              <a:buChar char="•"/>
            </a:pPr>
            <a:r>
              <a:rPr lang="es-CO" sz="13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Sector Tonusco</a:t>
            </a:r>
          </a:p>
          <a:p>
            <a:pPr marL="214310" indent="-214310" algn="just" defTabSz="685800">
              <a:buFont typeface="Arial" panose="020B0604020202020204" pitchFamily="34" charset="0"/>
              <a:buChar char="•"/>
            </a:pPr>
            <a:endParaRPr lang="es-CO" sz="13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0" indent="-214310" algn="just" defTabSz="685800">
              <a:buFont typeface="Arial" panose="020B0604020202020204" pitchFamily="34" charset="0"/>
              <a:buChar char="•"/>
            </a:pPr>
            <a:r>
              <a:rPr lang="es-CO" sz="13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Campaña de adquisición geoeléctrica, </a:t>
            </a:r>
            <a:r>
              <a:rPr lang="es-CO" sz="135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96 SEV en total</a:t>
            </a:r>
            <a:r>
              <a:rPr lang="es-CO" sz="13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14310" indent="-214310" algn="just" defTabSz="685800">
              <a:buFont typeface="Arial" panose="020B0604020202020204" pitchFamily="34" charset="0"/>
              <a:buChar char="•"/>
            </a:pPr>
            <a:endParaRPr lang="es-CO" sz="135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0" indent="-214310" algn="just" defTabSz="685800">
              <a:buFont typeface="Arial" panose="020B0604020202020204" pitchFamily="34" charset="0"/>
              <a:buChar char="•"/>
            </a:pPr>
            <a:r>
              <a:rPr lang="es-CO" sz="135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SEV </a:t>
            </a:r>
            <a:r>
              <a:rPr lang="es-CO" sz="13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ubicados en sector Tonusco.</a:t>
            </a:r>
          </a:p>
          <a:p>
            <a:pPr marL="214310" indent="-214310" algn="just" defTabSz="685800">
              <a:buFont typeface="Arial" panose="020B0604020202020204" pitchFamily="34" charset="0"/>
              <a:buChar char="•"/>
            </a:pPr>
            <a:endParaRPr lang="es-CO" sz="13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0" indent="-214310" algn="just" defTabSz="685800">
              <a:buFont typeface="Arial" panose="020B0604020202020204" pitchFamily="34" charset="0"/>
              <a:buChar char="•"/>
            </a:pPr>
            <a:r>
              <a:rPr lang="es-CO" sz="13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resalta la dificultad para hacer prospección geofísica en el sectordel río Tonusco debido a la alta variabilidad (granulométrica) en su composición.</a:t>
            </a:r>
          </a:p>
          <a:p>
            <a:pPr defTabSz="685800"/>
            <a:endParaRPr lang="es-CO" sz="13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0ADB27DE-B8C1-E048-AFCC-EBC441A233AD}"/>
              </a:ext>
            </a:extLst>
          </p:cNvPr>
          <p:cNvCxnSpPr>
            <a:cxnSpLocks/>
          </p:cNvCxnSpPr>
          <p:nvPr/>
        </p:nvCxnSpPr>
        <p:spPr>
          <a:xfrm flipV="1">
            <a:off x="838200" y="266700"/>
            <a:ext cx="4673600" cy="275590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0805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9BFC9C3A-0C89-F242-A243-13E855854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086" y="872428"/>
            <a:ext cx="6549055" cy="624458"/>
          </a:xfrm>
        </p:spPr>
        <p:txBody>
          <a:bodyPr/>
          <a:lstStyle/>
          <a:p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Pregunta de investigación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3719B439-79A9-3740-B3A3-0DFAD1DA3112}"/>
              </a:ext>
            </a:extLst>
          </p:cNvPr>
          <p:cNvSpPr/>
          <p:nvPr/>
        </p:nvSpPr>
        <p:spPr>
          <a:xfrm>
            <a:off x="1065086" y="1791290"/>
            <a:ext cx="73931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0" indent="-257170" algn="just" defTabSz="685800"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</a:t>
            </a:r>
            <a:r>
              <a:rPr lang="es-CO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Cómo se presenta la interacción río-acuífero en el sector del río Tonusco en términos de ganancia o pérdida de flujo y cuáles zonas del río son las que se evidencian con mayor interacción río-acuífero</a:t>
            </a:r>
            <a:r>
              <a:rPr lang="es-CO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257170" indent="-257170" algn="just" defTabSz="685800">
              <a:buFont typeface="Arial" panose="020B0604020202020204" pitchFamily="34" charset="0"/>
              <a:buChar char="•"/>
            </a:pPr>
            <a:endParaRPr lang="es-CO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0" indent="-257170" algn="just" defTabSz="685800">
              <a:buFont typeface="Arial" panose="020B0604020202020204" pitchFamily="34" charset="0"/>
              <a:buChar char="•"/>
            </a:pPr>
            <a:r>
              <a:rPr lang="es-CO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</a:t>
            </a:r>
            <a:r>
              <a:rPr lang="es-CO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Cómo el método indirecto de TRE permite llegar a una aproximación al entendimiento de la interacción río-acuífero en el Sector del río Tonusco del sistema acuífero de santa Fe de Antioquia y qué papel juega la saturación de los materiales para el entendimiento de dicha interacción</a:t>
            </a:r>
            <a:r>
              <a:rPr lang="es-CO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41569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8653" y="708029"/>
            <a:ext cx="7886701" cy="879471"/>
          </a:xfrm>
        </p:spPr>
        <p:txBody>
          <a:bodyPr/>
          <a:lstStyle/>
          <a:p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Hipótesis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28653" y="1485901"/>
            <a:ext cx="7575547" cy="1168400"/>
          </a:xfrm>
        </p:spPr>
        <p:txBody>
          <a:bodyPr/>
          <a:lstStyle/>
          <a:p>
            <a:pPr marL="0" indent="0" algn="just">
              <a:buNone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La alta variabilidad en la granulometría del lecho del río Tonusco, por el hecho de ser de tipo trenzado, hace que éste presente un comportamiento variable en términos de ganancia o pérdida a lo largo del tramo cercano a la desembocadura en el río Cauca. </a:t>
            </a:r>
            <a:endParaRPr lang="es-CO" sz="18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1C401B4-98D8-0B40-B8A1-440BB8212801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534"/>
          <a:stretch/>
        </p:blipFill>
        <p:spPr bwMode="auto">
          <a:xfrm>
            <a:off x="628653" y="2755901"/>
            <a:ext cx="7590931" cy="26693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C88739FF-68C9-7446-B30D-2393324809ED}"/>
              </a:ext>
            </a:extLst>
          </p:cNvPr>
          <p:cNvSpPr/>
          <p:nvPr/>
        </p:nvSpPr>
        <p:spPr>
          <a:xfrm>
            <a:off x="628653" y="5331721"/>
            <a:ext cx="72453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CO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Esquema generalizado de los procesos de interacción entre el agua subterránea y el agua superficial (interacción río-acuífero). Modificado de Winter et al., (1998). a) corriente ganadora. b) corriente perdedora.</a:t>
            </a:r>
            <a:endParaRPr kumimoji="0" lang="es-CO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611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81248" y="1129957"/>
            <a:ext cx="5915025" cy="743755"/>
          </a:xfrm>
        </p:spPr>
        <p:txBody>
          <a:bodyPr/>
          <a:lstStyle/>
          <a:p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Objetivo General</a:t>
            </a:r>
            <a:r>
              <a:rPr lang="es-CO" sz="3200" dirty="0"/>
              <a:t>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281248" y="1873712"/>
            <a:ext cx="6999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 eaLnBrk="0" fontAlgn="base" hangingPunct="0">
              <a:spcBef>
                <a:spcPts val="900"/>
              </a:spcBef>
              <a:spcAft>
                <a:spcPts val="900"/>
              </a:spcAft>
            </a:pPr>
            <a:r>
              <a:rPr lang="es-E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Contribuir al entendimiento de la interacción acuífero-río en el sector Tonusco del  sistema acuífero de Santa Fe de Antioquia mediante la realización de Tomografías de Resistividad Eléctrica (TRE), cerca de la desembocadura en el río Cauca.</a:t>
            </a:r>
            <a:endParaRPr lang="es-ES" dirty="0">
              <a:solidFill>
                <a:prstClr val="black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968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5811153" y="2700875"/>
            <a:ext cx="5936139" cy="534389"/>
          </a:xfrm>
        </p:spPr>
        <p:txBody>
          <a:bodyPr/>
          <a:lstStyle/>
          <a:p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Objetivos específicos y Metodología</a:t>
            </a:r>
          </a:p>
        </p:txBody>
      </p:sp>
      <p:sp>
        <p:nvSpPr>
          <p:cNvPr id="4" name="AutoShape 2" descr="Resultado de imagen para revision bibliografica"/>
          <p:cNvSpPr>
            <a:spLocks noChangeAspect="1" noChangeArrowheads="1"/>
          </p:cNvSpPr>
          <p:nvPr/>
        </p:nvSpPr>
        <p:spPr bwMode="auto">
          <a:xfrm>
            <a:off x="1259681" y="748905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135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AutoShape 8" descr="blob:https://web.whatsapp.com/89ef721e-227f-454f-bed4-3865f9e8cde7"/>
          <p:cNvSpPr>
            <a:spLocks noChangeAspect="1" noChangeArrowheads="1"/>
          </p:cNvSpPr>
          <p:nvPr/>
        </p:nvSpPr>
        <p:spPr bwMode="auto">
          <a:xfrm>
            <a:off x="1373981" y="863206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135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AutoShape 10" descr="blob:https://web.whatsapp.com/89ef721e-227f-454f-bed4-3865f9e8cde7"/>
          <p:cNvSpPr>
            <a:spLocks noChangeAspect="1" noChangeArrowheads="1"/>
          </p:cNvSpPr>
          <p:nvPr/>
        </p:nvSpPr>
        <p:spPr bwMode="auto">
          <a:xfrm>
            <a:off x="1488281" y="977506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135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05333" y="5963088"/>
            <a:ext cx="281825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9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Proceso metodológico. Creación propia.</a:t>
            </a:r>
            <a:endParaRPr lang="es-E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56F09A3D-44E7-CB4E-8B59-1BC6720AAA6E}"/>
              </a:ext>
            </a:extLst>
          </p:cNvPr>
          <p:cNvSpPr txBox="1">
            <a:spLocks/>
          </p:cNvSpPr>
          <p:nvPr/>
        </p:nvSpPr>
        <p:spPr bwMode="auto">
          <a:xfrm>
            <a:off x="10763" y="277016"/>
            <a:ext cx="1524745" cy="33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34289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685787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028681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37157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Objetivo 1</a:t>
            </a:r>
            <a:r>
              <a:rPr lang="es-CO" sz="2000" dirty="0"/>
              <a:t> </a:t>
            </a:r>
          </a:p>
        </p:txBody>
      </p:sp>
      <p:sp>
        <p:nvSpPr>
          <p:cNvPr id="11" name="1 Título">
            <a:extLst>
              <a:ext uri="{FF2B5EF4-FFF2-40B4-BE49-F238E27FC236}">
                <a16:creationId xmlns:a16="http://schemas.microsoft.com/office/drawing/2014/main" id="{BAEB1528-A9EB-AB4A-A12D-D066BE2E95EE}"/>
              </a:ext>
            </a:extLst>
          </p:cNvPr>
          <p:cNvSpPr txBox="1">
            <a:spLocks/>
          </p:cNvSpPr>
          <p:nvPr/>
        </p:nvSpPr>
        <p:spPr bwMode="auto">
          <a:xfrm>
            <a:off x="-19429" y="2489837"/>
            <a:ext cx="1524745" cy="33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34289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685787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028681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37157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Objetivo 2</a:t>
            </a:r>
            <a:r>
              <a:rPr lang="es-CO" sz="2000" dirty="0"/>
              <a:t> </a:t>
            </a:r>
          </a:p>
        </p:txBody>
      </p:sp>
      <p:sp>
        <p:nvSpPr>
          <p:cNvPr id="16" name="1 Título">
            <a:extLst>
              <a:ext uri="{FF2B5EF4-FFF2-40B4-BE49-F238E27FC236}">
                <a16:creationId xmlns:a16="http://schemas.microsoft.com/office/drawing/2014/main" id="{BD0FC9B5-7C8F-B449-8B42-CB81B949C442}"/>
              </a:ext>
            </a:extLst>
          </p:cNvPr>
          <p:cNvSpPr txBox="1">
            <a:spLocks/>
          </p:cNvSpPr>
          <p:nvPr/>
        </p:nvSpPr>
        <p:spPr bwMode="auto">
          <a:xfrm>
            <a:off x="-19429" y="4366672"/>
            <a:ext cx="1524745" cy="33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34289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685787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028681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37157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Objetivo 3</a:t>
            </a:r>
            <a:r>
              <a:rPr lang="es-CO" sz="2000" dirty="0"/>
              <a:t> </a:t>
            </a:r>
          </a:p>
        </p:txBody>
      </p:sp>
      <p:sp>
        <p:nvSpPr>
          <p:cNvPr id="17" name="1 Título">
            <a:extLst>
              <a:ext uri="{FF2B5EF4-FFF2-40B4-BE49-F238E27FC236}">
                <a16:creationId xmlns:a16="http://schemas.microsoft.com/office/drawing/2014/main" id="{E2E64D12-41AC-7748-B3D2-EEB605E18AF9}"/>
              </a:ext>
            </a:extLst>
          </p:cNvPr>
          <p:cNvSpPr txBox="1">
            <a:spLocks/>
          </p:cNvSpPr>
          <p:nvPr/>
        </p:nvSpPr>
        <p:spPr bwMode="auto">
          <a:xfrm>
            <a:off x="-6364" y="5206853"/>
            <a:ext cx="1524745" cy="33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34289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685787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028681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37157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es-CO" sz="2000" dirty="0">
                <a:latin typeface="Arial" panose="020B0604020202020204" pitchFamily="34" charset="0"/>
                <a:cs typeface="Arial" panose="020B0604020202020204" pitchFamily="34" charset="0"/>
              </a:rPr>
              <a:t>Objetivo 4</a:t>
            </a:r>
            <a:r>
              <a:rPr lang="es-CO" sz="2000" dirty="0"/>
              <a:t>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78EA7D0-F710-394F-ABB6-28636F06F8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757" y="98852"/>
            <a:ext cx="7283784" cy="563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647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3043" y="92041"/>
            <a:ext cx="3611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Localización</a:t>
            </a:r>
            <a:r>
              <a:rPr lang="es-ES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0" y="5291288"/>
            <a:ext cx="46219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 eaLnBrk="0" fontAlgn="base" hangingPunct="0">
              <a:spcBef>
                <a:spcPct val="0"/>
              </a:spcBef>
              <a:spcAft>
                <a:spcPts val="750"/>
              </a:spcAft>
            </a:pPr>
            <a:r>
              <a:rPr lang="es-CO" sz="900" dirty="0">
                <a:solidFill>
                  <a:prstClr val="black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Localización de área de estudio. Creación propia. El recuadro magenta muestra el área de estudio, que hace parte de la plancha 130IIB3 que está representada por el recuadro negro.</a:t>
            </a:r>
            <a:endParaRPr lang="es-ES" sz="135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94792F6-556A-504F-977E-7CEB4744F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7" y="851675"/>
            <a:ext cx="5352201" cy="443961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68C9107-1DD2-AF4D-A035-09BD405BF16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868" r="7868"/>
          <a:stretch/>
        </p:blipFill>
        <p:spPr>
          <a:xfrm>
            <a:off x="5400037" y="946553"/>
            <a:ext cx="3722642" cy="2485009"/>
          </a:xfrm>
          <a:prstGeom prst="rect">
            <a:avLst/>
          </a:prstGeom>
        </p:spPr>
      </p:pic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112AAA96-4B27-A642-969B-E43517DC8A42}"/>
              </a:ext>
            </a:extLst>
          </p:cNvPr>
          <p:cNvCxnSpPr>
            <a:cxnSpLocks/>
          </p:cNvCxnSpPr>
          <p:nvPr/>
        </p:nvCxnSpPr>
        <p:spPr>
          <a:xfrm flipV="1">
            <a:off x="2886635" y="958116"/>
            <a:ext cx="2510479" cy="18327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1671960E-1CE6-2340-A082-08FBF8973C8F}"/>
              </a:ext>
            </a:extLst>
          </p:cNvPr>
          <p:cNvCxnSpPr>
            <a:cxnSpLocks/>
          </p:cNvCxnSpPr>
          <p:nvPr/>
        </p:nvCxnSpPr>
        <p:spPr>
          <a:xfrm flipV="1">
            <a:off x="2886635" y="3431562"/>
            <a:ext cx="2533090" cy="641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ángulo 21">
            <a:extLst>
              <a:ext uri="{FF2B5EF4-FFF2-40B4-BE49-F238E27FC236}">
                <a16:creationId xmlns:a16="http://schemas.microsoft.com/office/drawing/2014/main" id="{9DFE4F46-0C9A-4F48-974C-9F3F6D362C56}"/>
              </a:ext>
            </a:extLst>
          </p:cNvPr>
          <p:cNvSpPr/>
          <p:nvPr/>
        </p:nvSpPr>
        <p:spPr>
          <a:xfrm>
            <a:off x="5309846" y="3439703"/>
            <a:ext cx="273422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 eaLnBrk="0" fontAlgn="base" hangingPunct="0">
              <a:spcBef>
                <a:spcPct val="0"/>
              </a:spcBef>
              <a:spcAft>
                <a:spcPts val="750"/>
              </a:spcAft>
            </a:pPr>
            <a:r>
              <a:rPr lang="es-CO" sz="900" dirty="0">
                <a:solidFill>
                  <a:prstClr val="black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Río Tonusco. Tomado de El Colombiano. Com. </a:t>
            </a:r>
            <a:endParaRPr lang="es-ES" sz="135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5 CuadroTexto">
            <a:extLst>
              <a:ext uri="{FF2B5EF4-FFF2-40B4-BE49-F238E27FC236}">
                <a16:creationId xmlns:a16="http://schemas.microsoft.com/office/drawing/2014/main" id="{24739745-6686-934C-B072-CA3CA2E78386}"/>
              </a:ext>
            </a:extLst>
          </p:cNvPr>
          <p:cNvSpPr txBox="1"/>
          <p:nvPr/>
        </p:nvSpPr>
        <p:spPr>
          <a:xfrm>
            <a:off x="5331167" y="3837043"/>
            <a:ext cx="3812833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0" indent="-214310" algn="just" defTabSz="685800">
              <a:buFont typeface="Arial" panose="020B0604020202020204" pitchFamily="34" charset="0"/>
              <a:buChar char="•"/>
            </a:pPr>
            <a:r>
              <a:rPr lang="es-CO" sz="13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Río trenzado</a:t>
            </a:r>
          </a:p>
          <a:p>
            <a:pPr marL="214310" indent="-214310" algn="just" defTabSz="685800">
              <a:buFont typeface="Arial" panose="020B0604020202020204" pitchFamily="34" charset="0"/>
              <a:buChar char="•"/>
            </a:pPr>
            <a:endParaRPr lang="es-CO" sz="13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0" indent="-214310" algn="just" defTabSz="685800">
              <a:buFont typeface="Arial" panose="020B0604020202020204" pitchFamily="34" charset="0"/>
              <a:buChar char="•"/>
            </a:pPr>
            <a:r>
              <a:rPr lang="es-CO" sz="13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Caudal medio: 8,75 m</a:t>
            </a:r>
            <a:r>
              <a:rPr lang="es-CO" sz="135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CO" sz="13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/s.</a:t>
            </a:r>
          </a:p>
          <a:p>
            <a:pPr marL="214310" indent="-214310" algn="just" defTabSz="685800">
              <a:buFont typeface="Arial" panose="020B0604020202020204" pitchFamily="34" charset="0"/>
              <a:buChar char="•"/>
            </a:pPr>
            <a:endParaRPr lang="es-CO" sz="13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0" indent="-214310" algn="just" defTabSz="685800">
              <a:buFont typeface="Arial" panose="020B0604020202020204" pitchFamily="34" charset="0"/>
              <a:buChar char="•"/>
            </a:pPr>
            <a:r>
              <a:rPr lang="es-CO" sz="13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Deposita materiales granulometricamente variados (arenas y gravas).</a:t>
            </a:r>
          </a:p>
          <a:p>
            <a:pPr marL="214310" indent="-214310" algn="just" defTabSz="685800">
              <a:buFont typeface="Arial" panose="020B0604020202020204" pitchFamily="34" charset="0"/>
              <a:buChar char="•"/>
            </a:pPr>
            <a:endParaRPr lang="es-CO" sz="13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0" indent="-214310" algn="just" defTabSz="685800">
              <a:buFont typeface="Arial" panose="020B0604020202020204" pitchFamily="34" charset="0"/>
              <a:buChar char="•"/>
            </a:pPr>
            <a:r>
              <a:rPr lang="es-CO" sz="13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Hace parte de los tributarios del río Cauca.</a:t>
            </a:r>
          </a:p>
          <a:p>
            <a:pPr defTabSz="685800"/>
            <a:endParaRPr lang="es-CO" sz="13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829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82643" y="57995"/>
            <a:ext cx="3611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Geología</a:t>
            </a:r>
            <a:r>
              <a:rPr lang="es-ES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579352" y="6060469"/>
            <a:ext cx="29518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 eaLnBrk="0" fontAlgn="base" hangingPunct="0">
              <a:spcBef>
                <a:spcPct val="0"/>
              </a:spcBef>
              <a:spcAft>
                <a:spcPts val="750"/>
              </a:spcAft>
            </a:pPr>
            <a:r>
              <a:rPr lang="es-CO" sz="9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Mapa geológico del área de estudio. Creación propia.</a:t>
            </a:r>
            <a:endParaRPr lang="es-ES" sz="135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FC8A7A3-E4B9-CE42-9039-96ED25B6F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642770"/>
            <a:ext cx="7863305" cy="541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3834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Azul cáli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7772</TotalTime>
  <Words>859</Words>
  <Application>Microsoft Macintosh PowerPoint</Application>
  <PresentationFormat>Presentación en pantalla (4:3)</PresentationFormat>
  <Paragraphs>117</Paragraphs>
  <Slides>24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Copperplate Gothic Bold</vt:lpstr>
      <vt:lpstr>Times New Roman</vt:lpstr>
      <vt:lpstr>1_Tema de Office</vt:lpstr>
      <vt:lpstr>2_Tema de Office</vt:lpstr>
      <vt:lpstr>Aproximación al entendimiento de la interacción río-acuífero, a partir de la implementación del método de Tomografía de Resistividad Eléctrica (TRE ), en el sector del río Tonusco, municipio de Santa Fe de Antioquia</vt:lpstr>
      <vt:lpstr>Antecedentes y planteamiento del problema</vt:lpstr>
      <vt:lpstr>Presentación de PowerPoint</vt:lpstr>
      <vt:lpstr>Pregunta de investigación</vt:lpstr>
      <vt:lpstr>Hipótesis</vt:lpstr>
      <vt:lpstr>Objetivo General </vt:lpstr>
      <vt:lpstr>Objetivos específicos y Metodología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Greg Cardenas</dc:creator>
  <cp:lastModifiedBy>Greg Cardenas</cp:lastModifiedBy>
  <cp:revision>132</cp:revision>
  <dcterms:created xsi:type="dcterms:W3CDTF">2019-05-10T19:43:49Z</dcterms:created>
  <dcterms:modified xsi:type="dcterms:W3CDTF">2019-06-01T18:35:47Z</dcterms:modified>
</cp:coreProperties>
</file>