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diagrams/data2.xml" ContentType="application/vnd.openxmlformats-officedocument.drawingml.diagramData+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notesSlides/notesSlide4.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diagrams/quickStyle1.xml" ContentType="application/vnd.openxmlformats-officedocument.drawingml.diagramStyl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slides/slide20.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Default Extension="tiff" ContentType="image/tif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3">
  <p:sldMasterIdLst>
    <p:sldMasterId id="2147483648" r:id="rId1"/>
  </p:sldMasterIdLst>
  <p:notesMasterIdLst>
    <p:notesMasterId r:id="rId83"/>
  </p:notesMasterIdLst>
  <p:sldIdLst>
    <p:sldId id="262" r:id="rId2"/>
    <p:sldId id="299" r:id="rId3"/>
    <p:sldId id="261" r:id="rId4"/>
    <p:sldId id="296" r:id="rId5"/>
    <p:sldId id="297" r:id="rId6"/>
    <p:sldId id="263" r:id="rId7"/>
    <p:sldId id="264" r:id="rId8"/>
    <p:sldId id="298" r:id="rId9"/>
    <p:sldId id="265" r:id="rId10"/>
    <p:sldId id="287" r:id="rId11"/>
    <p:sldId id="267" r:id="rId12"/>
    <p:sldId id="300" r:id="rId13"/>
    <p:sldId id="301" r:id="rId14"/>
    <p:sldId id="268" r:id="rId15"/>
    <p:sldId id="303" r:id="rId16"/>
    <p:sldId id="272" r:id="rId17"/>
    <p:sldId id="269" r:id="rId18"/>
    <p:sldId id="274" r:id="rId19"/>
    <p:sldId id="275" r:id="rId20"/>
    <p:sldId id="277" r:id="rId21"/>
    <p:sldId id="278" r:id="rId22"/>
    <p:sldId id="279" r:id="rId23"/>
    <p:sldId id="281" r:id="rId24"/>
    <p:sldId id="357" r:id="rId25"/>
    <p:sldId id="358" r:id="rId26"/>
    <p:sldId id="359" r:id="rId27"/>
    <p:sldId id="360" r:id="rId28"/>
    <p:sldId id="285" r:id="rId29"/>
    <p:sldId id="284" r:id="rId30"/>
    <p:sldId id="304" r:id="rId31"/>
    <p:sldId id="290" r:id="rId32"/>
    <p:sldId id="306" r:id="rId33"/>
    <p:sldId id="291" r:id="rId34"/>
    <p:sldId id="293" r:id="rId35"/>
    <p:sldId id="294" r:id="rId36"/>
    <p:sldId id="292" r:id="rId37"/>
    <p:sldId id="307" r:id="rId38"/>
    <p:sldId id="308" r:id="rId39"/>
    <p:sldId id="309" r:id="rId40"/>
    <p:sldId id="310" r:id="rId41"/>
    <p:sldId id="311" r:id="rId42"/>
    <p:sldId id="312" r:id="rId43"/>
    <p:sldId id="314" r:id="rId44"/>
    <p:sldId id="315" r:id="rId45"/>
    <p:sldId id="316" r:id="rId46"/>
    <p:sldId id="317" r:id="rId47"/>
    <p:sldId id="318" r:id="rId48"/>
    <p:sldId id="320" r:id="rId49"/>
    <p:sldId id="319" r:id="rId50"/>
    <p:sldId id="321" r:id="rId51"/>
    <p:sldId id="322" r:id="rId52"/>
    <p:sldId id="323" r:id="rId53"/>
    <p:sldId id="324" r:id="rId54"/>
    <p:sldId id="325" r:id="rId55"/>
    <p:sldId id="326" r:id="rId56"/>
    <p:sldId id="361" r:id="rId57"/>
    <p:sldId id="362" r:id="rId58"/>
    <p:sldId id="327" r:id="rId59"/>
    <p:sldId id="353" r:id="rId60"/>
    <p:sldId id="355" r:id="rId61"/>
    <p:sldId id="332" r:id="rId62"/>
    <p:sldId id="354" r:id="rId63"/>
    <p:sldId id="348" r:id="rId64"/>
    <p:sldId id="349" r:id="rId65"/>
    <p:sldId id="335" r:id="rId66"/>
    <p:sldId id="337" r:id="rId67"/>
    <p:sldId id="347" r:id="rId68"/>
    <p:sldId id="338" r:id="rId69"/>
    <p:sldId id="341" r:id="rId70"/>
    <p:sldId id="339" r:id="rId71"/>
    <p:sldId id="340" r:id="rId72"/>
    <p:sldId id="356" r:id="rId73"/>
    <p:sldId id="342" r:id="rId74"/>
    <p:sldId id="343" r:id="rId75"/>
    <p:sldId id="346" r:id="rId76"/>
    <p:sldId id="371" r:id="rId77"/>
    <p:sldId id="363" r:id="rId78"/>
    <p:sldId id="364" r:id="rId79"/>
    <p:sldId id="365" r:id="rId80"/>
    <p:sldId id="366" r:id="rId81"/>
    <p:sldId id="369" r:id="rId8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74BE12"/>
    <a:srgbClr val="CC0099"/>
    <a:srgbClr val="990033"/>
    <a:srgbClr val="FFCC00"/>
    <a:srgbClr val="31859C"/>
    <a:srgbClr val="009999"/>
    <a:srgbClr val="D9D9D9"/>
  </p:clrMru>
</p:presentationPr>
</file>

<file path=ppt/tableStyles.xml><?xml version="1.0" encoding="utf-8"?>
<a:tblStyleLst xmlns:a="http://schemas.openxmlformats.org/drawingml/2006/main" def="{5C22544A-7EE6-4342-B048-85BDC9FD1C3A}">
  <a:tblStyle styleId="{912C8C85-51F0-491E-9774-3900AFEF0FD7}" styleName="Estilo claro 2 - Acento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578"/>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file:///C:\Users\Carolina\Documents\Dropbox\Proyecto%20de%20grado\desarrollo%20PDG\Anexos\Anexo%20P.%20Tabla%20de%20costo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s-CO"/>
  <c:style val="18"/>
  <c:chart>
    <c:title>
      <c:tx>
        <c:rich>
          <a:bodyPr/>
          <a:lstStyle/>
          <a:p>
            <a:pPr>
              <a:defRPr/>
            </a:pPr>
            <a:r>
              <a:rPr lang="es-CO" dirty="0"/>
              <a:t>Comparativo costos. Contenedor actual vs contenedor concepto</a:t>
            </a:r>
          </a:p>
        </c:rich>
      </c:tx>
    </c:title>
    <c:view3D>
      <c:rAngAx val="1"/>
    </c:view3D>
    <c:plotArea>
      <c:layout/>
      <c:bar3DChart>
        <c:barDir val="col"/>
        <c:grouping val="clustered"/>
        <c:ser>
          <c:idx val="0"/>
          <c:order val="0"/>
          <c:tx>
            <c:strRef>
              <c:f>Hoja1!$A$3</c:f>
              <c:strCache>
                <c:ptCount val="1"/>
                <c:pt idx="0">
                  <c:v>Contenedor actual</c:v>
                </c:pt>
              </c:strCache>
            </c:strRef>
          </c:tx>
          <c:spPr>
            <a:solidFill>
              <a:srgbClr val="FF0066"/>
            </a:solidFill>
          </c:spPr>
          <c:cat>
            <c:strRef>
              <c:f>Hoja1!$B$2:$D$2</c:f>
              <c:strCache>
                <c:ptCount val="3"/>
                <c:pt idx="0">
                  <c:v>Transporte post -uso</c:v>
                </c:pt>
                <c:pt idx="1">
                  <c:v>Almacenamiento post-uso</c:v>
                </c:pt>
                <c:pt idx="2">
                  <c:v>Costo total del empaque</c:v>
                </c:pt>
              </c:strCache>
            </c:strRef>
          </c:cat>
          <c:val>
            <c:numRef>
              <c:f>Hoja1!$B$3:$D$3</c:f>
              <c:numCache>
                <c:formatCode>"$"\ #,##0.00</c:formatCode>
                <c:ptCount val="3"/>
                <c:pt idx="0">
                  <c:v>2167</c:v>
                </c:pt>
                <c:pt idx="1">
                  <c:v>2436</c:v>
                </c:pt>
                <c:pt idx="2">
                  <c:v>52262.47</c:v>
                </c:pt>
              </c:numCache>
            </c:numRef>
          </c:val>
        </c:ser>
        <c:ser>
          <c:idx val="1"/>
          <c:order val="1"/>
          <c:tx>
            <c:strRef>
              <c:f>Hoja1!$A$4</c:f>
              <c:strCache>
                <c:ptCount val="1"/>
                <c:pt idx="0">
                  <c:v>contenedor concepto</c:v>
                </c:pt>
              </c:strCache>
            </c:strRef>
          </c:tx>
          <c:spPr>
            <a:solidFill>
              <a:srgbClr val="FFC000"/>
            </a:solidFill>
          </c:spPr>
          <c:cat>
            <c:strRef>
              <c:f>Hoja1!$B$2:$D$2</c:f>
              <c:strCache>
                <c:ptCount val="3"/>
                <c:pt idx="0">
                  <c:v>Transporte post -uso</c:v>
                </c:pt>
                <c:pt idx="1">
                  <c:v>Almacenamiento post-uso</c:v>
                </c:pt>
                <c:pt idx="2">
                  <c:v>Costo total del empaque</c:v>
                </c:pt>
              </c:strCache>
            </c:strRef>
          </c:cat>
          <c:val>
            <c:numRef>
              <c:f>Hoja1!$B$4:$D$4</c:f>
              <c:numCache>
                <c:formatCode>"$"\ #,##0.00</c:formatCode>
                <c:ptCount val="3"/>
                <c:pt idx="0">
                  <c:v>37</c:v>
                </c:pt>
                <c:pt idx="1">
                  <c:v>176</c:v>
                </c:pt>
                <c:pt idx="2">
                  <c:v>49646.04</c:v>
                </c:pt>
              </c:numCache>
            </c:numRef>
          </c:val>
        </c:ser>
        <c:shape val="box"/>
        <c:axId val="63762816"/>
        <c:axId val="63764352"/>
        <c:axId val="0"/>
      </c:bar3DChart>
      <c:catAx>
        <c:axId val="63762816"/>
        <c:scaling>
          <c:orientation val="minMax"/>
        </c:scaling>
        <c:axPos val="b"/>
        <c:majorTickMark val="none"/>
        <c:tickLblPos val="nextTo"/>
        <c:crossAx val="63764352"/>
        <c:crosses val="autoZero"/>
        <c:auto val="1"/>
        <c:lblAlgn val="ctr"/>
        <c:lblOffset val="100"/>
      </c:catAx>
      <c:valAx>
        <c:axId val="63764352"/>
        <c:scaling>
          <c:orientation val="minMax"/>
        </c:scaling>
        <c:axPos val="l"/>
        <c:majorGridlines/>
        <c:title>
          <c:tx>
            <c:rich>
              <a:bodyPr/>
              <a:lstStyle/>
              <a:p>
                <a:pPr>
                  <a:defRPr/>
                </a:pPr>
                <a:r>
                  <a:rPr lang="es-CO" dirty="0"/>
                  <a:t>Costo($)</a:t>
                </a:r>
              </a:p>
            </c:rich>
          </c:tx>
        </c:title>
        <c:numFmt formatCode="&quot;$&quot;\ #,##0.00" sourceLinked="1"/>
        <c:majorTickMark val="none"/>
        <c:tickLblPos val="nextTo"/>
        <c:crossAx val="63762816"/>
        <c:crosses val="autoZero"/>
        <c:crossBetween val="between"/>
      </c:valAx>
      <c:dTable>
        <c:showHorzBorder val="1"/>
        <c:showVertBorder val="1"/>
        <c:showOutline val="1"/>
        <c:showKeys val="1"/>
      </c:dTable>
    </c:plotArea>
    <c:plotVisOnly val="1"/>
  </c:chart>
  <c:externalData r:id="rId1"/>
</c:chartSpace>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54E1CA-57C1-4F2A-84AB-A1561B053B87}" type="doc">
      <dgm:prSet loTypeId="urn:microsoft.com/office/officeart/2005/8/layout/hProcess9" loCatId="process" qsTypeId="urn:microsoft.com/office/officeart/2005/8/quickstyle/simple4" qsCatId="simple" csTypeId="urn:microsoft.com/office/officeart/2005/8/colors/colorful2" csCatId="colorful" phldr="1"/>
      <dgm:spPr/>
    </dgm:pt>
    <dgm:pt modelId="{4059B4BE-74CB-4643-96E0-42B2F8F74DB5}">
      <dgm:prSet phldrT="[Texto]" custT="1"/>
      <dgm:spPr/>
      <dgm:t>
        <a:bodyPr/>
        <a:lstStyle/>
        <a:p>
          <a:pPr algn="ctr"/>
          <a:r>
            <a:rPr lang="es-ES" sz="1800" b="1" dirty="0" smtClean="0"/>
            <a:t>Exploración  </a:t>
          </a:r>
          <a:endParaRPr lang="es-ES" sz="1800" b="1" dirty="0"/>
        </a:p>
      </dgm:t>
    </dgm:pt>
    <dgm:pt modelId="{D2F4FC23-4BAF-4A43-9139-39BDE112E141}" type="parTrans" cxnId="{0BD8E8CB-D52B-4AC8-8A36-ACF6E31DA10D}">
      <dgm:prSet/>
      <dgm:spPr/>
      <dgm:t>
        <a:bodyPr/>
        <a:lstStyle/>
        <a:p>
          <a:pPr algn="ctr"/>
          <a:endParaRPr lang="es-ES" sz="1800" b="1"/>
        </a:p>
      </dgm:t>
    </dgm:pt>
    <dgm:pt modelId="{9D16D581-5C5E-4AD6-A0D7-A8B5460EF508}" type="sibTrans" cxnId="{0BD8E8CB-D52B-4AC8-8A36-ACF6E31DA10D}">
      <dgm:prSet/>
      <dgm:spPr/>
      <dgm:t>
        <a:bodyPr/>
        <a:lstStyle/>
        <a:p>
          <a:pPr algn="ctr"/>
          <a:endParaRPr lang="es-ES" sz="1800" b="1"/>
        </a:p>
      </dgm:t>
    </dgm:pt>
    <dgm:pt modelId="{B9071EF6-CFB0-4DCF-8807-7880EF57EA03}">
      <dgm:prSet phldrT="[Texto]" custT="1"/>
      <dgm:spPr/>
      <dgm:t>
        <a:bodyPr/>
        <a:lstStyle/>
        <a:p>
          <a:pPr algn="ctr"/>
          <a:r>
            <a:rPr lang="es-ES" sz="1600" b="1" dirty="0" smtClean="0"/>
            <a:t>Desarrollo  </a:t>
          </a:r>
          <a:endParaRPr lang="es-ES" sz="1600" b="1" dirty="0"/>
        </a:p>
      </dgm:t>
    </dgm:pt>
    <dgm:pt modelId="{D83656ED-CF79-4415-B28A-D4C6976EB049}" type="parTrans" cxnId="{B15E8F77-5D59-4207-A87B-0EFB38B436B0}">
      <dgm:prSet/>
      <dgm:spPr/>
      <dgm:t>
        <a:bodyPr/>
        <a:lstStyle/>
        <a:p>
          <a:pPr algn="ctr"/>
          <a:endParaRPr lang="es-ES" sz="1800" b="1"/>
        </a:p>
      </dgm:t>
    </dgm:pt>
    <dgm:pt modelId="{A0DE80B8-D326-4EDB-8870-8CF488E4BF24}" type="sibTrans" cxnId="{B15E8F77-5D59-4207-A87B-0EFB38B436B0}">
      <dgm:prSet/>
      <dgm:spPr/>
      <dgm:t>
        <a:bodyPr/>
        <a:lstStyle/>
        <a:p>
          <a:pPr algn="ctr"/>
          <a:endParaRPr lang="es-ES" sz="1800" b="1"/>
        </a:p>
      </dgm:t>
    </dgm:pt>
    <dgm:pt modelId="{BDA5E6DE-4D8D-4F8E-A07B-43F2F48A7CF5}">
      <dgm:prSet phldrT="[Texto]" custT="1"/>
      <dgm:spPr/>
      <dgm:t>
        <a:bodyPr/>
        <a:lstStyle/>
        <a:p>
          <a:pPr algn="ctr"/>
          <a:r>
            <a:rPr lang="es-ES" sz="1800" b="1" dirty="0" smtClean="0"/>
            <a:t>Implementación </a:t>
          </a:r>
          <a:endParaRPr lang="es-ES" sz="1800" b="1" dirty="0"/>
        </a:p>
      </dgm:t>
    </dgm:pt>
    <dgm:pt modelId="{0614B62C-68DB-4514-80CF-CEA2386B4306}" type="parTrans" cxnId="{66C69F64-6B17-4356-9308-2751B1812149}">
      <dgm:prSet/>
      <dgm:spPr/>
      <dgm:t>
        <a:bodyPr/>
        <a:lstStyle/>
        <a:p>
          <a:pPr algn="ctr"/>
          <a:endParaRPr lang="es-ES" sz="1800" b="1"/>
        </a:p>
      </dgm:t>
    </dgm:pt>
    <dgm:pt modelId="{79500596-58BF-47CE-86EB-018705F8A982}" type="sibTrans" cxnId="{66C69F64-6B17-4356-9308-2751B1812149}">
      <dgm:prSet/>
      <dgm:spPr/>
      <dgm:t>
        <a:bodyPr/>
        <a:lstStyle/>
        <a:p>
          <a:pPr algn="ctr"/>
          <a:endParaRPr lang="es-ES" sz="1800" b="1"/>
        </a:p>
      </dgm:t>
    </dgm:pt>
    <dgm:pt modelId="{B01F2C44-900E-466D-A0CC-B4C3786FA8AE}" type="pres">
      <dgm:prSet presAssocID="{D754E1CA-57C1-4F2A-84AB-A1561B053B87}" presName="CompostProcess" presStyleCnt="0">
        <dgm:presLayoutVars>
          <dgm:dir/>
          <dgm:resizeHandles val="exact"/>
        </dgm:presLayoutVars>
      </dgm:prSet>
      <dgm:spPr/>
    </dgm:pt>
    <dgm:pt modelId="{5EB092AE-26FE-4336-98DE-A5660E0920BE}" type="pres">
      <dgm:prSet presAssocID="{D754E1CA-57C1-4F2A-84AB-A1561B053B87}" presName="arrow" presStyleLbl="bgShp" presStyleIdx="0" presStyleCnt="1"/>
      <dgm:spPr>
        <a:solidFill>
          <a:schemeClr val="bg1">
            <a:lumMod val="95000"/>
          </a:schemeClr>
        </a:solidFill>
      </dgm:spPr>
    </dgm:pt>
    <dgm:pt modelId="{49E7AD6F-6D20-4810-A5B9-A39EF6197460}" type="pres">
      <dgm:prSet presAssocID="{D754E1CA-57C1-4F2A-84AB-A1561B053B87}" presName="linearProcess" presStyleCnt="0"/>
      <dgm:spPr/>
    </dgm:pt>
    <dgm:pt modelId="{B7A82F97-0915-4638-BFF3-0A3C457DA7C4}" type="pres">
      <dgm:prSet presAssocID="{4059B4BE-74CB-4643-96E0-42B2F8F74DB5}" presName="textNode" presStyleLbl="node1" presStyleIdx="0" presStyleCnt="3">
        <dgm:presLayoutVars>
          <dgm:bulletEnabled val="1"/>
        </dgm:presLayoutVars>
      </dgm:prSet>
      <dgm:spPr/>
      <dgm:t>
        <a:bodyPr/>
        <a:lstStyle/>
        <a:p>
          <a:endParaRPr lang="es-ES"/>
        </a:p>
      </dgm:t>
    </dgm:pt>
    <dgm:pt modelId="{7F3C6C33-DF19-4888-A329-8B828EAECC1C}" type="pres">
      <dgm:prSet presAssocID="{9D16D581-5C5E-4AD6-A0D7-A8B5460EF508}" presName="sibTrans" presStyleCnt="0"/>
      <dgm:spPr/>
    </dgm:pt>
    <dgm:pt modelId="{C3C081E3-C77A-444C-A02C-E228E98C158D}" type="pres">
      <dgm:prSet presAssocID="{B9071EF6-CFB0-4DCF-8807-7880EF57EA03}" presName="textNode" presStyleLbl="node1" presStyleIdx="1" presStyleCnt="3">
        <dgm:presLayoutVars>
          <dgm:bulletEnabled val="1"/>
        </dgm:presLayoutVars>
      </dgm:prSet>
      <dgm:spPr/>
      <dgm:t>
        <a:bodyPr/>
        <a:lstStyle/>
        <a:p>
          <a:endParaRPr lang="es-ES"/>
        </a:p>
      </dgm:t>
    </dgm:pt>
    <dgm:pt modelId="{064C0E7E-8B9C-4572-8BED-08B15498BB83}" type="pres">
      <dgm:prSet presAssocID="{A0DE80B8-D326-4EDB-8870-8CF488E4BF24}" presName="sibTrans" presStyleCnt="0"/>
      <dgm:spPr/>
    </dgm:pt>
    <dgm:pt modelId="{ECA14ACB-D6C5-4B75-B4CC-3F640EAEFE04}" type="pres">
      <dgm:prSet presAssocID="{BDA5E6DE-4D8D-4F8E-A07B-43F2F48A7CF5}" presName="textNode" presStyleLbl="node1" presStyleIdx="2" presStyleCnt="3">
        <dgm:presLayoutVars>
          <dgm:bulletEnabled val="1"/>
        </dgm:presLayoutVars>
      </dgm:prSet>
      <dgm:spPr/>
      <dgm:t>
        <a:bodyPr/>
        <a:lstStyle/>
        <a:p>
          <a:endParaRPr lang="es-ES"/>
        </a:p>
      </dgm:t>
    </dgm:pt>
  </dgm:ptLst>
  <dgm:cxnLst>
    <dgm:cxn modelId="{A11662F7-6617-4BFE-9658-B4E62F9DD9C5}" type="presOf" srcId="{BDA5E6DE-4D8D-4F8E-A07B-43F2F48A7CF5}" destId="{ECA14ACB-D6C5-4B75-B4CC-3F640EAEFE04}" srcOrd="0" destOrd="0" presId="urn:microsoft.com/office/officeart/2005/8/layout/hProcess9"/>
    <dgm:cxn modelId="{66C69F64-6B17-4356-9308-2751B1812149}" srcId="{D754E1CA-57C1-4F2A-84AB-A1561B053B87}" destId="{BDA5E6DE-4D8D-4F8E-A07B-43F2F48A7CF5}" srcOrd="2" destOrd="0" parTransId="{0614B62C-68DB-4514-80CF-CEA2386B4306}" sibTransId="{79500596-58BF-47CE-86EB-018705F8A982}"/>
    <dgm:cxn modelId="{B15E8F77-5D59-4207-A87B-0EFB38B436B0}" srcId="{D754E1CA-57C1-4F2A-84AB-A1561B053B87}" destId="{B9071EF6-CFB0-4DCF-8807-7880EF57EA03}" srcOrd="1" destOrd="0" parTransId="{D83656ED-CF79-4415-B28A-D4C6976EB049}" sibTransId="{A0DE80B8-D326-4EDB-8870-8CF488E4BF24}"/>
    <dgm:cxn modelId="{7AA45783-AE49-4BCD-A879-3349ABC63C2C}" type="presOf" srcId="{4059B4BE-74CB-4643-96E0-42B2F8F74DB5}" destId="{B7A82F97-0915-4638-BFF3-0A3C457DA7C4}" srcOrd="0" destOrd="0" presId="urn:microsoft.com/office/officeart/2005/8/layout/hProcess9"/>
    <dgm:cxn modelId="{E21D9776-F8E0-4CA6-9F21-255936351D35}" type="presOf" srcId="{D754E1CA-57C1-4F2A-84AB-A1561B053B87}" destId="{B01F2C44-900E-466D-A0CC-B4C3786FA8AE}" srcOrd="0" destOrd="0" presId="urn:microsoft.com/office/officeart/2005/8/layout/hProcess9"/>
    <dgm:cxn modelId="{0BD8E8CB-D52B-4AC8-8A36-ACF6E31DA10D}" srcId="{D754E1CA-57C1-4F2A-84AB-A1561B053B87}" destId="{4059B4BE-74CB-4643-96E0-42B2F8F74DB5}" srcOrd="0" destOrd="0" parTransId="{D2F4FC23-4BAF-4A43-9139-39BDE112E141}" sibTransId="{9D16D581-5C5E-4AD6-A0D7-A8B5460EF508}"/>
    <dgm:cxn modelId="{44712680-5C52-497C-9393-A30DF519474F}" type="presOf" srcId="{B9071EF6-CFB0-4DCF-8807-7880EF57EA03}" destId="{C3C081E3-C77A-444C-A02C-E228E98C158D}" srcOrd="0" destOrd="0" presId="urn:microsoft.com/office/officeart/2005/8/layout/hProcess9"/>
    <dgm:cxn modelId="{4EE8C598-0F93-4EAD-BFF0-220F470D63BA}" type="presParOf" srcId="{B01F2C44-900E-466D-A0CC-B4C3786FA8AE}" destId="{5EB092AE-26FE-4336-98DE-A5660E0920BE}" srcOrd="0" destOrd="0" presId="urn:microsoft.com/office/officeart/2005/8/layout/hProcess9"/>
    <dgm:cxn modelId="{C7568CDB-4452-4FEC-94F2-8EFEC91E5CC2}" type="presParOf" srcId="{B01F2C44-900E-466D-A0CC-B4C3786FA8AE}" destId="{49E7AD6F-6D20-4810-A5B9-A39EF6197460}" srcOrd="1" destOrd="0" presId="urn:microsoft.com/office/officeart/2005/8/layout/hProcess9"/>
    <dgm:cxn modelId="{6BC61FBF-641B-49E6-999B-C6A84D7BDCDC}" type="presParOf" srcId="{49E7AD6F-6D20-4810-A5B9-A39EF6197460}" destId="{B7A82F97-0915-4638-BFF3-0A3C457DA7C4}" srcOrd="0" destOrd="0" presId="urn:microsoft.com/office/officeart/2005/8/layout/hProcess9"/>
    <dgm:cxn modelId="{4CC6A47F-4827-436D-9EC2-06720AE8E3E0}" type="presParOf" srcId="{49E7AD6F-6D20-4810-A5B9-A39EF6197460}" destId="{7F3C6C33-DF19-4888-A329-8B828EAECC1C}" srcOrd="1" destOrd="0" presId="urn:microsoft.com/office/officeart/2005/8/layout/hProcess9"/>
    <dgm:cxn modelId="{6F6D8293-80E5-4C95-B985-CEEB52FF6E74}" type="presParOf" srcId="{49E7AD6F-6D20-4810-A5B9-A39EF6197460}" destId="{C3C081E3-C77A-444C-A02C-E228E98C158D}" srcOrd="2" destOrd="0" presId="urn:microsoft.com/office/officeart/2005/8/layout/hProcess9"/>
    <dgm:cxn modelId="{DD4AC7BF-F750-409B-8405-9E4D245622C1}" type="presParOf" srcId="{49E7AD6F-6D20-4810-A5B9-A39EF6197460}" destId="{064C0E7E-8B9C-4572-8BED-08B15498BB83}" srcOrd="3" destOrd="0" presId="urn:microsoft.com/office/officeart/2005/8/layout/hProcess9"/>
    <dgm:cxn modelId="{75FFD83F-D3D9-4DF7-A9A9-28EDA93D7E82}" type="presParOf" srcId="{49E7AD6F-6D20-4810-A5B9-A39EF6197460}" destId="{ECA14ACB-D6C5-4B75-B4CC-3F640EAEFE04}" srcOrd="4" destOrd="0" presId="urn:microsoft.com/office/officeart/2005/8/layout/hProcess9"/>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8784551-57B0-4DAF-9338-22DD311625B4}" type="doc">
      <dgm:prSet loTypeId="urn:microsoft.com/office/officeart/2005/8/layout/cycle8" loCatId="cycle" qsTypeId="urn:microsoft.com/office/officeart/2005/8/quickstyle/simple5" qsCatId="simple" csTypeId="urn:microsoft.com/office/officeart/2005/8/colors/colorful2" csCatId="colorful" phldr="1"/>
      <dgm:spPr/>
      <dgm:t>
        <a:bodyPr/>
        <a:lstStyle/>
        <a:p>
          <a:endParaRPr lang="es-CO"/>
        </a:p>
      </dgm:t>
    </dgm:pt>
    <dgm:pt modelId="{F045DA4B-6A83-49B6-93B9-C7730271EE51}">
      <dgm:prSet phldrT="[Texto]" custT="1"/>
      <dgm:spPr/>
      <dgm:t>
        <a:bodyPr/>
        <a:lstStyle/>
        <a:p>
          <a:r>
            <a:rPr lang="es-CO" sz="900" dirty="0" smtClean="0"/>
            <a:t>Materia </a:t>
          </a:r>
          <a:r>
            <a:rPr lang="es-CO" sz="900" dirty="0"/>
            <a:t>prima</a:t>
          </a:r>
        </a:p>
      </dgm:t>
    </dgm:pt>
    <dgm:pt modelId="{952209C8-C0D2-4A82-AE08-F9176DD59B10}" type="parTrans" cxnId="{C4E93129-7A0A-444B-B3FC-31510EA7EF32}">
      <dgm:prSet/>
      <dgm:spPr/>
      <dgm:t>
        <a:bodyPr/>
        <a:lstStyle/>
        <a:p>
          <a:endParaRPr lang="es-CO" sz="900"/>
        </a:p>
      </dgm:t>
    </dgm:pt>
    <dgm:pt modelId="{B233C195-F8B0-4326-97A6-CB8E93A08596}" type="sibTrans" cxnId="{C4E93129-7A0A-444B-B3FC-31510EA7EF32}">
      <dgm:prSet/>
      <dgm:spPr/>
      <dgm:t>
        <a:bodyPr/>
        <a:lstStyle/>
        <a:p>
          <a:endParaRPr lang="es-CO" sz="900"/>
        </a:p>
      </dgm:t>
    </dgm:pt>
    <dgm:pt modelId="{AAAB6E36-3CFB-4C9E-8D52-C5EDDBACDDB7}">
      <dgm:prSet phldrT="[Texto]" custT="1"/>
      <dgm:spPr/>
      <dgm:t>
        <a:bodyPr/>
        <a:lstStyle/>
        <a:p>
          <a:r>
            <a:rPr lang="es-CO" sz="900" dirty="0"/>
            <a:t>Procesos productivos</a:t>
          </a:r>
        </a:p>
      </dgm:t>
    </dgm:pt>
    <dgm:pt modelId="{DB5A053D-172E-4BB6-AF7B-A71D4CA92899}" type="parTrans" cxnId="{4BB3C6C7-76CE-408D-B882-D0ACDC68B48B}">
      <dgm:prSet/>
      <dgm:spPr/>
      <dgm:t>
        <a:bodyPr/>
        <a:lstStyle/>
        <a:p>
          <a:endParaRPr lang="es-CO" sz="900"/>
        </a:p>
      </dgm:t>
    </dgm:pt>
    <dgm:pt modelId="{1FF97EAF-FCEF-41ED-B33B-8E2B6F3FFE5A}" type="sibTrans" cxnId="{4BB3C6C7-76CE-408D-B882-D0ACDC68B48B}">
      <dgm:prSet/>
      <dgm:spPr/>
      <dgm:t>
        <a:bodyPr/>
        <a:lstStyle/>
        <a:p>
          <a:endParaRPr lang="es-CO" sz="900"/>
        </a:p>
      </dgm:t>
    </dgm:pt>
    <dgm:pt modelId="{2F451C45-1C2C-47B6-AE0F-4A5C564FFBD1}">
      <dgm:prSet phldrT="[Texto]" custT="1"/>
      <dgm:spPr/>
      <dgm:t>
        <a:bodyPr/>
        <a:lstStyle/>
        <a:p>
          <a:r>
            <a:rPr lang="es-CO" sz="900" dirty="0"/>
            <a:t>Transporte</a:t>
          </a:r>
        </a:p>
      </dgm:t>
    </dgm:pt>
    <dgm:pt modelId="{8E900AB1-EA45-43B5-805B-D4DD416083F8}" type="parTrans" cxnId="{E021B522-9095-4DCB-9055-A87BD6756E44}">
      <dgm:prSet/>
      <dgm:spPr/>
      <dgm:t>
        <a:bodyPr/>
        <a:lstStyle/>
        <a:p>
          <a:endParaRPr lang="es-CO" sz="900"/>
        </a:p>
      </dgm:t>
    </dgm:pt>
    <dgm:pt modelId="{D79E2CFC-D9F3-4AFC-A529-3470F10B11BC}" type="sibTrans" cxnId="{E021B522-9095-4DCB-9055-A87BD6756E44}">
      <dgm:prSet/>
      <dgm:spPr/>
      <dgm:t>
        <a:bodyPr/>
        <a:lstStyle/>
        <a:p>
          <a:endParaRPr lang="es-CO" sz="900"/>
        </a:p>
      </dgm:t>
    </dgm:pt>
    <dgm:pt modelId="{2BC822FC-8AF9-4EA4-AECC-E99E5A19450B}">
      <dgm:prSet phldrT="[Texto]" custT="1"/>
      <dgm:spPr/>
      <dgm:t>
        <a:bodyPr/>
        <a:lstStyle/>
        <a:p>
          <a:r>
            <a:rPr lang="es-CO" sz="900" dirty="0"/>
            <a:t>Empaque</a:t>
          </a:r>
        </a:p>
      </dgm:t>
    </dgm:pt>
    <dgm:pt modelId="{5661E649-15F3-4D1D-A101-76C88E2B5559}" type="parTrans" cxnId="{2F79045E-23BB-41B2-A00B-43C289420306}">
      <dgm:prSet/>
      <dgm:spPr/>
      <dgm:t>
        <a:bodyPr/>
        <a:lstStyle/>
        <a:p>
          <a:endParaRPr lang="es-CO" sz="900"/>
        </a:p>
      </dgm:t>
    </dgm:pt>
    <dgm:pt modelId="{F346D19B-1126-41EC-BB35-846360CB392D}" type="sibTrans" cxnId="{2F79045E-23BB-41B2-A00B-43C289420306}">
      <dgm:prSet/>
      <dgm:spPr/>
      <dgm:t>
        <a:bodyPr/>
        <a:lstStyle/>
        <a:p>
          <a:endParaRPr lang="es-CO" sz="900"/>
        </a:p>
      </dgm:t>
    </dgm:pt>
    <dgm:pt modelId="{EA9D7703-BD98-45C4-B477-1E10D605065A}">
      <dgm:prSet phldrT="[Texto]" custT="1"/>
      <dgm:spPr/>
      <dgm:t>
        <a:bodyPr/>
        <a:lstStyle/>
        <a:p>
          <a:r>
            <a:rPr lang="es-CO" sz="900" dirty="0"/>
            <a:t>Uso</a:t>
          </a:r>
        </a:p>
      </dgm:t>
    </dgm:pt>
    <dgm:pt modelId="{3C536AB4-EEA6-4967-8102-1FFE7B207A2F}" type="parTrans" cxnId="{C518BD94-4D84-44E4-9782-A9627CCC8F13}">
      <dgm:prSet/>
      <dgm:spPr/>
      <dgm:t>
        <a:bodyPr/>
        <a:lstStyle/>
        <a:p>
          <a:endParaRPr lang="es-CO" sz="900"/>
        </a:p>
      </dgm:t>
    </dgm:pt>
    <dgm:pt modelId="{53C384D0-DD67-4B5F-ABFE-B2C682F3144C}" type="sibTrans" cxnId="{C518BD94-4D84-44E4-9782-A9627CCC8F13}">
      <dgm:prSet/>
      <dgm:spPr/>
      <dgm:t>
        <a:bodyPr/>
        <a:lstStyle/>
        <a:p>
          <a:endParaRPr lang="es-CO" sz="900"/>
        </a:p>
      </dgm:t>
    </dgm:pt>
    <dgm:pt modelId="{2B75A8BB-D9F1-4DD0-89C0-C09BE7CD0304}">
      <dgm:prSet phldrT="[Texto]" custT="1"/>
      <dgm:spPr/>
      <dgm:t>
        <a:bodyPr/>
        <a:lstStyle/>
        <a:p>
          <a:r>
            <a:rPr lang="es-CO" sz="900" dirty="0" smtClean="0"/>
            <a:t>Disposición </a:t>
          </a:r>
          <a:r>
            <a:rPr lang="es-CO" sz="900" dirty="0"/>
            <a:t>final</a:t>
          </a:r>
        </a:p>
      </dgm:t>
    </dgm:pt>
    <dgm:pt modelId="{8805DA30-3A82-4BD2-A7F3-9075BACD8BAD}" type="parTrans" cxnId="{89419713-1803-4345-A5E7-795A8E8DCA04}">
      <dgm:prSet/>
      <dgm:spPr/>
      <dgm:t>
        <a:bodyPr/>
        <a:lstStyle/>
        <a:p>
          <a:endParaRPr lang="es-CO" sz="900"/>
        </a:p>
      </dgm:t>
    </dgm:pt>
    <dgm:pt modelId="{97B0BBB2-C0A3-4580-9160-8C63786BCE65}" type="sibTrans" cxnId="{89419713-1803-4345-A5E7-795A8E8DCA04}">
      <dgm:prSet/>
      <dgm:spPr/>
      <dgm:t>
        <a:bodyPr/>
        <a:lstStyle/>
        <a:p>
          <a:endParaRPr lang="es-CO" sz="900"/>
        </a:p>
      </dgm:t>
    </dgm:pt>
    <dgm:pt modelId="{A3873F7E-17FB-4A92-85DD-CC58047B16FF}" type="pres">
      <dgm:prSet presAssocID="{B8784551-57B0-4DAF-9338-22DD311625B4}" presName="compositeShape" presStyleCnt="0">
        <dgm:presLayoutVars>
          <dgm:chMax val="7"/>
          <dgm:dir/>
          <dgm:resizeHandles val="exact"/>
        </dgm:presLayoutVars>
      </dgm:prSet>
      <dgm:spPr/>
      <dgm:t>
        <a:bodyPr/>
        <a:lstStyle/>
        <a:p>
          <a:endParaRPr lang="es-CO"/>
        </a:p>
      </dgm:t>
    </dgm:pt>
    <dgm:pt modelId="{8642C476-B39E-443B-9FE1-39FE1E492218}" type="pres">
      <dgm:prSet presAssocID="{B8784551-57B0-4DAF-9338-22DD311625B4}" presName="wedge1" presStyleLbl="node1" presStyleIdx="0" presStyleCnt="6"/>
      <dgm:spPr/>
      <dgm:t>
        <a:bodyPr/>
        <a:lstStyle/>
        <a:p>
          <a:endParaRPr lang="es-CO"/>
        </a:p>
      </dgm:t>
    </dgm:pt>
    <dgm:pt modelId="{391BE960-0E23-477D-B728-245C42DBD4B3}" type="pres">
      <dgm:prSet presAssocID="{B8784551-57B0-4DAF-9338-22DD311625B4}" presName="dummy1a" presStyleCnt="0"/>
      <dgm:spPr/>
    </dgm:pt>
    <dgm:pt modelId="{9B1E07D4-ACD3-40D7-9169-789C2670A18A}" type="pres">
      <dgm:prSet presAssocID="{B8784551-57B0-4DAF-9338-22DD311625B4}" presName="dummy1b" presStyleCnt="0"/>
      <dgm:spPr/>
    </dgm:pt>
    <dgm:pt modelId="{1865D86E-D5F5-44E9-9143-0BF9A10CD190}" type="pres">
      <dgm:prSet presAssocID="{B8784551-57B0-4DAF-9338-22DD311625B4}" presName="wedge1Tx" presStyleLbl="node1" presStyleIdx="0" presStyleCnt="6">
        <dgm:presLayoutVars>
          <dgm:chMax val="0"/>
          <dgm:chPref val="0"/>
          <dgm:bulletEnabled val="1"/>
        </dgm:presLayoutVars>
      </dgm:prSet>
      <dgm:spPr/>
      <dgm:t>
        <a:bodyPr/>
        <a:lstStyle/>
        <a:p>
          <a:endParaRPr lang="es-CO"/>
        </a:p>
      </dgm:t>
    </dgm:pt>
    <dgm:pt modelId="{499F6682-6E8B-4AE1-A3FA-40DEFF4D5F3C}" type="pres">
      <dgm:prSet presAssocID="{B8784551-57B0-4DAF-9338-22DD311625B4}" presName="wedge2" presStyleLbl="node1" presStyleIdx="1" presStyleCnt="6"/>
      <dgm:spPr/>
      <dgm:t>
        <a:bodyPr/>
        <a:lstStyle/>
        <a:p>
          <a:endParaRPr lang="es-CO"/>
        </a:p>
      </dgm:t>
    </dgm:pt>
    <dgm:pt modelId="{35324FF1-9FEC-4C33-9DC0-BEADC76B1721}" type="pres">
      <dgm:prSet presAssocID="{B8784551-57B0-4DAF-9338-22DD311625B4}" presName="dummy2a" presStyleCnt="0"/>
      <dgm:spPr/>
    </dgm:pt>
    <dgm:pt modelId="{E67FFEBB-FC38-469A-A29C-9C0589B4DCFD}" type="pres">
      <dgm:prSet presAssocID="{B8784551-57B0-4DAF-9338-22DD311625B4}" presName="dummy2b" presStyleCnt="0"/>
      <dgm:spPr/>
    </dgm:pt>
    <dgm:pt modelId="{1B13FD7C-540A-4EA8-B669-F0A5B819B925}" type="pres">
      <dgm:prSet presAssocID="{B8784551-57B0-4DAF-9338-22DD311625B4}" presName="wedge2Tx" presStyleLbl="node1" presStyleIdx="1" presStyleCnt="6">
        <dgm:presLayoutVars>
          <dgm:chMax val="0"/>
          <dgm:chPref val="0"/>
          <dgm:bulletEnabled val="1"/>
        </dgm:presLayoutVars>
      </dgm:prSet>
      <dgm:spPr/>
      <dgm:t>
        <a:bodyPr/>
        <a:lstStyle/>
        <a:p>
          <a:endParaRPr lang="es-CO"/>
        </a:p>
      </dgm:t>
    </dgm:pt>
    <dgm:pt modelId="{ED666483-3CD2-4798-AAB6-634BA17E823F}" type="pres">
      <dgm:prSet presAssocID="{B8784551-57B0-4DAF-9338-22DD311625B4}" presName="wedge3" presStyleLbl="node1" presStyleIdx="2" presStyleCnt="6"/>
      <dgm:spPr/>
      <dgm:t>
        <a:bodyPr/>
        <a:lstStyle/>
        <a:p>
          <a:endParaRPr lang="es-CO"/>
        </a:p>
      </dgm:t>
    </dgm:pt>
    <dgm:pt modelId="{2B880255-7A05-488D-9F59-9E1E57018E03}" type="pres">
      <dgm:prSet presAssocID="{B8784551-57B0-4DAF-9338-22DD311625B4}" presName="dummy3a" presStyleCnt="0"/>
      <dgm:spPr/>
    </dgm:pt>
    <dgm:pt modelId="{EF635643-6615-4DD6-A5C8-52E53C23D3E7}" type="pres">
      <dgm:prSet presAssocID="{B8784551-57B0-4DAF-9338-22DD311625B4}" presName="dummy3b" presStyleCnt="0"/>
      <dgm:spPr/>
    </dgm:pt>
    <dgm:pt modelId="{7EE3CB61-78EA-45B5-9617-67DA138F6457}" type="pres">
      <dgm:prSet presAssocID="{B8784551-57B0-4DAF-9338-22DD311625B4}" presName="wedge3Tx" presStyleLbl="node1" presStyleIdx="2" presStyleCnt="6">
        <dgm:presLayoutVars>
          <dgm:chMax val="0"/>
          <dgm:chPref val="0"/>
          <dgm:bulletEnabled val="1"/>
        </dgm:presLayoutVars>
      </dgm:prSet>
      <dgm:spPr/>
      <dgm:t>
        <a:bodyPr/>
        <a:lstStyle/>
        <a:p>
          <a:endParaRPr lang="es-CO"/>
        </a:p>
      </dgm:t>
    </dgm:pt>
    <dgm:pt modelId="{B9F022F4-2258-4DE6-BE45-27A8F6F6DEB7}" type="pres">
      <dgm:prSet presAssocID="{B8784551-57B0-4DAF-9338-22DD311625B4}" presName="wedge4" presStyleLbl="node1" presStyleIdx="3" presStyleCnt="6"/>
      <dgm:spPr/>
      <dgm:t>
        <a:bodyPr/>
        <a:lstStyle/>
        <a:p>
          <a:endParaRPr lang="es-CO"/>
        </a:p>
      </dgm:t>
    </dgm:pt>
    <dgm:pt modelId="{4B458B18-0CAF-4676-B52E-D1D2EE8B0824}" type="pres">
      <dgm:prSet presAssocID="{B8784551-57B0-4DAF-9338-22DD311625B4}" presName="dummy4a" presStyleCnt="0"/>
      <dgm:spPr/>
    </dgm:pt>
    <dgm:pt modelId="{2EBB5A6D-BD48-4ED2-A3BD-0D352B941122}" type="pres">
      <dgm:prSet presAssocID="{B8784551-57B0-4DAF-9338-22DD311625B4}" presName="dummy4b" presStyleCnt="0"/>
      <dgm:spPr/>
    </dgm:pt>
    <dgm:pt modelId="{E532BBCD-8EFF-4DB9-8DD8-30C7FCB194DE}" type="pres">
      <dgm:prSet presAssocID="{B8784551-57B0-4DAF-9338-22DD311625B4}" presName="wedge4Tx" presStyleLbl="node1" presStyleIdx="3" presStyleCnt="6">
        <dgm:presLayoutVars>
          <dgm:chMax val="0"/>
          <dgm:chPref val="0"/>
          <dgm:bulletEnabled val="1"/>
        </dgm:presLayoutVars>
      </dgm:prSet>
      <dgm:spPr/>
      <dgm:t>
        <a:bodyPr/>
        <a:lstStyle/>
        <a:p>
          <a:endParaRPr lang="es-CO"/>
        </a:p>
      </dgm:t>
    </dgm:pt>
    <dgm:pt modelId="{469D84BF-3C74-4C8C-9C1F-696F8C26F2C2}" type="pres">
      <dgm:prSet presAssocID="{B8784551-57B0-4DAF-9338-22DD311625B4}" presName="wedge5" presStyleLbl="node1" presStyleIdx="4" presStyleCnt="6"/>
      <dgm:spPr/>
      <dgm:t>
        <a:bodyPr/>
        <a:lstStyle/>
        <a:p>
          <a:endParaRPr lang="es-CO"/>
        </a:p>
      </dgm:t>
    </dgm:pt>
    <dgm:pt modelId="{27063BF9-A631-4EB7-A869-B7744EFE3C4D}" type="pres">
      <dgm:prSet presAssocID="{B8784551-57B0-4DAF-9338-22DD311625B4}" presName="dummy5a" presStyleCnt="0"/>
      <dgm:spPr/>
    </dgm:pt>
    <dgm:pt modelId="{A9D1B7EA-6163-4608-B971-05768CC78586}" type="pres">
      <dgm:prSet presAssocID="{B8784551-57B0-4DAF-9338-22DD311625B4}" presName="dummy5b" presStyleCnt="0"/>
      <dgm:spPr/>
    </dgm:pt>
    <dgm:pt modelId="{51D04253-1898-444D-A916-3AE2794B071F}" type="pres">
      <dgm:prSet presAssocID="{B8784551-57B0-4DAF-9338-22DD311625B4}" presName="wedge5Tx" presStyleLbl="node1" presStyleIdx="4" presStyleCnt="6">
        <dgm:presLayoutVars>
          <dgm:chMax val="0"/>
          <dgm:chPref val="0"/>
          <dgm:bulletEnabled val="1"/>
        </dgm:presLayoutVars>
      </dgm:prSet>
      <dgm:spPr/>
      <dgm:t>
        <a:bodyPr/>
        <a:lstStyle/>
        <a:p>
          <a:endParaRPr lang="es-CO"/>
        </a:p>
      </dgm:t>
    </dgm:pt>
    <dgm:pt modelId="{101A9228-A1DC-4C5A-9E83-97A9010A9642}" type="pres">
      <dgm:prSet presAssocID="{B8784551-57B0-4DAF-9338-22DD311625B4}" presName="wedge6" presStyleLbl="node1" presStyleIdx="5" presStyleCnt="6"/>
      <dgm:spPr/>
      <dgm:t>
        <a:bodyPr/>
        <a:lstStyle/>
        <a:p>
          <a:endParaRPr lang="es-CO"/>
        </a:p>
      </dgm:t>
    </dgm:pt>
    <dgm:pt modelId="{0F0A3FDB-4FA5-4D22-BB9D-63B26ABBD6C8}" type="pres">
      <dgm:prSet presAssocID="{B8784551-57B0-4DAF-9338-22DD311625B4}" presName="dummy6a" presStyleCnt="0"/>
      <dgm:spPr/>
    </dgm:pt>
    <dgm:pt modelId="{DD5504A8-1B1E-4589-854B-5AA4B1C93C3C}" type="pres">
      <dgm:prSet presAssocID="{B8784551-57B0-4DAF-9338-22DD311625B4}" presName="dummy6b" presStyleCnt="0"/>
      <dgm:spPr/>
    </dgm:pt>
    <dgm:pt modelId="{9DD2C17C-AE94-4553-89E6-BF483E4FC9FD}" type="pres">
      <dgm:prSet presAssocID="{B8784551-57B0-4DAF-9338-22DD311625B4}" presName="wedge6Tx" presStyleLbl="node1" presStyleIdx="5" presStyleCnt="6">
        <dgm:presLayoutVars>
          <dgm:chMax val="0"/>
          <dgm:chPref val="0"/>
          <dgm:bulletEnabled val="1"/>
        </dgm:presLayoutVars>
      </dgm:prSet>
      <dgm:spPr/>
      <dgm:t>
        <a:bodyPr/>
        <a:lstStyle/>
        <a:p>
          <a:endParaRPr lang="es-CO"/>
        </a:p>
      </dgm:t>
    </dgm:pt>
    <dgm:pt modelId="{3255DF83-5EFE-4599-8148-2AB5FD98DA17}" type="pres">
      <dgm:prSet presAssocID="{B233C195-F8B0-4326-97A6-CB8E93A08596}" presName="arrowWedge1" presStyleLbl="fgSibTrans2D1" presStyleIdx="0" presStyleCnt="6"/>
      <dgm:spPr/>
    </dgm:pt>
    <dgm:pt modelId="{7C44B9D9-C183-4D38-90C6-65CF77222655}" type="pres">
      <dgm:prSet presAssocID="{1FF97EAF-FCEF-41ED-B33B-8E2B6F3FFE5A}" presName="arrowWedge2" presStyleLbl="fgSibTrans2D1" presStyleIdx="1" presStyleCnt="6"/>
      <dgm:spPr/>
    </dgm:pt>
    <dgm:pt modelId="{A5570169-63A6-48E4-B381-C827B85664C2}" type="pres">
      <dgm:prSet presAssocID="{D79E2CFC-D9F3-4AFC-A529-3470F10B11BC}" presName="arrowWedge3" presStyleLbl="fgSibTrans2D1" presStyleIdx="2" presStyleCnt="6"/>
      <dgm:spPr/>
    </dgm:pt>
    <dgm:pt modelId="{89E55E55-96D1-444B-B078-71EE3BF21530}" type="pres">
      <dgm:prSet presAssocID="{F346D19B-1126-41EC-BB35-846360CB392D}" presName="arrowWedge4" presStyleLbl="fgSibTrans2D1" presStyleIdx="3" presStyleCnt="6"/>
      <dgm:spPr/>
    </dgm:pt>
    <dgm:pt modelId="{11F0AAD2-1D6F-498B-A87D-A91FFF2AFBA8}" type="pres">
      <dgm:prSet presAssocID="{53C384D0-DD67-4B5F-ABFE-B2C682F3144C}" presName="arrowWedge5" presStyleLbl="fgSibTrans2D1" presStyleIdx="4" presStyleCnt="6"/>
      <dgm:spPr/>
    </dgm:pt>
    <dgm:pt modelId="{3AFCBF90-A0C4-4070-8379-94350B5D1011}" type="pres">
      <dgm:prSet presAssocID="{97B0BBB2-C0A3-4580-9160-8C63786BCE65}" presName="arrowWedge6" presStyleLbl="fgSibTrans2D1" presStyleIdx="5" presStyleCnt="6"/>
      <dgm:spPr/>
    </dgm:pt>
  </dgm:ptLst>
  <dgm:cxnLst>
    <dgm:cxn modelId="{E1819909-7745-4455-B761-96904EB508FF}" type="presOf" srcId="{2B75A8BB-D9F1-4DD0-89C0-C09BE7CD0304}" destId="{9DD2C17C-AE94-4553-89E6-BF483E4FC9FD}" srcOrd="1" destOrd="0" presId="urn:microsoft.com/office/officeart/2005/8/layout/cycle8"/>
    <dgm:cxn modelId="{C518BD94-4D84-44E4-9782-A9627CCC8F13}" srcId="{B8784551-57B0-4DAF-9338-22DD311625B4}" destId="{EA9D7703-BD98-45C4-B477-1E10D605065A}" srcOrd="4" destOrd="0" parTransId="{3C536AB4-EEA6-4967-8102-1FFE7B207A2F}" sibTransId="{53C384D0-DD67-4B5F-ABFE-B2C682F3144C}"/>
    <dgm:cxn modelId="{2F79045E-23BB-41B2-A00B-43C289420306}" srcId="{B8784551-57B0-4DAF-9338-22DD311625B4}" destId="{2BC822FC-8AF9-4EA4-AECC-E99E5A19450B}" srcOrd="3" destOrd="0" parTransId="{5661E649-15F3-4D1D-A101-76C88E2B5559}" sibTransId="{F346D19B-1126-41EC-BB35-846360CB392D}"/>
    <dgm:cxn modelId="{C4E93129-7A0A-444B-B3FC-31510EA7EF32}" srcId="{B8784551-57B0-4DAF-9338-22DD311625B4}" destId="{F045DA4B-6A83-49B6-93B9-C7730271EE51}" srcOrd="0" destOrd="0" parTransId="{952209C8-C0D2-4A82-AE08-F9176DD59B10}" sibTransId="{B233C195-F8B0-4326-97A6-CB8E93A08596}"/>
    <dgm:cxn modelId="{8DC86081-9594-4915-BB4E-F5DD610867EA}" type="presOf" srcId="{AAAB6E36-3CFB-4C9E-8D52-C5EDDBACDDB7}" destId="{1B13FD7C-540A-4EA8-B669-F0A5B819B925}" srcOrd="1" destOrd="0" presId="urn:microsoft.com/office/officeart/2005/8/layout/cycle8"/>
    <dgm:cxn modelId="{D03A655B-A6E6-47B5-A91F-274B88EE57EE}" type="presOf" srcId="{2F451C45-1C2C-47B6-AE0F-4A5C564FFBD1}" destId="{7EE3CB61-78EA-45B5-9617-67DA138F6457}" srcOrd="1" destOrd="0" presId="urn:microsoft.com/office/officeart/2005/8/layout/cycle8"/>
    <dgm:cxn modelId="{30B7CFF2-0828-458C-867D-63B06CFDFA96}" type="presOf" srcId="{F045DA4B-6A83-49B6-93B9-C7730271EE51}" destId="{1865D86E-D5F5-44E9-9143-0BF9A10CD190}" srcOrd="1" destOrd="0" presId="urn:microsoft.com/office/officeart/2005/8/layout/cycle8"/>
    <dgm:cxn modelId="{1E7B4676-F518-4CF9-89DD-CB63F9FD203A}" type="presOf" srcId="{2BC822FC-8AF9-4EA4-AECC-E99E5A19450B}" destId="{B9F022F4-2258-4DE6-BE45-27A8F6F6DEB7}" srcOrd="0" destOrd="0" presId="urn:microsoft.com/office/officeart/2005/8/layout/cycle8"/>
    <dgm:cxn modelId="{5C1079C7-EE0D-41FB-9EBF-7CBB29474236}" type="presOf" srcId="{F045DA4B-6A83-49B6-93B9-C7730271EE51}" destId="{8642C476-B39E-443B-9FE1-39FE1E492218}" srcOrd="0" destOrd="0" presId="urn:microsoft.com/office/officeart/2005/8/layout/cycle8"/>
    <dgm:cxn modelId="{89419713-1803-4345-A5E7-795A8E8DCA04}" srcId="{B8784551-57B0-4DAF-9338-22DD311625B4}" destId="{2B75A8BB-D9F1-4DD0-89C0-C09BE7CD0304}" srcOrd="5" destOrd="0" parTransId="{8805DA30-3A82-4BD2-A7F3-9075BACD8BAD}" sibTransId="{97B0BBB2-C0A3-4580-9160-8C63786BCE65}"/>
    <dgm:cxn modelId="{E03FA3C1-4F47-4436-8472-A7FA92A3282E}" type="presOf" srcId="{EA9D7703-BD98-45C4-B477-1E10D605065A}" destId="{51D04253-1898-444D-A916-3AE2794B071F}" srcOrd="1" destOrd="0" presId="urn:microsoft.com/office/officeart/2005/8/layout/cycle8"/>
    <dgm:cxn modelId="{4BB3C6C7-76CE-408D-B882-D0ACDC68B48B}" srcId="{B8784551-57B0-4DAF-9338-22DD311625B4}" destId="{AAAB6E36-3CFB-4C9E-8D52-C5EDDBACDDB7}" srcOrd="1" destOrd="0" parTransId="{DB5A053D-172E-4BB6-AF7B-A71D4CA92899}" sibTransId="{1FF97EAF-FCEF-41ED-B33B-8E2B6F3FFE5A}"/>
    <dgm:cxn modelId="{E021B522-9095-4DCB-9055-A87BD6756E44}" srcId="{B8784551-57B0-4DAF-9338-22DD311625B4}" destId="{2F451C45-1C2C-47B6-AE0F-4A5C564FFBD1}" srcOrd="2" destOrd="0" parTransId="{8E900AB1-EA45-43B5-805B-D4DD416083F8}" sibTransId="{D79E2CFC-D9F3-4AFC-A529-3470F10B11BC}"/>
    <dgm:cxn modelId="{35AFDC09-5E8D-47D8-B164-BB5BC4583125}" type="presOf" srcId="{AAAB6E36-3CFB-4C9E-8D52-C5EDDBACDDB7}" destId="{499F6682-6E8B-4AE1-A3FA-40DEFF4D5F3C}" srcOrd="0" destOrd="0" presId="urn:microsoft.com/office/officeart/2005/8/layout/cycle8"/>
    <dgm:cxn modelId="{2DA5247D-BE67-49B1-8A45-D2D1255FF42C}" type="presOf" srcId="{2F451C45-1C2C-47B6-AE0F-4A5C564FFBD1}" destId="{ED666483-3CD2-4798-AAB6-634BA17E823F}" srcOrd="0" destOrd="0" presId="urn:microsoft.com/office/officeart/2005/8/layout/cycle8"/>
    <dgm:cxn modelId="{4D8EF0AD-01EC-47F7-925C-B99B2533F1A1}" type="presOf" srcId="{B8784551-57B0-4DAF-9338-22DD311625B4}" destId="{A3873F7E-17FB-4A92-85DD-CC58047B16FF}" srcOrd="0" destOrd="0" presId="urn:microsoft.com/office/officeart/2005/8/layout/cycle8"/>
    <dgm:cxn modelId="{534960F0-4843-495B-8165-0646BD8D6214}" type="presOf" srcId="{EA9D7703-BD98-45C4-B477-1E10D605065A}" destId="{469D84BF-3C74-4C8C-9C1F-696F8C26F2C2}" srcOrd="0" destOrd="0" presId="urn:microsoft.com/office/officeart/2005/8/layout/cycle8"/>
    <dgm:cxn modelId="{451F0EEC-4816-487B-AA93-6E35DCB8E9AA}" type="presOf" srcId="{2BC822FC-8AF9-4EA4-AECC-E99E5A19450B}" destId="{E532BBCD-8EFF-4DB9-8DD8-30C7FCB194DE}" srcOrd="1" destOrd="0" presId="urn:microsoft.com/office/officeart/2005/8/layout/cycle8"/>
    <dgm:cxn modelId="{580F91A7-46DF-4EC0-9D0F-7670F03652CE}" type="presOf" srcId="{2B75A8BB-D9F1-4DD0-89C0-C09BE7CD0304}" destId="{101A9228-A1DC-4C5A-9E83-97A9010A9642}" srcOrd="0" destOrd="0" presId="urn:microsoft.com/office/officeart/2005/8/layout/cycle8"/>
    <dgm:cxn modelId="{2B36DA75-FEA6-4531-AF8C-7F4D56AA7299}" type="presParOf" srcId="{A3873F7E-17FB-4A92-85DD-CC58047B16FF}" destId="{8642C476-B39E-443B-9FE1-39FE1E492218}" srcOrd="0" destOrd="0" presId="urn:microsoft.com/office/officeart/2005/8/layout/cycle8"/>
    <dgm:cxn modelId="{68DF73CE-D335-418A-8969-0594D53DA399}" type="presParOf" srcId="{A3873F7E-17FB-4A92-85DD-CC58047B16FF}" destId="{391BE960-0E23-477D-B728-245C42DBD4B3}" srcOrd="1" destOrd="0" presId="urn:microsoft.com/office/officeart/2005/8/layout/cycle8"/>
    <dgm:cxn modelId="{668D9F59-5C3A-4EBE-AD02-4A25A4D894A3}" type="presParOf" srcId="{A3873F7E-17FB-4A92-85DD-CC58047B16FF}" destId="{9B1E07D4-ACD3-40D7-9169-789C2670A18A}" srcOrd="2" destOrd="0" presId="urn:microsoft.com/office/officeart/2005/8/layout/cycle8"/>
    <dgm:cxn modelId="{B5A7C61F-DA4D-4BEF-A987-F56B37900630}" type="presParOf" srcId="{A3873F7E-17FB-4A92-85DD-CC58047B16FF}" destId="{1865D86E-D5F5-44E9-9143-0BF9A10CD190}" srcOrd="3" destOrd="0" presId="urn:microsoft.com/office/officeart/2005/8/layout/cycle8"/>
    <dgm:cxn modelId="{1D8AF7AF-1839-4336-B41E-CAB89D6E8183}" type="presParOf" srcId="{A3873F7E-17FB-4A92-85DD-CC58047B16FF}" destId="{499F6682-6E8B-4AE1-A3FA-40DEFF4D5F3C}" srcOrd="4" destOrd="0" presId="urn:microsoft.com/office/officeart/2005/8/layout/cycle8"/>
    <dgm:cxn modelId="{5D49917B-E4DA-4F28-B74E-EC03D7714FF8}" type="presParOf" srcId="{A3873F7E-17FB-4A92-85DD-CC58047B16FF}" destId="{35324FF1-9FEC-4C33-9DC0-BEADC76B1721}" srcOrd="5" destOrd="0" presId="urn:microsoft.com/office/officeart/2005/8/layout/cycle8"/>
    <dgm:cxn modelId="{631890DE-3492-499A-9DC4-66DD3A423D82}" type="presParOf" srcId="{A3873F7E-17FB-4A92-85DD-CC58047B16FF}" destId="{E67FFEBB-FC38-469A-A29C-9C0589B4DCFD}" srcOrd="6" destOrd="0" presId="urn:microsoft.com/office/officeart/2005/8/layout/cycle8"/>
    <dgm:cxn modelId="{9E021344-703B-4634-B705-AC7F1E3CD3FF}" type="presParOf" srcId="{A3873F7E-17FB-4A92-85DD-CC58047B16FF}" destId="{1B13FD7C-540A-4EA8-B669-F0A5B819B925}" srcOrd="7" destOrd="0" presId="urn:microsoft.com/office/officeart/2005/8/layout/cycle8"/>
    <dgm:cxn modelId="{B6B8D138-CB82-4375-8811-0EF8443F84B9}" type="presParOf" srcId="{A3873F7E-17FB-4A92-85DD-CC58047B16FF}" destId="{ED666483-3CD2-4798-AAB6-634BA17E823F}" srcOrd="8" destOrd="0" presId="urn:microsoft.com/office/officeart/2005/8/layout/cycle8"/>
    <dgm:cxn modelId="{D63B75F0-16F9-4C43-8811-B78A497C9A94}" type="presParOf" srcId="{A3873F7E-17FB-4A92-85DD-CC58047B16FF}" destId="{2B880255-7A05-488D-9F59-9E1E57018E03}" srcOrd="9" destOrd="0" presId="urn:microsoft.com/office/officeart/2005/8/layout/cycle8"/>
    <dgm:cxn modelId="{F05EB45B-FD29-4E3E-BB3C-85B2DF7DF1C3}" type="presParOf" srcId="{A3873F7E-17FB-4A92-85DD-CC58047B16FF}" destId="{EF635643-6615-4DD6-A5C8-52E53C23D3E7}" srcOrd="10" destOrd="0" presId="urn:microsoft.com/office/officeart/2005/8/layout/cycle8"/>
    <dgm:cxn modelId="{599C277F-EBD5-4F79-896E-4F7244DBE818}" type="presParOf" srcId="{A3873F7E-17FB-4A92-85DD-CC58047B16FF}" destId="{7EE3CB61-78EA-45B5-9617-67DA138F6457}" srcOrd="11" destOrd="0" presId="urn:microsoft.com/office/officeart/2005/8/layout/cycle8"/>
    <dgm:cxn modelId="{C74E1C65-96D8-490B-B98E-3C29DECEDED2}" type="presParOf" srcId="{A3873F7E-17FB-4A92-85DD-CC58047B16FF}" destId="{B9F022F4-2258-4DE6-BE45-27A8F6F6DEB7}" srcOrd="12" destOrd="0" presId="urn:microsoft.com/office/officeart/2005/8/layout/cycle8"/>
    <dgm:cxn modelId="{14297960-C985-4CCD-84F5-8C4D20AA7A9A}" type="presParOf" srcId="{A3873F7E-17FB-4A92-85DD-CC58047B16FF}" destId="{4B458B18-0CAF-4676-B52E-D1D2EE8B0824}" srcOrd="13" destOrd="0" presId="urn:microsoft.com/office/officeart/2005/8/layout/cycle8"/>
    <dgm:cxn modelId="{0621374B-842E-4023-9CDB-02B401CC5CA0}" type="presParOf" srcId="{A3873F7E-17FB-4A92-85DD-CC58047B16FF}" destId="{2EBB5A6D-BD48-4ED2-A3BD-0D352B941122}" srcOrd="14" destOrd="0" presId="urn:microsoft.com/office/officeart/2005/8/layout/cycle8"/>
    <dgm:cxn modelId="{18936789-87F1-4B50-AFDA-94281D7C2F7D}" type="presParOf" srcId="{A3873F7E-17FB-4A92-85DD-CC58047B16FF}" destId="{E532BBCD-8EFF-4DB9-8DD8-30C7FCB194DE}" srcOrd="15" destOrd="0" presId="urn:microsoft.com/office/officeart/2005/8/layout/cycle8"/>
    <dgm:cxn modelId="{87B7B345-4EF1-4501-A9AC-256ED9C8FADC}" type="presParOf" srcId="{A3873F7E-17FB-4A92-85DD-CC58047B16FF}" destId="{469D84BF-3C74-4C8C-9C1F-696F8C26F2C2}" srcOrd="16" destOrd="0" presId="urn:microsoft.com/office/officeart/2005/8/layout/cycle8"/>
    <dgm:cxn modelId="{F3EF8B38-5148-4DF4-B919-ECEE9067F5AA}" type="presParOf" srcId="{A3873F7E-17FB-4A92-85DD-CC58047B16FF}" destId="{27063BF9-A631-4EB7-A869-B7744EFE3C4D}" srcOrd="17" destOrd="0" presId="urn:microsoft.com/office/officeart/2005/8/layout/cycle8"/>
    <dgm:cxn modelId="{423BBADF-9575-4ADF-9CE9-80C0C27CAE20}" type="presParOf" srcId="{A3873F7E-17FB-4A92-85DD-CC58047B16FF}" destId="{A9D1B7EA-6163-4608-B971-05768CC78586}" srcOrd="18" destOrd="0" presId="urn:microsoft.com/office/officeart/2005/8/layout/cycle8"/>
    <dgm:cxn modelId="{677698BF-7790-4C83-995C-DFE9FC0A05C3}" type="presParOf" srcId="{A3873F7E-17FB-4A92-85DD-CC58047B16FF}" destId="{51D04253-1898-444D-A916-3AE2794B071F}" srcOrd="19" destOrd="0" presId="urn:microsoft.com/office/officeart/2005/8/layout/cycle8"/>
    <dgm:cxn modelId="{2963CCC3-2C32-4489-99DC-53F073AA1619}" type="presParOf" srcId="{A3873F7E-17FB-4A92-85DD-CC58047B16FF}" destId="{101A9228-A1DC-4C5A-9E83-97A9010A9642}" srcOrd="20" destOrd="0" presId="urn:microsoft.com/office/officeart/2005/8/layout/cycle8"/>
    <dgm:cxn modelId="{DB69123C-6614-4B92-9FCE-7BF6A3943BAD}" type="presParOf" srcId="{A3873F7E-17FB-4A92-85DD-CC58047B16FF}" destId="{0F0A3FDB-4FA5-4D22-BB9D-63B26ABBD6C8}" srcOrd="21" destOrd="0" presId="urn:microsoft.com/office/officeart/2005/8/layout/cycle8"/>
    <dgm:cxn modelId="{F8951EEE-0C9B-4252-B9C3-F7DACE77DF00}" type="presParOf" srcId="{A3873F7E-17FB-4A92-85DD-CC58047B16FF}" destId="{DD5504A8-1B1E-4589-854B-5AA4B1C93C3C}" srcOrd="22" destOrd="0" presId="urn:microsoft.com/office/officeart/2005/8/layout/cycle8"/>
    <dgm:cxn modelId="{55D2093A-AECE-4FA1-8276-53178A57B085}" type="presParOf" srcId="{A3873F7E-17FB-4A92-85DD-CC58047B16FF}" destId="{9DD2C17C-AE94-4553-89E6-BF483E4FC9FD}" srcOrd="23" destOrd="0" presId="urn:microsoft.com/office/officeart/2005/8/layout/cycle8"/>
    <dgm:cxn modelId="{CCF09CD7-277E-4987-9744-E672F679932F}" type="presParOf" srcId="{A3873F7E-17FB-4A92-85DD-CC58047B16FF}" destId="{3255DF83-5EFE-4599-8148-2AB5FD98DA17}" srcOrd="24" destOrd="0" presId="urn:microsoft.com/office/officeart/2005/8/layout/cycle8"/>
    <dgm:cxn modelId="{98FE947B-F1C6-41CF-894D-178FC4F4A3DF}" type="presParOf" srcId="{A3873F7E-17FB-4A92-85DD-CC58047B16FF}" destId="{7C44B9D9-C183-4D38-90C6-65CF77222655}" srcOrd="25" destOrd="0" presId="urn:microsoft.com/office/officeart/2005/8/layout/cycle8"/>
    <dgm:cxn modelId="{29A24CDD-EB14-4313-8A5F-51C9FD78ACFE}" type="presParOf" srcId="{A3873F7E-17FB-4A92-85DD-CC58047B16FF}" destId="{A5570169-63A6-48E4-B381-C827B85664C2}" srcOrd="26" destOrd="0" presId="urn:microsoft.com/office/officeart/2005/8/layout/cycle8"/>
    <dgm:cxn modelId="{98A19DB4-C58F-4BA0-9774-AA4BC84BE94E}" type="presParOf" srcId="{A3873F7E-17FB-4A92-85DD-CC58047B16FF}" destId="{89E55E55-96D1-444B-B078-71EE3BF21530}" srcOrd="27" destOrd="0" presId="urn:microsoft.com/office/officeart/2005/8/layout/cycle8"/>
    <dgm:cxn modelId="{8D43B9A3-C00F-42D8-8BCA-9EC5108EEC12}" type="presParOf" srcId="{A3873F7E-17FB-4A92-85DD-CC58047B16FF}" destId="{11F0AAD2-1D6F-498B-A87D-A91FFF2AFBA8}" srcOrd="28" destOrd="0" presId="urn:microsoft.com/office/officeart/2005/8/layout/cycle8"/>
    <dgm:cxn modelId="{44E86950-78CE-4956-9FAF-23ABDFBCEE62}" type="presParOf" srcId="{A3873F7E-17FB-4A92-85DD-CC58047B16FF}" destId="{3AFCBF90-A0C4-4070-8379-94350B5D1011}" srcOrd="29" destOrd="0" presId="urn:microsoft.com/office/officeart/2005/8/layout/cycle8"/>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45F42-3A2F-4D5A-866D-24D9EFF0657D}" type="datetimeFigureOut">
              <a:rPr lang="es-CO" smtClean="0"/>
              <a:pPr/>
              <a:t>24/11/2011</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AA28F0-B771-44DC-A1B5-9680C0260C58}" type="slidenum">
              <a:rPr lang="es-CO" smtClean="0"/>
              <a:pPr/>
              <a:t>‹Nº›</a:t>
            </a:fld>
            <a:endParaRPr lang="es-CO"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El empaque a rediseñar en este trabajo, es un envase cilíndrico (tambor), con una capacidad de 55 galones equivalente a 208 litros; esta capacidad varía según el espesor de pared y otros factores. </a:t>
            </a:r>
            <a:endParaRPr kumimoji="0" lang="es-ES" b="0" i="0" u="none" strike="noStrike" cap="none" normalizeH="0" baseline="0" dirty="0" smtClean="0">
              <a:ln>
                <a:noFill/>
              </a:ln>
              <a:solidFill>
                <a:schemeClr val="tx1"/>
              </a:solidFill>
              <a:effectLst/>
              <a:latin typeface="Arial" pitchFamily="34" charset="0"/>
              <a:cs typeface="Arial" pitchFamily="34" charset="0"/>
            </a:endParaRPr>
          </a:p>
          <a:p>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3</a:t>
            </a:fld>
            <a:endParaRPr lang="es-CO"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Los contenedores de 55 galones representan el 80 % de la producción anual de la industria manufacturera de contenedores en el mundo. El 75% de todos los tambores nuevos son usados para contener líquidos entre ellos, químicos, productos a base de hidrocarburos, lubricantes, pinturas, solventes, farmacéuticos y alimentos. Su mayor ventaja reside en que son empaques que una vez reacondicionados, se pueden volver a utilizar o pueden ser reciclados.</a:t>
            </a: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4</a:t>
            </a:fld>
            <a:endParaRPr lang="es-CO"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este tipo de contenedores no tienen en cuenta especificaciones de ergonomía, pues están diseñados esencialmente para el transporte y no para el uso</a:t>
            </a: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5</a:t>
            </a:fld>
            <a:endParaRPr lang="es-CO"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6</a:t>
            </a:fld>
            <a:endParaRPr lang="es-CO"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200" kern="1200" dirty="0" smtClean="0">
                <a:solidFill>
                  <a:schemeClr val="tx1"/>
                </a:solidFill>
                <a:latin typeface="+mn-lt"/>
                <a:ea typeface="+mn-ea"/>
                <a:cs typeface="+mn-cs"/>
              </a:rPr>
              <a:t>Exploración: Tiene como principal objetivo entender todos los aspectos necesarios para el desarrollo del proyecto y recopilar información por medio de herramientas de investigación del mercado, usuario y del objeto de rediseño, que una vez analizados permite obtener como resultado los requerimientos del producto que debe satisfacer el nuevo concepto de diseño. Esta etapa se basa principalmente en método de investigación de campo y observación.</a:t>
            </a:r>
            <a:endParaRPr lang="es-CO"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s-CO" dirty="0" smtClean="0"/>
              <a:t>Desarrollo: </a:t>
            </a:r>
            <a:r>
              <a:rPr lang="es-ES" sz="1200" kern="1200" dirty="0" smtClean="0">
                <a:solidFill>
                  <a:schemeClr val="tx1"/>
                </a:solidFill>
                <a:latin typeface="+mn-lt"/>
                <a:ea typeface="+mn-ea"/>
                <a:cs typeface="+mn-cs"/>
              </a:rPr>
              <a:t>Su punto de partida son las especificaciones del producto obtenidas de la fase anterior, incluye las fases de diseño conceptual, diseño para la forma y diseño de detalle de Pahl y Beitz. Su objetivo principal es lograr un concepto final definido formal y funcional, con su respectiva modelación 3D y planos técnicos. Esto se logra  por medio de múltiples metodologías para la generación, evaluación, combinación y configuración de alternativas de diseño. Las actividades desarrolladas en esta etapa definen el concepto final que se someterá a construcción y evaluación.</a:t>
            </a:r>
            <a:endParaRPr lang="es-CO"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s-CO" dirty="0" smtClean="0"/>
              <a:t>Implementación: </a:t>
            </a:r>
            <a:r>
              <a:rPr lang="es-ES" sz="1200" kern="1200" dirty="0" smtClean="0">
                <a:solidFill>
                  <a:schemeClr val="tx1"/>
                </a:solidFill>
                <a:latin typeface="+mn-lt"/>
                <a:ea typeface="+mn-ea"/>
                <a:cs typeface="+mn-cs"/>
              </a:rPr>
              <a:t>Esta etapa permite llevar el concepto de diseño a un objeto tangible. El concepto resultante de la fase anterior se construirá como un modelo funcional, con materiales similares o iguales a los del producto real que permitirán someter a evaluación las especificaciones de diseño de producto, realizar pruebas de usuario y comprobar  el cumplimiento de normas de calidad y resolver problemas de fabricación.</a:t>
            </a:r>
            <a:endParaRPr lang="es-CO" sz="1200" kern="1200" dirty="0" smtClean="0">
              <a:solidFill>
                <a:schemeClr val="tx1"/>
              </a:solidFill>
              <a:latin typeface="+mn-lt"/>
              <a:ea typeface="+mn-ea"/>
              <a:cs typeface="+mn-cs"/>
            </a:endParaRPr>
          </a:p>
          <a:p>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9</a:t>
            </a:fld>
            <a:endParaRPr lang="es-CO"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12</a:t>
            </a:fld>
            <a:endParaRPr lang="es-CO"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la búsqueda evita que durante el desarrollo se repita una solución que alguien más ya ha realizado y permite analizar detalladamente el trato tanto formal como funcional que le dieron estos estudios al problema y que pueden ampliar el espectro de conocimientos del equipo.  </a:t>
            </a:r>
            <a:endParaRPr kumimoji="0" lang="es-ES" b="0" i="0" u="none" strike="noStrike" cap="none" normalizeH="0" baseline="0" dirty="0" smtClean="0">
              <a:ln>
                <a:noFill/>
              </a:ln>
              <a:solidFill>
                <a:schemeClr val="tx1"/>
              </a:solidFill>
              <a:effectLst/>
              <a:latin typeface="Arial" pitchFamily="34" charset="0"/>
              <a:cs typeface="Arial" pitchFamily="34" charset="0"/>
            </a:endParaRPr>
          </a:p>
          <a:p>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17</a:t>
            </a:fld>
            <a:endParaRPr lang="es-CO"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kumimoji="0" lang="es-ES"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Este análisis es impulsado en la necesidad creciente a nivel global y local de reducir el impacto causado por los empaques de los productos.</a:t>
            </a: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21</a:t>
            </a:fld>
            <a:endParaRPr lang="es-CO"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fontScale="70000" lnSpcReduction="20000"/>
          </a:bodyPr>
          <a:lstStyle/>
          <a:p>
            <a:r>
              <a:rPr lang="es-ES" sz="1200" b="1" kern="1200" dirty="0" smtClean="0">
                <a:solidFill>
                  <a:schemeClr val="tx1"/>
                </a:solidFill>
                <a:latin typeface="+mn-lt"/>
                <a:ea typeface="+mn-ea"/>
                <a:cs typeface="+mn-cs"/>
              </a:rPr>
              <a:t> </a:t>
            </a:r>
            <a:endParaRPr lang="es-CO" sz="1200" kern="1200" dirty="0" smtClean="0">
              <a:solidFill>
                <a:schemeClr val="tx1"/>
              </a:solidFill>
              <a:latin typeface="+mn-lt"/>
              <a:ea typeface="+mn-ea"/>
              <a:cs typeface="+mn-cs"/>
            </a:endParaRPr>
          </a:p>
          <a:p>
            <a:r>
              <a:rPr lang="es-ES" sz="1200" b="1" kern="1200" dirty="0" smtClean="0">
                <a:solidFill>
                  <a:schemeClr val="tx1"/>
                </a:solidFill>
                <a:latin typeface="+mn-lt"/>
                <a:ea typeface="+mn-ea"/>
                <a:cs typeface="+mn-cs"/>
              </a:rPr>
              <a:t>Categorías de impacto:</a:t>
            </a:r>
            <a:endParaRPr lang="es-CO" sz="1200" kern="1200" dirty="0" smtClean="0">
              <a:solidFill>
                <a:schemeClr val="tx1"/>
              </a:solidFill>
              <a:latin typeface="+mn-lt"/>
              <a:ea typeface="+mn-ea"/>
              <a:cs typeface="+mn-cs"/>
            </a:endParaRPr>
          </a:p>
          <a:p>
            <a:r>
              <a:rPr lang="es-ES" sz="1200" b="1" kern="1200" dirty="0" smtClean="0">
                <a:solidFill>
                  <a:schemeClr val="tx1"/>
                </a:solidFill>
                <a:latin typeface="+mn-lt"/>
                <a:ea typeface="+mn-ea"/>
                <a:cs typeface="+mn-cs"/>
              </a:rPr>
              <a:t> </a:t>
            </a:r>
            <a:endParaRPr lang="es-CO" sz="1200" kern="1200" dirty="0" smtClean="0">
              <a:solidFill>
                <a:schemeClr val="tx1"/>
              </a:solidFill>
              <a:latin typeface="+mn-lt"/>
              <a:ea typeface="+mn-ea"/>
              <a:cs typeface="+mn-cs"/>
            </a:endParaRPr>
          </a:p>
          <a:p>
            <a:r>
              <a:rPr lang="es-CO" sz="1200" kern="1200" dirty="0" smtClean="0">
                <a:solidFill>
                  <a:schemeClr val="tx1"/>
                </a:solidFill>
                <a:latin typeface="+mn-lt"/>
                <a:ea typeface="+mn-ea"/>
                <a:cs typeface="+mn-cs"/>
              </a:rPr>
              <a:t>Para el análisis se incluirán categorías de impacto como:</a:t>
            </a:r>
          </a:p>
          <a:p>
            <a:r>
              <a:rPr lang="es-CO" sz="1200" kern="1200" dirty="0" smtClean="0">
                <a:solidFill>
                  <a:schemeClr val="tx1"/>
                </a:solidFill>
                <a:latin typeface="+mn-lt"/>
                <a:ea typeface="+mn-ea"/>
                <a:cs typeface="+mn-cs"/>
              </a:rPr>
              <a:t>cambio climático Kg CO2 eq</a:t>
            </a:r>
          </a:p>
          <a:p>
            <a:r>
              <a:rPr lang="es-CO" sz="1200" kern="1200" dirty="0" smtClean="0">
                <a:solidFill>
                  <a:schemeClr val="tx1"/>
                </a:solidFill>
                <a:latin typeface="+mn-lt"/>
                <a:ea typeface="+mn-ea"/>
                <a:cs typeface="+mn-cs"/>
              </a:rPr>
              <a:t>Daño a la capa de ozono Kg CFC eq</a:t>
            </a:r>
          </a:p>
          <a:p>
            <a:r>
              <a:rPr lang="es-CO" sz="1200" kern="1200" dirty="0" smtClean="0">
                <a:solidFill>
                  <a:schemeClr val="tx1"/>
                </a:solidFill>
                <a:latin typeface="+mn-lt"/>
                <a:ea typeface="+mn-ea"/>
                <a:cs typeface="+mn-cs"/>
              </a:rPr>
              <a:t>Acidificación </a:t>
            </a:r>
          </a:p>
          <a:p>
            <a:r>
              <a:rPr lang="es-CO" sz="1200" kern="1200" dirty="0" smtClean="0">
                <a:solidFill>
                  <a:schemeClr val="tx1"/>
                </a:solidFill>
                <a:latin typeface="+mn-lt"/>
                <a:ea typeface="+mn-ea"/>
                <a:cs typeface="+mn-cs"/>
              </a:rPr>
              <a:t>Niebla química</a:t>
            </a:r>
          </a:p>
          <a:p>
            <a:r>
              <a:rPr lang="es-CO" sz="1200" kern="1200" dirty="0" smtClean="0">
                <a:solidFill>
                  <a:schemeClr val="tx1"/>
                </a:solidFill>
                <a:latin typeface="+mn-lt"/>
                <a:ea typeface="+mn-ea"/>
                <a:cs typeface="+mn-cs"/>
              </a:rPr>
              <a:t>Eutroficación </a:t>
            </a:r>
          </a:p>
          <a:p>
            <a:r>
              <a:rPr lang="es-CO" sz="1200" kern="1200" dirty="0" smtClean="0">
                <a:solidFill>
                  <a:schemeClr val="tx1"/>
                </a:solidFill>
                <a:latin typeface="+mn-lt"/>
                <a:ea typeface="+mn-ea"/>
                <a:cs typeface="+mn-cs"/>
              </a:rPr>
              <a:t>Eco indicadores E99</a:t>
            </a:r>
          </a:p>
          <a:p>
            <a:r>
              <a:rPr lang="es-ES" sz="1200" b="1" kern="1200" dirty="0" smtClean="0">
                <a:solidFill>
                  <a:schemeClr val="tx1"/>
                </a:solidFill>
                <a:latin typeface="+mn-lt"/>
                <a:ea typeface="+mn-ea"/>
                <a:cs typeface="+mn-cs"/>
              </a:rPr>
              <a:t>Alcance temporal</a:t>
            </a:r>
            <a:endParaRPr lang="es-CO" sz="1200" kern="1200" dirty="0" smtClean="0">
              <a:solidFill>
                <a:schemeClr val="tx1"/>
              </a:solidFill>
              <a:latin typeface="+mn-lt"/>
              <a:ea typeface="+mn-ea"/>
              <a:cs typeface="+mn-cs"/>
            </a:endParaRPr>
          </a:p>
          <a:p>
            <a:r>
              <a:rPr lang="es-CO" sz="1200" kern="1200" dirty="0" smtClean="0">
                <a:solidFill>
                  <a:schemeClr val="tx1"/>
                </a:solidFill>
                <a:latin typeface="+mn-lt"/>
                <a:ea typeface="+mn-ea"/>
                <a:cs typeface="+mn-cs"/>
              </a:rPr>
              <a:t>Datos obtenidos en al menos los últimos 10 años.</a:t>
            </a:r>
          </a:p>
          <a:p>
            <a:r>
              <a:rPr lang="es-CO" sz="1200" kern="1200" dirty="0" smtClean="0">
                <a:solidFill>
                  <a:schemeClr val="tx1"/>
                </a:solidFill>
                <a:latin typeface="+mn-lt"/>
                <a:ea typeface="+mn-ea"/>
                <a:cs typeface="+mn-cs"/>
              </a:rPr>
              <a:t>Los datos obtenidos directamente de la empresa son actualizados (2010-2011)</a:t>
            </a:r>
          </a:p>
          <a:p>
            <a:r>
              <a:rPr lang="es-ES" sz="1200" b="1" kern="1200" dirty="0" smtClean="0">
                <a:solidFill>
                  <a:schemeClr val="tx1"/>
                </a:solidFill>
                <a:latin typeface="+mn-lt"/>
                <a:ea typeface="+mn-ea"/>
                <a:cs typeface="+mn-cs"/>
              </a:rPr>
              <a:t>Fuentes de datos</a:t>
            </a:r>
            <a:endParaRPr lang="es-CO" sz="1200" kern="1200" dirty="0" smtClean="0">
              <a:solidFill>
                <a:schemeClr val="tx1"/>
              </a:solidFill>
              <a:latin typeface="+mn-lt"/>
              <a:ea typeface="+mn-ea"/>
              <a:cs typeface="+mn-cs"/>
            </a:endParaRPr>
          </a:p>
          <a:p>
            <a:r>
              <a:rPr lang="es-CO" sz="1200" kern="1200" dirty="0" smtClean="0">
                <a:solidFill>
                  <a:schemeClr val="tx1"/>
                </a:solidFill>
                <a:latin typeface="+mn-lt"/>
                <a:ea typeface="+mn-ea"/>
                <a:cs typeface="+mn-cs"/>
              </a:rPr>
              <a:t>Se utilizaran fuentes de datos  primarios obtenidos de la empresa que utiliza el producto.</a:t>
            </a:r>
          </a:p>
          <a:p>
            <a:r>
              <a:rPr lang="es-CO" sz="1200" kern="1200" dirty="0" smtClean="0">
                <a:solidFill>
                  <a:schemeClr val="tx1"/>
                </a:solidFill>
                <a:latin typeface="+mn-lt"/>
                <a:ea typeface="+mn-ea"/>
                <a:cs typeface="+mn-cs"/>
              </a:rPr>
              <a:t>Bases de datos europeas como Eco-invent.</a:t>
            </a:r>
          </a:p>
          <a:p>
            <a:r>
              <a:rPr lang="es-CO" sz="1200" b="1" kern="1200" dirty="0" smtClean="0">
                <a:solidFill>
                  <a:schemeClr val="tx1"/>
                </a:solidFill>
                <a:latin typeface="+mn-lt"/>
                <a:ea typeface="+mn-ea"/>
                <a:cs typeface="+mn-cs"/>
              </a:rPr>
              <a:t>Limites del sistema: </a:t>
            </a:r>
            <a:endParaRPr lang="es-CO" sz="1200" kern="1200" dirty="0" smtClean="0">
              <a:solidFill>
                <a:schemeClr val="tx1"/>
              </a:solidFill>
              <a:latin typeface="+mn-lt"/>
              <a:ea typeface="+mn-ea"/>
              <a:cs typeface="+mn-cs"/>
            </a:endParaRPr>
          </a:p>
          <a:p>
            <a:r>
              <a:rPr lang="es-CO" sz="1200" b="1" kern="1200" dirty="0" smtClean="0">
                <a:solidFill>
                  <a:schemeClr val="tx1"/>
                </a:solidFill>
                <a:latin typeface="+mn-lt"/>
                <a:ea typeface="+mn-ea"/>
                <a:cs typeface="+mn-cs"/>
              </a:rPr>
              <a:t> </a:t>
            </a:r>
            <a:endParaRPr lang="es-CO" sz="1200" kern="1200" dirty="0" smtClean="0">
              <a:solidFill>
                <a:schemeClr val="tx1"/>
              </a:solidFill>
              <a:latin typeface="+mn-lt"/>
              <a:ea typeface="+mn-ea"/>
              <a:cs typeface="+mn-cs"/>
            </a:endParaRPr>
          </a:p>
          <a:p>
            <a:r>
              <a:rPr lang="es-CO" sz="1200" b="1" kern="1200" dirty="0" smtClean="0">
                <a:solidFill>
                  <a:schemeClr val="tx1"/>
                </a:solidFill>
                <a:latin typeface="+mn-lt"/>
                <a:ea typeface="+mn-ea"/>
                <a:cs typeface="+mn-cs"/>
              </a:rPr>
              <a:t> </a:t>
            </a:r>
            <a:endParaRPr lang="es-CO" sz="1200" kern="1200" dirty="0" smtClean="0">
              <a:solidFill>
                <a:schemeClr val="tx1"/>
              </a:solidFill>
              <a:latin typeface="+mn-lt"/>
              <a:ea typeface="+mn-ea"/>
              <a:cs typeface="+mn-cs"/>
            </a:endParaRPr>
          </a:p>
          <a:p>
            <a:r>
              <a:rPr lang="es-CO" sz="1200" b="1" kern="1200" dirty="0" smtClean="0">
                <a:solidFill>
                  <a:schemeClr val="tx1"/>
                </a:solidFill>
                <a:latin typeface="+mn-lt"/>
                <a:ea typeface="+mn-ea"/>
                <a:cs typeface="+mn-cs"/>
              </a:rPr>
              <a:t> </a:t>
            </a:r>
            <a:endParaRPr lang="es-CO" sz="1200" kern="1200" dirty="0" smtClean="0">
              <a:solidFill>
                <a:schemeClr val="tx1"/>
              </a:solidFill>
              <a:latin typeface="+mn-lt"/>
              <a:ea typeface="+mn-ea"/>
              <a:cs typeface="+mn-cs"/>
            </a:endParaRPr>
          </a:p>
          <a:p>
            <a:r>
              <a:rPr lang="es-ES" sz="1200" b="1" kern="1200" dirty="0" smtClean="0">
                <a:solidFill>
                  <a:schemeClr val="tx1"/>
                </a:solidFill>
                <a:latin typeface="+mn-lt"/>
                <a:ea typeface="+mn-ea"/>
                <a:cs typeface="+mn-cs"/>
              </a:rPr>
              <a:t> </a:t>
            </a:r>
            <a:endParaRPr lang="es-CO" sz="1200" kern="1200" dirty="0" smtClean="0">
              <a:solidFill>
                <a:schemeClr val="tx1"/>
              </a:solidFill>
              <a:latin typeface="+mn-lt"/>
              <a:ea typeface="+mn-ea"/>
              <a:cs typeface="+mn-cs"/>
            </a:endParaRPr>
          </a:p>
          <a:p>
            <a:r>
              <a:rPr lang="es-CO" sz="1200" kern="1200" dirty="0" smtClean="0">
                <a:solidFill>
                  <a:schemeClr val="tx1"/>
                </a:solidFill>
                <a:latin typeface="+mn-lt"/>
                <a:ea typeface="+mn-ea"/>
                <a:cs typeface="+mn-cs"/>
              </a:rPr>
              <a:t>Existe una serie de limites tales como:</a:t>
            </a:r>
          </a:p>
          <a:p>
            <a:r>
              <a:rPr lang="es-CO" sz="1200" kern="1200" dirty="0" smtClean="0">
                <a:solidFill>
                  <a:schemeClr val="tx1"/>
                </a:solidFill>
                <a:latin typeface="+mn-lt"/>
                <a:ea typeface="+mn-ea"/>
                <a:cs typeface="+mn-cs"/>
              </a:rPr>
              <a:t>Por ser un tambor de segunda, su proceso productivo puede iniciar en muchos lugares del mundo antes de llegar Colombia.</a:t>
            </a:r>
          </a:p>
          <a:p>
            <a:r>
              <a:rPr lang="es-CO" sz="1200" kern="1200" dirty="0" smtClean="0">
                <a:solidFill>
                  <a:schemeClr val="tx1"/>
                </a:solidFill>
                <a:latin typeface="+mn-lt"/>
                <a:ea typeface="+mn-ea"/>
                <a:cs typeface="+mn-cs"/>
              </a:rPr>
              <a:t>El software utilizado solo cuenta con información de bases de datos de países Europeos y Estadounidenses, los datos allí mostrados pueden ser adaptados pero no son idénticos a los reales. </a:t>
            </a:r>
          </a:p>
          <a:p>
            <a:r>
              <a:rPr lang="es-CO" sz="1200" kern="1200" dirty="0" smtClean="0">
                <a:solidFill>
                  <a:schemeClr val="tx1"/>
                </a:solidFill>
                <a:latin typeface="+mn-lt"/>
                <a:ea typeface="+mn-ea"/>
                <a:cs typeface="+mn-cs"/>
              </a:rPr>
              <a:t>La etapa del ciclo de vida “uso”, no será tenido en cuenta en este estudio ya que durante esta no se producen emisiones y los desechos son mínimos.</a:t>
            </a:r>
          </a:p>
          <a:p>
            <a:r>
              <a:rPr lang="es-CO" sz="1200" b="1" kern="1200" dirty="0" smtClean="0">
                <a:solidFill>
                  <a:schemeClr val="tx1"/>
                </a:solidFill>
                <a:latin typeface="+mn-lt"/>
                <a:ea typeface="+mn-ea"/>
                <a:cs typeface="+mn-cs"/>
              </a:rPr>
              <a:t>Calidad de datos:</a:t>
            </a:r>
            <a:endParaRPr lang="es-CO" sz="1200" kern="1200" dirty="0" smtClean="0">
              <a:solidFill>
                <a:schemeClr val="tx1"/>
              </a:solidFill>
              <a:latin typeface="+mn-lt"/>
              <a:ea typeface="+mn-ea"/>
              <a:cs typeface="+mn-cs"/>
            </a:endParaRPr>
          </a:p>
          <a:p>
            <a:r>
              <a:rPr lang="es-CO" sz="1200" kern="1200" dirty="0" smtClean="0">
                <a:solidFill>
                  <a:schemeClr val="tx1"/>
                </a:solidFill>
                <a:latin typeface="+mn-lt"/>
                <a:ea typeface="+mn-ea"/>
                <a:cs typeface="+mn-cs"/>
              </a:rPr>
              <a:t>Primarios: Datos obtenidos de La Empresa X y sus proveedores.</a:t>
            </a:r>
          </a:p>
          <a:p>
            <a:r>
              <a:rPr lang="es-CO" sz="1200" kern="1200" dirty="0" smtClean="0">
                <a:solidFill>
                  <a:schemeClr val="tx1"/>
                </a:solidFill>
                <a:latin typeface="+mn-lt"/>
                <a:ea typeface="+mn-ea"/>
                <a:cs typeface="+mn-cs"/>
              </a:rPr>
              <a:t>Secundarios: Información obtenida en internet y demás consultas realizadas.</a:t>
            </a:r>
          </a:p>
          <a:p>
            <a:r>
              <a:rPr lang="es-CO" sz="1200" b="1" kern="1200" dirty="0" smtClean="0">
                <a:solidFill>
                  <a:schemeClr val="tx1"/>
                </a:solidFill>
                <a:latin typeface="+mn-lt"/>
                <a:ea typeface="+mn-ea"/>
                <a:cs typeface="+mn-cs"/>
              </a:rPr>
              <a:t>Cobertura geográfica: </a:t>
            </a:r>
            <a:endParaRPr lang="es-CO" sz="1200" kern="1200" dirty="0" smtClean="0">
              <a:solidFill>
                <a:schemeClr val="tx1"/>
              </a:solidFill>
              <a:latin typeface="+mn-lt"/>
              <a:ea typeface="+mn-ea"/>
              <a:cs typeface="+mn-cs"/>
            </a:endParaRPr>
          </a:p>
          <a:p>
            <a:r>
              <a:rPr lang="es-CO" sz="1200" kern="1200" dirty="0" smtClean="0">
                <a:solidFill>
                  <a:schemeClr val="tx1"/>
                </a:solidFill>
                <a:latin typeface="+mn-lt"/>
                <a:ea typeface="+mn-ea"/>
                <a:cs typeface="+mn-cs"/>
              </a:rPr>
              <a:t> </a:t>
            </a:r>
          </a:p>
          <a:p>
            <a:r>
              <a:rPr lang="es-CO" sz="1200" kern="1200" dirty="0" smtClean="0">
                <a:solidFill>
                  <a:schemeClr val="tx1"/>
                </a:solidFill>
                <a:latin typeface="+mn-lt"/>
                <a:ea typeface="+mn-ea"/>
                <a:cs typeface="+mn-cs"/>
              </a:rPr>
              <a:t>Estados Unidos: fabricación del tambor metálico importado. </a:t>
            </a:r>
          </a:p>
          <a:p>
            <a:r>
              <a:rPr lang="es-CO" sz="1200" kern="1200" dirty="0" smtClean="0">
                <a:solidFill>
                  <a:schemeClr val="tx1"/>
                </a:solidFill>
                <a:latin typeface="+mn-lt"/>
                <a:ea typeface="+mn-ea"/>
                <a:cs typeface="+mn-cs"/>
              </a:rPr>
              <a:t>Bogotá: fabricación de tambores a nivel nacional</a:t>
            </a:r>
          </a:p>
          <a:p>
            <a:r>
              <a:rPr lang="es-CO" sz="1200" kern="1200" dirty="0" smtClean="0">
                <a:solidFill>
                  <a:schemeClr val="tx1"/>
                </a:solidFill>
                <a:latin typeface="+mn-lt"/>
                <a:ea typeface="+mn-ea"/>
                <a:cs typeface="+mn-cs"/>
              </a:rPr>
              <a:t>Barranquilla y Cartagena: entrada de la materia prima</a:t>
            </a:r>
          </a:p>
          <a:p>
            <a:r>
              <a:rPr lang="es-CO" sz="1200" kern="1200" dirty="0" smtClean="0">
                <a:solidFill>
                  <a:schemeClr val="tx1"/>
                </a:solidFill>
                <a:latin typeface="+mn-lt"/>
                <a:ea typeface="+mn-ea"/>
                <a:cs typeface="+mn-cs"/>
              </a:rPr>
              <a:t>Medellín: recuperación y uso de tambores.</a:t>
            </a:r>
          </a:p>
          <a:p>
            <a:r>
              <a:rPr lang="es-ES" sz="1200" kern="1200" dirty="0" smtClean="0">
                <a:solidFill>
                  <a:schemeClr val="tx1"/>
                </a:solidFill>
                <a:latin typeface="+mn-lt"/>
                <a:ea typeface="+mn-ea"/>
                <a:cs typeface="+mn-cs"/>
              </a:rPr>
              <a:t>que es un indicador suizo que lleva todas las categorías de impacto en términos de una misma sustancia (Eco puntos) 1000 mpt=1Pt y que especifica los impactos en términos de la incidencia en la salud, a través de los indicadores de cambio climático, destrucción de la capa de ozono, efectos cancerígenos y respiratorios, radiación nuclear y en términos de incidencia en la calidad del medio ambiente a través de los indicadores de  Eco toxicidad, acidificación y uso del suelo. </a:t>
            </a:r>
            <a:endParaRPr lang="es-CO" sz="1200" kern="1200" dirty="0" smtClean="0">
              <a:solidFill>
                <a:schemeClr val="tx1"/>
              </a:solidFill>
              <a:latin typeface="+mn-lt"/>
              <a:ea typeface="+mn-ea"/>
              <a:cs typeface="+mn-cs"/>
            </a:endParaRPr>
          </a:p>
          <a:p>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22</a:t>
            </a:fld>
            <a:endParaRPr lang="es-CO"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kumimoji="0" lang="es-ES" sz="12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Para poder realizar un análisis correcto del contenedor importado, se procedió a obtener estadísticas de importación nacionales. En el 2011 en Colombia entre enero y julio se exportaron alrededor de </a:t>
            </a:r>
            <a:r>
              <a:rPr kumimoji="0" lang="es-CO" sz="12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15.444.693 toneladas métricas en productos, el 30 % de las importaciones totales del país corresponden a Estados Unidos, seguido por Argentina con un 14.7% y China con un 7.5 %</a:t>
            </a:r>
            <a:r>
              <a:rPr kumimoji="0" lang="es-CO" sz="1200" b="0" i="0" u="none" strike="noStrike" cap="none" normalizeH="0" baseline="30000" dirty="0" smtClean="0">
                <a:ln>
                  <a:noFill/>
                </a:ln>
                <a:solidFill>
                  <a:schemeClr val="tx1"/>
                </a:solidFill>
                <a:effectLst/>
                <a:latin typeface="Calibri" pitchFamily="34" charset="0"/>
                <a:ea typeface="Times New Roman" pitchFamily="18" charset="0"/>
                <a:cs typeface="Calibri" pitchFamily="34" charset="0"/>
                <a:hlinkClick r:id=""/>
              </a:rPr>
              <a:t>[</a:t>
            </a:r>
            <a:r>
              <a:rPr kumimoji="0" lang="es-CO" sz="1200" b="0" i="0" u="none" strike="noStrike" cap="none" normalizeH="0" baseline="30000" dirty="0" smtClean="0" bmk="">
                <a:ln>
                  <a:noFill/>
                </a:ln>
                <a:solidFill>
                  <a:schemeClr val="tx1"/>
                </a:solidFill>
                <a:effectLst/>
                <a:latin typeface="Calibri" pitchFamily="34" charset="0"/>
                <a:ea typeface="Times New Roman" pitchFamily="18" charset="0"/>
                <a:cs typeface="Calibri" pitchFamily="34" charset="0"/>
                <a:hlinkClick r:id=""/>
              </a:rPr>
              <a:t>1]</a:t>
            </a:r>
            <a:r>
              <a:rPr kumimoji="0" lang="es-CO" sz="12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23</a:t>
            </a:fld>
            <a:endParaRPr lang="es-CO"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24</a:t>
            </a:fld>
            <a:endParaRPr lang="es-CO"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25</a:t>
            </a:fld>
            <a:endParaRPr lang="es-CO"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26</a:t>
            </a:fld>
            <a:endParaRPr lang="es-CO"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27</a:t>
            </a:fld>
            <a:endParaRPr lang="es-CO"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La probabilidad de éxito: Evalúa si la alternativa realmente resuelve alguna necesidad y si hay interés del cliente y el mercado objetivo por adquirirlo, para determinar si vale la pena invertir el tiempo y el trabajo en dicha idea.</a:t>
            </a:r>
            <a:endParaRPr lang="es-CO"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Esfuerzo necesario: para llevar a cabo la solución teniendo en cuenta aspectos como costos, conocimiento, tiempos y recursos  con los que cuenta el equipo de desarrollo para poder desarrollar la idea de acuerdo con las limitaciones del proyecto.</a:t>
            </a:r>
            <a:endParaRPr lang="es-CO" sz="1200" kern="1200" dirty="0" smtClean="0">
              <a:solidFill>
                <a:schemeClr val="tx1"/>
              </a:solidFill>
              <a:latin typeface="+mn-lt"/>
              <a:ea typeface="+mn-ea"/>
              <a:cs typeface="+mn-cs"/>
            </a:endParaRPr>
          </a:p>
          <a:p>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36</a:t>
            </a:fld>
            <a:endParaRPr lang="es-CO"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La probabilidad de éxito: Evalúa si la alternativa realmente resuelve alguna necesidad y si hay interés del cliente y el mercado objetivo por adquirirlo, para determinar si vale la pena invertir el tiempo y el trabajo en dicha idea.</a:t>
            </a:r>
            <a:endParaRPr lang="es-CO"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Esfuerzo necesario: para llevar a cabo la solución teniendo en cuenta aspectos como costos, conocimiento, tiempos y recursos  con los que cuenta el equipo de desarrollo para poder desarrollar la idea de acuerdo con las limitaciones del proyecto.</a:t>
            </a:r>
            <a:endParaRPr lang="es-CO" sz="1200" kern="1200" dirty="0" smtClean="0">
              <a:solidFill>
                <a:schemeClr val="tx1"/>
              </a:solidFill>
              <a:latin typeface="+mn-lt"/>
              <a:ea typeface="+mn-ea"/>
              <a:cs typeface="+mn-cs"/>
            </a:endParaRPr>
          </a:p>
          <a:p>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37</a:t>
            </a:fld>
            <a:endParaRPr lang="es-CO"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La probabilidad de éxito: Evalúa si la alternativa realmente resuelve alguna necesidad y si hay interés del cliente y el mercado objetivo por adquirirlo, para determinar si vale la pena invertir el tiempo y el trabajo en dicha idea.</a:t>
            </a:r>
            <a:endParaRPr lang="es-CO"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Esfuerzo necesario: para llevar a cabo la solución teniendo en cuenta aspectos como costos, conocimiento, tiempos y recursos  con los que cuenta el equipo de desarrollo para poder desarrollar la idea de acuerdo con las limitaciones del proyecto.</a:t>
            </a:r>
            <a:endParaRPr lang="es-CO" sz="1200" kern="1200" dirty="0" smtClean="0">
              <a:solidFill>
                <a:schemeClr val="tx1"/>
              </a:solidFill>
              <a:latin typeface="+mn-lt"/>
              <a:ea typeface="+mn-ea"/>
              <a:cs typeface="+mn-cs"/>
            </a:endParaRPr>
          </a:p>
          <a:p>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38</a:t>
            </a:fld>
            <a:endParaRPr lang="es-CO"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La probabilidad de éxito: Evalúa si la alternativa realmente resuelve alguna necesidad y si hay interés del cliente y el mercado objetivo por adquirirlo, para determinar si vale la pena invertir el tiempo y el trabajo en dicha idea.</a:t>
            </a:r>
            <a:endParaRPr lang="es-CO"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Esfuerzo necesario: para llevar a cabo la solución teniendo en cuenta aspectos como costos, conocimiento, tiempos y recursos  con los que cuenta el equipo de desarrollo para poder desarrollar la idea de acuerdo con las limitaciones del proyecto.</a:t>
            </a:r>
            <a:endParaRPr lang="es-CO" sz="1200" kern="1200" dirty="0" smtClean="0">
              <a:solidFill>
                <a:schemeClr val="tx1"/>
              </a:solidFill>
              <a:latin typeface="+mn-lt"/>
              <a:ea typeface="+mn-ea"/>
              <a:cs typeface="+mn-cs"/>
            </a:endParaRPr>
          </a:p>
          <a:p>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39</a:t>
            </a:fld>
            <a:endParaRPr lang="es-CO"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dirty="0" smtClean="0">
                <a:solidFill>
                  <a:schemeClr val="tx1">
                    <a:lumMod val="50000"/>
                    <a:lumOff val="50000"/>
                  </a:schemeClr>
                </a:solidFill>
              </a:rPr>
              <a:t>los perfiles que rodean el contenedor están sometidos a fuerzas de compresión perpendiculares a la sección del perfil, debido a esta situación se considera realizar cálculos estructurales  que permitan determinar no solo la resistencia a la deformación del material sino también la carga critica de pandeo de la columna</a:t>
            </a:r>
            <a:endParaRPr lang="es-CO" dirty="0" smtClean="0">
              <a:solidFill>
                <a:schemeClr val="tx1">
                  <a:lumMod val="50000"/>
                  <a:lumOff val="50000"/>
                </a:schemeClr>
              </a:solidFill>
            </a:endParaRPr>
          </a:p>
          <a:p>
            <a:r>
              <a:rPr lang="es-ES" dirty="0" smtClean="0"/>
              <a:t>“una columna falla por pandeo o por cedencia ultima del material</a:t>
            </a: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40</a:t>
            </a:fld>
            <a:endParaRPr lang="es-CO"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kumimoji="0" lang="es-ES"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La fórmula relaciona el calibre, el perímetro y la resistencia a la carga vertical de la referencia específica de material, arrojando como resultado una aproximación teórica a la cantidad de peso que puede soportar el material</a:t>
            </a: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41</a:t>
            </a:fld>
            <a:endParaRPr lang="es-CO"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kumimoji="0" lang="es-ES"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La fórmula relaciona el calibre, el perímetro y la resistencia a la carga vertical de la referencia específica de material, arrojando como resultado una aproximación teórica a la cantidad de peso que puede soportar el material.</a:t>
            </a:r>
          </a:p>
          <a:p>
            <a:endParaRPr kumimoji="0" lang="es-ES" b="0" i="0" u="none" strike="noStrike" cap="none" normalizeH="0" baseline="0" dirty="0" smtClean="0">
              <a:ln>
                <a:noFill/>
              </a:ln>
              <a:solidFill>
                <a:schemeClr val="tx1"/>
              </a:solidFill>
              <a:effectLst/>
              <a:latin typeface="Calibri" pitchFamily="34" charset="0"/>
              <a:cs typeface="Calibri"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s-ES" sz="1200" kern="1200" dirty="0" smtClean="0">
                <a:solidFill>
                  <a:schemeClr val="tx1"/>
                </a:solidFill>
                <a:latin typeface="+mn-lt"/>
                <a:ea typeface="+mn-ea"/>
                <a:cs typeface="+mn-cs"/>
              </a:rPr>
              <a:t>Los resultados de las pruebas de laboratorio presentadas en el ANEXO K y más adelante en este mismo documento, descartaron el uso de los perfiles laterales cuya función principal era ayudar al cuerpo de cartón a soportar la presión en caso de que se manejaran los empaques apilados.</a:t>
            </a:r>
            <a:endParaRPr lang="es-CO" sz="1200" kern="1200" dirty="0" smtClean="0">
              <a:solidFill>
                <a:schemeClr val="tx1"/>
              </a:solidFill>
              <a:latin typeface="+mn-lt"/>
              <a:ea typeface="+mn-ea"/>
              <a:cs typeface="+mn-cs"/>
            </a:endParaRPr>
          </a:p>
          <a:p>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42</a:t>
            </a:fld>
            <a:endParaRPr lang="es-CO"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en este caso la geometría cuadrada cumple este requisito; sin embargo esta geometría somete al cartón, que es el cuerpo principal del contenedor, a un mayor esfuerzo de abombado durante el envasado y el transporte</a:t>
            </a: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43</a:t>
            </a:fld>
            <a:endParaRPr lang="es-CO"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44</a:t>
            </a:fld>
            <a:endParaRPr lang="es-CO"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45</a:t>
            </a:fld>
            <a:endParaRPr lang="es-CO"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46</a:t>
            </a:fld>
            <a:endParaRPr lang="es-CO"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“El diseño de talle incluye la especificación completa de la geometría, materiales y tolerancias de todas las partes que sean únicas del proyecto”</a:t>
            </a:r>
            <a:r>
              <a:rPr kumimoji="0" lang="es-ES" sz="1200" b="0" i="0" u="none" strike="noStrike" cap="none" normalizeH="0" baseline="30000" dirty="0" smtClean="0">
                <a:ln>
                  <a:noFill/>
                </a:ln>
                <a:solidFill>
                  <a:schemeClr val="tx1"/>
                </a:solidFill>
                <a:effectLst/>
                <a:latin typeface="Calibri" pitchFamily="34" charset="0"/>
                <a:ea typeface="Calibri" pitchFamily="34" charset="0"/>
                <a:cs typeface="Calibri" pitchFamily="34" charset="0"/>
                <a:hlinkClick r:id=""/>
              </a:rPr>
              <a:t>[</a:t>
            </a:r>
            <a:r>
              <a:rPr kumimoji="0" lang="es-ES" sz="1200" b="0" i="0" u="none" strike="noStrike" cap="none" normalizeH="0" baseline="30000" dirty="0" smtClean="0" bmk="">
                <a:ln>
                  <a:noFill/>
                </a:ln>
                <a:solidFill>
                  <a:schemeClr val="tx1"/>
                </a:solidFill>
                <a:effectLst/>
                <a:latin typeface="Calibri" pitchFamily="34" charset="0"/>
                <a:ea typeface="Calibri" pitchFamily="34" charset="0"/>
                <a:cs typeface="Calibri" pitchFamily="34" charset="0"/>
                <a:hlinkClick r:id=""/>
              </a:rPr>
              <a:t>1]</a:t>
            </a:r>
            <a:r>
              <a:rPr kumimoji="0" lang="es-ES" sz="1200" b="0" i="0" u="none" strike="noStrike" cap="none" normalizeH="0" baseline="0" dirty="0" smtClean="0" bmk="">
                <a:ln>
                  <a:noFill/>
                </a:ln>
                <a:solidFill>
                  <a:schemeClr val="tx1"/>
                </a:solidFill>
                <a:effectLst/>
                <a:latin typeface="Calibri" pitchFamily="34" charset="0"/>
                <a:ea typeface="Calibri" pitchFamily="34" charset="0"/>
                <a:cs typeface="Calibri"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A nivel de ingeniería se toman en cuenta consideraciones con respecto a las siguientes variables: Materiales, condiciones de almacenamiento, manufactura, geometría, transporte, costo. A continuación se presenta una explicación breve de cada uno de estos aspectos bajo la perspectiva adoptada para el proyecto.</a:t>
            </a:r>
            <a:endPar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47</a:t>
            </a:fld>
            <a:endParaRPr lang="es-CO"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kern="1200" dirty="0" smtClean="0">
                <a:solidFill>
                  <a:schemeClr val="tx1"/>
                </a:solidFill>
                <a:latin typeface="+mn-lt"/>
                <a:ea typeface="+mn-ea"/>
                <a:cs typeface="+mn-cs"/>
              </a:rPr>
              <a:t>El proceso de manufactura para las piezas plásticas está directamente vinculado con la cantidad de unidades a producir,</a:t>
            </a:r>
            <a:r>
              <a:rPr lang="es-ES" sz="1200" b="1" kern="1200" dirty="0" smtClean="0">
                <a:solidFill>
                  <a:schemeClr val="tx1"/>
                </a:solidFill>
                <a:latin typeface="+mn-lt"/>
                <a:ea typeface="+mn-ea"/>
                <a:cs typeface="+mn-cs"/>
              </a:rPr>
              <a:t> </a:t>
            </a:r>
            <a:r>
              <a:rPr lang="es-ES" sz="1200" kern="1200" dirty="0" smtClean="0">
                <a:solidFill>
                  <a:schemeClr val="tx1"/>
                </a:solidFill>
                <a:latin typeface="+mn-lt"/>
                <a:ea typeface="+mn-ea"/>
                <a:cs typeface="+mn-cs"/>
              </a:rPr>
              <a:t>considerando que se utiliza un promedio  de 400 tambores mensuales, se planea una manufactura inicial de al menos 800 tapas</a:t>
            </a: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48</a:t>
            </a:fld>
            <a:endParaRPr lang="es-CO"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49</a:t>
            </a:fld>
            <a:endParaRPr lang="es-CO"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50</a:t>
            </a:fld>
            <a:endParaRPr lang="es-CO"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kern="1200" dirty="0" smtClean="0">
                <a:solidFill>
                  <a:schemeClr val="tx1"/>
                </a:solidFill>
                <a:latin typeface="+mn-lt"/>
                <a:ea typeface="+mn-ea"/>
                <a:cs typeface="+mn-cs"/>
              </a:rPr>
              <a:t>Para determinar finalmente el diseño se procede a realizar un análisis del comportamiento del material bajo cargas, para determinar si el diseño de las tapas resiste el peso de la resina o si es necesario considerar nuevas adaptaciones al diseño, este análisis FEA (Finite Element Analysis) se realiza a través del software de elementos finitos Solidworks simulator, que analiza el comportamiento del material predeterminado bajo las condiciones de carga.</a:t>
            </a:r>
            <a:endParaRPr lang="es-CO" sz="1200" kern="120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51</a:t>
            </a:fld>
            <a:endParaRPr lang="es-CO"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52</a:t>
            </a:fld>
            <a:endParaRPr lang="es-CO"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53</a:t>
            </a:fld>
            <a:endParaRPr lang="es-CO"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Los desplazamientos máximos se redujeron en un 64 % pasando de 19mm a 7mm y son aceptables considerando que los polímeros son materiales hyper elasticos que pueden retornar a su forma inicial con facilidad.</a:t>
            </a:r>
            <a:endParaRPr lang="es-CO"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A nivel de esfuerzos hubo una reducción del 71% ya que se redujeron las tensiones de 25 MPa a 7 MPa, que es un esfuerzo inferior al límite elástico del material que corresponde a 25 MPa. Esta reducción se evidencia en el factor de seguridad cuyo mínimo aceptable es 1 y que en este caso dio como resultado un 3,4.</a:t>
            </a:r>
            <a:endParaRPr lang="es-CO" sz="1200" kern="120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54</a:t>
            </a:fld>
            <a:endParaRPr lang="es-CO"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Los desplazamientos máximos se redujeron en un 64 % pasando de 19mm a 7mm y son aceptables considerando que los polímeros son materiales hyper elasticos que pueden retornar a su forma inicial con facilidad.</a:t>
            </a:r>
            <a:endParaRPr lang="es-CO"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A nivel de esfuerzos hubo una reducción del 71% ya que se redujeron las tensiones de 25 MPa a 7 MPa, que es un esfuerzo inferior al límite elástico del material que corresponde a 25 MPa. Esta reducción se evidencia en el factor de seguridad cuyo mínimo aceptable es 1 y que en este caso dio como resultado un 3,4.</a:t>
            </a:r>
            <a:endParaRPr lang="es-CO" sz="1200" kern="120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55</a:t>
            </a:fld>
            <a:endParaRPr lang="es-CO"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56</a:t>
            </a:fld>
            <a:endParaRPr lang="es-CO"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57</a:t>
            </a:fld>
            <a:endParaRPr lang="es-CO"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58</a:t>
            </a:fld>
            <a:endParaRPr lang="es-CO"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59</a:t>
            </a:fld>
            <a:endParaRPr lang="es-CO"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O" dirty="0" smtClean="0">
                <a:solidFill>
                  <a:schemeClr val="tx1">
                    <a:lumMod val="50000"/>
                    <a:lumOff val="50000"/>
                  </a:schemeClr>
                </a:solidFill>
              </a:rPr>
              <a:t>Considerando los costos asociados finalmente se obtiene un estimado del ahorro de un 5% por contenedor con respecto al actual. Mensualmente se producen 400 contenedores este ahorro resulta en un 20% mensual para la producción.</a:t>
            </a: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60</a:t>
            </a:fld>
            <a:endParaRPr lang="es-CO"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61</a:t>
            </a:fld>
            <a:endParaRPr lang="es-CO"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62</a:t>
            </a:fld>
            <a:endParaRPr lang="es-CO"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Los desplazamientos máximos se redujeron en un 64 % pasando de 19mm a 7mm y son aceptables considerando que los polímeros son materiales hyper elasticos que pueden retornar a su forma inicial con facilidad.</a:t>
            </a:r>
            <a:endParaRPr lang="es-CO"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A nivel de esfuerzos hubo una reducción del 71% ya que se redujeron las tensiones de 25 MPa a 7 MPa, que es un esfuerzo inferior al límite elástico del material que corresponde a 25 MPa. Esta reducción se evidencia en el factor de seguridad cuyo mínimo aceptable es 1 y que en este caso dio como resultado un 3,4.</a:t>
            </a:r>
            <a:endParaRPr lang="es-CO" sz="1200" kern="120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63</a:t>
            </a:fld>
            <a:endParaRPr lang="es-CO"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64</a:t>
            </a:fld>
            <a:endParaRPr lang="es-CO"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66</a:t>
            </a:fld>
            <a:endParaRPr lang="es-CO"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Los desplazamientos máximos se redujeron en un 64 % pasando de 19mm a 7mm y son aceptables considerando que los polímeros son materiales hyper elasticos que pueden retornar a su forma inicial con facilidad.</a:t>
            </a:r>
            <a:endParaRPr lang="es-CO"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A nivel de esfuerzos hubo una reducción del 71% ya que se redujeron las tensiones de 25 MPa a 7 MPa, que es un esfuerzo inferior al límite elástico del material que corresponde a 25 MPa. Esta reducción se evidencia en el factor de seguridad cuyo mínimo aceptable es 1 y que en este caso dio como resultado un 3,4.</a:t>
            </a:r>
            <a:endParaRPr lang="es-CO" sz="1200" kern="120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67</a:t>
            </a:fld>
            <a:endParaRPr lang="es-CO"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68</a:t>
            </a:fld>
            <a:endParaRPr lang="es-CO"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69</a:t>
            </a:fld>
            <a:endParaRPr lang="es-CO"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r>
              <a:rPr lang="es-ES" sz="1200" kern="1200" dirty="0" smtClean="0">
                <a:solidFill>
                  <a:schemeClr val="tx1"/>
                </a:solidFill>
                <a:latin typeface="+mn-lt"/>
                <a:ea typeface="+mn-ea"/>
                <a:cs typeface="+mn-cs"/>
              </a:rPr>
              <a:t>Los desplazamientos máximos se redujeron en un 64 % pasando de 19mm a 7mm y son aceptables considerando que los polímeros son materiales hyper elasticos que pueden retornar a su forma inicial con facilidad.</a:t>
            </a:r>
            <a:endParaRPr lang="es-CO"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A nivel de esfuerzos hubo una reducción del 71% ya que se redujeron las tensiones de 25 MPa a 7 MPa, que es un esfuerzo inferior al límite elástico del material que corresponde a 25 MPa. Esta reducción se evidencia en el factor de seguridad cuyo mínimo aceptable es 1 y que en este caso dio como resultado un 3,4.</a:t>
            </a:r>
            <a:endParaRPr lang="es-CO" sz="1200" kern="120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70</a:t>
            </a:fld>
            <a:endParaRPr lang="es-CO"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71</a:t>
            </a:fld>
            <a:endParaRPr lang="es-CO"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72</a:t>
            </a:fld>
            <a:endParaRPr lang="es-CO"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73</a:t>
            </a:fld>
            <a:endParaRPr lang="es-CO"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74</a:t>
            </a:fld>
            <a:endParaRPr lang="es-CO"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75</a:t>
            </a:fld>
            <a:endParaRPr lang="es-CO"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76</a:t>
            </a:fld>
            <a:endParaRPr lang="es-CO"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77</a:t>
            </a:fld>
            <a:endParaRPr lang="es-CO"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78</a:t>
            </a:fld>
            <a:endParaRPr lang="es-CO"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79</a:t>
            </a:fld>
            <a:endParaRPr lang="es-CO"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80</a:t>
            </a:fld>
            <a:endParaRPr lang="es-CO"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O" dirty="0"/>
          </a:p>
        </p:txBody>
      </p:sp>
      <p:sp>
        <p:nvSpPr>
          <p:cNvPr id="4" name="3 Marcador de número de diapositiva"/>
          <p:cNvSpPr>
            <a:spLocks noGrp="1"/>
          </p:cNvSpPr>
          <p:nvPr>
            <p:ph type="sldNum" sz="quarter" idx="10"/>
          </p:nvPr>
        </p:nvSpPr>
        <p:spPr/>
        <p:txBody>
          <a:bodyPr/>
          <a:lstStyle/>
          <a:p>
            <a:fld id="{34AA28F0-B771-44DC-A1B5-9680C0260C58}" type="slidenum">
              <a:rPr lang="es-CO" smtClean="0"/>
              <a:pPr/>
              <a:t>81</a:t>
            </a:fld>
            <a:endParaRPr lang="es-CO"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6"/>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65930A43-D91F-4A81-857B-2B36524DF3E6}" type="datetimeFigureOut">
              <a:rPr lang="es-CO" smtClean="0"/>
              <a:pPr/>
              <a:t>24/11/2011</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0CFDD68-C50F-4B5B-BD62-E9DC670613CC}" type="slidenum">
              <a:rPr lang="es-CO" smtClean="0"/>
              <a:pPr/>
              <a:t>‹Nº›</a:t>
            </a:fld>
            <a:endParaRPr lang="es-CO" dirty="0"/>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5930A43-D91F-4A81-857B-2B36524DF3E6}" type="datetimeFigureOut">
              <a:rPr lang="es-CO" smtClean="0"/>
              <a:pPr/>
              <a:t>24/11/2011</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0CFDD68-C50F-4B5B-BD62-E9DC670613CC}" type="slidenum">
              <a:rPr lang="es-CO" smtClean="0"/>
              <a:pPr/>
              <a:t>‹Nº›</a:t>
            </a:fld>
            <a:endParaRPr lang="es-CO" dirty="0"/>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1"/>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5930A43-D91F-4A81-857B-2B36524DF3E6}" type="datetimeFigureOut">
              <a:rPr lang="es-CO" smtClean="0"/>
              <a:pPr/>
              <a:t>24/11/2011</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0CFDD68-C50F-4B5B-BD62-E9DC670613CC}" type="slidenum">
              <a:rPr lang="es-CO" smtClean="0"/>
              <a:pPr/>
              <a:t>‹Nº›</a:t>
            </a:fld>
            <a:endParaRPr lang="es-CO" dirty="0"/>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65930A43-D91F-4A81-857B-2B36524DF3E6}" type="datetimeFigureOut">
              <a:rPr lang="es-CO" smtClean="0"/>
              <a:pPr/>
              <a:t>24/11/2011</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20CFDD68-C50F-4B5B-BD62-E9DC670613CC}" type="slidenum">
              <a:rPr lang="es-CO" smtClean="0"/>
              <a:pPr/>
              <a:t>‹Nº›</a:t>
            </a:fld>
            <a:endParaRPr lang="es-CO" dirty="0"/>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65930A43-D91F-4A81-857B-2B36524DF3E6}" type="datetimeFigureOut">
              <a:rPr lang="es-CO" smtClean="0"/>
              <a:pPr/>
              <a:t>24/11/2011</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20CFDD68-C50F-4B5B-BD62-E9DC670613CC}" type="slidenum">
              <a:rPr lang="es-CO" smtClean="0"/>
              <a:pPr/>
              <a:t>‹Nº›</a:t>
            </a:fld>
            <a:endParaRPr lang="es-CO" dirty="0"/>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65930A43-D91F-4A81-857B-2B36524DF3E6}" type="datetimeFigureOut">
              <a:rPr lang="es-CO" smtClean="0"/>
              <a:pPr/>
              <a:t>24/11/2011</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20CFDD68-C50F-4B5B-BD62-E9DC670613CC}" type="slidenum">
              <a:rPr lang="es-CO" smtClean="0"/>
              <a:pPr/>
              <a:t>‹Nº›</a:t>
            </a:fld>
            <a:endParaRPr lang="es-CO" dirty="0"/>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5930A43-D91F-4A81-857B-2B36524DF3E6}" type="datetimeFigureOut">
              <a:rPr lang="es-CO" smtClean="0"/>
              <a:pPr/>
              <a:t>24/11/2011</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20CFDD68-C50F-4B5B-BD62-E9DC670613CC}" type="slidenum">
              <a:rPr lang="es-CO" smtClean="0"/>
              <a:pPr/>
              <a:t>‹Nº›</a:t>
            </a:fld>
            <a:endParaRPr lang="es-CO" dirty="0"/>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49"/>
            <a:ext cx="3008313" cy="1162051"/>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5930A43-D91F-4A81-857B-2B36524DF3E6}" type="datetimeFigureOut">
              <a:rPr lang="es-CO" smtClean="0"/>
              <a:pPr/>
              <a:t>24/11/2011</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20CFDD68-C50F-4B5B-BD62-E9DC670613CC}" type="slidenum">
              <a:rPr lang="es-CO" smtClean="0"/>
              <a:pPr/>
              <a:t>‹Nº›</a:t>
            </a:fld>
            <a:endParaRPr lang="es-CO" dirty="0"/>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9"/>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5930A43-D91F-4A81-857B-2B36524DF3E6}" type="datetimeFigureOut">
              <a:rPr lang="es-CO" smtClean="0"/>
              <a:pPr/>
              <a:t>24/11/2011</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20CFDD68-C50F-4B5B-BD62-E9DC670613CC}" type="slidenum">
              <a:rPr lang="es-CO" smtClean="0"/>
              <a:pPr/>
              <a:t>‹Nº›</a:t>
            </a:fld>
            <a:endParaRPr lang="es-CO" dirty="0"/>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5930A43-D91F-4A81-857B-2B36524DF3E6}" type="datetimeFigureOut">
              <a:rPr lang="es-CO" smtClean="0"/>
              <a:pPr/>
              <a:t>24/11/2011</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0CFDD68-C50F-4B5B-BD62-E9DC670613CC}" type="slidenum">
              <a:rPr lang="es-CO" smtClean="0"/>
              <a:pPr/>
              <a:t>‹Nº›</a:t>
            </a:fld>
            <a:endParaRPr lang="es-CO" dirty="0"/>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9"/>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5930A43-D91F-4A81-857B-2B36524DF3E6}" type="datetimeFigureOut">
              <a:rPr lang="es-CO" smtClean="0"/>
              <a:pPr/>
              <a:t>24/11/2011</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20CFDD68-C50F-4B5B-BD62-E9DC670613CC}" type="slidenum">
              <a:rPr lang="es-CO" smtClean="0"/>
              <a:pPr/>
              <a:t>‹Nº›</a:t>
            </a:fld>
            <a:endParaRPr lang="es-CO" dirty="0"/>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7"/>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930A43-D91F-4A81-857B-2B36524DF3E6}" type="datetimeFigureOut">
              <a:rPr lang="es-CO" smtClean="0"/>
              <a:pPr/>
              <a:t>24/11/2011</a:t>
            </a:fld>
            <a:endParaRPr lang="es-CO" dirty="0"/>
          </a:p>
        </p:txBody>
      </p:sp>
      <p:sp>
        <p:nvSpPr>
          <p:cNvPr id="5" name="4 Marcador de pie de página"/>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CFDD68-C50F-4B5B-BD62-E9DC670613CC}" type="slidenum">
              <a:rPr lang="es-CO" smtClean="0"/>
              <a:pPr/>
              <a:t>‹Nº›</a:t>
            </a:fld>
            <a:endParaRPr lang="es-CO"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png"/><Relationship Id="rId7" Type="http://schemas.openxmlformats.org/officeDocument/2006/relationships/diagramQuickStyle" Target="../diagrams/quickStyle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png"/><Relationship Id="rId9" Type="http://schemas.microsoft.com/office/2007/relationships/diagramDrawing" Target="../diagrams/drawing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2.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3.wmf"/><Relationship Id="rId5" Type="http://schemas.openxmlformats.org/officeDocument/2006/relationships/image" Target="../media/image12.wmf"/><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5.wmf"/><Relationship Id="rId5" Type="http://schemas.openxmlformats.org/officeDocument/2006/relationships/image" Target="../media/image2.pn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1.emf"/></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emf"/></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5.emf"/><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26.emf"/><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5.png"/><Relationship Id="rId18" Type="http://schemas.openxmlformats.org/officeDocument/2006/relationships/image" Target="../media/image40.png"/><Relationship Id="rId3" Type="http://schemas.openxmlformats.org/officeDocument/2006/relationships/image" Target="../media/image1.png"/><Relationship Id="rId21" Type="http://schemas.openxmlformats.org/officeDocument/2006/relationships/image" Target="../media/image43.png"/><Relationship Id="rId7" Type="http://schemas.openxmlformats.org/officeDocument/2006/relationships/image" Target="../media/image29.png"/><Relationship Id="rId12" Type="http://schemas.openxmlformats.org/officeDocument/2006/relationships/image" Target="../media/image34.png"/><Relationship Id="rId17" Type="http://schemas.openxmlformats.org/officeDocument/2006/relationships/image" Target="../media/image39.png"/><Relationship Id="rId2" Type="http://schemas.openxmlformats.org/officeDocument/2006/relationships/notesSlide" Target="../notesSlides/notesSlide17.xml"/><Relationship Id="rId16" Type="http://schemas.openxmlformats.org/officeDocument/2006/relationships/image" Target="../media/image38.png"/><Relationship Id="rId20" Type="http://schemas.openxmlformats.org/officeDocument/2006/relationships/image" Target="../media/image42.png"/><Relationship Id="rId1" Type="http://schemas.openxmlformats.org/officeDocument/2006/relationships/slideLayout" Target="../slideLayouts/slideLayout7.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jpeg"/><Relationship Id="rId15" Type="http://schemas.openxmlformats.org/officeDocument/2006/relationships/image" Target="../media/image37.png"/><Relationship Id="rId10" Type="http://schemas.openxmlformats.org/officeDocument/2006/relationships/image" Target="../media/image32.png"/><Relationship Id="rId19" Type="http://schemas.openxmlformats.org/officeDocument/2006/relationships/image" Target="../media/image41.png"/><Relationship Id="rId4" Type="http://schemas.openxmlformats.org/officeDocument/2006/relationships/image" Target="../media/image2.png"/><Relationship Id="rId9" Type="http://schemas.openxmlformats.org/officeDocument/2006/relationships/image" Target="../media/image31.png"/><Relationship Id="rId14" Type="http://schemas.openxmlformats.org/officeDocument/2006/relationships/image" Target="../media/image36.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45.emf"/><Relationship Id="rId5" Type="http://schemas.openxmlformats.org/officeDocument/2006/relationships/image" Target="../media/image44.emf"/><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jpeg"/><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48.emf"/><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50.emf"/><Relationship Id="rId5" Type="http://schemas.openxmlformats.org/officeDocument/2006/relationships/image" Target="../media/image2.png"/><Relationship Id="rId4" Type="http://schemas.openxmlformats.org/officeDocument/2006/relationships/image" Target="../media/image1.pn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51.emf"/><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4.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55.jpeg"/><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57.jpeg"/><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58.jpeg"/><Relationship Id="rId4" Type="http://schemas.openxmlformats.org/officeDocument/2006/relationships/image" Target="../media/image2.png"/></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2.png"/></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62.emf"/><Relationship Id="rId5" Type="http://schemas.openxmlformats.org/officeDocument/2006/relationships/image" Target="../media/image2.png"/><Relationship Id="rId4" Type="http://schemas.openxmlformats.org/officeDocument/2006/relationships/image" Target="../media/image61.emf"/></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64.png"/><Relationship Id="rId5" Type="http://schemas.openxmlformats.org/officeDocument/2006/relationships/image" Target="../media/image63.emf"/><Relationship Id="rId4" Type="http://schemas.openxmlformats.org/officeDocument/2006/relationships/image" Target="../media/image2.png"/></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2.png"/></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7.xml"/><Relationship Id="rId5" Type="http://schemas.openxmlformats.org/officeDocument/2006/relationships/image" Target="../media/image67.jpeg"/><Relationship Id="rId4" Type="http://schemas.openxmlformats.org/officeDocument/2006/relationships/image" Target="../media/image2.png"/></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69.png"/><Relationship Id="rId5" Type="http://schemas.openxmlformats.org/officeDocument/2006/relationships/image" Target="../media/image68.jpeg"/><Relationship Id="rId4" Type="http://schemas.openxmlformats.org/officeDocument/2006/relationships/image" Target="../media/image2.png"/></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7.xml"/><Relationship Id="rId5" Type="http://schemas.openxmlformats.org/officeDocument/2006/relationships/image" Target="../media/image70.jpeg"/><Relationship Id="rId4" Type="http://schemas.openxmlformats.org/officeDocument/2006/relationships/image" Target="../media/image2.png"/></Relationships>
</file>

<file path=ppt/slides/_rels/slide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7.xml"/><Relationship Id="rId5" Type="http://schemas.openxmlformats.org/officeDocument/2006/relationships/chart" Target="../charts/chart1.xml"/><Relationship Id="rId4" Type="http://schemas.openxmlformats.org/officeDocument/2006/relationships/image" Target="../media/image2.png"/></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72.png"/><Relationship Id="rId5" Type="http://schemas.openxmlformats.org/officeDocument/2006/relationships/image" Target="../media/image2.png"/><Relationship Id="rId4" Type="http://schemas.openxmlformats.org/officeDocument/2006/relationships/image" Target="../media/image71.png"/></Relationships>
</file>

<file path=ppt/slides/_rels/slide64.xml.rels><?xml version="1.0" encoding="UTF-8" standalone="yes"?>
<Relationships xmlns="http://schemas.openxmlformats.org/package/2006/relationships"><Relationship Id="rId8" Type="http://schemas.openxmlformats.org/officeDocument/2006/relationships/image" Target="../media/image76.tiff"/><Relationship Id="rId3" Type="http://schemas.openxmlformats.org/officeDocument/2006/relationships/image" Target="../media/image1.png"/><Relationship Id="rId7" Type="http://schemas.openxmlformats.org/officeDocument/2006/relationships/image" Target="../media/image75.tiff"/><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74.tiff"/><Relationship Id="rId11" Type="http://schemas.openxmlformats.org/officeDocument/2006/relationships/image" Target="../media/image79.tiff"/><Relationship Id="rId5" Type="http://schemas.openxmlformats.org/officeDocument/2006/relationships/image" Target="../media/image73.tiff"/><Relationship Id="rId10" Type="http://schemas.openxmlformats.org/officeDocument/2006/relationships/image" Target="../media/image78.tiff"/><Relationship Id="rId4" Type="http://schemas.openxmlformats.org/officeDocument/2006/relationships/image" Target="../media/image2.png"/><Relationship Id="rId9" Type="http://schemas.openxmlformats.org/officeDocument/2006/relationships/image" Target="../media/image77.tiff"/></Relationships>
</file>

<file path=ppt/slides/_rels/slide6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openxmlformats.org/officeDocument/2006/relationships/image" Target="../media/image83.jpeg"/><Relationship Id="rId13" Type="http://schemas.openxmlformats.org/officeDocument/2006/relationships/image" Target="../media/image88.jpeg"/><Relationship Id="rId3" Type="http://schemas.openxmlformats.org/officeDocument/2006/relationships/image" Target="../media/image1.png"/><Relationship Id="rId7" Type="http://schemas.openxmlformats.org/officeDocument/2006/relationships/image" Target="../media/image82.jpeg"/><Relationship Id="rId12" Type="http://schemas.openxmlformats.org/officeDocument/2006/relationships/image" Target="../media/image87.jpeg"/><Relationship Id="rId17" Type="http://schemas.openxmlformats.org/officeDocument/2006/relationships/image" Target="../media/image92.jpeg"/><Relationship Id="rId2" Type="http://schemas.openxmlformats.org/officeDocument/2006/relationships/notesSlide" Target="../notesSlides/notesSlide44.xml"/><Relationship Id="rId16" Type="http://schemas.openxmlformats.org/officeDocument/2006/relationships/image" Target="../media/image91.jpeg"/><Relationship Id="rId1" Type="http://schemas.openxmlformats.org/officeDocument/2006/relationships/slideLayout" Target="../slideLayouts/slideLayout7.xml"/><Relationship Id="rId6" Type="http://schemas.openxmlformats.org/officeDocument/2006/relationships/image" Target="../media/image81.jpeg"/><Relationship Id="rId11" Type="http://schemas.openxmlformats.org/officeDocument/2006/relationships/image" Target="../media/image86.jpeg"/><Relationship Id="rId5" Type="http://schemas.openxmlformats.org/officeDocument/2006/relationships/image" Target="../media/image80.jpeg"/><Relationship Id="rId15" Type="http://schemas.openxmlformats.org/officeDocument/2006/relationships/image" Target="../media/image90.jpeg"/><Relationship Id="rId10" Type="http://schemas.openxmlformats.org/officeDocument/2006/relationships/image" Target="../media/image85.jpeg"/><Relationship Id="rId4" Type="http://schemas.openxmlformats.org/officeDocument/2006/relationships/image" Target="../media/image2.png"/><Relationship Id="rId9" Type="http://schemas.openxmlformats.org/officeDocument/2006/relationships/image" Target="../media/image84.jpeg"/><Relationship Id="rId14" Type="http://schemas.openxmlformats.org/officeDocument/2006/relationships/image" Target="../media/image89.jpeg"/></Relationships>
</file>

<file path=ppt/slides/_rels/slide6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5.xml"/><Relationship Id="rId1" Type="http://schemas.openxmlformats.org/officeDocument/2006/relationships/slideLayout" Target="../slideLayouts/slideLayout7.xml"/><Relationship Id="rId5" Type="http://schemas.openxmlformats.org/officeDocument/2006/relationships/image" Target="../media/image93.png"/><Relationship Id="rId4" Type="http://schemas.openxmlformats.org/officeDocument/2006/relationships/image" Target="../media/image2.png"/></Relationships>
</file>

<file path=ppt/slides/_rels/slide68.xml.rels><?xml version="1.0" encoding="UTF-8" standalone="yes"?>
<Relationships xmlns="http://schemas.openxmlformats.org/package/2006/relationships"><Relationship Id="rId8" Type="http://schemas.openxmlformats.org/officeDocument/2006/relationships/image" Target="../media/image97.jpeg"/><Relationship Id="rId13" Type="http://schemas.openxmlformats.org/officeDocument/2006/relationships/image" Target="../media/image102.jpeg"/><Relationship Id="rId18" Type="http://schemas.openxmlformats.org/officeDocument/2006/relationships/image" Target="../media/image107.jpeg"/><Relationship Id="rId3" Type="http://schemas.openxmlformats.org/officeDocument/2006/relationships/image" Target="../media/image1.png"/><Relationship Id="rId21" Type="http://schemas.openxmlformats.org/officeDocument/2006/relationships/image" Target="../media/image110.jpeg"/><Relationship Id="rId7" Type="http://schemas.openxmlformats.org/officeDocument/2006/relationships/image" Target="../media/image96.jpeg"/><Relationship Id="rId12" Type="http://schemas.openxmlformats.org/officeDocument/2006/relationships/image" Target="../media/image101.jpeg"/><Relationship Id="rId17" Type="http://schemas.openxmlformats.org/officeDocument/2006/relationships/image" Target="../media/image106.jpeg"/><Relationship Id="rId2" Type="http://schemas.openxmlformats.org/officeDocument/2006/relationships/notesSlide" Target="../notesSlides/notesSlide46.xml"/><Relationship Id="rId16" Type="http://schemas.openxmlformats.org/officeDocument/2006/relationships/image" Target="../media/image105.jpeg"/><Relationship Id="rId20" Type="http://schemas.openxmlformats.org/officeDocument/2006/relationships/image" Target="../media/image109.jpeg"/><Relationship Id="rId1" Type="http://schemas.openxmlformats.org/officeDocument/2006/relationships/slideLayout" Target="../slideLayouts/slideLayout7.xml"/><Relationship Id="rId6" Type="http://schemas.openxmlformats.org/officeDocument/2006/relationships/image" Target="../media/image95.jpeg"/><Relationship Id="rId11" Type="http://schemas.openxmlformats.org/officeDocument/2006/relationships/image" Target="../media/image100.jpeg"/><Relationship Id="rId5" Type="http://schemas.openxmlformats.org/officeDocument/2006/relationships/image" Target="../media/image94.jpeg"/><Relationship Id="rId15" Type="http://schemas.openxmlformats.org/officeDocument/2006/relationships/image" Target="../media/image104.jpeg"/><Relationship Id="rId10" Type="http://schemas.openxmlformats.org/officeDocument/2006/relationships/image" Target="../media/image99.jpeg"/><Relationship Id="rId19" Type="http://schemas.openxmlformats.org/officeDocument/2006/relationships/image" Target="../media/image108.jpeg"/><Relationship Id="rId4" Type="http://schemas.openxmlformats.org/officeDocument/2006/relationships/image" Target="../media/image2.png"/><Relationship Id="rId9" Type="http://schemas.openxmlformats.org/officeDocument/2006/relationships/image" Target="../media/image98.jpeg"/><Relationship Id="rId14" Type="http://schemas.openxmlformats.org/officeDocument/2006/relationships/image" Target="../media/image103.jpeg"/><Relationship Id="rId22" Type="http://schemas.openxmlformats.org/officeDocument/2006/relationships/image" Target="../media/image111.jpeg"/></Relationships>
</file>

<file path=ppt/slides/_rels/slide6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7.xml"/><Relationship Id="rId1" Type="http://schemas.openxmlformats.org/officeDocument/2006/relationships/slideLayout" Target="../slideLayouts/slideLayout7.xml"/><Relationship Id="rId5" Type="http://schemas.openxmlformats.org/officeDocument/2006/relationships/image" Target="../media/image112.jpeg"/><Relationship Id="rId4" Type="http://schemas.openxmlformats.org/officeDocument/2006/relationships/image" Target="../media/image2.png"/></Relationships>
</file>

<file path=ppt/slides/_rels/slide7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114.jpeg"/><Relationship Id="rId5" Type="http://schemas.openxmlformats.org/officeDocument/2006/relationships/image" Target="../media/image113.jpeg"/><Relationship Id="rId4" Type="http://schemas.openxmlformats.org/officeDocument/2006/relationships/image" Target="../media/image2.png"/></Relationships>
</file>

<file path=ppt/slides/_rels/slide7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116.jpeg"/><Relationship Id="rId5" Type="http://schemas.openxmlformats.org/officeDocument/2006/relationships/image" Target="../media/image115.jpeg"/><Relationship Id="rId4" Type="http://schemas.openxmlformats.org/officeDocument/2006/relationships/image" Target="../media/image2.png"/></Relationships>
</file>

<file path=ppt/slides/_rels/slide7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19.jpe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118.jpeg"/><Relationship Id="rId5" Type="http://schemas.openxmlformats.org/officeDocument/2006/relationships/image" Target="../media/image117.jpeg"/><Relationship Id="rId4" Type="http://schemas.openxmlformats.org/officeDocument/2006/relationships/image" Target="../media/image2.png"/></Relationships>
</file>

<file path=ppt/slides/_rels/slide7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hyperlink" Target="../Documents/Dropbox/Proyecto%20de%20grado/desarrollo%20PDG/Video%20pruebas%20de%20resistencia..wmv" TargetMode="External"/><Relationship Id="rId5" Type="http://schemas.openxmlformats.org/officeDocument/2006/relationships/image" Target="../media/image120.png"/><Relationship Id="rId4" Type="http://schemas.openxmlformats.org/officeDocument/2006/relationships/image" Target="../media/image2.png"/></Relationships>
</file>

<file path=ppt/slides/_rels/slide7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6.xml.rels><?xml version="1.0" encoding="UTF-8" standalone="yes"?>
<Relationships xmlns="http://schemas.openxmlformats.org/package/2006/relationships"><Relationship Id="rId8" Type="http://schemas.openxmlformats.org/officeDocument/2006/relationships/image" Target="../media/image124.jpeg"/><Relationship Id="rId3" Type="http://schemas.openxmlformats.org/officeDocument/2006/relationships/image" Target="../media/image1.png"/><Relationship Id="rId7" Type="http://schemas.openxmlformats.org/officeDocument/2006/relationships/image" Target="../media/image123.jpeg"/><Relationship Id="rId12" Type="http://schemas.openxmlformats.org/officeDocument/2006/relationships/image" Target="../media/image128.jpeg"/><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image" Target="../media/image122.jpeg"/><Relationship Id="rId11" Type="http://schemas.openxmlformats.org/officeDocument/2006/relationships/image" Target="../media/image127.jpeg"/><Relationship Id="rId5" Type="http://schemas.openxmlformats.org/officeDocument/2006/relationships/image" Target="../media/image121.jpeg"/><Relationship Id="rId10" Type="http://schemas.openxmlformats.org/officeDocument/2006/relationships/image" Target="../media/image126.jpeg"/><Relationship Id="rId4" Type="http://schemas.openxmlformats.org/officeDocument/2006/relationships/image" Target="../media/image2.png"/><Relationship Id="rId9" Type="http://schemas.openxmlformats.org/officeDocument/2006/relationships/image" Target="../media/image125.jpeg"/></Relationships>
</file>

<file path=ppt/slides/_rels/slide7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8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ORANGE.png"/>
          <p:cNvPicPr>
            <a:picLocks noChangeAspect="1"/>
          </p:cNvPicPr>
          <p:nvPr/>
        </p:nvPicPr>
        <p:blipFill>
          <a:blip r:embed="rId2" cstate="print">
            <a:duotone>
              <a:prstClr val="black"/>
              <a:schemeClr val="tx1">
                <a:tint val="45000"/>
                <a:satMod val="400000"/>
              </a:schemeClr>
            </a:duotone>
          </a:blip>
          <a:stretch>
            <a:fillRect/>
          </a:stretch>
        </p:blipFill>
        <p:spPr>
          <a:xfrm>
            <a:off x="10090" y="0"/>
            <a:ext cx="9123820" cy="6858000"/>
          </a:xfrm>
          <a:prstGeom prst="rect">
            <a:avLst/>
          </a:prstGeom>
        </p:spPr>
      </p:pic>
      <p:pic>
        <p:nvPicPr>
          <p:cNvPr id="9" name="8 Imagen" descr="ORANGE.png"/>
          <p:cNvPicPr>
            <a:picLocks noChangeAspect="1"/>
          </p:cNvPicPr>
          <p:nvPr/>
        </p:nvPicPr>
        <p:blipFill>
          <a:blip r:embed="rId2" cstate="print">
            <a:duotone>
              <a:schemeClr val="bg2">
                <a:shade val="45000"/>
                <a:satMod val="135000"/>
              </a:schemeClr>
              <a:prstClr val="white"/>
            </a:duotone>
          </a:blip>
          <a:stretch>
            <a:fillRect/>
          </a:stretch>
        </p:blipFill>
        <p:spPr>
          <a:xfrm flipV="1">
            <a:off x="8458" y="2596"/>
            <a:ext cx="9123820" cy="6858000"/>
          </a:xfrm>
          <a:prstGeom prst="rect">
            <a:avLst/>
          </a:prstGeom>
        </p:spPr>
      </p:pic>
      <p:grpSp>
        <p:nvGrpSpPr>
          <p:cNvPr id="7" name="6 Grupo"/>
          <p:cNvGrpSpPr/>
          <p:nvPr/>
        </p:nvGrpSpPr>
        <p:grpSpPr>
          <a:xfrm>
            <a:off x="1608175" y="2276873"/>
            <a:ext cx="6852259" cy="2248509"/>
            <a:chOff x="1385461" y="2584145"/>
            <a:chExt cx="7466028" cy="2248508"/>
          </a:xfrm>
        </p:grpSpPr>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85461" y="2584145"/>
              <a:ext cx="797108" cy="928670"/>
            </a:xfrm>
            <a:prstGeom prst="rect">
              <a:avLst/>
            </a:prstGeom>
          </p:spPr>
        </p:pic>
        <p:sp>
          <p:nvSpPr>
            <p:cNvPr id="6" name="5 CuadroTexto"/>
            <p:cNvSpPr txBox="1"/>
            <p:nvPr/>
          </p:nvSpPr>
          <p:spPr>
            <a:xfrm>
              <a:off x="1564845" y="2708996"/>
              <a:ext cx="7286644" cy="2123657"/>
            </a:xfrm>
            <a:prstGeom prst="rect">
              <a:avLst/>
            </a:prstGeom>
            <a:noFill/>
          </p:spPr>
          <p:txBody>
            <a:bodyPr wrap="square" rtlCol="0">
              <a:spAutoFit/>
            </a:bodyPr>
            <a:lstStyle/>
            <a:p>
              <a:r>
                <a:rPr lang="es-ES_tradnl" sz="3600" b="1" dirty="0" smtClean="0">
                  <a:solidFill>
                    <a:schemeClr val="accent6"/>
                  </a:solidFill>
                </a:rPr>
                <a:t>R</a:t>
              </a:r>
              <a:r>
                <a:rPr lang="es-ES_tradnl" sz="1600" dirty="0" smtClean="0">
                  <a:solidFill>
                    <a:schemeClr val="tx1">
                      <a:lumMod val="50000"/>
                      <a:lumOff val="50000"/>
                    </a:schemeClr>
                  </a:solidFill>
                </a:rPr>
                <a:t>EDISEÑO DE UN EMPAQUE DE ADHESIVOS INDUSTRIALES APLICANDO LA METODOLOGIA DE ECODISEÑO.</a:t>
              </a:r>
            </a:p>
            <a:p>
              <a:endParaRPr lang="es-ES_tradnl" sz="1600" dirty="0" smtClean="0">
                <a:solidFill>
                  <a:schemeClr val="tx1">
                    <a:lumMod val="50000"/>
                    <a:lumOff val="50000"/>
                  </a:schemeClr>
                </a:solidFill>
              </a:endParaRPr>
            </a:p>
            <a:p>
              <a:r>
                <a:rPr lang="es-ES_tradnl" sz="1600" dirty="0" smtClean="0">
                  <a:solidFill>
                    <a:schemeClr val="tx1">
                      <a:lumMod val="50000"/>
                      <a:lumOff val="50000"/>
                    </a:schemeClr>
                  </a:solidFill>
                </a:rPr>
                <a:t>ERIKA SARMIENTO CALLE</a:t>
              </a:r>
            </a:p>
            <a:p>
              <a:r>
                <a:rPr lang="es-ES_tradnl" sz="1600" dirty="0" smtClean="0">
                  <a:solidFill>
                    <a:schemeClr val="tx1">
                      <a:lumMod val="50000"/>
                      <a:lumOff val="50000"/>
                    </a:schemeClr>
                  </a:solidFill>
                </a:rPr>
                <a:t>CAROLINA MARROQUIN SIERRA</a:t>
              </a:r>
            </a:p>
            <a:p>
              <a:endParaRPr lang="es-ES_tradnl" sz="1600" dirty="0" smtClean="0">
                <a:solidFill>
                  <a:schemeClr val="tx1">
                    <a:lumMod val="50000"/>
                    <a:lumOff val="50000"/>
                  </a:schemeClr>
                </a:solidFill>
              </a:endParaRPr>
            </a:p>
            <a:p>
              <a:r>
                <a:rPr lang="es-ES_tradnl" sz="1600" dirty="0" smtClean="0">
                  <a:solidFill>
                    <a:schemeClr val="tx1">
                      <a:lumMod val="50000"/>
                      <a:lumOff val="50000"/>
                    </a:schemeClr>
                  </a:solidFill>
                </a:rPr>
                <a:t>ASESOR: CARLOS NARANJO MERINO.</a:t>
              </a:r>
              <a:r>
                <a:rPr lang="es-ES_tradnl" sz="1600" b="1" dirty="0" smtClean="0"/>
                <a:t> </a:t>
              </a:r>
              <a:endParaRPr lang="es-CO" sz="1600" dirty="0" smtClean="0"/>
            </a:p>
          </p:txBody>
        </p:sp>
      </p:grpSp>
      <p:sp>
        <p:nvSpPr>
          <p:cNvPr id="8" name="7 Rectángulo"/>
          <p:cNvSpPr/>
          <p:nvPr/>
        </p:nvSpPr>
        <p:spPr>
          <a:xfrm>
            <a:off x="755576" y="5733257"/>
            <a:ext cx="3096344" cy="830997"/>
          </a:xfrm>
          <a:prstGeom prst="rect">
            <a:avLst/>
          </a:prstGeom>
        </p:spPr>
        <p:txBody>
          <a:bodyPr wrap="square">
            <a:spAutoFit/>
          </a:bodyPr>
          <a:lstStyle/>
          <a:p>
            <a:r>
              <a:rPr lang="es-ES_tradnl" sz="1200" b="1" dirty="0" smtClean="0">
                <a:solidFill>
                  <a:schemeClr val="bg1">
                    <a:lumMod val="50000"/>
                  </a:schemeClr>
                </a:solidFill>
              </a:rPr>
              <a:t>UNIVERSIDAD EAFIT</a:t>
            </a:r>
            <a:endParaRPr lang="es-CO" sz="1200" b="1" dirty="0" smtClean="0">
              <a:solidFill>
                <a:schemeClr val="bg1">
                  <a:lumMod val="50000"/>
                </a:schemeClr>
              </a:solidFill>
            </a:endParaRPr>
          </a:p>
          <a:p>
            <a:r>
              <a:rPr lang="es-ES_tradnl" sz="1200" b="1" dirty="0" smtClean="0">
                <a:solidFill>
                  <a:schemeClr val="bg1">
                    <a:lumMod val="50000"/>
                  </a:schemeClr>
                </a:solidFill>
              </a:rPr>
              <a:t>INGENIERIA DE DISEÑO DE PRODUCTO</a:t>
            </a:r>
            <a:endParaRPr lang="es-CO" sz="1200" b="1" dirty="0" smtClean="0">
              <a:solidFill>
                <a:schemeClr val="bg1">
                  <a:lumMod val="50000"/>
                </a:schemeClr>
              </a:solidFill>
            </a:endParaRPr>
          </a:p>
          <a:p>
            <a:r>
              <a:rPr lang="es-ES_tradnl" sz="1200" b="1" dirty="0" smtClean="0">
                <a:solidFill>
                  <a:schemeClr val="bg1">
                    <a:lumMod val="50000"/>
                  </a:schemeClr>
                </a:solidFill>
              </a:rPr>
              <a:t>MEDELLÍN</a:t>
            </a:r>
            <a:endParaRPr lang="es-CO" sz="1200" b="1" dirty="0" smtClean="0">
              <a:solidFill>
                <a:schemeClr val="bg1">
                  <a:lumMod val="50000"/>
                </a:schemeClr>
              </a:solidFill>
            </a:endParaRPr>
          </a:p>
          <a:p>
            <a:r>
              <a:rPr lang="es-ES_tradnl" sz="1200" b="1" dirty="0" smtClean="0">
                <a:solidFill>
                  <a:schemeClr val="bg1">
                    <a:lumMod val="50000"/>
                  </a:schemeClr>
                </a:solidFill>
              </a:rPr>
              <a:t>2011</a:t>
            </a:r>
            <a:endParaRPr lang="es-CO" sz="1200" b="1" dirty="0" smtClean="0">
              <a:solidFill>
                <a:schemeClr val="bg1">
                  <a:lumMod val="50000"/>
                </a:schemeClr>
              </a:solidFill>
            </a:endParaRPr>
          </a:p>
        </p:txBody>
      </p:sp>
      <p:sp>
        <p:nvSpPr>
          <p:cNvPr id="10" name="9 Elipse"/>
          <p:cNvSpPr/>
          <p:nvPr/>
        </p:nvSpPr>
        <p:spPr>
          <a:xfrm>
            <a:off x="107504" y="6591256"/>
            <a:ext cx="216024" cy="222120"/>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25000"/>
                                  </p:stCondLst>
                                  <p:childTnLst>
                                    <p:set>
                                      <p:cBhvr>
                                        <p:cTn id="6" dur="1" fill="hold">
                                          <p:stCondLst>
                                            <p:cond delay="0"/>
                                          </p:stCondLst>
                                        </p:cTn>
                                        <p:tgtEl>
                                          <p:spTgt spid="10"/>
                                        </p:tgtEl>
                                        <p:attrNameLst>
                                          <p:attrName>style.visibility</p:attrName>
                                        </p:attrNameLst>
                                      </p:cBhvr>
                                      <p:to>
                                        <p:strVal val="visible"/>
                                      </p:to>
                                    </p:set>
                                    <p:animEffect transition="in" filter="wheel(4)">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logo gris.png"/>
          <p:cNvPicPr>
            <a:picLocks noChangeAspect="1"/>
          </p:cNvPicPr>
          <p:nvPr/>
        </p:nvPicPr>
        <p:blipFill>
          <a:blip r:embed="rId2" cstate="print">
            <a:duotone>
              <a:schemeClr val="bg2">
                <a:shade val="45000"/>
                <a:satMod val="135000"/>
              </a:schemeClr>
              <a:prstClr val="white"/>
            </a:duotone>
          </a:blip>
          <a:stretch>
            <a:fillRect/>
          </a:stretch>
        </p:blipFill>
        <p:spPr>
          <a:xfrm>
            <a:off x="3343476" y="1700808"/>
            <a:ext cx="2524668" cy="2951635"/>
          </a:xfrm>
          <a:prstGeom prst="rect">
            <a:avLst/>
          </a:prstGeom>
        </p:spPr>
      </p:pic>
      <p:sp>
        <p:nvSpPr>
          <p:cNvPr id="3" name="2 CuadroTexto"/>
          <p:cNvSpPr txBox="1"/>
          <p:nvPr/>
        </p:nvSpPr>
        <p:spPr>
          <a:xfrm>
            <a:off x="642910" y="2594615"/>
            <a:ext cx="7929618" cy="1384995"/>
          </a:xfrm>
          <a:prstGeom prst="rect">
            <a:avLst/>
          </a:prstGeom>
          <a:noFill/>
        </p:spPr>
        <p:txBody>
          <a:bodyPr wrap="square" rtlCol="0">
            <a:spAutoFit/>
          </a:bodyPr>
          <a:lstStyle/>
          <a:p>
            <a:pPr algn="ctr"/>
            <a:r>
              <a:rPr lang="es-ES_tradnl" sz="6600" dirty="0" smtClean="0">
                <a:solidFill>
                  <a:schemeClr val="accent6"/>
                </a:solidFill>
              </a:rPr>
              <a:t>GENERALIDADES</a:t>
            </a:r>
          </a:p>
          <a:p>
            <a:pPr algn="ctr"/>
            <a:endParaRPr lang="es-ES" dirty="0" smtClean="0">
              <a:solidFill>
                <a:schemeClr val="tx1">
                  <a:lumMod val="50000"/>
                  <a:lumOff val="50000"/>
                </a:schemeClr>
              </a:solidFill>
            </a:endParaRPr>
          </a:p>
        </p:txBody>
      </p:sp>
      <p:sp>
        <p:nvSpPr>
          <p:cNvPr id="10" name="9 Rectángulo"/>
          <p:cNvSpPr/>
          <p:nvPr/>
        </p:nvSpPr>
        <p:spPr>
          <a:xfrm>
            <a:off x="0" y="4845619"/>
            <a:ext cx="9144000" cy="369332"/>
          </a:xfrm>
          <a:prstGeom prst="rect">
            <a:avLst/>
          </a:prstGeom>
          <a:solidFill>
            <a:schemeClr val="accent6"/>
          </a:solidFill>
        </p:spPr>
        <p:txBody>
          <a:bodyPr wrap="square">
            <a:spAutoFit/>
          </a:bodyPr>
          <a:lstStyle/>
          <a:p>
            <a:pPr algn="ctr"/>
            <a:r>
              <a:rPr lang="es-ES" b="1" dirty="0" smtClean="0">
                <a:solidFill>
                  <a:schemeClr val="bg1"/>
                </a:solidFill>
              </a:rPr>
              <a:t>ANTECEDENTES-JUSTIFICACION-OBJETIVOS-METODOLOGIA</a:t>
            </a:r>
            <a:endParaRPr lang="es-CO" b="1" dirty="0">
              <a:solidFill>
                <a:schemeClr val="bg1"/>
              </a:solidFill>
            </a:endParaRPr>
          </a:p>
        </p:txBody>
      </p:sp>
      <p:sp>
        <p:nvSpPr>
          <p:cNvPr id="6" name="5 Elipse"/>
          <p:cNvSpPr/>
          <p:nvPr/>
        </p:nvSpPr>
        <p:spPr>
          <a:xfrm>
            <a:off x="107504" y="6591256"/>
            <a:ext cx="216024" cy="222120"/>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500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30448" y="225770"/>
            <a:ext cx="8546092" cy="584775"/>
          </a:xfrm>
          <a:prstGeom prst="rect">
            <a:avLst/>
          </a:prstGeom>
          <a:noFill/>
        </p:spPr>
        <p:txBody>
          <a:bodyPr wrap="square" rtlCol="0">
            <a:spAutoFit/>
          </a:bodyPr>
          <a:lstStyle/>
          <a:p>
            <a:r>
              <a:rPr lang="es-ES_tradnl" sz="3200" b="1" dirty="0" smtClean="0">
                <a:solidFill>
                  <a:schemeClr val="accent6"/>
                </a:solidFill>
              </a:rPr>
              <a:t>A</a:t>
            </a:r>
            <a:r>
              <a:rPr lang="es-ES_tradnl" dirty="0" smtClean="0">
                <a:solidFill>
                  <a:schemeClr val="tx1">
                    <a:lumMod val="50000"/>
                    <a:lumOff val="50000"/>
                  </a:schemeClr>
                </a:solidFill>
              </a:rPr>
              <a:t>NTECEDENTES</a:t>
            </a:r>
            <a:endParaRPr lang="es-CO" dirty="0">
              <a:solidFill>
                <a:schemeClr val="tx1">
                  <a:lumMod val="50000"/>
                  <a:lumOff val="50000"/>
                </a:schemeClr>
              </a:solidFill>
            </a:endParaRPr>
          </a:p>
        </p:txBody>
      </p:sp>
      <p:sp>
        <p:nvSpPr>
          <p:cNvPr id="15" name="14 Rectángulo"/>
          <p:cNvSpPr/>
          <p:nvPr/>
        </p:nvSpPr>
        <p:spPr>
          <a:xfrm>
            <a:off x="857224" y="3214688"/>
            <a:ext cx="4214842" cy="2585323"/>
          </a:xfrm>
          <a:prstGeom prst="rect">
            <a:avLst/>
          </a:prstGeom>
        </p:spPr>
        <p:txBody>
          <a:bodyPr wrap="square">
            <a:spAutoFit/>
          </a:bodyPr>
          <a:lstStyle/>
          <a:p>
            <a:pPr lvl="0" algn="just" fontAlgn="base">
              <a:spcBef>
                <a:spcPct val="0"/>
              </a:spcBef>
              <a:spcAft>
                <a:spcPct val="0"/>
              </a:spcAft>
            </a:pPr>
            <a:r>
              <a:rPr lang="es-ES" dirty="0" smtClean="0">
                <a:solidFill>
                  <a:schemeClr val="tx1">
                    <a:lumMod val="65000"/>
                    <a:lumOff val="35000"/>
                  </a:schemeClr>
                </a:solidFill>
                <a:latin typeface="Calibri" pitchFamily="34" charset="0"/>
                <a:ea typeface="Times New Roman" pitchFamily="18" charset="0"/>
                <a:cs typeface="Calibri" pitchFamily="34" charset="0"/>
              </a:rPr>
              <a:t>Contenedor estándar de 55 galones-208 L. </a:t>
            </a:r>
          </a:p>
          <a:p>
            <a:r>
              <a:rPr lang="es-ES" dirty="0" smtClean="0">
                <a:solidFill>
                  <a:schemeClr val="tx1">
                    <a:lumMod val="65000"/>
                    <a:lumOff val="35000"/>
                  </a:schemeClr>
                </a:solidFill>
                <a:latin typeface="Calibri" pitchFamily="34" charset="0"/>
                <a:ea typeface="Times New Roman" pitchFamily="18" charset="0"/>
                <a:cs typeface="Calibri" pitchFamily="34" charset="0"/>
              </a:rPr>
              <a:t>Dimensiones</a:t>
            </a:r>
          </a:p>
          <a:p>
            <a:r>
              <a:rPr lang="es-ES" dirty="0" smtClean="0">
                <a:solidFill>
                  <a:schemeClr val="tx1">
                    <a:lumMod val="65000"/>
                    <a:lumOff val="35000"/>
                  </a:schemeClr>
                </a:solidFill>
                <a:latin typeface="Calibri" pitchFamily="34" charset="0"/>
                <a:ea typeface="Times New Roman" pitchFamily="18" charset="0"/>
                <a:cs typeface="Calibri" pitchFamily="34" charset="0"/>
              </a:rPr>
              <a:t>22.5 pulgadas (572 milímetros) de diámetro</a:t>
            </a:r>
          </a:p>
          <a:p>
            <a:r>
              <a:rPr lang="es-ES" dirty="0" smtClean="0">
                <a:solidFill>
                  <a:schemeClr val="tx1">
                    <a:lumMod val="65000"/>
                    <a:lumOff val="35000"/>
                  </a:schemeClr>
                </a:solidFill>
                <a:latin typeface="Calibri" pitchFamily="34" charset="0"/>
                <a:ea typeface="Times New Roman" pitchFamily="18" charset="0"/>
                <a:cs typeface="Calibri" pitchFamily="34" charset="0"/>
              </a:rPr>
              <a:t>33.5 pulgadas (850 milímetros) en altura.</a:t>
            </a:r>
          </a:p>
          <a:p>
            <a:endParaRPr lang="es-ES" dirty="0" smtClean="0">
              <a:solidFill>
                <a:schemeClr val="tx1">
                  <a:lumMod val="65000"/>
                  <a:lumOff val="35000"/>
                </a:schemeClr>
              </a:solidFill>
              <a:latin typeface="Calibri" pitchFamily="34" charset="0"/>
              <a:ea typeface="Times New Roman" pitchFamily="18" charset="0"/>
              <a:cs typeface="Calibri" pitchFamily="34" charset="0"/>
            </a:endParaRPr>
          </a:p>
          <a:p>
            <a:r>
              <a:rPr lang="es-ES" dirty="0" smtClean="0">
                <a:solidFill>
                  <a:schemeClr val="tx1">
                    <a:lumMod val="65000"/>
                    <a:lumOff val="35000"/>
                  </a:schemeClr>
                </a:solidFill>
                <a:latin typeface="Calibri" pitchFamily="34" charset="0"/>
                <a:cs typeface="Calibri" pitchFamily="34" charset="0"/>
              </a:rPr>
              <a:t>Se usa para el transporte de adhesivos industriales. </a:t>
            </a:r>
            <a:r>
              <a:rPr lang="es-ES" dirty="0" smtClean="0">
                <a:solidFill>
                  <a:schemeClr val="tx1">
                    <a:lumMod val="65000"/>
                    <a:lumOff val="35000"/>
                  </a:schemeClr>
                </a:solidFill>
              </a:rPr>
              <a:t>Resinas vinílicas y acrílicas en emulsión</a:t>
            </a:r>
            <a:endParaRPr lang="es-CO" dirty="0">
              <a:solidFill>
                <a:schemeClr val="tx1">
                  <a:lumMod val="65000"/>
                  <a:lumOff val="35000"/>
                </a:schemeClr>
              </a:solidFill>
            </a:endParaRPr>
          </a:p>
        </p:txBody>
      </p:sp>
      <p:pic>
        <p:nvPicPr>
          <p:cNvPr id="16" name="15 Imagen"/>
          <p:cNvPicPr/>
          <p:nvPr/>
        </p:nvPicPr>
        <p:blipFill>
          <a:blip r:embed="rId5" cstate="print"/>
          <a:srcRect r="6140" b="44141"/>
          <a:stretch>
            <a:fillRect/>
          </a:stretch>
        </p:blipFill>
        <p:spPr bwMode="auto">
          <a:xfrm>
            <a:off x="5143504" y="3143248"/>
            <a:ext cx="3143272" cy="2286016"/>
          </a:xfrm>
          <a:prstGeom prst="rect">
            <a:avLst/>
          </a:prstGeom>
          <a:noFill/>
          <a:ln w="9525">
            <a:noFill/>
            <a:miter lim="800000"/>
            <a:headEnd/>
            <a:tailEnd/>
          </a:ln>
        </p:spPr>
      </p:pic>
      <p:sp>
        <p:nvSpPr>
          <p:cNvPr id="1029" name="Rectangle 5"/>
          <p:cNvSpPr>
            <a:spLocks noChangeArrowheads="1"/>
          </p:cNvSpPr>
          <p:nvPr/>
        </p:nvSpPr>
        <p:spPr bwMode="auto">
          <a:xfrm>
            <a:off x="4929158" y="5477053"/>
            <a:ext cx="3571932" cy="2616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Fuente: The Wiley encyclopedia for packaging technology</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8" name="17 Rectángulo"/>
          <p:cNvSpPr/>
          <p:nvPr/>
        </p:nvSpPr>
        <p:spPr>
          <a:xfrm>
            <a:off x="0" y="1988099"/>
            <a:ext cx="9144000" cy="369332"/>
          </a:xfrm>
          <a:prstGeom prst="rect">
            <a:avLst/>
          </a:prstGeom>
        </p:spPr>
        <p:txBody>
          <a:bodyPr wrap="square">
            <a:spAutoFit/>
          </a:bodyPr>
          <a:lstStyle/>
          <a:p>
            <a:pPr algn="ctr"/>
            <a:r>
              <a:rPr lang="es-ES" dirty="0" smtClean="0">
                <a:solidFill>
                  <a:schemeClr val="accent6"/>
                </a:solidFill>
                <a:latin typeface="Calibri" pitchFamily="34" charset="0"/>
                <a:ea typeface="Times New Roman" pitchFamily="18" charset="0"/>
                <a:cs typeface="Calibri" pitchFamily="34" charset="0"/>
              </a:rPr>
              <a:t>EL EMPAQUE A REDISEÑAR. </a:t>
            </a:r>
            <a:endParaRPr lang="es-CO" dirty="0">
              <a:solidFill>
                <a:schemeClr val="accent6"/>
              </a:solidFill>
            </a:endParaRPr>
          </a:p>
        </p:txBody>
      </p:sp>
      <p:sp>
        <p:nvSpPr>
          <p:cNvPr id="14" name="13 Elipse"/>
          <p:cNvSpPr/>
          <p:nvPr/>
        </p:nvSpPr>
        <p:spPr>
          <a:xfrm>
            <a:off x="107504" y="6591256"/>
            <a:ext cx="216024" cy="222120"/>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4"/>
                                        </p:tgtEl>
                                        <p:attrNameLst>
                                          <p:attrName>style.visibility</p:attrName>
                                        </p:attrNameLst>
                                      </p:cBhvr>
                                      <p:to>
                                        <p:strVal val="visible"/>
                                      </p:to>
                                    </p:set>
                                    <p:animEffect transition="in" filter="wheel(4)">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2018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5438" y="225770"/>
            <a:ext cx="8546092" cy="584775"/>
          </a:xfrm>
          <a:prstGeom prst="rect">
            <a:avLst/>
          </a:prstGeom>
          <a:noFill/>
        </p:spPr>
        <p:txBody>
          <a:bodyPr wrap="square" rtlCol="0">
            <a:spAutoFit/>
          </a:bodyPr>
          <a:lstStyle/>
          <a:p>
            <a:r>
              <a:rPr lang="es-ES_tradnl" sz="3200" b="1" dirty="0" smtClean="0">
                <a:solidFill>
                  <a:schemeClr val="accent6"/>
                </a:solidFill>
              </a:rPr>
              <a:t>A</a:t>
            </a:r>
            <a:r>
              <a:rPr lang="es-ES_tradnl" dirty="0" smtClean="0">
                <a:solidFill>
                  <a:schemeClr val="tx1">
                    <a:lumMod val="50000"/>
                    <a:lumOff val="50000"/>
                  </a:schemeClr>
                </a:solidFill>
              </a:rPr>
              <a:t>NTECEDENTES</a:t>
            </a:r>
            <a:endParaRPr lang="es-CO" dirty="0">
              <a:solidFill>
                <a:schemeClr val="tx1">
                  <a:lumMod val="50000"/>
                  <a:lumOff val="50000"/>
                </a:schemeClr>
              </a:solidFill>
            </a:endParaRPr>
          </a:p>
        </p:txBody>
      </p:sp>
      <p:sp>
        <p:nvSpPr>
          <p:cNvPr id="13" name="12 Rectángulo"/>
          <p:cNvSpPr/>
          <p:nvPr/>
        </p:nvSpPr>
        <p:spPr>
          <a:xfrm>
            <a:off x="857224" y="3317748"/>
            <a:ext cx="7643866" cy="1754326"/>
          </a:xfrm>
          <a:prstGeom prst="rect">
            <a:avLst/>
          </a:prstGeom>
        </p:spPr>
        <p:txBody>
          <a:bodyPr wrap="square">
            <a:spAutoFit/>
          </a:bodyPr>
          <a:lstStyle/>
          <a:p>
            <a:pPr algn="just"/>
            <a:r>
              <a:rPr lang="es-ES" dirty="0" smtClean="0">
                <a:solidFill>
                  <a:schemeClr val="tx1">
                    <a:lumMod val="65000"/>
                    <a:lumOff val="35000"/>
                  </a:schemeClr>
                </a:solidFill>
              </a:rPr>
              <a:t>Los contenedores de 55 galones representan el </a:t>
            </a:r>
            <a:r>
              <a:rPr lang="es-ES" dirty="0" smtClean="0">
                <a:solidFill>
                  <a:schemeClr val="accent6"/>
                </a:solidFill>
              </a:rPr>
              <a:t>80 %</a:t>
            </a:r>
            <a:r>
              <a:rPr lang="es-ES" b="1" dirty="0" smtClean="0">
                <a:solidFill>
                  <a:schemeClr val="accent6"/>
                </a:solidFill>
              </a:rPr>
              <a:t> </a:t>
            </a:r>
            <a:r>
              <a:rPr lang="es-ES" dirty="0" smtClean="0">
                <a:solidFill>
                  <a:schemeClr val="tx1">
                    <a:lumMod val="65000"/>
                    <a:lumOff val="35000"/>
                  </a:schemeClr>
                </a:solidFill>
              </a:rPr>
              <a:t>de la producción </a:t>
            </a:r>
            <a:r>
              <a:rPr lang="es-ES" dirty="0" smtClean="0">
                <a:solidFill>
                  <a:schemeClr val="accent6"/>
                </a:solidFill>
              </a:rPr>
              <a:t>ANUAL</a:t>
            </a:r>
            <a:r>
              <a:rPr lang="es-ES" dirty="0" smtClean="0">
                <a:solidFill>
                  <a:schemeClr val="accent3">
                    <a:lumMod val="75000"/>
                  </a:schemeClr>
                </a:solidFill>
              </a:rPr>
              <a:t> </a:t>
            </a:r>
            <a:r>
              <a:rPr lang="es-ES" dirty="0" smtClean="0">
                <a:solidFill>
                  <a:schemeClr val="tx1">
                    <a:lumMod val="65000"/>
                    <a:lumOff val="35000"/>
                  </a:schemeClr>
                </a:solidFill>
              </a:rPr>
              <a:t>de la industria manufacturera de contenedores en el </a:t>
            </a:r>
            <a:r>
              <a:rPr lang="es-ES" dirty="0" smtClean="0">
                <a:solidFill>
                  <a:schemeClr val="accent6"/>
                </a:solidFill>
              </a:rPr>
              <a:t>MUNDO</a:t>
            </a:r>
            <a:r>
              <a:rPr lang="es-ES" dirty="0" smtClean="0">
                <a:solidFill>
                  <a:schemeClr val="accent3">
                    <a:lumMod val="75000"/>
                  </a:schemeClr>
                </a:solidFill>
              </a:rPr>
              <a:t>.</a:t>
            </a:r>
            <a:r>
              <a:rPr lang="es-ES" dirty="0" smtClean="0">
                <a:solidFill>
                  <a:schemeClr val="tx1">
                    <a:lumMod val="65000"/>
                    <a:lumOff val="35000"/>
                  </a:schemeClr>
                </a:solidFill>
              </a:rPr>
              <a:t> El </a:t>
            </a:r>
            <a:r>
              <a:rPr lang="es-ES" dirty="0" smtClean="0">
                <a:solidFill>
                  <a:schemeClr val="accent6"/>
                </a:solidFill>
              </a:rPr>
              <a:t>75%</a:t>
            </a:r>
            <a:r>
              <a:rPr lang="es-ES" dirty="0" smtClean="0">
                <a:solidFill>
                  <a:schemeClr val="tx1">
                    <a:lumMod val="65000"/>
                    <a:lumOff val="35000"/>
                  </a:schemeClr>
                </a:solidFill>
              </a:rPr>
              <a:t> de todos los tambores nuevos son usados para </a:t>
            </a:r>
            <a:r>
              <a:rPr lang="es-ES" dirty="0" smtClean="0">
                <a:solidFill>
                  <a:schemeClr val="accent6"/>
                </a:solidFill>
              </a:rPr>
              <a:t>CONTENER LÍQUIDOS </a:t>
            </a:r>
            <a:r>
              <a:rPr lang="es-ES" dirty="0" smtClean="0">
                <a:solidFill>
                  <a:schemeClr val="tx1">
                    <a:lumMod val="65000"/>
                    <a:lumOff val="35000"/>
                  </a:schemeClr>
                </a:solidFill>
              </a:rPr>
              <a:t>entre ellos, químicos, productos a base de hidrocarburos, lubricantes, pinturas, solventes, farmacéuticos y alimentos. Su mayor ventaja reside en que son empaques que una vez reacondicionados, se pueden volver a utilizar o pueden ser reciclados.</a:t>
            </a:r>
            <a:endParaRPr lang="es-CO" dirty="0">
              <a:solidFill>
                <a:schemeClr val="tx1">
                  <a:lumMod val="65000"/>
                  <a:lumOff val="35000"/>
                </a:schemeClr>
              </a:solidFill>
            </a:endParaRPr>
          </a:p>
        </p:txBody>
      </p:sp>
      <p:sp>
        <p:nvSpPr>
          <p:cNvPr id="14" name="13 Rectángulo"/>
          <p:cNvSpPr/>
          <p:nvPr/>
        </p:nvSpPr>
        <p:spPr>
          <a:xfrm>
            <a:off x="0" y="1988099"/>
            <a:ext cx="9144000" cy="369332"/>
          </a:xfrm>
          <a:prstGeom prst="rect">
            <a:avLst/>
          </a:prstGeom>
        </p:spPr>
        <p:txBody>
          <a:bodyPr wrap="square">
            <a:spAutoFit/>
          </a:bodyPr>
          <a:lstStyle/>
          <a:p>
            <a:pPr algn="ctr"/>
            <a:r>
              <a:rPr lang="es-ES" dirty="0" smtClean="0">
                <a:solidFill>
                  <a:schemeClr val="accent6"/>
                </a:solidFill>
                <a:latin typeface="Calibri" pitchFamily="34" charset="0"/>
                <a:ea typeface="Times New Roman" pitchFamily="18" charset="0"/>
                <a:cs typeface="Calibri" pitchFamily="34" charset="0"/>
              </a:rPr>
              <a:t>EL EMPAQUE A REDISEÑAR. </a:t>
            </a:r>
            <a:endParaRPr lang="es-CO" dirty="0">
              <a:solidFill>
                <a:schemeClr val="accent6"/>
              </a:solidFill>
            </a:endParaRPr>
          </a:p>
        </p:txBody>
      </p:sp>
      <p:sp>
        <p:nvSpPr>
          <p:cNvPr id="16" name="15 Elipse"/>
          <p:cNvSpPr/>
          <p:nvPr/>
        </p:nvSpPr>
        <p:spPr>
          <a:xfrm>
            <a:off x="107504" y="6591256"/>
            <a:ext cx="216024" cy="222120"/>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6"/>
                                        </p:tgtEl>
                                        <p:attrNameLst>
                                          <p:attrName>style.visibility</p:attrName>
                                        </p:attrNameLst>
                                      </p:cBhvr>
                                      <p:to>
                                        <p:strVal val="visible"/>
                                      </p:to>
                                    </p:set>
                                    <p:animEffect transition="in" filter="wheel(4)">
                                      <p:cBhvr>
                                        <p:cTn id="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2018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30448" y="225770"/>
            <a:ext cx="8546092" cy="584775"/>
          </a:xfrm>
          <a:prstGeom prst="rect">
            <a:avLst/>
          </a:prstGeom>
          <a:noFill/>
        </p:spPr>
        <p:txBody>
          <a:bodyPr wrap="square" rtlCol="0">
            <a:spAutoFit/>
          </a:bodyPr>
          <a:lstStyle/>
          <a:p>
            <a:r>
              <a:rPr lang="es-ES_tradnl" sz="3200" b="1" dirty="0" smtClean="0">
                <a:solidFill>
                  <a:schemeClr val="accent6"/>
                </a:solidFill>
              </a:rPr>
              <a:t>A</a:t>
            </a:r>
            <a:r>
              <a:rPr lang="es-ES_tradnl" dirty="0" smtClean="0">
                <a:solidFill>
                  <a:schemeClr val="tx1">
                    <a:lumMod val="50000"/>
                    <a:lumOff val="50000"/>
                  </a:schemeClr>
                </a:solidFill>
              </a:rPr>
              <a:t>NTECEDENTES</a:t>
            </a:r>
            <a:endParaRPr lang="es-CO" dirty="0">
              <a:solidFill>
                <a:schemeClr val="tx1">
                  <a:lumMod val="50000"/>
                  <a:lumOff val="50000"/>
                </a:schemeClr>
              </a:solidFill>
            </a:endParaRPr>
          </a:p>
        </p:txBody>
      </p:sp>
      <p:graphicFrame>
        <p:nvGraphicFramePr>
          <p:cNvPr id="11" name="10 Tabla"/>
          <p:cNvGraphicFramePr>
            <a:graphicFrameLocks noGrp="1"/>
          </p:cNvGraphicFramePr>
          <p:nvPr/>
        </p:nvGraphicFramePr>
        <p:xfrm>
          <a:off x="2428860" y="2695776"/>
          <a:ext cx="4318191" cy="1962912"/>
        </p:xfrm>
        <a:graphic>
          <a:graphicData uri="http://schemas.openxmlformats.org/drawingml/2006/table">
            <a:tbl>
              <a:tblPr/>
              <a:tblGrid>
                <a:gridCol w="1383792"/>
                <a:gridCol w="2934399"/>
              </a:tblGrid>
              <a:tr h="280416">
                <a:tc>
                  <a:txBody>
                    <a:bodyPr/>
                    <a:lstStyle/>
                    <a:p>
                      <a:pPr algn="ctr">
                        <a:lnSpc>
                          <a:spcPct val="115000"/>
                        </a:lnSpc>
                        <a:spcAft>
                          <a:spcPts val="0"/>
                        </a:spcAft>
                      </a:pPr>
                      <a:endParaRPr lang="es-CO" sz="16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600" b="1" dirty="0">
                          <a:solidFill>
                            <a:srgbClr val="000000"/>
                          </a:solidFill>
                          <a:latin typeface="Calibri"/>
                          <a:ea typeface="Calibri"/>
                          <a:cs typeface="Calibri"/>
                        </a:rPr>
                        <a:t>Tambor metálico 55 gal </a:t>
                      </a:r>
                      <a:endParaRPr lang="es-CO" sz="16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r>
              <a:tr h="280416">
                <a:tc>
                  <a:txBody>
                    <a:bodyPr/>
                    <a:lstStyle/>
                    <a:p>
                      <a:pPr algn="ctr">
                        <a:lnSpc>
                          <a:spcPct val="115000"/>
                        </a:lnSpc>
                        <a:spcAft>
                          <a:spcPts val="0"/>
                        </a:spcAft>
                      </a:pPr>
                      <a:r>
                        <a:rPr lang="es-ES" sz="1600" dirty="0">
                          <a:solidFill>
                            <a:srgbClr val="FFFFFF"/>
                          </a:solidFill>
                          <a:latin typeface="Calibri"/>
                          <a:ea typeface="Calibri"/>
                          <a:cs typeface="Calibri"/>
                        </a:rPr>
                        <a:t>Material</a:t>
                      </a:r>
                      <a:endParaRPr lang="es-CO" sz="16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600" dirty="0">
                          <a:solidFill>
                            <a:srgbClr val="000000"/>
                          </a:solidFill>
                          <a:latin typeface="Calibri"/>
                          <a:ea typeface="Calibri"/>
                          <a:cs typeface="Calibri"/>
                        </a:rPr>
                        <a:t>Acero cold rolled</a:t>
                      </a:r>
                      <a:endParaRPr lang="es-CO" sz="16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280416">
                <a:tc>
                  <a:txBody>
                    <a:bodyPr/>
                    <a:lstStyle/>
                    <a:p>
                      <a:pPr algn="ctr">
                        <a:lnSpc>
                          <a:spcPct val="115000"/>
                        </a:lnSpc>
                        <a:spcAft>
                          <a:spcPts val="0"/>
                        </a:spcAft>
                      </a:pPr>
                      <a:r>
                        <a:rPr lang="es-ES" sz="1600" dirty="0">
                          <a:solidFill>
                            <a:srgbClr val="FFFFFF"/>
                          </a:solidFill>
                          <a:latin typeface="Calibri"/>
                          <a:ea typeface="Calibri"/>
                          <a:cs typeface="Calibri"/>
                        </a:rPr>
                        <a:t>Costo</a:t>
                      </a:r>
                      <a:endParaRPr lang="es-CO" sz="16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600" dirty="0">
                          <a:solidFill>
                            <a:srgbClr val="000000"/>
                          </a:solidFill>
                          <a:latin typeface="Calibri"/>
                          <a:ea typeface="Calibri"/>
                          <a:cs typeface="Calibri"/>
                        </a:rPr>
                        <a:t>$40.000</a:t>
                      </a:r>
                      <a:endParaRPr lang="es-CO" sz="16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r>
              <a:tr h="560832">
                <a:tc>
                  <a:txBody>
                    <a:bodyPr/>
                    <a:lstStyle/>
                    <a:p>
                      <a:pPr algn="ctr">
                        <a:lnSpc>
                          <a:spcPct val="115000"/>
                        </a:lnSpc>
                        <a:spcAft>
                          <a:spcPts val="0"/>
                        </a:spcAft>
                      </a:pPr>
                      <a:r>
                        <a:rPr lang="es-ES" sz="1600" dirty="0">
                          <a:solidFill>
                            <a:srgbClr val="FFFFFF"/>
                          </a:solidFill>
                          <a:latin typeface="Calibri"/>
                          <a:ea typeface="Calibri"/>
                          <a:cs typeface="Calibri"/>
                        </a:rPr>
                        <a:t>Disposición final</a:t>
                      </a:r>
                      <a:endParaRPr lang="es-CO" sz="16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600" dirty="0">
                          <a:solidFill>
                            <a:srgbClr val="000000"/>
                          </a:solidFill>
                          <a:latin typeface="Calibri"/>
                          <a:ea typeface="Calibri"/>
                          <a:cs typeface="Calibri"/>
                        </a:rPr>
                        <a:t>Reusable sin necesidad de adecuación</a:t>
                      </a:r>
                      <a:endParaRPr lang="es-CO" sz="16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280416">
                <a:tc>
                  <a:txBody>
                    <a:bodyPr/>
                    <a:lstStyle/>
                    <a:p>
                      <a:pPr algn="ctr">
                        <a:lnSpc>
                          <a:spcPct val="115000"/>
                        </a:lnSpc>
                        <a:spcAft>
                          <a:spcPts val="0"/>
                        </a:spcAft>
                      </a:pPr>
                      <a:r>
                        <a:rPr lang="es-ES" sz="1600" dirty="0">
                          <a:solidFill>
                            <a:srgbClr val="FFFFFF"/>
                          </a:solidFill>
                          <a:latin typeface="Calibri"/>
                          <a:ea typeface="Calibri"/>
                          <a:cs typeface="Calibri"/>
                        </a:rPr>
                        <a:t>Desventaja</a:t>
                      </a:r>
                      <a:endParaRPr lang="es-CO" sz="16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600" dirty="0">
                          <a:solidFill>
                            <a:srgbClr val="000000"/>
                          </a:solidFill>
                          <a:latin typeface="Calibri"/>
                          <a:ea typeface="Calibri"/>
                          <a:cs typeface="Calibri"/>
                        </a:rPr>
                        <a:t>No es compatible con el producto</a:t>
                      </a:r>
                      <a:endParaRPr lang="es-CO" sz="16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r>
              <a:tr h="280416">
                <a:tc gridSpan="2">
                  <a:txBody>
                    <a:bodyPr/>
                    <a:lstStyle/>
                    <a:p>
                      <a:pPr algn="ctr">
                        <a:lnSpc>
                          <a:spcPct val="115000"/>
                        </a:lnSpc>
                        <a:spcAft>
                          <a:spcPts val="0"/>
                        </a:spcAft>
                      </a:pPr>
                      <a:r>
                        <a:rPr lang="es-ES" sz="1600" b="0" dirty="0">
                          <a:solidFill>
                            <a:schemeClr val="tx1"/>
                          </a:solidFill>
                          <a:latin typeface="Calibri"/>
                          <a:ea typeface="Calibri"/>
                          <a:cs typeface="Calibri"/>
                        </a:rPr>
                        <a:t>Cada tambor debe llevar un 10% de </a:t>
                      </a:r>
                      <a:r>
                        <a:rPr lang="es-ES" sz="1600" b="0" dirty="0" smtClean="0">
                          <a:solidFill>
                            <a:schemeClr val="tx1"/>
                          </a:solidFill>
                          <a:latin typeface="Calibri"/>
                          <a:ea typeface="Calibri"/>
                          <a:cs typeface="Calibri"/>
                        </a:rPr>
                        <a:t>oxígeno</a:t>
                      </a:r>
                      <a:endParaRPr lang="es-CO" sz="1600" b="1" dirty="0">
                        <a:solidFill>
                          <a:schemeClr val="tx1"/>
                        </a:solidFill>
                        <a:latin typeface="Calibri"/>
                        <a:ea typeface="Calibri"/>
                        <a:cs typeface="Times New Roman"/>
                      </a:endParaRPr>
                    </a:p>
                  </a:txBody>
                  <a:tcPr marL="68580" marR="68580" marT="0" marB="0">
                    <a:lnL>
                      <a:noFill/>
                    </a:lnL>
                    <a:lnR>
                      <a:noFill/>
                    </a:lnR>
                    <a:lnT w="12700" cap="flat" cmpd="sng" algn="ctr">
                      <a:solidFill>
                        <a:srgbClr val="276A7C"/>
                      </a:solidFill>
                      <a:prstDash val="solid"/>
                      <a:round/>
                      <a:headEnd type="none" w="med" len="med"/>
                      <a:tailEnd type="none" w="med" len="med"/>
                    </a:lnT>
                    <a:lnB>
                      <a:noFill/>
                    </a:lnB>
                    <a:solidFill>
                      <a:schemeClr val="bg1"/>
                    </a:solidFill>
                  </a:tcPr>
                </a:tc>
                <a:tc hMerge="1">
                  <a:txBody>
                    <a:bodyPr/>
                    <a:lstStyle/>
                    <a:p>
                      <a:endParaRPr lang="es-CO"/>
                    </a:p>
                  </a:txBody>
                  <a:tcPr/>
                </a:tc>
              </a:tr>
            </a:tbl>
          </a:graphicData>
        </a:graphic>
      </p:graphicFrame>
      <p:sp>
        <p:nvSpPr>
          <p:cNvPr id="12" name="11 Rectángulo"/>
          <p:cNvSpPr/>
          <p:nvPr/>
        </p:nvSpPr>
        <p:spPr>
          <a:xfrm>
            <a:off x="0" y="1988099"/>
            <a:ext cx="9144000" cy="369332"/>
          </a:xfrm>
          <a:prstGeom prst="rect">
            <a:avLst/>
          </a:prstGeom>
        </p:spPr>
        <p:txBody>
          <a:bodyPr wrap="square">
            <a:spAutoFit/>
          </a:bodyPr>
          <a:lstStyle/>
          <a:p>
            <a:pPr algn="ctr"/>
            <a:r>
              <a:rPr lang="es-ES" dirty="0" smtClean="0">
                <a:solidFill>
                  <a:schemeClr val="accent6"/>
                </a:solidFill>
                <a:latin typeface="Calibri" pitchFamily="34" charset="0"/>
                <a:ea typeface="Times New Roman" pitchFamily="18" charset="0"/>
                <a:cs typeface="Calibri" pitchFamily="34" charset="0"/>
              </a:rPr>
              <a:t>EL EMPAQUE A REDISEÑAR. </a:t>
            </a:r>
            <a:endParaRPr lang="es-CO" dirty="0">
              <a:solidFill>
                <a:schemeClr val="accent6"/>
              </a:solidFill>
            </a:endParaRPr>
          </a:p>
        </p:txBody>
      </p:sp>
      <p:sp>
        <p:nvSpPr>
          <p:cNvPr id="14" name="13 Rectángulo"/>
          <p:cNvSpPr/>
          <p:nvPr/>
        </p:nvSpPr>
        <p:spPr>
          <a:xfrm>
            <a:off x="928662" y="5072073"/>
            <a:ext cx="7429552" cy="923330"/>
          </a:xfrm>
          <a:prstGeom prst="rect">
            <a:avLst/>
          </a:prstGeom>
        </p:spPr>
        <p:txBody>
          <a:bodyPr wrap="square">
            <a:spAutoFit/>
          </a:bodyPr>
          <a:lstStyle/>
          <a:p>
            <a:pPr algn="just"/>
            <a:r>
              <a:rPr lang="es-ES" dirty="0" smtClean="0">
                <a:solidFill>
                  <a:schemeClr val="tx1">
                    <a:lumMod val="50000"/>
                    <a:lumOff val="50000"/>
                  </a:schemeClr>
                </a:solidFill>
              </a:rPr>
              <a:t>La Empresa X utiliza un promedio de </a:t>
            </a:r>
            <a:r>
              <a:rPr lang="es-ES" dirty="0" smtClean="0">
                <a:solidFill>
                  <a:schemeClr val="accent6"/>
                </a:solidFill>
              </a:rPr>
              <a:t>400</a:t>
            </a:r>
            <a:r>
              <a:rPr lang="es-ES" dirty="0" smtClean="0">
                <a:solidFill>
                  <a:schemeClr val="tx1">
                    <a:lumMod val="50000"/>
                    <a:lumOff val="50000"/>
                  </a:schemeClr>
                </a:solidFill>
              </a:rPr>
              <a:t> tambores mensuales, es decir envasa alrededor de </a:t>
            </a:r>
            <a:r>
              <a:rPr lang="es-ES" dirty="0" smtClean="0">
                <a:solidFill>
                  <a:schemeClr val="accent6"/>
                </a:solidFill>
              </a:rPr>
              <a:t>80 TONELADAS </a:t>
            </a:r>
            <a:r>
              <a:rPr lang="es-ES" dirty="0" smtClean="0">
                <a:solidFill>
                  <a:schemeClr val="tx1">
                    <a:lumMod val="50000"/>
                    <a:lumOff val="50000"/>
                  </a:schemeClr>
                </a:solidFill>
              </a:rPr>
              <a:t>de emulsión al </a:t>
            </a:r>
            <a:r>
              <a:rPr lang="es-ES" dirty="0" smtClean="0">
                <a:solidFill>
                  <a:schemeClr val="accent6"/>
                </a:solidFill>
              </a:rPr>
              <a:t>MES</a:t>
            </a:r>
            <a:r>
              <a:rPr lang="es-ES" dirty="0" smtClean="0">
                <a:solidFill>
                  <a:schemeClr val="tx1">
                    <a:lumMod val="50000"/>
                    <a:lumOff val="50000"/>
                  </a:schemeClr>
                </a:solidFill>
              </a:rPr>
              <a:t> en este tipo de empaque</a:t>
            </a:r>
            <a:endParaRPr lang="es-CO" dirty="0">
              <a:solidFill>
                <a:schemeClr val="tx1">
                  <a:lumMod val="50000"/>
                  <a:lumOff val="50000"/>
                </a:schemeClr>
              </a:solidFill>
            </a:endParaRPr>
          </a:p>
        </p:txBody>
      </p:sp>
      <p:sp>
        <p:nvSpPr>
          <p:cNvPr id="13" name="12 Elipse"/>
          <p:cNvSpPr/>
          <p:nvPr/>
        </p:nvSpPr>
        <p:spPr>
          <a:xfrm>
            <a:off x="107504" y="6591256"/>
            <a:ext cx="216024" cy="222120"/>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3"/>
                                        </p:tgtEl>
                                        <p:attrNameLst>
                                          <p:attrName>style.visibility</p:attrName>
                                        </p:attrNameLst>
                                      </p:cBhvr>
                                      <p:to>
                                        <p:strVal val="visible"/>
                                      </p:to>
                                    </p:set>
                                    <p:animEffect transition="in" filter="wheel(4)">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72148" y="225770"/>
            <a:ext cx="8546092" cy="584775"/>
          </a:xfrm>
          <a:prstGeom prst="rect">
            <a:avLst/>
          </a:prstGeom>
          <a:noFill/>
        </p:spPr>
        <p:txBody>
          <a:bodyPr wrap="square" rtlCol="0">
            <a:spAutoFit/>
          </a:bodyPr>
          <a:lstStyle/>
          <a:p>
            <a:r>
              <a:rPr lang="es-ES_tradnl" sz="3200" b="1" dirty="0" smtClean="0">
                <a:solidFill>
                  <a:schemeClr val="accent6"/>
                </a:solidFill>
              </a:rPr>
              <a:t>J</a:t>
            </a:r>
            <a:r>
              <a:rPr lang="es-ES_tradnl" dirty="0" smtClean="0">
                <a:solidFill>
                  <a:schemeClr val="tx1">
                    <a:lumMod val="50000"/>
                    <a:lumOff val="50000"/>
                  </a:schemeClr>
                </a:solidFill>
              </a:rPr>
              <a:t>USTIFICACION</a:t>
            </a:r>
            <a:endParaRPr lang="es-CO" dirty="0">
              <a:solidFill>
                <a:schemeClr val="tx1">
                  <a:lumMod val="50000"/>
                  <a:lumOff val="50000"/>
                </a:schemeClr>
              </a:solidFill>
            </a:endParaRPr>
          </a:p>
        </p:txBody>
      </p:sp>
      <p:grpSp>
        <p:nvGrpSpPr>
          <p:cNvPr id="10" name="23 Grupo"/>
          <p:cNvGrpSpPr/>
          <p:nvPr/>
        </p:nvGrpSpPr>
        <p:grpSpPr>
          <a:xfrm>
            <a:off x="3157754" y="2428868"/>
            <a:ext cx="2843006" cy="2569536"/>
            <a:chOff x="1428736" y="1500166"/>
            <a:chExt cx="4572032" cy="4143404"/>
          </a:xfrm>
        </p:grpSpPr>
        <p:sp>
          <p:nvSpPr>
            <p:cNvPr id="11" name="19 Elipse"/>
            <p:cNvSpPr/>
            <p:nvPr/>
          </p:nvSpPr>
          <p:spPr>
            <a:xfrm>
              <a:off x="1643050" y="1785918"/>
              <a:ext cx="4071966" cy="3857652"/>
            </a:xfrm>
            <a:prstGeom prst="ellipse">
              <a:avLst/>
            </a:pr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sz="1200" dirty="0"/>
            </a:p>
          </p:txBody>
        </p:sp>
        <p:sp>
          <p:nvSpPr>
            <p:cNvPr id="12" name="3 Elipse"/>
            <p:cNvSpPr/>
            <p:nvPr/>
          </p:nvSpPr>
          <p:spPr>
            <a:xfrm>
              <a:off x="1428736" y="3786182"/>
              <a:ext cx="1857388" cy="1857388"/>
            </a:xfrm>
            <a:prstGeom prst="ellipse">
              <a:avLst/>
            </a:prstGeom>
            <a:solidFill>
              <a:srgbClr val="92D050">
                <a:alpha val="73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ES" sz="1200" dirty="0" smtClean="0"/>
                <a:t>Ambiente  </a:t>
              </a:r>
              <a:endParaRPr lang="es-ES" sz="1200" dirty="0"/>
            </a:p>
          </p:txBody>
        </p:sp>
        <p:sp>
          <p:nvSpPr>
            <p:cNvPr id="13" name="4 Elipse"/>
            <p:cNvSpPr/>
            <p:nvPr/>
          </p:nvSpPr>
          <p:spPr>
            <a:xfrm>
              <a:off x="4143380" y="3786182"/>
              <a:ext cx="1857388" cy="1857388"/>
            </a:xfrm>
            <a:prstGeom prst="ellipse">
              <a:avLst/>
            </a:prstGeom>
            <a:solidFill>
              <a:srgbClr val="EC205F">
                <a:alpha val="73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ES" sz="1200" dirty="0" smtClean="0"/>
                <a:t>Costos </a:t>
              </a:r>
              <a:endParaRPr lang="es-ES" sz="1200" dirty="0"/>
            </a:p>
          </p:txBody>
        </p:sp>
        <p:sp>
          <p:nvSpPr>
            <p:cNvPr id="14" name="1 Elipse"/>
            <p:cNvSpPr/>
            <p:nvPr/>
          </p:nvSpPr>
          <p:spPr>
            <a:xfrm>
              <a:off x="2786058" y="1500166"/>
              <a:ext cx="1857388" cy="1857388"/>
            </a:xfrm>
            <a:prstGeom prst="ellipse">
              <a:avLst/>
            </a:prstGeom>
            <a:solidFill>
              <a:srgbClr val="FFC000">
                <a:alpha val="73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ES" sz="1200" dirty="0" smtClean="0"/>
                <a:t>Usuario </a:t>
              </a:r>
              <a:endParaRPr lang="es-ES" sz="1200" dirty="0"/>
            </a:p>
          </p:txBody>
        </p:sp>
        <p:sp>
          <p:nvSpPr>
            <p:cNvPr id="15" name="20 Arco"/>
            <p:cNvSpPr/>
            <p:nvPr/>
          </p:nvSpPr>
          <p:spPr>
            <a:xfrm rot="967069">
              <a:off x="4145850" y="2963933"/>
              <a:ext cx="928694" cy="1143008"/>
            </a:xfrm>
            <a:prstGeom prst="arc">
              <a:avLst/>
            </a:prstGeom>
            <a:ln w="63500">
              <a:solidFill>
                <a:schemeClr val="accent5">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s-ES" sz="1200" dirty="0"/>
            </a:p>
          </p:txBody>
        </p:sp>
        <p:sp>
          <p:nvSpPr>
            <p:cNvPr id="16" name="21 Arco"/>
            <p:cNvSpPr/>
            <p:nvPr/>
          </p:nvSpPr>
          <p:spPr>
            <a:xfrm rot="14438134">
              <a:off x="2412625" y="2777554"/>
              <a:ext cx="928694" cy="1143008"/>
            </a:xfrm>
            <a:prstGeom prst="arc">
              <a:avLst/>
            </a:prstGeom>
            <a:ln w="63500">
              <a:solidFill>
                <a:schemeClr val="accent5">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s-ES" sz="1200" dirty="0"/>
            </a:p>
          </p:txBody>
        </p:sp>
        <p:sp>
          <p:nvSpPr>
            <p:cNvPr id="17" name="22 Arco"/>
            <p:cNvSpPr/>
            <p:nvPr/>
          </p:nvSpPr>
          <p:spPr>
            <a:xfrm rot="7724175">
              <a:off x="3129502" y="4148809"/>
              <a:ext cx="928694" cy="1143008"/>
            </a:xfrm>
            <a:prstGeom prst="arc">
              <a:avLst/>
            </a:prstGeom>
            <a:ln w="63500">
              <a:solidFill>
                <a:schemeClr val="accent5">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s-ES" sz="1200" dirty="0"/>
            </a:p>
          </p:txBody>
        </p:sp>
        <p:sp>
          <p:nvSpPr>
            <p:cNvPr id="18" name="8 Elipse"/>
            <p:cNvSpPr/>
            <p:nvPr/>
          </p:nvSpPr>
          <p:spPr>
            <a:xfrm>
              <a:off x="2786058" y="2928926"/>
              <a:ext cx="1857388" cy="1857388"/>
            </a:xfrm>
            <a:prstGeom prst="ellipse">
              <a:avLst/>
            </a:prstGeom>
            <a:solidFill>
              <a:schemeClr val="bg1">
                <a:lumMod val="85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ES" sz="1200" b="1" dirty="0" smtClean="0"/>
                <a:t>Concepto </a:t>
              </a:r>
              <a:endParaRPr lang="es-ES" sz="1200" b="1" dirty="0"/>
            </a:p>
          </p:txBody>
        </p:sp>
      </p:grpSp>
      <p:sp>
        <p:nvSpPr>
          <p:cNvPr id="19" name="18 Rectángulo"/>
          <p:cNvSpPr/>
          <p:nvPr/>
        </p:nvSpPr>
        <p:spPr>
          <a:xfrm>
            <a:off x="0" y="1988099"/>
            <a:ext cx="9144000" cy="369332"/>
          </a:xfrm>
          <a:prstGeom prst="rect">
            <a:avLst/>
          </a:prstGeom>
        </p:spPr>
        <p:txBody>
          <a:bodyPr wrap="square">
            <a:spAutoFit/>
          </a:bodyPr>
          <a:lstStyle/>
          <a:p>
            <a:pPr algn="ctr"/>
            <a:r>
              <a:rPr lang="es-ES" dirty="0" smtClean="0">
                <a:solidFill>
                  <a:schemeClr val="accent6"/>
                </a:solidFill>
                <a:latin typeface="Calibri" pitchFamily="34" charset="0"/>
                <a:ea typeface="Times New Roman" pitchFamily="18" charset="0"/>
                <a:cs typeface="Calibri" pitchFamily="34" charset="0"/>
              </a:rPr>
              <a:t>LOS ENFOQUES DEL PROYECTO</a:t>
            </a:r>
            <a:endParaRPr lang="es-CO" dirty="0">
              <a:solidFill>
                <a:schemeClr val="accent6"/>
              </a:solidFill>
            </a:endParaRPr>
          </a:p>
        </p:txBody>
      </p:sp>
      <p:sp>
        <p:nvSpPr>
          <p:cNvPr id="3073" name="Rectangle 1"/>
          <p:cNvSpPr>
            <a:spLocks noChangeArrowheads="1"/>
          </p:cNvSpPr>
          <p:nvPr/>
        </p:nvSpPr>
        <p:spPr bwMode="auto">
          <a:xfrm>
            <a:off x="857224" y="5200621"/>
            <a:ext cx="750099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CO" b="0" i="0" u="none" strike="noStrike" cap="none" normalizeH="0" baseline="0" dirty="0" smtClean="0">
                <a:ln>
                  <a:noFill/>
                </a:ln>
                <a:solidFill>
                  <a:srgbClr val="74BE12"/>
                </a:solidFill>
                <a:effectLst/>
                <a:latin typeface="Calibri" pitchFamily="34" charset="0"/>
                <a:ea typeface="Calibri" pitchFamily="34" charset="0"/>
                <a:cs typeface="Calibri" pitchFamily="34" charset="0"/>
              </a:rPr>
              <a:t>“</a:t>
            </a:r>
            <a:r>
              <a:rPr kumimoji="0" lang="es-CO"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Es posible realizar un rediseño</a:t>
            </a:r>
            <a:r>
              <a:rPr kumimoji="0" lang="es-CO" b="0" i="0" u="none" strike="noStrike" cap="none" normalizeH="0" dirty="0" smtClean="0">
                <a:ln>
                  <a:noFill/>
                </a:ln>
                <a:solidFill>
                  <a:schemeClr val="tx1">
                    <a:lumMod val="50000"/>
                    <a:lumOff val="50000"/>
                  </a:schemeClr>
                </a:solidFill>
                <a:effectLst/>
                <a:latin typeface="Calibri" pitchFamily="34" charset="0"/>
                <a:ea typeface="Calibri" pitchFamily="34" charset="0"/>
                <a:cs typeface="Calibri" pitchFamily="34" charset="0"/>
              </a:rPr>
              <a:t> orientado </a:t>
            </a:r>
            <a:r>
              <a:rPr kumimoji="0" lang="es-CO"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a aspectos de ergonomía, a un diseño con</a:t>
            </a:r>
            <a:r>
              <a:rPr kumimoji="0" lang="es-CO" b="0" i="0" u="none" strike="noStrike" cap="none" normalizeH="0" dirty="0" smtClean="0">
                <a:ln>
                  <a:noFill/>
                </a:ln>
                <a:solidFill>
                  <a:schemeClr val="tx1">
                    <a:lumMod val="50000"/>
                    <a:lumOff val="50000"/>
                  </a:schemeClr>
                </a:solidFill>
                <a:effectLst/>
                <a:latin typeface="Calibri" pitchFamily="34" charset="0"/>
                <a:ea typeface="Calibri" pitchFamily="34" charset="0"/>
                <a:cs typeface="Calibri" pitchFamily="34" charset="0"/>
              </a:rPr>
              <a:t> menor impacto ambiental</a:t>
            </a:r>
            <a:r>
              <a:rPr kumimoji="0" lang="es-CO"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 y a un desarrollo de producto que tiene en cuenta la reducción de costos. Es en este escenario donde se hace posible proponer el </a:t>
            </a:r>
            <a:r>
              <a:rPr kumimoji="0" lang="es-ES_tradnl"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rediseño del contenedor actual</a:t>
            </a:r>
            <a:r>
              <a:rPr kumimoji="0" lang="es-ES_tradnl" b="0" i="0" u="none" strike="noStrike" cap="none" normalizeH="0" baseline="0" dirty="0" smtClean="0">
                <a:ln>
                  <a:noFill/>
                </a:ln>
                <a:solidFill>
                  <a:srgbClr val="74BE12"/>
                </a:solidFill>
                <a:effectLst/>
                <a:latin typeface="Calibri" pitchFamily="34" charset="0"/>
                <a:ea typeface="Calibri" pitchFamily="34" charset="0"/>
                <a:cs typeface="Calibri" pitchFamily="34" charset="0"/>
              </a:rPr>
              <a:t>”</a:t>
            </a:r>
            <a:endParaRPr kumimoji="0" lang="es-ES_tradnl" b="0" i="0" u="none" strike="noStrike" cap="none" normalizeH="0" baseline="0" dirty="0" smtClean="0">
              <a:ln>
                <a:noFill/>
              </a:ln>
              <a:solidFill>
                <a:srgbClr val="74BE12"/>
              </a:solidFill>
              <a:effectLst/>
              <a:latin typeface="Arial" pitchFamily="34" charset="0"/>
              <a:cs typeface="Arial" pitchFamily="34" charset="0"/>
            </a:endParaRPr>
          </a:p>
        </p:txBody>
      </p:sp>
      <p:sp>
        <p:nvSpPr>
          <p:cNvPr id="23" name="22 Elipse"/>
          <p:cNvSpPr/>
          <p:nvPr/>
        </p:nvSpPr>
        <p:spPr>
          <a:xfrm>
            <a:off x="107504" y="6591256"/>
            <a:ext cx="216024" cy="222120"/>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23"/>
                                        </p:tgtEl>
                                        <p:attrNameLst>
                                          <p:attrName>style.visibility</p:attrName>
                                        </p:attrNameLst>
                                      </p:cBhvr>
                                      <p:to>
                                        <p:strVal val="visible"/>
                                      </p:to>
                                    </p:set>
                                    <p:animEffect transition="in" filter="wheel(4)">
                                      <p:cBhvr>
                                        <p:cTn id="7"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12188" y="240759"/>
            <a:ext cx="8546092" cy="584775"/>
          </a:xfrm>
          <a:prstGeom prst="rect">
            <a:avLst/>
          </a:prstGeom>
          <a:noFill/>
        </p:spPr>
        <p:txBody>
          <a:bodyPr wrap="square" rtlCol="0">
            <a:spAutoFit/>
          </a:bodyPr>
          <a:lstStyle/>
          <a:p>
            <a:r>
              <a:rPr lang="es-ES_tradnl" sz="3200" b="1" dirty="0" smtClean="0">
                <a:solidFill>
                  <a:schemeClr val="accent6"/>
                </a:solidFill>
              </a:rPr>
              <a:t>O</a:t>
            </a:r>
            <a:r>
              <a:rPr lang="es-ES_tradnl" dirty="0" smtClean="0">
                <a:solidFill>
                  <a:schemeClr val="tx1">
                    <a:lumMod val="50000"/>
                    <a:lumOff val="50000"/>
                  </a:schemeClr>
                </a:solidFill>
              </a:rPr>
              <a:t>BJETIVOS</a:t>
            </a:r>
            <a:endParaRPr lang="es-CO" dirty="0">
              <a:solidFill>
                <a:schemeClr val="tx1">
                  <a:lumMod val="50000"/>
                  <a:lumOff val="50000"/>
                </a:schemeClr>
              </a:solidFill>
            </a:endParaRPr>
          </a:p>
        </p:txBody>
      </p:sp>
      <p:sp>
        <p:nvSpPr>
          <p:cNvPr id="2049" name="Rectangle 1"/>
          <p:cNvSpPr>
            <a:spLocks noChangeArrowheads="1"/>
          </p:cNvSpPr>
          <p:nvPr/>
        </p:nvSpPr>
        <p:spPr bwMode="auto">
          <a:xfrm>
            <a:off x="1142976" y="3214688"/>
            <a:ext cx="7143768" cy="1415675"/>
          </a:xfrm>
          <a:prstGeom prst="rect">
            <a:avLst/>
          </a:prstGeom>
          <a:noFill/>
          <a:ln w="9525">
            <a:noFill/>
            <a:miter lim="800000"/>
            <a:headEnd/>
            <a:tailEnd/>
          </a:ln>
          <a:effectLst/>
        </p:spPr>
        <p:txBody>
          <a:bodyPr vert="horz" wrap="square" lIns="228528" tIns="304704" rIns="91440" bIns="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tabLst/>
            </a:pP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Desarrollar una </a:t>
            </a:r>
            <a:r>
              <a:rPr kumimoji="0" lang="es-ES"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propuesta de empaque </a:t>
            </a: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para la línea de adhesivos de La Empresa X, que se </a:t>
            </a:r>
            <a:r>
              <a:rPr kumimoji="0" lang="es-ES"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adapte</a:t>
            </a: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 a sus necesidades y </a:t>
            </a:r>
            <a:r>
              <a:rPr kumimoji="0" lang="es-ES"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mejore las condiciones </a:t>
            </a: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del producto existente,  en términos de costos, impacto ambiental y usabilidad, recurriendo a diferentes metodologías de diseño.</a:t>
            </a:r>
            <a:endParaRPr kumimoji="0" lang="es-ES"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sp>
        <p:nvSpPr>
          <p:cNvPr id="10" name="9 Rectángulo"/>
          <p:cNvSpPr/>
          <p:nvPr/>
        </p:nvSpPr>
        <p:spPr>
          <a:xfrm>
            <a:off x="0" y="1988099"/>
            <a:ext cx="9144000" cy="369332"/>
          </a:xfrm>
          <a:prstGeom prst="rect">
            <a:avLst/>
          </a:prstGeom>
        </p:spPr>
        <p:txBody>
          <a:bodyPr wrap="square">
            <a:spAutoFit/>
          </a:bodyPr>
          <a:lstStyle/>
          <a:p>
            <a:pPr algn="ctr"/>
            <a:r>
              <a:rPr lang="es-CO" dirty="0" smtClean="0">
                <a:solidFill>
                  <a:schemeClr val="accent6"/>
                </a:solidFill>
              </a:rPr>
              <a:t>OBJETIVO GENERAL</a:t>
            </a:r>
            <a:endParaRPr lang="es-CO" dirty="0">
              <a:solidFill>
                <a:schemeClr val="accent6"/>
              </a:solidFill>
            </a:endParaRPr>
          </a:p>
        </p:txBody>
      </p:sp>
      <p:sp>
        <p:nvSpPr>
          <p:cNvPr id="11" name="10 Elipse"/>
          <p:cNvSpPr/>
          <p:nvPr/>
        </p:nvSpPr>
        <p:spPr>
          <a:xfrm>
            <a:off x="107504" y="6591256"/>
            <a:ext cx="216024" cy="222120"/>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500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12188" y="240759"/>
            <a:ext cx="8546092" cy="584775"/>
          </a:xfrm>
          <a:prstGeom prst="rect">
            <a:avLst/>
          </a:prstGeom>
          <a:noFill/>
        </p:spPr>
        <p:txBody>
          <a:bodyPr wrap="square" rtlCol="0">
            <a:spAutoFit/>
          </a:bodyPr>
          <a:lstStyle/>
          <a:p>
            <a:r>
              <a:rPr lang="es-ES_tradnl" sz="3200" b="1" dirty="0" smtClean="0">
                <a:solidFill>
                  <a:schemeClr val="accent6"/>
                </a:solidFill>
              </a:rPr>
              <a:t>O</a:t>
            </a:r>
            <a:r>
              <a:rPr lang="es-ES_tradnl" dirty="0" smtClean="0">
                <a:solidFill>
                  <a:schemeClr val="tx1">
                    <a:lumMod val="50000"/>
                    <a:lumOff val="50000"/>
                  </a:schemeClr>
                </a:solidFill>
              </a:rPr>
              <a:t>BJETIVOS</a:t>
            </a:r>
            <a:endParaRPr lang="es-CO" dirty="0">
              <a:solidFill>
                <a:schemeClr val="tx1">
                  <a:lumMod val="50000"/>
                  <a:lumOff val="50000"/>
                </a:schemeClr>
              </a:solidFill>
            </a:endParaRPr>
          </a:p>
        </p:txBody>
      </p:sp>
      <p:sp>
        <p:nvSpPr>
          <p:cNvPr id="2049" name="Rectangle 1"/>
          <p:cNvSpPr>
            <a:spLocks noChangeArrowheads="1"/>
          </p:cNvSpPr>
          <p:nvPr/>
        </p:nvSpPr>
        <p:spPr bwMode="auto">
          <a:xfrm>
            <a:off x="1000100" y="2483318"/>
            <a:ext cx="7358114" cy="4000998"/>
          </a:xfrm>
          <a:prstGeom prst="rect">
            <a:avLst/>
          </a:prstGeom>
          <a:noFill/>
          <a:ln w="9525">
            <a:noFill/>
            <a:miter lim="800000"/>
            <a:headEnd/>
            <a:tailEnd/>
          </a:ln>
          <a:effectLst/>
        </p:spPr>
        <p:txBody>
          <a:bodyPr vert="horz" wrap="square" lIns="228528" tIns="304704" rIns="91440" bIns="0" numCol="1" anchor="ctr" anchorCtr="0" compatLnSpc="1">
            <a:prstTxWarp prst="textNoShape">
              <a:avLst/>
            </a:prstTxWarp>
            <a:spAutoFit/>
          </a:bodyPr>
          <a:lstStyle/>
          <a:p>
            <a:pPr lvl="0" algn="just">
              <a:buClr>
                <a:schemeClr val="accent6"/>
              </a:buClr>
              <a:buFont typeface="Arial" pitchFamily="34" charset="0"/>
              <a:buChar char="•"/>
            </a:pPr>
            <a:r>
              <a:rPr lang="es-ES" sz="1600" dirty="0" smtClean="0">
                <a:solidFill>
                  <a:schemeClr val="tx1">
                    <a:lumMod val="50000"/>
                    <a:lumOff val="50000"/>
                  </a:schemeClr>
                </a:solidFill>
              </a:rPr>
              <a:t>Identificar las </a:t>
            </a:r>
            <a:r>
              <a:rPr lang="es-ES" sz="1600" b="1" dirty="0" smtClean="0">
                <a:solidFill>
                  <a:schemeClr val="tx1">
                    <a:lumMod val="50000"/>
                    <a:lumOff val="50000"/>
                  </a:schemeClr>
                </a:solidFill>
              </a:rPr>
              <a:t>necesidades del usuario </a:t>
            </a:r>
            <a:r>
              <a:rPr lang="es-ES" sz="1600" dirty="0" smtClean="0">
                <a:solidFill>
                  <a:schemeClr val="tx1">
                    <a:lumMod val="50000"/>
                    <a:lumOff val="50000"/>
                  </a:schemeClr>
                </a:solidFill>
              </a:rPr>
              <a:t>final con respecto a la disposición, almacenamiento y manejo de los desechos del empaque, por medio de una investigación de mercado, para obtener una serie de requerimientos para el producto. </a:t>
            </a:r>
            <a:endParaRPr lang="es-CO" sz="1600" dirty="0" smtClean="0">
              <a:solidFill>
                <a:schemeClr val="tx1">
                  <a:lumMod val="50000"/>
                  <a:lumOff val="50000"/>
                </a:schemeClr>
              </a:solidFill>
            </a:endParaRPr>
          </a:p>
          <a:p>
            <a:pPr lvl="0" algn="just">
              <a:buClr>
                <a:schemeClr val="accent6"/>
              </a:buClr>
              <a:buFont typeface="Arial" pitchFamily="34" charset="0"/>
              <a:buChar char="•"/>
            </a:pPr>
            <a:r>
              <a:rPr lang="es-ES" sz="1600" dirty="0" smtClean="0">
                <a:solidFill>
                  <a:schemeClr val="tx1">
                    <a:lumMod val="50000"/>
                    <a:lumOff val="50000"/>
                  </a:schemeClr>
                </a:solidFill>
              </a:rPr>
              <a:t>Realizar una </a:t>
            </a:r>
            <a:r>
              <a:rPr lang="es-ES" sz="1600" b="1" dirty="0" smtClean="0">
                <a:solidFill>
                  <a:schemeClr val="tx1">
                    <a:lumMod val="50000"/>
                    <a:lumOff val="50000"/>
                  </a:schemeClr>
                </a:solidFill>
              </a:rPr>
              <a:t>síntesis</a:t>
            </a:r>
            <a:r>
              <a:rPr lang="es-ES" sz="1600" dirty="0" smtClean="0">
                <a:solidFill>
                  <a:schemeClr val="tx1">
                    <a:lumMod val="50000"/>
                    <a:lumOff val="50000"/>
                  </a:schemeClr>
                </a:solidFill>
              </a:rPr>
              <a:t> concreta de las investigaciones realizadas del mercado y el contexto para definir las especificaciones que determinaran los aspectos del producto.</a:t>
            </a:r>
            <a:endParaRPr lang="es-CO" sz="1600" dirty="0" smtClean="0">
              <a:solidFill>
                <a:schemeClr val="tx1">
                  <a:lumMod val="50000"/>
                  <a:lumOff val="50000"/>
                </a:schemeClr>
              </a:solidFill>
            </a:endParaRPr>
          </a:p>
          <a:p>
            <a:pPr lvl="0" algn="just">
              <a:buClr>
                <a:schemeClr val="accent6"/>
              </a:buClr>
              <a:buFont typeface="Arial" pitchFamily="34" charset="0"/>
              <a:buChar char="•"/>
            </a:pPr>
            <a:r>
              <a:rPr lang="es-ES" sz="1600" dirty="0" smtClean="0">
                <a:solidFill>
                  <a:schemeClr val="tx1">
                    <a:lumMod val="50000"/>
                    <a:lumOff val="50000"/>
                  </a:schemeClr>
                </a:solidFill>
              </a:rPr>
              <a:t>Identificar los </a:t>
            </a:r>
            <a:r>
              <a:rPr lang="es-ES" sz="1600" b="1" dirty="0" smtClean="0">
                <a:solidFill>
                  <a:schemeClr val="tx1">
                    <a:lumMod val="50000"/>
                    <a:lumOff val="50000"/>
                  </a:schemeClr>
                </a:solidFill>
              </a:rPr>
              <a:t>impactos ambientales </a:t>
            </a:r>
            <a:r>
              <a:rPr lang="es-ES" sz="1600" dirty="0" smtClean="0">
                <a:solidFill>
                  <a:schemeClr val="tx1">
                    <a:lumMod val="50000"/>
                    <a:lumOff val="50000"/>
                  </a:schemeClr>
                </a:solidFill>
              </a:rPr>
              <a:t>asociados al producto actual a través de un análisis de ciclo de vida para lograr una propuesta más eficiente.</a:t>
            </a:r>
            <a:endParaRPr lang="es-CO" sz="1600" dirty="0" smtClean="0">
              <a:solidFill>
                <a:schemeClr val="tx1">
                  <a:lumMod val="50000"/>
                  <a:lumOff val="50000"/>
                </a:schemeClr>
              </a:solidFill>
            </a:endParaRPr>
          </a:p>
          <a:p>
            <a:pPr lvl="0" algn="just">
              <a:buClr>
                <a:schemeClr val="accent6"/>
              </a:buClr>
              <a:buFont typeface="Arial" pitchFamily="34" charset="0"/>
              <a:buChar char="•"/>
            </a:pPr>
            <a:r>
              <a:rPr lang="es-ES" sz="1600" dirty="0" smtClean="0">
                <a:solidFill>
                  <a:schemeClr val="tx1">
                    <a:lumMod val="50000"/>
                    <a:lumOff val="50000"/>
                  </a:schemeClr>
                </a:solidFill>
              </a:rPr>
              <a:t>Identificar </a:t>
            </a:r>
            <a:r>
              <a:rPr lang="es-ES" sz="1600" b="1" dirty="0" smtClean="0">
                <a:solidFill>
                  <a:schemeClr val="tx1">
                    <a:lumMod val="50000"/>
                    <a:lumOff val="50000"/>
                  </a:schemeClr>
                </a:solidFill>
              </a:rPr>
              <a:t>oportunidades de reducción de costos </a:t>
            </a:r>
            <a:r>
              <a:rPr lang="es-ES" sz="1600" dirty="0" smtClean="0">
                <a:solidFill>
                  <a:schemeClr val="tx1">
                    <a:lumMod val="50000"/>
                    <a:lumOff val="50000"/>
                  </a:schemeClr>
                </a:solidFill>
              </a:rPr>
              <a:t>en el empaque existente a través de un análisis de costos para aplicarlos en la propuesta.</a:t>
            </a:r>
            <a:endParaRPr lang="es-CO" sz="1600" dirty="0" smtClean="0">
              <a:solidFill>
                <a:schemeClr val="tx1">
                  <a:lumMod val="50000"/>
                  <a:lumOff val="50000"/>
                </a:schemeClr>
              </a:solidFill>
            </a:endParaRPr>
          </a:p>
          <a:p>
            <a:pPr lvl="0" algn="just">
              <a:buClr>
                <a:schemeClr val="accent6"/>
              </a:buClr>
              <a:buFont typeface="Arial" pitchFamily="34" charset="0"/>
              <a:buChar char="•"/>
            </a:pPr>
            <a:r>
              <a:rPr lang="es-ES" sz="1600" dirty="0" smtClean="0">
                <a:solidFill>
                  <a:schemeClr val="tx1">
                    <a:lumMod val="50000"/>
                    <a:lumOff val="50000"/>
                  </a:schemeClr>
                </a:solidFill>
              </a:rPr>
              <a:t>Realizar un </a:t>
            </a:r>
            <a:r>
              <a:rPr lang="es-ES" sz="1600" b="1" dirty="0" smtClean="0">
                <a:solidFill>
                  <a:schemeClr val="tx1">
                    <a:lumMod val="50000"/>
                    <a:lumOff val="50000"/>
                  </a:schemeClr>
                </a:solidFill>
              </a:rPr>
              <a:t>proceso de diseño de producto </a:t>
            </a:r>
            <a:r>
              <a:rPr lang="es-ES" sz="1600" dirty="0" smtClean="0">
                <a:solidFill>
                  <a:schemeClr val="tx1">
                    <a:lumMod val="50000"/>
                    <a:lumOff val="50000"/>
                  </a:schemeClr>
                </a:solidFill>
              </a:rPr>
              <a:t>para llegar a un concepto final de diseño y  la construcción de un modelo funcional que nos permita evaluar las especificaciones y realizar pruebas de usuario. </a:t>
            </a:r>
            <a:endParaRPr lang="es-CO" sz="1600" dirty="0" smtClean="0">
              <a:solidFill>
                <a:schemeClr val="tx1">
                  <a:lumMod val="50000"/>
                  <a:lumOff val="50000"/>
                </a:schemeClr>
              </a:solidFill>
            </a:endParaRPr>
          </a:p>
          <a:p>
            <a:pPr marL="0" marR="0" lvl="0" indent="0" algn="just" defTabSz="914400" rtl="0" eaLnBrk="0" fontAlgn="base" latinLnBrk="0" hangingPunct="0">
              <a:lnSpc>
                <a:spcPct val="100000"/>
              </a:lnSpc>
              <a:spcBef>
                <a:spcPct val="0"/>
              </a:spcBef>
              <a:spcAft>
                <a:spcPct val="0"/>
              </a:spcAft>
              <a:buClr>
                <a:srgbClr val="74BE12"/>
              </a:buClr>
              <a:buSzTx/>
              <a:buFont typeface="Arial" pitchFamily="34" charset="0"/>
              <a:buChar char="•"/>
              <a:tabLst/>
            </a:pPr>
            <a:endParaRPr kumimoji="0" lang="es-ES" sz="1600"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sp>
        <p:nvSpPr>
          <p:cNvPr id="10" name="9 Rectángulo"/>
          <p:cNvSpPr/>
          <p:nvPr/>
        </p:nvSpPr>
        <p:spPr>
          <a:xfrm>
            <a:off x="0" y="1988099"/>
            <a:ext cx="9144000" cy="369332"/>
          </a:xfrm>
          <a:prstGeom prst="rect">
            <a:avLst/>
          </a:prstGeom>
        </p:spPr>
        <p:txBody>
          <a:bodyPr wrap="square">
            <a:spAutoFit/>
          </a:bodyPr>
          <a:lstStyle/>
          <a:p>
            <a:pPr algn="ctr"/>
            <a:r>
              <a:rPr lang="es-CO" dirty="0" smtClean="0">
                <a:solidFill>
                  <a:schemeClr val="accent6"/>
                </a:solidFill>
              </a:rPr>
              <a:t>OBJETIVOS ESPECIFICOS</a:t>
            </a:r>
            <a:endParaRPr lang="es-CO" dirty="0">
              <a:solidFill>
                <a:schemeClr val="accent6"/>
              </a:solidFill>
            </a:endParaRPr>
          </a:p>
        </p:txBody>
      </p:sp>
      <p:sp>
        <p:nvSpPr>
          <p:cNvPr id="11" name="10 Elipse"/>
          <p:cNvSpPr/>
          <p:nvPr/>
        </p:nvSpPr>
        <p:spPr>
          <a:xfrm>
            <a:off x="107504" y="6591256"/>
            <a:ext cx="216024" cy="222120"/>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2000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266468" y="240759"/>
            <a:ext cx="8546092" cy="584775"/>
          </a:xfrm>
          <a:prstGeom prst="rect">
            <a:avLst/>
          </a:prstGeom>
          <a:noFill/>
        </p:spPr>
        <p:txBody>
          <a:bodyPr wrap="square" rtlCol="0">
            <a:spAutoFit/>
          </a:bodyPr>
          <a:lstStyle/>
          <a:p>
            <a:r>
              <a:rPr lang="es-ES_tradnl" sz="3200" b="1" dirty="0" smtClean="0">
                <a:solidFill>
                  <a:schemeClr val="accent6"/>
                </a:solidFill>
              </a:rPr>
              <a:t>M</a:t>
            </a:r>
            <a:r>
              <a:rPr lang="es-ES_tradnl" dirty="0" smtClean="0">
                <a:solidFill>
                  <a:schemeClr val="tx1">
                    <a:lumMod val="50000"/>
                    <a:lumOff val="50000"/>
                  </a:schemeClr>
                </a:solidFill>
              </a:rPr>
              <a:t>ETODOLOGIA</a:t>
            </a:r>
            <a:endParaRPr lang="es-CO" dirty="0">
              <a:solidFill>
                <a:schemeClr val="tx1">
                  <a:lumMod val="50000"/>
                  <a:lumOff val="50000"/>
                </a:schemeClr>
              </a:solidFill>
            </a:endParaRPr>
          </a:p>
        </p:txBody>
      </p:sp>
      <p:graphicFrame>
        <p:nvGraphicFramePr>
          <p:cNvPr id="10" name="9 Diagrama"/>
          <p:cNvGraphicFramePr/>
          <p:nvPr/>
        </p:nvGraphicFramePr>
        <p:xfrm>
          <a:off x="1619672" y="2476496"/>
          <a:ext cx="6395866" cy="202407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8129" name="Rectangle 1"/>
          <p:cNvSpPr>
            <a:spLocks noChangeArrowheads="1"/>
          </p:cNvSpPr>
          <p:nvPr/>
        </p:nvSpPr>
        <p:spPr bwMode="auto">
          <a:xfrm>
            <a:off x="1000100" y="4527818"/>
            <a:ext cx="7358114"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La metodología seleccionada se basa en el esquema implementado por el departamento de ingeniería de diseño de producto, en conjunto con la metodología propuesta por Pahl y Beitz y la</a:t>
            </a:r>
            <a:r>
              <a:rPr kumimoji="0" lang="es-ES" b="0" i="0" u="none" strike="noStrike" cap="none" normalizeH="0" dirty="0" smtClean="0">
                <a:ln>
                  <a:noFill/>
                </a:ln>
                <a:solidFill>
                  <a:schemeClr val="tx1">
                    <a:lumMod val="50000"/>
                    <a:lumOff val="50000"/>
                  </a:schemeClr>
                </a:solidFill>
                <a:effectLst/>
                <a:latin typeface="Calibri" pitchFamily="34" charset="0"/>
                <a:ea typeface="Calibri" pitchFamily="34" charset="0"/>
                <a:cs typeface="Calibri" pitchFamily="34" charset="0"/>
              </a:rPr>
              <a:t> metodología de ACV</a:t>
            </a: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 Se desarrolla</a:t>
            </a:r>
            <a:r>
              <a:rPr kumimoji="0" lang="es-ES" b="0" i="0" u="none" strike="noStrike" cap="none" normalizeH="0" dirty="0" smtClean="0">
                <a:ln>
                  <a:noFill/>
                </a:ln>
                <a:solidFill>
                  <a:schemeClr val="tx1">
                    <a:lumMod val="50000"/>
                    <a:lumOff val="50000"/>
                  </a:schemeClr>
                </a:solidFill>
                <a:effectLst/>
                <a:latin typeface="Calibri" pitchFamily="34" charset="0"/>
                <a:ea typeface="Calibri" pitchFamily="34" charset="0"/>
                <a:cs typeface="Calibri" pitchFamily="34" charset="0"/>
              </a:rPr>
              <a:t> en tres fases principales.</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rPr>
              <a:t/>
            </a:r>
            <a:br>
              <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rPr>
            </a:br>
            <a:endPar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sp>
        <p:nvSpPr>
          <p:cNvPr id="11" name="10 Elipse"/>
          <p:cNvSpPr/>
          <p:nvPr/>
        </p:nvSpPr>
        <p:spPr>
          <a:xfrm>
            <a:off x="107504" y="6591256"/>
            <a:ext cx="216024" cy="222120"/>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logo gris.png"/>
          <p:cNvPicPr>
            <a:picLocks noChangeAspect="1"/>
          </p:cNvPicPr>
          <p:nvPr/>
        </p:nvPicPr>
        <p:blipFill>
          <a:blip r:embed="rId2" cstate="print">
            <a:duotone>
              <a:schemeClr val="bg2">
                <a:shade val="45000"/>
                <a:satMod val="135000"/>
              </a:schemeClr>
              <a:prstClr val="white"/>
            </a:duotone>
          </a:blip>
          <a:stretch>
            <a:fillRect/>
          </a:stretch>
        </p:blipFill>
        <p:spPr>
          <a:xfrm>
            <a:off x="3343476" y="1700808"/>
            <a:ext cx="2524668" cy="2951635"/>
          </a:xfrm>
          <a:prstGeom prst="rect">
            <a:avLst/>
          </a:prstGeom>
        </p:spPr>
      </p:pic>
      <p:sp>
        <p:nvSpPr>
          <p:cNvPr id="3" name="2 CuadroTexto"/>
          <p:cNvSpPr txBox="1"/>
          <p:nvPr/>
        </p:nvSpPr>
        <p:spPr>
          <a:xfrm>
            <a:off x="642910" y="2579085"/>
            <a:ext cx="7929618" cy="1661993"/>
          </a:xfrm>
          <a:prstGeom prst="rect">
            <a:avLst/>
          </a:prstGeom>
          <a:noFill/>
        </p:spPr>
        <p:txBody>
          <a:bodyPr wrap="square" rtlCol="0">
            <a:spAutoFit/>
          </a:bodyPr>
          <a:lstStyle/>
          <a:p>
            <a:pPr algn="ctr"/>
            <a:r>
              <a:rPr lang="es-ES_tradnl" sz="6600" dirty="0" smtClean="0">
                <a:solidFill>
                  <a:srgbClr val="74BE12"/>
                </a:solidFill>
              </a:rPr>
              <a:t>FASE I</a:t>
            </a:r>
          </a:p>
          <a:p>
            <a:pPr algn="ctr"/>
            <a:r>
              <a:rPr lang="es-ES" dirty="0" smtClean="0">
                <a:solidFill>
                  <a:schemeClr val="tx1">
                    <a:lumMod val="50000"/>
                    <a:lumOff val="50000"/>
                  </a:schemeClr>
                </a:solidFill>
              </a:rPr>
              <a:t>Exploración</a:t>
            </a:r>
          </a:p>
          <a:p>
            <a:pPr algn="ctr"/>
            <a:endParaRPr lang="es-ES" dirty="0" smtClean="0">
              <a:solidFill>
                <a:schemeClr val="accent6"/>
              </a:solidFill>
            </a:endParaRPr>
          </a:p>
        </p:txBody>
      </p:sp>
      <p:sp>
        <p:nvSpPr>
          <p:cNvPr id="10" name="9 Rectángulo"/>
          <p:cNvSpPr/>
          <p:nvPr/>
        </p:nvSpPr>
        <p:spPr>
          <a:xfrm>
            <a:off x="0" y="4714884"/>
            <a:ext cx="9144000" cy="369332"/>
          </a:xfrm>
          <a:prstGeom prst="rect">
            <a:avLst/>
          </a:prstGeom>
          <a:solidFill>
            <a:srgbClr val="74BE12"/>
          </a:solidFill>
        </p:spPr>
        <p:txBody>
          <a:bodyPr wrap="square">
            <a:spAutoFit/>
          </a:bodyPr>
          <a:lstStyle/>
          <a:p>
            <a:pPr algn="ctr"/>
            <a:r>
              <a:rPr lang="es-ES" b="1" dirty="0" smtClean="0">
                <a:solidFill>
                  <a:schemeClr val="bg1"/>
                </a:solidFill>
              </a:rPr>
              <a:t>USUARIO-MERCADO-ACV.</a:t>
            </a:r>
            <a:endParaRPr lang="es-CO" b="1" dirty="0">
              <a:solidFill>
                <a:schemeClr val="bg1"/>
              </a:solidFill>
            </a:endParaRPr>
          </a:p>
        </p:txBody>
      </p:sp>
      <p:sp>
        <p:nvSpPr>
          <p:cNvPr id="5" name="4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500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95313" y="240759"/>
            <a:ext cx="8546092" cy="584775"/>
          </a:xfrm>
          <a:prstGeom prst="rect">
            <a:avLst/>
          </a:prstGeom>
          <a:noFill/>
        </p:spPr>
        <p:txBody>
          <a:bodyPr wrap="square" rtlCol="0">
            <a:spAutoFit/>
          </a:bodyPr>
          <a:lstStyle/>
          <a:p>
            <a:r>
              <a:rPr lang="es-ES_tradnl" sz="3200" b="1" dirty="0" smtClean="0">
                <a:solidFill>
                  <a:srgbClr val="74BE12"/>
                </a:solidFill>
              </a:rPr>
              <a:t>I</a:t>
            </a:r>
            <a:r>
              <a:rPr lang="es-ES_tradnl" dirty="0" smtClean="0">
                <a:solidFill>
                  <a:schemeClr val="tx1">
                    <a:lumMod val="50000"/>
                    <a:lumOff val="50000"/>
                  </a:schemeClr>
                </a:solidFill>
              </a:rPr>
              <a:t>NVESTIGACION DE USUARIO-ENTREVISTAS</a:t>
            </a:r>
            <a:endParaRPr lang="es-CO" dirty="0">
              <a:solidFill>
                <a:schemeClr val="tx1">
                  <a:lumMod val="50000"/>
                  <a:lumOff val="50000"/>
                </a:schemeClr>
              </a:solidFill>
            </a:endParaRPr>
          </a:p>
        </p:txBody>
      </p:sp>
      <p:sp>
        <p:nvSpPr>
          <p:cNvPr id="10" name="9 Rectángulo"/>
          <p:cNvSpPr/>
          <p:nvPr/>
        </p:nvSpPr>
        <p:spPr>
          <a:xfrm>
            <a:off x="928662" y="3317748"/>
            <a:ext cx="7429552" cy="1754326"/>
          </a:xfrm>
          <a:prstGeom prst="rect">
            <a:avLst/>
          </a:prstGeom>
        </p:spPr>
        <p:txBody>
          <a:bodyPr wrap="square">
            <a:spAutoFit/>
          </a:bodyPr>
          <a:lstStyle/>
          <a:p>
            <a:pPr algn="just"/>
            <a:r>
              <a:rPr lang="es-ES" dirty="0" smtClean="0">
                <a:solidFill>
                  <a:schemeClr val="tx1">
                    <a:lumMod val="50000"/>
                    <a:lumOff val="50000"/>
                  </a:schemeClr>
                </a:solidFill>
              </a:rPr>
              <a:t>La </a:t>
            </a:r>
            <a:r>
              <a:rPr lang="es-ES" dirty="0" smtClean="0">
                <a:solidFill>
                  <a:srgbClr val="74BE12"/>
                </a:solidFill>
              </a:rPr>
              <a:t>ENTREVISTA</a:t>
            </a:r>
            <a:r>
              <a:rPr lang="es-ES" dirty="0" smtClean="0">
                <a:solidFill>
                  <a:schemeClr val="tx1">
                    <a:lumMod val="50000"/>
                    <a:lumOff val="50000"/>
                  </a:schemeClr>
                </a:solidFill>
              </a:rPr>
              <a:t> es una metodología de la investigación </a:t>
            </a:r>
            <a:r>
              <a:rPr lang="es-ES" dirty="0" smtClean="0">
                <a:solidFill>
                  <a:srgbClr val="74BE12"/>
                </a:solidFill>
              </a:rPr>
              <a:t>CUALITATIVA</a:t>
            </a:r>
            <a:r>
              <a:rPr lang="es-ES" dirty="0" smtClean="0">
                <a:solidFill>
                  <a:schemeClr val="tx1">
                    <a:lumMod val="50000"/>
                    <a:lumOff val="50000"/>
                  </a:schemeClr>
                </a:solidFill>
              </a:rPr>
              <a:t> que permite una exploración profunda y descriptiva de pequeñas partes de la población objetivo. Esta no arroja datos estadísticos representativos pero aporta información </a:t>
            </a:r>
            <a:r>
              <a:rPr lang="es-ES" dirty="0" smtClean="0">
                <a:solidFill>
                  <a:srgbClr val="74BE12"/>
                </a:solidFill>
              </a:rPr>
              <a:t>SIGNIFICATIVA</a:t>
            </a:r>
            <a:r>
              <a:rPr lang="es-ES" dirty="0" smtClean="0">
                <a:solidFill>
                  <a:schemeClr val="tx1">
                    <a:lumMod val="50000"/>
                    <a:lumOff val="50000"/>
                  </a:schemeClr>
                </a:solidFill>
              </a:rPr>
              <a:t> para el desarrollo de productos porque permite </a:t>
            </a:r>
            <a:r>
              <a:rPr lang="es-ES" dirty="0" smtClean="0">
                <a:solidFill>
                  <a:srgbClr val="74BE12"/>
                </a:solidFill>
              </a:rPr>
              <a:t>COMPRENDER</a:t>
            </a:r>
            <a:r>
              <a:rPr lang="es-ES" dirty="0" smtClean="0">
                <a:solidFill>
                  <a:schemeClr val="tx1">
                    <a:lumMod val="50000"/>
                    <a:lumOff val="50000"/>
                  </a:schemeClr>
                </a:solidFill>
              </a:rPr>
              <a:t> la realidad de las personas en sus ambientes de trabajo cotidianos</a:t>
            </a:r>
            <a:endParaRPr lang="es-CO" dirty="0">
              <a:solidFill>
                <a:schemeClr val="tx1">
                  <a:lumMod val="50000"/>
                  <a:lumOff val="50000"/>
                </a:schemeClr>
              </a:solidFill>
            </a:endParaRPr>
          </a:p>
        </p:txBody>
      </p:sp>
      <p:sp>
        <p:nvSpPr>
          <p:cNvPr id="11" name="10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95313" y="240759"/>
            <a:ext cx="8546092" cy="584775"/>
          </a:xfrm>
          <a:prstGeom prst="rect">
            <a:avLst/>
          </a:prstGeom>
          <a:noFill/>
        </p:spPr>
        <p:txBody>
          <a:bodyPr wrap="square" rtlCol="0">
            <a:spAutoFit/>
          </a:bodyPr>
          <a:lstStyle/>
          <a:p>
            <a:r>
              <a:rPr lang="es-ES_tradnl" sz="3200" b="1" dirty="0" smtClean="0">
                <a:solidFill>
                  <a:srgbClr val="74BE12"/>
                </a:solidFill>
              </a:rPr>
              <a:t>I</a:t>
            </a:r>
            <a:r>
              <a:rPr lang="es-ES_tradnl" dirty="0" smtClean="0">
                <a:solidFill>
                  <a:schemeClr val="tx1">
                    <a:lumMod val="50000"/>
                    <a:lumOff val="50000"/>
                  </a:schemeClr>
                </a:solidFill>
              </a:rPr>
              <a:t>NVESTIGACION DE USUARIO-ENTREVISTAS</a:t>
            </a:r>
            <a:endParaRPr lang="es-CO" dirty="0">
              <a:solidFill>
                <a:schemeClr val="tx1">
                  <a:lumMod val="50000"/>
                  <a:lumOff val="50000"/>
                </a:schemeClr>
              </a:solidFill>
            </a:endParaRPr>
          </a:p>
        </p:txBody>
      </p:sp>
      <p:graphicFrame>
        <p:nvGraphicFramePr>
          <p:cNvPr id="12" name="11 Tabla"/>
          <p:cNvGraphicFramePr>
            <a:graphicFrameLocks noGrp="1"/>
          </p:cNvGraphicFramePr>
          <p:nvPr/>
        </p:nvGraphicFramePr>
        <p:xfrm>
          <a:off x="1820882" y="2183526"/>
          <a:ext cx="5882703" cy="3491103"/>
        </p:xfrm>
        <a:graphic>
          <a:graphicData uri="http://schemas.openxmlformats.org/drawingml/2006/table">
            <a:tbl>
              <a:tblPr/>
              <a:tblGrid>
                <a:gridCol w="1690370"/>
                <a:gridCol w="2214943"/>
                <a:gridCol w="1977390"/>
              </a:tblGrid>
              <a:tr h="210312">
                <a:tc>
                  <a:txBody>
                    <a:bodyPr/>
                    <a:lstStyle/>
                    <a:p>
                      <a:pPr algn="ctr">
                        <a:lnSpc>
                          <a:spcPct val="115000"/>
                        </a:lnSpc>
                        <a:spcAft>
                          <a:spcPts val="0"/>
                        </a:spcAft>
                      </a:pPr>
                      <a:endParaRPr lang="es-CO" sz="12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200" b="1" dirty="0">
                          <a:solidFill>
                            <a:srgbClr val="000000"/>
                          </a:solidFill>
                          <a:latin typeface="Calibri"/>
                          <a:ea typeface="Times New Roman"/>
                          <a:cs typeface="Calibri"/>
                        </a:rPr>
                        <a:t>Unidades pedidas al mes (prom)</a:t>
                      </a:r>
                      <a:endParaRPr lang="es-CO" sz="12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200" b="1" dirty="0">
                          <a:solidFill>
                            <a:srgbClr val="000000"/>
                          </a:solidFill>
                          <a:latin typeface="Calibri"/>
                          <a:ea typeface="Times New Roman"/>
                          <a:cs typeface="Calibri"/>
                        </a:rPr>
                        <a:t>Observaciones </a:t>
                      </a:r>
                      <a:endParaRPr lang="es-CO" sz="12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r>
              <a:tr h="420624">
                <a:tc>
                  <a:txBody>
                    <a:bodyPr/>
                    <a:lstStyle/>
                    <a:p>
                      <a:pPr algn="ctr">
                        <a:lnSpc>
                          <a:spcPct val="115000"/>
                        </a:lnSpc>
                        <a:spcAft>
                          <a:spcPts val="0"/>
                        </a:spcAft>
                      </a:pPr>
                      <a:r>
                        <a:rPr lang="es-ES" sz="1200" b="1" dirty="0">
                          <a:solidFill>
                            <a:srgbClr val="FFFFFF"/>
                          </a:solidFill>
                          <a:latin typeface="Calibri"/>
                          <a:ea typeface="Times New Roman"/>
                          <a:cs typeface="Calibri"/>
                        </a:rPr>
                        <a:t>Empresa 1</a:t>
                      </a:r>
                      <a:endParaRPr lang="es-CO" sz="1200" b="1" dirty="0">
                        <a:solidFill>
                          <a:srgbClr val="000000"/>
                        </a:solidFill>
                        <a:latin typeface="Calibri"/>
                        <a:ea typeface="Calibri"/>
                        <a:cs typeface="Times New Roman"/>
                      </a:endParaRPr>
                    </a:p>
                  </a:txBody>
                  <a:tcPr marL="68580" marR="68580" marT="0" marB="0" anchor="ctr">
                    <a:lnL>
                      <a:noFill/>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200" dirty="0">
                          <a:solidFill>
                            <a:srgbClr val="404040"/>
                          </a:solidFill>
                          <a:latin typeface="Calibri"/>
                          <a:ea typeface="Times New Roman"/>
                          <a:cs typeface="Calibri"/>
                        </a:rPr>
                        <a:t>26</a:t>
                      </a:r>
                      <a:endParaRPr lang="es-CO" sz="12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200" dirty="0">
                          <a:solidFill>
                            <a:srgbClr val="404040"/>
                          </a:solidFill>
                          <a:latin typeface="Calibri"/>
                          <a:ea typeface="Times New Roman"/>
                          <a:cs typeface="Calibri"/>
                        </a:rPr>
                        <a:t>Sector: Textiles</a:t>
                      </a:r>
                      <a:endParaRPr lang="es-CO" sz="1200" dirty="0">
                        <a:solidFill>
                          <a:srgbClr val="000000"/>
                        </a:solidFill>
                        <a:latin typeface="Calibri"/>
                        <a:ea typeface="Calibri"/>
                        <a:cs typeface="Times New Roman"/>
                      </a:endParaRPr>
                    </a:p>
                    <a:p>
                      <a:pPr algn="ctr">
                        <a:lnSpc>
                          <a:spcPct val="115000"/>
                        </a:lnSpc>
                        <a:spcAft>
                          <a:spcPts val="0"/>
                        </a:spcAft>
                      </a:pPr>
                      <a:r>
                        <a:rPr lang="es-ES" sz="1200" dirty="0">
                          <a:solidFill>
                            <a:srgbClr val="404040"/>
                          </a:solidFill>
                          <a:latin typeface="Calibri"/>
                          <a:ea typeface="Times New Roman"/>
                          <a:cs typeface="Calibri"/>
                        </a:rPr>
                        <a:t>Ubicación: Sabaneta</a:t>
                      </a:r>
                      <a:endParaRPr lang="es-CO" sz="12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420624">
                <a:tc>
                  <a:txBody>
                    <a:bodyPr/>
                    <a:lstStyle/>
                    <a:p>
                      <a:pPr algn="ctr">
                        <a:lnSpc>
                          <a:spcPct val="115000"/>
                        </a:lnSpc>
                        <a:spcAft>
                          <a:spcPts val="0"/>
                        </a:spcAft>
                      </a:pPr>
                      <a:r>
                        <a:rPr lang="es-ES" sz="1200" b="1" dirty="0">
                          <a:solidFill>
                            <a:srgbClr val="FFFFFF"/>
                          </a:solidFill>
                          <a:latin typeface="Calibri"/>
                          <a:ea typeface="Times New Roman"/>
                          <a:cs typeface="Calibri"/>
                        </a:rPr>
                        <a:t>Empresa 2</a:t>
                      </a:r>
                      <a:endParaRPr lang="es-CO" sz="1200" b="1" dirty="0">
                        <a:solidFill>
                          <a:srgbClr val="000000"/>
                        </a:solidFill>
                        <a:latin typeface="Calibri"/>
                        <a:ea typeface="Calibri"/>
                        <a:cs typeface="Times New Roman"/>
                      </a:endParaRPr>
                    </a:p>
                  </a:txBody>
                  <a:tcPr marL="68580" marR="68580" marT="0" marB="0" anchor="ctr">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200" dirty="0">
                          <a:solidFill>
                            <a:srgbClr val="404040"/>
                          </a:solidFill>
                          <a:latin typeface="Calibri"/>
                          <a:ea typeface="Times New Roman"/>
                          <a:cs typeface="Calibri"/>
                        </a:rPr>
                        <a:t>25</a:t>
                      </a:r>
                      <a:endParaRPr lang="es-CO" sz="12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200" dirty="0">
                          <a:solidFill>
                            <a:srgbClr val="404040"/>
                          </a:solidFill>
                          <a:latin typeface="Calibri"/>
                          <a:ea typeface="Times New Roman"/>
                          <a:cs typeface="Calibri"/>
                        </a:rPr>
                        <a:t>Sector: Textiles</a:t>
                      </a:r>
                      <a:endParaRPr lang="es-CO" sz="1200" dirty="0">
                        <a:solidFill>
                          <a:srgbClr val="000000"/>
                        </a:solidFill>
                        <a:latin typeface="Calibri"/>
                        <a:ea typeface="Calibri"/>
                        <a:cs typeface="Times New Roman"/>
                      </a:endParaRPr>
                    </a:p>
                    <a:p>
                      <a:pPr algn="ctr">
                        <a:lnSpc>
                          <a:spcPct val="115000"/>
                        </a:lnSpc>
                        <a:spcAft>
                          <a:spcPts val="0"/>
                        </a:spcAft>
                      </a:pPr>
                      <a:r>
                        <a:rPr lang="es-ES" sz="1200" dirty="0">
                          <a:solidFill>
                            <a:srgbClr val="404040"/>
                          </a:solidFill>
                          <a:latin typeface="Calibri"/>
                          <a:ea typeface="Times New Roman"/>
                          <a:cs typeface="Calibri"/>
                        </a:rPr>
                        <a:t>Ubicación: Sabaneta</a:t>
                      </a:r>
                      <a:endParaRPr lang="es-CO" sz="12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r>
              <a:tr h="630936">
                <a:tc>
                  <a:txBody>
                    <a:bodyPr/>
                    <a:lstStyle/>
                    <a:p>
                      <a:pPr algn="ctr">
                        <a:lnSpc>
                          <a:spcPct val="115000"/>
                        </a:lnSpc>
                        <a:spcAft>
                          <a:spcPts val="0"/>
                        </a:spcAft>
                      </a:pPr>
                      <a:r>
                        <a:rPr lang="es-ES" sz="1200" b="1" dirty="0">
                          <a:solidFill>
                            <a:srgbClr val="FFFFFF"/>
                          </a:solidFill>
                          <a:latin typeface="Calibri"/>
                          <a:ea typeface="Times New Roman"/>
                          <a:cs typeface="Calibri"/>
                        </a:rPr>
                        <a:t>Empresa 3</a:t>
                      </a:r>
                      <a:endParaRPr lang="es-CO" sz="1200" b="1" dirty="0">
                        <a:solidFill>
                          <a:srgbClr val="000000"/>
                        </a:solidFill>
                        <a:latin typeface="Calibri"/>
                        <a:ea typeface="Calibri"/>
                        <a:cs typeface="Times New Roman"/>
                      </a:endParaRPr>
                    </a:p>
                  </a:txBody>
                  <a:tcPr marL="68580" marR="68580" marT="0" marB="0" anchor="ctr">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200" dirty="0">
                          <a:solidFill>
                            <a:srgbClr val="404040"/>
                          </a:solidFill>
                          <a:latin typeface="Calibri"/>
                          <a:ea typeface="Times New Roman"/>
                          <a:cs typeface="Calibri"/>
                        </a:rPr>
                        <a:t>6</a:t>
                      </a:r>
                      <a:endParaRPr lang="es-CO" sz="12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200" dirty="0">
                          <a:solidFill>
                            <a:srgbClr val="404040"/>
                          </a:solidFill>
                          <a:latin typeface="Calibri"/>
                          <a:ea typeface="Times New Roman"/>
                          <a:cs typeface="Calibri"/>
                        </a:rPr>
                        <a:t>Sector: químicos y estampados</a:t>
                      </a:r>
                      <a:endParaRPr lang="es-CO" sz="1200" dirty="0">
                        <a:solidFill>
                          <a:srgbClr val="000000"/>
                        </a:solidFill>
                        <a:latin typeface="Calibri"/>
                        <a:ea typeface="Calibri"/>
                        <a:cs typeface="Times New Roman"/>
                      </a:endParaRPr>
                    </a:p>
                    <a:p>
                      <a:pPr algn="ctr">
                        <a:lnSpc>
                          <a:spcPct val="115000"/>
                        </a:lnSpc>
                        <a:spcAft>
                          <a:spcPts val="0"/>
                        </a:spcAft>
                      </a:pPr>
                      <a:r>
                        <a:rPr lang="es-ES" sz="1200" dirty="0">
                          <a:solidFill>
                            <a:srgbClr val="404040"/>
                          </a:solidFill>
                          <a:latin typeface="Calibri"/>
                          <a:ea typeface="Times New Roman"/>
                          <a:cs typeface="Calibri"/>
                        </a:rPr>
                        <a:t>Ubicación: Sabaneta</a:t>
                      </a:r>
                      <a:endParaRPr lang="es-CO" sz="12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546735">
                <a:tc>
                  <a:txBody>
                    <a:bodyPr/>
                    <a:lstStyle/>
                    <a:p>
                      <a:pPr algn="ctr">
                        <a:lnSpc>
                          <a:spcPct val="115000"/>
                        </a:lnSpc>
                        <a:spcAft>
                          <a:spcPts val="0"/>
                        </a:spcAft>
                      </a:pPr>
                      <a:r>
                        <a:rPr lang="es-ES" sz="1200" b="1" dirty="0">
                          <a:solidFill>
                            <a:srgbClr val="FFFFFF"/>
                          </a:solidFill>
                          <a:latin typeface="Calibri"/>
                          <a:ea typeface="Times New Roman"/>
                          <a:cs typeface="Calibri"/>
                        </a:rPr>
                        <a:t>Empresa 4</a:t>
                      </a:r>
                      <a:endParaRPr lang="es-CO" sz="1200" b="1" dirty="0">
                        <a:solidFill>
                          <a:srgbClr val="000000"/>
                        </a:solidFill>
                        <a:latin typeface="Calibri"/>
                        <a:ea typeface="Calibri"/>
                        <a:cs typeface="Times New Roman"/>
                      </a:endParaRPr>
                    </a:p>
                  </a:txBody>
                  <a:tcPr marL="68580" marR="68580" marT="0" marB="0" anchor="ctr">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200" dirty="0">
                          <a:solidFill>
                            <a:srgbClr val="404040"/>
                          </a:solidFill>
                          <a:latin typeface="Calibri"/>
                          <a:ea typeface="Times New Roman"/>
                          <a:cs typeface="Calibri"/>
                        </a:rPr>
                        <a:t>Confidencial</a:t>
                      </a:r>
                      <a:endParaRPr lang="es-CO" sz="12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200" dirty="0">
                          <a:solidFill>
                            <a:srgbClr val="404040"/>
                          </a:solidFill>
                          <a:latin typeface="Calibri"/>
                          <a:ea typeface="Times New Roman"/>
                          <a:cs typeface="Calibri"/>
                        </a:rPr>
                        <a:t>Sector: Textiles</a:t>
                      </a:r>
                      <a:endParaRPr lang="es-CO" sz="1200" dirty="0">
                        <a:solidFill>
                          <a:srgbClr val="000000"/>
                        </a:solidFill>
                        <a:latin typeface="Calibri"/>
                        <a:ea typeface="Calibri"/>
                        <a:cs typeface="Times New Roman"/>
                      </a:endParaRPr>
                    </a:p>
                    <a:p>
                      <a:pPr algn="ctr">
                        <a:lnSpc>
                          <a:spcPct val="115000"/>
                        </a:lnSpc>
                        <a:spcAft>
                          <a:spcPts val="0"/>
                        </a:spcAft>
                      </a:pPr>
                      <a:r>
                        <a:rPr lang="es-ES" sz="1200" dirty="0">
                          <a:solidFill>
                            <a:srgbClr val="404040"/>
                          </a:solidFill>
                          <a:latin typeface="Calibri"/>
                          <a:ea typeface="Times New Roman"/>
                          <a:cs typeface="Calibri"/>
                        </a:rPr>
                        <a:t>Ubicación: Sabaneta</a:t>
                      </a:r>
                      <a:endParaRPr lang="es-CO" sz="12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r>
              <a:tr h="420624">
                <a:tc>
                  <a:txBody>
                    <a:bodyPr/>
                    <a:lstStyle/>
                    <a:p>
                      <a:pPr algn="ctr">
                        <a:lnSpc>
                          <a:spcPct val="115000"/>
                        </a:lnSpc>
                        <a:spcAft>
                          <a:spcPts val="0"/>
                        </a:spcAft>
                      </a:pPr>
                      <a:r>
                        <a:rPr lang="es-ES" sz="1200" b="1" dirty="0">
                          <a:solidFill>
                            <a:srgbClr val="FFFFFF"/>
                          </a:solidFill>
                          <a:latin typeface="Calibri"/>
                          <a:ea typeface="Times New Roman"/>
                          <a:cs typeface="Calibri"/>
                        </a:rPr>
                        <a:t>Empresa 5</a:t>
                      </a:r>
                      <a:endParaRPr lang="es-CO" sz="1200" b="1" dirty="0">
                        <a:solidFill>
                          <a:srgbClr val="000000"/>
                        </a:solidFill>
                        <a:latin typeface="Calibri"/>
                        <a:ea typeface="Calibri"/>
                        <a:cs typeface="Times New Roman"/>
                      </a:endParaRPr>
                    </a:p>
                  </a:txBody>
                  <a:tcPr marL="68580" marR="68580" marT="0" marB="0" anchor="ctr">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200" dirty="0">
                          <a:solidFill>
                            <a:srgbClr val="404040"/>
                          </a:solidFill>
                          <a:latin typeface="Calibri"/>
                          <a:ea typeface="Times New Roman"/>
                          <a:cs typeface="Calibri"/>
                        </a:rPr>
                        <a:t>2</a:t>
                      </a:r>
                      <a:endParaRPr lang="es-CO" sz="12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200" dirty="0">
                          <a:solidFill>
                            <a:srgbClr val="404040"/>
                          </a:solidFill>
                          <a:latin typeface="Calibri"/>
                          <a:ea typeface="Times New Roman"/>
                          <a:cs typeface="Calibri"/>
                        </a:rPr>
                        <a:t>Sector: Papelería</a:t>
                      </a:r>
                      <a:endParaRPr lang="es-CO" sz="1200" dirty="0">
                        <a:solidFill>
                          <a:srgbClr val="000000"/>
                        </a:solidFill>
                        <a:latin typeface="Calibri"/>
                        <a:ea typeface="Calibri"/>
                        <a:cs typeface="Times New Roman"/>
                      </a:endParaRPr>
                    </a:p>
                    <a:p>
                      <a:pPr algn="ctr">
                        <a:lnSpc>
                          <a:spcPct val="115000"/>
                        </a:lnSpc>
                        <a:spcAft>
                          <a:spcPts val="0"/>
                        </a:spcAft>
                      </a:pPr>
                      <a:r>
                        <a:rPr lang="es-ES" sz="1200" dirty="0">
                          <a:solidFill>
                            <a:srgbClr val="404040"/>
                          </a:solidFill>
                          <a:latin typeface="Calibri"/>
                          <a:ea typeface="Times New Roman"/>
                          <a:cs typeface="Calibri"/>
                        </a:rPr>
                        <a:t>Ubicación: Sabaneta</a:t>
                      </a:r>
                      <a:endParaRPr lang="es-CO" sz="12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420624">
                <a:tc>
                  <a:txBody>
                    <a:bodyPr/>
                    <a:lstStyle/>
                    <a:p>
                      <a:pPr algn="ctr">
                        <a:lnSpc>
                          <a:spcPct val="115000"/>
                        </a:lnSpc>
                        <a:spcAft>
                          <a:spcPts val="0"/>
                        </a:spcAft>
                      </a:pPr>
                      <a:r>
                        <a:rPr lang="es-ES" sz="1200" b="1" dirty="0">
                          <a:solidFill>
                            <a:srgbClr val="FFFFFF"/>
                          </a:solidFill>
                          <a:latin typeface="Calibri"/>
                          <a:ea typeface="Times New Roman"/>
                          <a:cs typeface="Calibri"/>
                        </a:rPr>
                        <a:t>Empresa 6</a:t>
                      </a:r>
                      <a:endParaRPr lang="es-CO" sz="1200" b="1" dirty="0">
                        <a:solidFill>
                          <a:srgbClr val="000000"/>
                        </a:solidFill>
                        <a:latin typeface="Calibri"/>
                        <a:ea typeface="Calibri"/>
                        <a:cs typeface="Times New Roman"/>
                      </a:endParaRPr>
                    </a:p>
                  </a:txBody>
                  <a:tcPr marL="68580" marR="68580" marT="0" marB="0" anchor="ctr">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200" dirty="0">
                          <a:solidFill>
                            <a:srgbClr val="404040"/>
                          </a:solidFill>
                          <a:latin typeface="Calibri"/>
                          <a:ea typeface="Times New Roman"/>
                          <a:cs typeface="Calibri"/>
                        </a:rPr>
                        <a:t>60</a:t>
                      </a:r>
                      <a:endParaRPr lang="es-CO" sz="12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200" dirty="0">
                          <a:solidFill>
                            <a:srgbClr val="404040"/>
                          </a:solidFill>
                          <a:latin typeface="Calibri"/>
                          <a:ea typeface="Times New Roman"/>
                          <a:cs typeface="Calibri"/>
                        </a:rPr>
                        <a:t>Sector: Textiles</a:t>
                      </a:r>
                      <a:endParaRPr lang="es-CO" sz="1200" dirty="0">
                        <a:solidFill>
                          <a:srgbClr val="000000"/>
                        </a:solidFill>
                        <a:latin typeface="Calibri"/>
                        <a:ea typeface="Calibri"/>
                        <a:cs typeface="Times New Roman"/>
                      </a:endParaRPr>
                    </a:p>
                    <a:p>
                      <a:pPr algn="ctr">
                        <a:lnSpc>
                          <a:spcPct val="115000"/>
                        </a:lnSpc>
                        <a:spcAft>
                          <a:spcPts val="0"/>
                        </a:spcAft>
                      </a:pPr>
                      <a:r>
                        <a:rPr lang="es-ES" sz="1200" dirty="0">
                          <a:solidFill>
                            <a:srgbClr val="404040"/>
                          </a:solidFill>
                          <a:latin typeface="Calibri"/>
                          <a:ea typeface="Times New Roman"/>
                          <a:cs typeface="Calibri"/>
                        </a:rPr>
                        <a:t>Ubicación: Sabaneta</a:t>
                      </a:r>
                      <a:endParaRPr lang="es-CO" sz="12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r>
              <a:tr h="420624">
                <a:tc>
                  <a:txBody>
                    <a:bodyPr/>
                    <a:lstStyle/>
                    <a:p>
                      <a:pPr algn="ctr">
                        <a:lnSpc>
                          <a:spcPct val="115000"/>
                        </a:lnSpc>
                        <a:spcAft>
                          <a:spcPts val="0"/>
                        </a:spcAft>
                      </a:pPr>
                      <a:r>
                        <a:rPr lang="es-ES" sz="1200" b="1" dirty="0">
                          <a:solidFill>
                            <a:srgbClr val="FFFFFF"/>
                          </a:solidFill>
                          <a:latin typeface="Calibri"/>
                          <a:ea typeface="Times New Roman"/>
                          <a:cs typeface="Calibri"/>
                        </a:rPr>
                        <a:t>Empresa 7</a:t>
                      </a:r>
                      <a:endParaRPr lang="es-CO" sz="1200" b="1" dirty="0">
                        <a:solidFill>
                          <a:srgbClr val="000000"/>
                        </a:solidFill>
                        <a:latin typeface="Calibri"/>
                        <a:ea typeface="Calibri"/>
                        <a:cs typeface="Times New Roman"/>
                      </a:endParaRPr>
                    </a:p>
                  </a:txBody>
                  <a:tcPr marL="68580" marR="68580" marT="0" marB="0" anchor="ctr">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a:noFill/>
                    </a:lnB>
                    <a:solidFill>
                      <a:srgbClr val="276A7C"/>
                    </a:solidFill>
                  </a:tcPr>
                </a:tc>
                <a:tc>
                  <a:txBody>
                    <a:bodyPr/>
                    <a:lstStyle/>
                    <a:p>
                      <a:pPr algn="ctr">
                        <a:lnSpc>
                          <a:spcPct val="115000"/>
                        </a:lnSpc>
                        <a:spcAft>
                          <a:spcPts val="0"/>
                        </a:spcAft>
                      </a:pPr>
                      <a:r>
                        <a:rPr lang="es-ES" sz="1200" dirty="0">
                          <a:solidFill>
                            <a:srgbClr val="404040"/>
                          </a:solidFill>
                          <a:latin typeface="Calibri"/>
                          <a:ea typeface="Times New Roman"/>
                          <a:cs typeface="Calibri"/>
                        </a:rPr>
                        <a:t>130</a:t>
                      </a:r>
                      <a:endParaRPr lang="es-CO" sz="12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200" dirty="0">
                          <a:solidFill>
                            <a:srgbClr val="404040"/>
                          </a:solidFill>
                          <a:latin typeface="Calibri"/>
                          <a:ea typeface="Times New Roman"/>
                          <a:cs typeface="Calibri"/>
                        </a:rPr>
                        <a:t>Sector: Papelería</a:t>
                      </a:r>
                      <a:endParaRPr lang="es-CO" sz="1200" dirty="0">
                        <a:solidFill>
                          <a:srgbClr val="000000"/>
                        </a:solidFill>
                        <a:latin typeface="Calibri"/>
                        <a:ea typeface="Calibri"/>
                        <a:cs typeface="Times New Roman"/>
                      </a:endParaRPr>
                    </a:p>
                    <a:p>
                      <a:pPr algn="ctr">
                        <a:lnSpc>
                          <a:spcPct val="115000"/>
                        </a:lnSpc>
                        <a:spcAft>
                          <a:spcPts val="0"/>
                        </a:spcAft>
                      </a:pPr>
                      <a:r>
                        <a:rPr lang="es-ES" sz="1200" dirty="0">
                          <a:solidFill>
                            <a:srgbClr val="404040"/>
                          </a:solidFill>
                          <a:latin typeface="Calibri"/>
                          <a:ea typeface="Times New Roman"/>
                          <a:cs typeface="Calibri"/>
                        </a:rPr>
                        <a:t>Ubicación: Sabaneta</a:t>
                      </a:r>
                      <a:endParaRPr lang="es-CO" sz="12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A5D5E2"/>
                    </a:solidFill>
                  </a:tcPr>
                </a:tc>
              </a:tr>
            </a:tbl>
          </a:graphicData>
        </a:graphic>
      </p:graphicFrame>
      <p:sp>
        <p:nvSpPr>
          <p:cNvPr id="13" name="12 Rectángulo"/>
          <p:cNvSpPr/>
          <p:nvPr/>
        </p:nvSpPr>
        <p:spPr>
          <a:xfrm>
            <a:off x="571472" y="5711629"/>
            <a:ext cx="8215370" cy="646331"/>
          </a:xfrm>
          <a:prstGeom prst="rect">
            <a:avLst/>
          </a:prstGeom>
        </p:spPr>
        <p:txBody>
          <a:bodyPr wrap="square">
            <a:spAutoFit/>
          </a:bodyPr>
          <a:lstStyle/>
          <a:p>
            <a:pPr algn="just"/>
            <a:r>
              <a:rPr lang="es-ES" dirty="0" smtClean="0">
                <a:solidFill>
                  <a:schemeClr val="tx1">
                    <a:lumMod val="50000"/>
                    <a:lumOff val="50000"/>
                  </a:schemeClr>
                </a:solidFill>
              </a:rPr>
              <a:t>La muestra incluyó un número de clientes importantes que tienen altas órdenes de compra y un número menor de clientes que son más pasivos o utilizan poco producto. </a:t>
            </a:r>
            <a:endParaRPr lang="es-CO" dirty="0">
              <a:solidFill>
                <a:schemeClr val="tx1">
                  <a:lumMod val="50000"/>
                  <a:lumOff val="50000"/>
                </a:schemeClr>
              </a:solidFill>
            </a:endParaRPr>
          </a:p>
        </p:txBody>
      </p:sp>
      <p:sp>
        <p:nvSpPr>
          <p:cNvPr id="11" name="10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95313" y="240759"/>
            <a:ext cx="8546092" cy="584775"/>
          </a:xfrm>
          <a:prstGeom prst="rect">
            <a:avLst/>
          </a:prstGeom>
          <a:noFill/>
        </p:spPr>
        <p:txBody>
          <a:bodyPr wrap="square" rtlCol="0">
            <a:spAutoFit/>
          </a:bodyPr>
          <a:lstStyle/>
          <a:p>
            <a:r>
              <a:rPr lang="es-ES_tradnl" sz="3200" b="1" dirty="0" smtClean="0">
                <a:solidFill>
                  <a:srgbClr val="74BE12"/>
                </a:solidFill>
              </a:rPr>
              <a:t>I</a:t>
            </a:r>
            <a:r>
              <a:rPr lang="es-ES_tradnl" dirty="0" smtClean="0">
                <a:solidFill>
                  <a:schemeClr val="tx1">
                    <a:lumMod val="50000"/>
                    <a:lumOff val="50000"/>
                  </a:schemeClr>
                </a:solidFill>
              </a:rPr>
              <a:t>NVESTIGACION DE USUARIO-ENTREVISTAS</a:t>
            </a:r>
            <a:endParaRPr lang="es-CO" dirty="0">
              <a:solidFill>
                <a:schemeClr val="tx1">
                  <a:lumMod val="50000"/>
                  <a:lumOff val="50000"/>
                </a:schemeClr>
              </a:solidFill>
            </a:endParaRPr>
          </a:p>
        </p:txBody>
      </p:sp>
      <p:pic>
        <p:nvPicPr>
          <p:cNvPr id="11" name="10 Imagen"/>
          <p:cNvPicPr/>
          <p:nvPr/>
        </p:nvPicPr>
        <p:blipFill>
          <a:blip r:embed="rId4" cstate="print"/>
          <a:srcRect t="17416" r="12112" b="17978"/>
          <a:stretch>
            <a:fillRect/>
          </a:stretch>
        </p:blipFill>
        <p:spPr bwMode="auto">
          <a:xfrm>
            <a:off x="967949" y="3071810"/>
            <a:ext cx="7676017" cy="1500199"/>
          </a:xfrm>
          <a:prstGeom prst="rect">
            <a:avLst/>
          </a:prstGeom>
          <a:noFill/>
        </p:spPr>
      </p:pic>
      <p:sp>
        <p:nvSpPr>
          <p:cNvPr id="14" name="13 Rectángulo"/>
          <p:cNvSpPr/>
          <p:nvPr/>
        </p:nvSpPr>
        <p:spPr>
          <a:xfrm>
            <a:off x="642910" y="4869160"/>
            <a:ext cx="7929618" cy="923330"/>
          </a:xfrm>
          <a:prstGeom prst="rect">
            <a:avLst/>
          </a:prstGeom>
        </p:spPr>
        <p:txBody>
          <a:bodyPr wrap="square">
            <a:spAutoFit/>
          </a:bodyPr>
          <a:lstStyle/>
          <a:p>
            <a:pPr algn="just"/>
            <a:r>
              <a:rPr lang="es-ES" dirty="0" smtClean="0">
                <a:solidFill>
                  <a:schemeClr val="tx1">
                    <a:lumMod val="50000"/>
                    <a:lumOff val="50000"/>
                  </a:schemeClr>
                </a:solidFill>
              </a:rPr>
              <a:t>Para realizar el análisis de la información obtenida se realizo la separación de los enunciados dados por los usuarios en características y problemas que luego son depurados para ser seleccionados dentro de las especificaciones del PDS</a:t>
            </a:r>
            <a:endParaRPr lang="es-CO" dirty="0">
              <a:solidFill>
                <a:schemeClr val="tx1">
                  <a:lumMod val="50000"/>
                  <a:lumOff val="50000"/>
                </a:schemeClr>
              </a:solidFill>
            </a:endParaRPr>
          </a:p>
        </p:txBody>
      </p:sp>
      <p:sp>
        <p:nvSpPr>
          <p:cNvPr id="12" name="11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95313" y="240759"/>
            <a:ext cx="8546092" cy="584775"/>
          </a:xfrm>
          <a:prstGeom prst="rect">
            <a:avLst/>
          </a:prstGeom>
          <a:noFill/>
        </p:spPr>
        <p:txBody>
          <a:bodyPr wrap="square" rtlCol="0">
            <a:spAutoFit/>
          </a:bodyPr>
          <a:lstStyle/>
          <a:p>
            <a:r>
              <a:rPr lang="es-ES_tradnl" sz="3200" b="1" dirty="0" smtClean="0">
                <a:solidFill>
                  <a:srgbClr val="74BE12"/>
                </a:solidFill>
              </a:rPr>
              <a:t>I</a:t>
            </a:r>
            <a:r>
              <a:rPr lang="es-ES_tradnl" dirty="0" smtClean="0">
                <a:solidFill>
                  <a:schemeClr val="tx1">
                    <a:lumMod val="50000"/>
                    <a:lumOff val="50000"/>
                  </a:schemeClr>
                </a:solidFill>
              </a:rPr>
              <a:t>NVESTIGACION DE USUARIO-OBSERVACION </a:t>
            </a:r>
            <a:endParaRPr lang="es-CO" dirty="0">
              <a:solidFill>
                <a:schemeClr val="tx1">
                  <a:lumMod val="50000"/>
                  <a:lumOff val="50000"/>
                </a:schemeClr>
              </a:solidFill>
            </a:endParaRPr>
          </a:p>
        </p:txBody>
      </p:sp>
      <p:sp>
        <p:nvSpPr>
          <p:cNvPr id="46081" name="Rectangle 1"/>
          <p:cNvSpPr>
            <a:spLocks noChangeArrowheads="1"/>
          </p:cNvSpPr>
          <p:nvPr/>
        </p:nvSpPr>
        <p:spPr bwMode="auto">
          <a:xfrm>
            <a:off x="785786" y="3429001"/>
            <a:ext cx="7858180"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En esta metodología del análisis </a:t>
            </a:r>
            <a:r>
              <a:rPr kumimoji="0" lang="es-ES" b="0" i="0" u="none" strike="noStrike" cap="none" normalizeH="0" baseline="0" dirty="0" smtClean="0">
                <a:ln>
                  <a:noFill/>
                </a:ln>
                <a:solidFill>
                  <a:srgbClr val="74BE12"/>
                </a:solidFill>
                <a:effectLst/>
                <a:latin typeface="Calibri" pitchFamily="34" charset="0"/>
                <a:ea typeface="Calibri" pitchFamily="34" charset="0"/>
                <a:cs typeface="Calibri" pitchFamily="34" charset="0"/>
              </a:rPr>
              <a:t>CUALITATIVO</a:t>
            </a: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 el investigador toma el rol de </a:t>
            </a:r>
            <a:r>
              <a:rPr kumimoji="0" lang="es-ES" b="0" i="0" u="none" strike="noStrike" cap="none" normalizeH="0" baseline="0" dirty="0" smtClean="0">
                <a:ln>
                  <a:noFill/>
                </a:ln>
                <a:solidFill>
                  <a:srgbClr val="74BE12"/>
                </a:solidFill>
                <a:effectLst/>
                <a:latin typeface="Calibri" pitchFamily="34" charset="0"/>
                <a:ea typeface="Calibri" pitchFamily="34" charset="0"/>
                <a:cs typeface="Calibri" pitchFamily="34" charset="0"/>
              </a:rPr>
              <a:t>OBSERVADOR NEUTRAL </a:t>
            </a: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de los distintos acontecimientos que ocurren alrededor del problema de investigación y de los individuos relacionados directamente con este, con el objetivo de acceder al conocimiento, entender los comportamientos e interacciones del individuo en su ambiente cotidiano e identificar las </a:t>
            </a:r>
            <a:r>
              <a:rPr kumimoji="0" lang="es-ES" b="0" i="0" u="none" strike="noStrike" cap="none" normalizeH="0" baseline="0" dirty="0" smtClean="0">
                <a:ln>
                  <a:noFill/>
                </a:ln>
                <a:solidFill>
                  <a:srgbClr val="74BE12"/>
                </a:solidFill>
                <a:effectLst/>
                <a:latin typeface="Calibri" pitchFamily="34" charset="0"/>
                <a:ea typeface="Calibri" pitchFamily="34" charset="0"/>
                <a:cs typeface="Calibri" pitchFamily="34" charset="0"/>
              </a:rPr>
              <a:t>REGLAS  IMPLÍCITAS </a:t>
            </a: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que rigen sus acciones frente al problema.</a:t>
            </a:r>
            <a:endParaRPr kumimoji="0" lang="es-ES"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sp>
        <p:nvSpPr>
          <p:cNvPr id="10" name="9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0"/>
                                        </p:tgtEl>
                                        <p:attrNameLst>
                                          <p:attrName>style.visibility</p:attrName>
                                        </p:attrNameLst>
                                      </p:cBhvr>
                                      <p:to>
                                        <p:strVal val="visible"/>
                                      </p:to>
                                    </p:set>
                                    <p:animEffect transition="in" filter="wheel(4)">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95313" y="240759"/>
            <a:ext cx="8546092" cy="584775"/>
          </a:xfrm>
          <a:prstGeom prst="rect">
            <a:avLst/>
          </a:prstGeom>
          <a:noFill/>
        </p:spPr>
        <p:txBody>
          <a:bodyPr wrap="square" rtlCol="0">
            <a:spAutoFit/>
          </a:bodyPr>
          <a:lstStyle/>
          <a:p>
            <a:r>
              <a:rPr lang="es-ES_tradnl" sz="3200" b="1" dirty="0" smtClean="0">
                <a:solidFill>
                  <a:srgbClr val="74BE12"/>
                </a:solidFill>
              </a:rPr>
              <a:t>I</a:t>
            </a:r>
            <a:r>
              <a:rPr lang="es-ES_tradnl" dirty="0" smtClean="0">
                <a:solidFill>
                  <a:schemeClr val="tx1">
                    <a:lumMod val="50000"/>
                    <a:lumOff val="50000"/>
                  </a:schemeClr>
                </a:solidFill>
              </a:rPr>
              <a:t>NVESTIGACION DE USUARIO-OBSERVACION </a:t>
            </a:r>
            <a:endParaRPr lang="es-CO" dirty="0">
              <a:solidFill>
                <a:schemeClr val="tx1">
                  <a:lumMod val="50000"/>
                  <a:lumOff val="50000"/>
                </a:schemeClr>
              </a:solidFill>
            </a:endParaRPr>
          </a:p>
        </p:txBody>
      </p:sp>
      <p:pic>
        <p:nvPicPr>
          <p:cNvPr id="10" name="Picture 2" descr="C:\Users\Carolina\Desktop\uso.emf"/>
          <p:cNvPicPr>
            <a:picLocks noChangeAspect="1" noChangeArrowheads="1"/>
          </p:cNvPicPr>
          <p:nvPr/>
        </p:nvPicPr>
        <p:blipFill>
          <a:blip r:embed="rId4" cstate="print"/>
          <a:srcRect/>
          <a:stretch>
            <a:fillRect/>
          </a:stretch>
        </p:blipFill>
        <p:spPr bwMode="auto">
          <a:xfrm>
            <a:off x="214284" y="3147906"/>
            <a:ext cx="8501089" cy="2852863"/>
          </a:xfrm>
          <a:prstGeom prst="rect">
            <a:avLst/>
          </a:prstGeom>
          <a:noFill/>
        </p:spPr>
      </p:pic>
      <p:sp>
        <p:nvSpPr>
          <p:cNvPr id="11" name="Rectangle 3"/>
          <p:cNvSpPr>
            <a:spLocks noChangeArrowheads="1"/>
          </p:cNvSpPr>
          <p:nvPr/>
        </p:nvSpPr>
        <p:spPr bwMode="auto">
          <a:xfrm>
            <a:off x="857224" y="3362925"/>
            <a:ext cx="7572428"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Se identificaron dos tipos de usuarios principales. (Ambos tienen los mismos problemas de acceso, desplazamiento y ergonomía) pero además expresan diferentes necesidades de acuerdo a la referencia de producto que utilizan.</a:t>
            </a:r>
            <a:endParaRPr kumimoji="0" lang="es-ES"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sp>
        <p:nvSpPr>
          <p:cNvPr id="12" name="11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95313" y="240759"/>
            <a:ext cx="8546092" cy="584775"/>
          </a:xfrm>
          <a:prstGeom prst="rect">
            <a:avLst/>
          </a:prstGeom>
          <a:noFill/>
        </p:spPr>
        <p:txBody>
          <a:bodyPr wrap="square" rtlCol="0">
            <a:spAutoFit/>
          </a:bodyPr>
          <a:lstStyle/>
          <a:p>
            <a:r>
              <a:rPr lang="es-ES_tradnl" sz="3200" b="1" dirty="0" smtClean="0">
                <a:solidFill>
                  <a:srgbClr val="74BE12"/>
                </a:solidFill>
              </a:rPr>
              <a:t>I</a:t>
            </a:r>
            <a:r>
              <a:rPr lang="es-ES_tradnl" dirty="0" smtClean="0">
                <a:solidFill>
                  <a:schemeClr val="tx1">
                    <a:lumMod val="50000"/>
                    <a:lumOff val="50000"/>
                  </a:schemeClr>
                </a:solidFill>
              </a:rPr>
              <a:t>NVESTIGACION DE USUARIO-ERGONOMIA</a:t>
            </a:r>
            <a:endParaRPr lang="es-CO" dirty="0">
              <a:solidFill>
                <a:schemeClr val="tx1">
                  <a:lumMod val="50000"/>
                  <a:lumOff val="50000"/>
                </a:schemeClr>
              </a:solidFill>
            </a:endParaRPr>
          </a:p>
        </p:txBody>
      </p:sp>
      <p:sp>
        <p:nvSpPr>
          <p:cNvPr id="1031" name="Rectangle 7"/>
          <p:cNvSpPr>
            <a:spLocks noChangeArrowheads="1"/>
          </p:cNvSpPr>
          <p:nvPr/>
        </p:nvSpPr>
        <p:spPr bwMode="auto">
          <a:xfrm>
            <a:off x="2428860" y="3138873"/>
            <a:ext cx="4286280"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CO" b="0" i="0" u="none" strike="noStrike" cap="none" normalizeH="0" baseline="0" dirty="0" smtClean="0" bmk="">
                <a:ln>
                  <a:noFill/>
                </a:ln>
                <a:solidFill>
                  <a:schemeClr val="tx1">
                    <a:lumMod val="50000"/>
                    <a:lumOff val="50000"/>
                  </a:schemeClr>
                </a:solidFill>
                <a:effectLst/>
                <a:latin typeface="Calibri" pitchFamily="34" charset="0"/>
                <a:ea typeface="Calibri" pitchFamily="34" charset="0"/>
                <a:cs typeface="Calibri" pitchFamily="34" charset="0"/>
              </a:rPr>
              <a:t>Se determinó para un operario promedio entre </a:t>
            </a:r>
            <a:r>
              <a:rPr kumimoji="0" lang="es-CO" b="0" i="0" u="none" strike="noStrike" cap="none" normalizeH="0" baseline="0" dirty="0" smtClean="0" bmk="">
                <a:ln>
                  <a:noFill/>
                </a:ln>
                <a:solidFill>
                  <a:srgbClr val="74BE12"/>
                </a:solidFill>
                <a:effectLst/>
                <a:latin typeface="Calibri" pitchFamily="34" charset="0"/>
                <a:ea typeface="Calibri" pitchFamily="34" charset="0"/>
                <a:cs typeface="Calibri" pitchFamily="34" charset="0"/>
              </a:rPr>
              <a:t>24-30</a:t>
            </a:r>
            <a:r>
              <a:rPr kumimoji="0" lang="es-CO" b="0" i="0" u="none" strike="noStrike" cap="none" normalizeH="0" baseline="0" dirty="0" smtClean="0" bmk="">
                <a:ln>
                  <a:noFill/>
                </a:ln>
                <a:solidFill>
                  <a:schemeClr val="tx1">
                    <a:lumMod val="50000"/>
                    <a:lumOff val="50000"/>
                  </a:schemeClr>
                </a:solidFill>
                <a:effectLst/>
                <a:latin typeface="Calibri" pitchFamily="34" charset="0"/>
                <a:ea typeface="Calibri" pitchFamily="34" charset="0"/>
                <a:cs typeface="Calibri" pitchFamily="34" charset="0"/>
              </a:rPr>
              <a:t> años una estatura de </a:t>
            </a:r>
            <a:r>
              <a:rPr kumimoji="0" lang="es-CO" b="0" i="0" u="none" strike="noStrike" cap="none" normalizeH="0" baseline="0" dirty="0" smtClean="0" bmk="">
                <a:ln>
                  <a:noFill/>
                </a:ln>
                <a:solidFill>
                  <a:srgbClr val="74BE12"/>
                </a:solidFill>
                <a:effectLst/>
                <a:latin typeface="Calibri" pitchFamily="34" charset="0"/>
                <a:ea typeface="Calibri" pitchFamily="34" charset="0"/>
                <a:cs typeface="Calibri" pitchFamily="34" charset="0"/>
              </a:rPr>
              <a:t>1.70</a:t>
            </a:r>
            <a:r>
              <a:rPr kumimoji="0" lang="es-CO" b="0" i="0" u="none" strike="noStrike" cap="none" normalizeH="0" baseline="0" dirty="0" smtClean="0" bmk="">
                <a:ln>
                  <a:noFill/>
                </a:ln>
                <a:solidFill>
                  <a:schemeClr val="tx1">
                    <a:lumMod val="50000"/>
                    <a:lumOff val="50000"/>
                  </a:schemeClr>
                </a:solidFill>
                <a:effectLst/>
                <a:latin typeface="Calibri" pitchFamily="34" charset="0"/>
                <a:ea typeface="Calibri" pitchFamily="34" charset="0"/>
                <a:cs typeface="Calibri" pitchFamily="34" charset="0"/>
              </a:rPr>
              <a:t> metros y con capacidad de levantar una carga de hasta </a:t>
            </a:r>
            <a:r>
              <a:rPr kumimoji="0" lang="es-CO" b="0" i="0" u="none" strike="noStrike" cap="none" normalizeH="0" baseline="0" dirty="0" smtClean="0" bmk="">
                <a:ln>
                  <a:noFill/>
                </a:ln>
                <a:solidFill>
                  <a:srgbClr val="74BE12"/>
                </a:solidFill>
                <a:effectLst/>
                <a:latin typeface="Calibri" pitchFamily="34" charset="0"/>
                <a:ea typeface="Calibri" pitchFamily="34" charset="0"/>
                <a:cs typeface="Calibri" pitchFamily="34" charset="0"/>
              </a:rPr>
              <a:t>33 kg </a:t>
            </a:r>
            <a:r>
              <a:rPr kumimoji="0" lang="es-CO" b="0" i="0" u="none" strike="noStrike" cap="none" normalizeH="0" baseline="0" dirty="0" smtClean="0" bmk="">
                <a:ln>
                  <a:noFill/>
                </a:ln>
                <a:solidFill>
                  <a:schemeClr val="tx1">
                    <a:lumMod val="50000"/>
                    <a:lumOff val="50000"/>
                  </a:schemeClr>
                </a:solidFill>
                <a:effectLst/>
                <a:latin typeface="Calibri" pitchFamily="34" charset="0"/>
                <a:ea typeface="Calibri" pitchFamily="34" charset="0"/>
                <a:cs typeface="Calibri" pitchFamily="34" charset="0"/>
              </a:rPr>
              <a:t>.La longitud de asimiento del brazo  promedio colombiano oscila entre 69 y 71 cm</a:t>
            </a:r>
            <a:r>
              <a:rPr kumimoji="0" lang="es-CO"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 bajo estas suposiciones se plantea un diseño de una altura no superior a </a:t>
            </a:r>
            <a:r>
              <a:rPr kumimoji="0" lang="es-CO" b="0" i="0" u="none" strike="noStrike" cap="none" normalizeH="0" baseline="0" dirty="0" smtClean="0">
                <a:ln>
                  <a:noFill/>
                </a:ln>
                <a:solidFill>
                  <a:srgbClr val="74BE12"/>
                </a:solidFill>
                <a:effectLst/>
                <a:latin typeface="Calibri" pitchFamily="34" charset="0"/>
                <a:ea typeface="Calibri" pitchFamily="34" charset="0"/>
                <a:cs typeface="Calibri" pitchFamily="34" charset="0"/>
              </a:rPr>
              <a:t>80 cm </a:t>
            </a:r>
            <a:r>
              <a:rPr kumimoji="0" lang="es-CO"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correspondiente a la altura mínima hasta la cintura.</a:t>
            </a:r>
            <a:endPar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pic>
        <p:nvPicPr>
          <p:cNvPr id="18" name="17 Imagen" descr="modulor.png"/>
          <p:cNvPicPr>
            <a:picLocks noChangeAspect="1"/>
          </p:cNvPicPr>
          <p:nvPr/>
        </p:nvPicPr>
        <p:blipFill>
          <a:blip r:embed="rId4" cstate="print"/>
          <a:stretch>
            <a:fillRect/>
          </a:stretch>
        </p:blipFill>
        <p:spPr>
          <a:xfrm>
            <a:off x="1000100" y="3214687"/>
            <a:ext cx="1273900" cy="2428868"/>
          </a:xfrm>
          <a:prstGeom prst="rect">
            <a:avLst/>
          </a:prstGeom>
        </p:spPr>
      </p:pic>
      <p:pic>
        <p:nvPicPr>
          <p:cNvPr id="19" name="18 Imagen" descr="modulor 2.png"/>
          <p:cNvPicPr>
            <a:picLocks noChangeAspect="1"/>
          </p:cNvPicPr>
          <p:nvPr/>
        </p:nvPicPr>
        <p:blipFill>
          <a:blip r:embed="rId5" cstate="print"/>
          <a:stretch>
            <a:fillRect/>
          </a:stretch>
        </p:blipFill>
        <p:spPr>
          <a:xfrm flipH="1">
            <a:off x="6827844" y="3357563"/>
            <a:ext cx="1387494" cy="2007824"/>
          </a:xfrm>
          <a:prstGeom prst="rect">
            <a:avLst/>
          </a:prstGeom>
        </p:spPr>
      </p:pic>
      <p:sp>
        <p:nvSpPr>
          <p:cNvPr id="12" name="11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95313" y="240759"/>
            <a:ext cx="8546092" cy="584775"/>
          </a:xfrm>
          <a:prstGeom prst="rect">
            <a:avLst/>
          </a:prstGeom>
          <a:noFill/>
        </p:spPr>
        <p:txBody>
          <a:bodyPr wrap="square" rtlCol="0">
            <a:spAutoFit/>
          </a:bodyPr>
          <a:lstStyle/>
          <a:p>
            <a:r>
              <a:rPr lang="es-ES_tradnl" sz="3200" b="1" dirty="0" smtClean="0">
                <a:solidFill>
                  <a:srgbClr val="74BE12"/>
                </a:solidFill>
              </a:rPr>
              <a:t>I</a:t>
            </a:r>
            <a:r>
              <a:rPr lang="es-ES_tradnl" dirty="0" smtClean="0">
                <a:solidFill>
                  <a:schemeClr val="tx1">
                    <a:lumMod val="50000"/>
                    <a:lumOff val="50000"/>
                  </a:schemeClr>
                </a:solidFill>
              </a:rPr>
              <a:t>NVESTIGACION DE MERCADO-BENCHMARKIN </a:t>
            </a:r>
            <a:endParaRPr lang="es-CO" dirty="0">
              <a:solidFill>
                <a:schemeClr val="tx1">
                  <a:lumMod val="50000"/>
                  <a:lumOff val="50000"/>
                </a:schemeClr>
              </a:solidFill>
            </a:endParaRPr>
          </a:p>
        </p:txBody>
      </p:sp>
      <p:pic>
        <p:nvPicPr>
          <p:cNvPr id="26625" name="Picture 1"/>
          <p:cNvPicPr>
            <a:picLocks noChangeAspect="1" noChangeArrowheads="1"/>
          </p:cNvPicPr>
          <p:nvPr/>
        </p:nvPicPr>
        <p:blipFill>
          <a:blip r:embed="rId5" cstate="print"/>
          <a:stretch>
            <a:fillRect/>
          </a:stretch>
        </p:blipFill>
        <p:spPr bwMode="auto">
          <a:xfrm>
            <a:off x="4427986" y="4509120"/>
            <a:ext cx="4053169" cy="1800200"/>
          </a:xfrm>
          <a:prstGeom prst="rect">
            <a:avLst/>
          </a:prstGeom>
          <a:noFill/>
          <a:ln>
            <a:noFill/>
          </a:ln>
        </p:spPr>
      </p:pic>
      <p:pic>
        <p:nvPicPr>
          <p:cNvPr id="12" name="Picture 9"/>
          <p:cNvPicPr>
            <a:picLocks noChangeAspect="1" noChangeArrowheads="1"/>
          </p:cNvPicPr>
          <p:nvPr/>
        </p:nvPicPr>
        <p:blipFill>
          <a:blip r:embed="rId6" cstate="print"/>
          <a:srcRect t="5917" r="16868" b="7301"/>
          <a:stretch>
            <a:fillRect/>
          </a:stretch>
        </p:blipFill>
        <p:spPr bwMode="auto">
          <a:xfrm>
            <a:off x="1043608" y="4581129"/>
            <a:ext cx="3075824" cy="1611145"/>
          </a:xfrm>
          <a:prstGeom prst="rect">
            <a:avLst/>
          </a:prstGeom>
          <a:noFill/>
          <a:ln w="9525">
            <a:noFill/>
            <a:miter lim="800000"/>
            <a:headEnd/>
            <a:tailEnd/>
          </a:ln>
          <a:effectLst/>
        </p:spPr>
      </p:pic>
      <p:sp>
        <p:nvSpPr>
          <p:cNvPr id="13" name="12 Rectángulo"/>
          <p:cNvSpPr/>
          <p:nvPr/>
        </p:nvSpPr>
        <p:spPr>
          <a:xfrm>
            <a:off x="971600" y="2826802"/>
            <a:ext cx="7560840" cy="1754326"/>
          </a:xfrm>
          <a:prstGeom prst="rect">
            <a:avLst/>
          </a:prstGeom>
        </p:spPr>
        <p:txBody>
          <a:bodyPr wrap="square">
            <a:spAutoFit/>
          </a:bodyPr>
          <a:lstStyle/>
          <a:p>
            <a:pPr algn="just"/>
            <a:r>
              <a:rPr lang="es-ES" dirty="0" smtClean="0">
                <a:solidFill>
                  <a:schemeClr val="tx1">
                    <a:lumMod val="50000"/>
                    <a:lumOff val="50000"/>
                  </a:schemeClr>
                </a:solidFill>
              </a:rPr>
              <a:t>A nivel mundial se han realizado múltiples investigaciones sobre este tipo de contenedores o similares, los desarrollos aportan conocimientos acerca de materiales, configuración, formas y ensambles para nuevos desarrollos.</a:t>
            </a:r>
          </a:p>
          <a:p>
            <a:pPr lvl="0" algn="just"/>
            <a:r>
              <a:rPr lang="es-ES" dirty="0" smtClean="0">
                <a:solidFill>
                  <a:schemeClr val="tx1">
                    <a:lumMod val="50000"/>
                    <a:lumOff val="50000"/>
                  </a:schemeClr>
                </a:solidFill>
                <a:latin typeface="Calibri" pitchFamily="34" charset="0"/>
                <a:ea typeface="Calibri" pitchFamily="34" charset="0"/>
                <a:cs typeface="Calibri" pitchFamily="34" charset="0"/>
              </a:rPr>
              <a:t>Se investigaron los objetos de estudios relacionados a este producto y los antecedentes existentes resultado de objetos, proyectos y estudios similares. </a:t>
            </a:r>
            <a:endParaRPr lang="es-CO" dirty="0" smtClean="0">
              <a:solidFill>
                <a:schemeClr val="tx1">
                  <a:lumMod val="50000"/>
                  <a:lumOff val="50000"/>
                </a:schemeClr>
              </a:solidFill>
              <a:latin typeface="Arial" pitchFamily="34" charset="0"/>
              <a:cs typeface="Arial" pitchFamily="34" charset="0"/>
            </a:endParaRPr>
          </a:p>
          <a:p>
            <a:pPr algn="just"/>
            <a:endParaRPr lang="es-CO" dirty="0">
              <a:solidFill>
                <a:schemeClr val="tx1">
                  <a:lumMod val="50000"/>
                  <a:lumOff val="50000"/>
                </a:schemeClr>
              </a:solidFill>
            </a:endParaRPr>
          </a:p>
        </p:txBody>
      </p:sp>
      <p:sp>
        <p:nvSpPr>
          <p:cNvPr id="14" name="13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4"/>
                                        </p:tgtEl>
                                        <p:attrNameLst>
                                          <p:attrName>style.visibility</p:attrName>
                                        </p:attrNameLst>
                                      </p:cBhvr>
                                      <p:to>
                                        <p:strVal val="visible"/>
                                      </p:to>
                                    </p:set>
                                    <p:animEffect transition="in" filter="wheel(4)">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35353" y="240759"/>
            <a:ext cx="8546092" cy="584775"/>
          </a:xfrm>
          <a:prstGeom prst="rect">
            <a:avLst/>
          </a:prstGeom>
          <a:noFill/>
        </p:spPr>
        <p:txBody>
          <a:bodyPr wrap="square" rtlCol="0">
            <a:spAutoFit/>
          </a:bodyPr>
          <a:lstStyle/>
          <a:p>
            <a:r>
              <a:rPr lang="es-ES_tradnl" sz="3200" b="1" dirty="0" smtClean="0">
                <a:solidFill>
                  <a:srgbClr val="74BE12"/>
                </a:solidFill>
              </a:rPr>
              <a:t>R</a:t>
            </a:r>
            <a:r>
              <a:rPr lang="es-ES_tradnl" dirty="0" smtClean="0">
                <a:solidFill>
                  <a:schemeClr val="tx1">
                    <a:lumMod val="50000"/>
                    <a:lumOff val="50000"/>
                  </a:schemeClr>
                </a:solidFill>
              </a:rPr>
              <a:t>EQUERIMIENTOS DEL PRODUCTO ACTUAL-ACV</a:t>
            </a:r>
            <a:endParaRPr lang="es-CO" dirty="0">
              <a:solidFill>
                <a:schemeClr val="tx1">
                  <a:lumMod val="50000"/>
                  <a:lumOff val="50000"/>
                </a:schemeClr>
              </a:solidFill>
            </a:endParaRPr>
          </a:p>
        </p:txBody>
      </p:sp>
      <p:sp>
        <p:nvSpPr>
          <p:cNvPr id="22529" name="Rectangle 1"/>
          <p:cNvSpPr>
            <a:spLocks noChangeArrowheads="1"/>
          </p:cNvSpPr>
          <p:nvPr/>
        </p:nvSpPr>
        <p:spPr bwMode="auto">
          <a:xfrm>
            <a:off x="785786" y="4722225"/>
            <a:ext cx="7786742" cy="249299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_tradnl"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El Análisis de Ciclo de Vida (ACV) es una herramienta de diagnóstico ambiental que permite de cuantificar los impactos ambientales de un producto. </a:t>
            </a:r>
            <a:r>
              <a:rPr kumimoji="0" lang="es-ES_tradnl" b="0" i="0" u="none" strike="noStrike" cap="none" normalizeH="0" baseline="0" dirty="0" smtClean="0">
                <a:ln>
                  <a:noFill/>
                </a:ln>
                <a:solidFill>
                  <a:srgbClr val="74BE12"/>
                </a:solidFill>
                <a:effectLst/>
                <a:latin typeface="Calibri" pitchFamily="34" charset="0"/>
                <a:ea typeface="Calibri" pitchFamily="34" charset="0"/>
                <a:cs typeface="Calibri" pitchFamily="34" charset="0"/>
              </a:rPr>
              <a:t>“</a:t>
            </a:r>
            <a:r>
              <a:rPr kumimoji="0" lang="es-ES_tradnl"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El ACV estudia los aspectos e impactos ambientales potenciales a lo largo de la vida de un producto (es decir, de la cuna a la tumba) a partir de la adquisición de la materia prima, pasando por la producción, el uso y la disposición final</a:t>
            </a:r>
            <a:r>
              <a:rPr kumimoji="0" lang="es-ES_tradnl" b="0" i="0" u="none" strike="noStrike" cap="none" normalizeH="0" baseline="0" dirty="0" smtClean="0">
                <a:ln>
                  <a:noFill/>
                </a:ln>
                <a:solidFill>
                  <a:srgbClr val="74BE12"/>
                </a:solidFill>
                <a:effectLst/>
                <a:latin typeface="Calibri" pitchFamily="34" charset="0"/>
                <a:ea typeface="Calibri" pitchFamily="34" charset="0"/>
                <a:cs typeface="Calibri" pitchFamily="34" charset="0"/>
              </a:rPr>
              <a:t>”</a:t>
            </a:r>
            <a:r>
              <a:rPr kumimoji="0" lang="es-ES_tradnl"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a:t>
            </a:r>
            <a:endParaRPr lang="es-ES_tradnl" baseline="30000" dirty="0" smtClean="0">
              <a:solidFill>
                <a:schemeClr val="tx1">
                  <a:lumMod val="50000"/>
                  <a:lumOff val="50000"/>
                </a:schemeClr>
              </a:solidFill>
              <a:latin typeface="Calibri" pitchFamily="34" charset="0"/>
              <a:ea typeface="Calibri" pitchFamily="34" charset="0"/>
              <a:cs typeface="Calibri"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ES_tradnl" b="0" i="0" u="none" strike="noStrike" cap="none" normalizeH="0" baseline="30000" dirty="0" smtClean="0">
              <a:ln>
                <a:noFill/>
              </a:ln>
              <a:solidFill>
                <a:schemeClr val="tx1">
                  <a:lumMod val="50000"/>
                  <a:lumOff val="50000"/>
                </a:schemeClr>
              </a:solidFill>
              <a:effectLst/>
              <a:latin typeface="Calibri" pitchFamily="34" charset="0"/>
              <a:cs typeface="Calibri" pitchFamily="34" charset="0"/>
            </a:endParaRPr>
          </a:p>
          <a:p>
            <a:pPr marL="0" marR="0" lvl="0" indent="0" algn="r" defTabSz="914400" rtl="0" eaLnBrk="1" fontAlgn="base" latinLnBrk="0" hangingPunct="1">
              <a:lnSpc>
                <a:spcPct val="100000"/>
              </a:lnSpc>
              <a:spcBef>
                <a:spcPct val="0"/>
              </a:spcBef>
              <a:spcAft>
                <a:spcPct val="0"/>
              </a:spcAft>
              <a:buClrTx/>
              <a:buSzTx/>
              <a:buFontTx/>
              <a:buNone/>
              <a:tabLst/>
            </a:pPr>
            <a:r>
              <a:rPr lang="es-ES_tradnl" dirty="0" smtClean="0">
                <a:solidFill>
                  <a:srgbClr val="74BE12"/>
                </a:solidFill>
                <a:latin typeface="Calibri" pitchFamily="34" charset="0"/>
                <a:cs typeface="Calibri" pitchFamily="34" charset="0"/>
              </a:rPr>
              <a:t>ISO 14040</a:t>
            </a:r>
            <a:endParaRPr kumimoji="0" lang="es-CO" b="0" i="0" u="none" strike="noStrike" cap="none" normalizeH="0" baseline="0" dirty="0" smtClean="0">
              <a:ln>
                <a:noFill/>
              </a:ln>
              <a:solidFill>
                <a:srgbClr val="74BE12"/>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rPr>
              <a:t/>
            </a:r>
            <a:br>
              <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rPr>
            </a:br>
            <a:endPar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graphicFrame>
        <p:nvGraphicFramePr>
          <p:cNvPr id="12" name="11 Diagrama"/>
          <p:cNvGraphicFramePr/>
          <p:nvPr/>
        </p:nvGraphicFramePr>
        <p:xfrm>
          <a:off x="2626659" y="1714489"/>
          <a:ext cx="3890682" cy="26894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10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35353" y="240759"/>
            <a:ext cx="8546092" cy="584775"/>
          </a:xfrm>
          <a:prstGeom prst="rect">
            <a:avLst/>
          </a:prstGeom>
          <a:noFill/>
        </p:spPr>
        <p:txBody>
          <a:bodyPr wrap="square" rtlCol="0">
            <a:spAutoFit/>
          </a:bodyPr>
          <a:lstStyle/>
          <a:p>
            <a:r>
              <a:rPr lang="es-ES_tradnl" sz="3200" b="1" dirty="0" smtClean="0">
                <a:solidFill>
                  <a:srgbClr val="74BE12"/>
                </a:solidFill>
              </a:rPr>
              <a:t>R</a:t>
            </a:r>
            <a:r>
              <a:rPr lang="es-ES_tradnl" dirty="0" smtClean="0">
                <a:solidFill>
                  <a:schemeClr val="tx1">
                    <a:lumMod val="50000"/>
                    <a:lumOff val="50000"/>
                  </a:schemeClr>
                </a:solidFill>
              </a:rPr>
              <a:t>EQUERIMIENTOS DEL PRODUCTO ACTUAL-ACV</a:t>
            </a:r>
            <a:endParaRPr lang="es-CO" dirty="0">
              <a:solidFill>
                <a:schemeClr val="tx1">
                  <a:lumMod val="50000"/>
                  <a:lumOff val="50000"/>
                </a:schemeClr>
              </a:solidFill>
            </a:endParaRPr>
          </a:p>
        </p:txBody>
      </p:sp>
      <p:sp>
        <p:nvSpPr>
          <p:cNvPr id="12" name="11 CuadroTexto"/>
          <p:cNvSpPr txBox="1"/>
          <p:nvPr/>
        </p:nvSpPr>
        <p:spPr>
          <a:xfrm>
            <a:off x="1043608" y="3197877"/>
            <a:ext cx="7200800" cy="3000821"/>
          </a:xfrm>
          <a:prstGeom prst="rect">
            <a:avLst/>
          </a:prstGeom>
          <a:noFill/>
        </p:spPr>
        <p:txBody>
          <a:bodyPr wrap="square" rtlCol="0">
            <a:spAutoFit/>
          </a:bodyPr>
          <a:lstStyle/>
          <a:p>
            <a:pPr marL="342900" indent="-342900" algn="just">
              <a:lnSpc>
                <a:spcPct val="150000"/>
              </a:lnSpc>
              <a:buClr>
                <a:srgbClr val="74BE12"/>
              </a:buClr>
              <a:buFont typeface="+mj-lt"/>
              <a:buAutoNum type="arabicPeriod"/>
            </a:pPr>
            <a:r>
              <a:rPr lang="es-CO" dirty="0" smtClean="0">
                <a:solidFill>
                  <a:schemeClr val="tx1">
                    <a:lumMod val="50000"/>
                    <a:lumOff val="50000"/>
                  </a:schemeClr>
                </a:solidFill>
              </a:rPr>
              <a:t>Ocupa mucho espacio en el transporte y almacenamiento.</a:t>
            </a:r>
          </a:p>
          <a:p>
            <a:pPr marL="342900" indent="-342900" algn="just">
              <a:lnSpc>
                <a:spcPct val="150000"/>
              </a:lnSpc>
              <a:buClr>
                <a:srgbClr val="74BE12"/>
              </a:buClr>
              <a:buFont typeface="+mj-lt"/>
              <a:buAutoNum type="arabicPeriod"/>
            </a:pPr>
            <a:r>
              <a:rPr lang="es-CO" dirty="0" smtClean="0">
                <a:solidFill>
                  <a:schemeClr val="tx1">
                    <a:lumMod val="50000"/>
                    <a:lumOff val="50000"/>
                  </a:schemeClr>
                </a:solidFill>
              </a:rPr>
              <a:t>Tiene recubrimientos que dificultan su reciclaje.</a:t>
            </a:r>
          </a:p>
          <a:p>
            <a:pPr marL="342900" indent="-342900" algn="just">
              <a:lnSpc>
                <a:spcPct val="150000"/>
              </a:lnSpc>
              <a:buClr>
                <a:srgbClr val="74BE12"/>
              </a:buClr>
              <a:buFont typeface="+mj-lt"/>
              <a:buAutoNum type="arabicPeriod"/>
            </a:pPr>
            <a:r>
              <a:rPr lang="es-CO" dirty="0" smtClean="0">
                <a:solidFill>
                  <a:schemeClr val="tx1">
                    <a:lumMod val="50000"/>
                    <a:lumOff val="50000"/>
                  </a:schemeClr>
                </a:solidFill>
              </a:rPr>
              <a:t>No se ha planteado una ruta de transporte de bajo impacto ambiental.</a:t>
            </a:r>
          </a:p>
          <a:p>
            <a:pPr marL="342900" indent="-342900" algn="just">
              <a:lnSpc>
                <a:spcPct val="150000"/>
              </a:lnSpc>
              <a:buClr>
                <a:srgbClr val="74BE12"/>
              </a:buClr>
              <a:buFont typeface="+mj-lt"/>
              <a:buAutoNum type="arabicPeriod"/>
            </a:pPr>
            <a:r>
              <a:rPr lang="es-CO" dirty="0" smtClean="0">
                <a:solidFill>
                  <a:schemeClr val="tx1">
                    <a:lumMod val="50000"/>
                    <a:lumOff val="50000"/>
                  </a:schemeClr>
                </a:solidFill>
              </a:rPr>
              <a:t>Es un empaque estándar  no se diseño pensando en el usuario final.</a:t>
            </a:r>
          </a:p>
          <a:p>
            <a:pPr marL="342900" indent="-342900" algn="just">
              <a:lnSpc>
                <a:spcPct val="150000"/>
              </a:lnSpc>
              <a:buClr>
                <a:srgbClr val="74BE12"/>
              </a:buClr>
              <a:buFont typeface="+mj-lt"/>
              <a:buAutoNum type="arabicPeriod"/>
            </a:pPr>
            <a:r>
              <a:rPr lang="es-CO" dirty="0" smtClean="0">
                <a:solidFill>
                  <a:schemeClr val="tx1">
                    <a:lumMod val="50000"/>
                    <a:lumOff val="50000"/>
                  </a:schemeClr>
                </a:solidFill>
              </a:rPr>
              <a:t>No siempre se recoge y el usuario considera el contenedor un encarte.</a:t>
            </a:r>
          </a:p>
          <a:p>
            <a:pPr marL="342900" indent="-342900" algn="just">
              <a:lnSpc>
                <a:spcPct val="150000"/>
              </a:lnSpc>
              <a:buClr>
                <a:srgbClr val="74BE12"/>
              </a:buClr>
              <a:buFont typeface="+mj-lt"/>
              <a:buAutoNum type="arabicPeriod"/>
            </a:pPr>
            <a:r>
              <a:rPr lang="es-CO" dirty="0" smtClean="0">
                <a:solidFill>
                  <a:schemeClr val="tx1">
                    <a:lumMod val="50000"/>
                    <a:lumOff val="50000"/>
                  </a:schemeClr>
                </a:solidFill>
              </a:rPr>
              <a:t>La recolección y reacondicionamiento es muy costosa.</a:t>
            </a:r>
          </a:p>
          <a:p>
            <a:pPr algn="just">
              <a:lnSpc>
                <a:spcPct val="150000"/>
              </a:lnSpc>
            </a:pPr>
            <a:endParaRPr lang="es-CO" dirty="0">
              <a:solidFill>
                <a:schemeClr val="tx1">
                  <a:lumMod val="50000"/>
                  <a:lumOff val="50000"/>
                </a:schemeClr>
              </a:solidFill>
            </a:endParaRPr>
          </a:p>
        </p:txBody>
      </p:sp>
      <p:sp>
        <p:nvSpPr>
          <p:cNvPr id="13" name="12 CuadroTexto"/>
          <p:cNvSpPr txBox="1"/>
          <p:nvPr/>
        </p:nvSpPr>
        <p:spPr>
          <a:xfrm>
            <a:off x="0" y="2132856"/>
            <a:ext cx="9144000" cy="369332"/>
          </a:xfrm>
          <a:prstGeom prst="rect">
            <a:avLst/>
          </a:prstGeom>
          <a:noFill/>
        </p:spPr>
        <p:txBody>
          <a:bodyPr wrap="square" rtlCol="0">
            <a:spAutoFit/>
          </a:bodyPr>
          <a:lstStyle/>
          <a:p>
            <a:pPr algn="ctr"/>
            <a:r>
              <a:rPr lang="es-CO" dirty="0" smtClean="0">
                <a:solidFill>
                  <a:srgbClr val="74BE12"/>
                </a:solidFill>
              </a:rPr>
              <a:t>PROBLEMAS DEL CONTENEDOR ACTUAL</a:t>
            </a:r>
            <a:endParaRPr lang="es-CO" dirty="0">
              <a:solidFill>
                <a:srgbClr val="74BE12"/>
              </a:solidFill>
            </a:endParaRPr>
          </a:p>
        </p:txBody>
      </p:sp>
      <p:sp>
        <p:nvSpPr>
          <p:cNvPr id="11" name="10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35353" y="240759"/>
            <a:ext cx="8546092" cy="584775"/>
          </a:xfrm>
          <a:prstGeom prst="rect">
            <a:avLst/>
          </a:prstGeom>
          <a:noFill/>
        </p:spPr>
        <p:txBody>
          <a:bodyPr wrap="square" rtlCol="0">
            <a:spAutoFit/>
          </a:bodyPr>
          <a:lstStyle/>
          <a:p>
            <a:r>
              <a:rPr lang="es-ES_tradnl" sz="3200" b="1" dirty="0" smtClean="0">
                <a:solidFill>
                  <a:srgbClr val="74BE12"/>
                </a:solidFill>
              </a:rPr>
              <a:t>R</a:t>
            </a:r>
            <a:r>
              <a:rPr lang="es-ES_tradnl" dirty="0" smtClean="0">
                <a:solidFill>
                  <a:schemeClr val="tx1">
                    <a:lumMod val="50000"/>
                    <a:lumOff val="50000"/>
                  </a:schemeClr>
                </a:solidFill>
              </a:rPr>
              <a:t>EQUERIMIENTOS DEL PRODUCTO ACTUAL-ACV</a:t>
            </a:r>
            <a:endParaRPr lang="es-CO" dirty="0">
              <a:solidFill>
                <a:schemeClr val="tx1">
                  <a:lumMod val="50000"/>
                  <a:lumOff val="50000"/>
                </a:schemeClr>
              </a:solidFill>
            </a:endParaRPr>
          </a:p>
        </p:txBody>
      </p:sp>
      <p:graphicFrame>
        <p:nvGraphicFramePr>
          <p:cNvPr id="10" name="9 Tabla"/>
          <p:cNvGraphicFramePr>
            <a:graphicFrameLocks noGrp="1"/>
          </p:cNvGraphicFramePr>
          <p:nvPr/>
        </p:nvGraphicFramePr>
        <p:xfrm>
          <a:off x="1835696" y="3108945"/>
          <a:ext cx="5503672" cy="1763080"/>
        </p:xfrm>
        <a:graphic>
          <a:graphicData uri="http://schemas.openxmlformats.org/drawingml/2006/table">
            <a:tbl>
              <a:tblPr/>
              <a:tblGrid>
                <a:gridCol w="1950593"/>
                <a:gridCol w="1769491"/>
                <a:gridCol w="1783588"/>
              </a:tblGrid>
              <a:tr h="736092">
                <a:tc>
                  <a:txBody>
                    <a:bodyPr/>
                    <a:lstStyle/>
                    <a:p>
                      <a:pPr algn="ctr">
                        <a:lnSpc>
                          <a:spcPct val="115000"/>
                        </a:lnSpc>
                        <a:spcAft>
                          <a:spcPts val="0"/>
                        </a:spcAft>
                      </a:pPr>
                      <a:r>
                        <a:rPr lang="es-ES" sz="1500" b="1" dirty="0">
                          <a:solidFill>
                            <a:srgbClr val="000000"/>
                          </a:solidFill>
                          <a:latin typeface="Calibri"/>
                          <a:ea typeface="Calibri"/>
                          <a:cs typeface="Calibri"/>
                        </a:rPr>
                        <a:t>Camión Capacidad (Ton)</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500" b="1" dirty="0">
                          <a:solidFill>
                            <a:srgbClr val="000000"/>
                          </a:solidFill>
                          <a:latin typeface="Calibri"/>
                          <a:ea typeface="Calibri"/>
                          <a:cs typeface="Calibri"/>
                        </a:rPr>
                        <a:t>Volumen (m. cúbicos)</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500" b="1" dirty="0">
                          <a:solidFill>
                            <a:srgbClr val="000000"/>
                          </a:solidFill>
                          <a:latin typeface="Calibri"/>
                          <a:ea typeface="Calibri"/>
                          <a:cs typeface="Calibri"/>
                        </a:rPr>
                        <a:t>Dimensiones de </a:t>
                      </a:r>
                      <a:r>
                        <a:rPr lang="es-ES" sz="1500" b="1" dirty="0" smtClean="0">
                          <a:solidFill>
                            <a:srgbClr val="000000"/>
                          </a:solidFill>
                          <a:latin typeface="Calibri"/>
                          <a:ea typeface="Calibri"/>
                          <a:cs typeface="Calibri"/>
                        </a:rPr>
                        <a:t>carga(m)</a:t>
                      </a:r>
                      <a:endParaRPr lang="es-CO" sz="1500" dirty="0">
                        <a:solidFill>
                          <a:srgbClr val="000000"/>
                        </a:solidFill>
                        <a:latin typeface="Calibri"/>
                        <a:ea typeface="Calibri"/>
                        <a:cs typeface="Times New Roman"/>
                      </a:endParaRPr>
                    </a:p>
                    <a:p>
                      <a:pPr algn="ctr">
                        <a:lnSpc>
                          <a:spcPct val="115000"/>
                        </a:lnSpc>
                        <a:spcAft>
                          <a:spcPts val="0"/>
                        </a:spcAft>
                      </a:pPr>
                      <a:r>
                        <a:rPr lang="es-ES" sz="1500" b="1" dirty="0">
                          <a:solidFill>
                            <a:srgbClr val="000000"/>
                          </a:solidFill>
                          <a:latin typeface="Calibri"/>
                          <a:ea typeface="Calibri"/>
                          <a:cs typeface="Calibri"/>
                        </a:rPr>
                        <a:t>Ancho x Largo x Alto</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r>
              <a:tr h="245364">
                <a:tc>
                  <a:txBody>
                    <a:bodyPr/>
                    <a:lstStyle/>
                    <a:p>
                      <a:pPr algn="ctr">
                        <a:lnSpc>
                          <a:spcPct val="115000"/>
                        </a:lnSpc>
                        <a:spcAft>
                          <a:spcPts val="0"/>
                        </a:spcAft>
                      </a:pPr>
                      <a:r>
                        <a:rPr lang="es-ES" sz="1500" b="1" dirty="0">
                          <a:solidFill>
                            <a:srgbClr val="FFFFFF"/>
                          </a:solidFill>
                          <a:latin typeface="Calibri"/>
                          <a:ea typeface="Calibri"/>
                          <a:cs typeface="Calibri"/>
                        </a:rPr>
                        <a:t>1</a:t>
                      </a:r>
                      <a:endParaRPr lang="es-CO" sz="15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500" dirty="0">
                          <a:solidFill>
                            <a:srgbClr val="000000"/>
                          </a:solidFill>
                          <a:latin typeface="Calibri"/>
                          <a:ea typeface="Calibri"/>
                          <a:cs typeface="Calibri"/>
                        </a:rPr>
                        <a:t>4</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1,6*1,85*1,4</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245364">
                <a:tc>
                  <a:txBody>
                    <a:bodyPr/>
                    <a:lstStyle/>
                    <a:p>
                      <a:pPr algn="ctr">
                        <a:lnSpc>
                          <a:spcPct val="115000"/>
                        </a:lnSpc>
                        <a:spcAft>
                          <a:spcPts val="0"/>
                        </a:spcAft>
                      </a:pPr>
                      <a:r>
                        <a:rPr lang="es-ES" sz="1500" b="1" dirty="0">
                          <a:solidFill>
                            <a:srgbClr val="FFFFFF"/>
                          </a:solidFill>
                          <a:latin typeface="Calibri"/>
                          <a:ea typeface="Calibri"/>
                          <a:cs typeface="Calibri"/>
                        </a:rPr>
                        <a:t>3-3.5</a:t>
                      </a:r>
                      <a:endParaRPr lang="es-CO" sz="15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500" dirty="0">
                          <a:solidFill>
                            <a:srgbClr val="000000"/>
                          </a:solidFill>
                          <a:latin typeface="Calibri"/>
                          <a:ea typeface="Calibri"/>
                          <a:cs typeface="Calibri"/>
                        </a:rPr>
                        <a:t>12</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1,9*3,3*1,9</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r>
              <a:tr h="245364">
                <a:tc>
                  <a:txBody>
                    <a:bodyPr/>
                    <a:lstStyle/>
                    <a:p>
                      <a:pPr algn="ctr">
                        <a:lnSpc>
                          <a:spcPct val="115000"/>
                        </a:lnSpc>
                        <a:spcAft>
                          <a:spcPts val="0"/>
                        </a:spcAft>
                      </a:pPr>
                      <a:r>
                        <a:rPr lang="es-ES" sz="1500" b="1" dirty="0">
                          <a:solidFill>
                            <a:srgbClr val="FFFFFF"/>
                          </a:solidFill>
                          <a:latin typeface="Calibri"/>
                          <a:ea typeface="Calibri"/>
                          <a:cs typeface="Calibri"/>
                        </a:rPr>
                        <a:t>4,5</a:t>
                      </a:r>
                      <a:endParaRPr lang="es-CO" sz="15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500" dirty="0">
                          <a:solidFill>
                            <a:srgbClr val="000000"/>
                          </a:solidFill>
                          <a:latin typeface="Calibri"/>
                          <a:ea typeface="Calibri"/>
                          <a:cs typeface="Calibri"/>
                        </a:rPr>
                        <a:t>21</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n-US" sz="1500" dirty="0">
                          <a:solidFill>
                            <a:srgbClr val="000000"/>
                          </a:solidFill>
                          <a:latin typeface="Calibri"/>
                          <a:ea typeface="Times New Roman"/>
                          <a:cs typeface="Calibri"/>
                        </a:rPr>
                        <a:t>2,2*4,8*2</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245364">
                <a:tc>
                  <a:txBody>
                    <a:bodyPr/>
                    <a:lstStyle/>
                    <a:p>
                      <a:pPr algn="ctr">
                        <a:lnSpc>
                          <a:spcPct val="115000"/>
                        </a:lnSpc>
                        <a:spcAft>
                          <a:spcPts val="0"/>
                        </a:spcAft>
                      </a:pPr>
                      <a:r>
                        <a:rPr lang="es-ES" sz="1500" b="1" dirty="0">
                          <a:solidFill>
                            <a:srgbClr val="FFFFFF"/>
                          </a:solidFill>
                          <a:latin typeface="Calibri"/>
                          <a:ea typeface="Calibri"/>
                          <a:cs typeface="Calibri"/>
                        </a:rPr>
                        <a:t>4,5-5</a:t>
                      </a:r>
                      <a:endParaRPr lang="es-CO" sz="15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a:noFill/>
                    </a:lnB>
                    <a:solidFill>
                      <a:srgbClr val="276A7C"/>
                    </a:solidFill>
                  </a:tcPr>
                </a:tc>
                <a:tc>
                  <a:txBody>
                    <a:bodyPr/>
                    <a:lstStyle/>
                    <a:p>
                      <a:pPr algn="ctr">
                        <a:lnSpc>
                          <a:spcPct val="115000"/>
                        </a:lnSpc>
                        <a:spcAft>
                          <a:spcPts val="0"/>
                        </a:spcAft>
                      </a:pPr>
                      <a:r>
                        <a:rPr lang="es-ES" sz="1500" dirty="0">
                          <a:solidFill>
                            <a:srgbClr val="000000"/>
                          </a:solidFill>
                          <a:latin typeface="Calibri"/>
                          <a:ea typeface="Calibri"/>
                          <a:cs typeface="Calibri"/>
                        </a:rPr>
                        <a:t>27</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EDF6F9"/>
                    </a:solidFill>
                  </a:tcPr>
                </a:tc>
                <a:tc>
                  <a:txBody>
                    <a:bodyPr/>
                    <a:lstStyle/>
                    <a:p>
                      <a:pPr algn="ctr">
                        <a:lnSpc>
                          <a:spcPct val="115000"/>
                        </a:lnSpc>
                        <a:spcAft>
                          <a:spcPts val="0"/>
                        </a:spcAft>
                      </a:pPr>
                      <a:r>
                        <a:rPr lang="en-US" sz="1500" dirty="0">
                          <a:solidFill>
                            <a:srgbClr val="000000"/>
                          </a:solidFill>
                          <a:latin typeface="Calibri"/>
                          <a:ea typeface="Times New Roman"/>
                          <a:cs typeface="Calibri"/>
                        </a:rPr>
                        <a:t>2,15*5,6(0,8)* 2,2</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EDF6F9"/>
                    </a:solidFill>
                  </a:tcPr>
                </a:tc>
              </a:tr>
            </a:tbl>
          </a:graphicData>
        </a:graphic>
      </p:graphicFrame>
      <p:sp>
        <p:nvSpPr>
          <p:cNvPr id="11" name="10 Rectángulo"/>
          <p:cNvSpPr/>
          <p:nvPr/>
        </p:nvSpPr>
        <p:spPr>
          <a:xfrm>
            <a:off x="1000100" y="4934561"/>
            <a:ext cx="7532340" cy="923330"/>
          </a:xfrm>
          <a:prstGeom prst="rect">
            <a:avLst/>
          </a:prstGeom>
        </p:spPr>
        <p:txBody>
          <a:bodyPr wrap="square">
            <a:spAutoFit/>
          </a:bodyPr>
          <a:lstStyle/>
          <a:p>
            <a:pPr algn="just"/>
            <a:r>
              <a:rPr lang="es-ES" dirty="0" smtClean="0">
                <a:solidFill>
                  <a:schemeClr val="tx1">
                    <a:lumMod val="50000"/>
                    <a:lumOff val="50000"/>
                  </a:schemeClr>
                </a:solidFill>
              </a:rPr>
              <a:t>El transporte de los tambores se hace a través de un tercerizador del área metropolitana que cuenta con una flota de camiones pequeños y medianos, encargados de realizar el transporte de las canecas.</a:t>
            </a:r>
            <a:endParaRPr lang="es-CO" dirty="0">
              <a:solidFill>
                <a:schemeClr val="tx1">
                  <a:lumMod val="50000"/>
                  <a:lumOff val="50000"/>
                </a:schemeClr>
              </a:solidFill>
            </a:endParaRPr>
          </a:p>
        </p:txBody>
      </p:sp>
      <p:pic>
        <p:nvPicPr>
          <p:cNvPr id="12" name="12 Imagen" descr="DSC04268.JPG"/>
          <p:cNvPicPr/>
          <p:nvPr/>
        </p:nvPicPr>
        <p:blipFill>
          <a:blip r:embed="rId4" cstate="print"/>
          <a:stretch>
            <a:fillRect/>
          </a:stretch>
        </p:blipFill>
        <p:spPr>
          <a:xfrm>
            <a:off x="3779912" y="1700808"/>
            <a:ext cx="1651000" cy="1238251"/>
          </a:xfrm>
          <a:prstGeom prst="rect">
            <a:avLst/>
          </a:prstGeom>
        </p:spPr>
      </p:pic>
      <p:sp>
        <p:nvSpPr>
          <p:cNvPr id="13" name="12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3"/>
                                        </p:tgtEl>
                                        <p:attrNameLst>
                                          <p:attrName>style.visibility</p:attrName>
                                        </p:attrNameLst>
                                      </p:cBhvr>
                                      <p:to>
                                        <p:strVal val="visible"/>
                                      </p:to>
                                    </p:set>
                                    <p:animEffect transition="in" filter="wheel(4)">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35353" y="240759"/>
            <a:ext cx="8546092" cy="584775"/>
          </a:xfrm>
          <a:prstGeom prst="rect">
            <a:avLst/>
          </a:prstGeom>
          <a:noFill/>
        </p:spPr>
        <p:txBody>
          <a:bodyPr wrap="square" rtlCol="0">
            <a:spAutoFit/>
          </a:bodyPr>
          <a:lstStyle/>
          <a:p>
            <a:r>
              <a:rPr lang="es-ES_tradnl" sz="3200" b="1" dirty="0" smtClean="0">
                <a:solidFill>
                  <a:srgbClr val="74BE12"/>
                </a:solidFill>
              </a:rPr>
              <a:t>R</a:t>
            </a:r>
            <a:r>
              <a:rPr lang="es-ES_tradnl" dirty="0" smtClean="0">
                <a:solidFill>
                  <a:schemeClr val="tx1">
                    <a:lumMod val="50000"/>
                    <a:lumOff val="50000"/>
                  </a:schemeClr>
                </a:solidFill>
              </a:rPr>
              <a:t>EQUERIMIENTOS DEL PRODUCTO ACTUAL-ACV</a:t>
            </a:r>
            <a:endParaRPr lang="es-CO" dirty="0">
              <a:solidFill>
                <a:schemeClr val="tx1">
                  <a:lumMod val="50000"/>
                  <a:lumOff val="50000"/>
                </a:schemeClr>
              </a:solidFill>
            </a:endParaRPr>
          </a:p>
        </p:txBody>
      </p:sp>
      <p:sp>
        <p:nvSpPr>
          <p:cNvPr id="17409" name="Rectangle 1"/>
          <p:cNvSpPr>
            <a:spLocks noChangeArrowheads="1"/>
          </p:cNvSpPr>
          <p:nvPr/>
        </p:nvSpPr>
        <p:spPr bwMode="auto">
          <a:xfrm>
            <a:off x="971600" y="3664139"/>
            <a:ext cx="7560840"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Realizar un análisis del ciclo de vida del empaque para identificar puntos críticos en el producto que tengan impacto ambiental y </a:t>
            </a:r>
            <a:r>
              <a:rPr lang="es-ES" dirty="0" smtClean="0">
                <a:solidFill>
                  <a:schemeClr val="tx1">
                    <a:lumMod val="50000"/>
                    <a:lumOff val="50000"/>
                  </a:schemeClr>
                </a:solidFill>
                <a:latin typeface="Calibri" pitchFamily="34" charset="0"/>
                <a:ea typeface="Calibri" pitchFamily="34" charset="0"/>
                <a:cs typeface="Calibri" pitchFamily="34" charset="0"/>
              </a:rPr>
              <a:t>tomar decisiones respecto a todos los aspectos involucrados en el rediseño del producto, la comparación del empaque actual con una nueva propuesta o con otros empaques del mercado y mantener los estándares ambientales que le interesan a la empresa</a:t>
            </a: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 </a:t>
            </a:r>
            <a:endParaRPr kumimoji="0" lang="es-ES"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sp>
        <p:nvSpPr>
          <p:cNvPr id="10" name="9 CuadroTexto"/>
          <p:cNvSpPr txBox="1"/>
          <p:nvPr/>
        </p:nvSpPr>
        <p:spPr>
          <a:xfrm>
            <a:off x="0" y="2132856"/>
            <a:ext cx="9144000" cy="369332"/>
          </a:xfrm>
          <a:prstGeom prst="rect">
            <a:avLst/>
          </a:prstGeom>
          <a:noFill/>
        </p:spPr>
        <p:txBody>
          <a:bodyPr wrap="square" rtlCol="0">
            <a:spAutoFit/>
          </a:bodyPr>
          <a:lstStyle/>
          <a:p>
            <a:pPr algn="ctr"/>
            <a:r>
              <a:rPr lang="es-CO" dirty="0" smtClean="0">
                <a:solidFill>
                  <a:srgbClr val="74BE12"/>
                </a:solidFill>
              </a:rPr>
              <a:t>OBJETIVO</a:t>
            </a:r>
            <a:endParaRPr lang="es-CO" dirty="0">
              <a:solidFill>
                <a:srgbClr val="74BE12"/>
              </a:solidFill>
            </a:endParaRPr>
          </a:p>
        </p:txBody>
      </p:sp>
      <p:sp>
        <p:nvSpPr>
          <p:cNvPr id="11" name="10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57158" y="240759"/>
            <a:ext cx="8546092" cy="584775"/>
          </a:xfrm>
          <a:prstGeom prst="rect">
            <a:avLst/>
          </a:prstGeom>
          <a:noFill/>
        </p:spPr>
        <p:txBody>
          <a:bodyPr wrap="square" rtlCol="0">
            <a:spAutoFit/>
          </a:bodyPr>
          <a:lstStyle/>
          <a:p>
            <a:r>
              <a:rPr lang="es-ES_tradnl" sz="3200" b="1" dirty="0" smtClean="0">
                <a:solidFill>
                  <a:srgbClr val="74BE12"/>
                </a:solidFill>
              </a:rPr>
              <a:t>R</a:t>
            </a:r>
            <a:r>
              <a:rPr lang="es-ES_tradnl" dirty="0" smtClean="0">
                <a:solidFill>
                  <a:schemeClr val="tx1">
                    <a:lumMod val="50000"/>
                    <a:lumOff val="50000"/>
                  </a:schemeClr>
                </a:solidFill>
              </a:rPr>
              <a:t>EQUERIMIENTOS DEL PRODUCTO ACTUAL-ACV</a:t>
            </a:r>
            <a:endParaRPr lang="es-CO" dirty="0">
              <a:solidFill>
                <a:schemeClr val="tx1">
                  <a:lumMod val="50000"/>
                  <a:lumOff val="50000"/>
                </a:schemeClr>
              </a:solidFill>
            </a:endParaRPr>
          </a:p>
        </p:txBody>
      </p:sp>
      <p:sp>
        <p:nvSpPr>
          <p:cNvPr id="16386" name="Rectangle 2"/>
          <p:cNvSpPr>
            <a:spLocks noChangeArrowheads="1"/>
          </p:cNvSpPr>
          <p:nvPr/>
        </p:nvSpPr>
        <p:spPr bwMode="auto">
          <a:xfrm>
            <a:off x="971600" y="3212978"/>
            <a:ext cx="7572428"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dirty="0" smtClean="0">
                <a:ln>
                  <a:noFill/>
                </a:ln>
                <a:solidFill>
                  <a:srgbClr val="74BE12"/>
                </a:solidFill>
                <a:effectLst/>
                <a:latin typeface="Calibri" pitchFamily="34" charset="0"/>
                <a:ea typeface="Calibri" pitchFamily="34" charset="0"/>
                <a:cs typeface="Calibri" pitchFamily="34" charset="0"/>
              </a:rPr>
              <a:t>Función del producto</a:t>
            </a: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 Almacenar resinas vinílicas y acrílicas en emulsión.</a:t>
            </a:r>
            <a:endPar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b="0" i="0" u="none" strike="noStrike" cap="none" normalizeH="0" baseline="0" dirty="0" smtClean="0">
                <a:ln>
                  <a:noFill/>
                </a:ln>
                <a:solidFill>
                  <a:srgbClr val="74BE12"/>
                </a:solidFill>
                <a:effectLst/>
                <a:latin typeface="Calibri" pitchFamily="34" charset="0"/>
                <a:ea typeface="Calibri" pitchFamily="34" charset="0"/>
                <a:cs typeface="Calibri" pitchFamily="34" charset="0"/>
              </a:rPr>
              <a:t>Unidad funcional</a:t>
            </a: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 Volumen en galones y número de usos.</a:t>
            </a:r>
            <a:endPar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b="0" i="0" u="none" strike="noStrike" cap="none" normalizeH="0" baseline="0" dirty="0" smtClean="0">
                <a:ln>
                  <a:noFill/>
                </a:ln>
                <a:solidFill>
                  <a:srgbClr val="74BE12"/>
                </a:solidFill>
                <a:effectLst/>
                <a:latin typeface="Calibri" pitchFamily="34" charset="0"/>
                <a:ea typeface="Calibri" pitchFamily="34" charset="0"/>
                <a:cs typeface="Calibri" pitchFamily="34" charset="0"/>
              </a:rPr>
              <a:t>Volumen:</a:t>
            </a: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 55 galones – 208 L</a:t>
            </a:r>
            <a:endPar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b="0" i="0" u="none" strike="noStrike" cap="none" normalizeH="0" baseline="0" dirty="0" smtClean="0">
                <a:ln>
                  <a:noFill/>
                </a:ln>
                <a:solidFill>
                  <a:srgbClr val="74BE12"/>
                </a:solidFill>
                <a:effectLst/>
                <a:latin typeface="Calibri" pitchFamily="34" charset="0"/>
                <a:ea typeface="Calibri" pitchFamily="34" charset="0"/>
                <a:cs typeface="Calibri" pitchFamily="34" charset="0"/>
              </a:rPr>
              <a:t>Numero de usos tambor metálico</a:t>
            </a: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 5</a:t>
            </a:r>
          </a:p>
          <a:p>
            <a:pPr marL="0" marR="0" lvl="0" indent="0" algn="just" defTabSz="914400" rtl="0" eaLnBrk="0" fontAlgn="base" latinLnBrk="0" hangingPunct="0">
              <a:lnSpc>
                <a:spcPct val="100000"/>
              </a:lnSpc>
              <a:spcBef>
                <a:spcPct val="0"/>
              </a:spcBef>
              <a:spcAft>
                <a:spcPct val="0"/>
              </a:spcAft>
              <a:buClrTx/>
              <a:buSzTx/>
              <a:buFontTx/>
              <a:buNone/>
              <a:tabLst/>
            </a:pPr>
            <a:endParaRPr lang="es-ES" dirty="0" smtClean="0">
              <a:solidFill>
                <a:schemeClr val="tx1">
                  <a:lumMod val="50000"/>
                  <a:lumOff val="50000"/>
                </a:schemeClr>
              </a:solidFill>
              <a:latin typeface="Calibri" pitchFamily="34" charset="0"/>
              <a:cs typeface="Calibri" pitchFamily="34" charset="0"/>
            </a:endParaRPr>
          </a:p>
          <a:p>
            <a:pPr lvl="0" algn="just" eaLnBrk="0" fontAlgn="base" hangingPunct="0">
              <a:spcBef>
                <a:spcPct val="0"/>
              </a:spcBef>
              <a:spcAft>
                <a:spcPct val="0"/>
              </a:spcAft>
            </a:pPr>
            <a:r>
              <a:rPr lang="es-ES" dirty="0" smtClean="0">
                <a:solidFill>
                  <a:schemeClr val="tx1">
                    <a:lumMod val="50000"/>
                    <a:lumOff val="50000"/>
                  </a:schemeClr>
                </a:solidFill>
              </a:rPr>
              <a:t>Para la evaluación de impactos se utiliza el Eco-Indicador 99, el indicador CML 2000 para medir el impacto en el calentamiento global</a:t>
            </a:r>
            <a:endParaRPr kumimoji="0" lang="es-ES"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sp>
        <p:nvSpPr>
          <p:cNvPr id="10" name="9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0"/>
                                        </p:tgtEl>
                                        <p:attrNameLst>
                                          <p:attrName>style.visibility</p:attrName>
                                        </p:attrNameLst>
                                      </p:cBhvr>
                                      <p:to>
                                        <p:strVal val="visible"/>
                                      </p:to>
                                    </p:set>
                                    <p:animEffect transition="in" filter="wheel(4)">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37257" y="240759"/>
            <a:ext cx="8546092" cy="584775"/>
          </a:xfrm>
          <a:prstGeom prst="rect">
            <a:avLst/>
          </a:prstGeom>
          <a:noFill/>
        </p:spPr>
        <p:txBody>
          <a:bodyPr wrap="square" rtlCol="0">
            <a:spAutoFit/>
          </a:bodyPr>
          <a:lstStyle/>
          <a:p>
            <a:r>
              <a:rPr lang="es-ES_tradnl" sz="3200" b="1" dirty="0" smtClean="0">
                <a:solidFill>
                  <a:srgbClr val="74BE12"/>
                </a:solidFill>
              </a:rPr>
              <a:t>R</a:t>
            </a:r>
            <a:r>
              <a:rPr lang="es-ES_tradnl" dirty="0" smtClean="0">
                <a:solidFill>
                  <a:schemeClr val="tx1">
                    <a:lumMod val="50000"/>
                    <a:lumOff val="50000"/>
                  </a:schemeClr>
                </a:solidFill>
              </a:rPr>
              <a:t>EQUERIMIENTOS DEL PRODUCTO ACTUAL-ACV</a:t>
            </a:r>
            <a:endParaRPr lang="es-CO" dirty="0">
              <a:solidFill>
                <a:schemeClr val="tx1">
                  <a:lumMod val="50000"/>
                  <a:lumOff val="50000"/>
                </a:schemeClr>
              </a:solidFill>
            </a:endParaRPr>
          </a:p>
        </p:txBody>
      </p:sp>
      <p:sp>
        <p:nvSpPr>
          <p:cNvPr id="14337" name="Rectangle 1"/>
          <p:cNvSpPr>
            <a:spLocks noChangeArrowheads="1"/>
          </p:cNvSpPr>
          <p:nvPr/>
        </p:nvSpPr>
        <p:spPr bwMode="auto">
          <a:xfrm>
            <a:off x="1000100" y="2473755"/>
            <a:ext cx="7500990" cy="3913852"/>
          </a:xfrm>
          <a:prstGeom prst="rect">
            <a:avLst/>
          </a:prstGeom>
          <a:noFill/>
          <a:ln w="9525">
            <a:noFill/>
            <a:miter lim="800000"/>
            <a:headEnd/>
            <a:tailEnd/>
          </a:ln>
          <a:effectLst/>
        </p:spPr>
        <p:txBody>
          <a:bodyPr vert="horz" wrap="square" lIns="91440" tIns="126960" rIns="9144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i="0" u="none" strike="noStrike" cap="none" normalizeH="0" baseline="0" dirty="0" smtClean="0">
                <a:ln>
                  <a:noFill/>
                </a:ln>
                <a:solidFill>
                  <a:srgbClr val="74BE12"/>
                </a:solidFill>
                <a:effectLst/>
                <a:latin typeface="Calibri" pitchFamily="34" charset="0"/>
                <a:ea typeface="Times New Roman" pitchFamily="18" charset="0"/>
                <a:cs typeface="Calibri" pitchFamily="34" charset="0"/>
              </a:rPr>
              <a:t>SUPOSICIONES. </a:t>
            </a:r>
          </a:p>
          <a:p>
            <a:pPr marL="0" marR="0" lvl="0" indent="0" algn="just" defTabSz="914400" rtl="0" eaLnBrk="1" fontAlgn="base" latinLnBrk="0" hangingPunct="1">
              <a:lnSpc>
                <a:spcPct val="100000"/>
              </a:lnSpc>
              <a:spcBef>
                <a:spcPct val="0"/>
              </a:spcBef>
              <a:spcAft>
                <a:spcPct val="0"/>
              </a:spcAft>
              <a:buClrTx/>
              <a:buSzTx/>
              <a:buFontTx/>
              <a:buNone/>
              <a:tabLst/>
            </a:pPr>
            <a:endParaRPr lang="es-ES" b="1" dirty="0" smtClean="0">
              <a:solidFill>
                <a:schemeClr val="tx1">
                  <a:lumMod val="50000"/>
                  <a:lumOff val="50000"/>
                </a:schemeClr>
              </a:solidFill>
              <a:latin typeface="Calibri" pitchFamily="34" charset="0"/>
              <a:ea typeface="Times New Roman" pitchFamily="18" charset="0"/>
              <a:cs typeface="Calibri"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s-ES" i="0" u="none" strike="noStrike" cap="none" normalizeH="0" baseline="0" dirty="0" smtClean="0">
                <a:ln>
                  <a:noFill/>
                </a:ln>
                <a:solidFill>
                  <a:srgbClr val="74BE12"/>
                </a:solidFill>
                <a:effectLst/>
                <a:latin typeface="Calibri" pitchFamily="34" charset="0"/>
                <a:ea typeface="Times New Roman" pitchFamily="18" charset="0"/>
                <a:cs typeface="Calibri" pitchFamily="34" charset="0"/>
              </a:rPr>
              <a:t>Escenario 1:</a:t>
            </a:r>
            <a:r>
              <a:rPr kumimoji="0" lang="es-ES" i="0" u="none" strike="noStrike" cap="none" normalizeH="0" baseline="0" dirty="0" smtClean="0">
                <a:ln>
                  <a:noFill/>
                </a:ln>
                <a:solidFill>
                  <a:schemeClr val="tx1">
                    <a:lumMod val="50000"/>
                    <a:lumOff val="50000"/>
                  </a:schemeClr>
                </a:solidFill>
                <a:effectLst/>
                <a:latin typeface="Calibri" pitchFamily="34" charset="0"/>
                <a:ea typeface="Times New Roman" pitchFamily="18" charset="0"/>
                <a:cs typeface="Calibri" pitchFamily="34" charset="0"/>
              </a:rPr>
              <a:t> C</a:t>
            </a:r>
            <a:r>
              <a:rPr kumimoji="0" lang="es-ES"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ontenedor importado.</a:t>
            </a:r>
          </a:p>
          <a:p>
            <a:pPr marL="0" marR="0" lvl="0" indent="0" algn="just" defTabSz="914400" rtl="0" eaLnBrk="1" fontAlgn="base" latinLnBrk="0" hangingPunct="1">
              <a:lnSpc>
                <a:spcPct val="100000"/>
              </a:lnSpc>
              <a:spcBef>
                <a:spcPct val="0"/>
              </a:spcBef>
              <a:spcAft>
                <a:spcPct val="0"/>
              </a:spcAft>
              <a:buClrTx/>
              <a:buSzTx/>
              <a:buFontTx/>
              <a:buNone/>
              <a:tabLst/>
            </a:pPr>
            <a:r>
              <a:rPr lang="es-ES" dirty="0" smtClean="0">
                <a:solidFill>
                  <a:srgbClr val="74BE12"/>
                </a:solidFill>
                <a:latin typeface="Calibri" pitchFamily="34" charset="0"/>
                <a:ea typeface="Calibri" pitchFamily="34" charset="0"/>
                <a:cs typeface="Calibri" pitchFamily="34" charset="0"/>
              </a:rPr>
              <a:t>Escenario 2:</a:t>
            </a:r>
            <a:r>
              <a:rPr lang="es-ES" dirty="0" smtClean="0">
                <a:solidFill>
                  <a:schemeClr val="tx1">
                    <a:lumMod val="50000"/>
                    <a:lumOff val="50000"/>
                  </a:schemeClr>
                </a:solidFill>
                <a:latin typeface="Calibri" pitchFamily="34" charset="0"/>
                <a:ea typeface="Calibri" pitchFamily="34" charset="0"/>
                <a:cs typeface="Calibri" pitchFamily="34" charset="0"/>
              </a:rPr>
              <a:t> C</a:t>
            </a: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ontenedor de producción nacional fabricado por una empresa bogotana reconocida.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Ambos contenedores rotan hasta el final de su vida útil pasando siempre por el mismo tercero.</a:t>
            </a:r>
            <a:endParaRPr lang="es-ES" dirty="0" smtClean="0">
              <a:solidFill>
                <a:schemeClr val="tx1">
                  <a:lumMod val="50000"/>
                  <a:lumOff val="50000"/>
                </a:schemeClr>
              </a:solidFill>
              <a:latin typeface="Calibri" pitchFamily="34" charset="0"/>
              <a:cs typeface="Calibri"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s-CO" sz="1200" dirty="0" smtClean="0">
                <a:solidFill>
                  <a:srgbClr val="74BE12"/>
                </a:solidFill>
                <a:latin typeface="Calibri" pitchFamily="34" charset="0"/>
                <a:ea typeface="Times New Roman" pitchFamily="18" charset="0"/>
                <a:cs typeface="Calibri" pitchFamily="34" charset="0"/>
              </a:rPr>
              <a:t>*</a:t>
            </a:r>
            <a:r>
              <a:rPr lang="es-CO" sz="1200" dirty="0" smtClean="0">
                <a:solidFill>
                  <a:schemeClr val="tx1">
                    <a:lumMod val="50000"/>
                    <a:lumOff val="50000"/>
                  </a:schemeClr>
                </a:solidFill>
                <a:latin typeface="Calibri" pitchFamily="34" charset="0"/>
                <a:ea typeface="Times New Roman" pitchFamily="18" charset="0"/>
                <a:cs typeface="Calibri" pitchFamily="34" charset="0"/>
              </a:rPr>
              <a:t>C</a:t>
            </a:r>
            <a:r>
              <a:rPr kumimoji="0" lang="es-CO" sz="1200" b="0" i="0" u="none" strike="noStrike" cap="none" normalizeH="0" baseline="0" dirty="0" smtClean="0">
                <a:ln>
                  <a:noFill/>
                </a:ln>
                <a:solidFill>
                  <a:schemeClr val="tx1">
                    <a:lumMod val="50000"/>
                    <a:lumOff val="50000"/>
                  </a:schemeClr>
                </a:solidFill>
                <a:effectLst/>
                <a:latin typeface="Calibri" pitchFamily="34" charset="0"/>
                <a:ea typeface="Times New Roman" pitchFamily="18" charset="0"/>
                <a:cs typeface="Calibri" pitchFamily="34" charset="0"/>
              </a:rPr>
              <a:t>on datos estadísticos suponemos que el contenedor importado es fabricado en estados unidos y trasladado a Colombia por vía marítima hasta el puerto de Santa Marta que se encuentra ubicado a 850km de Medellín. Este tambor es usado por la empresa que lo pidió, al ser desechado el tercero lo recupera y lo reacondiciona para venderlo a la empresa x nuevamente.</a:t>
            </a:r>
            <a:endParaRPr kumimoji="0" lang="es-CO" sz="1200"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rPr>
              <a:t/>
            </a:r>
            <a:br>
              <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rPr>
            </a:br>
            <a:endPar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sp>
        <p:nvSpPr>
          <p:cNvPr id="10" name="9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0"/>
                                        </p:tgtEl>
                                        <p:attrNameLst>
                                          <p:attrName>style.visibility</p:attrName>
                                        </p:attrNameLst>
                                      </p:cBhvr>
                                      <p:to>
                                        <p:strVal val="visible"/>
                                      </p:to>
                                    </p:set>
                                    <p:animEffect transition="in" filter="wheel(4)">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74BE12"/>
                </a:solidFill>
              </a:rPr>
              <a:t>A</a:t>
            </a:r>
            <a:r>
              <a:rPr lang="es-ES_tradnl" dirty="0" smtClean="0">
                <a:solidFill>
                  <a:schemeClr val="tx1">
                    <a:lumMod val="50000"/>
                    <a:lumOff val="50000"/>
                  </a:schemeClr>
                </a:solidFill>
              </a:rPr>
              <a:t>NALISIS DE CICLO DE VIDA</a:t>
            </a:r>
            <a:endParaRPr lang="es-CO" dirty="0">
              <a:solidFill>
                <a:schemeClr val="tx1">
                  <a:lumMod val="50000"/>
                  <a:lumOff val="50000"/>
                </a:schemeClr>
              </a:solidFill>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4452" name="Rectangle 4"/>
          <p:cNvSpPr>
            <a:spLocks noChangeArrowheads="1"/>
          </p:cNvSpPr>
          <p:nvPr/>
        </p:nvSpPr>
        <p:spPr bwMode="auto">
          <a:xfrm>
            <a:off x="0" y="14536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pic>
        <p:nvPicPr>
          <p:cNvPr id="14" name="13 Imagen" descr="acv1.WMF"/>
          <p:cNvPicPr>
            <a:picLocks noChangeAspect="1"/>
          </p:cNvPicPr>
          <p:nvPr/>
        </p:nvPicPr>
        <p:blipFill>
          <a:blip r:embed="rId5" cstate="print"/>
          <a:stretch>
            <a:fillRect/>
          </a:stretch>
        </p:blipFill>
        <p:spPr>
          <a:xfrm>
            <a:off x="2915817" y="1844826"/>
            <a:ext cx="1683879" cy="4378087"/>
          </a:xfrm>
          <a:prstGeom prst="rect">
            <a:avLst/>
          </a:prstGeom>
        </p:spPr>
      </p:pic>
      <p:pic>
        <p:nvPicPr>
          <p:cNvPr id="15" name="14 Imagen" descr="acv2.WMF"/>
          <p:cNvPicPr>
            <a:picLocks noChangeAspect="1"/>
          </p:cNvPicPr>
          <p:nvPr/>
        </p:nvPicPr>
        <p:blipFill>
          <a:blip r:embed="rId6" cstate="print"/>
          <a:stretch>
            <a:fillRect/>
          </a:stretch>
        </p:blipFill>
        <p:spPr>
          <a:xfrm>
            <a:off x="4988412" y="1844824"/>
            <a:ext cx="879733" cy="4464496"/>
          </a:xfrm>
          <a:prstGeom prst="rect">
            <a:avLst/>
          </a:prstGeom>
        </p:spPr>
      </p:pic>
      <p:sp>
        <p:nvSpPr>
          <p:cNvPr id="16" name="15 CuadroTexto"/>
          <p:cNvSpPr txBox="1"/>
          <p:nvPr/>
        </p:nvSpPr>
        <p:spPr>
          <a:xfrm>
            <a:off x="6012160" y="3651990"/>
            <a:ext cx="2376264" cy="2585323"/>
          </a:xfrm>
          <a:prstGeom prst="rect">
            <a:avLst/>
          </a:prstGeom>
          <a:noFill/>
        </p:spPr>
        <p:txBody>
          <a:bodyPr wrap="square" rtlCol="0">
            <a:spAutoFit/>
          </a:bodyPr>
          <a:lstStyle/>
          <a:p>
            <a:r>
              <a:rPr lang="es-CO" dirty="0" smtClean="0">
                <a:solidFill>
                  <a:schemeClr val="tx1">
                    <a:lumMod val="50000"/>
                    <a:lumOff val="50000"/>
                  </a:schemeClr>
                </a:solidFill>
              </a:rPr>
              <a:t>En ambos diagramas no se alcanza a observar con claridad los procesos productivos debida a que los proceso de transporte son muchísimo mas impactantes</a:t>
            </a:r>
            <a:endParaRPr lang="es-CO" dirty="0">
              <a:solidFill>
                <a:schemeClr val="tx1">
                  <a:lumMod val="50000"/>
                  <a:lumOff val="50000"/>
                </a:schemeClr>
              </a:solidFill>
            </a:endParaRPr>
          </a:p>
        </p:txBody>
      </p:sp>
      <p:sp>
        <p:nvSpPr>
          <p:cNvPr id="17" name="16 CuadroTexto"/>
          <p:cNvSpPr txBox="1"/>
          <p:nvPr/>
        </p:nvSpPr>
        <p:spPr>
          <a:xfrm>
            <a:off x="2555776" y="1651083"/>
            <a:ext cx="1500732" cy="261610"/>
          </a:xfrm>
          <a:prstGeom prst="rect">
            <a:avLst/>
          </a:prstGeom>
          <a:noFill/>
        </p:spPr>
        <p:txBody>
          <a:bodyPr wrap="none" rtlCol="0">
            <a:spAutoFit/>
          </a:bodyPr>
          <a:lstStyle/>
          <a:p>
            <a:r>
              <a:rPr lang="es-CO" sz="1100" dirty="0" smtClean="0">
                <a:solidFill>
                  <a:schemeClr val="tx1">
                    <a:lumMod val="50000"/>
                    <a:lumOff val="50000"/>
                  </a:schemeClr>
                </a:solidFill>
              </a:rPr>
              <a:t>Contenedor importado</a:t>
            </a:r>
            <a:endParaRPr lang="es-CO" sz="1100" dirty="0">
              <a:solidFill>
                <a:schemeClr val="tx1">
                  <a:lumMod val="50000"/>
                  <a:lumOff val="50000"/>
                </a:schemeClr>
              </a:solidFill>
            </a:endParaRPr>
          </a:p>
        </p:txBody>
      </p:sp>
      <p:sp>
        <p:nvSpPr>
          <p:cNvPr id="18" name="17 CuadroTexto"/>
          <p:cNvSpPr txBox="1"/>
          <p:nvPr/>
        </p:nvSpPr>
        <p:spPr>
          <a:xfrm>
            <a:off x="4638975" y="1651083"/>
            <a:ext cx="1162498" cy="261610"/>
          </a:xfrm>
          <a:prstGeom prst="rect">
            <a:avLst/>
          </a:prstGeom>
          <a:noFill/>
        </p:spPr>
        <p:txBody>
          <a:bodyPr wrap="none" rtlCol="0">
            <a:spAutoFit/>
          </a:bodyPr>
          <a:lstStyle/>
          <a:p>
            <a:r>
              <a:rPr lang="es-CO" sz="1100" dirty="0" smtClean="0">
                <a:solidFill>
                  <a:schemeClr val="tx1">
                    <a:lumMod val="50000"/>
                    <a:lumOff val="50000"/>
                  </a:schemeClr>
                </a:solidFill>
              </a:rPr>
              <a:t>Contenedor local</a:t>
            </a:r>
            <a:endParaRPr lang="es-CO" sz="1100" dirty="0">
              <a:solidFill>
                <a:schemeClr val="tx1">
                  <a:lumMod val="50000"/>
                  <a:lumOff val="50000"/>
                </a:schemeClr>
              </a:solidFill>
            </a:endParaRPr>
          </a:p>
        </p:txBody>
      </p:sp>
      <p:sp>
        <p:nvSpPr>
          <p:cNvPr id="19" name="18 CuadroTexto"/>
          <p:cNvSpPr txBox="1"/>
          <p:nvPr/>
        </p:nvSpPr>
        <p:spPr>
          <a:xfrm>
            <a:off x="683568" y="4077072"/>
            <a:ext cx="2736304" cy="1754326"/>
          </a:xfrm>
          <a:prstGeom prst="rect">
            <a:avLst/>
          </a:prstGeom>
          <a:noFill/>
        </p:spPr>
        <p:txBody>
          <a:bodyPr wrap="square" rtlCol="0">
            <a:spAutoFit/>
          </a:bodyPr>
          <a:lstStyle/>
          <a:p>
            <a:r>
              <a:rPr lang="es-CO" dirty="0" smtClean="0">
                <a:solidFill>
                  <a:schemeClr val="tx1">
                    <a:lumMod val="50000"/>
                    <a:lumOff val="50000"/>
                  </a:schemeClr>
                </a:solidFill>
              </a:rPr>
              <a:t>En el contendor importado el transporte corresponde al 97% de los procesos</a:t>
            </a:r>
          </a:p>
          <a:p>
            <a:r>
              <a:rPr lang="es-CO" dirty="0" smtClean="0">
                <a:solidFill>
                  <a:schemeClr val="tx1">
                    <a:lumMod val="50000"/>
                    <a:lumOff val="50000"/>
                  </a:schemeClr>
                </a:solidFill>
              </a:rPr>
              <a:t>En el contenedor local el transporte tiene un impacto del 86 %</a:t>
            </a:r>
          </a:p>
        </p:txBody>
      </p:sp>
      <p:sp>
        <p:nvSpPr>
          <p:cNvPr id="20" name="19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20"/>
                                        </p:tgtEl>
                                        <p:attrNameLst>
                                          <p:attrName>style.visibility</p:attrName>
                                        </p:attrNameLst>
                                      </p:cBhvr>
                                      <p:to>
                                        <p:strVal val="visible"/>
                                      </p:to>
                                    </p:set>
                                    <p:animEffect transition="in" filter="wheel(4)">
                                      <p:cBhvr>
                                        <p:cTn id="7"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acv1 pt.WMF"/>
          <p:cNvPicPr>
            <a:picLocks noChangeAspect="1"/>
          </p:cNvPicPr>
          <p:nvPr/>
        </p:nvPicPr>
        <p:blipFill>
          <a:blip r:embed="rId3" cstate="print"/>
          <a:stretch>
            <a:fillRect/>
          </a:stretch>
        </p:blipFill>
        <p:spPr>
          <a:xfrm>
            <a:off x="1115617" y="2492896"/>
            <a:ext cx="4842383" cy="1880589"/>
          </a:xfrm>
          <a:prstGeom prst="rect">
            <a:avLst/>
          </a:prstGeom>
          <a:noFill/>
          <a:ln>
            <a:noFill/>
          </a:ln>
        </p:spPr>
      </p:pic>
      <p:pic>
        <p:nvPicPr>
          <p:cNvPr id="2" name="1 Imagen" descr="ORANGE.png"/>
          <p:cNvPicPr>
            <a:picLocks noChangeAspect="1"/>
          </p:cNvPicPr>
          <p:nvPr/>
        </p:nvPicPr>
        <p:blipFill>
          <a:blip r:embed="rId4"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5"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74BE12"/>
                </a:solidFill>
              </a:rPr>
              <a:t>A</a:t>
            </a:r>
            <a:r>
              <a:rPr lang="es-ES_tradnl" dirty="0" smtClean="0">
                <a:solidFill>
                  <a:schemeClr val="tx1">
                    <a:lumMod val="50000"/>
                    <a:lumOff val="50000"/>
                  </a:schemeClr>
                </a:solidFill>
              </a:rPr>
              <a:t>NALISIS DE CICLO DE VIDA</a:t>
            </a:r>
            <a:endParaRPr lang="es-CO" dirty="0">
              <a:solidFill>
                <a:schemeClr val="tx1">
                  <a:lumMod val="50000"/>
                  <a:lumOff val="50000"/>
                </a:schemeClr>
              </a:solidFill>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4452" name="Rectangle 4"/>
          <p:cNvSpPr>
            <a:spLocks noChangeArrowheads="1"/>
          </p:cNvSpPr>
          <p:nvPr/>
        </p:nvSpPr>
        <p:spPr bwMode="auto">
          <a:xfrm>
            <a:off x="0" y="14536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pic>
        <p:nvPicPr>
          <p:cNvPr id="14" name="13 Imagen" descr="acv2 pt.WMF"/>
          <p:cNvPicPr>
            <a:picLocks noChangeAspect="1"/>
          </p:cNvPicPr>
          <p:nvPr/>
        </p:nvPicPr>
        <p:blipFill>
          <a:blip r:embed="rId6" cstate="print"/>
          <a:stretch>
            <a:fillRect/>
          </a:stretch>
        </p:blipFill>
        <p:spPr>
          <a:xfrm>
            <a:off x="1115617" y="4509120"/>
            <a:ext cx="4842383" cy="1880589"/>
          </a:xfrm>
          <a:prstGeom prst="rect">
            <a:avLst/>
          </a:prstGeom>
          <a:solidFill>
            <a:srgbClr val="FF0000"/>
          </a:solidFill>
          <a:ln>
            <a:noFill/>
          </a:ln>
        </p:spPr>
      </p:pic>
      <p:sp>
        <p:nvSpPr>
          <p:cNvPr id="15" name="14 Elipse"/>
          <p:cNvSpPr/>
          <p:nvPr/>
        </p:nvSpPr>
        <p:spPr>
          <a:xfrm>
            <a:off x="3131840" y="3933056"/>
            <a:ext cx="936104" cy="216024"/>
          </a:xfrm>
          <a:prstGeom prst="ellipse">
            <a:avLst/>
          </a:prstGeom>
          <a:solidFill>
            <a:srgbClr val="FF0000">
              <a:alpha val="34118"/>
            </a:srgbClr>
          </a:solidFill>
          <a:ln w="31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6" name="15 Elipse"/>
          <p:cNvSpPr/>
          <p:nvPr/>
        </p:nvSpPr>
        <p:spPr>
          <a:xfrm>
            <a:off x="1691680" y="5949280"/>
            <a:ext cx="936104" cy="216024"/>
          </a:xfrm>
          <a:prstGeom prst="ellipse">
            <a:avLst/>
          </a:prstGeom>
          <a:solidFill>
            <a:srgbClr val="FF0000">
              <a:alpha val="34118"/>
            </a:srgbClr>
          </a:solidFill>
          <a:ln w="31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7" name="16 CuadroTexto"/>
          <p:cNvSpPr txBox="1"/>
          <p:nvPr/>
        </p:nvSpPr>
        <p:spPr>
          <a:xfrm>
            <a:off x="6084168" y="2348881"/>
            <a:ext cx="1800200" cy="2031325"/>
          </a:xfrm>
          <a:prstGeom prst="rect">
            <a:avLst/>
          </a:prstGeom>
          <a:noFill/>
        </p:spPr>
        <p:txBody>
          <a:bodyPr wrap="square" rtlCol="0">
            <a:spAutoFit/>
          </a:bodyPr>
          <a:lstStyle/>
          <a:p>
            <a:r>
              <a:rPr lang="es-CO" dirty="0" smtClean="0">
                <a:solidFill>
                  <a:schemeClr val="tx1">
                    <a:lumMod val="50000"/>
                    <a:lumOff val="50000"/>
                  </a:schemeClr>
                </a:solidFill>
              </a:rPr>
              <a:t>El tambor importado tiene un alto impacto  en el uso de combustibles por el transporte transoceánico</a:t>
            </a:r>
            <a:endParaRPr lang="es-CO" dirty="0">
              <a:solidFill>
                <a:schemeClr val="tx1">
                  <a:lumMod val="50000"/>
                  <a:lumOff val="50000"/>
                </a:schemeClr>
              </a:solidFill>
            </a:endParaRPr>
          </a:p>
        </p:txBody>
      </p:sp>
      <p:sp>
        <p:nvSpPr>
          <p:cNvPr id="18" name="17 CuadroTexto"/>
          <p:cNvSpPr txBox="1"/>
          <p:nvPr/>
        </p:nvSpPr>
        <p:spPr>
          <a:xfrm>
            <a:off x="6084168" y="4365105"/>
            <a:ext cx="1800200" cy="2031325"/>
          </a:xfrm>
          <a:prstGeom prst="rect">
            <a:avLst/>
          </a:prstGeom>
          <a:noFill/>
        </p:spPr>
        <p:txBody>
          <a:bodyPr wrap="square" rtlCol="0">
            <a:spAutoFit/>
          </a:bodyPr>
          <a:lstStyle/>
          <a:p>
            <a:r>
              <a:rPr lang="es-CO" dirty="0" smtClean="0">
                <a:solidFill>
                  <a:schemeClr val="tx1">
                    <a:lumMod val="50000"/>
                    <a:lumOff val="50000"/>
                  </a:schemeClr>
                </a:solidFill>
              </a:rPr>
              <a:t>El tambor local tiene un alto impacto  en el uso de combustibles por el transporte terrestre.</a:t>
            </a:r>
            <a:endParaRPr lang="es-CO" dirty="0">
              <a:solidFill>
                <a:schemeClr val="tx1">
                  <a:lumMod val="50000"/>
                  <a:lumOff val="50000"/>
                </a:schemeClr>
              </a:solidFill>
            </a:endParaRPr>
          </a:p>
        </p:txBody>
      </p:sp>
      <p:sp>
        <p:nvSpPr>
          <p:cNvPr id="19" name="18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5000"/>
                                  </p:stCondLst>
                                  <p:childTnLst>
                                    <p:set>
                                      <p:cBhvr>
                                        <p:cTn id="6" dur="1" fill="hold">
                                          <p:stCondLst>
                                            <p:cond delay="0"/>
                                          </p:stCondLst>
                                        </p:cTn>
                                        <p:tgtEl>
                                          <p:spTgt spid="19"/>
                                        </p:tgtEl>
                                        <p:attrNameLst>
                                          <p:attrName>style.visibility</p:attrName>
                                        </p:attrNameLst>
                                      </p:cBhvr>
                                      <p:to>
                                        <p:strVal val="visible"/>
                                      </p:to>
                                    </p:set>
                                    <p:animEffect transition="in" filter="wheel(4)">
                                      <p:cBhvr>
                                        <p:cTn id="7"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74BE12"/>
                </a:solidFill>
              </a:rPr>
              <a:t>A</a:t>
            </a:r>
            <a:r>
              <a:rPr lang="es-ES_tradnl" dirty="0" smtClean="0">
                <a:solidFill>
                  <a:schemeClr val="tx1">
                    <a:lumMod val="50000"/>
                    <a:lumOff val="50000"/>
                  </a:schemeClr>
                </a:solidFill>
              </a:rPr>
              <a:t>NALISIS DE CICLO DE VIDA</a:t>
            </a:r>
            <a:endParaRPr lang="es-CO" dirty="0">
              <a:solidFill>
                <a:schemeClr val="tx1">
                  <a:lumMod val="50000"/>
                  <a:lumOff val="50000"/>
                </a:schemeClr>
              </a:solidFill>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4452" name="Rectangle 4"/>
          <p:cNvSpPr>
            <a:spLocks noChangeArrowheads="1"/>
          </p:cNvSpPr>
          <p:nvPr/>
        </p:nvSpPr>
        <p:spPr bwMode="auto">
          <a:xfrm>
            <a:off x="0" y="14536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pic>
        <p:nvPicPr>
          <p:cNvPr id="37889" name="Picture 1" descr="C:\Users\Carolina\Desktop\Back up PDG\ACV\contendor metalico importado\Ensamble tambor metalico.JPG"/>
          <p:cNvPicPr>
            <a:picLocks noChangeAspect="1" noChangeArrowheads="1"/>
          </p:cNvPicPr>
          <p:nvPr/>
        </p:nvPicPr>
        <p:blipFill>
          <a:blip r:embed="rId5" cstate="print"/>
          <a:srcRect/>
          <a:stretch>
            <a:fillRect/>
          </a:stretch>
        </p:blipFill>
        <p:spPr bwMode="auto">
          <a:xfrm>
            <a:off x="972134" y="2996953"/>
            <a:ext cx="4175930" cy="1620511"/>
          </a:xfrm>
          <a:prstGeom prst="rect">
            <a:avLst/>
          </a:prstGeom>
          <a:noFill/>
        </p:spPr>
      </p:pic>
      <p:pic>
        <p:nvPicPr>
          <p:cNvPr id="37890" name="Picture 2" descr="C:\Users\Carolina\Desktop\Back up PDG\ACV\contendor metalico importado\puntuacion unica tambor metalico.JPG"/>
          <p:cNvPicPr>
            <a:picLocks noChangeAspect="1" noChangeArrowheads="1"/>
          </p:cNvPicPr>
          <p:nvPr/>
        </p:nvPicPr>
        <p:blipFill>
          <a:blip r:embed="rId6" cstate="print"/>
          <a:srcRect/>
          <a:stretch>
            <a:fillRect/>
          </a:stretch>
        </p:blipFill>
        <p:spPr bwMode="auto">
          <a:xfrm>
            <a:off x="972134" y="4509121"/>
            <a:ext cx="4175930" cy="1620511"/>
          </a:xfrm>
          <a:prstGeom prst="rect">
            <a:avLst/>
          </a:prstGeom>
          <a:noFill/>
        </p:spPr>
      </p:pic>
      <p:sp>
        <p:nvSpPr>
          <p:cNvPr id="15" name="14 CuadroTexto"/>
          <p:cNvSpPr txBox="1"/>
          <p:nvPr/>
        </p:nvSpPr>
        <p:spPr>
          <a:xfrm>
            <a:off x="5292080" y="3140968"/>
            <a:ext cx="3096344" cy="2862322"/>
          </a:xfrm>
          <a:prstGeom prst="rect">
            <a:avLst/>
          </a:prstGeom>
          <a:noFill/>
        </p:spPr>
        <p:txBody>
          <a:bodyPr wrap="square" rtlCol="0">
            <a:spAutoFit/>
          </a:bodyPr>
          <a:lstStyle/>
          <a:p>
            <a:pPr algn="just"/>
            <a:r>
              <a:rPr lang="es-CO" dirty="0" smtClean="0">
                <a:solidFill>
                  <a:schemeClr val="tx1">
                    <a:lumMod val="50000"/>
                    <a:lumOff val="50000"/>
                  </a:schemeClr>
                </a:solidFill>
              </a:rPr>
              <a:t>Al discriminar los componentes del tambor se observa que el mayor impacto corresponde a la fabricación del tambor metálico. Pt 25</a:t>
            </a:r>
          </a:p>
          <a:p>
            <a:pPr algn="just"/>
            <a:endParaRPr lang="es-CO" dirty="0" smtClean="0">
              <a:solidFill>
                <a:schemeClr val="tx1">
                  <a:lumMod val="50000"/>
                  <a:lumOff val="50000"/>
                </a:schemeClr>
              </a:solidFill>
            </a:endParaRPr>
          </a:p>
          <a:p>
            <a:pPr algn="just"/>
            <a:r>
              <a:rPr lang="es-CO" dirty="0" smtClean="0">
                <a:solidFill>
                  <a:schemeClr val="tx1">
                    <a:lumMod val="50000"/>
                    <a:lumOff val="50000"/>
                  </a:schemeClr>
                </a:solidFill>
              </a:rPr>
              <a:t>Los procesos de transporte transoceánico y terrestre son los mas críticos seguidos por la producción del acero. </a:t>
            </a:r>
            <a:endParaRPr lang="es-CO" dirty="0">
              <a:solidFill>
                <a:schemeClr val="tx1">
                  <a:lumMod val="50000"/>
                  <a:lumOff val="50000"/>
                </a:schemeClr>
              </a:solidFill>
            </a:endParaRPr>
          </a:p>
        </p:txBody>
      </p:sp>
      <p:sp>
        <p:nvSpPr>
          <p:cNvPr id="16" name="15 CuadroTexto"/>
          <p:cNvSpPr txBox="1"/>
          <p:nvPr/>
        </p:nvSpPr>
        <p:spPr>
          <a:xfrm>
            <a:off x="1763690" y="2636912"/>
            <a:ext cx="2736775" cy="369332"/>
          </a:xfrm>
          <a:prstGeom prst="rect">
            <a:avLst/>
          </a:prstGeom>
          <a:noFill/>
        </p:spPr>
        <p:txBody>
          <a:bodyPr wrap="none" rtlCol="0">
            <a:spAutoFit/>
          </a:bodyPr>
          <a:lstStyle/>
          <a:p>
            <a:r>
              <a:rPr lang="es-CO" dirty="0" smtClean="0">
                <a:solidFill>
                  <a:schemeClr val="tx1">
                    <a:lumMod val="50000"/>
                    <a:lumOff val="50000"/>
                  </a:schemeClr>
                </a:solidFill>
              </a:rPr>
              <a:t>CONTENEDOR IMPORTADO</a:t>
            </a:r>
            <a:endParaRPr lang="es-CO" dirty="0">
              <a:solidFill>
                <a:schemeClr val="tx1">
                  <a:lumMod val="50000"/>
                  <a:lumOff val="50000"/>
                </a:schemeClr>
              </a:solidFill>
            </a:endParaRPr>
          </a:p>
        </p:txBody>
      </p:sp>
      <p:sp>
        <p:nvSpPr>
          <p:cNvPr id="17" name="16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5000"/>
                                  </p:stCondLst>
                                  <p:childTnLst>
                                    <p:set>
                                      <p:cBhvr>
                                        <p:cTn id="6" dur="1" fill="hold">
                                          <p:stCondLst>
                                            <p:cond delay="0"/>
                                          </p:stCondLst>
                                        </p:cTn>
                                        <p:tgtEl>
                                          <p:spTgt spid="17"/>
                                        </p:tgtEl>
                                        <p:attrNameLst>
                                          <p:attrName>style.visibility</p:attrName>
                                        </p:attrNameLst>
                                      </p:cBhvr>
                                      <p:to>
                                        <p:strVal val="visible"/>
                                      </p:to>
                                    </p:set>
                                    <p:animEffect transition="in" filter="wheel(4)">
                                      <p:cBhvr>
                                        <p:cTn id="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74BE12"/>
                </a:solidFill>
              </a:rPr>
              <a:t>A</a:t>
            </a:r>
            <a:r>
              <a:rPr lang="es-ES_tradnl" dirty="0" smtClean="0">
                <a:solidFill>
                  <a:schemeClr val="tx1">
                    <a:lumMod val="50000"/>
                    <a:lumOff val="50000"/>
                  </a:schemeClr>
                </a:solidFill>
              </a:rPr>
              <a:t>NALISIS DE CICLO DE VIDA</a:t>
            </a:r>
            <a:endParaRPr lang="es-CO" dirty="0">
              <a:solidFill>
                <a:schemeClr val="tx1">
                  <a:lumMod val="50000"/>
                  <a:lumOff val="50000"/>
                </a:schemeClr>
              </a:solidFill>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4452" name="Rectangle 4"/>
          <p:cNvSpPr>
            <a:spLocks noChangeArrowheads="1"/>
          </p:cNvSpPr>
          <p:nvPr/>
        </p:nvSpPr>
        <p:spPr bwMode="auto">
          <a:xfrm>
            <a:off x="0" y="14536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pic>
        <p:nvPicPr>
          <p:cNvPr id="35841" name="Picture 1" descr="C:\Users\Carolina\Desktop\Back up PDG\ACV\Contenedor metalico local\ensamble pt.JPG"/>
          <p:cNvPicPr>
            <a:picLocks noChangeAspect="1" noChangeArrowheads="1"/>
          </p:cNvPicPr>
          <p:nvPr/>
        </p:nvPicPr>
        <p:blipFill>
          <a:blip r:embed="rId5" cstate="print"/>
          <a:srcRect/>
          <a:stretch>
            <a:fillRect/>
          </a:stretch>
        </p:blipFill>
        <p:spPr bwMode="auto">
          <a:xfrm>
            <a:off x="1043607" y="2996954"/>
            <a:ext cx="4209247" cy="1633439"/>
          </a:xfrm>
          <a:prstGeom prst="rect">
            <a:avLst/>
          </a:prstGeom>
          <a:noFill/>
        </p:spPr>
      </p:pic>
      <p:pic>
        <p:nvPicPr>
          <p:cNvPr id="35842" name="Picture 2" descr="C:\Users\Carolina\Desktop\Back up PDG\ACV\Contenedor metalico local\tambor metalico pt.JPG"/>
          <p:cNvPicPr>
            <a:picLocks noChangeAspect="1" noChangeArrowheads="1"/>
          </p:cNvPicPr>
          <p:nvPr/>
        </p:nvPicPr>
        <p:blipFill>
          <a:blip r:embed="rId6" cstate="print"/>
          <a:srcRect/>
          <a:stretch>
            <a:fillRect/>
          </a:stretch>
        </p:blipFill>
        <p:spPr bwMode="auto">
          <a:xfrm>
            <a:off x="1043607" y="4581130"/>
            <a:ext cx="4209247" cy="1633439"/>
          </a:xfrm>
          <a:prstGeom prst="rect">
            <a:avLst/>
          </a:prstGeom>
          <a:noFill/>
        </p:spPr>
      </p:pic>
      <p:sp>
        <p:nvSpPr>
          <p:cNvPr id="14" name="13 CuadroTexto"/>
          <p:cNvSpPr txBox="1"/>
          <p:nvPr/>
        </p:nvSpPr>
        <p:spPr>
          <a:xfrm>
            <a:off x="1763688" y="2636912"/>
            <a:ext cx="2165273" cy="369332"/>
          </a:xfrm>
          <a:prstGeom prst="rect">
            <a:avLst/>
          </a:prstGeom>
          <a:noFill/>
        </p:spPr>
        <p:txBody>
          <a:bodyPr wrap="none" rtlCol="0">
            <a:spAutoFit/>
          </a:bodyPr>
          <a:lstStyle/>
          <a:p>
            <a:r>
              <a:rPr lang="es-CO" dirty="0" smtClean="0">
                <a:solidFill>
                  <a:schemeClr val="tx1">
                    <a:lumMod val="50000"/>
                    <a:lumOff val="50000"/>
                  </a:schemeClr>
                </a:solidFill>
              </a:rPr>
              <a:t>CONTENEDOR LOCAL</a:t>
            </a:r>
            <a:endParaRPr lang="es-CO" dirty="0">
              <a:solidFill>
                <a:schemeClr val="tx1">
                  <a:lumMod val="50000"/>
                  <a:lumOff val="50000"/>
                </a:schemeClr>
              </a:solidFill>
            </a:endParaRPr>
          </a:p>
        </p:txBody>
      </p:sp>
      <p:sp>
        <p:nvSpPr>
          <p:cNvPr id="15" name="14 CuadroTexto"/>
          <p:cNvSpPr txBox="1"/>
          <p:nvPr/>
        </p:nvSpPr>
        <p:spPr>
          <a:xfrm>
            <a:off x="5292080" y="3140970"/>
            <a:ext cx="3096344" cy="2585323"/>
          </a:xfrm>
          <a:prstGeom prst="rect">
            <a:avLst/>
          </a:prstGeom>
          <a:noFill/>
        </p:spPr>
        <p:txBody>
          <a:bodyPr wrap="square" rtlCol="0">
            <a:spAutoFit/>
          </a:bodyPr>
          <a:lstStyle/>
          <a:p>
            <a:r>
              <a:rPr lang="es-CO" dirty="0" smtClean="0">
                <a:solidFill>
                  <a:schemeClr val="tx1">
                    <a:lumMod val="50000"/>
                    <a:lumOff val="50000"/>
                  </a:schemeClr>
                </a:solidFill>
              </a:rPr>
              <a:t>Al discriminar los componentes del tambor se observa que el mayor impacto corresponde a la fabricación del tambor metálico. Pt 6</a:t>
            </a:r>
          </a:p>
          <a:p>
            <a:endParaRPr lang="es-CO" dirty="0" smtClean="0">
              <a:solidFill>
                <a:schemeClr val="tx1">
                  <a:lumMod val="50000"/>
                  <a:lumOff val="50000"/>
                </a:schemeClr>
              </a:solidFill>
            </a:endParaRPr>
          </a:p>
          <a:p>
            <a:r>
              <a:rPr lang="es-CO" dirty="0" smtClean="0">
                <a:solidFill>
                  <a:schemeClr val="tx1">
                    <a:lumMod val="50000"/>
                    <a:lumOff val="50000"/>
                  </a:schemeClr>
                </a:solidFill>
              </a:rPr>
              <a:t>Los procesos de transporte terrestre  y producción del acero son los mas críticos.</a:t>
            </a:r>
            <a:endParaRPr lang="es-CO" dirty="0">
              <a:solidFill>
                <a:schemeClr val="tx1">
                  <a:lumMod val="50000"/>
                  <a:lumOff val="50000"/>
                </a:schemeClr>
              </a:solidFill>
            </a:endParaRPr>
          </a:p>
        </p:txBody>
      </p:sp>
      <p:sp>
        <p:nvSpPr>
          <p:cNvPr id="16" name="15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5000"/>
                                  </p:stCondLst>
                                  <p:childTnLst>
                                    <p:set>
                                      <p:cBhvr>
                                        <p:cTn id="6" dur="1" fill="hold">
                                          <p:stCondLst>
                                            <p:cond delay="0"/>
                                          </p:stCondLst>
                                        </p:cTn>
                                        <p:tgtEl>
                                          <p:spTgt spid="16"/>
                                        </p:tgtEl>
                                        <p:attrNameLst>
                                          <p:attrName>style.visibility</p:attrName>
                                        </p:attrNameLst>
                                      </p:cBhvr>
                                      <p:to>
                                        <p:strVal val="visible"/>
                                      </p:to>
                                    </p:set>
                                    <p:animEffect transition="in" filter="wheel(4)">
                                      <p:cBhvr>
                                        <p:cTn id="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35353" y="240759"/>
            <a:ext cx="8546092" cy="584775"/>
          </a:xfrm>
          <a:prstGeom prst="rect">
            <a:avLst/>
          </a:prstGeom>
          <a:noFill/>
        </p:spPr>
        <p:txBody>
          <a:bodyPr wrap="square" rtlCol="0">
            <a:spAutoFit/>
          </a:bodyPr>
          <a:lstStyle/>
          <a:p>
            <a:r>
              <a:rPr lang="es-ES_tradnl" sz="3200" b="1" dirty="0" smtClean="0">
                <a:solidFill>
                  <a:srgbClr val="74BE12"/>
                </a:solidFill>
              </a:rPr>
              <a:t>E</a:t>
            </a:r>
            <a:r>
              <a:rPr lang="es-ES_tradnl" dirty="0" smtClean="0">
                <a:solidFill>
                  <a:schemeClr val="tx1">
                    <a:lumMod val="50000"/>
                    <a:lumOff val="50000"/>
                  </a:schemeClr>
                </a:solidFill>
              </a:rPr>
              <a:t>SPECIFICACIONES DE DISEÑO  (PDS)</a:t>
            </a:r>
            <a:endParaRPr lang="es-CO" dirty="0">
              <a:solidFill>
                <a:schemeClr val="tx1">
                  <a:lumMod val="50000"/>
                  <a:lumOff val="50000"/>
                </a:schemeClr>
              </a:solidFill>
            </a:endParaRPr>
          </a:p>
        </p:txBody>
      </p:sp>
      <p:sp>
        <p:nvSpPr>
          <p:cNvPr id="11" name="10 CuadroTexto"/>
          <p:cNvSpPr txBox="1"/>
          <p:nvPr/>
        </p:nvSpPr>
        <p:spPr>
          <a:xfrm>
            <a:off x="971600" y="3280916"/>
            <a:ext cx="7416824" cy="2308324"/>
          </a:xfrm>
          <a:prstGeom prst="rect">
            <a:avLst/>
          </a:prstGeom>
          <a:noFill/>
        </p:spPr>
        <p:txBody>
          <a:bodyPr wrap="square" rtlCol="0">
            <a:spAutoFit/>
          </a:bodyPr>
          <a:lstStyle/>
          <a:p>
            <a:pPr algn="just"/>
            <a:r>
              <a:rPr lang="es-CO" dirty="0" smtClean="0">
                <a:solidFill>
                  <a:schemeClr val="tx1">
                    <a:lumMod val="50000"/>
                    <a:lumOff val="50000"/>
                  </a:schemeClr>
                </a:solidFill>
              </a:rPr>
              <a:t>La información que se obtuvo en todas las investigaciones se tradujo en necesidades y se interpretaron como  requerimientos de diseño cuantificables  categorizados en criterios seleccionados según el enfoque del proyecto (seguridad, materiales, desempeño, ergonomía, transporte, almacenaje, manufactura, costos y ambiental).</a:t>
            </a:r>
          </a:p>
          <a:p>
            <a:pPr algn="just"/>
            <a:endParaRPr lang="es-CO" dirty="0" smtClean="0">
              <a:solidFill>
                <a:schemeClr val="tx1">
                  <a:lumMod val="50000"/>
                  <a:lumOff val="50000"/>
                </a:schemeClr>
              </a:solidFill>
            </a:endParaRPr>
          </a:p>
          <a:p>
            <a:pPr algn="just"/>
            <a:r>
              <a:rPr lang="es-CO" dirty="0" smtClean="0">
                <a:solidFill>
                  <a:schemeClr val="tx1">
                    <a:lumMod val="50000"/>
                    <a:lumOff val="50000"/>
                  </a:schemeClr>
                </a:solidFill>
              </a:rPr>
              <a:t>Finamente estos criterios son la base para la creación y evaluación del nuevo concepto.</a:t>
            </a:r>
            <a:endParaRPr lang="es-CO" dirty="0">
              <a:solidFill>
                <a:schemeClr val="tx1">
                  <a:lumMod val="50000"/>
                  <a:lumOff val="50000"/>
                </a:schemeClr>
              </a:solidFill>
            </a:endParaRPr>
          </a:p>
        </p:txBody>
      </p:sp>
      <p:sp>
        <p:nvSpPr>
          <p:cNvPr id="10" name="9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0"/>
                                        </p:tgtEl>
                                        <p:attrNameLst>
                                          <p:attrName>style.visibility</p:attrName>
                                        </p:attrNameLst>
                                      </p:cBhvr>
                                      <p:to>
                                        <p:strVal val="visible"/>
                                      </p:to>
                                    </p:set>
                                    <p:animEffect transition="in" filter="wheel(4)">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35353" y="240759"/>
            <a:ext cx="8546092" cy="584775"/>
          </a:xfrm>
          <a:prstGeom prst="rect">
            <a:avLst/>
          </a:prstGeom>
          <a:noFill/>
        </p:spPr>
        <p:txBody>
          <a:bodyPr wrap="square" rtlCol="0">
            <a:spAutoFit/>
          </a:bodyPr>
          <a:lstStyle/>
          <a:p>
            <a:r>
              <a:rPr lang="es-ES_tradnl" sz="3200" b="1" dirty="0" smtClean="0">
                <a:solidFill>
                  <a:srgbClr val="74BE12"/>
                </a:solidFill>
              </a:rPr>
              <a:t>E</a:t>
            </a:r>
            <a:r>
              <a:rPr lang="es-ES_tradnl" dirty="0" smtClean="0">
                <a:solidFill>
                  <a:schemeClr val="tx1">
                    <a:lumMod val="50000"/>
                    <a:lumOff val="50000"/>
                  </a:schemeClr>
                </a:solidFill>
              </a:rPr>
              <a:t>SPECIFICACIONES DE DISEÑO  (PDS)</a:t>
            </a:r>
            <a:endParaRPr lang="es-CO" dirty="0">
              <a:solidFill>
                <a:schemeClr val="tx1">
                  <a:lumMod val="50000"/>
                  <a:lumOff val="50000"/>
                </a:schemeClr>
              </a:solidFill>
            </a:endParaRPr>
          </a:p>
        </p:txBody>
      </p:sp>
      <p:graphicFrame>
        <p:nvGraphicFramePr>
          <p:cNvPr id="12" name="11 Tabla"/>
          <p:cNvGraphicFramePr>
            <a:graphicFrameLocks noGrp="1"/>
          </p:cNvGraphicFramePr>
          <p:nvPr/>
        </p:nvGraphicFramePr>
        <p:xfrm>
          <a:off x="1547665" y="2492896"/>
          <a:ext cx="6768751" cy="4525137"/>
        </p:xfrm>
        <a:graphic>
          <a:graphicData uri="http://schemas.openxmlformats.org/drawingml/2006/table">
            <a:tbl>
              <a:tblPr/>
              <a:tblGrid>
                <a:gridCol w="1081450"/>
                <a:gridCol w="1657514"/>
                <a:gridCol w="1657514"/>
                <a:gridCol w="882735"/>
                <a:gridCol w="504307"/>
                <a:gridCol w="504307"/>
                <a:gridCol w="240462"/>
                <a:gridCol w="240462"/>
              </a:tblGrid>
              <a:tr h="549911">
                <a:tc rowSpan="5">
                  <a:txBody>
                    <a:bodyPr/>
                    <a:lstStyle/>
                    <a:p>
                      <a:pPr algn="ctr">
                        <a:lnSpc>
                          <a:spcPct val="115000"/>
                        </a:lnSpc>
                        <a:spcAft>
                          <a:spcPts val="0"/>
                        </a:spcAft>
                      </a:pPr>
                      <a:r>
                        <a:rPr lang="es-CO" sz="1100" b="1" dirty="0">
                          <a:solidFill>
                            <a:srgbClr val="74BE12"/>
                          </a:solidFill>
                          <a:latin typeface="Calibri"/>
                          <a:ea typeface="Times New Roman"/>
                          <a:cs typeface="Calibri"/>
                        </a:rPr>
                        <a:t>Costos</a:t>
                      </a:r>
                      <a:endParaRPr lang="es-CO" sz="1100" dirty="0">
                        <a:solidFill>
                          <a:srgbClr val="74BE12"/>
                        </a:solidFill>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algn="ctr">
                        <a:lnSpc>
                          <a:spcPct val="115000"/>
                        </a:lnSpc>
                        <a:spcAft>
                          <a:spcPts val="0"/>
                        </a:spcAft>
                      </a:pPr>
                      <a:r>
                        <a:rPr lang="es-CO" sz="1100" dirty="0">
                          <a:solidFill>
                            <a:srgbClr val="000000"/>
                          </a:solidFill>
                          <a:latin typeface="Calibri"/>
                          <a:ea typeface="Times New Roman"/>
                          <a:cs typeface="Calibri"/>
                        </a:rPr>
                        <a:t>Que se mantenga los costos del empaque.</a:t>
                      </a:r>
                      <a:endParaRPr lang="es-CO" sz="1100" dirty="0">
                        <a:latin typeface="Calibri"/>
                        <a:ea typeface="Calibri"/>
                        <a:cs typeface="Times New Roman"/>
                      </a:endParaRPr>
                    </a:p>
                    <a:p>
                      <a:pPr algn="ctr">
                        <a:lnSpc>
                          <a:spcPct val="115000"/>
                        </a:lnSpc>
                        <a:spcAft>
                          <a:spcPts val="0"/>
                        </a:spcAft>
                      </a:pPr>
                      <a:r>
                        <a:rPr lang="es-CO" sz="1100" dirty="0">
                          <a:solidFill>
                            <a:srgbClr val="000000"/>
                          </a:solidFill>
                          <a:latin typeface="Calibri"/>
                          <a:ea typeface="Times New Roman"/>
                          <a:cs typeface="Calibri"/>
                        </a:rPr>
                        <a:t> </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El rediseño del empaque tendrá el mismo valor o menor al empaque actual.</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Costos </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$30.000- $60.000</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d</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5</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r>
              <a:tr h="701040">
                <a:tc vMerge="1">
                  <a:txBody>
                    <a:bodyPr/>
                    <a:lstStyle/>
                    <a:p>
                      <a:endParaRPr lang="es-CO"/>
                    </a:p>
                  </a:txBody>
                  <a:tcPr/>
                </a:tc>
                <a:tc vMerge="1">
                  <a:txBody>
                    <a:bodyPr/>
                    <a:lstStyle/>
                    <a:p>
                      <a:endParaRPr lang="es-CO"/>
                    </a:p>
                  </a:txBody>
                  <a:tcPr/>
                </a:tc>
                <a:tc>
                  <a:txBody>
                    <a:bodyPr/>
                    <a:lstStyle/>
                    <a:p>
                      <a:pPr algn="ctr">
                        <a:lnSpc>
                          <a:spcPct val="115000"/>
                        </a:lnSpc>
                        <a:spcAft>
                          <a:spcPts val="0"/>
                        </a:spcAft>
                      </a:pPr>
                      <a:r>
                        <a:rPr lang="es-CO" sz="1100" dirty="0">
                          <a:solidFill>
                            <a:srgbClr val="000000"/>
                          </a:solidFill>
                          <a:latin typeface="Calibri"/>
                          <a:ea typeface="Times New Roman"/>
                          <a:cs typeface="Calibri"/>
                        </a:rPr>
                        <a:t>Si el costo del empaque es  mayor entonces este se deberá a la optimización de un proceso.</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Costos </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5</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D</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4</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r>
              <a:tr h="362967">
                <a:tc vMerge="1">
                  <a:txBody>
                    <a:bodyPr/>
                    <a:lstStyle/>
                    <a:p>
                      <a:endParaRPr lang="es-CO"/>
                    </a:p>
                  </a:txBody>
                  <a:tcPr/>
                </a:tc>
                <a:tc rowSpan="2">
                  <a:txBody>
                    <a:bodyPr/>
                    <a:lstStyle/>
                    <a:p>
                      <a:pPr algn="ctr">
                        <a:lnSpc>
                          <a:spcPct val="115000"/>
                        </a:lnSpc>
                        <a:spcAft>
                          <a:spcPts val="0"/>
                        </a:spcAft>
                      </a:pPr>
                      <a:r>
                        <a:rPr lang="es-CO" sz="1100" dirty="0">
                          <a:solidFill>
                            <a:srgbClr val="000000"/>
                          </a:solidFill>
                          <a:latin typeface="Calibri"/>
                          <a:ea typeface="Times New Roman"/>
                          <a:cs typeface="Calibri"/>
                        </a:rPr>
                        <a:t>Que el transporte sea menos costoso.</a:t>
                      </a:r>
                      <a:endParaRPr lang="es-CO" sz="1100" dirty="0">
                        <a:latin typeface="Calibri"/>
                        <a:ea typeface="Calibri"/>
                        <a:cs typeface="Times New Roman"/>
                      </a:endParaRPr>
                    </a:p>
                    <a:p>
                      <a:pPr algn="ctr">
                        <a:lnSpc>
                          <a:spcPct val="115000"/>
                        </a:lnSpc>
                        <a:spcAft>
                          <a:spcPts val="0"/>
                        </a:spcAft>
                      </a:pPr>
                      <a:r>
                        <a:rPr lang="es-CO" sz="1100" dirty="0">
                          <a:solidFill>
                            <a:srgbClr val="000000"/>
                          </a:solidFill>
                          <a:latin typeface="Calibri"/>
                          <a:ea typeface="Times New Roman"/>
                          <a:cs typeface="Calibri"/>
                        </a:rPr>
                        <a:t> </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a:lnSpc>
                          <a:spcPct val="115000"/>
                        </a:lnSpc>
                        <a:spcAft>
                          <a:spcPts val="0"/>
                        </a:spcAft>
                      </a:pPr>
                      <a:r>
                        <a:rPr lang="es-CO" sz="1100" dirty="0">
                          <a:solidFill>
                            <a:srgbClr val="000000"/>
                          </a:solidFill>
                          <a:latin typeface="Calibri"/>
                          <a:ea typeface="Times New Roman"/>
                          <a:cs typeface="Calibri"/>
                        </a:rPr>
                        <a:t> Costo del transporte por tambor.</a:t>
                      </a:r>
                      <a:endParaRPr lang="es-CO" sz="1100" dirty="0">
                        <a:latin typeface="Calibri"/>
                        <a:ea typeface="Calibri"/>
                        <a:cs typeface="Times New Roman"/>
                      </a:endParaRPr>
                    </a:p>
                    <a:p>
                      <a:pPr algn="ctr">
                        <a:lnSpc>
                          <a:spcPct val="115000"/>
                        </a:lnSpc>
                        <a:spcAft>
                          <a:spcPts val="0"/>
                        </a:spcAft>
                      </a:pPr>
                      <a:r>
                        <a:rPr lang="es-CO" sz="1100" dirty="0">
                          <a:solidFill>
                            <a:srgbClr val="000000"/>
                          </a:solidFill>
                          <a:latin typeface="Calibri"/>
                          <a:ea typeface="Times New Roman"/>
                          <a:cs typeface="Calibri"/>
                        </a:rPr>
                        <a:t> </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Costos /unidades</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4333/tambor</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d</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5</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r>
              <a:tr h="362967">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ctr">
                        <a:lnSpc>
                          <a:spcPct val="115000"/>
                        </a:lnSpc>
                        <a:spcAft>
                          <a:spcPts val="0"/>
                        </a:spcAft>
                      </a:pPr>
                      <a:r>
                        <a:rPr lang="es-CO" sz="1100" dirty="0">
                          <a:solidFill>
                            <a:srgbClr val="000000"/>
                          </a:solidFill>
                          <a:latin typeface="Calibri"/>
                          <a:ea typeface="Times New Roman"/>
                          <a:cs typeface="Calibri"/>
                        </a:rPr>
                        <a:t>Unidades por camión</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10-15</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d</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5</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r>
              <a:tr h="362967">
                <a:tc vMerge="1">
                  <a:txBody>
                    <a:bodyPr/>
                    <a:lstStyle/>
                    <a:p>
                      <a:endParaRPr lang="es-CO"/>
                    </a:p>
                  </a:txBody>
                  <a:tcPr/>
                </a:tc>
                <a:tc>
                  <a:txBody>
                    <a:bodyPr/>
                    <a:lstStyle/>
                    <a:p>
                      <a:pPr algn="ctr">
                        <a:lnSpc>
                          <a:spcPct val="115000"/>
                        </a:lnSpc>
                        <a:spcAft>
                          <a:spcPts val="0"/>
                        </a:spcAft>
                      </a:pPr>
                      <a:r>
                        <a:rPr lang="es-CO" sz="1100" dirty="0">
                          <a:solidFill>
                            <a:srgbClr val="000000"/>
                          </a:solidFill>
                          <a:latin typeface="Calibri"/>
                          <a:ea typeface="Times New Roman"/>
                          <a:cs typeface="Calibri"/>
                        </a:rPr>
                        <a:t>No pierdo material en el contenedor.</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Cantidad de producto desperdiciado en el empaque.</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Costos </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&lt; 1000</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d</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5</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r>
              <a:tr h="525780">
                <a:tc rowSpan="4">
                  <a:txBody>
                    <a:bodyPr/>
                    <a:lstStyle/>
                    <a:p>
                      <a:pPr algn="ctr">
                        <a:lnSpc>
                          <a:spcPct val="115000"/>
                        </a:lnSpc>
                        <a:spcAft>
                          <a:spcPts val="0"/>
                        </a:spcAft>
                      </a:pPr>
                      <a:r>
                        <a:rPr lang="es-CO" sz="1100" b="1" dirty="0">
                          <a:solidFill>
                            <a:srgbClr val="74BE12"/>
                          </a:solidFill>
                          <a:latin typeface="Calibri"/>
                          <a:ea typeface="Times New Roman"/>
                          <a:cs typeface="Calibri"/>
                        </a:rPr>
                        <a:t>Ambiental</a:t>
                      </a:r>
                      <a:endParaRPr lang="es-CO" sz="1100" dirty="0">
                        <a:solidFill>
                          <a:srgbClr val="74BE12"/>
                        </a:solidFill>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15000"/>
                        </a:lnSpc>
                        <a:spcAft>
                          <a:spcPts val="0"/>
                        </a:spcAft>
                      </a:pPr>
                      <a:r>
                        <a:rPr lang="es-CO" sz="1100" dirty="0">
                          <a:solidFill>
                            <a:srgbClr val="000000"/>
                          </a:solidFill>
                          <a:latin typeface="Calibri"/>
                          <a:ea typeface="Times New Roman"/>
                          <a:cs typeface="Calibri"/>
                        </a:rPr>
                        <a:t>Que el empaque sea fácil de desechar. </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El empaque lleva indicativos para facilitar el reciclaje.</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Cantidad </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 indicativo </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1 a 2</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D</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4</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r>
              <a:tr h="362967">
                <a:tc vMerge="1">
                  <a:txBody>
                    <a:bodyPr/>
                    <a:lstStyle/>
                    <a:p>
                      <a:endParaRPr lang="es-CO"/>
                    </a:p>
                  </a:txBody>
                  <a:tcPr/>
                </a:tc>
                <a:tc rowSpan="3">
                  <a:txBody>
                    <a:bodyPr/>
                    <a:lstStyle/>
                    <a:p>
                      <a:pPr algn="ctr">
                        <a:lnSpc>
                          <a:spcPct val="115000"/>
                        </a:lnSpc>
                        <a:spcAft>
                          <a:spcPts val="0"/>
                        </a:spcAft>
                      </a:pPr>
                      <a:r>
                        <a:rPr lang="es-CO" sz="1100" dirty="0">
                          <a:solidFill>
                            <a:srgbClr val="000000"/>
                          </a:solidFill>
                          <a:latin typeface="Calibri"/>
                          <a:ea typeface="Times New Roman"/>
                          <a:cs typeface="Calibri"/>
                        </a:rPr>
                        <a:t>Que el empaque sea fácil de reciclar.</a:t>
                      </a:r>
                      <a:endParaRPr lang="es-CO" sz="1100" dirty="0">
                        <a:latin typeface="Calibri"/>
                        <a:ea typeface="Calibri"/>
                        <a:cs typeface="Times New Roman"/>
                      </a:endParaRPr>
                    </a:p>
                    <a:p>
                      <a:pPr algn="ctr">
                        <a:lnSpc>
                          <a:spcPct val="115000"/>
                        </a:lnSpc>
                        <a:spcAft>
                          <a:spcPts val="0"/>
                        </a:spcAft>
                      </a:pPr>
                      <a:r>
                        <a:rPr lang="es-CO" sz="1100" dirty="0">
                          <a:solidFill>
                            <a:srgbClr val="000000"/>
                          </a:solidFill>
                          <a:latin typeface="Calibri"/>
                          <a:ea typeface="Times New Roman"/>
                          <a:cs typeface="Calibri"/>
                        </a:rPr>
                        <a:t> </a:t>
                      </a:r>
                      <a:endParaRPr lang="es-CO" sz="1100" dirty="0">
                        <a:latin typeface="Calibri"/>
                        <a:ea typeface="Calibri"/>
                        <a:cs typeface="Times New Roman"/>
                      </a:endParaRPr>
                    </a:p>
                    <a:p>
                      <a:pPr algn="ctr">
                        <a:lnSpc>
                          <a:spcPct val="115000"/>
                        </a:lnSpc>
                        <a:spcAft>
                          <a:spcPts val="0"/>
                        </a:spcAft>
                      </a:pPr>
                      <a:r>
                        <a:rPr lang="es-CO" sz="1100" dirty="0">
                          <a:solidFill>
                            <a:srgbClr val="000000"/>
                          </a:solidFill>
                          <a:latin typeface="Calibri"/>
                          <a:ea typeface="Times New Roman"/>
                          <a:cs typeface="Calibri"/>
                        </a:rPr>
                        <a:t> </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Los materiales a utilizar son fáciles de reciclar. </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Lista de materiales</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Anexo F</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Anexo F</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D</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5</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r>
              <a:tr h="362967">
                <a:tc vMerge="1">
                  <a:txBody>
                    <a:bodyPr/>
                    <a:lstStyle/>
                    <a:p>
                      <a:endParaRPr lang="es-CO"/>
                    </a:p>
                  </a:txBody>
                  <a:tcPr/>
                </a:tc>
                <a:tc vMerge="1">
                  <a:txBody>
                    <a:bodyPr/>
                    <a:lstStyle/>
                    <a:p>
                      <a:endParaRPr lang="es-CO"/>
                    </a:p>
                  </a:txBody>
                  <a:tcPr/>
                </a:tc>
                <a:tc>
                  <a:txBody>
                    <a:bodyPr/>
                    <a:lstStyle/>
                    <a:p>
                      <a:pPr algn="l">
                        <a:lnSpc>
                          <a:spcPct val="115000"/>
                        </a:lnSpc>
                        <a:spcAft>
                          <a:spcPts val="0"/>
                        </a:spcAft>
                      </a:pPr>
                      <a:r>
                        <a:rPr lang="es-CO" sz="1100" dirty="0">
                          <a:solidFill>
                            <a:srgbClr val="000000"/>
                          </a:solidFill>
                          <a:latin typeface="Calibri"/>
                          <a:ea typeface="Times New Roman"/>
                          <a:cs typeface="Calibri"/>
                        </a:rPr>
                        <a:t> Los componentes del empaque son reutilizables.</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Cantidad </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2-5</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d</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3</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r>
              <a:tr h="362967">
                <a:tc vMerge="1">
                  <a:txBody>
                    <a:bodyPr/>
                    <a:lstStyle/>
                    <a:p>
                      <a:endParaRPr lang="es-CO"/>
                    </a:p>
                  </a:txBody>
                  <a:tcPr/>
                </a:tc>
                <a:tc vMerge="1">
                  <a:txBody>
                    <a:bodyPr/>
                    <a:lstStyle/>
                    <a:p>
                      <a:endParaRPr lang="es-CO"/>
                    </a:p>
                  </a:txBody>
                  <a:tcPr/>
                </a:tc>
                <a:tc>
                  <a:txBody>
                    <a:bodyPr/>
                    <a:lstStyle/>
                    <a:p>
                      <a:pPr algn="ctr">
                        <a:lnSpc>
                          <a:spcPct val="115000"/>
                        </a:lnSpc>
                        <a:spcAft>
                          <a:spcPts val="0"/>
                        </a:spcAft>
                      </a:pPr>
                      <a:r>
                        <a:rPr lang="es-CO" sz="1100" dirty="0">
                          <a:solidFill>
                            <a:srgbClr val="000000"/>
                          </a:solidFill>
                          <a:latin typeface="Calibri"/>
                          <a:ea typeface="Times New Roman"/>
                          <a:cs typeface="Calibri"/>
                        </a:rPr>
                        <a:t>El contenedor tiene menor impacto ambiental.</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Software</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Comparativo</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Anexo E</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D</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0"/>
                        </a:spcAft>
                      </a:pPr>
                      <a:r>
                        <a:rPr lang="es-CO" sz="1100" dirty="0">
                          <a:solidFill>
                            <a:srgbClr val="000000"/>
                          </a:solidFill>
                          <a:latin typeface="Calibri"/>
                          <a:ea typeface="Times New Roman"/>
                          <a:cs typeface="Calibri"/>
                        </a:rPr>
                        <a:t>5</a:t>
                      </a:r>
                      <a:endParaRPr lang="es-CO" sz="1100" dirty="0">
                        <a:latin typeface="Calibri"/>
                        <a:ea typeface="Calibri"/>
                        <a:cs typeface="Times New Roman"/>
                      </a:endParaRPr>
                    </a:p>
                  </a:txBody>
                  <a:tcPr marL="29891" marR="29891" marT="0" marB="0"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10" name="9 Elipse"/>
          <p:cNvSpPr/>
          <p:nvPr/>
        </p:nvSpPr>
        <p:spPr>
          <a:xfrm>
            <a:off x="107504" y="6591256"/>
            <a:ext cx="216024" cy="222120"/>
          </a:xfrm>
          <a:prstGeom prst="ellipse">
            <a:avLst/>
          </a:prstGeom>
          <a:solidFill>
            <a:srgbClr val="74BE1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0"/>
                                        </p:tgtEl>
                                        <p:attrNameLst>
                                          <p:attrName>style.visibility</p:attrName>
                                        </p:attrNameLst>
                                      </p:cBhvr>
                                      <p:to>
                                        <p:strVal val="visible"/>
                                      </p:to>
                                    </p:set>
                                    <p:animEffect transition="in" filter="wheel(4)">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4725144"/>
            <a:ext cx="9144000" cy="369332"/>
          </a:xfrm>
          <a:prstGeom prst="rect">
            <a:avLst/>
          </a:prstGeom>
          <a:solidFill>
            <a:srgbClr val="FF0000"/>
          </a:solidFill>
        </p:spPr>
        <p:txBody>
          <a:bodyPr wrap="square">
            <a:spAutoFit/>
          </a:bodyPr>
          <a:lstStyle/>
          <a:p>
            <a:pPr algn="ctr"/>
            <a:endParaRPr lang="es-CO" b="1" dirty="0">
              <a:solidFill>
                <a:schemeClr val="bg1"/>
              </a:solidFill>
            </a:endParaRPr>
          </a:p>
        </p:txBody>
      </p:sp>
      <p:sp>
        <p:nvSpPr>
          <p:cNvPr id="10" name="9 Rectángulo"/>
          <p:cNvSpPr/>
          <p:nvPr/>
        </p:nvSpPr>
        <p:spPr>
          <a:xfrm>
            <a:off x="0" y="4725144"/>
            <a:ext cx="9144000" cy="369332"/>
          </a:xfrm>
          <a:prstGeom prst="rect">
            <a:avLst/>
          </a:prstGeom>
          <a:noFill/>
        </p:spPr>
        <p:txBody>
          <a:bodyPr wrap="square">
            <a:spAutoFit/>
          </a:bodyPr>
          <a:lstStyle/>
          <a:p>
            <a:pPr algn="ctr"/>
            <a:r>
              <a:rPr lang="es-ES" b="1" dirty="0" smtClean="0">
                <a:solidFill>
                  <a:schemeClr val="bg1"/>
                </a:solidFill>
              </a:rPr>
              <a:t>GENERACION DE IDEAS	&amp; 	DISEÑO DE DETALLE.</a:t>
            </a:r>
            <a:endParaRPr lang="es-CO" b="1" dirty="0">
              <a:solidFill>
                <a:schemeClr val="bg1"/>
              </a:solidFill>
            </a:endParaRPr>
          </a:p>
        </p:txBody>
      </p:sp>
      <p:pic>
        <p:nvPicPr>
          <p:cNvPr id="6" name="5 Imagen" descr="logo gris.png"/>
          <p:cNvPicPr>
            <a:picLocks noChangeAspect="1"/>
          </p:cNvPicPr>
          <p:nvPr/>
        </p:nvPicPr>
        <p:blipFill>
          <a:blip r:embed="rId2" cstate="print">
            <a:duotone>
              <a:schemeClr val="bg2">
                <a:shade val="45000"/>
                <a:satMod val="135000"/>
              </a:schemeClr>
              <a:prstClr val="white"/>
            </a:duotone>
          </a:blip>
          <a:stretch>
            <a:fillRect/>
          </a:stretch>
        </p:blipFill>
        <p:spPr>
          <a:xfrm>
            <a:off x="3343476" y="1700808"/>
            <a:ext cx="2524668" cy="2951635"/>
          </a:xfrm>
          <a:prstGeom prst="rect">
            <a:avLst/>
          </a:prstGeom>
        </p:spPr>
      </p:pic>
      <p:sp>
        <p:nvSpPr>
          <p:cNvPr id="3" name="2 CuadroTexto"/>
          <p:cNvSpPr txBox="1"/>
          <p:nvPr/>
        </p:nvSpPr>
        <p:spPr>
          <a:xfrm>
            <a:off x="642910" y="2579084"/>
            <a:ext cx="7929618" cy="1938992"/>
          </a:xfrm>
          <a:prstGeom prst="rect">
            <a:avLst/>
          </a:prstGeom>
          <a:noFill/>
          <a:ln>
            <a:noFill/>
          </a:ln>
        </p:spPr>
        <p:txBody>
          <a:bodyPr wrap="square" rtlCol="0">
            <a:spAutoFit/>
          </a:bodyPr>
          <a:lstStyle/>
          <a:p>
            <a:pPr algn="ctr"/>
            <a:r>
              <a:rPr lang="es-ES_tradnl" sz="6600" dirty="0" smtClean="0">
                <a:solidFill>
                  <a:srgbClr val="FF0000"/>
                </a:solidFill>
              </a:rPr>
              <a:t>FASE II</a:t>
            </a:r>
          </a:p>
          <a:p>
            <a:pPr algn="ctr"/>
            <a:r>
              <a:rPr lang="es-ES" dirty="0" smtClean="0">
                <a:solidFill>
                  <a:schemeClr val="tx1">
                    <a:lumMod val="50000"/>
                    <a:lumOff val="50000"/>
                  </a:schemeClr>
                </a:solidFill>
              </a:rPr>
              <a:t>Desarrollo </a:t>
            </a:r>
          </a:p>
          <a:p>
            <a:pPr algn="ctr"/>
            <a:endParaRPr lang="es-ES" dirty="0" smtClean="0">
              <a:solidFill>
                <a:schemeClr val="tx1">
                  <a:lumMod val="50000"/>
                  <a:lumOff val="50000"/>
                </a:schemeClr>
              </a:solidFill>
            </a:endParaRPr>
          </a:p>
          <a:p>
            <a:pPr algn="ctr"/>
            <a:endParaRPr lang="es-ES" dirty="0" smtClean="0">
              <a:solidFill>
                <a:srgbClr val="990033"/>
              </a:solidFill>
            </a:endParaRPr>
          </a:p>
        </p:txBody>
      </p:sp>
      <p:sp>
        <p:nvSpPr>
          <p:cNvPr id="7" name="6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4)">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269095" y="240759"/>
            <a:ext cx="8546092" cy="584775"/>
          </a:xfrm>
          <a:prstGeom prst="rect">
            <a:avLst/>
          </a:prstGeom>
          <a:noFill/>
        </p:spPr>
        <p:txBody>
          <a:bodyPr wrap="square" rtlCol="0">
            <a:spAutoFit/>
          </a:bodyPr>
          <a:lstStyle/>
          <a:p>
            <a:r>
              <a:rPr lang="es-ES_tradnl" sz="3200" b="1" dirty="0" smtClean="0">
                <a:solidFill>
                  <a:srgbClr val="FF0000"/>
                </a:solidFill>
              </a:rPr>
              <a:t>G</a:t>
            </a:r>
            <a:r>
              <a:rPr lang="es-ES_tradnl" dirty="0" smtClean="0">
                <a:solidFill>
                  <a:schemeClr val="tx1">
                    <a:lumMod val="50000"/>
                    <a:lumOff val="50000"/>
                  </a:schemeClr>
                </a:solidFill>
              </a:rPr>
              <a:t>ENERACION DE IDEAS</a:t>
            </a:r>
            <a:endParaRPr lang="es-CO" dirty="0">
              <a:solidFill>
                <a:schemeClr val="tx1">
                  <a:lumMod val="50000"/>
                  <a:lumOff val="50000"/>
                </a:schemeClr>
              </a:solidFill>
            </a:endParaRPr>
          </a:p>
        </p:txBody>
      </p:sp>
      <p:pic>
        <p:nvPicPr>
          <p:cNvPr id="10" name="12 Imagen" descr="ideas.png"/>
          <p:cNvPicPr/>
          <p:nvPr/>
        </p:nvPicPr>
        <p:blipFill>
          <a:blip r:embed="rId4" cstate="print">
            <a:grayscl/>
          </a:blip>
          <a:stretch>
            <a:fillRect/>
          </a:stretch>
        </p:blipFill>
        <p:spPr>
          <a:xfrm>
            <a:off x="1907704" y="2132856"/>
            <a:ext cx="5184576" cy="3222845"/>
          </a:xfrm>
          <a:prstGeom prst="rect">
            <a:avLst/>
          </a:prstGeom>
        </p:spPr>
      </p:pic>
      <p:sp>
        <p:nvSpPr>
          <p:cNvPr id="11" name="10 Rectángulo"/>
          <p:cNvSpPr/>
          <p:nvPr/>
        </p:nvSpPr>
        <p:spPr>
          <a:xfrm>
            <a:off x="611560" y="5373216"/>
            <a:ext cx="8064896" cy="923330"/>
          </a:xfrm>
          <a:prstGeom prst="rect">
            <a:avLst/>
          </a:prstGeom>
        </p:spPr>
        <p:txBody>
          <a:bodyPr wrap="square">
            <a:spAutoFit/>
          </a:bodyPr>
          <a:lstStyle/>
          <a:p>
            <a:pPr algn="just"/>
            <a:r>
              <a:rPr lang="es-CO" dirty="0" smtClean="0">
                <a:solidFill>
                  <a:schemeClr val="tx1">
                    <a:lumMod val="50000"/>
                    <a:lumOff val="50000"/>
                  </a:schemeClr>
                </a:solidFill>
              </a:rPr>
              <a:t>La generación de ideas se hace a través de sesiones creativas en donde se desarrollan ideas preliminares, estas no pretenden ser soluciones inmediatas al problema sino acercamientos creativos a este.</a:t>
            </a:r>
            <a:endParaRPr lang="es-CO" dirty="0">
              <a:solidFill>
                <a:schemeClr val="tx1">
                  <a:lumMod val="50000"/>
                  <a:lumOff val="50000"/>
                </a:schemeClr>
              </a:solidFill>
            </a:endParaRPr>
          </a:p>
        </p:txBody>
      </p:sp>
      <p:sp>
        <p:nvSpPr>
          <p:cNvPr id="12" name="11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500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2018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299075" y="240759"/>
            <a:ext cx="8546092" cy="584775"/>
          </a:xfrm>
          <a:prstGeom prst="rect">
            <a:avLst/>
          </a:prstGeom>
          <a:noFill/>
        </p:spPr>
        <p:txBody>
          <a:bodyPr wrap="square" rtlCol="0">
            <a:spAutoFit/>
          </a:bodyPr>
          <a:lstStyle/>
          <a:p>
            <a:r>
              <a:rPr lang="es-ES_tradnl" sz="3200" b="1" dirty="0" smtClean="0">
                <a:solidFill>
                  <a:srgbClr val="FF0000"/>
                </a:solidFill>
              </a:rPr>
              <a:t>G</a:t>
            </a:r>
            <a:r>
              <a:rPr lang="es-ES_tradnl" dirty="0" smtClean="0">
                <a:solidFill>
                  <a:schemeClr val="tx1">
                    <a:lumMod val="50000"/>
                    <a:lumOff val="50000"/>
                  </a:schemeClr>
                </a:solidFill>
              </a:rPr>
              <a:t>ENERACION DE IDEAS</a:t>
            </a:r>
            <a:endParaRPr lang="es-CO" dirty="0">
              <a:solidFill>
                <a:schemeClr val="tx1">
                  <a:lumMod val="50000"/>
                  <a:lumOff val="50000"/>
                </a:schemeClr>
              </a:solidFill>
            </a:endParaRPr>
          </a:p>
        </p:txBody>
      </p:sp>
      <p:pic>
        <p:nvPicPr>
          <p:cNvPr id="7175" name="Picture 7"/>
          <p:cNvPicPr>
            <a:picLocks noChangeAspect="1" noChangeArrowheads="1"/>
          </p:cNvPicPr>
          <p:nvPr/>
        </p:nvPicPr>
        <p:blipFill>
          <a:blip r:embed="rId4" cstate="print"/>
          <a:srcRect r="83352" b="6583"/>
          <a:stretch>
            <a:fillRect/>
          </a:stretch>
        </p:blipFill>
        <p:spPr bwMode="auto">
          <a:xfrm>
            <a:off x="1187624" y="2780928"/>
            <a:ext cx="1440160" cy="3536005"/>
          </a:xfrm>
          <a:prstGeom prst="rect">
            <a:avLst/>
          </a:prstGeom>
          <a:noFill/>
          <a:ln w="9525">
            <a:noFill/>
            <a:miter lim="800000"/>
            <a:headEnd/>
            <a:tailEnd/>
          </a:ln>
          <a:effectLst/>
        </p:spPr>
      </p:pic>
      <p:pic>
        <p:nvPicPr>
          <p:cNvPr id="30" name="Picture 7"/>
          <p:cNvPicPr>
            <a:picLocks noChangeAspect="1" noChangeArrowheads="1"/>
          </p:cNvPicPr>
          <p:nvPr/>
        </p:nvPicPr>
        <p:blipFill>
          <a:blip r:embed="rId4" cstate="print"/>
          <a:srcRect l="16551" r="65969" b="6583"/>
          <a:stretch>
            <a:fillRect/>
          </a:stretch>
        </p:blipFill>
        <p:spPr bwMode="auto">
          <a:xfrm>
            <a:off x="2627784" y="2780928"/>
            <a:ext cx="1512168" cy="3536005"/>
          </a:xfrm>
          <a:prstGeom prst="rect">
            <a:avLst/>
          </a:prstGeom>
          <a:noFill/>
          <a:ln w="9525">
            <a:noFill/>
            <a:miter lim="800000"/>
            <a:headEnd/>
            <a:tailEnd/>
          </a:ln>
          <a:effectLst/>
        </p:spPr>
      </p:pic>
      <p:pic>
        <p:nvPicPr>
          <p:cNvPr id="31" name="Picture 7"/>
          <p:cNvPicPr>
            <a:picLocks noChangeAspect="1" noChangeArrowheads="1"/>
          </p:cNvPicPr>
          <p:nvPr/>
        </p:nvPicPr>
        <p:blipFill>
          <a:blip r:embed="rId4" cstate="print"/>
          <a:srcRect l="66593" r="16759" b="6583"/>
          <a:stretch>
            <a:fillRect/>
          </a:stretch>
        </p:blipFill>
        <p:spPr bwMode="auto">
          <a:xfrm>
            <a:off x="6943685" y="2780928"/>
            <a:ext cx="1440160" cy="3536005"/>
          </a:xfrm>
          <a:prstGeom prst="rect">
            <a:avLst/>
          </a:prstGeom>
          <a:noFill/>
          <a:ln w="9525">
            <a:noFill/>
            <a:miter lim="800000"/>
            <a:headEnd/>
            <a:tailEnd/>
          </a:ln>
          <a:effectLst/>
        </p:spPr>
      </p:pic>
      <p:pic>
        <p:nvPicPr>
          <p:cNvPr id="32" name="Picture 7"/>
          <p:cNvPicPr>
            <a:picLocks noChangeAspect="1" noChangeArrowheads="1"/>
          </p:cNvPicPr>
          <p:nvPr/>
        </p:nvPicPr>
        <p:blipFill>
          <a:blip r:embed="rId4" cstate="print"/>
          <a:srcRect l="34129" r="49223" b="6583"/>
          <a:stretch>
            <a:fillRect/>
          </a:stretch>
        </p:blipFill>
        <p:spPr bwMode="auto">
          <a:xfrm>
            <a:off x="4135409" y="2780928"/>
            <a:ext cx="1440160" cy="3536005"/>
          </a:xfrm>
          <a:prstGeom prst="rect">
            <a:avLst/>
          </a:prstGeom>
          <a:noFill/>
          <a:ln w="9525">
            <a:noFill/>
            <a:miter lim="800000"/>
            <a:headEnd/>
            <a:tailEnd/>
          </a:ln>
          <a:effectLst/>
        </p:spPr>
      </p:pic>
      <p:pic>
        <p:nvPicPr>
          <p:cNvPr id="33" name="Picture 7"/>
          <p:cNvPicPr>
            <a:picLocks noChangeAspect="1" noChangeArrowheads="1"/>
          </p:cNvPicPr>
          <p:nvPr/>
        </p:nvPicPr>
        <p:blipFill>
          <a:blip r:embed="rId4" cstate="print"/>
          <a:srcRect l="50777" r="32575" b="6583"/>
          <a:stretch>
            <a:fillRect/>
          </a:stretch>
        </p:blipFill>
        <p:spPr bwMode="auto">
          <a:xfrm>
            <a:off x="5575569" y="2780928"/>
            <a:ext cx="1440160" cy="3536005"/>
          </a:xfrm>
          <a:prstGeom prst="rect">
            <a:avLst/>
          </a:prstGeom>
          <a:noFill/>
          <a:ln w="9525">
            <a:noFill/>
            <a:miter lim="800000"/>
            <a:headEnd/>
            <a:tailEnd/>
          </a:ln>
          <a:effectLst/>
        </p:spPr>
      </p:pic>
      <p:sp>
        <p:nvSpPr>
          <p:cNvPr id="15" name="14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175"/>
                                        </p:tgtEl>
                                        <p:attrNameLst>
                                          <p:attrName>style.visibility</p:attrName>
                                        </p:attrNameLst>
                                      </p:cBhvr>
                                      <p:to>
                                        <p:strVal val="visible"/>
                                      </p:to>
                                    </p:set>
                                    <p:anim calcmode="lin" valueType="num">
                                      <p:cBhvr additive="base">
                                        <p:cTn id="7" dur="2000" fill="hold"/>
                                        <p:tgtEl>
                                          <p:spTgt spid="7175"/>
                                        </p:tgtEl>
                                        <p:attrNameLst>
                                          <p:attrName>ppt_x</p:attrName>
                                        </p:attrNameLst>
                                      </p:cBhvr>
                                      <p:tavLst>
                                        <p:tav tm="0">
                                          <p:val>
                                            <p:strVal val="#ppt_x"/>
                                          </p:val>
                                        </p:tav>
                                        <p:tav tm="100000">
                                          <p:val>
                                            <p:strVal val="#ppt_x"/>
                                          </p:val>
                                        </p:tav>
                                      </p:tavLst>
                                    </p:anim>
                                    <p:anim calcmode="lin" valueType="num">
                                      <p:cBhvr additive="base">
                                        <p:cTn id="8" dur="2000" fill="hold"/>
                                        <p:tgtEl>
                                          <p:spTgt spid="717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2000" fill="hold"/>
                                        <p:tgtEl>
                                          <p:spTgt spid="30"/>
                                        </p:tgtEl>
                                        <p:attrNameLst>
                                          <p:attrName>ppt_x</p:attrName>
                                        </p:attrNameLst>
                                      </p:cBhvr>
                                      <p:tavLst>
                                        <p:tav tm="0">
                                          <p:val>
                                            <p:strVal val="#ppt_x"/>
                                          </p:val>
                                        </p:tav>
                                        <p:tav tm="100000">
                                          <p:val>
                                            <p:strVal val="#ppt_x"/>
                                          </p:val>
                                        </p:tav>
                                      </p:tavLst>
                                    </p:anim>
                                    <p:anim calcmode="lin" valueType="num">
                                      <p:cBhvr additive="base">
                                        <p:cTn id="13" dur="2000" fill="hold"/>
                                        <p:tgtEl>
                                          <p:spTgt spid="30"/>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2000" fill="hold"/>
                                        <p:tgtEl>
                                          <p:spTgt spid="32"/>
                                        </p:tgtEl>
                                        <p:attrNameLst>
                                          <p:attrName>ppt_x</p:attrName>
                                        </p:attrNameLst>
                                      </p:cBhvr>
                                      <p:tavLst>
                                        <p:tav tm="0">
                                          <p:val>
                                            <p:strVal val="#ppt_x"/>
                                          </p:val>
                                        </p:tav>
                                        <p:tav tm="100000">
                                          <p:val>
                                            <p:strVal val="#ppt_x"/>
                                          </p:val>
                                        </p:tav>
                                      </p:tavLst>
                                    </p:anim>
                                    <p:anim calcmode="lin" valueType="num">
                                      <p:cBhvr additive="base">
                                        <p:cTn id="18" dur="2000" fill="hold"/>
                                        <p:tgtEl>
                                          <p:spTgt spid="32"/>
                                        </p:tgtEl>
                                        <p:attrNameLst>
                                          <p:attrName>ppt_y</p:attrName>
                                        </p:attrNameLst>
                                      </p:cBhvr>
                                      <p:tavLst>
                                        <p:tav tm="0">
                                          <p:val>
                                            <p:strVal val="1+#ppt_h/2"/>
                                          </p:val>
                                        </p:tav>
                                        <p:tav tm="100000">
                                          <p:val>
                                            <p:strVal val="#ppt_y"/>
                                          </p:val>
                                        </p:tav>
                                      </p:tavLst>
                                    </p:anim>
                                  </p:childTnLst>
                                </p:cTn>
                              </p:par>
                            </p:childTnLst>
                          </p:cTn>
                        </p:par>
                        <p:par>
                          <p:cTn id="19" fill="hold">
                            <p:stCondLst>
                              <p:cond delay="6000"/>
                            </p:stCondLst>
                            <p:childTnLst>
                              <p:par>
                                <p:cTn id="20" presetID="2" presetClass="entr" presetSubtype="4" fill="hold" nodeType="after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2000" fill="hold"/>
                                        <p:tgtEl>
                                          <p:spTgt spid="33"/>
                                        </p:tgtEl>
                                        <p:attrNameLst>
                                          <p:attrName>ppt_x</p:attrName>
                                        </p:attrNameLst>
                                      </p:cBhvr>
                                      <p:tavLst>
                                        <p:tav tm="0">
                                          <p:val>
                                            <p:strVal val="#ppt_x"/>
                                          </p:val>
                                        </p:tav>
                                        <p:tav tm="100000">
                                          <p:val>
                                            <p:strVal val="#ppt_x"/>
                                          </p:val>
                                        </p:tav>
                                      </p:tavLst>
                                    </p:anim>
                                    <p:anim calcmode="lin" valueType="num">
                                      <p:cBhvr additive="base">
                                        <p:cTn id="23" dur="2000" fill="hold"/>
                                        <p:tgtEl>
                                          <p:spTgt spid="33"/>
                                        </p:tgtEl>
                                        <p:attrNameLst>
                                          <p:attrName>ppt_y</p:attrName>
                                        </p:attrNameLst>
                                      </p:cBhvr>
                                      <p:tavLst>
                                        <p:tav tm="0">
                                          <p:val>
                                            <p:strVal val="1+#ppt_h/2"/>
                                          </p:val>
                                        </p:tav>
                                        <p:tav tm="100000">
                                          <p:val>
                                            <p:strVal val="#ppt_y"/>
                                          </p:val>
                                        </p:tav>
                                      </p:tavLst>
                                    </p:anim>
                                  </p:childTnLst>
                                </p:cTn>
                              </p:par>
                            </p:childTnLst>
                          </p:cTn>
                        </p:par>
                        <p:par>
                          <p:cTn id="24" fill="hold">
                            <p:stCondLst>
                              <p:cond delay="8000"/>
                            </p:stCondLst>
                            <p:childTnLst>
                              <p:par>
                                <p:cTn id="25" presetID="2" presetClass="entr" presetSubtype="4" fill="hold" nodeType="after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2000" fill="hold"/>
                                        <p:tgtEl>
                                          <p:spTgt spid="31"/>
                                        </p:tgtEl>
                                        <p:attrNameLst>
                                          <p:attrName>ppt_x</p:attrName>
                                        </p:attrNameLst>
                                      </p:cBhvr>
                                      <p:tavLst>
                                        <p:tav tm="0">
                                          <p:val>
                                            <p:strVal val="#ppt_x"/>
                                          </p:val>
                                        </p:tav>
                                        <p:tav tm="100000">
                                          <p:val>
                                            <p:strVal val="#ppt_x"/>
                                          </p:val>
                                        </p:tav>
                                      </p:tavLst>
                                    </p:anim>
                                    <p:anim calcmode="lin" valueType="num">
                                      <p:cBhvr additive="base">
                                        <p:cTn id="28" dur="2000" fill="hold"/>
                                        <p:tgtEl>
                                          <p:spTgt spid="31"/>
                                        </p:tgtEl>
                                        <p:attrNameLst>
                                          <p:attrName>ppt_y</p:attrName>
                                        </p:attrNameLst>
                                      </p:cBhvr>
                                      <p:tavLst>
                                        <p:tav tm="0">
                                          <p:val>
                                            <p:strVal val="1+#ppt_h/2"/>
                                          </p:val>
                                        </p:tav>
                                        <p:tav tm="100000">
                                          <p:val>
                                            <p:strVal val="#ppt_y"/>
                                          </p:val>
                                        </p:tav>
                                      </p:tavLst>
                                    </p:anim>
                                  </p:childTnLst>
                                </p:cTn>
                              </p:par>
                            </p:childTnLst>
                          </p:cTn>
                        </p:par>
                        <p:par>
                          <p:cTn id="29" fill="hold">
                            <p:stCondLst>
                              <p:cond delay="10000"/>
                            </p:stCondLst>
                            <p:childTnLst>
                              <p:par>
                                <p:cTn id="30" presetID="21" presetClass="entr" presetSubtype="4" repeatCount="indefinite" fill="hold" grpId="0" nodeType="afterEffect">
                                  <p:stCondLst>
                                    <p:cond delay="15000"/>
                                  </p:stCondLst>
                                  <p:childTnLst>
                                    <p:set>
                                      <p:cBhvr>
                                        <p:cTn id="31" dur="1" fill="hold">
                                          <p:stCondLst>
                                            <p:cond delay="0"/>
                                          </p:stCondLst>
                                        </p:cTn>
                                        <p:tgtEl>
                                          <p:spTgt spid="15"/>
                                        </p:tgtEl>
                                        <p:attrNameLst>
                                          <p:attrName>style.visibility</p:attrName>
                                        </p:attrNameLst>
                                      </p:cBhvr>
                                      <p:to>
                                        <p:strVal val="visible"/>
                                      </p:to>
                                    </p:set>
                                    <p:animEffect transition="in" filter="wheel(4)">
                                      <p:cBhvr>
                                        <p:cTn id="3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2018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14065" y="240759"/>
            <a:ext cx="8546092" cy="584775"/>
          </a:xfrm>
          <a:prstGeom prst="rect">
            <a:avLst/>
          </a:prstGeom>
          <a:noFill/>
        </p:spPr>
        <p:txBody>
          <a:bodyPr wrap="square" rtlCol="0">
            <a:spAutoFit/>
          </a:bodyPr>
          <a:lstStyle/>
          <a:p>
            <a:r>
              <a:rPr lang="es-ES_tradnl" sz="3200" b="1" dirty="0" smtClean="0">
                <a:solidFill>
                  <a:srgbClr val="FF0000"/>
                </a:solidFill>
              </a:rPr>
              <a:t>G</a:t>
            </a:r>
            <a:r>
              <a:rPr lang="es-ES_tradnl" dirty="0" smtClean="0">
                <a:solidFill>
                  <a:schemeClr val="tx1">
                    <a:lumMod val="50000"/>
                    <a:lumOff val="50000"/>
                  </a:schemeClr>
                </a:solidFill>
              </a:rPr>
              <a:t>ENERACION DE IDEAS</a:t>
            </a:r>
            <a:endParaRPr lang="es-CO" dirty="0">
              <a:solidFill>
                <a:schemeClr val="tx1">
                  <a:lumMod val="50000"/>
                  <a:lumOff val="50000"/>
                </a:schemeClr>
              </a:solidFill>
            </a:endParaRPr>
          </a:p>
        </p:txBody>
      </p:sp>
      <p:pic>
        <p:nvPicPr>
          <p:cNvPr id="36" name="Picture 11"/>
          <p:cNvPicPr>
            <a:picLocks noChangeAspect="1" noChangeArrowheads="1"/>
          </p:cNvPicPr>
          <p:nvPr/>
        </p:nvPicPr>
        <p:blipFill>
          <a:blip r:embed="rId4" cstate="print"/>
          <a:srcRect l="25303" r="45909" b="7864"/>
          <a:stretch>
            <a:fillRect/>
          </a:stretch>
        </p:blipFill>
        <p:spPr bwMode="auto">
          <a:xfrm>
            <a:off x="3563888" y="3124379"/>
            <a:ext cx="2346585" cy="3243808"/>
          </a:xfrm>
          <a:prstGeom prst="rect">
            <a:avLst/>
          </a:prstGeom>
          <a:noFill/>
          <a:ln w="9525">
            <a:noFill/>
            <a:miter lim="800000"/>
            <a:headEnd/>
            <a:tailEnd/>
          </a:ln>
          <a:effectLst/>
        </p:spPr>
      </p:pic>
      <p:pic>
        <p:nvPicPr>
          <p:cNvPr id="37" name="Picture 11"/>
          <p:cNvPicPr>
            <a:picLocks noChangeAspect="1" noChangeArrowheads="1"/>
          </p:cNvPicPr>
          <p:nvPr/>
        </p:nvPicPr>
        <p:blipFill>
          <a:blip r:embed="rId4" cstate="print"/>
          <a:srcRect l="54091" r="15817" b="7864"/>
          <a:stretch>
            <a:fillRect/>
          </a:stretch>
        </p:blipFill>
        <p:spPr bwMode="auto">
          <a:xfrm>
            <a:off x="5868144" y="3124379"/>
            <a:ext cx="2452838" cy="3243808"/>
          </a:xfrm>
          <a:prstGeom prst="rect">
            <a:avLst/>
          </a:prstGeom>
          <a:noFill/>
          <a:ln w="9525">
            <a:noFill/>
            <a:miter lim="800000"/>
            <a:headEnd/>
            <a:tailEnd/>
          </a:ln>
          <a:effectLst/>
        </p:spPr>
      </p:pic>
      <p:pic>
        <p:nvPicPr>
          <p:cNvPr id="7190" name="Picture 22"/>
          <p:cNvPicPr>
            <a:picLocks noChangeAspect="1" noChangeArrowheads="1"/>
          </p:cNvPicPr>
          <p:nvPr/>
        </p:nvPicPr>
        <p:blipFill>
          <a:blip r:embed="rId5" cstate="print"/>
          <a:srcRect l="18454" t="34250" r="60515" b="14563"/>
          <a:stretch>
            <a:fillRect/>
          </a:stretch>
        </p:blipFill>
        <p:spPr bwMode="auto">
          <a:xfrm>
            <a:off x="1005885" y="3038053"/>
            <a:ext cx="2581197" cy="3343275"/>
          </a:xfrm>
          <a:prstGeom prst="rect">
            <a:avLst/>
          </a:prstGeom>
          <a:noFill/>
          <a:ln w="9525">
            <a:noFill/>
            <a:miter lim="800000"/>
            <a:headEnd/>
            <a:tailEnd/>
          </a:ln>
        </p:spPr>
      </p:pic>
      <p:sp>
        <p:nvSpPr>
          <p:cNvPr id="13" name="12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190"/>
                                        </p:tgtEl>
                                        <p:attrNameLst>
                                          <p:attrName>style.visibility</p:attrName>
                                        </p:attrNameLst>
                                      </p:cBhvr>
                                      <p:to>
                                        <p:strVal val="visible"/>
                                      </p:to>
                                    </p:set>
                                    <p:anim calcmode="lin" valueType="num">
                                      <p:cBhvr additive="base">
                                        <p:cTn id="7" dur="2000" fill="hold"/>
                                        <p:tgtEl>
                                          <p:spTgt spid="7190"/>
                                        </p:tgtEl>
                                        <p:attrNameLst>
                                          <p:attrName>ppt_x</p:attrName>
                                        </p:attrNameLst>
                                      </p:cBhvr>
                                      <p:tavLst>
                                        <p:tav tm="0">
                                          <p:val>
                                            <p:strVal val="#ppt_x"/>
                                          </p:val>
                                        </p:tav>
                                        <p:tav tm="100000">
                                          <p:val>
                                            <p:strVal val="#ppt_x"/>
                                          </p:val>
                                        </p:tav>
                                      </p:tavLst>
                                    </p:anim>
                                    <p:anim calcmode="lin" valueType="num">
                                      <p:cBhvr additive="base">
                                        <p:cTn id="8" dur="2000" fill="hold"/>
                                        <p:tgtEl>
                                          <p:spTgt spid="7190"/>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2000" fill="hold"/>
                                        <p:tgtEl>
                                          <p:spTgt spid="36"/>
                                        </p:tgtEl>
                                        <p:attrNameLst>
                                          <p:attrName>ppt_x</p:attrName>
                                        </p:attrNameLst>
                                      </p:cBhvr>
                                      <p:tavLst>
                                        <p:tav tm="0">
                                          <p:val>
                                            <p:strVal val="#ppt_x"/>
                                          </p:val>
                                        </p:tav>
                                        <p:tav tm="100000">
                                          <p:val>
                                            <p:strVal val="#ppt_x"/>
                                          </p:val>
                                        </p:tav>
                                      </p:tavLst>
                                    </p:anim>
                                    <p:anim calcmode="lin" valueType="num">
                                      <p:cBhvr additive="base">
                                        <p:cTn id="13" dur="2000" fill="hold"/>
                                        <p:tgtEl>
                                          <p:spTgt spid="36"/>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2000" fill="hold"/>
                                        <p:tgtEl>
                                          <p:spTgt spid="37"/>
                                        </p:tgtEl>
                                        <p:attrNameLst>
                                          <p:attrName>ppt_x</p:attrName>
                                        </p:attrNameLst>
                                      </p:cBhvr>
                                      <p:tavLst>
                                        <p:tav tm="0">
                                          <p:val>
                                            <p:strVal val="#ppt_x"/>
                                          </p:val>
                                        </p:tav>
                                        <p:tav tm="100000">
                                          <p:val>
                                            <p:strVal val="#ppt_x"/>
                                          </p:val>
                                        </p:tav>
                                      </p:tavLst>
                                    </p:anim>
                                    <p:anim calcmode="lin" valueType="num">
                                      <p:cBhvr additive="base">
                                        <p:cTn id="18" dur="2000" fill="hold"/>
                                        <p:tgtEl>
                                          <p:spTgt spid="37"/>
                                        </p:tgtEl>
                                        <p:attrNameLst>
                                          <p:attrName>ppt_y</p:attrName>
                                        </p:attrNameLst>
                                      </p:cBhvr>
                                      <p:tavLst>
                                        <p:tav tm="0">
                                          <p:val>
                                            <p:strVal val="1+#ppt_h/2"/>
                                          </p:val>
                                        </p:tav>
                                        <p:tav tm="100000">
                                          <p:val>
                                            <p:strVal val="#ppt_y"/>
                                          </p:val>
                                        </p:tav>
                                      </p:tavLst>
                                    </p:anim>
                                  </p:childTnLst>
                                </p:cTn>
                              </p:par>
                            </p:childTnLst>
                          </p:cTn>
                        </p:par>
                        <p:par>
                          <p:cTn id="19" fill="hold">
                            <p:stCondLst>
                              <p:cond delay="6000"/>
                            </p:stCondLst>
                            <p:childTnLst>
                              <p:par>
                                <p:cTn id="20" presetID="21" presetClass="entr" presetSubtype="4" repeatCount="indefinite" fill="hold" grpId="0" nodeType="afterEffect">
                                  <p:stCondLst>
                                    <p:cond delay="15000"/>
                                  </p:stCondLst>
                                  <p:childTnLst>
                                    <p:set>
                                      <p:cBhvr>
                                        <p:cTn id="21" dur="1" fill="hold">
                                          <p:stCondLst>
                                            <p:cond delay="0"/>
                                          </p:stCondLst>
                                        </p:cTn>
                                        <p:tgtEl>
                                          <p:spTgt spid="13"/>
                                        </p:tgtEl>
                                        <p:attrNameLst>
                                          <p:attrName>style.visibility</p:attrName>
                                        </p:attrNameLst>
                                      </p:cBhvr>
                                      <p:to>
                                        <p:strVal val="visible"/>
                                      </p:to>
                                    </p:set>
                                    <p:animEffect transition="in" filter="wheel(4)">
                                      <p:cBhvr>
                                        <p:cTn id="22"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299075" y="240759"/>
            <a:ext cx="8546092" cy="584775"/>
          </a:xfrm>
          <a:prstGeom prst="rect">
            <a:avLst/>
          </a:prstGeom>
          <a:noFill/>
        </p:spPr>
        <p:txBody>
          <a:bodyPr wrap="square" rtlCol="0">
            <a:spAutoFit/>
          </a:bodyPr>
          <a:lstStyle/>
          <a:p>
            <a:r>
              <a:rPr lang="es-ES_tradnl" sz="3200" b="1" dirty="0" smtClean="0">
                <a:solidFill>
                  <a:srgbClr val="FF0000"/>
                </a:solidFill>
              </a:rPr>
              <a:t>G</a:t>
            </a:r>
            <a:r>
              <a:rPr lang="es-ES_tradnl" dirty="0" smtClean="0">
                <a:solidFill>
                  <a:schemeClr val="tx1">
                    <a:lumMod val="50000"/>
                    <a:lumOff val="50000"/>
                  </a:schemeClr>
                </a:solidFill>
              </a:rPr>
              <a:t>ENERACION DE IDEAS-EVALUACION </a:t>
            </a:r>
            <a:endParaRPr lang="es-CO" dirty="0">
              <a:solidFill>
                <a:schemeClr val="tx1">
                  <a:lumMod val="50000"/>
                  <a:lumOff val="50000"/>
                </a:schemeClr>
              </a:solidFill>
            </a:endParaRPr>
          </a:p>
        </p:txBody>
      </p:sp>
      <p:sp>
        <p:nvSpPr>
          <p:cNvPr id="4101" name="Rectangle 5"/>
          <p:cNvSpPr>
            <a:spLocks noChangeArrowheads="1"/>
          </p:cNvSpPr>
          <p:nvPr/>
        </p:nvSpPr>
        <p:spPr bwMode="auto">
          <a:xfrm>
            <a:off x="251520" y="2876745"/>
            <a:ext cx="9144000" cy="1200329"/>
          </a:xfrm>
          <a:prstGeom prst="rect">
            <a:avLst/>
          </a:prstGeom>
          <a:noFill/>
          <a:ln w="9525">
            <a:noFill/>
            <a:miter lim="800000"/>
            <a:headEnd/>
            <a:tailEnd/>
          </a:ln>
          <a:effectLst/>
        </p:spPr>
        <p:txBody>
          <a:bodyPr vert="horz" wrap="square" lIns="899829" tIns="45720" rIns="899829" bIns="45720" numCol="1" anchor="ctr" anchorCtr="0" compatLnSpc="1">
            <a:prstTxWarp prst="textNoShape">
              <a:avLst/>
            </a:prstTxWarp>
            <a:spAutoFit/>
          </a:bodyPr>
          <a:lstStyle/>
          <a:p>
            <a:pPr marR="0" lvl="0" algn="just"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Para evaluar estas alternativas se realizó una comparación de 2 factores principales en una tabla de </a:t>
            </a:r>
            <a:r>
              <a:rPr kumimoji="0" lang="es-CO"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evaluación.</a:t>
            </a:r>
          </a:p>
          <a:p>
            <a:pPr marR="0" lvl="0" algn="just" defTabSz="914400" rtl="0" eaLnBrk="1" fontAlgn="base" latinLnBrk="0" hangingPunct="1">
              <a:lnSpc>
                <a:spcPct val="100000"/>
              </a:lnSpc>
              <a:spcBef>
                <a:spcPct val="0"/>
              </a:spcBef>
              <a:spcAft>
                <a:spcPct val="0"/>
              </a:spcAft>
              <a:buClrTx/>
              <a:buSzTx/>
              <a:buFontTx/>
              <a:buNone/>
              <a:tabLst/>
            </a:pPr>
            <a:r>
              <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rPr>
              <a:t/>
            </a:r>
            <a:br>
              <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rPr>
            </a:br>
            <a:endPar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sp>
        <p:nvSpPr>
          <p:cNvPr id="17" name="16 Rectángulo"/>
          <p:cNvSpPr/>
          <p:nvPr/>
        </p:nvSpPr>
        <p:spPr>
          <a:xfrm>
            <a:off x="1043608" y="4000996"/>
            <a:ext cx="7488832" cy="2862322"/>
          </a:xfrm>
          <a:prstGeom prst="rect">
            <a:avLst/>
          </a:prstGeom>
        </p:spPr>
        <p:txBody>
          <a:bodyPr wrap="square" numCol="2" spcCol="180000">
            <a:spAutoFit/>
          </a:bodyPr>
          <a:lstStyle/>
          <a:p>
            <a:pPr lvl="0" algn="just" eaLnBrk="0" fontAlgn="base" hangingPunct="0">
              <a:spcBef>
                <a:spcPct val="0"/>
              </a:spcBef>
              <a:spcAft>
                <a:spcPct val="0"/>
              </a:spcAft>
            </a:pPr>
            <a:r>
              <a:rPr lang="es-ES" dirty="0" smtClean="0">
                <a:solidFill>
                  <a:srgbClr val="990033"/>
                </a:solidFill>
                <a:latin typeface="Calibri" pitchFamily="34" charset="0"/>
                <a:ea typeface="Calibri" pitchFamily="34" charset="0"/>
                <a:cs typeface="Calibri" pitchFamily="34" charset="0"/>
              </a:rPr>
              <a:t>LA PROBABILIDAD DE ÉXITO: </a:t>
            </a:r>
            <a:r>
              <a:rPr lang="es-ES" dirty="0" smtClean="0">
                <a:solidFill>
                  <a:schemeClr val="tx1">
                    <a:lumMod val="50000"/>
                    <a:lumOff val="50000"/>
                  </a:schemeClr>
                </a:solidFill>
                <a:latin typeface="Calibri" pitchFamily="34" charset="0"/>
                <a:ea typeface="Calibri" pitchFamily="34" charset="0"/>
                <a:cs typeface="Calibri" pitchFamily="34" charset="0"/>
              </a:rPr>
              <a:t>Evalúa si la alternativa realmente resuelve alguna necesidad y si hay interés del cliente y el mercado objetivo por adquirirlo, para determinar si vale la pena invertir el tiempo y el trabajo en dicha idea.</a:t>
            </a:r>
          </a:p>
          <a:p>
            <a:pPr lvl="0" algn="just" eaLnBrk="0" fontAlgn="base" hangingPunct="0">
              <a:spcBef>
                <a:spcPct val="0"/>
              </a:spcBef>
              <a:spcAft>
                <a:spcPct val="0"/>
              </a:spcAft>
            </a:pPr>
            <a:endParaRPr lang="es-CO" dirty="0" smtClean="0">
              <a:solidFill>
                <a:schemeClr val="tx1">
                  <a:lumMod val="50000"/>
                  <a:lumOff val="50000"/>
                </a:schemeClr>
              </a:solidFill>
              <a:latin typeface="Arial" pitchFamily="34" charset="0"/>
              <a:cs typeface="Arial" pitchFamily="34" charset="0"/>
            </a:endParaRPr>
          </a:p>
          <a:p>
            <a:pPr lvl="0" algn="just" eaLnBrk="0" fontAlgn="base" hangingPunct="0">
              <a:spcBef>
                <a:spcPct val="0"/>
              </a:spcBef>
              <a:spcAft>
                <a:spcPct val="0"/>
              </a:spcAft>
            </a:pPr>
            <a:r>
              <a:rPr lang="es-ES" dirty="0" smtClean="0">
                <a:solidFill>
                  <a:srgbClr val="990033"/>
                </a:solidFill>
                <a:latin typeface="Calibri" pitchFamily="34" charset="0"/>
                <a:ea typeface="Calibri" pitchFamily="34" charset="0"/>
                <a:cs typeface="Calibri" pitchFamily="34" charset="0"/>
              </a:rPr>
              <a:t>ESFUERZO NECESARIO: </a:t>
            </a:r>
            <a:r>
              <a:rPr lang="es-ES" dirty="0" smtClean="0">
                <a:solidFill>
                  <a:schemeClr val="tx1">
                    <a:lumMod val="50000"/>
                    <a:lumOff val="50000"/>
                  </a:schemeClr>
                </a:solidFill>
                <a:latin typeface="Calibri" pitchFamily="34" charset="0"/>
                <a:ea typeface="Calibri" pitchFamily="34" charset="0"/>
                <a:cs typeface="Calibri" pitchFamily="34" charset="0"/>
              </a:rPr>
              <a:t>para llevar a cabo la solución teniendo en cuenta aspectos como costos, conocimiento, tiempos y recursos  con los que cuenta el equipo de desarrollo para poder desarrollar la idea de acuerdo con las limitaciones del proyecto.</a:t>
            </a:r>
            <a:endParaRPr lang="es-CO" dirty="0" smtClean="0">
              <a:solidFill>
                <a:schemeClr val="tx1">
                  <a:lumMod val="50000"/>
                  <a:lumOff val="50000"/>
                </a:schemeClr>
              </a:solidFill>
              <a:latin typeface="Arial" pitchFamily="34" charset="0"/>
              <a:cs typeface="Arial" pitchFamily="34" charset="0"/>
            </a:endParaRPr>
          </a:p>
        </p:txBody>
      </p:sp>
      <p:sp>
        <p:nvSpPr>
          <p:cNvPr id="11" name="10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2"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3"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14065" y="240759"/>
            <a:ext cx="8546092" cy="584775"/>
          </a:xfrm>
          <a:prstGeom prst="rect">
            <a:avLst/>
          </a:prstGeom>
          <a:noFill/>
        </p:spPr>
        <p:txBody>
          <a:bodyPr wrap="square" rtlCol="0">
            <a:spAutoFit/>
          </a:bodyPr>
          <a:lstStyle/>
          <a:p>
            <a:r>
              <a:rPr lang="es-ES_tradnl" sz="3200" b="1" dirty="0" smtClean="0">
                <a:solidFill>
                  <a:srgbClr val="FF0000"/>
                </a:solidFill>
              </a:rPr>
              <a:t>G</a:t>
            </a:r>
            <a:r>
              <a:rPr lang="es-ES_tradnl" dirty="0" smtClean="0">
                <a:solidFill>
                  <a:schemeClr val="tx1">
                    <a:lumMod val="50000"/>
                    <a:lumOff val="50000"/>
                  </a:schemeClr>
                </a:solidFill>
              </a:rPr>
              <a:t>ENERACION DE IDEAS-EVALUACION </a:t>
            </a:r>
            <a:endParaRPr lang="es-CO" dirty="0">
              <a:solidFill>
                <a:schemeClr val="tx1">
                  <a:lumMod val="50000"/>
                  <a:lumOff val="50000"/>
                </a:schemeClr>
              </a:solidFill>
            </a:endParaRPr>
          </a:p>
        </p:txBody>
      </p:sp>
      <p:pic>
        <p:nvPicPr>
          <p:cNvPr id="3073" name="Picture 1"/>
          <p:cNvPicPr>
            <a:picLocks noChangeAspect="1" noChangeArrowheads="1"/>
          </p:cNvPicPr>
          <p:nvPr/>
        </p:nvPicPr>
        <p:blipFill>
          <a:blip r:embed="rId4" cstate="print"/>
          <a:srcRect l="3593" t="24235" r="47151" b="30485"/>
          <a:stretch>
            <a:fillRect/>
          </a:stretch>
        </p:blipFill>
        <p:spPr bwMode="auto">
          <a:xfrm>
            <a:off x="1763688" y="2780928"/>
            <a:ext cx="6408712" cy="3312368"/>
          </a:xfrm>
          <a:prstGeom prst="rect">
            <a:avLst/>
          </a:prstGeom>
          <a:noFill/>
          <a:ln w="9525">
            <a:noFill/>
            <a:miter lim="800000"/>
            <a:headEnd/>
            <a:tailEnd/>
          </a:ln>
        </p:spPr>
      </p:pic>
      <p:sp>
        <p:nvSpPr>
          <p:cNvPr id="11" name="10 Rectángulo"/>
          <p:cNvSpPr/>
          <p:nvPr/>
        </p:nvSpPr>
        <p:spPr>
          <a:xfrm>
            <a:off x="1619672" y="2780928"/>
            <a:ext cx="2088232" cy="28083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0" name="9 CuadroTexto"/>
          <p:cNvSpPr txBox="1"/>
          <p:nvPr/>
        </p:nvSpPr>
        <p:spPr>
          <a:xfrm>
            <a:off x="1187624" y="3933056"/>
            <a:ext cx="2520280" cy="1569660"/>
          </a:xfrm>
          <a:prstGeom prst="rect">
            <a:avLst/>
          </a:prstGeom>
          <a:noFill/>
          <a:ln>
            <a:solidFill>
              <a:schemeClr val="accent1"/>
            </a:solidFill>
          </a:ln>
        </p:spPr>
        <p:txBody>
          <a:bodyPr wrap="square" rtlCol="0">
            <a:spAutoFit/>
          </a:bodyPr>
          <a:lstStyle/>
          <a:p>
            <a:r>
              <a:rPr lang="es-CO" sz="1600" dirty="0" smtClean="0">
                <a:solidFill>
                  <a:schemeClr val="tx1">
                    <a:lumMod val="50000"/>
                    <a:lumOff val="50000"/>
                  </a:schemeClr>
                </a:solidFill>
              </a:rPr>
              <a:t>CRITERIOS DE  EVALUACION</a:t>
            </a:r>
          </a:p>
          <a:p>
            <a:pPr marL="342900" indent="-342900">
              <a:buAutoNum type="arabicPeriod"/>
            </a:pPr>
            <a:r>
              <a:rPr lang="es-CO" sz="1600" dirty="0" smtClean="0">
                <a:solidFill>
                  <a:schemeClr val="tx1">
                    <a:lumMod val="50000"/>
                    <a:lumOff val="50000"/>
                  </a:schemeClr>
                </a:solidFill>
              </a:rPr>
              <a:t>MUY POCO</a:t>
            </a:r>
          </a:p>
          <a:p>
            <a:pPr marL="342900" indent="-342900">
              <a:buAutoNum type="arabicPeriod"/>
            </a:pPr>
            <a:r>
              <a:rPr lang="es-CO" sz="1600" dirty="0" smtClean="0">
                <a:solidFill>
                  <a:schemeClr val="tx1">
                    <a:lumMod val="50000"/>
                    <a:lumOff val="50000"/>
                  </a:schemeClr>
                </a:solidFill>
              </a:rPr>
              <a:t>POCO</a:t>
            </a:r>
          </a:p>
          <a:p>
            <a:pPr marL="342900" indent="-342900">
              <a:buAutoNum type="arabicPeriod"/>
            </a:pPr>
            <a:r>
              <a:rPr lang="es-CO" sz="1600" dirty="0" smtClean="0">
                <a:solidFill>
                  <a:schemeClr val="tx1">
                    <a:lumMod val="50000"/>
                    <a:lumOff val="50000"/>
                  </a:schemeClr>
                </a:solidFill>
              </a:rPr>
              <a:t>RAZONABLE</a:t>
            </a:r>
          </a:p>
          <a:p>
            <a:pPr marL="342900" indent="-342900">
              <a:buAutoNum type="arabicPeriod"/>
            </a:pPr>
            <a:r>
              <a:rPr lang="es-CO" sz="1600" dirty="0" smtClean="0">
                <a:solidFill>
                  <a:schemeClr val="tx1">
                    <a:lumMod val="50000"/>
                    <a:lumOff val="50000"/>
                  </a:schemeClr>
                </a:solidFill>
              </a:rPr>
              <a:t>BASTANTE</a:t>
            </a:r>
          </a:p>
          <a:p>
            <a:pPr marL="342900" indent="-342900">
              <a:buAutoNum type="arabicPeriod"/>
            </a:pPr>
            <a:r>
              <a:rPr lang="es-CO" sz="1600" dirty="0" smtClean="0">
                <a:solidFill>
                  <a:schemeClr val="tx1">
                    <a:lumMod val="50000"/>
                    <a:lumOff val="50000"/>
                  </a:schemeClr>
                </a:solidFill>
              </a:rPr>
              <a:t>MUCHO</a:t>
            </a:r>
            <a:endParaRPr lang="es-CO" sz="1600" dirty="0">
              <a:solidFill>
                <a:schemeClr val="tx1">
                  <a:lumMod val="50000"/>
                  <a:lumOff val="50000"/>
                </a:schemeClr>
              </a:solidFill>
            </a:endParaRPr>
          </a:p>
        </p:txBody>
      </p:sp>
      <p:sp>
        <p:nvSpPr>
          <p:cNvPr id="12" name="11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299075" y="240759"/>
            <a:ext cx="8546092" cy="584775"/>
          </a:xfrm>
          <a:prstGeom prst="rect">
            <a:avLst/>
          </a:prstGeom>
          <a:noFill/>
        </p:spPr>
        <p:txBody>
          <a:bodyPr wrap="square" rtlCol="0">
            <a:spAutoFit/>
          </a:bodyPr>
          <a:lstStyle/>
          <a:p>
            <a:r>
              <a:rPr lang="es-ES_tradnl" sz="3200" b="1" dirty="0" smtClean="0">
                <a:solidFill>
                  <a:srgbClr val="FF0000"/>
                </a:solidFill>
              </a:rPr>
              <a:t>G</a:t>
            </a:r>
            <a:r>
              <a:rPr lang="es-ES_tradnl" dirty="0" smtClean="0">
                <a:solidFill>
                  <a:schemeClr val="tx1">
                    <a:lumMod val="50000"/>
                    <a:lumOff val="50000"/>
                  </a:schemeClr>
                </a:solidFill>
              </a:rPr>
              <a:t>ENERACION DE IDEAS-EVALUACION </a:t>
            </a:r>
            <a:endParaRPr lang="es-CO" dirty="0">
              <a:solidFill>
                <a:schemeClr val="tx1">
                  <a:lumMod val="50000"/>
                  <a:lumOff val="50000"/>
                </a:schemeClr>
              </a:solidFill>
            </a:endParaRPr>
          </a:p>
        </p:txBody>
      </p:sp>
      <p:pic>
        <p:nvPicPr>
          <p:cNvPr id="5135" name="Picture 15"/>
          <p:cNvPicPr>
            <a:picLocks noChangeAspect="1" noChangeArrowheads="1"/>
          </p:cNvPicPr>
          <p:nvPr/>
        </p:nvPicPr>
        <p:blipFill>
          <a:blip r:embed="rId5" cstate="print"/>
          <a:srcRect t="3233" b="7804"/>
          <a:stretch>
            <a:fillRect/>
          </a:stretch>
        </p:blipFill>
        <p:spPr bwMode="auto">
          <a:xfrm>
            <a:off x="2267744" y="1844824"/>
            <a:ext cx="4946302" cy="4104456"/>
          </a:xfrm>
          <a:prstGeom prst="rect">
            <a:avLst/>
          </a:prstGeom>
          <a:noFill/>
          <a:ln w="9525">
            <a:noFill/>
            <a:miter lim="800000"/>
            <a:headEnd/>
            <a:tailEnd/>
          </a:ln>
          <a:effectLst/>
        </p:spPr>
      </p:pic>
      <p:sp>
        <p:nvSpPr>
          <p:cNvPr id="10" name="9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0"/>
                                        </p:tgtEl>
                                        <p:attrNameLst>
                                          <p:attrName>style.visibility</p:attrName>
                                        </p:attrNameLst>
                                      </p:cBhvr>
                                      <p:to>
                                        <p:strVal val="visible"/>
                                      </p:to>
                                    </p:set>
                                    <p:animEffect transition="in" filter="wheel(4)">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299075" y="240759"/>
            <a:ext cx="8546092" cy="584775"/>
          </a:xfrm>
          <a:prstGeom prst="rect">
            <a:avLst/>
          </a:prstGeom>
          <a:noFill/>
        </p:spPr>
        <p:txBody>
          <a:bodyPr wrap="square" rtlCol="0">
            <a:spAutoFit/>
          </a:bodyPr>
          <a:lstStyle/>
          <a:p>
            <a:r>
              <a:rPr lang="es-ES_tradnl" sz="3200" b="1" dirty="0" smtClean="0">
                <a:solidFill>
                  <a:srgbClr val="FF0000"/>
                </a:solidFill>
              </a:rPr>
              <a:t>G</a:t>
            </a:r>
            <a:r>
              <a:rPr lang="es-ES_tradnl" dirty="0" smtClean="0">
                <a:solidFill>
                  <a:schemeClr val="tx1">
                    <a:lumMod val="50000"/>
                    <a:lumOff val="50000"/>
                  </a:schemeClr>
                </a:solidFill>
              </a:rPr>
              <a:t>ENERACION DE IDEAS-EVALUACION </a:t>
            </a:r>
            <a:endParaRPr lang="es-CO" dirty="0">
              <a:solidFill>
                <a:schemeClr val="tx1">
                  <a:lumMod val="50000"/>
                  <a:lumOff val="50000"/>
                </a:schemeClr>
              </a:solidFill>
            </a:endParaRPr>
          </a:p>
        </p:txBody>
      </p:sp>
      <p:sp>
        <p:nvSpPr>
          <p:cNvPr id="68609" name="Rectangle 1"/>
          <p:cNvSpPr>
            <a:spLocks noChangeArrowheads="1"/>
          </p:cNvSpPr>
          <p:nvPr/>
        </p:nvSpPr>
        <p:spPr bwMode="auto">
          <a:xfrm>
            <a:off x="971600" y="4941169"/>
            <a:ext cx="7488832"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Como resultado de esta combinación resultan los conceptos.</a:t>
            </a:r>
            <a:r>
              <a:rPr kumimoji="0" lang="es-ES" b="0" i="0" u="none" strike="noStrike" cap="none" normalizeH="0" dirty="0" smtClean="0">
                <a:ln>
                  <a:noFill/>
                </a:ln>
                <a:solidFill>
                  <a:schemeClr val="tx1">
                    <a:lumMod val="50000"/>
                    <a:lumOff val="50000"/>
                  </a:schemeClr>
                </a:solidFill>
                <a:effectLst/>
                <a:latin typeface="Calibri" pitchFamily="34" charset="0"/>
                <a:ea typeface="Calibri" pitchFamily="34" charset="0"/>
                <a:cs typeface="Calibri" pitchFamily="34" charset="0"/>
              </a:rPr>
              <a:t> </a:t>
            </a: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Para calcular las dimensiones de los conceptos se realizaron unos cálculos geométricos para el diseño que buscan vincular las dimensiones correspondientes para cada sección con el volumen que debe tener el contenedor.</a:t>
            </a:r>
            <a:endParaRPr kumimoji="0" lang="es-ES"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pic>
        <p:nvPicPr>
          <p:cNvPr id="68614" name="Picture 6"/>
          <p:cNvPicPr>
            <a:picLocks noChangeAspect="1" noChangeArrowheads="1"/>
          </p:cNvPicPr>
          <p:nvPr/>
        </p:nvPicPr>
        <p:blipFill>
          <a:blip r:embed="rId5" cstate="print"/>
          <a:srcRect/>
          <a:stretch>
            <a:fillRect/>
          </a:stretch>
        </p:blipFill>
        <p:spPr bwMode="auto">
          <a:xfrm>
            <a:off x="1795464" y="2398714"/>
            <a:ext cx="5553075" cy="2066925"/>
          </a:xfrm>
          <a:prstGeom prst="rect">
            <a:avLst/>
          </a:prstGeom>
          <a:noFill/>
          <a:ln w="9525">
            <a:noFill/>
            <a:miter lim="800000"/>
            <a:headEnd/>
            <a:tailEnd/>
          </a:ln>
          <a:effectLst/>
        </p:spPr>
      </p:pic>
      <p:sp>
        <p:nvSpPr>
          <p:cNvPr id="11" name="10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grpSp>
        <p:nvGrpSpPr>
          <p:cNvPr id="51" name="43 Grupo"/>
          <p:cNvGrpSpPr/>
          <p:nvPr/>
        </p:nvGrpSpPr>
        <p:grpSpPr>
          <a:xfrm>
            <a:off x="2843808" y="3645024"/>
            <a:ext cx="2448272" cy="1224136"/>
            <a:chOff x="2214546" y="3000372"/>
            <a:chExt cx="3714772" cy="1571636"/>
          </a:xfrm>
        </p:grpSpPr>
        <p:sp>
          <p:nvSpPr>
            <p:cNvPr id="52" name="32 Triángulo isósceles"/>
            <p:cNvSpPr/>
            <p:nvPr/>
          </p:nvSpPr>
          <p:spPr>
            <a:xfrm rot="5400000">
              <a:off x="3357554" y="2428868"/>
              <a:ext cx="1285884" cy="2714644"/>
            </a:xfrm>
            <a:prstGeom prst="triangl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sz="500" dirty="0"/>
            </a:p>
          </p:txBody>
        </p:sp>
        <p:sp>
          <p:nvSpPr>
            <p:cNvPr id="53" name="42 Rectángulo"/>
            <p:cNvSpPr/>
            <p:nvPr/>
          </p:nvSpPr>
          <p:spPr>
            <a:xfrm>
              <a:off x="2214546" y="3000372"/>
              <a:ext cx="3286148" cy="7858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sz="500" dirty="0"/>
            </a:p>
          </p:txBody>
        </p:sp>
        <p:sp>
          <p:nvSpPr>
            <p:cNvPr id="54" name="Text Box 14"/>
            <p:cNvSpPr txBox="1">
              <a:spLocks noChangeArrowheads="1"/>
            </p:cNvSpPr>
            <p:nvPr/>
          </p:nvSpPr>
          <p:spPr bwMode="auto">
            <a:xfrm>
              <a:off x="2285984" y="3857628"/>
              <a:ext cx="465137" cy="257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CO" sz="500" b="0" i="0" u="none" strike="noStrike" cap="none" normalizeH="0" baseline="0" dirty="0" smtClean="0">
                  <a:ln>
                    <a:noFill/>
                  </a:ln>
                  <a:solidFill>
                    <a:schemeClr val="tx1"/>
                  </a:solidFill>
                  <a:effectLst/>
                  <a:latin typeface="Calibri" pitchFamily="34" charset="0"/>
                  <a:cs typeface="Arial" pitchFamily="34" charset="0"/>
                </a:rPr>
                <a:t>a/2</a:t>
              </a:r>
              <a:endParaRPr kumimoji="0" lang="es-CO" sz="500" b="0" i="0" u="none" strike="noStrike" cap="none" normalizeH="0" baseline="0" dirty="0" smtClean="0">
                <a:ln>
                  <a:noFill/>
                </a:ln>
                <a:solidFill>
                  <a:schemeClr val="tx1"/>
                </a:solidFill>
                <a:effectLst/>
                <a:latin typeface="Arial" pitchFamily="34" charset="0"/>
                <a:cs typeface="Arial" pitchFamily="34" charset="0"/>
              </a:endParaRPr>
            </a:p>
          </p:txBody>
        </p:sp>
        <p:sp>
          <p:nvSpPr>
            <p:cNvPr id="55" name="Text Box 15"/>
            <p:cNvSpPr txBox="1">
              <a:spLocks noChangeArrowheads="1"/>
            </p:cNvSpPr>
            <p:nvPr/>
          </p:nvSpPr>
          <p:spPr bwMode="auto">
            <a:xfrm>
              <a:off x="5429256" y="3643314"/>
              <a:ext cx="500062" cy="257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CO" sz="500" b="0" i="0" u="none" strike="noStrike" cap="none" normalizeH="0" baseline="0" dirty="0" smtClean="0">
                  <a:ln>
                    <a:noFill/>
                  </a:ln>
                  <a:solidFill>
                    <a:schemeClr val="tx1"/>
                  </a:solidFill>
                  <a:effectLst/>
                  <a:latin typeface="Calibri" pitchFamily="34" charset="0"/>
                  <a:cs typeface="Arial" pitchFamily="34" charset="0"/>
                </a:rPr>
                <a:t>30</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s-CO" sz="5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56" name="33 Conector recto"/>
            <p:cNvCxnSpPr>
              <a:stCxn id="52" idx="0"/>
            </p:cNvCxnSpPr>
            <p:nvPr/>
          </p:nvCxnSpPr>
          <p:spPr>
            <a:xfrm flipH="1">
              <a:off x="2500298" y="3786190"/>
              <a:ext cx="2857520" cy="1588"/>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57" name="34 Arco"/>
            <p:cNvSpPr/>
            <p:nvPr/>
          </p:nvSpPr>
          <p:spPr>
            <a:xfrm>
              <a:off x="2214546" y="4143380"/>
              <a:ext cx="642942" cy="428628"/>
            </a:xfrm>
            <a:prstGeom prst="arc">
              <a:avLst>
                <a:gd name="adj1" fmla="val 16200000"/>
                <a:gd name="adj2" fmla="val 1127673"/>
              </a:avLst>
            </a:prstGeom>
            <a:ln>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s-CO" sz="500" dirty="0"/>
            </a:p>
          </p:txBody>
        </p:sp>
        <p:sp>
          <p:nvSpPr>
            <p:cNvPr id="58" name="35 Arco"/>
            <p:cNvSpPr/>
            <p:nvPr/>
          </p:nvSpPr>
          <p:spPr>
            <a:xfrm rot="13389993">
              <a:off x="4917368" y="3767141"/>
              <a:ext cx="642942" cy="428628"/>
            </a:xfrm>
            <a:prstGeom prst="arc">
              <a:avLst>
                <a:gd name="adj1" fmla="val 16200000"/>
                <a:gd name="adj2" fmla="val 1127673"/>
              </a:avLst>
            </a:prstGeom>
            <a:ln>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s-CO" sz="500" dirty="0"/>
            </a:p>
          </p:txBody>
        </p:sp>
        <p:sp>
          <p:nvSpPr>
            <p:cNvPr id="59" name="Text Box 11"/>
            <p:cNvSpPr txBox="1">
              <a:spLocks noChangeArrowheads="1"/>
            </p:cNvSpPr>
            <p:nvPr/>
          </p:nvSpPr>
          <p:spPr bwMode="auto">
            <a:xfrm>
              <a:off x="3071802" y="3571876"/>
              <a:ext cx="649605" cy="25737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CO" sz="500" b="0" i="0" u="none" strike="noStrike" cap="none" normalizeH="0" baseline="0" dirty="0" smtClean="0">
                  <a:ln>
                    <a:noFill/>
                  </a:ln>
                  <a:solidFill>
                    <a:schemeClr val="tx1"/>
                  </a:solidFill>
                  <a:effectLst/>
                  <a:latin typeface="Calibri" pitchFamily="34" charset="0"/>
                  <a:cs typeface="Arial" pitchFamily="34" charset="0"/>
                </a:rPr>
                <a:t>Ø/2</a:t>
              </a:r>
              <a:endParaRPr kumimoji="0" lang="es-CO" sz="500" b="0" i="0" u="none" strike="noStrike" cap="none" normalizeH="0" baseline="0" dirty="0" smtClean="0">
                <a:ln>
                  <a:noFill/>
                </a:ln>
                <a:solidFill>
                  <a:schemeClr val="tx1"/>
                </a:solidFill>
                <a:effectLst/>
                <a:latin typeface="Arial" pitchFamily="34" charset="0"/>
                <a:cs typeface="Arial" pitchFamily="34" charset="0"/>
              </a:endParaRPr>
            </a:p>
          </p:txBody>
        </p:sp>
        <p:sp>
          <p:nvSpPr>
            <p:cNvPr id="60" name="Text Box 8"/>
            <p:cNvSpPr txBox="1">
              <a:spLocks noChangeArrowheads="1"/>
            </p:cNvSpPr>
            <p:nvPr/>
          </p:nvSpPr>
          <p:spPr bwMode="auto">
            <a:xfrm>
              <a:off x="2357422" y="4286256"/>
              <a:ext cx="400050" cy="25737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CO" sz="500" b="0" i="0" u="none" strike="noStrike" cap="none" normalizeH="0" baseline="0" dirty="0" smtClean="0">
                  <a:ln>
                    <a:noFill/>
                  </a:ln>
                  <a:solidFill>
                    <a:schemeClr val="tx1"/>
                  </a:solidFill>
                  <a:effectLst/>
                  <a:latin typeface="Calibri" pitchFamily="34" charset="0"/>
                  <a:cs typeface="Arial" pitchFamily="34" charset="0"/>
                </a:rPr>
                <a:t>60</a:t>
              </a:r>
              <a:endParaRPr kumimoji="0" lang="es-CO" sz="500" b="0" i="0" u="none" strike="noStrike" cap="none" normalizeH="0" baseline="0" dirty="0" smtClean="0">
                <a:ln>
                  <a:noFill/>
                </a:ln>
                <a:solidFill>
                  <a:schemeClr val="tx1"/>
                </a:solidFill>
                <a:effectLst/>
                <a:latin typeface="Arial" pitchFamily="34" charset="0"/>
                <a:cs typeface="Arial" pitchFamily="34" charset="0"/>
              </a:endParaRPr>
            </a:p>
          </p:txBody>
        </p:sp>
      </p:grpSp>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29055" y="240759"/>
            <a:ext cx="8546092" cy="584775"/>
          </a:xfrm>
          <a:prstGeom prst="rect">
            <a:avLst/>
          </a:prstGeom>
          <a:noFill/>
        </p:spPr>
        <p:txBody>
          <a:bodyPr wrap="square" rtlCol="0">
            <a:spAutoFit/>
          </a:bodyPr>
          <a:lstStyle/>
          <a:p>
            <a:r>
              <a:rPr lang="es-ES_tradnl" sz="3200" b="1" dirty="0" smtClean="0">
                <a:solidFill>
                  <a:srgbClr val="FF0000"/>
                </a:solidFill>
              </a:rPr>
              <a:t>C</a:t>
            </a:r>
            <a:r>
              <a:rPr lang="es-ES_tradnl" dirty="0" smtClean="0">
                <a:solidFill>
                  <a:schemeClr val="tx1">
                    <a:lumMod val="50000"/>
                    <a:lumOff val="50000"/>
                  </a:schemeClr>
                </a:solidFill>
              </a:rPr>
              <a:t>ÁLCULOS GEOMÉTRICOS </a:t>
            </a:r>
            <a:endParaRPr lang="es-CO" dirty="0">
              <a:solidFill>
                <a:schemeClr val="tx1">
                  <a:lumMod val="50000"/>
                  <a:lumOff val="50000"/>
                </a:schemeClr>
              </a:solidFill>
            </a:endParaRPr>
          </a:p>
        </p:txBody>
      </p:sp>
      <p:pic>
        <p:nvPicPr>
          <p:cNvPr id="11" name="10 Imagen" descr="C:\Users\carolina\Documents\My Dropbox\proyecto de grado (1)\opcion 3 hexagonal\cuerpo hexagonal.JPG"/>
          <p:cNvPicPr/>
          <p:nvPr/>
        </p:nvPicPr>
        <p:blipFill>
          <a:blip r:embed="rId5" cstate="print"/>
          <a:srcRect l="36508" t="9153" r="17284" b="6780"/>
          <a:stretch>
            <a:fillRect/>
          </a:stretch>
        </p:blipFill>
        <p:spPr bwMode="auto">
          <a:xfrm>
            <a:off x="5436096" y="5110708"/>
            <a:ext cx="846408" cy="792088"/>
          </a:xfrm>
          <a:prstGeom prst="rect">
            <a:avLst/>
          </a:prstGeom>
          <a:noFill/>
          <a:ln w="9525">
            <a:noFill/>
            <a:miter lim="800000"/>
            <a:headEnd/>
            <a:tailEnd/>
          </a:ln>
        </p:spPr>
      </p:pic>
      <p:sp>
        <p:nvSpPr>
          <p:cNvPr id="69640" name="Rectangle 8"/>
          <p:cNvSpPr>
            <a:spLocks noChangeArrowheads="1"/>
          </p:cNvSpPr>
          <p:nvPr/>
        </p:nvSpPr>
        <p:spPr bwMode="auto">
          <a:xfrm>
            <a:off x="5364088" y="2920876"/>
            <a:ext cx="3168352"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CO" b="0" i="0" u="none" strike="noStrike" cap="none" normalizeH="0" baseline="0" dirty="0" smtClean="0">
                <a:ln>
                  <a:noFill/>
                </a:ln>
                <a:solidFill>
                  <a:schemeClr val="tx1">
                    <a:lumMod val="50000"/>
                    <a:lumOff val="50000"/>
                  </a:schemeClr>
                </a:solidFill>
                <a:effectLst/>
                <a:latin typeface="Calibri" pitchFamily="34" charset="0"/>
                <a:ea typeface="Times New Roman" pitchFamily="18" charset="0"/>
                <a:cs typeface="Calibri" pitchFamily="34" charset="0"/>
              </a:rPr>
              <a:t>Para hallar el área de la base del contenedor  consideramos que </a:t>
            </a:r>
            <a:r>
              <a:rPr kumimoji="0" lang="es-CO"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una caja hexagonal tiene 6 lados todos estos son iguales. Consideramos un</a:t>
            </a:r>
            <a:r>
              <a:rPr kumimoji="0" lang="es-CO" b="0" i="0" u="none" strike="noStrike" cap="none" normalizeH="0" dirty="0" smtClean="0">
                <a:ln>
                  <a:noFill/>
                </a:ln>
                <a:solidFill>
                  <a:schemeClr val="tx1">
                    <a:lumMod val="50000"/>
                    <a:lumOff val="50000"/>
                  </a:schemeClr>
                </a:solidFill>
                <a:effectLst/>
                <a:latin typeface="Calibri" pitchFamily="34" charset="0"/>
                <a:ea typeface="Calibri" pitchFamily="34" charset="0"/>
                <a:cs typeface="Calibri" pitchFamily="34" charset="0"/>
              </a:rPr>
              <a:t> circulo circunscrito en su interior y una altura definida por ergonomía.</a:t>
            </a:r>
            <a:endPar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pic>
        <p:nvPicPr>
          <p:cNvPr id="69639" name="Picture 7"/>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3131842" y="1412777"/>
            <a:ext cx="1781175" cy="447675"/>
          </a:xfrm>
          <a:prstGeom prst="rect">
            <a:avLst/>
          </a:prstGeom>
          <a:noFill/>
        </p:spPr>
      </p:pic>
      <p:sp>
        <p:nvSpPr>
          <p:cNvPr id="69641" name="Rectangle 9"/>
          <p:cNvSpPr>
            <a:spLocks noChangeArrowheads="1"/>
          </p:cNvSpPr>
          <p:nvPr/>
        </p:nvSpPr>
        <p:spPr bwMode="auto">
          <a:xfrm>
            <a:off x="0" y="7202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9643" name="Rectangle 11"/>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pic>
        <p:nvPicPr>
          <p:cNvPr id="23" name="Picture 10"/>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2483768" y="1916833"/>
            <a:ext cx="952500" cy="190500"/>
          </a:xfrm>
          <a:prstGeom prst="rect">
            <a:avLst/>
          </a:prstGeom>
          <a:noFill/>
        </p:spPr>
      </p:pic>
      <p:pic>
        <p:nvPicPr>
          <p:cNvPr id="69646" name="Picture 14"/>
          <p:cNvPicPr>
            <a:picLocks noChangeAspect="1" noChangeArrowheads="1"/>
          </p:cNvPicPr>
          <p:nvPr/>
        </p:nvPicPr>
        <p:blipFill>
          <a:blip r:embed="rId8" cstate="print">
            <a:clrChange>
              <a:clrFrom>
                <a:srgbClr val="FFFFFF"/>
              </a:clrFrom>
              <a:clrTo>
                <a:srgbClr val="FFFFFF">
                  <a:alpha val="0"/>
                </a:srgbClr>
              </a:clrTo>
            </a:clrChange>
          </a:blip>
          <a:srcRect/>
          <a:stretch>
            <a:fillRect/>
          </a:stretch>
        </p:blipFill>
        <p:spPr bwMode="auto">
          <a:xfrm>
            <a:off x="2051720" y="2132857"/>
            <a:ext cx="590550" cy="190500"/>
          </a:xfrm>
          <a:prstGeom prst="rect">
            <a:avLst/>
          </a:prstGeom>
          <a:noFill/>
        </p:spPr>
      </p:pic>
      <p:pic>
        <p:nvPicPr>
          <p:cNvPr id="69645" name="Picture 13"/>
          <p:cNvPicPr>
            <a:picLocks noChangeAspect="1" noChangeArrowheads="1"/>
          </p:cNvPicPr>
          <p:nvPr/>
        </p:nvPicPr>
        <p:blipFill>
          <a:blip r:embed="rId9" cstate="print">
            <a:clrChange>
              <a:clrFrom>
                <a:srgbClr val="FFFFFF"/>
              </a:clrFrom>
              <a:clrTo>
                <a:srgbClr val="FFFFFF">
                  <a:alpha val="0"/>
                </a:srgbClr>
              </a:clrTo>
            </a:clrChange>
          </a:blip>
          <a:srcRect/>
          <a:stretch>
            <a:fillRect/>
          </a:stretch>
        </p:blipFill>
        <p:spPr bwMode="auto">
          <a:xfrm>
            <a:off x="1763688" y="2348881"/>
            <a:ext cx="514350" cy="342900"/>
          </a:xfrm>
          <a:prstGeom prst="rect">
            <a:avLst/>
          </a:prstGeom>
          <a:noFill/>
        </p:spPr>
      </p:pic>
      <p:sp>
        <p:nvSpPr>
          <p:cNvPr id="69652" name="Rectangle 20"/>
          <p:cNvSpPr>
            <a:spLocks noChangeArrowheads="1"/>
          </p:cNvSpPr>
          <p:nvPr/>
        </p:nvSpPr>
        <p:spPr bwMode="auto">
          <a:xfrm>
            <a:off x="0" y="8440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9653" name="Rectangle 21"/>
          <p:cNvSpPr>
            <a:spLocks noChangeArrowheads="1"/>
          </p:cNvSpPr>
          <p:nvPr/>
        </p:nvSpPr>
        <p:spPr bwMode="auto">
          <a:xfrm>
            <a:off x="0" y="11869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9654" name="Picture 22"/>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5148064" y="1412777"/>
            <a:ext cx="895350" cy="190500"/>
          </a:xfrm>
          <a:prstGeom prst="rect">
            <a:avLst/>
          </a:prstGeom>
          <a:noFill/>
        </p:spPr>
      </p:pic>
      <p:grpSp>
        <p:nvGrpSpPr>
          <p:cNvPr id="37" name="25 Grupo"/>
          <p:cNvGrpSpPr/>
          <p:nvPr/>
        </p:nvGrpSpPr>
        <p:grpSpPr>
          <a:xfrm>
            <a:off x="2771800" y="2780928"/>
            <a:ext cx="2448272" cy="1152128"/>
            <a:chOff x="2143108" y="2500306"/>
            <a:chExt cx="3614760" cy="1857388"/>
          </a:xfrm>
        </p:grpSpPr>
        <p:sp>
          <p:nvSpPr>
            <p:cNvPr id="38" name="14 Triángulo isósceles"/>
            <p:cNvSpPr/>
            <p:nvPr/>
          </p:nvSpPr>
          <p:spPr>
            <a:xfrm rot="5400000">
              <a:off x="3357554" y="2214554"/>
              <a:ext cx="1285884" cy="2714644"/>
            </a:xfrm>
            <a:prstGeom prst="triangl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sz="500" dirty="0"/>
            </a:p>
          </p:txBody>
        </p:sp>
        <p:cxnSp>
          <p:nvCxnSpPr>
            <p:cNvPr id="39" name="16 Conector recto"/>
            <p:cNvCxnSpPr>
              <a:stCxn id="38" idx="0"/>
            </p:cNvCxnSpPr>
            <p:nvPr/>
          </p:nvCxnSpPr>
          <p:spPr>
            <a:xfrm flipH="1">
              <a:off x="2500298" y="3571876"/>
              <a:ext cx="2857520" cy="1588"/>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40" name="17 Arco"/>
            <p:cNvSpPr/>
            <p:nvPr/>
          </p:nvSpPr>
          <p:spPr>
            <a:xfrm>
              <a:off x="2214546" y="3929066"/>
              <a:ext cx="642942" cy="428628"/>
            </a:xfrm>
            <a:prstGeom prst="arc">
              <a:avLst>
                <a:gd name="adj1" fmla="val 16200000"/>
                <a:gd name="adj2" fmla="val 1127673"/>
              </a:avLst>
            </a:prstGeom>
            <a:ln>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s-CO" sz="500" dirty="0"/>
            </a:p>
          </p:txBody>
        </p:sp>
        <p:sp>
          <p:nvSpPr>
            <p:cNvPr id="41" name="18 Arco"/>
            <p:cNvSpPr/>
            <p:nvPr/>
          </p:nvSpPr>
          <p:spPr>
            <a:xfrm rot="13389993">
              <a:off x="4917368" y="3376611"/>
              <a:ext cx="642942" cy="428628"/>
            </a:xfrm>
            <a:prstGeom prst="arc">
              <a:avLst>
                <a:gd name="adj1" fmla="val 16200000"/>
                <a:gd name="adj2" fmla="val 1127673"/>
              </a:avLst>
            </a:prstGeom>
            <a:ln>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s-CO" sz="500" dirty="0"/>
            </a:p>
          </p:txBody>
        </p:sp>
        <p:sp>
          <p:nvSpPr>
            <p:cNvPr id="42" name="19 Arco"/>
            <p:cNvSpPr/>
            <p:nvPr/>
          </p:nvSpPr>
          <p:spPr>
            <a:xfrm rot="5400000">
              <a:off x="2250265" y="2607463"/>
              <a:ext cx="642942" cy="428628"/>
            </a:xfrm>
            <a:prstGeom prst="arc">
              <a:avLst>
                <a:gd name="adj1" fmla="val 16200000"/>
                <a:gd name="adj2" fmla="val 1127673"/>
              </a:avLst>
            </a:prstGeom>
            <a:ln>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s-CO" sz="500" dirty="0"/>
            </a:p>
          </p:txBody>
        </p:sp>
        <p:sp>
          <p:nvSpPr>
            <p:cNvPr id="43" name="Text Box 11"/>
            <p:cNvSpPr txBox="1">
              <a:spLocks noChangeArrowheads="1"/>
            </p:cNvSpPr>
            <p:nvPr/>
          </p:nvSpPr>
          <p:spPr bwMode="auto">
            <a:xfrm>
              <a:off x="3071802" y="3357562"/>
              <a:ext cx="649605" cy="25737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CO" sz="500" b="0" i="0" u="none" strike="noStrike" cap="none" normalizeH="0" baseline="0" dirty="0" smtClean="0">
                  <a:ln>
                    <a:noFill/>
                  </a:ln>
                  <a:solidFill>
                    <a:schemeClr val="tx1"/>
                  </a:solidFill>
                  <a:effectLst/>
                  <a:latin typeface="Calibri" pitchFamily="34" charset="0"/>
                  <a:cs typeface="Arial" pitchFamily="34" charset="0"/>
                </a:rPr>
                <a:t>Ø/2</a:t>
              </a:r>
              <a:endParaRPr kumimoji="0" lang="es-CO" sz="500" b="0" i="0" u="none" strike="noStrike" cap="none" normalizeH="0" baseline="0" dirty="0" smtClean="0">
                <a:ln>
                  <a:noFill/>
                </a:ln>
                <a:solidFill>
                  <a:schemeClr val="tx1"/>
                </a:solidFill>
                <a:effectLst/>
                <a:latin typeface="Arial" pitchFamily="34" charset="0"/>
                <a:cs typeface="Arial" pitchFamily="34" charset="0"/>
              </a:endParaRPr>
            </a:p>
          </p:txBody>
        </p:sp>
        <p:sp>
          <p:nvSpPr>
            <p:cNvPr id="44" name="Text Box 8"/>
            <p:cNvSpPr txBox="1">
              <a:spLocks noChangeArrowheads="1"/>
            </p:cNvSpPr>
            <p:nvPr/>
          </p:nvSpPr>
          <p:spPr bwMode="auto">
            <a:xfrm>
              <a:off x="5357818" y="3429000"/>
              <a:ext cx="400050" cy="25737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CO" sz="500" b="0" i="0" u="none" strike="noStrike" cap="none" normalizeH="0" baseline="0" dirty="0" smtClean="0">
                  <a:ln>
                    <a:noFill/>
                  </a:ln>
                  <a:solidFill>
                    <a:schemeClr val="tx1"/>
                  </a:solidFill>
                  <a:effectLst/>
                  <a:latin typeface="Calibri" pitchFamily="34" charset="0"/>
                  <a:cs typeface="Arial" pitchFamily="34" charset="0"/>
                </a:rPr>
                <a:t>60</a:t>
              </a:r>
              <a:endParaRPr kumimoji="0" lang="es-CO" sz="500" b="0" i="0" u="none" strike="noStrike" cap="none" normalizeH="0" baseline="0" dirty="0" smtClean="0">
                <a:ln>
                  <a:noFill/>
                </a:ln>
                <a:solidFill>
                  <a:schemeClr val="tx1"/>
                </a:solidFill>
                <a:effectLst/>
                <a:latin typeface="Arial" pitchFamily="34" charset="0"/>
                <a:cs typeface="Arial" pitchFamily="34" charset="0"/>
              </a:endParaRPr>
            </a:p>
          </p:txBody>
        </p:sp>
        <p:sp>
          <p:nvSpPr>
            <p:cNvPr id="45" name="Text Box 12"/>
            <p:cNvSpPr txBox="1">
              <a:spLocks noChangeArrowheads="1"/>
            </p:cNvSpPr>
            <p:nvPr/>
          </p:nvSpPr>
          <p:spPr bwMode="auto">
            <a:xfrm>
              <a:off x="2143108" y="3429000"/>
              <a:ext cx="465455" cy="25737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CO" sz="500" b="0" i="0" u="none" strike="noStrike" cap="none" normalizeH="0" baseline="0" dirty="0" smtClean="0">
                  <a:ln>
                    <a:noFill/>
                  </a:ln>
                  <a:solidFill>
                    <a:schemeClr val="tx1"/>
                  </a:solidFill>
                  <a:effectLst/>
                  <a:latin typeface="Calibri" pitchFamily="34" charset="0"/>
                  <a:cs typeface="Arial" pitchFamily="34" charset="0"/>
                </a:rPr>
                <a:t>a</a:t>
              </a:r>
              <a:endParaRPr kumimoji="0" lang="es-CO" sz="500" b="0" i="0" u="none" strike="noStrike" cap="none" normalizeH="0" baseline="0" dirty="0" smtClean="0">
                <a:ln>
                  <a:noFill/>
                </a:ln>
                <a:solidFill>
                  <a:schemeClr val="tx1"/>
                </a:solidFill>
                <a:effectLst/>
                <a:latin typeface="Arial" pitchFamily="34" charset="0"/>
                <a:cs typeface="Arial" pitchFamily="34" charset="0"/>
              </a:endParaRPr>
            </a:p>
          </p:txBody>
        </p:sp>
        <p:sp>
          <p:nvSpPr>
            <p:cNvPr id="46" name="Text Box 8"/>
            <p:cNvSpPr txBox="1">
              <a:spLocks noChangeArrowheads="1"/>
            </p:cNvSpPr>
            <p:nvPr/>
          </p:nvSpPr>
          <p:spPr bwMode="auto">
            <a:xfrm>
              <a:off x="2357422" y="2714620"/>
              <a:ext cx="400050" cy="25737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CO" sz="500" b="0" i="0" u="none" strike="noStrike" cap="none" normalizeH="0" baseline="0" dirty="0" smtClean="0">
                  <a:ln>
                    <a:noFill/>
                  </a:ln>
                  <a:solidFill>
                    <a:schemeClr val="tx1"/>
                  </a:solidFill>
                  <a:effectLst/>
                  <a:latin typeface="Calibri" pitchFamily="34" charset="0"/>
                  <a:cs typeface="Arial" pitchFamily="34" charset="0"/>
                </a:rPr>
                <a:t>60</a:t>
              </a:r>
              <a:endParaRPr kumimoji="0" lang="es-CO" sz="500" b="0" i="0" u="none" strike="noStrike" cap="none" normalizeH="0" baseline="0" dirty="0" smtClean="0">
                <a:ln>
                  <a:noFill/>
                </a:ln>
                <a:solidFill>
                  <a:schemeClr val="tx1"/>
                </a:solidFill>
                <a:effectLst/>
                <a:latin typeface="Arial" pitchFamily="34" charset="0"/>
                <a:cs typeface="Arial" pitchFamily="34" charset="0"/>
              </a:endParaRPr>
            </a:p>
          </p:txBody>
        </p:sp>
        <p:sp>
          <p:nvSpPr>
            <p:cNvPr id="47" name="Text Box 8"/>
            <p:cNvSpPr txBox="1">
              <a:spLocks noChangeArrowheads="1"/>
            </p:cNvSpPr>
            <p:nvPr/>
          </p:nvSpPr>
          <p:spPr bwMode="auto">
            <a:xfrm>
              <a:off x="2357422" y="4071942"/>
              <a:ext cx="400050" cy="25737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s-CO" sz="500" b="0" i="0" u="none" strike="noStrike" cap="none" normalizeH="0" baseline="0" dirty="0" smtClean="0">
                  <a:ln>
                    <a:noFill/>
                  </a:ln>
                  <a:solidFill>
                    <a:schemeClr val="tx1"/>
                  </a:solidFill>
                  <a:effectLst/>
                  <a:latin typeface="Calibri" pitchFamily="34" charset="0"/>
                  <a:cs typeface="Arial" pitchFamily="34" charset="0"/>
                </a:rPr>
                <a:t>60</a:t>
              </a:r>
              <a:endParaRPr kumimoji="0" lang="es-CO" sz="500" b="0" i="0" u="none" strike="noStrike" cap="none" normalizeH="0" baseline="0" dirty="0" smtClean="0">
                <a:ln>
                  <a:noFill/>
                </a:ln>
                <a:solidFill>
                  <a:schemeClr val="tx1"/>
                </a:solidFill>
                <a:effectLst/>
                <a:latin typeface="Arial" pitchFamily="34" charset="0"/>
                <a:cs typeface="Arial" pitchFamily="34" charset="0"/>
              </a:endParaRPr>
            </a:p>
          </p:txBody>
        </p:sp>
      </p:grpSp>
      <p:pic>
        <p:nvPicPr>
          <p:cNvPr id="69660" name="Picture 28"/>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1331640" y="2780929"/>
            <a:ext cx="666750" cy="342900"/>
          </a:xfrm>
          <a:prstGeom prst="rect">
            <a:avLst/>
          </a:prstGeom>
          <a:noFill/>
        </p:spPr>
      </p:pic>
      <p:pic>
        <p:nvPicPr>
          <p:cNvPr id="69659" name="Picture 27"/>
          <p:cNvPicPr>
            <a:picLocks noChangeAspect="1" noChangeArrowheads="1"/>
          </p:cNvPicPr>
          <p:nvPr/>
        </p:nvPicPr>
        <p:blipFill>
          <a:blip r:embed="rId12" cstate="print">
            <a:clrChange>
              <a:clrFrom>
                <a:srgbClr val="FFFFFF"/>
              </a:clrFrom>
              <a:clrTo>
                <a:srgbClr val="FFFFFF">
                  <a:alpha val="0"/>
                </a:srgbClr>
              </a:clrTo>
            </a:clrChange>
          </a:blip>
          <a:srcRect/>
          <a:stretch>
            <a:fillRect/>
          </a:stretch>
        </p:blipFill>
        <p:spPr bwMode="auto">
          <a:xfrm>
            <a:off x="1043608" y="3140969"/>
            <a:ext cx="1104900" cy="190500"/>
          </a:xfrm>
          <a:prstGeom prst="rect">
            <a:avLst/>
          </a:prstGeom>
          <a:noFill/>
        </p:spPr>
      </p:pic>
      <p:pic>
        <p:nvPicPr>
          <p:cNvPr id="69658" name="Picture 26"/>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899592" y="3429001"/>
            <a:ext cx="619125" cy="342900"/>
          </a:xfrm>
          <a:prstGeom prst="rect">
            <a:avLst/>
          </a:prstGeom>
          <a:noFill/>
        </p:spPr>
      </p:pic>
      <p:sp>
        <p:nvSpPr>
          <p:cNvPr id="69663" name="Rectangle 31"/>
          <p:cNvSpPr>
            <a:spLocks noChangeArrowheads="1"/>
          </p:cNvSpPr>
          <p:nvPr/>
        </p:nvSpPr>
        <p:spPr bwMode="auto">
          <a:xfrm>
            <a:off x="0" y="805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9673" name="Picture 41"/>
          <p:cNvPicPr>
            <a:picLocks noChangeAspect="1" noChangeArrowheads="1"/>
          </p:cNvPicPr>
          <p:nvPr/>
        </p:nvPicPr>
        <p:blipFill>
          <a:blip r:embed="rId14" cstate="print">
            <a:clrChange>
              <a:clrFrom>
                <a:srgbClr val="FFFFFF"/>
              </a:clrFrom>
              <a:clrTo>
                <a:srgbClr val="FFFFFF">
                  <a:alpha val="0"/>
                </a:srgbClr>
              </a:clrTo>
            </a:clrChange>
          </a:blip>
          <a:srcRect/>
          <a:stretch>
            <a:fillRect/>
          </a:stretch>
        </p:blipFill>
        <p:spPr bwMode="auto">
          <a:xfrm>
            <a:off x="683568" y="3789041"/>
            <a:ext cx="1314450" cy="495300"/>
          </a:xfrm>
          <a:prstGeom prst="rect">
            <a:avLst/>
          </a:prstGeom>
          <a:noFill/>
        </p:spPr>
      </p:pic>
      <p:pic>
        <p:nvPicPr>
          <p:cNvPr id="69672" name="Picture 40"/>
          <p:cNvPicPr>
            <a:picLocks noChangeAspect="1" noChangeArrowheads="1"/>
          </p:cNvPicPr>
          <p:nvPr/>
        </p:nvPicPr>
        <p:blipFill>
          <a:blip r:embed="rId15" cstate="print">
            <a:clrChange>
              <a:clrFrom>
                <a:srgbClr val="FFFFFF"/>
              </a:clrFrom>
              <a:clrTo>
                <a:srgbClr val="FFFFFF">
                  <a:alpha val="0"/>
                </a:srgbClr>
              </a:clrTo>
            </a:clrChange>
          </a:blip>
          <a:srcRect/>
          <a:stretch>
            <a:fillRect/>
          </a:stretch>
        </p:blipFill>
        <p:spPr bwMode="auto">
          <a:xfrm>
            <a:off x="539554" y="4221089"/>
            <a:ext cx="923925" cy="342900"/>
          </a:xfrm>
          <a:prstGeom prst="rect">
            <a:avLst/>
          </a:prstGeom>
          <a:noFill/>
        </p:spPr>
      </p:pic>
      <p:pic>
        <p:nvPicPr>
          <p:cNvPr id="69671" name="Picture 39"/>
          <p:cNvPicPr>
            <a:picLocks noChangeAspect="1" noChangeArrowheads="1"/>
          </p:cNvPicPr>
          <p:nvPr/>
        </p:nvPicPr>
        <p:blipFill>
          <a:blip r:embed="rId16" cstate="print">
            <a:clrChange>
              <a:clrFrom>
                <a:srgbClr val="FFFFFF"/>
              </a:clrFrom>
              <a:clrTo>
                <a:srgbClr val="FFFFFF">
                  <a:alpha val="0"/>
                </a:srgbClr>
              </a:clrTo>
            </a:clrChange>
          </a:blip>
          <a:srcRect/>
          <a:stretch>
            <a:fillRect/>
          </a:stretch>
        </p:blipFill>
        <p:spPr bwMode="auto">
          <a:xfrm>
            <a:off x="467544" y="4653137"/>
            <a:ext cx="723900" cy="342900"/>
          </a:xfrm>
          <a:prstGeom prst="rect">
            <a:avLst/>
          </a:prstGeom>
          <a:noFill/>
        </p:spPr>
      </p:pic>
      <p:pic>
        <p:nvPicPr>
          <p:cNvPr id="69670" name="Picture 38"/>
          <p:cNvPicPr>
            <a:picLocks noChangeAspect="1" noChangeArrowheads="1"/>
          </p:cNvPicPr>
          <p:nvPr/>
        </p:nvPicPr>
        <p:blipFill>
          <a:blip r:embed="rId17" cstate="print">
            <a:clrChange>
              <a:clrFrom>
                <a:srgbClr val="FFFFFF"/>
              </a:clrFrom>
              <a:clrTo>
                <a:srgbClr val="FFFFFF">
                  <a:alpha val="0"/>
                </a:srgbClr>
              </a:clrTo>
            </a:clrChange>
          </a:blip>
          <a:srcRect/>
          <a:stretch>
            <a:fillRect/>
          </a:stretch>
        </p:blipFill>
        <p:spPr bwMode="auto">
          <a:xfrm>
            <a:off x="467544" y="5085185"/>
            <a:ext cx="533400" cy="295275"/>
          </a:xfrm>
          <a:prstGeom prst="rect">
            <a:avLst/>
          </a:prstGeom>
          <a:noFill/>
        </p:spPr>
      </p:pic>
      <p:pic>
        <p:nvPicPr>
          <p:cNvPr id="69669" name="Picture 37"/>
          <p:cNvPicPr>
            <a:picLocks noChangeAspect="1" noChangeArrowheads="1"/>
          </p:cNvPicPr>
          <p:nvPr/>
        </p:nvPicPr>
        <p:blipFill>
          <a:blip r:embed="rId18" cstate="print">
            <a:clrChange>
              <a:clrFrom>
                <a:srgbClr val="FFFFFF"/>
              </a:clrFrom>
              <a:clrTo>
                <a:srgbClr val="FFFFFF">
                  <a:alpha val="0"/>
                </a:srgbClr>
              </a:clrTo>
            </a:clrChange>
          </a:blip>
          <a:srcRect/>
          <a:stretch>
            <a:fillRect/>
          </a:stretch>
        </p:blipFill>
        <p:spPr bwMode="auto">
          <a:xfrm>
            <a:off x="539552" y="5445224"/>
            <a:ext cx="914400" cy="381000"/>
          </a:xfrm>
          <a:prstGeom prst="rect">
            <a:avLst/>
          </a:prstGeom>
          <a:noFill/>
        </p:spPr>
      </p:pic>
      <p:pic>
        <p:nvPicPr>
          <p:cNvPr id="69668" name="Picture 36"/>
          <p:cNvPicPr>
            <a:picLocks noChangeAspect="1" noChangeArrowheads="1"/>
          </p:cNvPicPr>
          <p:nvPr/>
        </p:nvPicPr>
        <p:blipFill>
          <a:blip r:embed="rId19" cstate="print">
            <a:clrChange>
              <a:clrFrom>
                <a:srgbClr val="FFFFFF"/>
              </a:clrFrom>
              <a:clrTo>
                <a:srgbClr val="FFFFFF">
                  <a:alpha val="0"/>
                </a:srgbClr>
              </a:clrTo>
            </a:clrChange>
          </a:blip>
          <a:srcRect/>
          <a:stretch>
            <a:fillRect/>
          </a:stretch>
        </p:blipFill>
        <p:spPr bwMode="auto">
          <a:xfrm>
            <a:off x="611560" y="5877272"/>
            <a:ext cx="723900" cy="381000"/>
          </a:xfrm>
          <a:prstGeom prst="rect">
            <a:avLst/>
          </a:prstGeom>
          <a:noFill/>
        </p:spPr>
      </p:pic>
      <p:pic>
        <p:nvPicPr>
          <p:cNvPr id="69667" name="Picture 35"/>
          <p:cNvPicPr>
            <a:picLocks noChangeAspect="1" noChangeArrowheads="1"/>
          </p:cNvPicPr>
          <p:nvPr/>
        </p:nvPicPr>
        <p:blipFill>
          <a:blip r:embed="rId20" cstate="print">
            <a:clrChange>
              <a:clrFrom>
                <a:srgbClr val="FFFFFF"/>
              </a:clrFrom>
              <a:clrTo>
                <a:srgbClr val="FFFFFF">
                  <a:alpha val="0"/>
                </a:srgbClr>
              </a:clrTo>
            </a:clrChange>
          </a:blip>
          <a:srcRect/>
          <a:stretch>
            <a:fillRect/>
          </a:stretch>
        </p:blipFill>
        <p:spPr bwMode="auto">
          <a:xfrm>
            <a:off x="6516218" y="5326734"/>
            <a:ext cx="1533525" cy="409575"/>
          </a:xfrm>
          <a:prstGeom prst="rect">
            <a:avLst/>
          </a:prstGeom>
          <a:noFill/>
        </p:spPr>
      </p:pic>
      <p:pic>
        <p:nvPicPr>
          <p:cNvPr id="69666" name="Picture 34"/>
          <p:cNvPicPr>
            <a:picLocks noChangeAspect="1" noChangeArrowheads="1"/>
          </p:cNvPicPr>
          <p:nvPr/>
        </p:nvPicPr>
        <p:blipFill>
          <a:blip r:embed="rId21" cstate="print">
            <a:clrChange>
              <a:clrFrom>
                <a:srgbClr val="FFFFFF"/>
              </a:clrFrom>
              <a:clrTo>
                <a:srgbClr val="FFFFFF">
                  <a:alpha val="0"/>
                </a:srgbClr>
              </a:clrTo>
            </a:clrChange>
          </a:blip>
          <a:srcRect/>
          <a:stretch>
            <a:fillRect/>
          </a:stretch>
        </p:blipFill>
        <p:spPr bwMode="auto">
          <a:xfrm>
            <a:off x="6588226" y="5974805"/>
            <a:ext cx="504825" cy="190500"/>
          </a:xfrm>
          <a:prstGeom prst="rect">
            <a:avLst/>
          </a:prstGeom>
          <a:noFill/>
        </p:spPr>
      </p:pic>
      <p:sp>
        <p:nvSpPr>
          <p:cNvPr id="69676" name="Rectangle 44"/>
          <p:cNvSpPr>
            <a:spLocks noChangeArrowheads="1"/>
          </p:cNvSpPr>
          <p:nvPr/>
        </p:nvSpPr>
        <p:spPr bwMode="auto">
          <a:xfrm>
            <a:off x="0" y="11107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9677" name="Rectangle 45"/>
          <p:cNvSpPr>
            <a:spLocks noChangeArrowheads="1"/>
          </p:cNvSpPr>
          <p:nvPr/>
        </p:nvSpPr>
        <p:spPr bwMode="auto">
          <a:xfrm>
            <a:off x="0" y="14536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9679" name="Rectangle 47"/>
          <p:cNvSpPr>
            <a:spLocks noChangeArrowheads="1"/>
          </p:cNvSpPr>
          <p:nvPr/>
        </p:nvSpPr>
        <p:spPr bwMode="auto">
          <a:xfrm>
            <a:off x="0" y="21299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9681" name="Rectangle 49"/>
          <p:cNvSpPr>
            <a:spLocks noChangeArrowheads="1"/>
          </p:cNvSpPr>
          <p:nvPr/>
        </p:nvSpPr>
        <p:spPr bwMode="auto">
          <a:xfrm>
            <a:off x="0" y="29204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1" name="60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61"/>
                                        </p:tgtEl>
                                        <p:attrNameLst>
                                          <p:attrName>style.visibility</p:attrName>
                                        </p:attrNameLst>
                                      </p:cBhvr>
                                      <p:to>
                                        <p:strVal val="visible"/>
                                      </p:to>
                                    </p:set>
                                    <p:animEffect transition="in" filter="wheel(4)">
                                      <p:cBhvr>
                                        <p:cTn id="7" dur="10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29055" y="240759"/>
            <a:ext cx="8546092" cy="584775"/>
          </a:xfrm>
          <a:prstGeom prst="rect">
            <a:avLst/>
          </a:prstGeom>
          <a:noFill/>
        </p:spPr>
        <p:txBody>
          <a:bodyPr wrap="square" rtlCol="0">
            <a:spAutoFit/>
          </a:bodyPr>
          <a:lstStyle/>
          <a:p>
            <a:r>
              <a:rPr lang="es-ES_tradnl" sz="3200" b="1" dirty="0" smtClean="0">
                <a:solidFill>
                  <a:srgbClr val="FF0000"/>
                </a:solidFill>
              </a:rPr>
              <a:t>C</a:t>
            </a:r>
            <a:r>
              <a:rPr lang="es-ES_tradnl" dirty="0" smtClean="0">
                <a:solidFill>
                  <a:schemeClr val="tx1">
                    <a:lumMod val="50000"/>
                    <a:lumOff val="50000"/>
                  </a:schemeClr>
                </a:solidFill>
              </a:rPr>
              <a:t>ÁLCULOS GEOMÉTRICOS </a:t>
            </a:r>
            <a:endParaRPr lang="es-CO" dirty="0">
              <a:solidFill>
                <a:schemeClr val="tx1">
                  <a:lumMod val="50000"/>
                  <a:lumOff val="50000"/>
                </a:schemeClr>
              </a:solidFill>
            </a:endParaRPr>
          </a:p>
        </p:txBody>
      </p:sp>
      <p:sp>
        <p:nvSpPr>
          <p:cNvPr id="69643" name="Rectangle 11"/>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61" name="60 Rectángulo"/>
          <p:cNvSpPr/>
          <p:nvPr/>
        </p:nvSpPr>
        <p:spPr>
          <a:xfrm>
            <a:off x="1043608" y="3429000"/>
            <a:ext cx="7488832" cy="1754326"/>
          </a:xfrm>
          <a:prstGeom prst="rect">
            <a:avLst/>
          </a:prstGeom>
        </p:spPr>
        <p:txBody>
          <a:bodyPr wrap="square">
            <a:spAutoFit/>
          </a:bodyPr>
          <a:lstStyle/>
          <a:p>
            <a:pPr algn="just"/>
            <a:r>
              <a:rPr lang="es-ES" dirty="0" smtClean="0">
                <a:solidFill>
                  <a:schemeClr val="tx1">
                    <a:lumMod val="50000"/>
                    <a:lumOff val="50000"/>
                  </a:schemeClr>
                </a:solidFill>
              </a:rPr>
              <a:t>Con las dimensiones obtenidas se realizaron 3 prototipos preliminares. Sin embargo analizando todos los conceptos definidos se le dio una alta preocupación a la capacidad del cartón para soportar compresión en el momento del apilado, se decidió antes de realizar la evaluación de conceptos determinar cuál es la resistencia de la perfilería. Se consideró el máximo posible de carga vertical</a:t>
            </a:r>
            <a:endParaRPr lang="es-CO" dirty="0">
              <a:solidFill>
                <a:schemeClr val="tx1">
                  <a:lumMod val="50000"/>
                  <a:lumOff val="50000"/>
                </a:schemeClr>
              </a:solidFill>
            </a:endParaRPr>
          </a:p>
        </p:txBody>
      </p:sp>
      <p:sp>
        <p:nvSpPr>
          <p:cNvPr id="11" name="10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29055" y="240759"/>
            <a:ext cx="8546092" cy="584775"/>
          </a:xfrm>
          <a:prstGeom prst="rect">
            <a:avLst/>
          </a:prstGeom>
          <a:noFill/>
        </p:spPr>
        <p:txBody>
          <a:bodyPr wrap="square" rtlCol="0">
            <a:spAutoFit/>
          </a:bodyPr>
          <a:lstStyle/>
          <a:p>
            <a:r>
              <a:rPr lang="es-ES_tradnl" sz="3200" b="1" dirty="0" smtClean="0">
                <a:solidFill>
                  <a:srgbClr val="FF0000"/>
                </a:solidFill>
              </a:rPr>
              <a:t>C</a:t>
            </a:r>
            <a:r>
              <a:rPr lang="es-ES_tradnl" dirty="0" smtClean="0">
                <a:solidFill>
                  <a:schemeClr val="tx1">
                    <a:lumMod val="50000"/>
                    <a:lumOff val="50000"/>
                  </a:schemeClr>
                </a:solidFill>
              </a:rPr>
              <a:t>ÁLCULOS DE RESISTENCIA-PANDEO </a:t>
            </a:r>
            <a:endParaRPr lang="es-CO" dirty="0">
              <a:solidFill>
                <a:schemeClr val="tx1">
                  <a:lumMod val="50000"/>
                  <a:lumOff val="50000"/>
                </a:schemeClr>
              </a:solidFill>
            </a:endParaRPr>
          </a:p>
        </p:txBody>
      </p:sp>
      <p:sp>
        <p:nvSpPr>
          <p:cNvPr id="69643" name="Rectangle 11"/>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graphicFrame>
        <p:nvGraphicFramePr>
          <p:cNvPr id="11" name="10 Tabla"/>
          <p:cNvGraphicFramePr>
            <a:graphicFrameLocks noGrp="1"/>
          </p:cNvGraphicFramePr>
          <p:nvPr/>
        </p:nvGraphicFramePr>
        <p:xfrm>
          <a:off x="1331640" y="3212977"/>
          <a:ext cx="6624736" cy="1763080"/>
        </p:xfrm>
        <a:graphic>
          <a:graphicData uri="http://schemas.openxmlformats.org/drawingml/2006/table">
            <a:tbl>
              <a:tblPr/>
              <a:tblGrid>
                <a:gridCol w="1007295"/>
                <a:gridCol w="1069853"/>
                <a:gridCol w="948599"/>
                <a:gridCol w="1247543"/>
                <a:gridCol w="1049219"/>
                <a:gridCol w="1302227"/>
              </a:tblGrid>
              <a:tr h="736092">
                <a:tc>
                  <a:txBody>
                    <a:bodyPr/>
                    <a:lstStyle/>
                    <a:p>
                      <a:pPr algn="ctr">
                        <a:lnSpc>
                          <a:spcPct val="115000"/>
                        </a:lnSpc>
                        <a:spcAft>
                          <a:spcPts val="0"/>
                        </a:spcAft>
                      </a:pPr>
                      <a:r>
                        <a:rPr lang="es-ES" sz="1500" b="1" dirty="0">
                          <a:solidFill>
                            <a:srgbClr val="000000"/>
                          </a:solidFill>
                          <a:latin typeface="Calibri"/>
                          <a:ea typeface="Times New Roman"/>
                          <a:cs typeface="Calibri"/>
                        </a:rPr>
                        <a:t>Perfil</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500" b="1" dirty="0" smtClean="0">
                          <a:solidFill>
                            <a:srgbClr val="000000"/>
                          </a:solidFill>
                          <a:latin typeface="Calibri"/>
                          <a:ea typeface="Times New Roman"/>
                          <a:cs typeface="Calibri"/>
                        </a:rPr>
                        <a:t>Sección</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500" b="1" dirty="0">
                          <a:solidFill>
                            <a:srgbClr val="000000"/>
                          </a:solidFill>
                          <a:latin typeface="Calibri"/>
                          <a:ea typeface="Times New Roman"/>
                          <a:cs typeface="Calibri"/>
                        </a:rPr>
                        <a:t>Material</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500" b="1" dirty="0">
                          <a:solidFill>
                            <a:srgbClr val="000000"/>
                          </a:solidFill>
                          <a:latin typeface="Calibri"/>
                          <a:ea typeface="Times New Roman"/>
                          <a:cs typeface="Calibri"/>
                        </a:rPr>
                        <a:t>Momento de inercia (mm4)</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500" b="1" dirty="0">
                          <a:solidFill>
                            <a:srgbClr val="000000"/>
                          </a:solidFill>
                          <a:latin typeface="Calibri"/>
                          <a:ea typeface="Times New Roman"/>
                          <a:cs typeface="Calibri"/>
                        </a:rPr>
                        <a:t>Área del perfil</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500" b="1" dirty="0">
                          <a:solidFill>
                            <a:srgbClr val="000000"/>
                          </a:solidFill>
                          <a:latin typeface="Calibri"/>
                          <a:ea typeface="Times New Roman"/>
                          <a:cs typeface="Calibri"/>
                        </a:rPr>
                        <a:t>Carga permisible por perfil (Pa) N</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r>
              <a:tr h="245364">
                <a:tc>
                  <a:txBody>
                    <a:bodyPr/>
                    <a:lstStyle/>
                    <a:p>
                      <a:pPr algn="ctr">
                        <a:lnSpc>
                          <a:spcPct val="115000"/>
                        </a:lnSpc>
                        <a:spcAft>
                          <a:spcPts val="0"/>
                        </a:spcAft>
                      </a:pPr>
                      <a:r>
                        <a:rPr lang="es-ES" sz="1500" b="1" dirty="0">
                          <a:solidFill>
                            <a:srgbClr val="FFFFFF"/>
                          </a:solidFill>
                          <a:latin typeface="Calibri"/>
                          <a:ea typeface="Times New Roman"/>
                          <a:cs typeface="Calibri"/>
                        </a:rPr>
                        <a:t>Perfil 120</a:t>
                      </a:r>
                      <a:endParaRPr lang="es-CO" sz="15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Hexagonal</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Aluminio</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890,27</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115,69</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747,49</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245364">
                <a:tc>
                  <a:txBody>
                    <a:bodyPr/>
                    <a:lstStyle/>
                    <a:p>
                      <a:pPr algn="ctr">
                        <a:lnSpc>
                          <a:spcPct val="115000"/>
                        </a:lnSpc>
                        <a:spcAft>
                          <a:spcPts val="0"/>
                        </a:spcAft>
                      </a:pPr>
                      <a:r>
                        <a:rPr lang="es-ES" sz="1500" b="1" dirty="0">
                          <a:solidFill>
                            <a:srgbClr val="FFFFFF"/>
                          </a:solidFill>
                          <a:latin typeface="Calibri"/>
                          <a:ea typeface="Times New Roman"/>
                          <a:cs typeface="Calibri"/>
                        </a:rPr>
                        <a:t>Perfil 90</a:t>
                      </a:r>
                      <a:endParaRPr lang="es-CO" sz="15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Cuadrada</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Aluminio</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1523,29</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111,36</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1062</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r>
              <a:tr h="245364">
                <a:tc>
                  <a:txBody>
                    <a:bodyPr/>
                    <a:lstStyle/>
                    <a:p>
                      <a:pPr algn="ctr">
                        <a:lnSpc>
                          <a:spcPct val="115000"/>
                        </a:lnSpc>
                        <a:spcAft>
                          <a:spcPts val="0"/>
                        </a:spcAft>
                      </a:pPr>
                      <a:r>
                        <a:rPr lang="es-ES" sz="1500" b="1" dirty="0">
                          <a:solidFill>
                            <a:srgbClr val="FFFFFF"/>
                          </a:solidFill>
                          <a:latin typeface="Calibri"/>
                          <a:ea typeface="Times New Roman"/>
                          <a:cs typeface="Calibri"/>
                        </a:rPr>
                        <a:t>Perfil 135</a:t>
                      </a:r>
                      <a:endParaRPr lang="es-CO" sz="15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Octogonal</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Aluminio</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582,95</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116,13</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564,95</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245364">
                <a:tc>
                  <a:txBody>
                    <a:bodyPr/>
                    <a:lstStyle/>
                    <a:p>
                      <a:pPr algn="ctr">
                        <a:lnSpc>
                          <a:spcPct val="115000"/>
                        </a:lnSpc>
                        <a:spcAft>
                          <a:spcPts val="0"/>
                        </a:spcAft>
                      </a:pPr>
                      <a:r>
                        <a:rPr lang="es-ES" sz="1500" b="1" dirty="0">
                          <a:solidFill>
                            <a:srgbClr val="FFFFFF"/>
                          </a:solidFill>
                          <a:latin typeface="Calibri"/>
                          <a:ea typeface="Times New Roman"/>
                          <a:cs typeface="Calibri"/>
                        </a:rPr>
                        <a:t>Perfil 135</a:t>
                      </a:r>
                      <a:endParaRPr lang="es-CO" sz="15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a:noFill/>
                    </a:lnB>
                    <a:solidFill>
                      <a:srgbClr val="276A7C"/>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Octogonal</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Acero</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582,95</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116,13</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1955</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EDF6F9"/>
                    </a:solidFill>
                  </a:tcPr>
                </a:tc>
              </a:tr>
            </a:tbl>
          </a:graphicData>
        </a:graphic>
      </p:graphicFrame>
      <p:pic>
        <p:nvPicPr>
          <p:cNvPr id="72709" name="Imagen 1"/>
          <p:cNvPicPr>
            <a:picLocks noChangeAspect="1" noChangeArrowheads="1"/>
          </p:cNvPicPr>
          <p:nvPr/>
        </p:nvPicPr>
        <p:blipFill>
          <a:blip r:embed="rId5" cstate="print"/>
          <a:srcRect b="15340"/>
          <a:stretch>
            <a:fillRect/>
          </a:stretch>
        </p:blipFill>
        <p:spPr bwMode="auto">
          <a:xfrm>
            <a:off x="2555778" y="1844824"/>
            <a:ext cx="1781175" cy="1066800"/>
          </a:xfrm>
          <a:prstGeom prst="rect">
            <a:avLst/>
          </a:prstGeom>
          <a:noFill/>
        </p:spPr>
      </p:pic>
      <p:pic>
        <p:nvPicPr>
          <p:cNvPr id="72708" name="Imagen 6"/>
          <p:cNvPicPr>
            <a:picLocks noChangeAspect="1" noChangeArrowheads="1"/>
          </p:cNvPicPr>
          <p:nvPr/>
        </p:nvPicPr>
        <p:blipFill>
          <a:blip r:embed="rId6" cstate="print"/>
          <a:srcRect b="10628"/>
          <a:stretch>
            <a:fillRect/>
          </a:stretch>
        </p:blipFill>
        <p:spPr bwMode="auto">
          <a:xfrm>
            <a:off x="4283968" y="1844824"/>
            <a:ext cx="1714500" cy="1009651"/>
          </a:xfrm>
          <a:prstGeom prst="rect">
            <a:avLst/>
          </a:prstGeom>
          <a:noFill/>
        </p:spPr>
      </p:pic>
      <p:sp>
        <p:nvSpPr>
          <p:cNvPr id="19" name="18 Rectángulo"/>
          <p:cNvSpPr/>
          <p:nvPr/>
        </p:nvSpPr>
        <p:spPr>
          <a:xfrm>
            <a:off x="755576" y="5103673"/>
            <a:ext cx="7920880" cy="923330"/>
          </a:xfrm>
          <a:prstGeom prst="rect">
            <a:avLst/>
          </a:prstGeom>
        </p:spPr>
        <p:txBody>
          <a:bodyPr wrap="square">
            <a:spAutoFit/>
          </a:bodyPr>
          <a:lstStyle/>
          <a:p>
            <a:r>
              <a:rPr lang="es-ES" dirty="0" smtClean="0">
                <a:solidFill>
                  <a:schemeClr val="tx1">
                    <a:lumMod val="50000"/>
                    <a:lumOff val="50000"/>
                  </a:schemeClr>
                </a:solidFill>
              </a:rPr>
              <a:t>Estos cálculos garantizan la resistencia de los ángulos frente a las cargas a las que está sometido considerando que un contenedor ejerce una fuerza de 354,6N por perfil todos los valores resisten valores mucho mas superiores.</a:t>
            </a:r>
            <a:endParaRPr lang="es-CO" dirty="0">
              <a:solidFill>
                <a:schemeClr val="tx1">
                  <a:lumMod val="50000"/>
                  <a:lumOff val="50000"/>
                </a:schemeClr>
              </a:solidFill>
            </a:endParaRPr>
          </a:p>
        </p:txBody>
      </p:sp>
      <p:sp>
        <p:nvSpPr>
          <p:cNvPr id="14" name="13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4"/>
                                        </p:tgtEl>
                                        <p:attrNameLst>
                                          <p:attrName>style.visibility</p:attrName>
                                        </p:attrNameLst>
                                      </p:cBhvr>
                                      <p:to>
                                        <p:strVal val="visible"/>
                                      </p:to>
                                    </p:set>
                                    <p:animEffect transition="in" filter="wheel(4)">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29055" y="240759"/>
            <a:ext cx="8546092" cy="584775"/>
          </a:xfrm>
          <a:prstGeom prst="rect">
            <a:avLst/>
          </a:prstGeom>
          <a:noFill/>
        </p:spPr>
        <p:txBody>
          <a:bodyPr wrap="square" rtlCol="0">
            <a:spAutoFit/>
          </a:bodyPr>
          <a:lstStyle/>
          <a:p>
            <a:r>
              <a:rPr lang="es-ES_tradnl" sz="3200" b="1" dirty="0" smtClean="0">
                <a:solidFill>
                  <a:srgbClr val="FF0000"/>
                </a:solidFill>
              </a:rPr>
              <a:t>C</a:t>
            </a:r>
            <a:r>
              <a:rPr lang="es-ES_tradnl" dirty="0" smtClean="0">
                <a:solidFill>
                  <a:schemeClr val="tx1">
                    <a:lumMod val="50000"/>
                    <a:lumOff val="50000"/>
                  </a:schemeClr>
                </a:solidFill>
              </a:rPr>
              <a:t>ÁLCULOS DE RESISTENCIA-CARGA VERTICAL </a:t>
            </a:r>
            <a:endParaRPr lang="es-CO" dirty="0">
              <a:solidFill>
                <a:schemeClr val="tx1">
                  <a:lumMod val="50000"/>
                  <a:lumOff val="50000"/>
                </a:schemeClr>
              </a:solidFill>
            </a:endParaRPr>
          </a:p>
        </p:txBody>
      </p:sp>
      <p:sp>
        <p:nvSpPr>
          <p:cNvPr id="69643" name="Rectangle 11"/>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76802" name="Rectangle 2"/>
          <p:cNvSpPr>
            <a:spLocks noChangeArrowheads="1"/>
          </p:cNvSpPr>
          <p:nvPr/>
        </p:nvSpPr>
        <p:spPr bwMode="auto">
          <a:xfrm>
            <a:off x="3923928" y="1772817"/>
            <a:ext cx="385192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dirty="0" smtClean="0">
                <a:ln>
                  <a:noFill/>
                </a:ln>
                <a:solidFill>
                  <a:schemeClr val="tx1">
                    <a:lumMod val="50000"/>
                    <a:lumOff val="50000"/>
                  </a:schemeClr>
                </a:solidFill>
                <a:effectLst/>
                <a:latin typeface="Calibri" pitchFamily="34" charset="0"/>
                <a:ea typeface="Times New Roman" pitchFamily="18" charset="0"/>
                <a:cs typeface="Calibri" pitchFamily="34" charset="0"/>
              </a:rPr>
              <a:t>Cálculos de resistencia la carga vertical para el cartón corrugado doble pared de referencia 1520 con un espesor de 7mm.</a:t>
            </a:r>
            <a:endPar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pic>
        <p:nvPicPr>
          <p:cNvPr id="76801" name="Imagen 1" descr="DSC00889"/>
          <p:cNvPicPr>
            <a:picLocks noChangeAspect="1" noChangeArrowheads="1"/>
          </p:cNvPicPr>
          <p:nvPr/>
        </p:nvPicPr>
        <p:blipFill>
          <a:blip r:embed="rId5" cstate="print"/>
          <a:srcRect/>
          <a:stretch>
            <a:fillRect/>
          </a:stretch>
        </p:blipFill>
        <p:spPr bwMode="auto">
          <a:xfrm>
            <a:off x="2411760" y="1844824"/>
            <a:ext cx="1440160" cy="1082251"/>
          </a:xfrm>
          <a:prstGeom prst="rect">
            <a:avLst/>
          </a:prstGeom>
          <a:noFill/>
        </p:spPr>
      </p:pic>
      <p:sp>
        <p:nvSpPr>
          <p:cNvPr id="76805" name="Rectangle 5"/>
          <p:cNvSpPr>
            <a:spLocks noChangeArrowheads="1"/>
          </p:cNvSpPr>
          <p:nvPr/>
        </p:nvSpPr>
        <p:spPr bwMode="auto">
          <a:xfrm>
            <a:off x="0" y="3747812"/>
            <a:ext cx="91440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t>
            </a:r>
            <a:endParaRPr kumimoji="0" lang="es-CO"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b="0" i="0" u="none" strike="noStrike" cap="none" normalizeH="0" baseline="0" dirty="0" smtClean="0">
              <a:ln>
                <a:noFill/>
              </a:ln>
              <a:solidFill>
                <a:schemeClr val="tx1"/>
              </a:solidFill>
              <a:effectLst/>
              <a:latin typeface="Arial" pitchFamily="34" charset="0"/>
              <a:cs typeface="Arial" pitchFamily="34" charset="0"/>
            </a:endParaRPr>
          </a:p>
        </p:txBody>
      </p:sp>
      <p:pic>
        <p:nvPicPr>
          <p:cNvPr id="76804" name="Picture 4"/>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2699792" y="3140969"/>
            <a:ext cx="3695700" cy="342900"/>
          </a:xfrm>
          <a:prstGeom prst="rect">
            <a:avLst/>
          </a:prstGeom>
          <a:noFill/>
        </p:spPr>
      </p:pic>
      <p:sp>
        <p:nvSpPr>
          <p:cNvPr id="76806" name="Rectangle 6"/>
          <p:cNvSpPr>
            <a:spLocks noChangeArrowheads="1"/>
          </p:cNvSpPr>
          <p:nvPr/>
        </p:nvSpPr>
        <p:spPr bwMode="auto">
          <a:xfrm>
            <a:off x="0" y="6154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6807" name="Rectangle 7"/>
          <p:cNvSpPr>
            <a:spLocks noChangeArrowheads="1"/>
          </p:cNvSpPr>
          <p:nvPr/>
        </p:nvSpPr>
        <p:spPr bwMode="auto">
          <a:xfrm>
            <a:off x="971600" y="3596825"/>
            <a:ext cx="756084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dirty="0" smtClean="0">
                <a:ln>
                  <a:noFill/>
                </a:ln>
                <a:solidFill>
                  <a:schemeClr val="tx1">
                    <a:lumMod val="50000"/>
                    <a:lumOff val="50000"/>
                  </a:schemeClr>
                </a:solidFill>
                <a:effectLst/>
                <a:latin typeface="Calibri" pitchFamily="34" charset="0"/>
                <a:ea typeface="Times New Roman" pitchFamily="18" charset="0"/>
                <a:cs typeface="Calibri" pitchFamily="34" charset="0"/>
              </a:rPr>
              <a:t>En las etapas de fabricación, almacenamiento, uso y transporte el cartón pierde el un porcentaje de sus propiedades, por sugerencia de un experto en el tema al resultado de la formula se le multiplica un porcentaje de disminución de la resistencia de </a:t>
            </a:r>
            <a:r>
              <a:rPr kumimoji="0" lang="es-ES" b="0" i="0" u="none" strike="noStrike" cap="none" normalizeH="0" baseline="0" dirty="0" smtClean="0">
                <a:ln>
                  <a:noFill/>
                </a:ln>
                <a:solidFill>
                  <a:srgbClr val="990033"/>
                </a:solidFill>
                <a:effectLst/>
                <a:latin typeface="Calibri" pitchFamily="34" charset="0"/>
                <a:ea typeface="Times New Roman" pitchFamily="18" charset="0"/>
                <a:cs typeface="Calibri" pitchFamily="34" charset="0"/>
              </a:rPr>
              <a:t>0.33</a:t>
            </a:r>
            <a:r>
              <a:rPr kumimoji="0" lang="es-ES" b="0" i="0" u="none" strike="noStrike" cap="none" normalizeH="0" baseline="0" dirty="0" smtClean="0">
                <a:ln>
                  <a:noFill/>
                </a:ln>
                <a:solidFill>
                  <a:schemeClr val="tx1">
                    <a:lumMod val="50000"/>
                    <a:lumOff val="50000"/>
                  </a:schemeClr>
                </a:solidFill>
                <a:effectLst/>
                <a:latin typeface="Calibri" pitchFamily="34" charset="0"/>
                <a:ea typeface="Times New Roman" pitchFamily="18" charset="0"/>
                <a:cs typeface="Calibri" pitchFamily="34" charset="0"/>
              </a:rPr>
              <a:t>.</a:t>
            </a:r>
            <a:endParaRPr kumimoji="0" lang="es-ES"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graphicFrame>
        <p:nvGraphicFramePr>
          <p:cNvPr id="21" name="20 Tabla"/>
          <p:cNvGraphicFramePr>
            <a:graphicFrameLocks noGrp="1"/>
          </p:cNvGraphicFramePr>
          <p:nvPr/>
        </p:nvGraphicFramePr>
        <p:xfrm>
          <a:off x="1115617" y="5013177"/>
          <a:ext cx="7074103" cy="1252730"/>
        </p:xfrm>
        <a:graphic>
          <a:graphicData uri="http://schemas.openxmlformats.org/drawingml/2006/table">
            <a:tbl>
              <a:tblPr/>
              <a:tblGrid>
                <a:gridCol w="1068007"/>
                <a:gridCol w="633285"/>
                <a:gridCol w="1286637"/>
                <a:gridCol w="1336993"/>
                <a:gridCol w="806388"/>
                <a:gridCol w="94719"/>
                <a:gridCol w="487033"/>
                <a:gridCol w="689910"/>
                <a:gridCol w="671131"/>
              </a:tblGrid>
              <a:tr h="499025">
                <a:tc>
                  <a:txBody>
                    <a:bodyPr/>
                    <a:lstStyle/>
                    <a:p>
                      <a:pPr algn="ctr">
                        <a:lnSpc>
                          <a:spcPct val="115000"/>
                        </a:lnSpc>
                        <a:spcAft>
                          <a:spcPts val="0"/>
                        </a:spcAft>
                      </a:pPr>
                      <a:r>
                        <a:rPr lang="es-CO" sz="1500" b="1" dirty="0">
                          <a:solidFill>
                            <a:srgbClr val="000000"/>
                          </a:solidFill>
                          <a:latin typeface="Calibri"/>
                          <a:ea typeface="Times New Roman"/>
                          <a:cs typeface="Calibri"/>
                        </a:rPr>
                        <a:t>Sección caja</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CO" sz="1500" b="1" dirty="0">
                          <a:solidFill>
                            <a:srgbClr val="000000"/>
                          </a:solidFill>
                          <a:latin typeface="Calibri"/>
                          <a:ea typeface="Times New Roman"/>
                          <a:cs typeface="Calibri"/>
                        </a:rPr>
                        <a:t>Altura</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CO" sz="1500" b="1" dirty="0">
                          <a:solidFill>
                            <a:srgbClr val="000000"/>
                          </a:solidFill>
                          <a:latin typeface="Calibri"/>
                          <a:ea typeface="Times New Roman"/>
                          <a:cs typeface="Calibri"/>
                        </a:rPr>
                        <a:t>Perímetro (cm)</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CO" sz="1500" b="1" dirty="0">
                          <a:solidFill>
                            <a:srgbClr val="000000"/>
                          </a:solidFill>
                          <a:latin typeface="Calibri"/>
                          <a:ea typeface="Times New Roman"/>
                          <a:cs typeface="Calibri"/>
                        </a:rPr>
                        <a:t>Volumen (mm</a:t>
                      </a:r>
                      <a:r>
                        <a:rPr lang="es-CO" sz="1500" b="1" baseline="30000" dirty="0">
                          <a:solidFill>
                            <a:srgbClr val="000000"/>
                          </a:solidFill>
                          <a:latin typeface="Calibri"/>
                          <a:ea typeface="Times New Roman"/>
                          <a:cs typeface="Calibri"/>
                        </a:rPr>
                        <a:t>3</a:t>
                      </a:r>
                      <a:r>
                        <a:rPr lang="es-CO" sz="1500" b="1" dirty="0">
                          <a:solidFill>
                            <a:srgbClr val="000000"/>
                          </a:solidFill>
                          <a:latin typeface="Calibri"/>
                          <a:ea typeface="Times New Roman"/>
                          <a:cs typeface="Calibri"/>
                        </a:rPr>
                        <a:t>)</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gridSpan="2">
                  <a:txBody>
                    <a:bodyPr/>
                    <a:lstStyle/>
                    <a:p>
                      <a:pPr algn="ctr">
                        <a:lnSpc>
                          <a:spcPct val="115000"/>
                        </a:lnSpc>
                        <a:spcAft>
                          <a:spcPts val="0"/>
                        </a:spcAft>
                      </a:pPr>
                      <a:r>
                        <a:rPr lang="es-CO" sz="1500" b="1" dirty="0">
                          <a:solidFill>
                            <a:srgbClr val="000000"/>
                          </a:solidFill>
                          <a:latin typeface="Calibri"/>
                          <a:ea typeface="Times New Roman"/>
                          <a:cs typeface="Calibri"/>
                        </a:rPr>
                        <a:t>Calibre</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hMerge="1">
                  <a:txBody>
                    <a:bodyPr/>
                    <a:lstStyle/>
                    <a:p>
                      <a:endParaRPr lang="es-CO"/>
                    </a:p>
                  </a:txBody>
                  <a:tcPr/>
                </a:tc>
                <a:tc>
                  <a:txBody>
                    <a:bodyPr/>
                    <a:lstStyle/>
                    <a:p>
                      <a:pPr>
                        <a:lnSpc>
                          <a:spcPct val="115000"/>
                        </a:lnSpc>
                        <a:spcAft>
                          <a:spcPts val="0"/>
                        </a:spcAft>
                      </a:pPr>
                      <a:r>
                        <a:rPr lang="es-CO" sz="1500" b="1" dirty="0">
                          <a:solidFill>
                            <a:srgbClr val="000000"/>
                          </a:solidFill>
                          <a:latin typeface="Calibri"/>
                          <a:ea typeface="Times New Roman"/>
                          <a:cs typeface="Calibri"/>
                        </a:rPr>
                        <a:t>Ref.</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CO" sz="1500" b="1" dirty="0">
                          <a:solidFill>
                            <a:srgbClr val="000000"/>
                          </a:solidFill>
                          <a:latin typeface="Calibri"/>
                          <a:ea typeface="Times New Roman"/>
                          <a:cs typeface="Calibri"/>
                        </a:rPr>
                        <a:t>RCD</a:t>
                      </a:r>
                      <a:endParaRPr lang="es-CO" sz="1500" dirty="0">
                        <a:solidFill>
                          <a:srgbClr val="000000"/>
                        </a:solidFill>
                        <a:latin typeface="Calibri"/>
                        <a:ea typeface="Calibri"/>
                        <a:cs typeface="Times New Roman"/>
                      </a:endParaRPr>
                    </a:p>
                    <a:p>
                      <a:pPr algn="ctr">
                        <a:lnSpc>
                          <a:spcPct val="115000"/>
                        </a:lnSpc>
                        <a:spcAft>
                          <a:spcPts val="0"/>
                        </a:spcAft>
                      </a:pPr>
                      <a:r>
                        <a:rPr lang="es-CO" sz="1500" b="1" dirty="0">
                          <a:solidFill>
                            <a:srgbClr val="000000"/>
                          </a:solidFill>
                          <a:latin typeface="Calibri"/>
                          <a:ea typeface="Times New Roman"/>
                          <a:cs typeface="Calibri"/>
                        </a:rPr>
                        <a:t>(kgf)</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CO" sz="1500" b="1" dirty="0">
                          <a:solidFill>
                            <a:srgbClr val="000000"/>
                          </a:solidFill>
                          <a:latin typeface="Calibri"/>
                          <a:ea typeface="Times New Roman"/>
                          <a:cs typeface="Calibri"/>
                        </a:rPr>
                        <a:t># cajas</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r>
              <a:tr h="245364">
                <a:tc>
                  <a:txBody>
                    <a:bodyPr/>
                    <a:lstStyle/>
                    <a:p>
                      <a:pPr algn="ctr">
                        <a:lnSpc>
                          <a:spcPct val="115000"/>
                        </a:lnSpc>
                        <a:spcAft>
                          <a:spcPts val="0"/>
                        </a:spcAft>
                      </a:pPr>
                      <a:r>
                        <a:rPr lang="es-CO" sz="1500" b="1" dirty="0">
                          <a:solidFill>
                            <a:srgbClr val="FFFFFF"/>
                          </a:solidFill>
                          <a:latin typeface="Calibri"/>
                          <a:ea typeface="Times New Roman"/>
                          <a:cs typeface="Calibri"/>
                        </a:rPr>
                        <a:t>hexagonal</a:t>
                      </a:r>
                      <a:endParaRPr lang="es-CO" sz="15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r">
                        <a:lnSpc>
                          <a:spcPct val="115000"/>
                        </a:lnSpc>
                        <a:spcAft>
                          <a:spcPts val="0"/>
                        </a:spcAft>
                      </a:pPr>
                      <a:r>
                        <a:rPr lang="es-CO" sz="1500" dirty="0">
                          <a:solidFill>
                            <a:srgbClr val="000000"/>
                          </a:solidFill>
                          <a:latin typeface="Calibri"/>
                          <a:ea typeface="Times New Roman"/>
                          <a:cs typeface="Calibri"/>
                        </a:rPr>
                        <a:t>700</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r">
                        <a:lnSpc>
                          <a:spcPct val="115000"/>
                        </a:lnSpc>
                        <a:spcAft>
                          <a:spcPts val="0"/>
                        </a:spcAft>
                      </a:pPr>
                      <a:r>
                        <a:rPr lang="es-ES" sz="1500" dirty="0">
                          <a:solidFill>
                            <a:srgbClr val="000000"/>
                          </a:solidFill>
                          <a:latin typeface="Calibri"/>
                          <a:ea typeface="Times New Roman"/>
                          <a:cs typeface="Calibri"/>
                        </a:rPr>
                        <a:t>229,6</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r">
                        <a:lnSpc>
                          <a:spcPct val="115000"/>
                        </a:lnSpc>
                        <a:spcAft>
                          <a:spcPts val="0"/>
                        </a:spcAft>
                      </a:pPr>
                      <a:r>
                        <a:rPr lang="es-CO" sz="1500" dirty="0">
                          <a:solidFill>
                            <a:srgbClr val="000000"/>
                          </a:solidFill>
                          <a:latin typeface="Calibri"/>
                          <a:ea typeface="Times New Roman"/>
                          <a:cs typeface="Calibri"/>
                        </a:rPr>
                        <a:t>208000000</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r">
                        <a:lnSpc>
                          <a:spcPct val="115000"/>
                        </a:lnSpc>
                        <a:spcAft>
                          <a:spcPts val="0"/>
                        </a:spcAft>
                      </a:pPr>
                      <a:r>
                        <a:rPr lang="es-CO" sz="1500" dirty="0">
                          <a:solidFill>
                            <a:srgbClr val="000000"/>
                          </a:solidFill>
                          <a:latin typeface="Calibri"/>
                          <a:ea typeface="Times New Roman"/>
                          <a:cs typeface="Calibri"/>
                        </a:rPr>
                        <a:t>0,691</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gridSpan="2">
                  <a:txBody>
                    <a:bodyPr/>
                    <a:lstStyle/>
                    <a:p>
                      <a:pPr algn="r">
                        <a:lnSpc>
                          <a:spcPct val="115000"/>
                        </a:lnSpc>
                        <a:spcAft>
                          <a:spcPts val="0"/>
                        </a:spcAft>
                      </a:pPr>
                      <a:r>
                        <a:rPr lang="es-CO" sz="1500" dirty="0">
                          <a:solidFill>
                            <a:srgbClr val="000000"/>
                          </a:solidFill>
                          <a:latin typeface="Calibri"/>
                          <a:ea typeface="Times New Roman"/>
                          <a:cs typeface="Calibri"/>
                        </a:rPr>
                        <a:t>1520</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hMerge="1">
                  <a:txBody>
                    <a:bodyPr/>
                    <a:lstStyle/>
                    <a:p>
                      <a:endParaRPr lang="es-CO"/>
                    </a:p>
                  </a:txBody>
                  <a:tcPr/>
                </a:tc>
                <a:tc>
                  <a:txBody>
                    <a:bodyPr/>
                    <a:lstStyle/>
                    <a:p>
                      <a:pPr algn="r">
                        <a:lnSpc>
                          <a:spcPct val="115000"/>
                        </a:lnSpc>
                        <a:spcAft>
                          <a:spcPts val="0"/>
                        </a:spcAft>
                      </a:pPr>
                      <a:r>
                        <a:rPr lang="es-CO" sz="1500" dirty="0">
                          <a:solidFill>
                            <a:srgbClr val="000000"/>
                          </a:solidFill>
                          <a:latin typeface="Calibri"/>
                          <a:ea typeface="Times New Roman"/>
                          <a:cs typeface="Calibri"/>
                        </a:rPr>
                        <a:t>349</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r">
                        <a:lnSpc>
                          <a:spcPct val="115000"/>
                        </a:lnSpc>
                        <a:spcAft>
                          <a:spcPts val="0"/>
                        </a:spcAft>
                      </a:pPr>
                      <a:r>
                        <a:rPr lang="es-CO" sz="1500" dirty="0">
                          <a:solidFill>
                            <a:srgbClr val="000000"/>
                          </a:solidFill>
                          <a:latin typeface="Calibri"/>
                          <a:ea typeface="Times New Roman"/>
                          <a:cs typeface="Calibri"/>
                        </a:rPr>
                        <a:t>1,58</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245364">
                <a:tc>
                  <a:txBody>
                    <a:bodyPr/>
                    <a:lstStyle/>
                    <a:p>
                      <a:pPr algn="ctr">
                        <a:lnSpc>
                          <a:spcPct val="115000"/>
                        </a:lnSpc>
                        <a:spcAft>
                          <a:spcPts val="0"/>
                        </a:spcAft>
                      </a:pPr>
                      <a:r>
                        <a:rPr lang="es-CO" sz="1500" b="1" dirty="0">
                          <a:solidFill>
                            <a:srgbClr val="FFFFFF"/>
                          </a:solidFill>
                          <a:latin typeface="Calibri"/>
                          <a:ea typeface="Times New Roman"/>
                          <a:cs typeface="Calibri"/>
                        </a:rPr>
                        <a:t>octogonal</a:t>
                      </a:r>
                      <a:endParaRPr lang="es-CO" sz="15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r">
                        <a:lnSpc>
                          <a:spcPct val="115000"/>
                        </a:lnSpc>
                        <a:spcAft>
                          <a:spcPts val="0"/>
                        </a:spcAft>
                      </a:pPr>
                      <a:r>
                        <a:rPr lang="es-CO" sz="1500" dirty="0">
                          <a:solidFill>
                            <a:srgbClr val="000000"/>
                          </a:solidFill>
                          <a:latin typeface="Calibri"/>
                          <a:ea typeface="Times New Roman"/>
                          <a:cs typeface="Calibri"/>
                        </a:rPr>
                        <a:t>700</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a:txBody>
                    <a:bodyPr/>
                    <a:lstStyle/>
                    <a:p>
                      <a:pPr algn="r">
                        <a:lnSpc>
                          <a:spcPct val="115000"/>
                        </a:lnSpc>
                        <a:spcAft>
                          <a:spcPts val="0"/>
                        </a:spcAft>
                      </a:pPr>
                      <a:r>
                        <a:rPr lang="es-CO" sz="1500" dirty="0">
                          <a:solidFill>
                            <a:srgbClr val="000000"/>
                          </a:solidFill>
                          <a:latin typeface="Calibri"/>
                          <a:ea typeface="Times New Roman"/>
                          <a:cs typeface="Calibri"/>
                        </a:rPr>
                        <a:t>206,77</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a:txBody>
                    <a:bodyPr/>
                    <a:lstStyle/>
                    <a:p>
                      <a:pPr algn="r">
                        <a:lnSpc>
                          <a:spcPct val="115000"/>
                        </a:lnSpc>
                        <a:spcAft>
                          <a:spcPts val="0"/>
                        </a:spcAft>
                      </a:pPr>
                      <a:r>
                        <a:rPr lang="es-CO" sz="1500" dirty="0">
                          <a:solidFill>
                            <a:srgbClr val="000000"/>
                          </a:solidFill>
                          <a:latin typeface="Calibri"/>
                          <a:ea typeface="Times New Roman"/>
                          <a:cs typeface="Calibri"/>
                        </a:rPr>
                        <a:t>208000000</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a:txBody>
                    <a:bodyPr/>
                    <a:lstStyle/>
                    <a:p>
                      <a:pPr algn="r">
                        <a:lnSpc>
                          <a:spcPct val="115000"/>
                        </a:lnSpc>
                        <a:spcAft>
                          <a:spcPts val="0"/>
                        </a:spcAft>
                      </a:pPr>
                      <a:r>
                        <a:rPr lang="es-CO" sz="1500" dirty="0">
                          <a:solidFill>
                            <a:srgbClr val="000000"/>
                          </a:solidFill>
                          <a:latin typeface="Calibri"/>
                          <a:ea typeface="Times New Roman"/>
                          <a:cs typeface="Calibri"/>
                        </a:rPr>
                        <a:t>0,691</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gridSpan="2">
                  <a:txBody>
                    <a:bodyPr/>
                    <a:lstStyle/>
                    <a:p>
                      <a:pPr algn="r">
                        <a:lnSpc>
                          <a:spcPct val="115000"/>
                        </a:lnSpc>
                        <a:spcAft>
                          <a:spcPts val="0"/>
                        </a:spcAft>
                      </a:pPr>
                      <a:r>
                        <a:rPr lang="es-CO" sz="1500" dirty="0">
                          <a:solidFill>
                            <a:srgbClr val="000000"/>
                          </a:solidFill>
                          <a:latin typeface="Calibri"/>
                          <a:ea typeface="Times New Roman"/>
                          <a:cs typeface="Calibri"/>
                        </a:rPr>
                        <a:t>1520</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hMerge="1">
                  <a:txBody>
                    <a:bodyPr/>
                    <a:lstStyle/>
                    <a:p>
                      <a:endParaRPr lang="es-CO"/>
                    </a:p>
                  </a:txBody>
                  <a:tcPr/>
                </a:tc>
                <a:tc>
                  <a:txBody>
                    <a:bodyPr/>
                    <a:lstStyle/>
                    <a:p>
                      <a:pPr algn="r">
                        <a:lnSpc>
                          <a:spcPct val="115000"/>
                        </a:lnSpc>
                        <a:spcAft>
                          <a:spcPts val="0"/>
                        </a:spcAft>
                      </a:pPr>
                      <a:r>
                        <a:rPr lang="es-CO" sz="1500" dirty="0">
                          <a:solidFill>
                            <a:srgbClr val="000000"/>
                          </a:solidFill>
                          <a:latin typeface="Calibri"/>
                          <a:ea typeface="Times New Roman"/>
                          <a:cs typeface="Calibri"/>
                        </a:rPr>
                        <a:t>345</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a:txBody>
                    <a:bodyPr/>
                    <a:lstStyle/>
                    <a:p>
                      <a:pPr algn="r">
                        <a:lnSpc>
                          <a:spcPct val="115000"/>
                        </a:lnSpc>
                        <a:spcAft>
                          <a:spcPts val="0"/>
                        </a:spcAft>
                      </a:pPr>
                      <a:r>
                        <a:rPr lang="es-CO" sz="1500" dirty="0">
                          <a:solidFill>
                            <a:srgbClr val="000000"/>
                          </a:solidFill>
                          <a:latin typeface="Calibri"/>
                          <a:ea typeface="Times New Roman"/>
                          <a:cs typeface="Calibri"/>
                        </a:rPr>
                        <a:t>1,56</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r>
              <a:tr h="245364">
                <a:tc>
                  <a:txBody>
                    <a:bodyPr/>
                    <a:lstStyle/>
                    <a:p>
                      <a:pPr algn="ctr">
                        <a:lnSpc>
                          <a:spcPct val="115000"/>
                        </a:lnSpc>
                        <a:spcAft>
                          <a:spcPts val="0"/>
                        </a:spcAft>
                      </a:pPr>
                      <a:r>
                        <a:rPr lang="es-CO" sz="1500" b="1" dirty="0">
                          <a:solidFill>
                            <a:srgbClr val="FFFFFF"/>
                          </a:solidFill>
                          <a:latin typeface="Calibri"/>
                          <a:ea typeface="Times New Roman"/>
                          <a:cs typeface="Calibri"/>
                        </a:rPr>
                        <a:t>cuadrada</a:t>
                      </a:r>
                      <a:endParaRPr lang="es-CO" sz="15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a:noFill/>
                    </a:lnB>
                    <a:solidFill>
                      <a:srgbClr val="276A7C"/>
                    </a:solidFill>
                  </a:tcPr>
                </a:tc>
                <a:tc>
                  <a:txBody>
                    <a:bodyPr/>
                    <a:lstStyle/>
                    <a:p>
                      <a:pPr algn="r">
                        <a:lnSpc>
                          <a:spcPct val="115000"/>
                        </a:lnSpc>
                        <a:spcAft>
                          <a:spcPts val="0"/>
                        </a:spcAft>
                      </a:pPr>
                      <a:r>
                        <a:rPr lang="es-CO" sz="1500" dirty="0">
                          <a:solidFill>
                            <a:srgbClr val="000000"/>
                          </a:solidFill>
                          <a:latin typeface="Calibri"/>
                          <a:ea typeface="Times New Roman"/>
                          <a:cs typeface="Calibri"/>
                        </a:rPr>
                        <a:t>700</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A5D5E2"/>
                    </a:solidFill>
                  </a:tcPr>
                </a:tc>
                <a:tc>
                  <a:txBody>
                    <a:bodyPr/>
                    <a:lstStyle/>
                    <a:p>
                      <a:pPr algn="r">
                        <a:lnSpc>
                          <a:spcPct val="115000"/>
                        </a:lnSpc>
                        <a:spcAft>
                          <a:spcPts val="0"/>
                        </a:spcAft>
                      </a:pPr>
                      <a:r>
                        <a:rPr lang="es-CO" sz="1500" dirty="0">
                          <a:solidFill>
                            <a:srgbClr val="000000"/>
                          </a:solidFill>
                          <a:latin typeface="Calibri"/>
                          <a:ea typeface="Times New Roman"/>
                          <a:cs typeface="Calibri"/>
                        </a:rPr>
                        <a:t>229,6</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A5D5E2"/>
                    </a:solidFill>
                  </a:tcPr>
                </a:tc>
                <a:tc>
                  <a:txBody>
                    <a:bodyPr/>
                    <a:lstStyle/>
                    <a:p>
                      <a:pPr algn="r">
                        <a:lnSpc>
                          <a:spcPct val="115000"/>
                        </a:lnSpc>
                        <a:spcAft>
                          <a:spcPts val="0"/>
                        </a:spcAft>
                      </a:pPr>
                      <a:r>
                        <a:rPr lang="es-CO" sz="1500" dirty="0">
                          <a:solidFill>
                            <a:srgbClr val="000000"/>
                          </a:solidFill>
                          <a:latin typeface="Calibri"/>
                          <a:ea typeface="Times New Roman"/>
                          <a:cs typeface="Calibri"/>
                        </a:rPr>
                        <a:t>208000000</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A5D5E2"/>
                    </a:solidFill>
                  </a:tcPr>
                </a:tc>
                <a:tc>
                  <a:txBody>
                    <a:bodyPr/>
                    <a:lstStyle/>
                    <a:p>
                      <a:pPr algn="r">
                        <a:lnSpc>
                          <a:spcPct val="115000"/>
                        </a:lnSpc>
                        <a:spcAft>
                          <a:spcPts val="0"/>
                        </a:spcAft>
                      </a:pPr>
                      <a:r>
                        <a:rPr lang="es-CO" sz="1500" dirty="0">
                          <a:solidFill>
                            <a:srgbClr val="000000"/>
                          </a:solidFill>
                          <a:latin typeface="Calibri"/>
                          <a:ea typeface="Times New Roman"/>
                          <a:cs typeface="Calibri"/>
                        </a:rPr>
                        <a:t>0,691</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A5D5E2"/>
                    </a:solidFill>
                  </a:tcPr>
                </a:tc>
                <a:tc gridSpan="2">
                  <a:txBody>
                    <a:bodyPr/>
                    <a:lstStyle/>
                    <a:p>
                      <a:pPr algn="r">
                        <a:lnSpc>
                          <a:spcPct val="115000"/>
                        </a:lnSpc>
                        <a:spcAft>
                          <a:spcPts val="0"/>
                        </a:spcAft>
                      </a:pPr>
                      <a:r>
                        <a:rPr lang="es-CO" sz="1500" dirty="0">
                          <a:solidFill>
                            <a:srgbClr val="000000"/>
                          </a:solidFill>
                          <a:latin typeface="Calibri"/>
                          <a:ea typeface="Times New Roman"/>
                          <a:cs typeface="Calibri"/>
                        </a:rPr>
                        <a:t>1520</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A5D5E2"/>
                    </a:solidFill>
                  </a:tcPr>
                </a:tc>
                <a:tc hMerge="1">
                  <a:txBody>
                    <a:bodyPr/>
                    <a:lstStyle/>
                    <a:p>
                      <a:endParaRPr lang="es-CO"/>
                    </a:p>
                  </a:txBody>
                  <a:tcPr/>
                </a:tc>
                <a:tc>
                  <a:txBody>
                    <a:bodyPr/>
                    <a:lstStyle/>
                    <a:p>
                      <a:pPr algn="r">
                        <a:lnSpc>
                          <a:spcPct val="115000"/>
                        </a:lnSpc>
                        <a:spcAft>
                          <a:spcPts val="0"/>
                        </a:spcAft>
                      </a:pPr>
                      <a:r>
                        <a:rPr lang="es-CO" sz="1500" dirty="0">
                          <a:solidFill>
                            <a:srgbClr val="000000"/>
                          </a:solidFill>
                          <a:latin typeface="Calibri"/>
                          <a:ea typeface="Times New Roman"/>
                          <a:cs typeface="Calibri"/>
                        </a:rPr>
                        <a:t>363</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A5D5E2"/>
                    </a:solidFill>
                  </a:tcPr>
                </a:tc>
                <a:tc>
                  <a:txBody>
                    <a:bodyPr/>
                    <a:lstStyle/>
                    <a:p>
                      <a:pPr algn="r">
                        <a:lnSpc>
                          <a:spcPct val="115000"/>
                        </a:lnSpc>
                        <a:spcAft>
                          <a:spcPts val="0"/>
                        </a:spcAft>
                      </a:pPr>
                      <a:r>
                        <a:rPr lang="es-CO" sz="1500" dirty="0">
                          <a:solidFill>
                            <a:srgbClr val="000000"/>
                          </a:solidFill>
                          <a:latin typeface="Calibri"/>
                          <a:ea typeface="Times New Roman"/>
                          <a:cs typeface="Calibri"/>
                        </a:rPr>
                        <a:t>1,65</a:t>
                      </a:r>
                      <a:endParaRPr lang="es-CO" sz="15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A5D5E2"/>
                    </a:solidFill>
                  </a:tcPr>
                </a:tc>
              </a:tr>
            </a:tbl>
          </a:graphicData>
        </a:graphic>
      </p:graphicFrame>
      <p:sp>
        <p:nvSpPr>
          <p:cNvPr id="17" name="16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7"/>
                                        </p:tgtEl>
                                        <p:attrNameLst>
                                          <p:attrName>style.visibility</p:attrName>
                                        </p:attrNameLst>
                                      </p:cBhvr>
                                      <p:to>
                                        <p:strVal val="visible"/>
                                      </p:to>
                                    </p:set>
                                    <p:animEffect transition="in" filter="wheel(4)">
                                      <p:cBhvr>
                                        <p:cTn id="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29055" y="240759"/>
            <a:ext cx="8546092" cy="584775"/>
          </a:xfrm>
          <a:prstGeom prst="rect">
            <a:avLst/>
          </a:prstGeom>
          <a:noFill/>
        </p:spPr>
        <p:txBody>
          <a:bodyPr wrap="square" rtlCol="0">
            <a:spAutoFit/>
          </a:bodyPr>
          <a:lstStyle/>
          <a:p>
            <a:r>
              <a:rPr lang="es-ES_tradnl" sz="3200" b="1" dirty="0" smtClean="0">
                <a:solidFill>
                  <a:srgbClr val="FF0000"/>
                </a:solidFill>
              </a:rPr>
              <a:t>C</a:t>
            </a:r>
            <a:r>
              <a:rPr lang="es-ES_tradnl" dirty="0" smtClean="0">
                <a:solidFill>
                  <a:schemeClr val="tx1">
                    <a:lumMod val="50000"/>
                    <a:lumOff val="50000"/>
                  </a:schemeClr>
                </a:solidFill>
              </a:rPr>
              <a:t>ÁLCULOS DE RESISTENCIA-CARGA VERTICAL </a:t>
            </a:r>
            <a:endParaRPr lang="es-CO" dirty="0">
              <a:solidFill>
                <a:schemeClr val="tx1">
                  <a:lumMod val="50000"/>
                  <a:lumOff val="50000"/>
                </a:schemeClr>
              </a:solidFill>
            </a:endParaRPr>
          </a:p>
        </p:txBody>
      </p:sp>
      <p:sp>
        <p:nvSpPr>
          <p:cNvPr id="69643" name="Rectangle 11"/>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76805" name="Rectangle 5"/>
          <p:cNvSpPr>
            <a:spLocks noChangeArrowheads="1"/>
          </p:cNvSpPr>
          <p:nvPr/>
        </p:nvSpPr>
        <p:spPr bwMode="auto">
          <a:xfrm>
            <a:off x="0" y="3747812"/>
            <a:ext cx="91440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t>
            </a:r>
            <a:endParaRPr kumimoji="0" lang="es-CO"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b="0" i="0" u="none" strike="noStrike" cap="none" normalizeH="0" baseline="0" dirty="0" smtClean="0">
              <a:ln>
                <a:noFill/>
              </a:ln>
              <a:solidFill>
                <a:schemeClr val="tx1"/>
              </a:solidFill>
              <a:effectLst/>
              <a:latin typeface="Arial" pitchFamily="34" charset="0"/>
              <a:cs typeface="Arial" pitchFamily="34" charset="0"/>
            </a:endParaRPr>
          </a:p>
        </p:txBody>
      </p:sp>
      <p:sp>
        <p:nvSpPr>
          <p:cNvPr id="76806" name="Rectangle 6"/>
          <p:cNvSpPr>
            <a:spLocks noChangeArrowheads="1"/>
          </p:cNvSpPr>
          <p:nvPr/>
        </p:nvSpPr>
        <p:spPr bwMode="auto">
          <a:xfrm>
            <a:off x="0" y="6154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78853" name="Picture 5"/>
          <p:cNvPicPr>
            <a:picLocks noChangeAspect="1" noChangeArrowheads="1"/>
          </p:cNvPicPr>
          <p:nvPr/>
        </p:nvPicPr>
        <p:blipFill>
          <a:blip r:embed="rId5" cstate="print"/>
          <a:srcRect/>
          <a:stretch>
            <a:fillRect/>
          </a:stretch>
        </p:blipFill>
        <p:spPr bwMode="auto">
          <a:xfrm>
            <a:off x="1475658" y="2708920"/>
            <a:ext cx="5665787" cy="2066925"/>
          </a:xfrm>
          <a:prstGeom prst="rect">
            <a:avLst/>
          </a:prstGeom>
          <a:noFill/>
          <a:ln w="9525">
            <a:noFill/>
            <a:miter lim="800000"/>
            <a:headEnd/>
            <a:tailEnd/>
          </a:ln>
          <a:effectLst/>
        </p:spPr>
      </p:pic>
      <p:sp>
        <p:nvSpPr>
          <p:cNvPr id="78854" name="Rectangle 6"/>
          <p:cNvSpPr>
            <a:spLocks noChangeArrowheads="1"/>
          </p:cNvSpPr>
          <p:nvPr/>
        </p:nvSpPr>
        <p:spPr bwMode="auto">
          <a:xfrm>
            <a:off x="0" y="2060848"/>
            <a:ext cx="9144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surgieron 4 nuevos conceptos evolucionados</a:t>
            </a:r>
            <a:endParaRPr kumimoji="0" lang="es-ES"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sp>
        <p:nvSpPr>
          <p:cNvPr id="78855" name="Rectangle 7"/>
          <p:cNvSpPr>
            <a:spLocks noChangeArrowheads="1"/>
          </p:cNvSpPr>
          <p:nvPr/>
        </p:nvSpPr>
        <p:spPr bwMode="auto">
          <a:xfrm>
            <a:off x="1043608" y="4737917"/>
            <a:ext cx="7488832"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Una vez analizada la geometría se procedió a realizar un análisis del almacenamiento y transporte que definirá que sección geométrica favorece más al contenedor.</a:t>
            </a:r>
            <a:endParaRPr kumimoji="0" lang="es-ES"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sp>
        <p:nvSpPr>
          <p:cNvPr id="15" name="14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5"/>
                                        </p:tgtEl>
                                        <p:attrNameLst>
                                          <p:attrName>style.visibility</p:attrName>
                                        </p:attrNameLst>
                                      </p:cBhvr>
                                      <p:to>
                                        <p:strVal val="visible"/>
                                      </p:to>
                                    </p:set>
                                    <p:animEffect transition="in" filter="wheel(4)">
                                      <p:cBhvr>
                                        <p:cTn id="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65 Imagen" descr="H-C-2-ensamble camion 1 ton.JPG"/>
          <p:cNvPicPr/>
          <p:nvPr/>
        </p:nvPicPr>
        <p:blipFill>
          <a:blip r:embed="rId3" cstate="print"/>
          <a:srcRect t="8772" b="11403"/>
          <a:stretch>
            <a:fillRect/>
          </a:stretch>
        </p:blipFill>
        <p:spPr>
          <a:xfrm>
            <a:off x="6232527" y="4581129"/>
            <a:ext cx="2911475" cy="1155700"/>
          </a:xfrm>
          <a:prstGeom prst="rect">
            <a:avLst/>
          </a:prstGeom>
        </p:spPr>
      </p:pic>
      <p:pic>
        <p:nvPicPr>
          <p:cNvPr id="2" name="1 Imagen" descr="ORANGE.png"/>
          <p:cNvPicPr>
            <a:picLocks noChangeAspect="1"/>
          </p:cNvPicPr>
          <p:nvPr/>
        </p:nvPicPr>
        <p:blipFill>
          <a:blip r:embed="rId4"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5"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29055" y="240759"/>
            <a:ext cx="8546092" cy="584775"/>
          </a:xfrm>
          <a:prstGeom prst="rect">
            <a:avLst/>
          </a:prstGeom>
          <a:noFill/>
        </p:spPr>
        <p:txBody>
          <a:bodyPr wrap="square" rtlCol="0">
            <a:spAutoFit/>
          </a:bodyPr>
          <a:lstStyle/>
          <a:p>
            <a:r>
              <a:rPr lang="es-ES_tradnl" sz="3200" b="1" dirty="0" smtClean="0">
                <a:solidFill>
                  <a:srgbClr val="FF0000"/>
                </a:solidFill>
              </a:rPr>
              <a:t>C</a:t>
            </a:r>
            <a:r>
              <a:rPr lang="es-ES_tradnl" dirty="0" smtClean="0">
                <a:solidFill>
                  <a:schemeClr val="tx1">
                    <a:lumMod val="50000"/>
                    <a:lumOff val="50000"/>
                  </a:schemeClr>
                </a:solidFill>
              </a:rPr>
              <a:t>ÁLCULOS DE RESISTENCIA-CARGA VERTICAL </a:t>
            </a:r>
            <a:endParaRPr lang="es-CO" dirty="0">
              <a:solidFill>
                <a:schemeClr val="tx1">
                  <a:lumMod val="50000"/>
                  <a:lumOff val="50000"/>
                </a:schemeClr>
              </a:solidFill>
            </a:endParaRPr>
          </a:p>
        </p:txBody>
      </p:sp>
      <p:sp>
        <p:nvSpPr>
          <p:cNvPr id="69643" name="Rectangle 11"/>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76806" name="Rectangle 6"/>
          <p:cNvSpPr>
            <a:spLocks noChangeArrowheads="1"/>
          </p:cNvSpPr>
          <p:nvPr/>
        </p:nvSpPr>
        <p:spPr bwMode="auto">
          <a:xfrm>
            <a:off x="0" y="6154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8854" name="Rectangle 6"/>
          <p:cNvSpPr>
            <a:spLocks noChangeArrowheads="1"/>
          </p:cNvSpPr>
          <p:nvPr/>
        </p:nvSpPr>
        <p:spPr bwMode="auto">
          <a:xfrm>
            <a:off x="0" y="2060848"/>
            <a:ext cx="9144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es-ES" dirty="0" smtClean="0">
                <a:solidFill>
                  <a:srgbClr val="990033"/>
                </a:solidFill>
              </a:rPr>
              <a:t>ALMACENAMIENTO EN LOS VEHÍCULOS DE TRANSPORTE</a:t>
            </a:r>
            <a:endParaRPr kumimoji="0" lang="es-ES" i="0" u="none" strike="noStrike" cap="none" normalizeH="0" baseline="0" dirty="0" smtClean="0">
              <a:ln>
                <a:noFill/>
              </a:ln>
              <a:solidFill>
                <a:srgbClr val="990033"/>
              </a:solidFill>
              <a:effectLst/>
              <a:latin typeface="Arial" pitchFamily="34" charset="0"/>
              <a:cs typeface="Arial" pitchFamily="34" charset="0"/>
            </a:endParaRPr>
          </a:p>
        </p:txBody>
      </p:sp>
      <p:sp>
        <p:nvSpPr>
          <p:cNvPr id="78855" name="Rectangle 7"/>
          <p:cNvSpPr>
            <a:spLocks noChangeArrowheads="1"/>
          </p:cNvSpPr>
          <p:nvPr/>
        </p:nvSpPr>
        <p:spPr bwMode="auto">
          <a:xfrm>
            <a:off x="1043608" y="4293098"/>
            <a:ext cx="5688632"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lang="es-ES" dirty="0" smtClean="0">
                <a:solidFill>
                  <a:schemeClr val="tx1">
                    <a:lumMod val="50000"/>
                    <a:lumOff val="50000"/>
                  </a:schemeClr>
                </a:solidFill>
              </a:rPr>
              <a:t>Se concluye que todos los camiones alcanzan a ocupar su capacidad máxima por lo tanto la geometría no influye considerablemente en su diseño, sin embargo al observar la forma en que se pueden configurar los contenedores se evidencia que la geometría ideal para el almacenamiento es aquella que desperdicia el menor espacio en una bodega.</a:t>
            </a:r>
            <a:endParaRPr kumimoji="0" lang="es-ES"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pic>
        <p:nvPicPr>
          <p:cNvPr id="80912" name="Picture 16"/>
          <p:cNvPicPr>
            <a:picLocks noChangeAspect="1" noChangeArrowheads="1"/>
          </p:cNvPicPr>
          <p:nvPr/>
        </p:nvPicPr>
        <p:blipFill>
          <a:blip r:embed="rId6" cstate="print"/>
          <a:srcRect r="29408" b="41196"/>
          <a:stretch>
            <a:fillRect/>
          </a:stretch>
        </p:blipFill>
        <p:spPr bwMode="auto">
          <a:xfrm>
            <a:off x="1805608" y="2492896"/>
            <a:ext cx="5430688" cy="1584176"/>
          </a:xfrm>
          <a:prstGeom prst="rect">
            <a:avLst/>
          </a:prstGeom>
          <a:noFill/>
          <a:ln w="9525">
            <a:noFill/>
            <a:miter lim="800000"/>
            <a:headEnd/>
            <a:tailEnd/>
          </a:ln>
          <a:effectLst/>
        </p:spPr>
      </p:pic>
      <p:sp>
        <p:nvSpPr>
          <p:cNvPr id="16" name="15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6"/>
                                        </p:tgtEl>
                                        <p:attrNameLst>
                                          <p:attrName>style.visibility</p:attrName>
                                        </p:attrNameLst>
                                      </p:cBhvr>
                                      <p:to>
                                        <p:strVal val="visible"/>
                                      </p:to>
                                    </p:set>
                                    <p:animEffect transition="in" filter="wheel(4)">
                                      <p:cBhvr>
                                        <p:cTn id="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4045" y="240759"/>
            <a:ext cx="8546092" cy="584775"/>
          </a:xfrm>
          <a:prstGeom prst="rect">
            <a:avLst/>
          </a:prstGeom>
          <a:noFill/>
        </p:spPr>
        <p:txBody>
          <a:bodyPr wrap="square" rtlCol="0">
            <a:spAutoFit/>
          </a:bodyPr>
          <a:lstStyle/>
          <a:p>
            <a:r>
              <a:rPr lang="es-ES_tradnl" sz="3200" b="1" dirty="0" smtClean="0">
                <a:solidFill>
                  <a:srgbClr val="FF0000"/>
                </a:solidFill>
              </a:rPr>
              <a:t>E</a:t>
            </a:r>
            <a:r>
              <a:rPr lang="es-ES_tradnl" dirty="0" smtClean="0">
                <a:solidFill>
                  <a:schemeClr val="tx1">
                    <a:lumMod val="50000"/>
                    <a:lumOff val="50000"/>
                  </a:schemeClr>
                </a:solidFill>
              </a:rPr>
              <a:t>VALUACION DE CONCEPTO </a:t>
            </a:r>
            <a:endParaRPr lang="es-CO" dirty="0">
              <a:solidFill>
                <a:schemeClr val="tx1">
                  <a:lumMod val="50000"/>
                  <a:lumOff val="50000"/>
                </a:schemeClr>
              </a:solidFill>
            </a:endParaRPr>
          </a:p>
        </p:txBody>
      </p:sp>
      <p:sp>
        <p:nvSpPr>
          <p:cNvPr id="69643" name="Rectangle 11"/>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76806" name="Rectangle 6"/>
          <p:cNvSpPr>
            <a:spLocks noChangeArrowheads="1"/>
          </p:cNvSpPr>
          <p:nvPr/>
        </p:nvSpPr>
        <p:spPr bwMode="auto">
          <a:xfrm>
            <a:off x="0" y="6154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83969" name="Picture 1"/>
          <p:cNvPicPr>
            <a:picLocks noChangeAspect="1" noChangeArrowheads="1"/>
          </p:cNvPicPr>
          <p:nvPr/>
        </p:nvPicPr>
        <p:blipFill>
          <a:blip r:embed="rId5" cstate="print"/>
          <a:srcRect b="57593"/>
          <a:stretch>
            <a:fillRect/>
          </a:stretch>
        </p:blipFill>
        <p:spPr bwMode="auto">
          <a:xfrm>
            <a:off x="1117207" y="2852937"/>
            <a:ext cx="5110979" cy="3432575"/>
          </a:xfrm>
          <a:prstGeom prst="rect">
            <a:avLst/>
          </a:prstGeom>
          <a:noFill/>
          <a:ln w="9525">
            <a:noFill/>
            <a:miter lim="800000"/>
            <a:headEnd/>
            <a:tailEnd/>
          </a:ln>
          <a:effectLst/>
        </p:spPr>
      </p:pic>
      <p:graphicFrame>
        <p:nvGraphicFramePr>
          <p:cNvPr id="17" name="16 Tabla"/>
          <p:cNvGraphicFramePr>
            <a:graphicFrameLocks noGrp="1"/>
          </p:cNvGraphicFramePr>
          <p:nvPr/>
        </p:nvGraphicFramePr>
        <p:xfrm>
          <a:off x="6372202" y="3933058"/>
          <a:ext cx="1820545" cy="1171575"/>
        </p:xfrm>
        <a:graphic>
          <a:graphicData uri="http://schemas.openxmlformats.org/drawingml/2006/table">
            <a:tbl>
              <a:tblPr/>
              <a:tblGrid>
                <a:gridCol w="1600835"/>
                <a:gridCol w="219710"/>
              </a:tblGrid>
              <a:tr h="200025">
                <a:tc gridSpan="2">
                  <a:txBody>
                    <a:bodyPr/>
                    <a:lstStyle/>
                    <a:p>
                      <a:pPr algn="ctr">
                        <a:lnSpc>
                          <a:spcPct val="115000"/>
                        </a:lnSpc>
                        <a:spcAft>
                          <a:spcPts val="0"/>
                        </a:spcAft>
                      </a:pPr>
                      <a:r>
                        <a:rPr lang="es-CO" sz="900" b="1" dirty="0">
                          <a:solidFill>
                            <a:srgbClr val="000000"/>
                          </a:solidFill>
                          <a:latin typeface="Calibri"/>
                          <a:ea typeface="Times New Roman"/>
                          <a:cs typeface="Calibri"/>
                        </a:rPr>
                        <a:t>Escala de puntuación </a:t>
                      </a:r>
                      <a:endParaRPr lang="es-CO" sz="9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hMerge="1">
                  <a:txBody>
                    <a:bodyPr/>
                    <a:lstStyle/>
                    <a:p>
                      <a:endParaRPr lang="es-CO"/>
                    </a:p>
                  </a:txBody>
                  <a:tcPr/>
                </a:tc>
              </a:tr>
              <a:tr h="200025">
                <a:tc>
                  <a:txBody>
                    <a:bodyPr/>
                    <a:lstStyle/>
                    <a:p>
                      <a:pPr algn="ctr">
                        <a:lnSpc>
                          <a:spcPct val="115000"/>
                        </a:lnSpc>
                        <a:spcAft>
                          <a:spcPts val="0"/>
                        </a:spcAft>
                      </a:pPr>
                      <a:r>
                        <a:rPr lang="es-CO" sz="900" dirty="0">
                          <a:solidFill>
                            <a:srgbClr val="FFFFFF"/>
                          </a:solidFill>
                          <a:latin typeface="Calibri"/>
                          <a:ea typeface="Times New Roman"/>
                          <a:cs typeface="Calibri"/>
                        </a:rPr>
                        <a:t>Mucho peor que la referencia</a:t>
                      </a:r>
                      <a:endParaRPr lang="es-CO" sz="9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CO" sz="900" dirty="0">
                          <a:solidFill>
                            <a:srgbClr val="000000"/>
                          </a:solidFill>
                          <a:latin typeface="Calibri"/>
                          <a:ea typeface="Times New Roman"/>
                          <a:cs typeface="Calibri"/>
                        </a:rPr>
                        <a:t>1</a:t>
                      </a:r>
                      <a:endParaRPr lang="es-CO" sz="9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190500">
                <a:tc>
                  <a:txBody>
                    <a:bodyPr/>
                    <a:lstStyle/>
                    <a:p>
                      <a:pPr algn="ctr">
                        <a:lnSpc>
                          <a:spcPct val="115000"/>
                        </a:lnSpc>
                        <a:spcAft>
                          <a:spcPts val="0"/>
                        </a:spcAft>
                      </a:pPr>
                      <a:r>
                        <a:rPr lang="es-CO" sz="900" dirty="0">
                          <a:solidFill>
                            <a:srgbClr val="FFFFFF"/>
                          </a:solidFill>
                          <a:latin typeface="Calibri"/>
                          <a:ea typeface="Times New Roman"/>
                          <a:cs typeface="Calibri"/>
                        </a:rPr>
                        <a:t>Peor que la referencia</a:t>
                      </a:r>
                      <a:endParaRPr lang="es-CO" sz="9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CO" sz="900" dirty="0">
                          <a:solidFill>
                            <a:srgbClr val="000000"/>
                          </a:solidFill>
                          <a:latin typeface="Calibri"/>
                          <a:ea typeface="Times New Roman"/>
                          <a:cs typeface="Calibri"/>
                        </a:rPr>
                        <a:t>2</a:t>
                      </a:r>
                      <a:endParaRPr lang="es-CO" sz="9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r>
              <a:tr h="190500">
                <a:tc>
                  <a:txBody>
                    <a:bodyPr/>
                    <a:lstStyle/>
                    <a:p>
                      <a:pPr algn="ctr">
                        <a:lnSpc>
                          <a:spcPct val="115000"/>
                        </a:lnSpc>
                        <a:spcAft>
                          <a:spcPts val="0"/>
                        </a:spcAft>
                      </a:pPr>
                      <a:r>
                        <a:rPr lang="es-CO" sz="900" dirty="0">
                          <a:solidFill>
                            <a:srgbClr val="FFFFFF"/>
                          </a:solidFill>
                          <a:latin typeface="Calibri"/>
                          <a:ea typeface="Times New Roman"/>
                          <a:cs typeface="Calibri"/>
                        </a:rPr>
                        <a:t>Igual que la referencia</a:t>
                      </a:r>
                      <a:endParaRPr lang="es-CO" sz="9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CO" sz="900" dirty="0">
                          <a:solidFill>
                            <a:srgbClr val="000000"/>
                          </a:solidFill>
                          <a:latin typeface="Calibri"/>
                          <a:ea typeface="Times New Roman"/>
                          <a:cs typeface="Calibri"/>
                        </a:rPr>
                        <a:t>3</a:t>
                      </a:r>
                      <a:endParaRPr lang="es-CO" sz="9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190500">
                <a:tc>
                  <a:txBody>
                    <a:bodyPr/>
                    <a:lstStyle/>
                    <a:p>
                      <a:pPr algn="ctr">
                        <a:lnSpc>
                          <a:spcPct val="115000"/>
                        </a:lnSpc>
                        <a:spcAft>
                          <a:spcPts val="0"/>
                        </a:spcAft>
                      </a:pPr>
                      <a:r>
                        <a:rPr lang="es-CO" sz="900" dirty="0">
                          <a:solidFill>
                            <a:srgbClr val="FFFFFF"/>
                          </a:solidFill>
                          <a:latin typeface="Calibri"/>
                          <a:ea typeface="Times New Roman"/>
                          <a:cs typeface="Calibri"/>
                        </a:rPr>
                        <a:t>Mejor que la referencia</a:t>
                      </a:r>
                      <a:endParaRPr lang="es-CO" sz="9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CO" sz="900" dirty="0">
                          <a:solidFill>
                            <a:srgbClr val="000000"/>
                          </a:solidFill>
                          <a:latin typeface="Calibri"/>
                          <a:ea typeface="Times New Roman"/>
                          <a:cs typeface="Calibri"/>
                        </a:rPr>
                        <a:t>4</a:t>
                      </a:r>
                      <a:endParaRPr lang="es-CO" sz="9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r>
              <a:tr h="200025">
                <a:tc>
                  <a:txBody>
                    <a:bodyPr/>
                    <a:lstStyle/>
                    <a:p>
                      <a:pPr algn="ctr">
                        <a:lnSpc>
                          <a:spcPct val="115000"/>
                        </a:lnSpc>
                        <a:spcAft>
                          <a:spcPts val="0"/>
                        </a:spcAft>
                      </a:pPr>
                      <a:r>
                        <a:rPr lang="es-CO" sz="900" dirty="0">
                          <a:solidFill>
                            <a:srgbClr val="FFFFFF"/>
                          </a:solidFill>
                          <a:latin typeface="Calibri"/>
                          <a:ea typeface="Times New Roman"/>
                          <a:cs typeface="Calibri"/>
                        </a:rPr>
                        <a:t>Mucho mejor que la referencia</a:t>
                      </a:r>
                      <a:endParaRPr lang="es-CO" sz="900" dirty="0">
                        <a:solidFill>
                          <a:srgbClr val="000000"/>
                        </a:solidFill>
                        <a:latin typeface="Calibri"/>
                        <a:ea typeface="Calibri"/>
                        <a:cs typeface="Times New Roman"/>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a:noFill/>
                    </a:lnB>
                    <a:solidFill>
                      <a:srgbClr val="276A7C"/>
                    </a:solidFill>
                  </a:tcPr>
                </a:tc>
                <a:tc>
                  <a:txBody>
                    <a:bodyPr/>
                    <a:lstStyle/>
                    <a:p>
                      <a:pPr algn="ctr">
                        <a:lnSpc>
                          <a:spcPct val="115000"/>
                        </a:lnSpc>
                        <a:spcAft>
                          <a:spcPts val="0"/>
                        </a:spcAft>
                      </a:pPr>
                      <a:r>
                        <a:rPr lang="es-CO" sz="900" dirty="0">
                          <a:solidFill>
                            <a:srgbClr val="000000"/>
                          </a:solidFill>
                          <a:latin typeface="Calibri"/>
                          <a:ea typeface="Times New Roman"/>
                          <a:cs typeface="Calibri"/>
                        </a:rPr>
                        <a:t>5</a:t>
                      </a:r>
                      <a:endParaRPr lang="es-CO" sz="900" dirty="0">
                        <a:solidFill>
                          <a:srgbClr val="000000"/>
                        </a:solidFill>
                        <a:latin typeface="Calibri"/>
                        <a:ea typeface="Calibri"/>
                        <a:cs typeface="Times New Roman"/>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A5D5E2"/>
                    </a:solidFill>
                  </a:tcPr>
                </a:tc>
              </a:tr>
            </a:tbl>
          </a:graphicData>
        </a:graphic>
      </p:graphicFrame>
      <p:sp>
        <p:nvSpPr>
          <p:cNvPr id="18" name="17 Rectángulo"/>
          <p:cNvSpPr/>
          <p:nvPr/>
        </p:nvSpPr>
        <p:spPr>
          <a:xfrm>
            <a:off x="2051720" y="2060850"/>
            <a:ext cx="5328592" cy="646331"/>
          </a:xfrm>
          <a:prstGeom prst="rect">
            <a:avLst/>
          </a:prstGeom>
        </p:spPr>
        <p:txBody>
          <a:bodyPr wrap="square">
            <a:spAutoFit/>
          </a:bodyPr>
          <a:lstStyle/>
          <a:p>
            <a:pPr algn="just"/>
            <a:r>
              <a:rPr lang="es-ES" dirty="0" smtClean="0">
                <a:solidFill>
                  <a:schemeClr val="tx1">
                    <a:lumMod val="50000"/>
                    <a:lumOff val="50000"/>
                  </a:schemeClr>
                </a:solidFill>
              </a:rPr>
              <a:t>Los conceptos se sometieron a una evaluación basada en los criterios del PDS y de carácter cuantitativo</a:t>
            </a:r>
            <a:endParaRPr lang="es-CO" dirty="0">
              <a:solidFill>
                <a:schemeClr val="tx1">
                  <a:lumMod val="50000"/>
                  <a:lumOff val="50000"/>
                </a:schemeClr>
              </a:solidFill>
            </a:endParaRPr>
          </a:p>
        </p:txBody>
      </p:sp>
      <p:sp>
        <p:nvSpPr>
          <p:cNvPr id="14" name="13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4"/>
                                        </p:tgtEl>
                                        <p:attrNameLst>
                                          <p:attrName>style.visibility</p:attrName>
                                        </p:attrNameLst>
                                      </p:cBhvr>
                                      <p:to>
                                        <p:strVal val="visible"/>
                                      </p:to>
                                    </p:set>
                                    <p:animEffect transition="in" filter="wheel(4)">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4045" y="240759"/>
            <a:ext cx="8546092" cy="584775"/>
          </a:xfrm>
          <a:prstGeom prst="rect">
            <a:avLst/>
          </a:prstGeom>
          <a:noFill/>
        </p:spPr>
        <p:txBody>
          <a:bodyPr wrap="square" rtlCol="0">
            <a:spAutoFit/>
          </a:bodyPr>
          <a:lstStyle/>
          <a:p>
            <a:r>
              <a:rPr lang="es-ES_tradnl" sz="3200" b="1" dirty="0" smtClean="0">
                <a:solidFill>
                  <a:srgbClr val="FF0000"/>
                </a:solidFill>
              </a:rPr>
              <a:t>E</a:t>
            </a:r>
            <a:r>
              <a:rPr lang="es-ES_tradnl" dirty="0" smtClean="0">
                <a:solidFill>
                  <a:schemeClr val="tx1">
                    <a:lumMod val="50000"/>
                    <a:lumOff val="50000"/>
                  </a:schemeClr>
                </a:solidFill>
              </a:rPr>
              <a:t>VALUACION DE CONCEPTO </a:t>
            </a:r>
            <a:endParaRPr lang="es-CO" dirty="0">
              <a:solidFill>
                <a:schemeClr val="tx1">
                  <a:lumMod val="50000"/>
                  <a:lumOff val="50000"/>
                </a:schemeClr>
              </a:solidFill>
            </a:endParaRPr>
          </a:p>
        </p:txBody>
      </p:sp>
      <p:sp>
        <p:nvSpPr>
          <p:cNvPr id="69643" name="Rectangle 11"/>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76806" name="Rectangle 6"/>
          <p:cNvSpPr>
            <a:spLocks noChangeArrowheads="1"/>
          </p:cNvSpPr>
          <p:nvPr/>
        </p:nvSpPr>
        <p:spPr bwMode="auto">
          <a:xfrm>
            <a:off x="0" y="6154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13 Rectángulo"/>
          <p:cNvSpPr/>
          <p:nvPr/>
        </p:nvSpPr>
        <p:spPr>
          <a:xfrm>
            <a:off x="971600" y="2852936"/>
            <a:ext cx="7560840" cy="1477328"/>
          </a:xfrm>
          <a:prstGeom prst="rect">
            <a:avLst/>
          </a:prstGeom>
        </p:spPr>
        <p:txBody>
          <a:bodyPr wrap="square">
            <a:spAutoFit/>
          </a:bodyPr>
          <a:lstStyle/>
          <a:p>
            <a:pPr algn="just"/>
            <a:r>
              <a:rPr lang="es-ES" dirty="0" smtClean="0">
                <a:solidFill>
                  <a:schemeClr val="tx1">
                    <a:lumMod val="50000"/>
                    <a:lumOff val="50000"/>
                  </a:schemeClr>
                </a:solidFill>
              </a:rPr>
              <a:t>La facilidad de almacenamiento, la resistencia, el número intermedio de paredes y la doble tapa plástica para facilitar desplazamiento con los accesorios adjudicados para esto, fueron algunos de los aspectos que le dieron alta puntuación y solidez al concepto 3 para ser seleccionado como concepto preliminar</a:t>
            </a:r>
            <a:endParaRPr lang="es-CO" dirty="0">
              <a:solidFill>
                <a:schemeClr val="tx1">
                  <a:lumMod val="50000"/>
                  <a:lumOff val="50000"/>
                </a:schemeClr>
              </a:solidFill>
            </a:endParaRPr>
          </a:p>
        </p:txBody>
      </p:sp>
      <p:pic>
        <p:nvPicPr>
          <p:cNvPr id="2051" name="Imagen 46"/>
          <p:cNvPicPr>
            <a:picLocks noChangeAspect="1" noChangeArrowheads="1"/>
          </p:cNvPicPr>
          <p:nvPr/>
        </p:nvPicPr>
        <p:blipFill>
          <a:blip r:embed="rId5" cstate="print"/>
          <a:srcRect l="44621" t="19907" r="32980" b="11600"/>
          <a:stretch>
            <a:fillRect/>
          </a:stretch>
        </p:blipFill>
        <p:spPr bwMode="auto">
          <a:xfrm>
            <a:off x="2267746" y="4149081"/>
            <a:ext cx="1150615" cy="1982385"/>
          </a:xfrm>
          <a:prstGeom prst="rect">
            <a:avLst/>
          </a:prstGeom>
          <a:noFill/>
        </p:spPr>
      </p:pic>
      <p:pic>
        <p:nvPicPr>
          <p:cNvPr id="2050" name="Imagen 52"/>
          <p:cNvPicPr>
            <a:picLocks noChangeAspect="1" noChangeArrowheads="1"/>
          </p:cNvPicPr>
          <p:nvPr/>
        </p:nvPicPr>
        <p:blipFill>
          <a:blip r:embed="rId6" cstate="print"/>
          <a:srcRect l="44797" t="19896" r="31393" b="16064"/>
          <a:stretch>
            <a:fillRect/>
          </a:stretch>
        </p:blipFill>
        <p:spPr bwMode="auto">
          <a:xfrm>
            <a:off x="3779912" y="4365105"/>
            <a:ext cx="1164478" cy="1732855"/>
          </a:xfrm>
          <a:prstGeom prst="rect">
            <a:avLst/>
          </a:prstGeom>
          <a:noFill/>
        </p:spPr>
      </p:pic>
      <p:pic>
        <p:nvPicPr>
          <p:cNvPr id="2049" name="Imagen 55"/>
          <p:cNvPicPr>
            <a:picLocks noChangeAspect="1" noChangeArrowheads="1"/>
          </p:cNvPicPr>
          <p:nvPr/>
        </p:nvPicPr>
        <p:blipFill>
          <a:blip r:embed="rId7" cstate="print"/>
          <a:srcRect l="13403" t="15047" r="26808" b="17555"/>
          <a:stretch>
            <a:fillRect/>
          </a:stretch>
        </p:blipFill>
        <p:spPr bwMode="auto">
          <a:xfrm>
            <a:off x="5290346" y="4365972"/>
            <a:ext cx="2536898" cy="1608088"/>
          </a:xfrm>
          <a:prstGeom prst="rect">
            <a:avLst/>
          </a:prstGeom>
          <a:noFill/>
        </p:spPr>
      </p:pic>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2054" name="Rectangle 6"/>
          <p:cNvSpPr>
            <a:spLocks noChangeArrowheads="1"/>
          </p:cNvSpPr>
          <p:nvPr/>
        </p:nvSpPr>
        <p:spPr bwMode="auto">
          <a:xfrm>
            <a:off x="457201" y="28252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7" name="16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7"/>
                                        </p:tgtEl>
                                        <p:attrNameLst>
                                          <p:attrName>style.visibility</p:attrName>
                                        </p:attrNameLst>
                                      </p:cBhvr>
                                      <p:to>
                                        <p:strVal val="visible"/>
                                      </p:to>
                                    </p:set>
                                    <p:animEffect transition="in" filter="wheel(4)">
                                      <p:cBhvr>
                                        <p:cTn id="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4045" y="240759"/>
            <a:ext cx="8546092" cy="584775"/>
          </a:xfrm>
          <a:prstGeom prst="rect">
            <a:avLst/>
          </a:prstGeom>
          <a:noFill/>
        </p:spPr>
        <p:txBody>
          <a:bodyPr wrap="square" rtlCol="0">
            <a:spAutoFit/>
          </a:bodyPr>
          <a:lstStyle/>
          <a:p>
            <a:r>
              <a:rPr lang="es-ES_tradnl" sz="3200" b="1" dirty="0" smtClean="0">
                <a:solidFill>
                  <a:srgbClr val="FF0000"/>
                </a:solidFill>
              </a:rPr>
              <a:t>C</a:t>
            </a:r>
            <a:r>
              <a:rPr lang="es-ES_tradnl" dirty="0" smtClean="0">
                <a:solidFill>
                  <a:schemeClr val="tx1">
                    <a:lumMod val="50000"/>
                    <a:lumOff val="50000"/>
                  </a:schemeClr>
                </a:solidFill>
              </a:rPr>
              <a:t>ONCEPTO PRELIMINAR </a:t>
            </a:r>
            <a:endParaRPr lang="es-CO" dirty="0">
              <a:solidFill>
                <a:schemeClr val="tx1">
                  <a:lumMod val="50000"/>
                  <a:lumOff val="50000"/>
                </a:schemeClr>
              </a:solidFill>
            </a:endParaRPr>
          </a:p>
        </p:txBody>
      </p:sp>
      <p:sp>
        <p:nvSpPr>
          <p:cNvPr id="76806" name="Rectangle 6"/>
          <p:cNvSpPr>
            <a:spLocks noChangeArrowheads="1"/>
          </p:cNvSpPr>
          <p:nvPr/>
        </p:nvSpPr>
        <p:spPr bwMode="auto">
          <a:xfrm>
            <a:off x="0" y="6154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2054" name="Rectangle 6"/>
          <p:cNvSpPr>
            <a:spLocks noChangeArrowheads="1"/>
          </p:cNvSpPr>
          <p:nvPr/>
        </p:nvSpPr>
        <p:spPr bwMode="auto">
          <a:xfrm>
            <a:off x="457201" y="28252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pic>
        <p:nvPicPr>
          <p:cNvPr id="17" name="13 Imagen" descr="H-C-2 Ensamble.JPG"/>
          <p:cNvPicPr/>
          <p:nvPr/>
        </p:nvPicPr>
        <p:blipFill>
          <a:blip r:embed="rId5" cstate="print"/>
          <a:srcRect l="36194" t="11364" r="35452" b="10000"/>
          <a:stretch>
            <a:fillRect/>
          </a:stretch>
        </p:blipFill>
        <p:spPr>
          <a:xfrm>
            <a:off x="1043608" y="3200674"/>
            <a:ext cx="1656184" cy="2279623"/>
          </a:xfrm>
          <a:prstGeom prst="rect">
            <a:avLst/>
          </a:prstGeom>
        </p:spPr>
      </p:pic>
      <p:sp>
        <p:nvSpPr>
          <p:cNvPr id="87041" name="Rectangle 1"/>
          <p:cNvSpPr>
            <a:spLocks noChangeArrowheads="1"/>
          </p:cNvSpPr>
          <p:nvPr/>
        </p:nvSpPr>
        <p:spPr bwMode="auto">
          <a:xfrm>
            <a:off x="2771800" y="2348881"/>
            <a:ext cx="5760640"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marR="0" lvl="0" indent="-342900" algn="just" defTabSz="914400" rtl="0" eaLnBrk="1" fontAlgn="base" latinLnBrk="0" hangingPunct="1">
              <a:lnSpc>
                <a:spcPct val="100000"/>
              </a:lnSpc>
              <a:spcBef>
                <a:spcPct val="0"/>
              </a:spcBef>
              <a:spcAft>
                <a:spcPct val="0"/>
              </a:spcAft>
              <a:buClr>
                <a:srgbClr val="990033"/>
              </a:buClr>
              <a:buSzTx/>
              <a:buFont typeface="Wingdings" pitchFamily="2" charset="2"/>
              <a:buChar char="ü"/>
              <a:tabLst/>
            </a:pP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Cuerpo de cartón dividido en dos partes, una interna con un espacio para que el usuario acceda al contenido una vez a alcanzado un límite muy bajo en la bolsa y otra externa que aporta estructura y protege el interior del ambiente, estas partes son desensambles para facilitar el almacenamiento y transporte posterior al uso y reciclables para  disminuir el impacto ambiental.</a:t>
            </a:r>
            <a:endPar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a:p>
            <a:pPr marL="342900" marR="0" lvl="0" indent="-342900" algn="just" defTabSz="914400" rtl="0" eaLnBrk="0" fontAlgn="base" latinLnBrk="0" hangingPunct="0">
              <a:lnSpc>
                <a:spcPct val="100000"/>
              </a:lnSpc>
              <a:spcBef>
                <a:spcPct val="0"/>
              </a:spcBef>
              <a:spcAft>
                <a:spcPct val="0"/>
              </a:spcAft>
              <a:buClr>
                <a:srgbClr val="990033"/>
              </a:buClr>
              <a:buSzTx/>
              <a:buFont typeface="Wingdings" pitchFamily="2" charset="2"/>
              <a:buChar char="ü"/>
              <a:tabLst/>
            </a:pP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Dos tapas plásticas de idéntica configuración para ubicarlas indistintamente arriba o abajo del contenedor que protegen el cartón de factores como la humedad  y que faciliten el desplazamiento a través de  su diseño especialmente enfocado en dimensiones que le permitan a un montacargas utilizar las tapas como estibas.</a:t>
            </a:r>
          </a:p>
        </p:txBody>
      </p:sp>
      <p:sp>
        <p:nvSpPr>
          <p:cNvPr id="14" name="13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4"/>
                                        </p:tgtEl>
                                        <p:attrNameLst>
                                          <p:attrName>style.visibility</p:attrName>
                                        </p:attrNameLst>
                                      </p:cBhvr>
                                      <p:to>
                                        <p:strVal val="visible"/>
                                      </p:to>
                                    </p:set>
                                    <p:animEffect transition="in" filter="wheel(4)">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4045" y="240759"/>
            <a:ext cx="8546092" cy="584775"/>
          </a:xfrm>
          <a:prstGeom prst="rect">
            <a:avLst/>
          </a:prstGeom>
          <a:noFill/>
        </p:spPr>
        <p:txBody>
          <a:bodyPr wrap="square" rtlCol="0">
            <a:spAutoFit/>
          </a:bodyPr>
          <a:lstStyle/>
          <a:p>
            <a:r>
              <a:rPr lang="es-ES_tradnl" sz="3200" b="1" dirty="0" smtClean="0">
                <a:solidFill>
                  <a:srgbClr val="FF0000"/>
                </a:solidFill>
              </a:rPr>
              <a:t>D</a:t>
            </a:r>
            <a:r>
              <a:rPr lang="es-ES_tradnl" dirty="0" smtClean="0">
                <a:solidFill>
                  <a:schemeClr val="tx1">
                    <a:lumMod val="50000"/>
                    <a:lumOff val="50000"/>
                  </a:schemeClr>
                </a:solidFill>
              </a:rPr>
              <a:t>ISEÑO DE DETALLE </a:t>
            </a:r>
            <a:endParaRPr lang="es-CO" dirty="0">
              <a:solidFill>
                <a:schemeClr val="tx1">
                  <a:lumMod val="50000"/>
                  <a:lumOff val="50000"/>
                </a:schemeClr>
              </a:solidFill>
            </a:endParaRPr>
          </a:p>
        </p:txBody>
      </p:sp>
      <p:sp>
        <p:nvSpPr>
          <p:cNvPr id="76806" name="Rectangle 6"/>
          <p:cNvSpPr>
            <a:spLocks noChangeArrowheads="1"/>
          </p:cNvSpPr>
          <p:nvPr/>
        </p:nvSpPr>
        <p:spPr bwMode="auto">
          <a:xfrm>
            <a:off x="0" y="6154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2054" name="Rectangle 6"/>
          <p:cNvSpPr>
            <a:spLocks noChangeArrowheads="1"/>
          </p:cNvSpPr>
          <p:nvPr/>
        </p:nvSpPr>
        <p:spPr bwMode="auto">
          <a:xfrm>
            <a:off x="457201" y="28252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pic>
        <p:nvPicPr>
          <p:cNvPr id="89089" name="83 Imagen" descr="fase 3.png"/>
          <p:cNvPicPr>
            <a:picLocks noChangeAspect="1" noChangeArrowheads="1"/>
          </p:cNvPicPr>
          <p:nvPr/>
        </p:nvPicPr>
        <p:blipFill>
          <a:blip r:embed="rId5" cstate="print"/>
          <a:srcRect/>
          <a:stretch>
            <a:fillRect/>
          </a:stretch>
        </p:blipFill>
        <p:spPr bwMode="auto">
          <a:xfrm>
            <a:off x="2627784" y="1340768"/>
            <a:ext cx="3938570" cy="2727573"/>
          </a:xfrm>
          <a:prstGeom prst="rect">
            <a:avLst/>
          </a:prstGeom>
          <a:noFill/>
        </p:spPr>
      </p:pic>
      <p:sp>
        <p:nvSpPr>
          <p:cNvPr id="89091" name="Rectangle 3"/>
          <p:cNvSpPr>
            <a:spLocks noChangeArrowheads="1"/>
          </p:cNvSpPr>
          <p:nvPr/>
        </p:nvSpPr>
        <p:spPr bwMode="auto">
          <a:xfrm>
            <a:off x="971600" y="4509121"/>
            <a:ext cx="7560840"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a:defRPr/>
            </a:pPr>
            <a:r>
              <a:rPr lang="es-ES" dirty="0" smtClean="0" bmk="">
                <a:solidFill>
                  <a:schemeClr val="tx1">
                    <a:lumMod val="50000"/>
                    <a:lumOff val="50000"/>
                  </a:schemeClr>
                </a:solidFill>
                <a:latin typeface="Calibri" pitchFamily="34" charset="0"/>
                <a:ea typeface="Calibri" pitchFamily="34" charset="0"/>
                <a:cs typeface="Calibri" pitchFamily="34" charset="0"/>
              </a:rPr>
              <a:t>Durante este análisis se busca desarrollar a profundidad el diseño seleccionado, determinar las consideraciones de diseño para la manufactura, analizar la facilidad de ensamble y analizar el comportamiento del material bajo las condiciones de carga para proceder a la modelación definitiva y los planos de taller para la construcción del prototipo. </a:t>
            </a:r>
            <a:endParaRPr kumimoji="0" lang="es-CO"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sp>
        <p:nvSpPr>
          <p:cNvPr id="14" name="13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4"/>
                                        </p:tgtEl>
                                        <p:attrNameLst>
                                          <p:attrName>style.visibility</p:attrName>
                                        </p:attrNameLst>
                                      </p:cBhvr>
                                      <p:to>
                                        <p:strVal val="visible"/>
                                      </p:to>
                                    </p:set>
                                    <p:animEffect transition="in" filter="wheel(4)">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269095" y="240759"/>
            <a:ext cx="8546092" cy="584775"/>
          </a:xfrm>
          <a:prstGeom prst="rect">
            <a:avLst/>
          </a:prstGeom>
          <a:noFill/>
        </p:spPr>
        <p:txBody>
          <a:bodyPr wrap="square" rtlCol="0">
            <a:spAutoFit/>
          </a:bodyPr>
          <a:lstStyle/>
          <a:p>
            <a:r>
              <a:rPr lang="es-ES_tradnl" sz="3200" b="1" dirty="0" smtClean="0">
                <a:solidFill>
                  <a:srgbClr val="FF0000"/>
                </a:solidFill>
              </a:rPr>
              <a:t>M</a:t>
            </a:r>
            <a:r>
              <a:rPr lang="es-ES_tradnl" dirty="0" smtClean="0">
                <a:solidFill>
                  <a:schemeClr val="tx1">
                    <a:lumMod val="50000"/>
                    <a:lumOff val="50000"/>
                  </a:schemeClr>
                </a:solidFill>
              </a:rPr>
              <a:t>ANUFACTURA </a:t>
            </a:r>
            <a:endParaRPr lang="es-CO" dirty="0">
              <a:solidFill>
                <a:schemeClr val="tx1">
                  <a:lumMod val="50000"/>
                  <a:lumOff val="50000"/>
                </a:schemeClr>
              </a:solidFill>
            </a:endParaRPr>
          </a:p>
        </p:txBody>
      </p:sp>
      <p:sp>
        <p:nvSpPr>
          <p:cNvPr id="76806" name="Rectangle 6"/>
          <p:cNvSpPr>
            <a:spLocks noChangeArrowheads="1"/>
          </p:cNvSpPr>
          <p:nvPr/>
        </p:nvSpPr>
        <p:spPr bwMode="auto">
          <a:xfrm>
            <a:off x="0" y="6154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2054" name="Rectangle 6"/>
          <p:cNvSpPr>
            <a:spLocks noChangeArrowheads="1"/>
          </p:cNvSpPr>
          <p:nvPr/>
        </p:nvSpPr>
        <p:spPr bwMode="auto">
          <a:xfrm>
            <a:off x="457201" y="28252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8" name="17 Rectángulo"/>
          <p:cNvSpPr/>
          <p:nvPr/>
        </p:nvSpPr>
        <p:spPr>
          <a:xfrm>
            <a:off x="971600" y="3861049"/>
            <a:ext cx="7344816" cy="2031325"/>
          </a:xfrm>
          <a:prstGeom prst="rect">
            <a:avLst/>
          </a:prstGeom>
        </p:spPr>
        <p:txBody>
          <a:bodyPr wrap="square">
            <a:spAutoFit/>
          </a:bodyPr>
          <a:lstStyle/>
          <a:p>
            <a:pPr algn="just"/>
            <a:r>
              <a:rPr lang="es-ES" dirty="0" smtClean="0">
                <a:solidFill>
                  <a:schemeClr val="tx1">
                    <a:lumMod val="50000"/>
                    <a:lumOff val="50000"/>
                  </a:schemeClr>
                </a:solidFill>
              </a:rPr>
              <a:t>El proceso de manufactura para las piezas plásticas está directamente vinculado con la cantidad de unidades a producir,</a:t>
            </a:r>
            <a:r>
              <a:rPr lang="es-ES" b="1" dirty="0" smtClean="0">
                <a:solidFill>
                  <a:schemeClr val="tx1">
                    <a:lumMod val="50000"/>
                    <a:lumOff val="50000"/>
                  </a:schemeClr>
                </a:solidFill>
              </a:rPr>
              <a:t> </a:t>
            </a:r>
            <a:r>
              <a:rPr lang="es-ES" dirty="0" smtClean="0">
                <a:solidFill>
                  <a:schemeClr val="tx1">
                    <a:lumMod val="50000"/>
                    <a:lumOff val="50000"/>
                  </a:schemeClr>
                </a:solidFill>
              </a:rPr>
              <a:t>considerando que se utiliza un promedio  de 400 tambores mensuales, se planea una manufactura inicial de al menos 800 tapas.</a:t>
            </a:r>
          </a:p>
          <a:p>
            <a:pPr algn="just"/>
            <a:endParaRPr lang="es-ES" dirty="0" smtClean="0">
              <a:solidFill>
                <a:schemeClr val="tx1">
                  <a:lumMod val="50000"/>
                  <a:lumOff val="50000"/>
                </a:schemeClr>
              </a:solidFill>
            </a:endParaRPr>
          </a:p>
          <a:p>
            <a:pPr algn="just"/>
            <a:r>
              <a:rPr lang="es-ES" dirty="0" smtClean="0">
                <a:solidFill>
                  <a:schemeClr val="tx1">
                    <a:lumMod val="50000"/>
                    <a:lumOff val="50000"/>
                  </a:schemeClr>
                </a:solidFill>
              </a:rPr>
              <a:t>Considerando las cavidades complejas del diseño seleccionado se selecciono el proceso de rotomoldeo</a:t>
            </a:r>
            <a:endParaRPr lang="es-CO" dirty="0">
              <a:solidFill>
                <a:schemeClr val="tx1">
                  <a:lumMod val="50000"/>
                  <a:lumOff val="50000"/>
                </a:schemeClr>
              </a:solidFill>
            </a:endParaRPr>
          </a:p>
        </p:txBody>
      </p:sp>
      <p:pic>
        <p:nvPicPr>
          <p:cNvPr id="19" name="66 Imagen" descr="H-C-2 tapa.JPG"/>
          <p:cNvPicPr>
            <a:picLocks noChangeAspect="1" noChangeArrowheads="1"/>
          </p:cNvPicPr>
          <p:nvPr/>
        </p:nvPicPr>
        <p:blipFill>
          <a:blip r:embed="rId5" cstate="print"/>
          <a:srcRect l="28209" t="17004" r="27928" b="19434"/>
          <a:stretch>
            <a:fillRect/>
          </a:stretch>
        </p:blipFill>
        <p:spPr bwMode="auto">
          <a:xfrm>
            <a:off x="3347864" y="1944777"/>
            <a:ext cx="2448272" cy="1772257"/>
          </a:xfrm>
          <a:prstGeom prst="rect">
            <a:avLst/>
          </a:prstGeom>
          <a:noFill/>
        </p:spPr>
      </p:pic>
      <p:sp>
        <p:nvSpPr>
          <p:cNvPr id="14" name="13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4"/>
                                        </p:tgtEl>
                                        <p:attrNameLst>
                                          <p:attrName>style.visibility</p:attrName>
                                        </p:attrNameLst>
                                      </p:cBhvr>
                                      <p:to>
                                        <p:strVal val="visible"/>
                                      </p:to>
                                    </p:set>
                                    <p:animEffect transition="in" filter="wheel(4)">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1009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76806" name="Rectangle 6"/>
          <p:cNvSpPr>
            <a:spLocks noChangeArrowheads="1"/>
          </p:cNvSpPr>
          <p:nvPr/>
        </p:nvSpPr>
        <p:spPr bwMode="auto">
          <a:xfrm>
            <a:off x="0" y="6154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2054" name="Rectangle 6"/>
          <p:cNvSpPr>
            <a:spLocks noChangeArrowheads="1"/>
          </p:cNvSpPr>
          <p:nvPr/>
        </p:nvSpPr>
        <p:spPr bwMode="auto">
          <a:xfrm>
            <a:off x="457201" y="28252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2" name="11 Rectángulo"/>
          <p:cNvSpPr/>
          <p:nvPr/>
        </p:nvSpPr>
        <p:spPr>
          <a:xfrm>
            <a:off x="971600" y="4687976"/>
            <a:ext cx="7560840" cy="1754326"/>
          </a:xfrm>
          <a:prstGeom prst="rect">
            <a:avLst/>
          </a:prstGeom>
        </p:spPr>
        <p:txBody>
          <a:bodyPr wrap="square">
            <a:spAutoFit/>
          </a:bodyPr>
          <a:lstStyle/>
          <a:p>
            <a:pPr algn="just"/>
            <a:r>
              <a:rPr lang="es-ES" dirty="0" smtClean="0">
                <a:solidFill>
                  <a:schemeClr val="tx1">
                    <a:lumMod val="50000"/>
                    <a:lumOff val="50000"/>
                  </a:schemeClr>
                </a:solidFill>
              </a:rPr>
              <a:t>Se pueden realizar piezas complejas bajo cierto parámetros de diseño y no tiene un mínimo de unidades tan exuberante como el proceso de inyección, la calidad del molde depende de la cantidad de piezas y de las tolerancias y acabado que se quieran lograr, el costo del molde para este proyecto oscila entre los 5 y 6 millones de pesos. El costo por kg de polietileno de media densidad es de 15.000 pesos. </a:t>
            </a:r>
            <a:endParaRPr lang="es-CO" dirty="0">
              <a:solidFill>
                <a:schemeClr val="tx1">
                  <a:lumMod val="50000"/>
                  <a:lumOff val="50000"/>
                </a:schemeClr>
              </a:solidFill>
            </a:endParaRPr>
          </a:p>
        </p:txBody>
      </p:sp>
      <p:pic>
        <p:nvPicPr>
          <p:cNvPr id="4098" name="60 Imagen" descr="rotomoldeo.JPG"/>
          <p:cNvPicPr>
            <a:picLocks noChangeAspect="1" noChangeArrowheads="1"/>
          </p:cNvPicPr>
          <p:nvPr/>
        </p:nvPicPr>
        <p:blipFill>
          <a:blip r:embed="rId5" cstate="print"/>
          <a:srcRect l="27361" t="18234" r="27112" b="16936"/>
          <a:stretch>
            <a:fillRect/>
          </a:stretch>
        </p:blipFill>
        <p:spPr bwMode="auto">
          <a:xfrm>
            <a:off x="3275856" y="2564905"/>
            <a:ext cx="2736304" cy="1960337"/>
          </a:xfrm>
          <a:prstGeom prst="rect">
            <a:avLst/>
          </a:prstGeom>
          <a:noFill/>
        </p:spPr>
      </p:pic>
      <p:sp>
        <p:nvSpPr>
          <p:cNvPr id="17" name="Rectangle 4"/>
          <p:cNvSpPr>
            <a:spLocks noChangeArrowheads="1"/>
          </p:cNvSpPr>
          <p:nvPr/>
        </p:nvSpPr>
        <p:spPr bwMode="auto">
          <a:xfrm>
            <a:off x="0" y="1907540"/>
            <a:ext cx="9144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es-ES" dirty="0" smtClean="0">
                <a:latin typeface="Calibri" pitchFamily="34" charset="0"/>
                <a:cs typeface="Calibri" pitchFamily="34" charset="0"/>
              </a:rPr>
              <a:t>DISEÑO PARA EL ROTOMOLDEO</a:t>
            </a:r>
            <a:endParaRPr kumimoji="0" lang="es-ES" b="0" i="0" u="none" strike="noStrike" cap="none" normalizeH="0" baseline="0" dirty="0" smtClean="0">
              <a:ln>
                <a:noFill/>
              </a:ln>
              <a:solidFill>
                <a:schemeClr val="tx1"/>
              </a:solidFill>
              <a:effectLst/>
              <a:latin typeface="Arial" pitchFamily="34" charset="0"/>
              <a:cs typeface="Arial" pitchFamily="34" charset="0"/>
            </a:endParaRPr>
          </a:p>
        </p:txBody>
      </p:sp>
      <p:sp>
        <p:nvSpPr>
          <p:cNvPr id="15" name="14 CuadroTexto"/>
          <p:cNvSpPr txBox="1"/>
          <p:nvPr/>
        </p:nvSpPr>
        <p:spPr>
          <a:xfrm>
            <a:off x="269095" y="240759"/>
            <a:ext cx="8546092" cy="584775"/>
          </a:xfrm>
          <a:prstGeom prst="rect">
            <a:avLst/>
          </a:prstGeom>
          <a:noFill/>
        </p:spPr>
        <p:txBody>
          <a:bodyPr wrap="square" rtlCol="0">
            <a:spAutoFit/>
          </a:bodyPr>
          <a:lstStyle/>
          <a:p>
            <a:r>
              <a:rPr lang="es-ES_tradnl" sz="3200" b="1" dirty="0" smtClean="0">
                <a:solidFill>
                  <a:srgbClr val="FF0000"/>
                </a:solidFill>
              </a:rPr>
              <a:t>M</a:t>
            </a:r>
            <a:r>
              <a:rPr lang="es-ES_tradnl" dirty="0" smtClean="0">
                <a:solidFill>
                  <a:schemeClr val="tx1">
                    <a:lumMod val="50000"/>
                    <a:lumOff val="50000"/>
                  </a:schemeClr>
                </a:solidFill>
              </a:rPr>
              <a:t>ANUFACTURA </a:t>
            </a:r>
            <a:endParaRPr lang="es-CO" dirty="0">
              <a:solidFill>
                <a:schemeClr val="tx1">
                  <a:lumMod val="50000"/>
                  <a:lumOff val="50000"/>
                </a:schemeClr>
              </a:solidFill>
            </a:endParaRPr>
          </a:p>
        </p:txBody>
      </p:sp>
      <p:sp>
        <p:nvSpPr>
          <p:cNvPr id="16" name="15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6"/>
                                        </p:tgtEl>
                                        <p:attrNameLst>
                                          <p:attrName>style.visibility</p:attrName>
                                        </p:attrNameLst>
                                      </p:cBhvr>
                                      <p:to>
                                        <p:strVal val="visible"/>
                                      </p:to>
                                    </p:set>
                                    <p:animEffect transition="in" filter="wheel(4)">
                                      <p:cBhvr>
                                        <p:cTn id="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2018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76806" name="Rectangle 6"/>
          <p:cNvSpPr>
            <a:spLocks noChangeArrowheads="1"/>
          </p:cNvSpPr>
          <p:nvPr/>
        </p:nvSpPr>
        <p:spPr bwMode="auto">
          <a:xfrm>
            <a:off x="0" y="6154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2" name="11 Rectángulo"/>
          <p:cNvSpPr/>
          <p:nvPr/>
        </p:nvSpPr>
        <p:spPr>
          <a:xfrm>
            <a:off x="0" y="2780928"/>
            <a:ext cx="9144000" cy="369332"/>
          </a:xfrm>
          <a:prstGeom prst="rect">
            <a:avLst/>
          </a:prstGeom>
        </p:spPr>
        <p:txBody>
          <a:bodyPr wrap="square">
            <a:spAutoFit/>
          </a:bodyPr>
          <a:lstStyle/>
          <a:p>
            <a:pPr algn="ctr"/>
            <a:r>
              <a:rPr lang="es-ES" dirty="0" smtClean="0">
                <a:solidFill>
                  <a:schemeClr val="tx1">
                    <a:lumMod val="50000"/>
                    <a:lumOff val="50000"/>
                  </a:schemeClr>
                </a:solidFill>
              </a:rPr>
              <a:t>Se replanteo el diseño por el  alto costo del modelo inicial.</a:t>
            </a:r>
            <a:endParaRPr lang="es-CO" dirty="0">
              <a:solidFill>
                <a:schemeClr val="tx1">
                  <a:lumMod val="50000"/>
                  <a:lumOff val="50000"/>
                </a:schemeClr>
              </a:solidFill>
            </a:endParaRPr>
          </a:p>
        </p:txBody>
      </p:sp>
      <p:sp>
        <p:nvSpPr>
          <p:cNvPr id="17" name="Rectangle 4"/>
          <p:cNvSpPr>
            <a:spLocks noChangeArrowheads="1"/>
          </p:cNvSpPr>
          <p:nvPr/>
        </p:nvSpPr>
        <p:spPr bwMode="auto">
          <a:xfrm>
            <a:off x="0" y="1907540"/>
            <a:ext cx="9144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es-ES" dirty="0" smtClean="0">
                <a:latin typeface="Calibri" pitchFamily="34" charset="0"/>
                <a:cs typeface="Calibri" pitchFamily="34" charset="0"/>
              </a:rPr>
              <a:t>DISEÑO PARA EL ROTOMOLDEO</a:t>
            </a:r>
            <a:endParaRPr kumimoji="0" lang="es-ES" b="0" i="0" u="none" strike="noStrike" cap="none" normalizeH="0" baseline="0" dirty="0" smtClean="0">
              <a:ln>
                <a:noFill/>
              </a:ln>
              <a:solidFill>
                <a:schemeClr val="tx1"/>
              </a:solidFill>
              <a:effectLst/>
              <a:latin typeface="Arial" pitchFamily="34" charset="0"/>
              <a:cs typeface="Arial" pitchFamily="34" charset="0"/>
            </a:endParaRPr>
          </a:p>
        </p:txBody>
      </p:sp>
      <p:pic>
        <p:nvPicPr>
          <p:cNvPr id="92162" name="60 Imagen" descr="rotomoldeo.JPG"/>
          <p:cNvPicPr>
            <a:picLocks noChangeAspect="1" noChangeArrowheads="1"/>
          </p:cNvPicPr>
          <p:nvPr/>
        </p:nvPicPr>
        <p:blipFill>
          <a:blip r:embed="rId5" cstate="print"/>
          <a:srcRect l="27361" t="18234" r="27112" b="16936"/>
          <a:stretch>
            <a:fillRect/>
          </a:stretch>
        </p:blipFill>
        <p:spPr bwMode="auto">
          <a:xfrm>
            <a:off x="1763688" y="3717032"/>
            <a:ext cx="1856482" cy="1334827"/>
          </a:xfrm>
          <a:prstGeom prst="rect">
            <a:avLst/>
          </a:prstGeom>
          <a:noFill/>
        </p:spPr>
      </p:pic>
      <p:pic>
        <p:nvPicPr>
          <p:cNvPr id="92161" name="80 Imagen" descr="rotomoldeo.JPG"/>
          <p:cNvPicPr>
            <a:picLocks noChangeAspect="1" noChangeArrowheads="1"/>
          </p:cNvPicPr>
          <p:nvPr/>
        </p:nvPicPr>
        <p:blipFill>
          <a:blip r:embed="rId6" cstate="print"/>
          <a:srcRect l="27386" t="19600" r="27536" b="22778"/>
          <a:stretch>
            <a:fillRect/>
          </a:stretch>
        </p:blipFill>
        <p:spPr bwMode="auto">
          <a:xfrm>
            <a:off x="5364088" y="3717033"/>
            <a:ext cx="1872208" cy="1219772"/>
          </a:xfrm>
          <a:prstGeom prst="rect">
            <a:avLst/>
          </a:prstGeom>
          <a:noFill/>
        </p:spPr>
      </p:pic>
      <p:sp>
        <p:nvSpPr>
          <p:cNvPr id="19" name="18 Flecha derecha"/>
          <p:cNvSpPr/>
          <p:nvPr/>
        </p:nvSpPr>
        <p:spPr>
          <a:xfrm>
            <a:off x="3707904" y="4077072"/>
            <a:ext cx="1512168" cy="576064"/>
          </a:xfrm>
          <a:prstGeom prst="rightArrow">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20" name="19 CuadroTexto"/>
          <p:cNvSpPr txBox="1"/>
          <p:nvPr/>
        </p:nvSpPr>
        <p:spPr>
          <a:xfrm>
            <a:off x="1619673" y="5195875"/>
            <a:ext cx="2063385" cy="646331"/>
          </a:xfrm>
          <a:prstGeom prst="rect">
            <a:avLst/>
          </a:prstGeom>
          <a:noFill/>
        </p:spPr>
        <p:txBody>
          <a:bodyPr wrap="none" rtlCol="0">
            <a:spAutoFit/>
          </a:bodyPr>
          <a:lstStyle/>
          <a:p>
            <a:pPr algn="ctr"/>
            <a:r>
              <a:rPr lang="es-CO" dirty="0" smtClean="0">
                <a:solidFill>
                  <a:schemeClr val="tx1">
                    <a:lumMod val="50000"/>
                    <a:lumOff val="50000"/>
                  </a:schemeClr>
                </a:solidFill>
              </a:rPr>
              <a:t>Peso: 6 kg</a:t>
            </a:r>
          </a:p>
          <a:p>
            <a:pPr algn="ctr"/>
            <a:r>
              <a:rPr lang="es-CO" dirty="0" smtClean="0">
                <a:solidFill>
                  <a:schemeClr val="tx1">
                    <a:lumMod val="50000"/>
                    <a:lumOff val="50000"/>
                  </a:schemeClr>
                </a:solidFill>
              </a:rPr>
              <a:t>Costo: 90.000 pesos</a:t>
            </a:r>
            <a:endParaRPr lang="es-CO" dirty="0">
              <a:solidFill>
                <a:schemeClr val="tx1">
                  <a:lumMod val="50000"/>
                  <a:lumOff val="50000"/>
                </a:schemeClr>
              </a:solidFill>
            </a:endParaRPr>
          </a:p>
        </p:txBody>
      </p:sp>
      <p:sp>
        <p:nvSpPr>
          <p:cNvPr id="21" name="20 CuadroTexto"/>
          <p:cNvSpPr txBox="1"/>
          <p:nvPr/>
        </p:nvSpPr>
        <p:spPr>
          <a:xfrm>
            <a:off x="5580114" y="5197617"/>
            <a:ext cx="2063385" cy="646331"/>
          </a:xfrm>
          <a:prstGeom prst="rect">
            <a:avLst/>
          </a:prstGeom>
          <a:noFill/>
        </p:spPr>
        <p:txBody>
          <a:bodyPr wrap="none" rtlCol="0">
            <a:spAutoFit/>
          </a:bodyPr>
          <a:lstStyle/>
          <a:p>
            <a:pPr algn="ctr"/>
            <a:r>
              <a:rPr lang="es-CO" dirty="0" smtClean="0">
                <a:solidFill>
                  <a:schemeClr val="tx1">
                    <a:lumMod val="50000"/>
                    <a:lumOff val="50000"/>
                  </a:schemeClr>
                </a:solidFill>
              </a:rPr>
              <a:t>Peso: 2 kg</a:t>
            </a:r>
          </a:p>
          <a:p>
            <a:pPr algn="ctr"/>
            <a:r>
              <a:rPr lang="es-CO" dirty="0" smtClean="0">
                <a:solidFill>
                  <a:schemeClr val="tx1">
                    <a:lumMod val="50000"/>
                    <a:lumOff val="50000"/>
                  </a:schemeClr>
                </a:solidFill>
              </a:rPr>
              <a:t>Costo: 30.000 pesos</a:t>
            </a:r>
            <a:endParaRPr lang="es-CO" dirty="0">
              <a:solidFill>
                <a:schemeClr val="tx1">
                  <a:lumMod val="50000"/>
                  <a:lumOff val="50000"/>
                </a:schemeClr>
              </a:solidFill>
            </a:endParaRPr>
          </a:p>
        </p:txBody>
      </p:sp>
      <p:sp>
        <p:nvSpPr>
          <p:cNvPr id="18" name="17 CuadroTexto"/>
          <p:cNvSpPr txBox="1"/>
          <p:nvPr/>
        </p:nvSpPr>
        <p:spPr>
          <a:xfrm>
            <a:off x="269095" y="240759"/>
            <a:ext cx="8546092" cy="584775"/>
          </a:xfrm>
          <a:prstGeom prst="rect">
            <a:avLst/>
          </a:prstGeom>
          <a:noFill/>
        </p:spPr>
        <p:txBody>
          <a:bodyPr wrap="square" rtlCol="0">
            <a:spAutoFit/>
          </a:bodyPr>
          <a:lstStyle/>
          <a:p>
            <a:r>
              <a:rPr lang="es-ES_tradnl" sz="3200" b="1" dirty="0" smtClean="0">
                <a:solidFill>
                  <a:srgbClr val="FF0000"/>
                </a:solidFill>
              </a:rPr>
              <a:t>M</a:t>
            </a:r>
            <a:r>
              <a:rPr lang="es-ES_tradnl" dirty="0" smtClean="0">
                <a:solidFill>
                  <a:schemeClr val="tx1">
                    <a:lumMod val="50000"/>
                    <a:lumOff val="50000"/>
                  </a:schemeClr>
                </a:solidFill>
              </a:rPr>
              <a:t>ANUFACTURA </a:t>
            </a:r>
            <a:endParaRPr lang="es-CO" dirty="0">
              <a:solidFill>
                <a:schemeClr val="tx1">
                  <a:lumMod val="50000"/>
                  <a:lumOff val="50000"/>
                </a:schemeClr>
              </a:solidFill>
            </a:endParaRPr>
          </a:p>
        </p:txBody>
      </p:sp>
      <p:sp>
        <p:nvSpPr>
          <p:cNvPr id="22" name="21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22"/>
                                        </p:tgtEl>
                                        <p:attrNameLst>
                                          <p:attrName>style.visibility</p:attrName>
                                        </p:attrNameLst>
                                      </p:cBhvr>
                                      <p:to>
                                        <p:strVal val="visible"/>
                                      </p:to>
                                    </p:set>
                                    <p:animEffect transition="in" filter="wheel(4)">
                                      <p:cBhvr>
                                        <p:cTn id="7"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FF0000"/>
                </a:solidFill>
              </a:rPr>
              <a:t>A</a:t>
            </a:r>
            <a:r>
              <a:rPr lang="es-ES_tradnl" dirty="0" smtClean="0">
                <a:solidFill>
                  <a:schemeClr val="tx1">
                    <a:lumMod val="50000"/>
                    <a:lumOff val="50000"/>
                  </a:schemeClr>
                </a:solidFill>
              </a:rPr>
              <a:t>NALISIS FEA (Finite Element Analisys) </a:t>
            </a:r>
            <a:endParaRPr lang="es-CO" dirty="0">
              <a:solidFill>
                <a:schemeClr val="tx1">
                  <a:lumMod val="50000"/>
                  <a:lumOff val="50000"/>
                </a:schemeClr>
              </a:solidFill>
            </a:endParaRPr>
          </a:p>
        </p:txBody>
      </p:sp>
      <p:sp>
        <p:nvSpPr>
          <p:cNvPr id="76806" name="Rectangle 6"/>
          <p:cNvSpPr>
            <a:spLocks noChangeArrowheads="1"/>
          </p:cNvSpPr>
          <p:nvPr/>
        </p:nvSpPr>
        <p:spPr bwMode="auto">
          <a:xfrm>
            <a:off x="0" y="6154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8" name="17 Rectángulo"/>
          <p:cNvSpPr/>
          <p:nvPr/>
        </p:nvSpPr>
        <p:spPr>
          <a:xfrm>
            <a:off x="1043608" y="3140968"/>
            <a:ext cx="7488832" cy="1477328"/>
          </a:xfrm>
          <a:prstGeom prst="rect">
            <a:avLst/>
          </a:prstGeom>
        </p:spPr>
        <p:txBody>
          <a:bodyPr wrap="square">
            <a:spAutoFit/>
          </a:bodyPr>
          <a:lstStyle/>
          <a:p>
            <a:pPr algn="just"/>
            <a:r>
              <a:rPr lang="es-ES" dirty="0" smtClean="0">
                <a:solidFill>
                  <a:schemeClr val="tx1">
                    <a:lumMod val="50000"/>
                    <a:lumOff val="50000"/>
                  </a:schemeClr>
                </a:solidFill>
              </a:rPr>
              <a:t>El análisis de elementos finitos utilizado durante este proyecto sirve como advisor para observar el comportamiento de la pieza bajo condiciones de carga y poder definir algunas consideraciones de diseño de las piezas. Se excluyen parámetros relacionados con el proceso de manufactura y propiedades reales del material.</a:t>
            </a:r>
            <a:endParaRPr lang="es-CO" dirty="0">
              <a:solidFill>
                <a:schemeClr val="tx1">
                  <a:lumMod val="50000"/>
                  <a:lumOff val="50000"/>
                </a:schemeClr>
              </a:solidFill>
            </a:endParaRPr>
          </a:p>
        </p:txBody>
      </p:sp>
      <p:sp>
        <p:nvSpPr>
          <p:cNvPr id="22" name="21 CuadroTexto"/>
          <p:cNvSpPr txBox="1"/>
          <p:nvPr/>
        </p:nvSpPr>
        <p:spPr>
          <a:xfrm>
            <a:off x="1475656" y="5013178"/>
            <a:ext cx="2445798" cy="646331"/>
          </a:xfrm>
          <a:prstGeom prst="rect">
            <a:avLst/>
          </a:prstGeom>
          <a:noFill/>
        </p:spPr>
        <p:txBody>
          <a:bodyPr wrap="none" rtlCol="0">
            <a:spAutoFit/>
          </a:bodyPr>
          <a:lstStyle/>
          <a:p>
            <a:pPr algn="ctr"/>
            <a:r>
              <a:rPr lang="es-CO" dirty="0" smtClean="0"/>
              <a:t>Estudio 1</a:t>
            </a:r>
          </a:p>
          <a:p>
            <a:pPr algn="ctr"/>
            <a:r>
              <a:rPr lang="es-CO" dirty="0" smtClean="0"/>
              <a:t>Estudio de carga normal</a:t>
            </a:r>
            <a:endParaRPr lang="es-CO" dirty="0"/>
          </a:p>
        </p:txBody>
      </p:sp>
      <p:sp>
        <p:nvSpPr>
          <p:cNvPr id="23" name="22 CuadroTexto"/>
          <p:cNvSpPr txBox="1"/>
          <p:nvPr/>
        </p:nvSpPr>
        <p:spPr>
          <a:xfrm>
            <a:off x="5724130" y="4941170"/>
            <a:ext cx="2466637" cy="646331"/>
          </a:xfrm>
          <a:prstGeom prst="rect">
            <a:avLst/>
          </a:prstGeom>
          <a:noFill/>
        </p:spPr>
        <p:txBody>
          <a:bodyPr wrap="none" rtlCol="0">
            <a:spAutoFit/>
          </a:bodyPr>
          <a:lstStyle/>
          <a:p>
            <a:pPr algn="ctr"/>
            <a:r>
              <a:rPr lang="es-CO" dirty="0" smtClean="0"/>
              <a:t>Estudio 2</a:t>
            </a:r>
          </a:p>
          <a:p>
            <a:pPr algn="ctr"/>
            <a:r>
              <a:rPr lang="es-CO" dirty="0" smtClean="0"/>
              <a:t>Estudio de carga apilado</a:t>
            </a:r>
            <a:endParaRPr lang="es-CO" dirty="0"/>
          </a:p>
        </p:txBody>
      </p:sp>
      <p:sp>
        <p:nvSpPr>
          <p:cNvPr id="14" name="13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4"/>
                                        </p:tgtEl>
                                        <p:attrNameLst>
                                          <p:attrName>style.visibility</p:attrName>
                                        </p:attrNameLst>
                                      </p:cBhvr>
                                      <p:to>
                                        <p:strVal val="visible"/>
                                      </p:to>
                                    </p:set>
                                    <p:animEffect transition="in" filter="wheel(4)">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76806" name="Rectangle 6"/>
          <p:cNvSpPr>
            <a:spLocks noChangeArrowheads="1"/>
          </p:cNvSpPr>
          <p:nvPr/>
        </p:nvSpPr>
        <p:spPr bwMode="auto">
          <a:xfrm>
            <a:off x="0" y="6154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4" name="13 CuadroTexto"/>
          <p:cNvSpPr txBox="1"/>
          <p:nvPr/>
        </p:nvSpPr>
        <p:spPr>
          <a:xfrm>
            <a:off x="0" y="2708921"/>
            <a:ext cx="9144000" cy="1200329"/>
          </a:xfrm>
          <a:prstGeom prst="rect">
            <a:avLst/>
          </a:prstGeom>
          <a:noFill/>
        </p:spPr>
        <p:txBody>
          <a:bodyPr wrap="square" rtlCol="0">
            <a:spAutoFit/>
          </a:bodyPr>
          <a:lstStyle/>
          <a:p>
            <a:pPr algn="ctr"/>
            <a:r>
              <a:rPr lang="es-CO" dirty="0" smtClean="0">
                <a:solidFill>
                  <a:schemeClr val="tx1">
                    <a:lumMod val="50000"/>
                    <a:lumOff val="50000"/>
                  </a:schemeClr>
                </a:solidFill>
              </a:rPr>
              <a:t>Material determinado: PEMD</a:t>
            </a:r>
          </a:p>
          <a:p>
            <a:pPr algn="ctr"/>
            <a:r>
              <a:rPr lang="es-CO" dirty="0" smtClean="0">
                <a:solidFill>
                  <a:schemeClr val="tx1">
                    <a:lumMod val="50000"/>
                    <a:lumOff val="50000"/>
                  </a:schemeClr>
                </a:solidFill>
              </a:rPr>
              <a:t>Espesor: 3mm</a:t>
            </a:r>
          </a:p>
          <a:p>
            <a:pPr algn="ctr"/>
            <a:r>
              <a:rPr lang="es-CO" dirty="0" smtClean="0">
                <a:solidFill>
                  <a:schemeClr val="tx1">
                    <a:lumMod val="50000"/>
                    <a:lumOff val="50000"/>
                  </a:schemeClr>
                </a:solidFill>
              </a:rPr>
              <a:t>Calidad de la maya: alta.</a:t>
            </a:r>
          </a:p>
          <a:p>
            <a:pPr algn="ctr"/>
            <a:r>
              <a:rPr lang="es-CO" dirty="0" smtClean="0">
                <a:solidFill>
                  <a:schemeClr val="tx1">
                    <a:lumMod val="50000"/>
                    <a:lumOff val="50000"/>
                  </a:schemeClr>
                </a:solidFill>
              </a:rPr>
              <a:t>Peso de la resina: 187L</a:t>
            </a:r>
          </a:p>
        </p:txBody>
      </p:sp>
      <p:graphicFrame>
        <p:nvGraphicFramePr>
          <p:cNvPr id="15" name="14 Tabla"/>
          <p:cNvGraphicFramePr>
            <a:graphicFrameLocks noGrp="1"/>
          </p:cNvGraphicFramePr>
          <p:nvPr/>
        </p:nvGraphicFramePr>
        <p:xfrm>
          <a:off x="755577" y="4365106"/>
          <a:ext cx="7883339" cy="1531050"/>
        </p:xfrm>
        <a:graphic>
          <a:graphicData uri="http://schemas.openxmlformats.org/drawingml/2006/table">
            <a:tbl>
              <a:tblPr/>
              <a:tblGrid>
                <a:gridCol w="697865"/>
                <a:gridCol w="3550607"/>
                <a:gridCol w="1243711"/>
                <a:gridCol w="1421257"/>
                <a:gridCol w="969899"/>
              </a:tblGrid>
              <a:tr h="409575">
                <a:tc>
                  <a:txBody>
                    <a:bodyPr/>
                    <a:lstStyle/>
                    <a:p>
                      <a:pPr algn="ctr">
                        <a:lnSpc>
                          <a:spcPct val="115000"/>
                        </a:lnSpc>
                        <a:spcAft>
                          <a:spcPts val="0"/>
                        </a:spcAft>
                      </a:pPr>
                      <a:r>
                        <a:rPr lang="es-ES" sz="1500" b="1" dirty="0">
                          <a:solidFill>
                            <a:srgbClr val="000000"/>
                          </a:solidFill>
                          <a:latin typeface="Calibri"/>
                          <a:ea typeface="Times New Roman"/>
                          <a:cs typeface="Calibri"/>
                        </a:rPr>
                        <a:t>Estudio </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500" b="1" dirty="0">
                          <a:solidFill>
                            <a:srgbClr val="000000"/>
                          </a:solidFill>
                          <a:latin typeface="Calibri"/>
                          <a:ea typeface="Times New Roman"/>
                          <a:cs typeface="Calibri"/>
                        </a:rPr>
                        <a:t> Componentes </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500" b="1" dirty="0">
                          <a:solidFill>
                            <a:srgbClr val="000000"/>
                          </a:solidFill>
                          <a:latin typeface="Calibri"/>
                          <a:ea typeface="Times New Roman"/>
                          <a:cs typeface="Calibri"/>
                        </a:rPr>
                        <a:t>Peso total (Kg)</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500" b="1" dirty="0">
                          <a:solidFill>
                            <a:srgbClr val="000000"/>
                          </a:solidFill>
                          <a:latin typeface="Calibri"/>
                          <a:ea typeface="Times New Roman"/>
                          <a:cs typeface="Calibri"/>
                        </a:rPr>
                        <a:t>Gravedad  (m/s</a:t>
                      </a:r>
                      <a:r>
                        <a:rPr lang="es-ES" sz="1500" b="1" baseline="30000" dirty="0">
                          <a:solidFill>
                            <a:srgbClr val="000000"/>
                          </a:solidFill>
                          <a:latin typeface="Calibri"/>
                          <a:ea typeface="Times New Roman"/>
                          <a:cs typeface="Calibri"/>
                        </a:rPr>
                        <a:t>2</a:t>
                      </a:r>
                      <a:r>
                        <a:rPr lang="es-ES" sz="1500" b="1" dirty="0">
                          <a:solidFill>
                            <a:srgbClr val="000000"/>
                          </a:solidFill>
                          <a:latin typeface="Calibri"/>
                          <a:ea typeface="Times New Roman"/>
                          <a:cs typeface="Calibri"/>
                        </a:rPr>
                        <a:t>)</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500" b="1" dirty="0">
                          <a:solidFill>
                            <a:srgbClr val="000000"/>
                          </a:solidFill>
                          <a:latin typeface="Calibri"/>
                          <a:ea typeface="Times New Roman"/>
                          <a:cs typeface="Calibri"/>
                        </a:rPr>
                        <a:t>Fuerza  (N)</a:t>
                      </a:r>
                      <a:endParaRPr lang="es-CO" sz="1500" dirty="0">
                        <a:solidFill>
                          <a:srgbClr val="000000"/>
                        </a:solidFill>
                        <a:latin typeface="Calibri"/>
                        <a:ea typeface="Calibri"/>
                        <a:cs typeface="Times New Roman"/>
                      </a:endParaRPr>
                    </a:p>
                  </a:txBody>
                  <a:tcPr marL="68580" marR="68580"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r>
              <a:tr h="490728">
                <a:tc>
                  <a:txBody>
                    <a:bodyPr/>
                    <a:lstStyle/>
                    <a:p>
                      <a:pPr algn="ctr">
                        <a:lnSpc>
                          <a:spcPct val="115000"/>
                        </a:lnSpc>
                        <a:spcAft>
                          <a:spcPts val="0"/>
                        </a:spcAft>
                      </a:pPr>
                      <a:r>
                        <a:rPr lang="es-ES" sz="1500" b="1" dirty="0">
                          <a:solidFill>
                            <a:srgbClr val="FFFFFF"/>
                          </a:solidFill>
                          <a:latin typeface="Calibri"/>
                          <a:ea typeface="Times New Roman"/>
                          <a:cs typeface="Calibri"/>
                        </a:rPr>
                        <a:t>1</a:t>
                      </a:r>
                      <a:endParaRPr lang="es-CO" sz="1500" dirty="0">
                        <a:solidFill>
                          <a:srgbClr val="000000"/>
                        </a:solidFill>
                        <a:latin typeface="Calibri"/>
                        <a:ea typeface="Calibri"/>
                        <a:cs typeface="Times New Roman"/>
                      </a:endParaRPr>
                    </a:p>
                  </a:txBody>
                  <a:tcPr marL="68580" marR="68580" marT="0" marB="0" anchor="ctr">
                    <a:lnL>
                      <a:noFill/>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resina ,cartón interno, cartón externo, tapa superior</a:t>
                      </a:r>
                      <a:endParaRPr lang="es-CO" sz="15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212,328</a:t>
                      </a:r>
                      <a:endParaRPr lang="es-CO" sz="15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9,8</a:t>
                      </a:r>
                      <a:endParaRPr lang="es-CO" sz="15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2080,8144</a:t>
                      </a:r>
                      <a:endParaRPr lang="es-CO" sz="15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499025">
                <a:tc>
                  <a:txBody>
                    <a:bodyPr/>
                    <a:lstStyle/>
                    <a:p>
                      <a:pPr algn="ctr">
                        <a:lnSpc>
                          <a:spcPct val="115000"/>
                        </a:lnSpc>
                        <a:spcAft>
                          <a:spcPts val="0"/>
                        </a:spcAft>
                      </a:pPr>
                      <a:r>
                        <a:rPr lang="es-ES" sz="1500" b="1" dirty="0">
                          <a:solidFill>
                            <a:srgbClr val="FFFFFF"/>
                          </a:solidFill>
                          <a:latin typeface="Calibri"/>
                          <a:ea typeface="Times New Roman"/>
                          <a:cs typeface="Calibri"/>
                        </a:rPr>
                        <a:t>2</a:t>
                      </a:r>
                      <a:endParaRPr lang="es-CO" sz="1500" dirty="0">
                        <a:solidFill>
                          <a:srgbClr val="000000"/>
                        </a:solidFill>
                        <a:latin typeface="Calibri"/>
                        <a:ea typeface="Calibri"/>
                        <a:cs typeface="Times New Roman"/>
                      </a:endParaRPr>
                    </a:p>
                  </a:txBody>
                  <a:tcPr marL="68580" marR="68580" marT="0" marB="0" anchor="ctr">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a:noFill/>
                    </a:lnB>
                    <a:solidFill>
                      <a:srgbClr val="276A7C"/>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Resina x(2), cartón interno x(2), cartón externo x(2), tapa superior, tapa inferior</a:t>
                      </a:r>
                      <a:endParaRPr lang="es-CO" sz="15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424,723</a:t>
                      </a:r>
                      <a:endParaRPr lang="es-CO" sz="15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9,8</a:t>
                      </a:r>
                      <a:endParaRPr lang="es-CO" sz="15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500" dirty="0">
                          <a:solidFill>
                            <a:srgbClr val="000000"/>
                          </a:solidFill>
                          <a:latin typeface="Calibri"/>
                          <a:ea typeface="Times New Roman"/>
                          <a:cs typeface="Calibri"/>
                        </a:rPr>
                        <a:t>4162,2854</a:t>
                      </a:r>
                      <a:endParaRPr lang="es-CO" sz="1500" dirty="0">
                        <a:solidFill>
                          <a:srgbClr val="000000"/>
                        </a:solidFill>
                        <a:latin typeface="Calibri"/>
                        <a:ea typeface="Calibri"/>
                        <a:cs typeface="Times New Roman"/>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EDF6F9"/>
                    </a:solidFill>
                  </a:tcPr>
                </a:tc>
              </a:tr>
            </a:tbl>
          </a:graphicData>
        </a:graphic>
      </p:graphicFrame>
      <p:sp>
        <p:nvSpPr>
          <p:cNvPr id="16" name="Rectangle 4"/>
          <p:cNvSpPr>
            <a:spLocks noChangeArrowheads="1"/>
          </p:cNvSpPr>
          <p:nvPr/>
        </p:nvSpPr>
        <p:spPr bwMode="auto">
          <a:xfrm>
            <a:off x="0" y="1907540"/>
            <a:ext cx="9144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es-ES" dirty="0" smtClean="0">
                <a:latin typeface="Calibri" pitchFamily="34" charset="0"/>
                <a:cs typeface="Calibri" pitchFamily="34" charset="0"/>
              </a:rPr>
              <a:t>SUPOSICIONES</a:t>
            </a:r>
            <a:endParaRPr kumimoji="0" lang="es-ES" b="0" i="0" u="none" strike="noStrike" cap="none" normalizeH="0" baseline="0" dirty="0" smtClean="0">
              <a:ln>
                <a:noFill/>
              </a:ln>
              <a:solidFill>
                <a:schemeClr val="tx1"/>
              </a:solidFill>
              <a:effectLst/>
              <a:latin typeface="Arial" pitchFamily="34" charset="0"/>
              <a:cs typeface="Arial" pitchFamily="34" charset="0"/>
            </a:endParaRPr>
          </a:p>
        </p:txBody>
      </p:sp>
      <p:sp>
        <p:nvSpPr>
          <p:cNvPr id="17" name="16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FF0000"/>
                </a:solidFill>
              </a:rPr>
              <a:t>A</a:t>
            </a:r>
            <a:r>
              <a:rPr lang="es-ES_tradnl" dirty="0" smtClean="0">
                <a:solidFill>
                  <a:schemeClr val="tx1">
                    <a:lumMod val="50000"/>
                    <a:lumOff val="50000"/>
                  </a:schemeClr>
                </a:solidFill>
              </a:rPr>
              <a:t>NALISIS FEA (Finite Element Analisys) </a:t>
            </a:r>
            <a:endParaRPr lang="es-CO" dirty="0">
              <a:solidFill>
                <a:schemeClr val="tx1">
                  <a:lumMod val="50000"/>
                  <a:lumOff val="50000"/>
                </a:schemeClr>
              </a:solidFill>
            </a:endParaRPr>
          </a:p>
        </p:txBody>
      </p:sp>
      <p:sp>
        <p:nvSpPr>
          <p:cNvPr id="18" name="17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8"/>
                                        </p:tgtEl>
                                        <p:attrNameLst>
                                          <p:attrName>style.visibility</p:attrName>
                                        </p:attrNameLst>
                                      </p:cBhvr>
                                      <p:to>
                                        <p:strVal val="visible"/>
                                      </p:to>
                                    </p:set>
                                    <p:animEffect transition="in" filter="wheel(4)">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99331" name="Picture 3"/>
          <p:cNvPicPr>
            <a:picLocks noChangeAspect="1" noChangeArrowheads="1"/>
          </p:cNvPicPr>
          <p:nvPr/>
        </p:nvPicPr>
        <p:blipFill>
          <a:blip r:embed="rId4" cstate="print"/>
          <a:srcRect t="5159"/>
          <a:stretch>
            <a:fillRect/>
          </a:stretch>
        </p:blipFill>
        <p:spPr bwMode="auto">
          <a:xfrm>
            <a:off x="107504" y="2420889"/>
            <a:ext cx="4051336" cy="2863411"/>
          </a:xfrm>
          <a:prstGeom prst="rect">
            <a:avLst/>
          </a:prstGeom>
          <a:noFill/>
          <a:ln w="9525">
            <a:noFill/>
            <a:miter lim="800000"/>
            <a:headEnd/>
            <a:tailEnd/>
          </a:ln>
          <a:effectLst/>
          <a:scene3d>
            <a:camera prst="isometricRightUp"/>
            <a:lightRig rig="threePt" dir="t"/>
          </a:scene3d>
        </p:spPr>
      </p:pic>
      <p:pic>
        <p:nvPicPr>
          <p:cNvPr id="5" name="4 Imagen" descr="logo gris.png"/>
          <p:cNvPicPr>
            <a:picLocks noChangeAspect="1"/>
          </p:cNvPicPr>
          <p:nvPr/>
        </p:nvPicPr>
        <p:blipFill>
          <a:blip r:embed="rId5"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76806" name="Rectangle 6"/>
          <p:cNvSpPr>
            <a:spLocks noChangeArrowheads="1"/>
          </p:cNvSpPr>
          <p:nvPr/>
        </p:nvSpPr>
        <p:spPr bwMode="auto">
          <a:xfrm>
            <a:off x="0" y="6154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O"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pic>
        <p:nvPicPr>
          <p:cNvPr id="99332" name="Picture 4"/>
          <p:cNvPicPr>
            <a:picLocks noChangeAspect="1" noChangeArrowheads="1"/>
          </p:cNvPicPr>
          <p:nvPr/>
        </p:nvPicPr>
        <p:blipFill>
          <a:blip r:embed="rId6" cstate="print"/>
          <a:srcRect t="4446" b="5162"/>
          <a:stretch>
            <a:fillRect/>
          </a:stretch>
        </p:blipFill>
        <p:spPr bwMode="auto">
          <a:xfrm>
            <a:off x="2123730" y="2420888"/>
            <a:ext cx="3696049" cy="3312368"/>
          </a:xfrm>
          <a:prstGeom prst="rect">
            <a:avLst/>
          </a:prstGeom>
          <a:noFill/>
          <a:ln w="9525">
            <a:noFill/>
            <a:miter lim="800000"/>
            <a:headEnd/>
            <a:tailEnd/>
          </a:ln>
          <a:effectLst/>
          <a:scene3d>
            <a:camera prst="isometricRightUp"/>
            <a:lightRig rig="threePt" dir="t"/>
          </a:scene3d>
        </p:spPr>
      </p:pic>
      <p:sp>
        <p:nvSpPr>
          <p:cNvPr id="18" name="17 Rectángulo"/>
          <p:cNvSpPr/>
          <p:nvPr/>
        </p:nvSpPr>
        <p:spPr>
          <a:xfrm>
            <a:off x="5364088" y="2996954"/>
            <a:ext cx="3168352" cy="2585323"/>
          </a:xfrm>
          <a:prstGeom prst="rect">
            <a:avLst/>
          </a:prstGeom>
        </p:spPr>
        <p:txBody>
          <a:bodyPr wrap="square">
            <a:spAutoFit/>
          </a:bodyPr>
          <a:lstStyle/>
          <a:p>
            <a:pPr algn="just"/>
            <a:r>
              <a:rPr lang="es-ES" dirty="0" smtClean="0">
                <a:solidFill>
                  <a:schemeClr val="tx1">
                    <a:lumMod val="50000"/>
                    <a:lumOff val="50000"/>
                  </a:schemeClr>
                </a:solidFill>
              </a:rPr>
              <a:t>Inicialmente se encontró que el concepto 1 tuvo unos desplazamientos y esfuerzos muy altos. Se diseño un refuerzo en la tapa inferior para brindarle mas estructura. Con resultado positivos. Se redujo el </a:t>
            </a:r>
            <a:r>
              <a:rPr lang="es-ES" dirty="0" smtClean="0">
                <a:solidFill>
                  <a:srgbClr val="FF0000"/>
                </a:solidFill>
              </a:rPr>
              <a:t>desplazamiento</a:t>
            </a:r>
            <a:r>
              <a:rPr lang="es-ES" dirty="0" smtClean="0">
                <a:solidFill>
                  <a:schemeClr val="tx1">
                    <a:lumMod val="50000"/>
                    <a:lumOff val="50000"/>
                  </a:schemeClr>
                </a:solidFill>
              </a:rPr>
              <a:t> en un </a:t>
            </a:r>
            <a:r>
              <a:rPr lang="es-ES" dirty="0" smtClean="0">
                <a:solidFill>
                  <a:srgbClr val="FF0000"/>
                </a:solidFill>
              </a:rPr>
              <a:t>64%</a:t>
            </a:r>
            <a:r>
              <a:rPr lang="es-ES" dirty="0" smtClean="0">
                <a:solidFill>
                  <a:schemeClr val="tx1">
                    <a:lumMod val="50000"/>
                    <a:lumOff val="50000"/>
                  </a:schemeClr>
                </a:solidFill>
              </a:rPr>
              <a:t> y los </a:t>
            </a:r>
            <a:r>
              <a:rPr lang="es-ES" dirty="0" smtClean="0">
                <a:solidFill>
                  <a:srgbClr val="FF0000"/>
                </a:solidFill>
              </a:rPr>
              <a:t>esfuerzos</a:t>
            </a:r>
            <a:r>
              <a:rPr lang="es-ES" dirty="0" smtClean="0">
                <a:solidFill>
                  <a:schemeClr val="tx1">
                    <a:lumMod val="50000"/>
                    <a:lumOff val="50000"/>
                  </a:schemeClr>
                </a:solidFill>
              </a:rPr>
              <a:t>  en un </a:t>
            </a:r>
            <a:r>
              <a:rPr lang="es-ES" dirty="0" smtClean="0">
                <a:solidFill>
                  <a:srgbClr val="FF0000"/>
                </a:solidFill>
              </a:rPr>
              <a:t>74%</a:t>
            </a:r>
            <a:r>
              <a:rPr lang="es-ES" dirty="0" smtClean="0">
                <a:solidFill>
                  <a:schemeClr val="tx1">
                    <a:lumMod val="50000"/>
                    <a:lumOff val="50000"/>
                  </a:schemeClr>
                </a:solidFill>
              </a:rPr>
              <a:t>.</a:t>
            </a:r>
            <a:endParaRPr lang="es-CO" dirty="0">
              <a:solidFill>
                <a:schemeClr val="tx1">
                  <a:lumMod val="50000"/>
                  <a:lumOff val="50000"/>
                </a:schemeClr>
              </a:solidFill>
            </a:endParaRPr>
          </a:p>
        </p:txBody>
      </p:sp>
      <p:sp>
        <p:nvSpPr>
          <p:cNvPr id="14" name="13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FF0000"/>
                </a:solidFill>
              </a:rPr>
              <a:t>A</a:t>
            </a:r>
            <a:r>
              <a:rPr lang="es-ES_tradnl" dirty="0" smtClean="0">
                <a:solidFill>
                  <a:schemeClr val="tx1">
                    <a:lumMod val="50000"/>
                    <a:lumOff val="50000"/>
                  </a:schemeClr>
                </a:solidFill>
              </a:rPr>
              <a:t>NALISIS FEA (Finite Element Analisys) </a:t>
            </a:r>
            <a:endParaRPr lang="es-CO" dirty="0">
              <a:solidFill>
                <a:schemeClr val="tx1">
                  <a:lumMod val="50000"/>
                  <a:lumOff val="50000"/>
                </a:schemeClr>
              </a:solidFill>
            </a:endParaRPr>
          </a:p>
        </p:txBody>
      </p:sp>
      <p:sp>
        <p:nvSpPr>
          <p:cNvPr id="15" name="14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5"/>
                                        </p:tgtEl>
                                        <p:attrNameLst>
                                          <p:attrName>style.visibility</p:attrName>
                                        </p:attrNameLst>
                                      </p:cBhvr>
                                      <p:to>
                                        <p:strVal val="visible"/>
                                      </p:to>
                                    </p:set>
                                    <p:animEffect transition="in" filter="wheel(4)">
                                      <p:cBhvr>
                                        <p:cTn id="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FF0000"/>
                </a:solidFill>
              </a:rPr>
              <a:t>A</a:t>
            </a:r>
            <a:r>
              <a:rPr lang="es-ES_tradnl" dirty="0" smtClean="0">
                <a:solidFill>
                  <a:schemeClr val="tx1">
                    <a:lumMod val="50000"/>
                    <a:lumOff val="50000"/>
                  </a:schemeClr>
                </a:solidFill>
              </a:rPr>
              <a:t>NALISIS DE ALAMACENAMIENTO EN BODEGA </a:t>
            </a:r>
            <a:endParaRPr lang="es-CO" dirty="0">
              <a:solidFill>
                <a:schemeClr val="tx1">
                  <a:lumMod val="50000"/>
                  <a:lumOff val="50000"/>
                </a:schemeClr>
              </a:solidFill>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pic>
        <p:nvPicPr>
          <p:cNvPr id="100354" name="Picture 2"/>
          <p:cNvPicPr>
            <a:picLocks noChangeAspect="1" noChangeArrowheads="1"/>
          </p:cNvPicPr>
          <p:nvPr/>
        </p:nvPicPr>
        <p:blipFill>
          <a:blip r:embed="rId5" cstate="print"/>
          <a:srcRect b="5779"/>
          <a:stretch>
            <a:fillRect/>
          </a:stretch>
        </p:blipFill>
        <p:spPr bwMode="auto">
          <a:xfrm>
            <a:off x="467545" y="2060849"/>
            <a:ext cx="4536504" cy="3792835"/>
          </a:xfrm>
          <a:prstGeom prst="rect">
            <a:avLst/>
          </a:prstGeom>
          <a:noFill/>
          <a:ln w="9525">
            <a:noFill/>
            <a:miter lim="800000"/>
            <a:headEnd/>
            <a:tailEnd/>
          </a:ln>
          <a:effectLst/>
          <a:scene3d>
            <a:camera prst="isometricRightUp"/>
            <a:lightRig rig="threePt" dir="t"/>
          </a:scene3d>
        </p:spPr>
      </p:pic>
      <p:sp>
        <p:nvSpPr>
          <p:cNvPr id="17" name="16 CuadroTexto"/>
          <p:cNvSpPr txBox="1"/>
          <p:nvPr/>
        </p:nvSpPr>
        <p:spPr>
          <a:xfrm>
            <a:off x="4716016" y="2348880"/>
            <a:ext cx="3888432" cy="2308324"/>
          </a:xfrm>
          <a:prstGeom prst="rect">
            <a:avLst/>
          </a:prstGeom>
          <a:noFill/>
        </p:spPr>
        <p:txBody>
          <a:bodyPr wrap="square" rtlCol="0">
            <a:spAutoFit/>
          </a:bodyPr>
          <a:lstStyle/>
          <a:p>
            <a:pPr algn="just"/>
            <a:r>
              <a:rPr lang="es-CO" dirty="0" smtClean="0">
                <a:solidFill>
                  <a:schemeClr val="tx1">
                    <a:lumMod val="50000"/>
                    <a:lumOff val="50000"/>
                  </a:schemeClr>
                </a:solidFill>
              </a:rPr>
              <a:t>Se pueden ubicar </a:t>
            </a:r>
            <a:r>
              <a:rPr lang="es-CO" dirty="0" smtClean="0">
                <a:solidFill>
                  <a:srgbClr val="FF0000"/>
                </a:solidFill>
              </a:rPr>
              <a:t>6</a:t>
            </a:r>
            <a:r>
              <a:rPr lang="es-CO" dirty="0" smtClean="0">
                <a:solidFill>
                  <a:schemeClr val="tx1">
                    <a:lumMod val="50000"/>
                    <a:lumOff val="50000"/>
                  </a:schemeClr>
                </a:solidFill>
              </a:rPr>
              <a:t> contenedores mas.</a:t>
            </a:r>
          </a:p>
          <a:p>
            <a:pPr algn="just"/>
            <a:r>
              <a:rPr lang="es-CO" dirty="0" smtClean="0">
                <a:solidFill>
                  <a:schemeClr val="tx1">
                    <a:lumMod val="50000"/>
                    <a:lumOff val="50000"/>
                  </a:schemeClr>
                </a:solidFill>
              </a:rPr>
              <a:t>Se ocupa el 85% de la bodega en comparación con un 74% del contenedor actual. </a:t>
            </a:r>
            <a:r>
              <a:rPr lang="es-CO" dirty="0" smtClean="0">
                <a:solidFill>
                  <a:srgbClr val="FF0000"/>
                </a:solidFill>
              </a:rPr>
              <a:t>Optimiza</a:t>
            </a:r>
            <a:r>
              <a:rPr lang="es-CO" dirty="0" smtClean="0">
                <a:solidFill>
                  <a:schemeClr val="tx1">
                    <a:lumMod val="50000"/>
                    <a:lumOff val="50000"/>
                  </a:schemeClr>
                </a:solidFill>
              </a:rPr>
              <a:t> un </a:t>
            </a:r>
            <a:r>
              <a:rPr lang="es-CO" dirty="0" smtClean="0">
                <a:solidFill>
                  <a:srgbClr val="FF0000"/>
                </a:solidFill>
              </a:rPr>
              <a:t>12 %</a:t>
            </a:r>
            <a:r>
              <a:rPr lang="es-CO" dirty="0" smtClean="0">
                <a:solidFill>
                  <a:schemeClr val="tx1">
                    <a:lumMod val="50000"/>
                    <a:lumOff val="50000"/>
                  </a:schemeClr>
                </a:solidFill>
              </a:rPr>
              <a:t> del espacio.</a:t>
            </a:r>
          </a:p>
          <a:p>
            <a:pPr algn="just"/>
            <a:r>
              <a:rPr lang="es-CO" dirty="0" smtClean="0">
                <a:solidFill>
                  <a:schemeClr val="tx1">
                    <a:lumMod val="50000"/>
                    <a:lumOff val="50000"/>
                  </a:schemeClr>
                </a:solidFill>
              </a:rPr>
              <a:t>Se desperdicia solo el 0,05% de espacio por contenedor. 0,04% menos que el contenedor actual.</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pic>
        <p:nvPicPr>
          <p:cNvPr id="100355" name="Picture 3"/>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3347864" y="5373217"/>
            <a:ext cx="5163300" cy="414908"/>
          </a:xfrm>
          <a:prstGeom prst="rect">
            <a:avLst/>
          </a:prstGeom>
          <a:noFill/>
        </p:spPr>
      </p:pic>
      <p:sp>
        <p:nvSpPr>
          <p:cNvPr id="14" name="13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4"/>
                                        </p:tgtEl>
                                        <p:attrNameLst>
                                          <p:attrName>style.visibility</p:attrName>
                                        </p:attrNameLst>
                                      </p:cBhvr>
                                      <p:to>
                                        <p:strVal val="visible"/>
                                      </p:to>
                                    </p:set>
                                    <p:animEffect transition="in" filter="wheel(4)">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FF0000"/>
                </a:solidFill>
              </a:rPr>
              <a:t>A</a:t>
            </a:r>
            <a:r>
              <a:rPr lang="es-ES_tradnl" dirty="0" smtClean="0">
                <a:solidFill>
                  <a:schemeClr val="tx1">
                    <a:lumMod val="50000"/>
                    <a:lumOff val="50000"/>
                  </a:schemeClr>
                </a:solidFill>
              </a:rPr>
              <a:t>NALISIS DE ALAMACENAMIENTO EN BODEGA </a:t>
            </a:r>
            <a:endParaRPr lang="es-CO" dirty="0">
              <a:solidFill>
                <a:schemeClr val="tx1">
                  <a:lumMod val="50000"/>
                  <a:lumOff val="50000"/>
                </a:schemeClr>
              </a:solidFill>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7" name="16 CuadroTexto"/>
          <p:cNvSpPr txBox="1"/>
          <p:nvPr/>
        </p:nvSpPr>
        <p:spPr>
          <a:xfrm>
            <a:off x="4355976" y="3391832"/>
            <a:ext cx="3888432" cy="1477328"/>
          </a:xfrm>
          <a:prstGeom prst="rect">
            <a:avLst/>
          </a:prstGeom>
          <a:noFill/>
        </p:spPr>
        <p:txBody>
          <a:bodyPr wrap="square" rtlCol="0">
            <a:spAutoFit/>
          </a:bodyPr>
          <a:lstStyle/>
          <a:p>
            <a:pPr algn="just"/>
            <a:r>
              <a:rPr lang="es-CO" dirty="0" smtClean="0">
                <a:solidFill>
                  <a:schemeClr val="tx1">
                    <a:lumMod val="50000"/>
                    <a:lumOff val="50000"/>
                  </a:schemeClr>
                </a:solidFill>
              </a:rPr>
              <a:t>Después del uso el espacio se optimiza radicalmente. Donde ahora cabe un solo contenedor se pueden apilar 14 tapas. Los cartones se pliegan y reciclan.</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pic>
        <p:nvPicPr>
          <p:cNvPr id="104450" name="26 Imagen" descr="apilado tapas.JPG"/>
          <p:cNvPicPr>
            <a:picLocks noChangeAspect="1" noChangeArrowheads="1"/>
          </p:cNvPicPr>
          <p:nvPr/>
        </p:nvPicPr>
        <p:blipFill>
          <a:blip r:embed="rId5" cstate="print"/>
          <a:srcRect l="35941" t="8980" r="35271" b="9389"/>
          <a:stretch>
            <a:fillRect/>
          </a:stretch>
        </p:blipFill>
        <p:spPr bwMode="auto">
          <a:xfrm>
            <a:off x="1331640" y="3127877"/>
            <a:ext cx="1440160" cy="2029316"/>
          </a:xfrm>
          <a:prstGeom prst="rect">
            <a:avLst/>
          </a:prstGeom>
          <a:noFill/>
        </p:spPr>
      </p:pic>
      <p:pic>
        <p:nvPicPr>
          <p:cNvPr id="104449" name="82 Imagen" descr="ensamble tambor actual.JPG"/>
          <p:cNvPicPr>
            <a:picLocks noChangeAspect="1" noChangeArrowheads="1"/>
          </p:cNvPicPr>
          <p:nvPr/>
        </p:nvPicPr>
        <p:blipFill>
          <a:blip r:embed="rId6" cstate="print"/>
          <a:srcRect/>
          <a:stretch>
            <a:fillRect/>
          </a:stretch>
        </p:blipFill>
        <p:spPr bwMode="auto">
          <a:xfrm>
            <a:off x="2771800" y="3127877"/>
            <a:ext cx="1440160" cy="2029316"/>
          </a:xfrm>
          <a:prstGeom prst="rect">
            <a:avLst/>
          </a:prstGeom>
          <a:noFill/>
        </p:spPr>
      </p:pic>
      <p:sp>
        <p:nvSpPr>
          <p:cNvPr id="104452" name="Rectangle 4"/>
          <p:cNvSpPr>
            <a:spLocks noChangeArrowheads="1"/>
          </p:cNvSpPr>
          <p:nvPr/>
        </p:nvSpPr>
        <p:spPr bwMode="auto">
          <a:xfrm>
            <a:off x="0" y="14536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5" name="14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5"/>
                                        </p:tgtEl>
                                        <p:attrNameLst>
                                          <p:attrName>style.visibility</p:attrName>
                                        </p:attrNameLst>
                                      </p:cBhvr>
                                      <p:to>
                                        <p:strVal val="visible"/>
                                      </p:to>
                                    </p:set>
                                    <p:animEffect transition="in" filter="wheel(4)">
                                      <p:cBhvr>
                                        <p:cTn id="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FF0000"/>
                </a:solidFill>
              </a:rPr>
              <a:t>A</a:t>
            </a:r>
            <a:r>
              <a:rPr lang="es-ES_tradnl" dirty="0" smtClean="0">
                <a:solidFill>
                  <a:schemeClr val="tx1">
                    <a:lumMod val="50000"/>
                    <a:lumOff val="50000"/>
                  </a:schemeClr>
                </a:solidFill>
              </a:rPr>
              <a:t>NALISIS DE CICLO DE VIDA</a:t>
            </a:r>
            <a:endParaRPr lang="es-CO" dirty="0">
              <a:solidFill>
                <a:schemeClr val="tx1">
                  <a:lumMod val="50000"/>
                  <a:lumOff val="50000"/>
                </a:schemeClr>
              </a:solidFill>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4452" name="Rectangle 4"/>
          <p:cNvSpPr>
            <a:spLocks noChangeArrowheads="1"/>
          </p:cNvSpPr>
          <p:nvPr/>
        </p:nvSpPr>
        <p:spPr bwMode="auto">
          <a:xfrm>
            <a:off x="0" y="14536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4" name="13 CuadroTexto"/>
          <p:cNvSpPr txBox="1"/>
          <p:nvPr/>
        </p:nvSpPr>
        <p:spPr>
          <a:xfrm>
            <a:off x="1763688" y="2071678"/>
            <a:ext cx="2308389" cy="369332"/>
          </a:xfrm>
          <a:prstGeom prst="rect">
            <a:avLst/>
          </a:prstGeom>
          <a:noFill/>
        </p:spPr>
        <p:txBody>
          <a:bodyPr wrap="none" rtlCol="0">
            <a:spAutoFit/>
          </a:bodyPr>
          <a:lstStyle/>
          <a:p>
            <a:r>
              <a:rPr lang="es-CO" dirty="0" smtClean="0">
                <a:solidFill>
                  <a:schemeClr val="tx1">
                    <a:lumMod val="50000"/>
                    <a:lumOff val="50000"/>
                  </a:schemeClr>
                </a:solidFill>
              </a:rPr>
              <a:t>NUEVO CONTENEDOR </a:t>
            </a:r>
            <a:endParaRPr lang="es-CO" dirty="0">
              <a:solidFill>
                <a:schemeClr val="tx1">
                  <a:lumMod val="50000"/>
                  <a:lumOff val="50000"/>
                </a:schemeClr>
              </a:solidFill>
            </a:endParaRPr>
          </a:p>
        </p:txBody>
      </p:sp>
      <p:sp>
        <p:nvSpPr>
          <p:cNvPr id="15" name="14 CuadroTexto"/>
          <p:cNvSpPr txBox="1"/>
          <p:nvPr/>
        </p:nvSpPr>
        <p:spPr>
          <a:xfrm>
            <a:off x="4572000" y="2571744"/>
            <a:ext cx="4000528" cy="1477328"/>
          </a:xfrm>
          <a:prstGeom prst="rect">
            <a:avLst/>
          </a:prstGeom>
          <a:noFill/>
        </p:spPr>
        <p:txBody>
          <a:bodyPr wrap="square" rtlCol="0">
            <a:spAutoFit/>
          </a:bodyPr>
          <a:lstStyle/>
          <a:p>
            <a:pPr algn="just"/>
            <a:r>
              <a:rPr lang="es-CO" dirty="0" smtClean="0">
                <a:solidFill>
                  <a:schemeClr val="tx1">
                    <a:lumMod val="50000"/>
                    <a:lumOff val="50000"/>
                  </a:schemeClr>
                </a:solidFill>
              </a:rPr>
              <a:t>Al discriminar los componentes del nuevo concepto se observa que el mayor impacto corresponde al proceso de reciclaje y procesado del cartón corrugado.</a:t>
            </a:r>
          </a:p>
        </p:txBody>
      </p:sp>
      <p:pic>
        <p:nvPicPr>
          <p:cNvPr id="1027" name="Picture 3" descr="C:\Users\Carolina\Desktop\Back up PDG\ACV\contendor de carton\red carton.JPG"/>
          <p:cNvPicPr>
            <a:picLocks noChangeAspect="1" noChangeArrowheads="1"/>
          </p:cNvPicPr>
          <p:nvPr/>
        </p:nvPicPr>
        <p:blipFill>
          <a:blip r:embed="rId5" cstate="print"/>
          <a:srcRect/>
          <a:stretch>
            <a:fillRect/>
          </a:stretch>
        </p:blipFill>
        <p:spPr bwMode="auto">
          <a:xfrm>
            <a:off x="1691682" y="2564904"/>
            <a:ext cx="2560213" cy="3816424"/>
          </a:xfrm>
          <a:prstGeom prst="rect">
            <a:avLst/>
          </a:prstGeom>
          <a:noFill/>
        </p:spPr>
      </p:pic>
      <p:sp>
        <p:nvSpPr>
          <p:cNvPr id="16" name="15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6"/>
                                        </p:tgtEl>
                                        <p:attrNameLst>
                                          <p:attrName>style.visibility</p:attrName>
                                        </p:attrNameLst>
                                      </p:cBhvr>
                                      <p:to>
                                        <p:strVal val="visible"/>
                                      </p:to>
                                    </p:set>
                                    <p:animEffect transition="in" filter="wheel(4)">
                                      <p:cBhvr>
                                        <p:cTn id="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FF0000"/>
                </a:solidFill>
              </a:rPr>
              <a:t>A</a:t>
            </a:r>
            <a:r>
              <a:rPr lang="es-ES_tradnl" dirty="0" smtClean="0">
                <a:solidFill>
                  <a:schemeClr val="tx1">
                    <a:lumMod val="50000"/>
                    <a:lumOff val="50000"/>
                  </a:schemeClr>
                </a:solidFill>
              </a:rPr>
              <a:t>NALISIS DE CICLO DE VIDA</a:t>
            </a:r>
            <a:endParaRPr lang="es-CO" dirty="0">
              <a:solidFill>
                <a:schemeClr val="tx1">
                  <a:lumMod val="50000"/>
                  <a:lumOff val="50000"/>
                </a:schemeClr>
              </a:solidFill>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4452" name="Rectangle 4"/>
          <p:cNvSpPr>
            <a:spLocks noChangeArrowheads="1"/>
          </p:cNvSpPr>
          <p:nvPr/>
        </p:nvSpPr>
        <p:spPr bwMode="auto">
          <a:xfrm>
            <a:off x="0" y="14536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4" name="13 CuadroTexto"/>
          <p:cNvSpPr txBox="1"/>
          <p:nvPr/>
        </p:nvSpPr>
        <p:spPr>
          <a:xfrm>
            <a:off x="0" y="2267580"/>
            <a:ext cx="9144000" cy="369332"/>
          </a:xfrm>
          <a:prstGeom prst="rect">
            <a:avLst/>
          </a:prstGeom>
          <a:noFill/>
        </p:spPr>
        <p:txBody>
          <a:bodyPr wrap="square" rtlCol="0">
            <a:spAutoFit/>
          </a:bodyPr>
          <a:lstStyle/>
          <a:p>
            <a:pPr algn="ctr"/>
            <a:r>
              <a:rPr lang="es-CO" dirty="0" smtClean="0">
                <a:solidFill>
                  <a:schemeClr val="tx1">
                    <a:lumMod val="50000"/>
                    <a:lumOff val="50000"/>
                  </a:schemeClr>
                </a:solidFill>
              </a:rPr>
              <a:t>COMPARATIVO CONTENEDOR ACTUAL VS. CONTENEDOR NUEVO </a:t>
            </a:r>
            <a:endParaRPr lang="es-CO" dirty="0">
              <a:solidFill>
                <a:schemeClr val="tx1">
                  <a:lumMod val="50000"/>
                  <a:lumOff val="50000"/>
                </a:schemeClr>
              </a:solidFill>
            </a:endParaRPr>
          </a:p>
        </p:txBody>
      </p:sp>
      <p:sp>
        <p:nvSpPr>
          <p:cNvPr id="15" name="14 CuadroTexto"/>
          <p:cNvSpPr txBox="1"/>
          <p:nvPr/>
        </p:nvSpPr>
        <p:spPr>
          <a:xfrm>
            <a:off x="4572000" y="2928936"/>
            <a:ext cx="4000528" cy="3139321"/>
          </a:xfrm>
          <a:prstGeom prst="rect">
            <a:avLst/>
          </a:prstGeom>
          <a:noFill/>
        </p:spPr>
        <p:txBody>
          <a:bodyPr wrap="square" rtlCol="0">
            <a:spAutoFit/>
          </a:bodyPr>
          <a:lstStyle/>
          <a:p>
            <a:pPr algn="just"/>
            <a:r>
              <a:rPr lang="es-ES" dirty="0" smtClean="0">
                <a:solidFill>
                  <a:schemeClr val="tx1">
                    <a:lumMod val="50000"/>
                    <a:lumOff val="50000"/>
                  </a:schemeClr>
                </a:solidFill>
              </a:rPr>
              <a:t>Se reduce el impacto de los procesos de transporte, por el uso de materia prima y procesos de manufactura locales.</a:t>
            </a:r>
          </a:p>
          <a:p>
            <a:pPr algn="just"/>
            <a:r>
              <a:rPr lang="es-ES" dirty="0" smtClean="0">
                <a:solidFill>
                  <a:schemeClr val="tx1">
                    <a:lumMod val="50000"/>
                    <a:lumOff val="50000"/>
                  </a:schemeClr>
                </a:solidFill>
              </a:rPr>
              <a:t>Pt: importado 32, local 6, nuevo 1,5.</a:t>
            </a:r>
          </a:p>
          <a:p>
            <a:pPr algn="just"/>
            <a:endParaRPr lang="es-ES" dirty="0" smtClean="0">
              <a:solidFill>
                <a:schemeClr val="tx1">
                  <a:lumMod val="50000"/>
                  <a:lumOff val="50000"/>
                </a:schemeClr>
              </a:solidFill>
            </a:endParaRPr>
          </a:p>
          <a:p>
            <a:pPr algn="just"/>
            <a:endParaRPr lang="es-ES" dirty="0" smtClean="0">
              <a:solidFill>
                <a:schemeClr val="tx1">
                  <a:lumMod val="50000"/>
                  <a:lumOff val="50000"/>
                </a:schemeClr>
              </a:solidFill>
            </a:endParaRPr>
          </a:p>
          <a:p>
            <a:pPr algn="just"/>
            <a:endParaRPr lang="es-ES" dirty="0" smtClean="0">
              <a:solidFill>
                <a:schemeClr val="tx1">
                  <a:lumMod val="50000"/>
                  <a:lumOff val="50000"/>
                </a:schemeClr>
              </a:solidFill>
            </a:endParaRPr>
          </a:p>
          <a:p>
            <a:pPr algn="just"/>
            <a:r>
              <a:rPr lang="es-ES" dirty="0" smtClean="0">
                <a:solidFill>
                  <a:schemeClr val="tx1">
                    <a:lumMod val="50000"/>
                    <a:lumOff val="50000"/>
                  </a:schemeClr>
                </a:solidFill>
              </a:rPr>
              <a:t>Se redujo un </a:t>
            </a:r>
            <a:r>
              <a:rPr lang="es-ES" dirty="0" smtClean="0">
                <a:solidFill>
                  <a:srgbClr val="FF0000"/>
                </a:solidFill>
              </a:rPr>
              <a:t>96.5</a:t>
            </a:r>
            <a:r>
              <a:rPr lang="es-ES" dirty="0" smtClean="0">
                <a:solidFill>
                  <a:schemeClr val="tx1">
                    <a:lumMod val="50000"/>
                    <a:lumOff val="50000"/>
                  </a:schemeClr>
                </a:solidFill>
              </a:rPr>
              <a:t> % el indicador de </a:t>
            </a:r>
            <a:r>
              <a:rPr lang="es-ES" dirty="0" smtClean="0">
                <a:solidFill>
                  <a:srgbClr val="FF0000"/>
                </a:solidFill>
              </a:rPr>
              <a:t>calentamiento global </a:t>
            </a:r>
            <a:r>
              <a:rPr lang="es-ES" dirty="0" smtClean="0">
                <a:solidFill>
                  <a:schemeClr val="tx1">
                    <a:lumMod val="50000"/>
                    <a:lumOff val="50000"/>
                  </a:schemeClr>
                </a:solidFill>
              </a:rPr>
              <a:t>con respecto al contenedor metálico importado y un </a:t>
            </a:r>
            <a:r>
              <a:rPr lang="es-ES" dirty="0" smtClean="0">
                <a:solidFill>
                  <a:srgbClr val="FF0000"/>
                </a:solidFill>
              </a:rPr>
              <a:t>80 % </a:t>
            </a:r>
            <a:r>
              <a:rPr lang="es-ES" dirty="0" smtClean="0">
                <a:solidFill>
                  <a:schemeClr val="tx1">
                    <a:lumMod val="50000"/>
                    <a:lumOff val="50000"/>
                  </a:schemeClr>
                </a:solidFill>
              </a:rPr>
              <a:t>con respecto al contenedor local.</a:t>
            </a:r>
          </a:p>
        </p:txBody>
      </p:sp>
      <p:pic>
        <p:nvPicPr>
          <p:cNvPr id="17" name="215 Imagen" descr="pt unica.JPG"/>
          <p:cNvPicPr/>
          <p:nvPr/>
        </p:nvPicPr>
        <p:blipFill>
          <a:blip r:embed="rId5" cstate="print"/>
          <a:stretch>
            <a:fillRect/>
          </a:stretch>
        </p:blipFill>
        <p:spPr>
          <a:xfrm>
            <a:off x="1214414" y="3066501"/>
            <a:ext cx="3143272" cy="1219755"/>
          </a:xfrm>
          <a:prstGeom prst="rect">
            <a:avLst/>
          </a:prstGeom>
        </p:spPr>
      </p:pic>
      <p:pic>
        <p:nvPicPr>
          <p:cNvPr id="18" name="17 Imagen"/>
          <p:cNvPicPr/>
          <p:nvPr/>
        </p:nvPicPr>
        <p:blipFill>
          <a:blip r:embed="rId6" cstate="print"/>
          <a:srcRect l="2088" t="28904" r="1673" b="10409"/>
          <a:stretch>
            <a:fillRect/>
          </a:stretch>
        </p:blipFill>
        <p:spPr bwMode="auto">
          <a:xfrm>
            <a:off x="1071538" y="4978237"/>
            <a:ext cx="3500462" cy="1236847"/>
          </a:xfrm>
          <a:prstGeom prst="rect">
            <a:avLst/>
          </a:prstGeom>
          <a:noFill/>
          <a:ln w="9525">
            <a:noFill/>
            <a:miter lim="800000"/>
            <a:headEnd/>
            <a:tailEnd/>
          </a:ln>
        </p:spPr>
      </p:pic>
      <p:sp>
        <p:nvSpPr>
          <p:cNvPr id="16" name="15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6"/>
                                        </p:tgtEl>
                                        <p:attrNameLst>
                                          <p:attrName>style.visibility</p:attrName>
                                        </p:attrNameLst>
                                      </p:cBhvr>
                                      <p:to>
                                        <p:strVal val="visible"/>
                                      </p:to>
                                    </p:set>
                                    <p:animEffect transition="in" filter="wheel(4)">
                                      <p:cBhvr>
                                        <p:cTn id="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FF0000"/>
                </a:solidFill>
              </a:rPr>
              <a:t>B</a:t>
            </a:r>
            <a:r>
              <a:rPr lang="es-ES_tradnl" dirty="0" smtClean="0">
                <a:solidFill>
                  <a:schemeClr val="tx1">
                    <a:lumMod val="50000"/>
                    <a:lumOff val="50000"/>
                  </a:schemeClr>
                </a:solidFill>
              </a:rPr>
              <a:t>OLSA PLASTICA</a:t>
            </a:r>
            <a:endParaRPr lang="es-CO" dirty="0">
              <a:solidFill>
                <a:schemeClr val="tx1">
                  <a:lumMod val="50000"/>
                  <a:lumOff val="50000"/>
                </a:schemeClr>
              </a:solidFill>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4452" name="Rectangle 4"/>
          <p:cNvSpPr>
            <a:spLocks noChangeArrowheads="1"/>
          </p:cNvSpPr>
          <p:nvPr/>
        </p:nvSpPr>
        <p:spPr bwMode="auto">
          <a:xfrm>
            <a:off x="0" y="14536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2" name="11 CuadroTexto"/>
          <p:cNvSpPr txBox="1"/>
          <p:nvPr/>
        </p:nvSpPr>
        <p:spPr>
          <a:xfrm>
            <a:off x="539552" y="2646791"/>
            <a:ext cx="2736304" cy="3416320"/>
          </a:xfrm>
          <a:prstGeom prst="rect">
            <a:avLst/>
          </a:prstGeom>
          <a:noFill/>
        </p:spPr>
        <p:txBody>
          <a:bodyPr wrap="square" rtlCol="0">
            <a:spAutoFit/>
          </a:bodyPr>
          <a:lstStyle/>
          <a:p>
            <a:pPr algn="r"/>
            <a:r>
              <a:rPr lang="es-CO" dirty="0" smtClean="0">
                <a:solidFill>
                  <a:srgbClr val="990033"/>
                </a:solidFill>
              </a:rPr>
              <a:t>BOLSA ACTUAL</a:t>
            </a:r>
          </a:p>
          <a:p>
            <a:pPr algn="r"/>
            <a:endParaRPr lang="es-CO" dirty="0" smtClean="0">
              <a:solidFill>
                <a:schemeClr val="tx1">
                  <a:lumMod val="50000"/>
                  <a:lumOff val="50000"/>
                </a:schemeClr>
              </a:solidFill>
            </a:endParaRPr>
          </a:p>
          <a:p>
            <a:pPr algn="r"/>
            <a:r>
              <a:rPr lang="es-CO" dirty="0" smtClean="0">
                <a:solidFill>
                  <a:schemeClr val="tx1">
                    <a:lumMod val="50000"/>
                    <a:lumOff val="50000"/>
                  </a:schemeClr>
                </a:solidFill>
              </a:rPr>
              <a:t>Material: Polietileno de alta densidad(HDPE).</a:t>
            </a:r>
          </a:p>
          <a:p>
            <a:pPr algn="r"/>
            <a:r>
              <a:rPr lang="es-CO" dirty="0" smtClean="0">
                <a:solidFill>
                  <a:schemeClr val="tx1">
                    <a:lumMod val="50000"/>
                    <a:lumOff val="50000"/>
                  </a:schemeClr>
                </a:solidFill>
              </a:rPr>
              <a:t>Tamaño: 96x180</a:t>
            </a:r>
          </a:p>
          <a:p>
            <a:pPr algn="r"/>
            <a:r>
              <a:rPr lang="es-CO" dirty="0" smtClean="0">
                <a:solidFill>
                  <a:schemeClr val="tx1">
                    <a:lumMod val="50000"/>
                    <a:lumOff val="50000"/>
                  </a:schemeClr>
                </a:solidFill>
              </a:rPr>
              <a:t>Capacidad: 200kg</a:t>
            </a:r>
          </a:p>
          <a:p>
            <a:pPr algn="r"/>
            <a:r>
              <a:rPr lang="es-CO" dirty="0" smtClean="0">
                <a:solidFill>
                  <a:schemeClr val="tx1">
                    <a:lumMod val="50000"/>
                    <a:lumOff val="50000"/>
                  </a:schemeClr>
                </a:solidFill>
              </a:rPr>
              <a:t>Referencia: calibre 2</a:t>
            </a:r>
          </a:p>
          <a:p>
            <a:pPr algn="r"/>
            <a:r>
              <a:rPr lang="es-CO" dirty="0" smtClean="0">
                <a:solidFill>
                  <a:schemeClr val="tx1">
                    <a:lumMod val="50000"/>
                    <a:lumOff val="50000"/>
                  </a:schemeClr>
                </a:solidFill>
              </a:rPr>
              <a:t>Cantidad: 2</a:t>
            </a:r>
          </a:p>
          <a:p>
            <a:pPr algn="r"/>
            <a:r>
              <a:rPr lang="es-CO" dirty="0" smtClean="0">
                <a:solidFill>
                  <a:schemeClr val="tx1">
                    <a:lumMod val="50000"/>
                    <a:lumOff val="50000"/>
                  </a:schemeClr>
                </a:solidFill>
              </a:rPr>
              <a:t>Color: transparente</a:t>
            </a:r>
          </a:p>
          <a:p>
            <a:pPr algn="r"/>
            <a:r>
              <a:rPr lang="es-CO" dirty="0" smtClean="0">
                <a:solidFill>
                  <a:schemeClr val="tx1">
                    <a:lumMod val="50000"/>
                    <a:lumOff val="50000"/>
                  </a:schemeClr>
                </a:solidFill>
              </a:rPr>
              <a:t>Tipo: pinada</a:t>
            </a:r>
          </a:p>
          <a:p>
            <a:pPr algn="r"/>
            <a:r>
              <a:rPr lang="es-CO" dirty="0" smtClean="0">
                <a:solidFill>
                  <a:schemeClr val="tx1">
                    <a:lumMod val="50000"/>
                    <a:lumOff val="50000"/>
                  </a:schemeClr>
                </a:solidFill>
              </a:rPr>
              <a:t>Costo: 3.300/4.000</a:t>
            </a:r>
          </a:p>
          <a:p>
            <a:pPr algn="r"/>
            <a:endParaRPr lang="es-CO" dirty="0">
              <a:solidFill>
                <a:schemeClr val="tx1">
                  <a:lumMod val="50000"/>
                  <a:lumOff val="50000"/>
                </a:schemeClr>
              </a:solidFill>
            </a:endParaRPr>
          </a:p>
        </p:txBody>
      </p:sp>
      <p:sp>
        <p:nvSpPr>
          <p:cNvPr id="13" name="12 CuadroTexto"/>
          <p:cNvSpPr txBox="1"/>
          <p:nvPr/>
        </p:nvSpPr>
        <p:spPr>
          <a:xfrm>
            <a:off x="5868144" y="2604969"/>
            <a:ext cx="2808312" cy="3139321"/>
          </a:xfrm>
          <a:prstGeom prst="rect">
            <a:avLst/>
          </a:prstGeom>
          <a:noFill/>
        </p:spPr>
        <p:txBody>
          <a:bodyPr wrap="square" rtlCol="0">
            <a:spAutoFit/>
          </a:bodyPr>
          <a:lstStyle/>
          <a:p>
            <a:r>
              <a:rPr lang="es-CO" dirty="0" smtClean="0">
                <a:solidFill>
                  <a:srgbClr val="990033"/>
                </a:solidFill>
              </a:rPr>
              <a:t>BOLSA CONCEPTO</a:t>
            </a:r>
          </a:p>
          <a:p>
            <a:endParaRPr lang="es-CO" dirty="0" smtClean="0">
              <a:solidFill>
                <a:schemeClr val="tx1">
                  <a:lumMod val="50000"/>
                  <a:lumOff val="50000"/>
                </a:schemeClr>
              </a:solidFill>
            </a:endParaRPr>
          </a:p>
          <a:p>
            <a:r>
              <a:rPr lang="es-CO" dirty="0" smtClean="0">
                <a:solidFill>
                  <a:schemeClr val="tx1">
                    <a:lumMod val="50000"/>
                    <a:lumOff val="50000"/>
                  </a:schemeClr>
                </a:solidFill>
              </a:rPr>
              <a:t>Material: LDPH heavy duty</a:t>
            </a:r>
          </a:p>
          <a:p>
            <a:r>
              <a:rPr lang="es-CO" dirty="0" smtClean="0">
                <a:solidFill>
                  <a:schemeClr val="tx1">
                    <a:lumMod val="50000"/>
                    <a:lumOff val="50000"/>
                  </a:schemeClr>
                </a:solidFill>
              </a:rPr>
              <a:t>Adición: Metaloceno</a:t>
            </a:r>
          </a:p>
          <a:p>
            <a:r>
              <a:rPr lang="es-CO" dirty="0" smtClean="0">
                <a:solidFill>
                  <a:schemeClr val="tx1">
                    <a:lumMod val="50000"/>
                    <a:lumOff val="50000"/>
                  </a:schemeClr>
                </a:solidFill>
              </a:rPr>
              <a:t>Cantidad: 1</a:t>
            </a:r>
          </a:p>
          <a:p>
            <a:r>
              <a:rPr lang="es-CO" dirty="0" smtClean="0">
                <a:solidFill>
                  <a:schemeClr val="tx1">
                    <a:lumMod val="50000"/>
                    <a:lumOff val="50000"/>
                  </a:schemeClr>
                </a:solidFill>
              </a:rPr>
              <a:t>Tamaño: 96x180</a:t>
            </a:r>
          </a:p>
          <a:p>
            <a:r>
              <a:rPr lang="es-CO" dirty="0" smtClean="0">
                <a:solidFill>
                  <a:schemeClr val="tx1">
                    <a:lumMod val="50000"/>
                    <a:lumOff val="50000"/>
                  </a:schemeClr>
                </a:solidFill>
              </a:rPr>
              <a:t>Referencia: calibre 2</a:t>
            </a:r>
          </a:p>
          <a:p>
            <a:r>
              <a:rPr lang="es-CO" dirty="0" smtClean="0">
                <a:solidFill>
                  <a:schemeClr val="tx1">
                    <a:lumMod val="50000"/>
                    <a:lumOff val="50000"/>
                  </a:schemeClr>
                </a:solidFill>
              </a:rPr>
              <a:t>Tipo: pinada</a:t>
            </a:r>
          </a:p>
          <a:p>
            <a:r>
              <a:rPr lang="es-CO" dirty="0" smtClean="0">
                <a:solidFill>
                  <a:schemeClr val="tx1">
                    <a:lumMod val="50000"/>
                    <a:lumOff val="50000"/>
                  </a:schemeClr>
                </a:solidFill>
              </a:rPr>
              <a:t>Color: blanca</a:t>
            </a:r>
          </a:p>
          <a:p>
            <a:r>
              <a:rPr lang="es-CO" dirty="0" smtClean="0">
                <a:solidFill>
                  <a:schemeClr val="tx1">
                    <a:lumMod val="50000"/>
                    <a:lumOff val="50000"/>
                  </a:schemeClr>
                </a:solidFill>
              </a:rPr>
              <a:t>Capacidad 200 kg</a:t>
            </a:r>
          </a:p>
          <a:p>
            <a:r>
              <a:rPr lang="es-CO" dirty="0" smtClean="0">
                <a:solidFill>
                  <a:schemeClr val="tx1">
                    <a:lumMod val="50000"/>
                    <a:lumOff val="50000"/>
                  </a:schemeClr>
                </a:solidFill>
              </a:rPr>
              <a:t>Costo: 3.200</a:t>
            </a:r>
            <a:endParaRPr lang="es-CO" dirty="0">
              <a:solidFill>
                <a:schemeClr val="tx1">
                  <a:lumMod val="50000"/>
                  <a:lumOff val="50000"/>
                </a:schemeClr>
              </a:solidFill>
            </a:endParaRPr>
          </a:p>
        </p:txBody>
      </p:sp>
      <p:pic>
        <p:nvPicPr>
          <p:cNvPr id="2051" name="Picture 3" descr="C:\Users\Carolina\Desktop\DSC01059.JPG"/>
          <p:cNvPicPr>
            <a:picLocks noChangeAspect="1" noChangeArrowheads="1"/>
          </p:cNvPicPr>
          <p:nvPr/>
        </p:nvPicPr>
        <p:blipFill>
          <a:blip r:embed="rId5" cstate="print">
            <a:lum contrast="10000"/>
          </a:blip>
          <a:srcRect l="18500" t="12201" r="19288" b="15350"/>
          <a:stretch>
            <a:fillRect/>
          </a:stretch>
        </p:blipFill>
        <p:spPr bwMode="auto">
          <a:xfrm>
            <a:off x="3347864" y="3284984"/>
            <a:ext cx="2473318" cy="2160240"/>
          </a:xfrm>
          <a:prstGeom prst="roundRect">
            <a:avLst/>
          </a:prstGeom>
          <a:noFill/>
        </p:spPr>
      </p:pic>
      <p:sp>
        <p:nvSpPr>
          <p:cNvPr id="15" name="14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5"/>
                                        </p:tgtEl>
                                        <p:attrNameLst>
                                          <p:attrName>style.visibility</p:attrName>
                                        </p:attrNameLst>
                                      </p:cBhvr>
                                      <p:to>
                                        <p:strVal val="visible"/>
                                      </p:to>
                                    </p:set>
                                    <p:animEffect transition="in" filter="wheel(4)">
                                      <p:cBhvr>
                                        <p:cTn id="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FF0000"/>
                </a:solidFill>
              </a:rPr>
              <a:t>A</a:t>
            </a:r>
            <a:r>
              <a:rPr lang="es-ES_tradnl" dirty="0" smtClean="0">
                <a:solidFill>
                  <a:schemeClr val="tx1">
                    <a:lumMod val="50000"/>
                    <a:lumOff val="50000"/>
                  </a:schemeClr>
                </a:solidFill>
              </a:rPr>
              <a:t>NALISIS DE COSTOS</a:t>
            </a:r>
            <a:endParaRPr lang="es-CO" dirty="0">
              <a:solidFill>
                <a:schemeClr val="tx1">
                  <a:lumMod val="50000"/>
                  <a:lumOff val="50000"/>
                </a:schemeClr>
              </a:solidFill>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4452" name="Rectangle 4"/>
          <p:cNvSpPr>
            <a:spLocks noChangeArrowheads="1"/>
          </p:cNvSpPr>
          <p:nvPr/>
        </p:nvSpPr>
        <p:spPr bwMode="auto">
          <a:xfrm>
            <a:off x="0" y="14536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31745" name="AutoShape 1"/>
          <p:cNvSpPr>
            <a:spLocks noChangeShapeType="1"/>
          </p:cNvSpPr>
          <p:nvPr/>
        </p:nvSpPr>
        <p:spPr bwMode="auto">
          <a:xfrm>
            <a:off x="-66675" y="3175"/>
            <a:ext cx="4786313" cy="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O" dirty="0"/>
          </a:p>
        </p:txBody>
      </p:sp>
      <p:sp>
        <p:nvSpPr>
          <p:cNvPr id="18" name="17 CuadroTexto"/>
          <p:cNvSpPr txBox="1"/>
          <p:nvPr/>
        </p:nvSpPr>
        <p:spPr>
          <a:xfrm>
            <a:off x="1259632" y="3140968"/>
            <a:ext cx="7632848" cy="2308324"/>
          </a:xfrm>
          <a:prstGeom prst="rect">
            <a:avLst/>
          </a:prstGeom>
          <a:noFill/>
        </p:spPr>
        <p:txBody>
          <a:bodyPr wrap="square" rtlCol="0">
            <a:spAutoFit/>
          </a:bodyPr>
          <a:lstStyle/>
          <a:p>
            <a:r>
              <a:rPr lang="es-CO" dirty="0" smtClean="0">
                <a:solidFill>
                  <a:schemeClr val="tx1">
                    <a:lumMod val="50000"/>
                    <a:lumOff val="50000"/>
                  </a:schemeClr>
                </a:solidFill>
              </a:rPr>
              <a:t>Se realizo un análisis de todos los costos asociados al costo del contenedor actual y el consto del nuevo concepto. Estos incluyen:</a:t>
            </a:r>
          </a:p>
          <a:p>
            <a:endParaRPr lang="es-CO" dirty="0" smtClean="0">
              <a:solidFill>
                <a:schemeClr val="tx1">
                  <a:lumMod val="50000"/>
                  <a:lumOff val="50000"/>
                </a:schemeClr>
              </a:solidFill>
            </a:endParaRPr>
          </a:p>
          <a:p>
            <a:pPr marL="342900" indent="-342900">
              <a:buClr>
                <a:srgbClr val="990033"/>
              </a:buClr>
              <a:buFont typeface="Wingdings" pitchFamily="2" charset="2"/>
              <a:buChar char="ü"/>
            </a:pPr>
            <a:r>
              <a:rPr lang="es-CO" dirty="0" smtClean="0">
                <a:solidFill>
                  <a:schemeClr val="tx1">
                    <a:lumMod val="50000"/>
                    <a:lumOff val="50000"/>
                  </a:schemeClr>
                </a:solidFill>
              </a:rPr>
              <a:t>Costo de los componentes</a:t>
            </a:r>
          </a:p>
          <a:p>
            <a:pPr marL="342900" indent="-342900">
              <a:buClr>
                <a:srgbClr val="990033"/>
              </a:buClr>
              <a:buFont typeface="Wingdings" pitchFamily="2" charset="2"/>
              <a:buChar char="ü"/>
            </a:pPr>
            <a:r>
              <a:rPr lang="es-CO" dirty="0" smtClean="0">
                <a:solidFill>
                  <a:schemeClr val="tx1">
                    <a:lumMod val="50000"/>
                    <a:lumOff val="50000"/>
                  </a:schemeClr>
                </a:solidFill>
              </a:rPr>
              <a:t>Costo de almacenamiento</a:t>
            </a:r>
          </a:p>
          <a:p>
            <a:pPr marL="342900" indent="-342900">
              <a:buClr>
                <a:srgbClr val="990033"/>
              </a:buClr>
              <a:buFont typeface="Wingdings" pitchFamily="2" charset="2"/>
              <a:buChar char="ü"/>
            </a:pPr>
            <a:r>
              <a:rPr lang="es-CO" dirty="0" smtClean="0">
                <a:solidFill>
                  <a:schemeClr val="tx1">
                    <a:lumMod val="50000"/>
                    <a:lumOff val="50000"/>
                  </a:schemeClr>
                </a:solidFill>
              </a:rPr>
              <a:t>Costo de transporte</a:t>
            </a:r>
          </a:p>
          <a:p>
            <a:pPr marL="342900" indent="-342900">
              <a:buClr>
                <a:srgbClr val="990033"/>
              </a:buClr>
              <a:buFont typeface="Wingdings" pitchFamily="2" charset="2"/>
              <a:buChar char="ü"/>
            </a:pPr>
            <a:r>
              <a:rPr lang="es-CO" dirty="0" smtClean="0">
                <a:solidFill>
                  <a:schemeClr val="tx1">
                    <a:lumMod val="50000"/>
                    <a:lumOff val="50000"/>
                  </a:schemeClr>
                </a:solidFill>
              </a:rPr>
              <a:t>Costo del roto moldeo para el nuevo concepto.</a:t>
            </a:r>
          </a:p>
          <a:p>
            <a:pPr marL="342900" indent="-342900">
              <a:buClr>
                <a:srgbClr val="990033"/>
              </a:buClr>
              <a:buFont typeface="Wingdings" pitchFamily="2" charset="2"/>
              <a:buChar char="ü"/>
            </a:pPr>
            <a:r>
              <a:rPr lang="es-CO" dirty="0" smtClean="0">
                <a:solidFill>
                  <a:schemeClr val="tx1">
                    <a:lumMod val="50000"/>
                    <a:lumOff val="50000"/>
                  </a:schemeClr>
                </a:solidFill>
              </a:rPr>
              <a:t>Amortización del molde para el nuevo concepto.</a:t>
            </a:r>
            <a:endParaRPr lang="es-CO" dirty="0">
              <a:solidFill>
                <a:schemeClr val="tx1">
                  <a:lumMod val="50000"/>
                  <a:lumOff val="50000"/>
                </a:schemeClr>
              </a:solidFill>
            </a:endParaRPr>
          </a:p>
        </p:txBody>
      </p:sp>
      <p:sp>
        <p:nvSpPr>
          <p:cNvPr id="14" name="13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4"/>
                                        </p:tgtEl>
                                        <p:attrNameLst>
                                          <p:attrName>style.visibility</p:attrName>
                                        </p:attrNameLst>
                                      </p:cBhvr>
                                      <p:to>
                                        <p:strVal val="visible"/>
                                      </p:to>
                                    </p:set>
                                    <p:animEffect transition="in" filter="wheel(4)">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FF0000"/>
                </a:solidFill>
              </a:rPr>
              <a:t>A</a:t>
            </a:r>
            <a:r>
              <a:rPr lang="es-ES_tradnl" dirty="0" smtClean="0">
                <a:solidFill>
                  <a:schemeClr val="tx1">
                    <a:lumMod val="50000"/>
                    <a:lumOff val="50000"/>
                  </a:schemeClr>
                </a:solidFill>
              </a:rPr>
              <a:t>NALISIS DE COSTOS</a:t>
            </a:r>
            <a:endParaRPr lang="es-CO" dirty="0">
              <a:solidFill>
                <a:schemeClr val="tx1">
                  <a:lumMod val="50000"/>
                  <a:lumOff val="50000"/>
                </a:schemeClr>
              </a:solidFill>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4452" name="Rectangle 4"/>
          <p:cNvSpPr>
            <a:spLocks noChangeArrowheads="1"/>
          </p:cNvSpPr>
          <p:nvPr/>
        </p:nvSpPr>
        <p:spPr bwMode="auto">
          <a:xfrm>
            <a:off x="0" y="14536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graphicFrame>
        <p:nvGraphicFramePr>
          <p:cNvPr id="17" name="1 Gráfico"/>
          <p:cNvGraphicFramePr/>
          <p:nvPr/>
        </p:nvGraphicFramePr>
        <p:xfrm>
          <a:off x="1259633" y="2276872"/>
          <a:ext cx="6696075" cy="4017645"/>
        </p:xfrm>
        <a:graphic>
          <a:graphicData uri="http://schemas.openxmlformats.org/drawingml/2006/chart">
            <c:chart xmlns:c="http://schemas.openxmlformats.org/drawingml/2006/chart" xmlns:r="http://schemas.openxmlformats.org/officeDocument/2006/relationships" r:id="rId5"/>
          </a:graphicData>
        </a:graphic>
      </p:graphicFrame>
      <p:sp>
        <p:nvSpPr>
          <p:cNvPr id="13" name="12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3"/>
                                        </p:tgtEl>
                                        <p:attrNameLst>
                                          <p:attrName>style.visibility</p:attrName>
                                        </p:attrNameLst>
                                      </p:cBhvr>
                                      <p:to>
                                        <p:strVal val="visible"/>
                                      </p:to>
                                    </p:set>
                                    <p:animEffect transition="in" filter="wheel(4)">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FF0000"/>
                </a:solidFill>
              </a:rPr>
              <a:t>A</a:t>
            </a:r>
            <a:r>
              <a:rPr lang="es-ES_tradnl" dirty="0" smtClean="0">
                <a:solidFill>
                  <a:schemeClr val="tx1">
                    <a:lumMod val="50000"/>
                    <a:lumOff val="50000"/>
                  </a:schemeClr>
                </a:solidFill>
              </a:rPr>
              <a:t>NALISIS DE COSTOS</a:t>
            </a:r>
            <a:endParaRPr lang="es-CO" dirty="0">
              <a:solidFill>
                <a:schemeClr val="tx1">
                  <a:lumMod val="50000"/>
                  <a:lumOff val="50000"/>
                </a:schemeClr>
              </a:solidFill>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4452" name="Rectangle 4"/>
          <p:cNvSpPr>
            <a:spLocks noChangeArrowheads="1"/>
          </p:cNvSpPr>
          <p:nvPr/>
        </p:nvSpPr>
        <p:spPr bwMode="auto">
          <a:xfrm>
            <a:off x="0" y="14536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graphicFrame>
        <p:nvGraphicFramePr>
          <p:cNvPr id="12" name="11 Tabla"/>
          <p:cNvGraphicFramePr>
            <a:graphicFrameLocks noGrp="1"/>
          </p:cNvGraphicFramePr>
          <p:nvPr/>
        </p:nvGraphicFramePr>
        <p:xfrm>
          <a:off x="827584" y="4365105"/>
          <a:ext cx="3454400" cy="2258000"/>
        </p:xfrm>
        <a:graphic>
          <a:graphicData uri="http://schemas.openxmlformats.org/drawingml/2006/table">
            <a:tbl>
              <a:tblPr>
                <a:tableStyleId>{912C8C85-51F0-491E-9774-3900AFEF0FD7}</a:tableStyleId>
              </a:tblPr>
              <a:tblGrid>
                <a:gridCol w="1997710"/>
                <a:gridCol w="1456690"/>
              </a:tblGrid>
              <a:tr h="245364">
                <a:tc gridSpan="2">
                  <a:txBody>
                    <a:bodyPr/>
                    <a:lstStyle/>
                    <a:p>
                      <a:pPr algn="ctr">
                        <a:lnSpc>
                          <a:spcPct val="115000"/>
                        </a:lnSpc>
                        <a:spcAft>
                          <a:spcPts val="0"/>
                        </a:spcAft>
                      </a:pPr>
                      <a:r>
                        <a:rPr lang="es-ES" sz="1500" dirty="0"/>
                        <a:t>Costos del tambor metálico</a:t>
                      </a:r>
                      <a:endParaRPr lang="es-CO" sz="1500" dirty="0">
                        <a:latin typeface="Calibri"/>
                        <a:ea typeface="Calibri"/>
                        <a:cs typeface="Times New Roman"/>
                      </a:endParaRPr>
                    </a:p>
                  </a:txBody>
                  <a:tcPr marL="44450" marR="44450" marT="0" marB="0" anchor="ctr">
                    <a:lnB w="28575" cap="flat" cmpd="sng" algn="ctr">
                      <a:solidFill>
                        <a:schemeClr val="accent6"/>
                      </a:solidFill>
                      <a:prstDash val="solid"/>
                      <a:round/>
                      <a:headEnd type="none" w="med" len="med"/>
                      <a:tailEnd type="none" w="med" len="med"/>
                    </a:lnB>
                  </a:tcPr>
                </a:tc>
                <a:tc hMerge="1">
                  <a:txBody>
                    <a:bodyPr/>
                    <a:lstStyle/>
                    <a:p>
                      <a:endParaRPr lang="es-CO"/>
                    </a:p>
                  </a:txBody>
                  <a:tcPr/>
                </a:tc>
              </a:tr>
              <a:tr h="245364">
                <a:tc>
                  <a:txBody>
                    <a:bodyPr/>
                    <a:lstStyle/>
                    <a:p>
                      <a:pPr>
                        <a:lnSpc>
                          <a:spcPct val="115000"/>
                        </a:lnSpc>
                        <a:spcAft>
                          <a:spcPts val="0"/>
                        </a:spcAft>
                      </a:pPr>
                      <a:r>
                        <a:rPr lang="es-ES" sz="1500" dirty="0"/>
                        <a:t>Tambor </a:t>
                      </a:r>
                      <a:endParaRPr lang="es-CO" sz="1500" dirty="0">
                        <a:latin typeface="Calibri"/>
                        <a:ea typeface="Calibri"/>
                        <a:cs typeface="Times New Roman"/>
                      </a:endParaRPr>
                    </a:p>
                  </a:txBody>
                  <a:tcPr marL="44450" marR="44450" marT="0" marB="0" anchor="ctr">
                    <a:lnT w="28575" cap="flat" cmpd="sng" algn="ctr">
                      <a:solidFill>
                        <a:schemeClr val="accent6"/>
                      </a:solidFill>
                      <a:prstDash val="solid"/>
                      <a:round/>
                      <a:headEnd type="none" w="med" len="med"/>
                      <a:tailEnd type="none" w="med" len="med"/>
                    </a:lnT>
                  </a:tcPr>
                </a:tc>
                <a:tc>
                  <a:txBody>
                    <a:bodyPr/>
                    <a:lstStyle/>
                    <a:p>
                      <a:pPr algn="r">
                        <a:lnSpc>
                          <a:spcPct val="115000"/>
                        </a:lnSpc>
                        <a:spcAft>
                          <a:spcPts val="0"/>
                        </a:spcAft>
                      </a:pPr>
                      <a:r>
                        <a:rPr lang="es-ES" sz="1500" dirty="0"/>
                        <a:t>$ 40.000</a:t>
                      </a:r>
                      <a:endParaRPr lang="es-CO" sz="1500" dirty="0">
                        <a:latin typeface="Calibri"/>
                        <a:ea typeface="Calibri"/>
                        <a:cs typeface="Times New Roman"/>
                      </a:endParaRPr>
                    </a:p>
                  </a:txBody>
                  <a:tcPr marL="44450" marR="44450" marT="0" marB="0" anchor="ctr">
                    <a:lnT w="28575" cap="flat" cmpd="sng" algn="ctr">
                      <a:solidFill>
                        <a:schemeClr val="accent6"/>
                      </a:solidFill>
                      <a:prstDash val="solid"/>
                      <a:round/>
                      <a:headEnd type="none" w="med" len="med"/>
                      <a:tailEnd type="none" w="med" len="med"/>
                    </a:lnT>
                  </a:tcPr>
                </a:tc>
              </a:tr>
              <a:tr h="245364">
                <a:tc>
                  <a:txBody>
                    <a:bodyPr/>
                    <a:lstStyle/>
                    <a:p>
                      <a:pPr>
                        <a:lnSpc>
                          <a:spcPct val="115000"/>
                        </a:lnSpc>
                        <a:spcAft>
                          <a:spcPts val="0"/>
                        </a:spcAft>
                      </a:pPr>
                      <a:r>
                        <a:rPr lang="es-ES" sz="1500" dirty="0"/>
                        <a:t>Bolsa pinada</a:t>
                      </a:r>
                      <a:endParaRPr lang="es-CO" sz="1500" dirty="0">
                        <a:latin typeface="Calibri"/>
                        <a:ea typeface="Calibri"/>
                        <a:cs typeface="Times New Roman"/>
                      </a:endParaRPr>
                    </a:p>
                  </a:txBody>
                  <a:tcPr marL="44450" marR="44450" marT="0" marB="0" anchor="ctr"/>
                </a:tc>
                <a:tc>
                  <a:txBody>
                    <a:bodyPr/>
                    <a:lstStyle/>
                    <a:p>
                      <a:pPr algn="r">
                        <a:lnSpc>
                          <a:spcPct val="115000"/>
                        </a:lnSpc>
                        <a:spcAft>
                          <a:spcPts val="0"/>
                        </a:spcAft>
                      </a:pPr>
                      <a:r>
                        <a:rPr lang="es-ES" sz="1500" dirty="0"/>
                        <a:t>$ 3.300</a:t>
                      </a:r>
                      <a:endParaRPr lang="es-CO" sz="1500" dirty="0">
                        <a:latin typeface="Calibri"/>
                        <a:ea typeface="Calibri"/>
                        <a:cs typeface="Times New Roman"/>
                      </a:endParaRPr>
                    </a:p>
                  </a:txBody>
                  <a:tcPr marL="44450" marR="44450" marT="0" marB="0" anchor="ctr"/>
                </a:tc>
              </a:tr>
              <a:tr h="245364">
                <a:tc>
                  <a:txBody>
                    <a:bodyPr/>
                    <a:lstStyle/>
                    <a:p>
                      <a:pPr>
                        <a:lnSpc>
                          <a:spcPct val="115000"/>
                        </a:lnSpc>
                        <a:spcAft>
                          <a:spcPts val="0"/>
                        </a:spcAft>
                      </a:pPr>
                      <a:r>
                        <a:rPr lang="es-ES" sz="1500" dirty="0"/>
                        <a:t>Transporte 1 (con resina)</a:t>
                      </a:r>
                      <a:endParaRPr lang="es-CO" sz="1500" dirty="0">
                        <a:latin typeface="Calibri"/>
                        <a:ea typeface="Calibri"/>
                        <a:cs typeface="Times New Roman"/>
                      </a:endParaRPr>
                    </a:p>
                  </a:txBody>
                  <a:tcPr marL="44450" marR="44450" marT="0" marB="0" anchor="ctr"/>
                </a:tc>
                <a:tc>
                  <a:txBody>
                    <a:bodyPr/>
                    <a:lstStyle/>
                    <a:p>
                      <a:pPr algn="r">
                        <a:lnSpc>
                          <a:spcPct val="115000"/>
                        </a:lnSpc>
                        <a:spcAft>
                          <a:spcPts val="0"/>
                        </a:spcAft>
                      </a:pPr>
                      <a:r>
                        <a:rPr lang="es-ES" sz="1500" dirty="0"/>
                        <a:t>$ 4.333</a:t>
                      </a:r>
                      <a:endParaRPr lang="es-CO" sz="1500" dirty="0">
                        <a:latin typeface="Calibri"/>
                        <a:ea typeface="Calibri"/>
                        <a:cs typeface="Times New Roman"/>
                      </a:endParaRPr>
                    </a:p>
                  </a:txBody>
                  <a:tcPr marL="44450" marR="44450" marT="0" marB="0" anchor="ctr"/>
                </a:tc>
              </a:tr>
              <a:tr h="245364">
                <a:tc>
                  <a:txBody>
                    <a:bodyPr/>
                    <a:lstStyle/>
                    <a:p>
                      <a:pPr>
                        <a:lnSpc>
                          <a:spcPct val="115000"/>
                        </a:lnSpc>
                        <a:spcAft>
                          <a:spcPts val="0"/>
                        </a:spcAft>
                      </a:pPr>
                      <a:r>
                        <a:rPr lang="es-ES" sz="1500" dirty="0"/>
                        <a:t>Transporte 2 (sin resina)</a:t>
                      </a:r>
                      <a:endParaRPr lang="es-CO" sz="1500" dirty="0">
                        <a:latin typeface="Calibri"/>
                        <a:ea typeface="Calibri"/>
                        <a:cs typeface="Times New Roman"/>
                      </a:endParaRPr>
                    </a:p>
                  </a:txBody>
                  <a:tcPr marL="44450" marR="44450" marT="0" marB="0" anchor="ctr"/>
                </a:tc>
                <a:tc>
                  <a:txBody>
                    <a:bodyPr/>
                    <a:lstStyle/>
                    <a:p>
                      <a:pPr algn="r">
                        <a:lnSpc>
                          <a:spcPct val="115000"/>
                        </a:lnSpc>
                        <a:spcAft>
                          <a:spcPts val="0"/>
                        </a:spcAft>
                      </a:pPr>
                      <a:r>
                        <a:rPr lang="es-ES" sz="1500" dirty="0"/>
                        <a:t>$ 2.167</a:t>
                      </a:r>
                      <a:endParaRPr lang="es-CO" sz="1500" dirty="0">
                        <a:latin typeface="Calibri"/>
                        <a:ea typeface="Calibri"/>
                        <a:cs typeface="Times New Roman"/>
                      </a:endParaRPr>
                    </a:p>
                  </a:txBody>
                  <a:tcPr marL="44450" marR="44450" marT="0" marB="0" anchor="ctr"/>
                </a:tc>
              </a:tr>
              <a:tr h="245364">
                <a:tc>
                  <a:txBody>
                    <a:bodyPr/>
                    <a:lstStyle/>
                    <a:p>
                      <a:pPr>
                        <a:lnSpc>
                          <a:spcPct val="115000"/>
                        </a:lnSpc>
                        <a:spcAft>
                          <a:spcPts val="0"/>
                        </a:spcAft>
                      </a:pPr>
                      <a:r>
                        <a:rPr lang="es-ES" sz="1500" dirty="0"/>
                        <a:t>Costo de almacenamiento </a:t>
                      </a:r>
                      <a:endParaRPr lang="es-CO" sz="1500" dirty="0">
                        <a:latin typeface="Calibri"/>
                        <a:ea typeface="Calibri"/>
                        <a:cs typeface="Times New Roman"/>
                      </a:endParaRPr>
                    </a:p>
                  </a:txBody>
                  <a:tcPr marL="44450" marR="44450" marT="0" marB="0" anchor="ctr"/>
                </a:tc>
                <a:tc>
                  <a:txBody>
                    <a:bodyPr/>
                    <a:lstStyle/>
                    <a:p>
                      <a:pPr algn="r">
                        <a:lnSpc>
                          <a:spcPct val="115000"/>
                        </a:lnSpc>
                        <a:spcAft>
                          <a:spcPts val="0"/>
                        </a:spcAft>
                      </a:pPr>
                      <a:r>
                        <a:rPr lang="es-ES" sz="1500" dirty="0"/>
                        <a:t>$ 2.463</a:t>
                      </a:r>
                      <a:endParaRPr lang="es-CO" sz="1500" dirty="0">
                        <a:latin typeface="Calibri"/>
                        <a:ea typeface="Calibri"/>
                        <a:cs typeface="Times New Roman"/>
                      </a:endParaRPr>
                    </a:p>
                  </a:txBody>
                  <a:tcPr marL="44450" marR="44450" marT="0" marB="0" anchor="ctr"/>
                </a:tc>
              </a:tr>
              <a:tr h="245364">
                <a:tc>
                  <a:txBody>
                    <a:bodyPr/>
                    <a:lstStyle/>
                    <a:p>
                      <a:pPr>
                        <a:lnSpc>
                          <a:spcPct val="115000"/>
                        </a:lnSpc>
                        <a:spcAft>
                          <a:spcPts val="0"/>
                        </a:spcAft>
                      </a:pPr>
                      <a:r>
                        <a:rPr lang="es-ES" sz="1500" b="1" dirty="0"/>
                        <a:t>Costo total </a:t>
                      </a:r>
                      <a:endParaRPr lang="es-CO" sz="1500" b="1" dirty="0">
                        <a:solidFill>
                          <a:schemeClr val="bg1"/>
                        </a:solidFill>
                        <a:latin typeface="Calibri"/>
                        <a:ea typeface="Calibri"/>
                        <a:cs typeface="Times New Roman"/>
                      </a:endParaRPr>
                    </a:p>
                  </a:txBody>
                  <a:tcPr marL="44450" marR="44450" marT="0" marB="0" anchor="ctr"/>
                </a:tc>
                <a:tc>
                  <a:txBody>
                    <a:bodyPr/>
                    <a:lstStyle/>
                    <a:p>
                      <a:pPr algn="r">
                        <a:lnSpc>
                          <a:spcPct val="115000"/>
                        </a:lnSpc>
                        <a:spcAft>
                          <a:spcPts val="0"/>
                        </a:spcAft>
                      </a:pPr>
                      <a:r>
                        <a:rPr lang="es-ES" sz="1500" b="1" dirty="0"/>
                        <a:t>$ 52.262</a:t>
                      </a:r>
                      <a:endParaRPr lang="es-CO" sz="1500" b="1" dirty="0">
                        <a:solidFill>
                          <a:schemeClr val="bg1"/>
                        </a:solidFill>
                        <a:latin typeface="Calibri"/>
                        <a:ea typeface="Calibri"/>
                        <a:cs typeface="Times New Roman"/>
                      </a:endParaRPr>
                    </a:p>
                  </a:txBody>
                  <a:tcPr marL="44450" marR="44450" marT="0" marB="0" anchor="ctr"/>
                </a:tc>
              </a:tr>
            </a:tbl>
          </a:graphicData>
        </a:graphic>
      </p:graphicFrame>
      <p:graphicFrame>
        <p:nvGraphicFramePr>
          <p:cNvPr id="13" name="12 Tabla"/>
          <p:cNvGraphicFramePr>
            <a:graphicFrameLocks noGrp="1"/>
          </p:cNvGraphicFramePr>
          <p:nvPr/>
        </p:nvGraphicFramePr>
        <p:xfrm>
          <a:off x="4644008" y="2636912"/>
          <a:ext cx="3723132" cy="4283781"/>
        </p:xfrm>
        <a:graphic>
          <a:graphicData uri="http://schemas.openxmlformats.org/drawingml/2006/table">
            <a:tbl>
              <a:tblPr>
                <a:tableStyleId>{912C8C85-51F0-491E-9774-3900AFEF0FD7}</a:tableStyleId>
              </a:tblPr>
              <a:tblGrid>
                <a:gridCol w="2967482"/>
                <a:gridCol w="755650"/>
              </a:tblGrid>
              <a:tr h="278131">
                <a:tc gridSpan="2">
                  <a:txBody>
                    <a:bodyPr/>
                    <a:lstStyle/>
                    <a:p>
                      <a:pPr algn="ctr">
                        <a:lnSpc>
                          <a:spcPct val="115000"/>
                        </a:lnSpc>
                        <a:spcAft>
                          <a:spcPts val="0"/>
                        </a:spcAft>
                      </a:pPr>
                      <a:r>
                        <a:rPr lang="es-CO" sz="1500" dirty="0"/>
                        <a:t>Costos </a:t>
                      </a:r>
                      <a:r>
                        <a:rPr lang="es-CO" sz="1500" dirty="0" smtClean="0"/>
                        <a:t>del nuevo concepto</a:t>
                      </a:r>
                      <a:endParaRPr lang="es-CO" sz="1500" dirty="0">
                        <a:latin typeface="Calibri"/>
                        <a:ea typeface="Calibri"/>
                        <a:cs typeface="Times New Roman"/>
                      </a:endParaRPr>
                    </a:p>
                  </a:txBody>
                  <a:tcPr marL="44450" marR="44450" marT="0" marB="0" anchor="ctr">
                    <a:lnB w="28575" cap="flat" cmpd="sng" algn="ctr">
                      <a:solidFill>
                        <a:schemeClr val="accent6"/>
                      </a:solidFill>
                      <a:prstDash val="solid"/>
                      <a:round/>
                      <a:headEnd type="none" w="med" len="med"/>
                      <a:tailEnd type="none" w="med" len="med"/>
                    </a:lnB>
                  </a:tcPr>
                </a:tc>
                <a:tc hMerge="1">
                  <a:txBody>
                    <a:bodyPr/>
                    <a:lstStyle/>
                    <a:p>
                      <a:endParaRPr lang="es-CO"/>
                    </a:p>
                  </a:txBody>
                  <a:tcPr/>
                </a:tc>
              </a:tr>
              <a:tr h="245364">
                <a:tc>
                  <a:txBody>
                    <a:bodyPr/>
                    <a:lstStyle/>
                    <a:p>
                      <a:pPr>
                        <a:lnSpc>
                          <a:spcPct val="115000"/>
                        </a:lnSpc>
                        <a:spcAft>
                          <a:spcPts val="0"/>
                        </a:spcAft>
                      </a:pPr>
                      <a:r>
                        <a:rPr lang="es-CO" sz="1500" dirty="0"/>
                        <a:t>Empaque de cartón (x2)</a:t>
                      </a:r>
                      <a:endParaRPr lang="es-CO" sz="1500" dirty="0">
                        <a:latin typeface="Calibri"/>
                        <a:ea typeface="Calibri"/>
                        <a:cs typeface="Times New Roman"/>
                      </a:endParaRPr>
                    </a:p>
                  </a:txBody>
                  <a:tcPr marL="44450" marR="44450" marT="0" marB="0" anchor="b">
                    <a:lnT w="28575" cap="flat" cmpd="sng" algn="ctr">
                      <a:solidFill>
                        <a:schemeClr val="accent6"/>
                      </a:solidFill>
                      <a:prstDash val="solid"/>
                      <a:round/>
                      <a:headEnd type="none" w="med" len="med"/>
                      <a:tailEnd type="none" w="med" len="med"/>
                    </a:lnT>
                  </a:tcPr>
                </a:tc>
                <a:tc>
                  <a:txBody>
                    <a:bodyPr/>
                    <a:lstStyle/>
                    <a:p>
                      <a:pPr algn="r">
                        <a:lnSpc>
                          <a:spcPct val="115000"/>
                        </a:lnSpc>
                        <a:spcAft>
                          <a:spcPts val="0"/>
                        </a:spcAft>
                      </a:pPr>
                      <a:r>
                        <a:rPr lang="es-CO" sz="1500" dirty="0"/>
                        <a:t>$ 8.000</a:t>
                      </a:r>
                      <a:endParaRPr lang="es-CO" sz="1500" dirty="0">
                        <a:latin typeface="Calibri"/>
                        <a:ea typeface="Calibri"/>
                        <a:cs typeface="Times New Roman"/>
                      </a:endParaRPr>
                    </a:p>
                  </a:txBody>
                  <a:tcPr marL="44450" marR="44450" marT="0" marB="0" anchor="ctr">
                    <a:lnT w="28575" cap="flat" cmpd="sng" algn="ctr">
                      <a:solidFill>
                        <a:schemeClr val="accent6"/>
                      </a:solidFill>
                      <a:prstDash val="solid"/>
                      <a:round/>
                      <a:headEnd type="none" w="med" len="med"/>
                      <a:tailEnd type="none" w="med" len="med"/>
                    </a:lnT>
                  </a:tcPr>
                </a:tc>
              </a:tr>
              <a:tr h="245364">
                <a:tc>
                  <a:txBody>
                    <a:bodyPr/>
                    <a:lstStyle/>
                    <a:p>
                      <a:pPr>
                        <a:lnSpc>
                          <a:spcPct val="115000"/>
                        </a:lnSpc>
                        <a:spcAft>
                          <a:spcPts val="0"/>
                        </a:spcAft>
                      </a:pPr>
                      <a:r>
                        <a:rPr lang="es-CO" sz="1500" dirty="0"/>
                        <a:t>Tapa de cartón (X1)</a:t>
                      </a:r>
                      <a:endParaRPr lang="es-CO" sz="1500" dirty="0">
                        <a:latin typeface="Calibri"/>
                        <a:ea typeface="Calibri"/>
                        <a:cs typeface="Times New Roman"/>
                      </a:endParaRPr>
                    </a:p>
                  </a:txBody>
                  <a:tcPr marL="44450" marR="44450" marT="0" marB="0" anchor="b"/>
                </a:tc>
                <a:tc>
                  <a:txBody>
                    <a:bodyPr/>
                    <a:lstStyle/>
                    <a:p>
                      <a:pPr algn="r">
                        <a:lnSpc>
                          <a:spcPct val="115000"/>
                        </a:lnSpc>
                        <a:spcAft>
                          <a:spcPts val="0"/>
                        </a:spcAft>
                      </a:pPr>
                      <a:r>
                        <a:rPr lang="es-CO" sz="1500" dirty="0"/>
                        <a:t>$ 1.000</a:t>
                      </a:r>
                      <a:endParaRPr lang="es-CO" sz="1500" dirty="0">
                        <a:latin typeface="Calibri"/>
                        <a:ea typeface="Calibri"/>
                        <a:cs typeface="Times New Roman"/>
                      </a:endParaRPr>
                    </a:p>
                  </a:txBody>
                  <a:tcPr marL="44450" marR="44450" marT="0" marB="0" anchor="ctr"/>
                </a:tc>
              </a:tr>
              <a:tr h="245364">
                <a:tc>
                  <a:txBody>
                    <a:bodyPr/>
                    <a:lstStyle/>
                    <a:p>
                      <a:pPr>
                        <a:lnSpc>
                          <a:spcPct val="115000"/>
                        </a:lnSpc>
                        <a:spcAft>
                          <a:spcPts val="0"/>
                        </a:spcAft>
                      </a:pPr>
                      <a:r>
                        <a:rPr lang="es-CO" sz="1500" dirty="0"/>
                        <a:t>Bolsa pinada con IVA</a:t>
                      </a:r>
                      <a:endParaRPr lang="es-CO" sz="1500" dirty="0">
                        <a:latin typeface="Calibri"/>
                        <a:ea typeface="Calibri"/>
                        <a:cs typeface="Times New Roman"/>
                      </a:endParaRPr>
                    </a:p>
                  </a:txBody>
                  <a:tcPr marL="44450" marR="44450" marT="0" marB="0" anchor="b"/>
                </a:tc>
                <a:tc>
                  <a:txBody>
                    <a:bodyPr/>
                    <a:lstStyle/>
                    <a:p>
                      <a:pPr algn="r">
                        <a:lnSpc>
                          <a:spcPct val="115000"/>
                        </a:lnSpc>
                        <a:spcAft>
                          <a:spcPts val="0"/>
                        </a:spcAft>
                      </a:pPr>
                      <a:r>
                        <a:rPr lang="es-CO" sz="1500" dirty="0"/>
                        <a:t>$ 3.300</a:t>
                      </a:r>
                      <a:endParaRPr lang="es-CO" sz="1500" dirty="0">
                        <a:latin typeface="Calibri"/>
                        <a:ea typeface="Calibri"/>
                        <a:cs typeface="Times New Roman"/>
                      </a:endParaRPr>
                    </a:p>
                  </a:txBody>
                  <a:tcPr marL="44450" marR="44450" marT="0" marB="0" anchor="ctr"/>
                </a:tc>
              </a:tr>
              <a:tr h="245364">
                <a:tc>
                  <a:txBody>
                    <a:bodyPr/>
                    <a:lstStyle/>
                    <a:p>
                      <a:pPr>
                        <a:lnSpc>
                          <a:spcPct val="115000"/>
                        </a:lnSpc>
                        <a:spcAft>
                          <a:spcPts val="0"/>
                        </a:spcAft>
                      </a:pPr>
                      <a:r>
                        <a:rPr lang="es-CO" sz="1500" dirty="0"/>
                        <a:t>Amortización del entorchador</a:t>
                      </a:r>
                      <a:endParaRPr lang="es-CO" sz="1500" dirty="0">
                        <a:latin typeface="Calibri"/>
                        <a:ea typeface="Calibri"/>
                        <a:cs typeface="Times New Roman"/>
                      </a:endParaRPr>
                    </a:p>
                  </a:txBody>
                  <a:tcPr marL="44450" marR="44450" marT="0" marB="0" anchor="b"/>
                </a:tc>
                <a:tc>
                  <a:txBody>
                    <a:bodyPr/>
                    <a:lstStyle/>
                    <a:p>
                      <a:pPr algn="r">
                        <a:lnSpc>
                          <a:spcPct val="115000"/>
                        </a:lnSpc>
                        <a:spcAft>
                          <a:spcPts val="0"/>
                        </a:spcAft>
                      </a:pPr>
                      <a:r>
                        <a:rPr lang="es-CO" sz="1500" dirty="0"/>
                        <a:t>$ 145</a:t>
                      </a:r>
                      <a:endParaRPr lang="es-CO" sz="1500" dirty="0">
                        <a:latin typeface="Calibri"/>
                        <a:ea typeface="Calibri"/>
                        <a:cs typeface="Times New Roman"/>
                      </a:endParaRPr>
                    </a:p>
                  </a:txBody>
                  <a:tcPr marL="44450" marR="44450" marT="0" marB="0" anchor="ctr"/>
                </a:tc>
              </a:tr>
              <a:tr h="245364">
                <a:tc>
                  <a:txBody>
                    <a:bodyPr/>
                    <a:lstStyle/>
                    <a:p>
                      <a:pPr>
                        <a:lnSpc>
                          <a:spcPct val="115000"/>
                        </a:lnSpc>
                        <a:spcAft>
                          <a:spcPts val="0"/>
                        </a:spcAft>
                      </a:pPr>
                      <a:r>
                        <a:rPr lang="es-CO" sz="1500" dirty="0"/>
                        <a:t>Costo gancho entorchador</a:t>
                      </a:r>
                      <a:endParaRPr lang="es-CO" sz="1500" dirty="0">
                        <a:latin typeface="Calibri"/>
                        <a:ea typeface="Calibri"/>
                        <a:cs typeface="Times New Roman"/>
                      </a:endParaRPr>
                    </a:p>
                  </a:txBody>
                  <a:tcPr marL="44450" marR="44450" marT="0" marB="0" anchor="b"/>
                </a:tc>
                <a:tc>
                  <a:txBody>
                    <a:bodyPr/>
                    <a:lstStyle/>
                    <a:p>
                      <a:pPr algn="r">
                        <a:lnSpc>
                          <a:spcPct val="115000"/>
                        </a:lnSpc>
                        <a:spcAft>
                          <a:spcPts val="0"/>
                        </a:spcAft>
                      </a:pPr>
                      <a:r>
                        <a:rPr lang="es-CO" sz="1500" dirty="0"/>
                        <a:t>$ 70</a:t>
                      </a:r>
                      <a:endParaRPr lang="es-CO" sz="1500" dirty="0">
                        <a:latin typeface="Calibri"/>
                        <a:ea typeface="Calibri"/>
                        <a:cs typeface="Times New Roman"/>
                      </a:endParaRPr>
                    </a:p>
                  </a:txBody>
                  <a:tcPr marL="44450" marR="44450" marT="0" marB="0" anchor="ctr"/>
                </a:tc>
              </a:tr>
              <a:tr h="245364">
                <a:tc>
                  <a:txBody>
                    <a:bodyPr/>
                    <a:lstStyle/>
                    <a:p>
                      <a:pPr>
                        <a:lnSpc>
                          <a:spcPct val="115000"/>
                        </a:lnSpc>
                        <a:spcAft>
                          <a:spcPts val="0"/>
                        </a:spcAft>
                      </a:pPr>
                      <a:r>
                        <a:rPr lang="es-CO" sz="1500" dirty="0"/>
                        <a:t>Zuncho con IVA</a:t>
                      </a:r>
                      <a:endParaRPr lang="es-CO" sz="1500" dirty="0">
                        <a:latin typeface="Calibri"/>
                        <a:ea typeface="Calibri"/>
                        <a:cs typeface="Times New Roman"/>
                      </a:endParaRPr>
                    </a:p>
                  </a:txBody>
                  <a:tcPr marL="44450" marR="44450" marT="0" marB="0" anchor="b"/>
                </a:tc>
                <a:tc>
                  <a:txBody>
                    <a:bodyPr/>
                    <a:lstStyle/>
                    <a:p>
                      <a:pPr algn="r">
                        <a:lnSpc>
                          <a:spcPct val="115000"/>
                        </a:lnSpc>
                        <a:spcAft>
                          <a:spcPts val="0"/>
                        </a:spcAft>
                      </a:pPr>
                      <a:r>
                        <a:rPr lang="es-CO" sz="1500" dirty="0"/>
                        <a:t>$ 84</a:t>
                      </a:r>
                      <a:endParaRPr lang="es-CO" sz="1500" dirty="0">
                        <a:latin typeface="Calibri"/>
                        <a:ea typeface="Calibri"/>
                        <a:cs typeface="Times New Roman"/>
                      </a:endParaRPr>
                    </a:p>
                  </a:txBody>
                  <a:tcPr marL="44450" marR="44450" marT="0" marB="0" anchor="ctr"/>
                </a:tc>
              </a:tr>
              <a:tr h="245364">
                <a:tc>
                  <a:txBody>
                    <a:bodyPr/>
                    <a:lstStyle/>
                    <a:p>
                      <a:pPr>
                        <a:lnSpc>
                          <a:spcPct val="115000"/>
                        </a:lnSpc>
                        <a:spcAft>
                          <a:spcPts val="0"/>
                        </a:spcAft>
                      </a:pPr>
                      <a:r>
                        <a:rPr lang="es-CO" sz="1500" dirty="0"/>
                        <a:t>Grapa con </a:t>
                      </a:r>
                      <a:r>
                        <a:rPr lang="es-CO" sz="1500" dirty="0" smtClean="0"/>
                        <a:t>IVA</a:t>
                      </a:r>
                      <a:endParaRPr lang="es-CO" sz="1500" dirty="0">
                        <a:latin typeface="Calibri"/>
                        <a:ea typeface="Calibri"/>
                        <a:cs typeface="Times New Roman"/>
                      </a:endParaRPr>
                    </a:p>
                  </a:txBody>
                  <a:tcPr marL="44450" marR="44450" marT="0" marB="0" anchor="b"/>
                </a:tc>
                <a:tc>
                  <a:txBody>
                    <a:bodyPr/>
                    <a:lstStyle/>
                    <a:p>
                      <a:pPr algn="r">
                        <a:lnSpc>
                          <a:spcPct val="115000"/>
                        </a:lnSpc>
                        <a:spcAft>
                          <a:spcPts val="0"/>
                        </a:spcAft>
                      </a:pPr>
                      <a:r>
                        <a:rPr lang="es-CO" sz="1500" dirty="0"/>
                        <a:t>$ 34</a:t>
                      </a:r>
                      <a:endParaRPr lang="es-CO" sz="1500" dirty="0">
                        <a:latin typeface="Calibri"/>
                        <a:ea typeface="Calibri"/>
                        <a:cs typeface="Times New Roman"/>
                      </a:endParaRPr>
                    </a:p>
                  </a:txBody>
                  <a:tcPr marL="44450" marR="44450" marT="0" marB="0" anchor="ctr"/>
                </a:tc>
              </a:tr>
              <a:tr h="245364">
                <a:tc>
                  <a:txBody>
                    <a:bodyPr/>
                    <a:lstStyle/>
                    <a:p>
                      <a:pPr>
                        <a:lnSpc>
                          <a:spcPct val="115000"/>
                        </a:lnSpc>
                        <a:spcAft>
                          <a:spcPts val="0"/>
                        </a:spcAft>
                      </a:pPr>
                      <a:r>
                        <a:rPr lang="es-CO" sz="1500" dirty="0"/>
                        <a:t>Amortización del molde de rotomoldeo</a:t>
                      </a:r>
                      <a:endParaRPr lang="es-CO" sz="1500" dirty="0">
                        <a:latin typeface="Calibri"/>
                        <a:ea typeface="Calibri"/>
                        <a:cs typeface="Times New Roman"/>
                      </a:endParaRPr>
                    </a:p>
                  </a:txBody>
                  <a:tcPr marL="44450" marR="44450" marT="0" marB="0" anchor="b"/>
                </a:tc>
                <a:tc>
                  <a:txBody>
                    <a:bodyPr/>
                    <a:lstStyle/>
                    <a:p>
                      <a:pPr algn="r">
                        <a:lnSpc>
                          <a:spcPct val="115000"/>
                        </a:lnSpc>
                        <a:spcAft>
                          <a:spcPts val="0"/>
                        </a:spcAft>
                      </a:pPr>
                      <a:r>
                        <a:rPr lang="es-CO" sz="1500" dirty="0"/>
                        <a:t>$ 2.500</a:t>
                      </a:r>
                      <a:endParaRPr lang="es-CO" sz="1500" dirty="0">
                        <a:latin typeface="Calibri"/>
                        <a:ea typeface="Calibri"/>
                        <a:cs typeface="Times New Roman"/>
                      </a:endParaRPr>
                    </a:p>
                  </a:txBody>
                  <a:tcPr marL="44450" marR="44450" marT="0" marB="0" anchor="ctr"/>
                </a:tc>
              </a:tr>
              <a:tr h="245364">
                <a:tc>
                  <a:txBody>
                    <a:bodyPr/>
                    <a:lstStyle/>
                    <a:p>
                      <a:pPr>
                        <a:lnSpc>
                          <a:spcPct val="115000"/>
                        </a:lnSpc>
                        <a:spcAft>
                          <a:spcPts val="0"/>
                        </a:spcAft>
                      </a:pPr>
                      <a:r>
                        <a:rPr lang="es-CO" sz="1500" dirty="0"/>
                        <a:t>Tapa de rotomoldeo</a:t>
                      </a:r>
                      <a:endParaRPr lang="es-CO" sz="1500" dirty="0">
                        <a:latin typeface="Calibri"/>
                        <a:ea typeface="Calibri"/>
                        <a:cs typeface="Times New Roman"/>
                      </a:endParaRPr>
                    </a:p>
                  </a:txBody>
                  <a:tcPr marL="44450" marR="44450" marT="0" marB="0" anchor="b"/>
                </a:tc>
                <a:tc>
                  <a:txBody>
                    <a:bodyPr/>
                    <a:lstStyle/>
                    <a:p>
                      <a:pPr algn="r">
                        <a:lnSpc>
                          <a:spcPct val="115000"/>
                        </a:lnSpc>
                        <a:spcAft>
                          <a:spcPts val="0"/>
                        </a:spcAft>
                      </a:pPr>
                      <a:r>
                        <a:rPr lang="es-CO" sz="1500" dirty="0"/>
                        <a:t>$ 30.000</a:t>
                      </a:r>
                      <a:endParaRPr lang="es-CO" sz="1500" dirty="0">
                        <a:latin typeface="Calibri"/>
                        <a:ea typeface="Calibri"/>
                        <a:cs typeface="Times New Roman"/>
                      </a:endParaRPr>
                    </a:p>
                  </a:txBody>
                  <a:tcPr marL="44450" marR="44450" marT="0" marB="0" anchor="ctr"/>
                </a:tc>
              </a:tr>
              <a:tr h="245364">
                <a:tc>
                  <a:txBody>
                    <a:bodyPr/>
                    <a:lstStyle/>
                    <a:p>
                      <a:pPr>
                        <a:lnSpc>
                          <a:spcPct val="115000"/>
                        </a:lnSpc>
                        <a:spcAft>
                          <a:spcPts val="0"/>
                        </a:spcAft>
                      </a:pPr>
                      <a:r>
                        <a:rPr lang="es-CO" sz="1500" dirty="0"/>
                        <a:t>Transporte 1 (con resina)</a:t>
                      </a:r>
                      <a:endParaRPr lang="es-CO" sz="1500" dirty="0">
                        <a:latin typeface="Calibri"/>
                        <a:ea typeface="Calibri"/>
                        <a:cs typeface="Times New Roman"/>
                      </a:endParaRPr>
                    </a:p>
                  </a:txBody>
                  <a:tcPr marL="44450" marR="44450" marT="0" marB="0" anchor="b"/>
                </a:tc>
                <a:tc>
                  <a:txBody>
                    <a:bodyPr/>
                    <a:lstStyle/>
                    <a:p>
                      <a:pPr algn="r">
                        <a:lnSpc>
                          <a:spcPct val="115000"/>
                        </a:lnSpc>
                        <a:spcAft>
                          <a:spcPts val="0"/>
                        </a:spcAft>
                      </a:pPr>
                      <a:r>
                        <a:rPr lang="es-CO" sz="1500" dirty="0"/>
                        <a:t>$ 4.300</a:t>
                      </a:r>
                      <a:endParaRPr lang="es-CO" sz="1500" dirty="0">
                        <a:latin typeface="Calibri"/>
                        <a:ea typeface="Calibri"/>
                        <a:cs typeface="Times New Roman"/>
                      </a:endParaRPr>
                    </a:p>
                  </a:txBody>
                  <a:tcPr marL="44450" marR="44450" marT="0" marB="0" anchor="ctr"/>
                </a:tc>
              </a:tr>
              <a:tr h="245364">
                <a:tc>
                  <a:txBody>
                    <a:bodyPr/>
                    <a:lstStyle/>
                    <a:p>
                      <a:pPr>
                        <a:lnSpc>
                          <a:spcPct val="115000"/>
                        </a:lnSpc>
                        <a:spcAft>
                          <a:spcPts val="0"/>
                        </a:spcAft>
                      </a:pPr>
                      <a:r>
                        <a:rPr lang="es-CO" sz="1500" dirty="0"/>
                        <a:t>Transporte 2 (solo las tapas)</a:t>
                      </a:r>
                      <a:endParaRPr lang="es-CO" sz="1500" dirty="0">
                        <a:latin typeface="Calibri"/>
                        <a:ea typeface="Calibri"/>
                        <a:cs typeface="Times New Roman"/>
                      </a:endParaRPr>
                    </a:p>
                  </a:txBody>
                  <a:tcPr marL="44450" marR="44450" marT="0" marB="0" anchor="b"/>
                </a:tc>
                <a:tc>
                  <a:txBody>
                    <a:bodyPr/>
                    <a:lstStyle/>
                    <a:p>
                      <a:pPr algn="r">
                        <a:lnSpc>
                          <a:spcPct val="115000"/>
                        </a:lnSpc>
                        <a:spcAft>
                          <a:spcPts val="0"/>
                        </a:spcAft>
                      </a:pPr>
                      <a:r>
                        <a:rPr lang="es-CO" sz="1500" dirty="0"/>
                        <a:t>$ 37</a:t>
                      </a:r>
                      <a:endParaRPr lang="es-CO" sz="1500" dirty="0">
                        <a:latin typeface="Calibri"/>
                        <a:ea typeface="Calibri"/>
                        <a:cs typeface="Times New Roman"/>
                      </a:endParaRPr>
                    </a:p>
                  </a:txBody>
                  <a:tcPr marL="44450" marR="44450" marT="0" marB="0" anchor="ctr"/>
                </a:tc>
              </a:tr>
              <a:tr h="245364">
                <a:tc>
                  <a:txBody>
                    <a:bodyPr/>
                    <a:lstStyle/>
                    <a:p>
                      <a:pPr>
                        <a:lnSpc>
                          <a:spcPct val="115000"/>
                        </a:lnSpc>
                        <a:spcAft>
                          <a:spcPts val="0"/>
                        </a:spcAft>
                      </a:pPr>
                      <a:r>
                        <a:rPr lang="es-CO" sz="1500" dirty="0"/>
                        <a:t>Costo de almacenamiento </a:t>
                      </a:r>
                      <a:endParaRPr lang="es-CO" sz="1500" dirty="0">
                        <a:latin typeface="Calibri"/>
                        <a:ea typeface="Calibri"/>
                        <a:cs typeface="Times New Roman"/>
                      </a:endParaRPr>
                    </a:p>
                  </a:txBody>
                  <a:tcPr marL="44450" marR="44450" marT="0" marB="0" anchor="b"/>
                </a:tc>
                <a:tc>
                  <a:txBody>
                    <a:bodyPr/>
                    <a:lstStyle/>
                    <a:p>
                      <a:pPr algn="r">
                        <a:lnSpc>
                          <a:spcPct val="115000"/>
                        </a:lnSpc>
                        <a:spcAft>
                          <a:spcPts val="0"/>
                        </a:spcAft>
                      </a:pPr>
                      <a:r>
                        <a:rPr lang="es-CO" sz="1500" dirty="0"/>
                        <a:t>$ 176</a:t>
                      </a:r>
                      <a:endParaRPr lang="es-CO" sz="1500" dirty="0">
                        <a:latin typeface="Calibri"/>
                        <a:ea typeface="Calibri"/>
                        <a:cs typeface="Times New Roman"/>
                      </a:endParaRPr>
                    </a:p>
                  </a:txBody>
                  <a:tcPr marL="44450" marR="44450" marT="0" marB="0" anchor="ctr"/>
                </a:tc>
              </a:tr>
              <a:tr h="245364">
                <a:tc>
                  <a:txBody>
                    <a:bodyPr/>
                    <a:lstStyle/>
                    <a:p>
                      <a:pPr>
                        <a:lnSpc>
                          <a:spcPct val="115000"/>
                        </a:lnSpc>
                        <a:spcAft>
                          <a:spcPts val="0"/>
                        </a:spcAft>
                      </a:pPr>
                      <a:r>
                        <a:rPr lang="es-CO" sz="1500" b="1" dirty="0" smtClean="0"/>
                        <a:t>Costo total</a:t>
                      </a:r>
                      <a:endParaRPr lang="es-CO" sz="1500" b="1" dirty="0">
                        <a:solidFill>
                          <a:schemeClr val="bg1"/>
                        </a:solidFill>
                        <a:latin typeface="Calibri"/>
                        <a:ea typeface="Calibri"/>
                        <a:cs typeface="Times New Roman"/>
                      </a:endParaRPr>
                    </a:p>
                  </a:txBody>
                  <a:tcPr marL="44450" marR="44450" marT="0" marB="0" anchor="b"/>
                </a:tc>
                <a:tc>
                  <a:txBody>
                    <a:bodyPr/>
                    <a:lstStyle/>
                    <a:p>
                      <a:pPr algn="r">
                        <a:lnSpc>
                          <a:spcPct val="115000"/>
                        </a:lnSpc>
                        <a:spcAft>
                          <a:spcPts val="0"/>
                        </a:spcAft>
                      </a:pPr>
                      <a:r>
                        <a:rPr lang="es-CO" sz="1500" b="1" dirty="0"/>
                        <a:t>$ 49.646</a:t>
                      </a:r>
                      <a:endParaRPr lang="es-CO" sz="1500" b="1" dirty="0">
                        <a:solidFill>
                          <a:schemeClr val="bg1"/>
                        </a:solidFill>
                        <a:latin typeface="Calibri"/>
                        <a:ea typeface="Calibri"/>
                        <a:cs typeface="Times New Roman"/>
                      </a:endParaRPr>
                    </a:p>
                  </a:txBody>
                  <a:tcPr marL="44450" marR="44450" marT="0" marB="0" anchor="ctr"/>
                </a:tc>
              </a:tr>
            </a:tbl>
          </a:graphicData>
        </a:graphic>
      </p:graphicFrame>
      <p:sp>
        <p:nvSpPr>
          <p:cNvPr id="15" name="14 CuadroTexto"/>
          <p:cNvSpPr txBox="1"/>
          <p:nvPr/>
        </p:nvSpPr>
        <p:spPr>
          <a:xfrm>
            <a:off x="827586" y="3573018"/>
            <a:ext cx="3456383" cy="646331"/>
          </a:xfrm>
          <a:prstGeom prst="rect">
            <a:avLst/>
          </a:prstGeom>
          <a:noFill/>
        </p:spPr>
        <p:txBody>
          <a:bodyPr wrap="square" rtlCol="0">
            <a:spAutoFit/>
          </a:bodyPr>
          <a:lstStyle/>
          <a:p>
            <a:r>
              <a:rPr lang="es-CO" dirty="0" smtClean="0">
                <a:solidFill>
                  <a:schemeClr val="tx1">
                    <a:lumMod val="50000"/>
                    <a:lumOff val="50000"/>
                  </a:schemeClr>
                </a:solidFill>
              </a:rPr>
              <a:t>COSTOS DISCRIMINADOS POR CONTENEDOR</a:t>
            </a:r>
            <a:endParaRPr lang="es-CO" dirty="0">
              <a:solidFill>
                <a:schemeClr val="tx1">
                  <a:lumMod val="50000"/>
                  <a:lumOff val="50000"/>
                </a:schemeClr>
              </a:solidFill>
            </a:endParaRPr>
          </a:p>
        </p:txBody>
      </p:sp>
      <p:sp>
        <p:nvSpPr>
          <p:cNvPr id="16" name="15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6"/>
                                        </p:tgtEl>
                                        <p:attrNameLst>
                                          <p:attrName>style.visibility</p:attrName>
                                        </p:attrNameLst>
                                      </p:cBhvr>
                                      <p:to>
                                        <p:strVal val="visible"/>
                                      </p:to>
                                    </p:set>
                                    <p:animEffect transition="in" filter="wheel(4)">
                                      <p:cBhvr>
                                        <p:cTn id="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FF0000"/>
                </a:solidFill>
              </a:rPr>
              <a:t>A</a:t>
            </a:r>
            <a:r>
              <a:rPr lang="es-ES_tradnl" dirty="0" smtClean="0">
                <a:solidFill>
                  <a:schemeClr val="tx1">
                    <a:lumMod val="50000"/>
                    <a:lumOff val="50000"/>
                  </a:schemeClr>
                </a:solidFill>
              </a:rPr>
              <a:t>NALISIS DE COSTOS</a:t>
            </a:r>
            <a:endParaRPr lang="es-CO" dirty="0">
              <a:solidFill>
                <a:schemeClr val="tx1">
                  <a:lumMod val="50000"/>
                  <a:lumOff val="50000"/>
                </a:schemeClr>
              </a:solidFill>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4452" name="Rectangle 4"/>
          <p:cNvSpPr>
            <a:spLocks noChangeArrowheads="1"/>
          </p:cNvSpPr>
          <p:nvPr/>
        </p:nvSpPr>
        <p:spPr bwMode="auto">
          <a:xfrm>
            <a:off x="0" y="14536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graphicFrame>
        <p:nvGraphicFramePr>
          <p:cNvPr id="14" name="13 Tabla"/>
          <p:cNvGraphicFramePr>
            <a:graphicFrameLocks noGrp="1"/>
          </p:cNvGraphicFramePr>
          <p:nvPr/>
        </p:nvGraphicFramePr>
        <p:xfrm>
          <a:off x="1214414" y="2857497"/>
          <a:ext cx="3790953" cy="3823970"/>
        </p:xfrm>
        <a:graphic>
          <a:graphicData uri="http://schemas.openxmlformats.org/drawingml/2006/table">
            <a:tbl>
              <a:tblPr/>
              <a:tblGrid>
                <a:gridCol w="1663694"/>
                <a:gridCol w="636588"/>
                <a:gridCol w="649296"/>
                <a:gridCol w="841375"/>
              </a:tblGrid>
              <a:tr h="238125">
                <a:tc gridSpan="4">
                  <a:txBody>
                    <a:bodyPr/>
                    <a:lstStyle/>
                    <a:p>
                      <a:pPr algn="ctr">
                        <a:lnSpc>
                          <a:spcPct val="115000"/>
                        </a:lnSpc>
                        <a:spcAft>
                          <a:spcPts val="0"/>
                        </a:spcAft>
                      </a:pPr>
                      <a:r>
                        <a:rPr lang="es-CO" sz="1100" b="1" dirty="0">
                          <a:solidFill>
                            <a:srgbClr val="FFFFFF"/>
                          </a:solidFill>
                          <a:latin typeface="Calibri"/>
                          <a:ea typeface="Times New Roman"/>
                          <a:cs typeface="Calibri"/>
                        </a:rPr>
                        <a:t>Costo contenedor rediseñado por un uso</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endParaRPr lang="es-CO"/>
                    </a:p>
                  </a:txBody>
                  <a:tcPr/>
                </a:tc>
                <a:tc hMerge="1">
                  <a:txBody>
                    <a:bodyPr/>
                    <a:lstStyle/>
                    <a:p>
                      <a:endParaRPr lang="es-CO"/>
                    </a:p>
                  </a:txBody>
                  <a:tcPr/>
                </a:tc>
              </a:tr>
              <a:tr h="362967">
                <a:tc>
                  <a:txBody>
                    <a:bodyPr/>
                    <a:lstStyle/>
                    <a:p>
                      <a:pPr algn="ctr">
                        <a:lnSpc>
                          <a:spcPct val="115000"/>
                        </a:lnSpc>
                        <a:spcAft>
                          <a:spcPts val="0"/>
                        </a:spcAft>
                      </a:pPr>
                      <a:r>
                        <a:rPr lang="es-CO" sz="1100" b="1" dirty="0">
                          <a:solidFill>
                            <a:srgbClr val="FFFFFF"/>
                          </a:solidFill>
                          <a:latin typeface="Calibri"/>
                          <a:ea typeface="Times New Roman"/>
                          <a:cs typeface="Calibri"/>
                        </a:rPr>
                        <a:t>Componentes</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a:lnSpc>
                          <a:spcPct val="115000"/>
                        </a:lnSpc>
                        <a:spcAft>
                          <a:spcPts val="0"/>
                        </a:spcAft>
                      </a:pPr>
                      <a:r>
                        <a:rPr lang="es-CO" sz="1100" b="1" dirty="0">
                          <a:solidFill>
                            <a:srgbClr val="FFFFFF"/>
                          </a:solidFill>
                          <a:latin typeface="Calibri"/>
                          <a:ea typeface="Times New Roman"/>
                          <a:cs typeface="Calibri"/>
                        </a:rPr>
                        <a:t>Costos</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a:lnSpc>
                          <a:spcPct val="115000"/>
                        </a:lnSpc>
                        <a:spcAft>
                          <a:spcPts val="0"/>
                        </a:spcAft>
                      </a:pPr>
                      <a:r>
                        <a:rPr lang="es-CO" sz="1100" b="1" dirty="0">
                          <a:solidFill>
                            <a:srgbClr val="FFFFFF"/>
                          </a:solidFill>
                          <a:latin typeface="Calibri"/>
                          <a:ea typeface="Times New Roman"/>
                          <a:cs typeface="Calibri"/>
                        </a:rPr>
                        <a:t>Numero de usos</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a:lnSpc>
                          <a:spcPct val="115000"/>
                        </a:lnSpc>
                        <a:spcAft>
                          <a:spcPts val="0"/>
                        </a:spcAft>
                      </a:pPr>
                      <a:r>
                        <a:rPr lang="es-CO" sz="1100" b="1" dirty="0">
                          <a:solidFill>
                            <a:srgbClr val="FFFFFF"/>
                          </a:solidFill>
                          <a:latin typeface="Calibri"/>
                          <a:ea typeface="Times New Roman"/>
                          <a:cs typeface="Calibri"/>
                        </a:rPr>
                        <a:t>Costo por uso</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r>
              <a:tr h="190500">
                <a:tc>
                  <a:txBody>
                    <a:bodyPr/>
                    <a:lstStyle/>
                    <a:p>
                      <a:pPr algn="ctr">
                        <a:lnSpc>
                          <a:spcPct val="115000"/>
                        </a:lnSpc>
                        <a:spcAft>
                          <a:spcPts val="0"/>
                        </a:spcAft>
                      </a:pPr>
                      <a:r>
                        <a:rPr lang="es-CO" sz="1100" dirty="0">
                          <a:solidFill>
                            <a:srgbClr val="000000"/>
                          </a:solidFill>
                          <a:latin typeface="Calibri"/>
                          <a:ea typeface="Times New Roman"/>
                          <a:cs typeface="Calibri"/>
                        </a:rPr>
                        <a:t>Empaque de cartón (x2)</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8.000</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8.000</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15000"/>
                        </a:lnSpc>
                        <a:spcAft>
                          <a:spcPts val="0"/>
                        </a:spcAft>
                      </a:pPr>
                      <a:r>
                        <a:rPr lang="es-CO" sz="1100" dirty="0">
                          <a:solidFill>
                            <a:srgbClr val="000000"/>
                          </a:solidFill>
                          <a:latin typeface="Calibri"/>
                          <a:ea typeface="Times New Roman"/>
                          <a:cs typeface="Calibri"/>
                        </a:rPr>
                        <a:t>Tapa de cartón (X1)</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1.000</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1.000</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15000"/>
                        </a:lnSpc>
                        <a:spcAft>
                          <a:spcPts val="0"/>
                        </a:spcAft>
                      </a:pPr>
                      <a:r>
                        <a:rPr lang="es-CO" sz="1100" dirty="0">
                          <a:solidFill>
                            <a:srgbClr val="000000"/>
                          </a:solidFill>
                          <a:latin typeface="Calibri"/>
                          <a:ea typeface="Times New Roman"/>
                          <a:cs typeface="Calibri"/>
                        </a:rPr>
                        <a:t>Bolsa pinada con </a:t>
                      </a:r>
                      <a:r>
                        <a:rPr lang="es-CO" sz="1100" dirty="0" smtClean="0">
                          <a:solidFill>
                            <a:srgbClr val="000000"/>
                          </a:solidFill>
                          <a:latin typeface="Calibri"/>
                          <a:ea typeface="Times New Roman"/>
                          <a:cs typeface="Calibri"/>
                        </a:rPr>
                        <a:t>IVA</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3.300</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3.300</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15000"/>
                        </a:lnSpc>
                        <a:spcAft>
                          <a:spcPts val="0"/>
                        </a:spcAft>
                      </a:pPr>
                      <a:r>
                        <a:rPr lang="es-CO" sz="1100" dirty="0">
                          <a:solidFill>
                            <a:srgbClr val="000000"/>
                          </a:solidFill>
                          <a:latin typeface="Calibri"/>
                          <a:ea typeface="Times New Roman"/>
                          <a:cs typeface="Calibri"/>
                        </a:rPr>
                        <a:t>Amortización del entorchador</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145</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145</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15000"/>
                        </a:lnSpc>
                        <a:spcAft>
                          <a:spcPts val="0"/>
                        </a:spcAft>
                      </a:pPr>
                      <a:r>
                        <a:rPr lang="es-CO" sz="1100" dirty="0">
                          <a:solidFill>
                            <a:srgbClr val="000000"/>
                          </a:solidFill>
                          <a:latin typeface="Calibri"/>
                          <a:ea typeface="Times New Roman"/>
                          <a:cs typeface="Calibri"/>
                        </a:rPr>
                        <a:t>Costo gancho entorchador</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70</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70</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15000"/>
                        </a:lnSpc>
                        <a:spcAft>
                          <a:spcPts val="0"/>
                        </a:spcAft>
                      </a:pPr>
                      <a:r>
                        <a:rPr lang="es-CO" sz="1100" dirty="0">
                          <a:solidFill>
                            <a:srgbClr val="000000"/>
                          </a:solidFill>
                          <a:latin typeface="Calibri"/>
                          <a:ea typeface="Times New Roman"/>
                          <a:cs typeface="Calibri"/>
                        </a:rPr>
                        <a:t>Suncho con </a:t>
                      </a:r>
                      <a:r>
                        <a:rPr lang="es-CO" sz="1100" dirty="0" smtClean="0">
                          <a:solidFill>
                            <a:srgbClr val="000000"/>
                          </a:solidFill>
                          <a:latin typeface="Calibri"/>
                          <a:ea typeface="Times New Roman"/>
                          <a:cs typeface="Calibri"/>
                        </a:rPr>
                        <a:t>IVA</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84</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84</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15000"/>
                        </a:lnSpc>
                        <a:spcAft>
                          <a:spcPts val="0"/>
                        </a:spcAft>
                      </a:pPr>
                      <a:r>
                        <a:rPr lang="es-CO" sz="1100" dirty="0">
                          <a:solidFill>
                            <a:srgbClr val="000000"/>
                          </a:solidFill>
                          <a:latin typeface="Calibri"/>
                          <a:ea typeface="Times New Roman"/>
                          <a:cs typeface="Calibri"/>
                        </a:rPr>
                        <a:t>Grapa con </a:t>
                      </a:r>
                      <a:r>
                        <a:rPr lang="es-CO" sz="1100" dirty="0" smtClean="0">
                          <a:solidFill>
                            <a:srgbClr val="000000"/>
                          </a:solidFill>
                          <a:latin typeface="Calibri"/>
                          <a:ea typeface="Times New Roman"/>
                          <a:cs typeface="Calibri"/>
                        </a:rPr>
                        <a:t>IVA</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34</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34</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2967">
                <a:tc>
                  <a:txBody>
                    <a:bodyPr/>
                    <a:lstStyle/>
                    <a:p>
                      <a:pPr algn="ctr">
                        <a:lnSpc>
                          <a:spcPct val="115000"/>
                        </a:lnSpc>
                        <a:spcAft>
                          <a:spcPts val="0"/>
                        </a:spcAft>
                      </a:pPr>
                      <a:r>
                        <a:rPr lang="es-CO" sz="1100" dirty="0">
                          <a:solidFill>
                            <a:srgbClr val="000000"/>
                          </a:solidFill>
                          <a:latin typeface="Calibri"/>
                          <a:ea typeface="Times New Roman"/>
                          <a:cs typeface="Calibri"/>
                        </a:rPr>
                        <a:t>Amortización del molde de rotomoldeo</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2.500</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2.500</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15000"/>
                        </a:lnSpc>
                        <a:spcAft>
                          <a:spcPts val="0"/>
                        </a:spcAft>
                      </a:pPr>
                      <a:r>
                        <a:rPr lang="es-CO" sz="1100" dirty="0">
                          <a:solidFill>
                            <a:srgbClr val="000000"/>
                          </a:solidFill>
                          <a:latin typeface="Calibri"/>
                          <a:ea typeface="Times New Roman"/>
                          <a:cs typeface="Calibri"/>
                        </a:rPr>
                        <a:t>Tapa de rotomoldeo</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30.000</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5</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6.000</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15000"/>
                        </a:lnSpc>
                        <a:spcAft>
                          <a:spcPts val="0"/>
                        </a:spcAft>
                      </a:pPr>
                      <a:r>
                        <a:rPr lang="es-CO" sz="1100" dirty="0">
                          <a:solidFill>
                            <a:srgbClr val="000000"/>
                          </a:solidFill>
                          <a:latin typeface="Calibri"/>
                          <a:ea typeface="Times New Roman"/>
                          <a:cs typeface="Calibri"/>
                        </a:rPr>
                        <a:t>Transporte 1 (con resina)</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4.300</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4.300</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15000"/>
                        </a:lnSpc>
                        <a:spcAft>
                          <a:spcPts val="0"/>
                        </a:spcAft>
                      </a:pPr>
                      <a:r>
                        <a:rPr lang="es-CO" sz="1100" dirty="0">
                          <a:solidFill>
                            <a:srgbClr val="000000"/>
                          </a:solidFill>
                          <a:latin typeface="Calibri"/>
                          <a:ea typeface="Times New Roman"/>
                          <a:cs typeface="Calibri"/>
                        </a:rPr>
                        <a:t>Transporte 2 (solo las tapas)</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37</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37</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gn="ctr">
                        <a:lnSpc>
                          <a:spcPct val="115000"/>
                        </a:lnSpc>
                        <a:spcAft>
                          <a:spcPts val="0"/>
                        </a:spcAft>
                      </a:pPr>
                      <a:r>
                        <a:rPr lang="es-CO" sz="1100" dirty="0">
                          <a:solidFill>
                            <a:srgbClr val="000000"/>
                          </a:solidFill>
                          <a:latin typeface="Calibri"/>
                          <a:ea typeface="Times New Roman"/>
                          <a:cs typeface="Calibri"/>
                        </a:rPr>
                        <a:t>Costo de almacenamiento</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176</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176</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2967">
                <a:tc>
                  <a:txBody>
                    <a:bodyPr/>
                    <a:lstStyle/>
                    <a:p>
                      <a:pPr algn="ctr">
                        <a:lnSpc>
                          <a:spcPct val="115000"/>
                        </a:lnSpc>
                        <a:spcAft>
                          <a:spcPts val="0"/>
                        </a:spcAft>
                      </a:pPr>
                      <a:r>
                        <a:rPr lang="es-CO" sz="1100" dirty="0">
                          <a:solidFill>
                            <a:srgbClr val="000000"/>
                          </a:solidFill>
                          <a:latin typeface="Calibri"/>
                          <a:ea typeface="Times New Roman"/>
                          <a:cs typeface="Calibri"/>
                        </a:rPr>
                        <a:t>Total del costo unitario</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c>
                  <a:txBody>
                    <a:bodyPr/>
                    <a:lstStyle/>
                    <a:p>
                      <a:pPr algn="ctr">
                        <a:lnSpc>
                          <a:spcPct val="115000"/>
                        </a:lnSpc>
                        <a:spcAft>
                          <a:spcPts val="0"/>
                        </a:spcAft>
                      </a:pPr>
                      <a:r>
                        <a:rPr lang="es-CO" sz="1100" dirty="0">
                          <a:solidFill>
                            <a:srgbClr val="000000"/>
                          </a:solidFill>
                          <a:latin typeface="Calibri"/>
                          <a:ea typeface="Times New Roman"/>
                          <a:cs typeface="Calibri"/>
                        </a:rPr>
                        <a:t>49.646,04</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c>
                  <a:txBody>
                    <a:bodyPr/>
                    <a:lstStyle/>
                    <a:p>
                      <a:pPr algn="ctr">
                        <a:lnSpc>
                          <a:spcPct val="115000"/>
                        </a:lnSpc>
                        <a:spcAft>
                          <a:spcPts val="0"/>
                        </a:spcAft>
                      </a:pPr>
                      <a:r>
                        <a:rPr lang="es-CO" sz="1100" dirty="0">
                          <a:solidFill>
                            <a:srgbClr val="000000"/>
                          </a:solidFill>
                          <a:latin typeface="Calibri"/>
                          <a:ea typeface="Times New Roman"/>
                          <a:cs typeface="Calibri"/>
                        </a:rPr>
                        <a:t>Costo por un uso</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c>
                  <a:txBody>
                    <a:bodyPr/>
                    <a:lstStyle/>
                    <a:p>
                      <a:pPr algn="ctr">
                        <a:lnSpc>
                          <a:spcPct val="115000"/>
                        </a:lnSpc>
                        <a:spcAft>
                          <a:spcPts val="0"/>
                        </a:spcAft>
                      </a:pPr>
                      <a:r>
                        <a:rPr lang="es-CO" sz="1100" dirty="0">
                          <a:solidFill>
                            <a:srgbClr val="000000"/>
                          </a:solidFill>
                          <a:latin typeface="Calibri"/>
                          <a:ea typeface="Times New Roman"/>
                          <a:cs typeface="Calibri"/>
                        </a:rPr>
                        <a:t>25.646,04</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r>
            </a:tbl>
          </a:graphicData>
        </a:graphic>
      </p:graphicFrame>
      <p:graphicFrame>
        <p:nvGraphicFramePr>
          <p:cNvPr id="15" name="14 Tabla"/>
          <p:cNvGraphicFramePr>
            <a:graphicFrameLocks noGrp="1"/>
          </p:cNvGraphicFramePr>
          <p:nvPr/>
        </p:nvGraphicFramePr>
        <p:xfrm>
          <a:off x="5045092" y="2857496"/>
          <a:ext cx="3411534" cy="3105150"/>
        </p:xfrm>
        <a:graphic>
          <a:graphicData uri="http://schemas.openxmlformats.org/drawingml/2006/table">
            <a:tbl>
              <a:tblPr/>
              <a:tblGrid>
                <a:gridCol w="1455734"/>
                <a:gridCol w="974725"/>
                <a:gridCol w="981075"/>
              </a:tblGrid>
              <a:tr h="238125">
                <a:tc gridSpan="3">
                  <a:txBody>
                    <a:bodyPr/>
                    <a:lstStyle/>
                    <a:p>
                      <a:pPr algn="ctr">
                        <a:lnSpc>
                          <a:spcPct val="115000"/>
                        </a:lnSpc>
                        <a:spcAft>
                          <a:spcPts val="0"/>
                        </a:spcAft>
                      </a:pPr>
                      <a:r>
                        <a:rPr lang="es-CO" sz="1100" b="1" dirty="0">
                          <a:solidFill>
                            <a:srgbClr val="FFFFFF"/>
                          </a:solidFill>
                          <a:latin typeface="Calibri"/>
                          <a:ea typeface="Times New Roman"/>
                          <a:cs typeface="Calibri"/>
                        </a:rPr>
                        <a:t>% de Ahorro</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endParaRPr lang="es-CO"/>
                    </a:p>
                  </a:txBody>
                  <a:tcPr/>
                </a:tc>
              </a:tr>
              <a:tr h="238125">
                <a:tc>
                  <a:txBody>
                    <a:bodyPr/>
                    <a:lstStyle/>
                    <a:p>
                      <a:pPr algn="ctr">
                        <a:lnSpc>
                          <a:spcPct val="115000"/>
                        </a:lnSpc>
                        <a:spcAft>
                          <a:spcPts val="0"/>
                        </a:spcAft>
                      </a:pPr>
                      <a:r>
                        <a:rPr lang="es-CO" sz="1100" b="1" dirty="0">
                          <a:solidFill>
                            <a:srgbClr val="FFFFFF"/>
                          </a:solidFill>
                          <a:latin typeface="Calibri"/>
                          <a:ea typeface="Times New Roman"/>
                          <a:cs typeface="Calibri"/>
                        </a:rPr>
                        <a:t>Criterio</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a:lnSpc>
                          <a:spcPct val="115000"/>
                        </a:lnSpc>
                        <a:spcAft>
                          <a:spcPts val="0"/>
                        </a:spcAft>
                      </a:pPr>
                      <a:r>
                        <a:rPr lang="es-CO" sz="1100" b="1" dirty="0">
                          <a:solidFill>
                            <a:srgbClr val="FFFFFF"/>
                          </a:solidFill>
                          <a:latin typeface="Calibri"/>
                          <a:ea typeface="Times New Roman"/>
                          <a:cs typeface="Calibri"/>
                        </a:rPr>
                        <a:t>Total </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a:lnSpc>
                          <a:spcPct val="115000"/>
                        </a:lnSpc>
                        <a:spcAft>
                          <a:spcPts val="0"/>
                        </a:spcAft>
                      </a:pPr>
                      <a:r>
                        <a:rPr lang="es-CO" sz="1100" b="1" dirty="0">
                          <a:solidFill>
                            <a:srgbClr val="FFFFFF"/>
                          </a:solidFill>
                          <a:latin typeface="Calibri"/>
                          <a:ea typeface="Times New Roman"/>
                          <a:cs typeface="Calibri"/>
                        </a:rPr>
                        <a:t>Unidades</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r>
              <a:tr h="362967">
                <a:tc>
                  <a:txBody>
                    <a:bodyPr/>
                    <a:lstStyle/>
                    <a:p>
                      <a:pPr>
                        <a:lnSpc>
                          <a:spcPct val="115000"/>
                        </a:lnSpc>
                        <a:spcAft>
                          <a:spcPts val="0"/>
                        </a:spcAft>
                      </a:pPr>
                      <a:r>
                        <a:rPr lang="es-CO" sz="1100" dirty="0">
                          <a:solidFill>
                            <a:srgbClr val="000000"/>
                          </a:solidFill>
                          <a:latin typeface="Calibri"/>
                          <a:ea typeface="Times New Roman"/>
                          <a:cs typeface="Calibri"/>
                        </a:rPr>
                        <a:t>Costo total del contenedor  actual</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$ 52.262</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Pesos</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25780">
                <a:tc>
                  <a:txBody>
                    <a:bodyPr/>
                    <a:lstStyle/>
                    <a:p>
                      <a:pPr>
                        <a:lnSpc>
                          <a:spcPct val="115000"/>
                        </a:lnSpc>
                        <a:spcAft>
                          <a:spcPts val="0"/>
                        </a:spcAft>
                      </a:pPr>
                      <a:r>
                        <a:rPr lang="es-CO" sz="1100" dirty="0">
                          <a:solidFill>
                            <a:srgbClr val="000000"/>
                          </a:solidFill>
                          <a:latin typeface="Calibri"/>
                          <a:ea typeface="Times New Roman"/>
                          <a:cs typeface="Calibri"/>
                        </a:rPr>
                        <a:t>Costo total del contenedor rediseñado por un uso</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$ 25.646</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Pesos</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0520">
                <a:tc>
                  <a:txBody>
                    <a:bodyPr/>
                    <a:lstStyle/>
                    <a:p>
                      <a:pPr>
                        <a:lnSpc>
                          <a:spcPct val="115000"/>
                        </a:lnSpc>
                        <a:spcAft>
                          <a:spcPts val="0"/>
                        </a:spcAft>
                      </a:pPr>
                      <a:r>
                        <a:rPr lang="es-CO" sz="1100" dirty="0">
                          <a:solidFill>
                            <a:srgbClr val="000000"/>
                          </a:solidFill>
                          <a:latin typeface="Calibri"/>
                          <a:ea typeface="Times New Roman"/>
                          <a:cs typeface="Calibri"/>
                        </a:rPr>
                        <a:t>Ahorro en pesos por contenedor</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$ 26.616</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Pesos</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CO" sz="1100" dirty="0">
                          <a:solidFill>
                            <a:schemeClr val="bg1"/>
                          </a:solidFill>
                          <a:latin typeface="Calibri"/>
                          <a:ea typeface="Times New Roman"/>
                          <a:cs typeface="Calibri"/>
                        </a:rPr>
                        <a:t>Porcentaje de Ahorro </a:t>
                      </a:r>
                      <a:endParaRPr lang="es-CO" sz="1100" dirty="0">
                        <a:solidFill>
                          <a:schemeClr val="bg1"/>
                        </a:solidFill>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a:lnSpc>
                          <a:spcPct val="115000"/>
                        </a:lnSpc>
                        <a:spcAft>
                          <a:spcPts val="0"/>
                        </a:spcAft>
                      </a:pPr>
                      <a:r>
                        <a:rPr lang="es-CO" sz="1100" dirty="0">
                          <a:solidFill>
                            <a:schemeClr val="bg1"/>
                          </a:solidFill>
                          <a:latin typeface="Calibri"/>
                          <a:ea typeface="Times New Roman"/>
                          <a:cs typeface="Calibri"/>
                        </a:rPr>
                        <a:t>51%</a:t>
                      </a:r>
                      <a:endParaRPr lang="es-CO" sz="1100" dirty="0">
                        <a:solidFill>
                          <a:schemeClr val="bg1"/>
                        </a:solidFill>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a:lnSpc>
                          <a:spcPct val="115000"/>
                        </a:lnSpc>
                        <a:spcAft>
                          <a:spcPts val="0"/>
                        </a:spcAft>
                      </a:pPr>
                      <a:r>
                        <a:rPr lang="es-CO" sz="1100" dirty="0">
                          <a:solidFill>
                            <a:schemeClr val="bg1"/>
                          </a:solidFill>
                          <a:latin typeface="Calibri"/>
                          <a:ea typeface="Times New Roman"/>
                          <a:cs typeface="Calibri"/>
                        </a:rPr>
                        <a:t>N.A.</a:t>
                      </a:r>
                      <a:endParaRPr lang="es-CO" sz="1100" dirty="0">
                        <a:solidFill>
                          <a:schemeClr val="bg1"/>
                        </a:solidFill>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r>
              <a:tr h="362967">
                <a:tc>
                  <a:txBody>
                    <a:bodyPr/>
                    <a:lstStyle/>
                    <a:p>
                      <a:pPr>
                        <a:lnSpc>
                          <a:spcPct val="115000"/>
                        </a:lnSpc>
                        <a:spcAft>
                          <a:spcPts val="0"/>
                        </a:spcAft>
                      </a:pPr>
                      <a:r>
                        <a:rPr lang="es-CO" sz="1100" dirty="0">
                          <a:solidFill>
                            <a:srgbClr val="000000"/>
                          </a:solidFill>
                          <a:latin typeface="Calibri"/>
                          <a:ea typeface="Times New Roman"/>
                          <a:cs typeface="Calibri"/>
                        </a:rPr>
                        <a:t>Cantidad a producir mensualmente</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400</a:t>
                      </a:r>
                      <a:endParaRPr lang="es-CO" sz="11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CO" sz="1100" dirty="0">
                          <a:solidFill>
                            <a:srgbClr val="000000"/>
                          </a:solidFill>
                          <a:latin typeface="Calibri"/>
                          <a:ea typeface="Times New Roman"/>
                          <a:cs typeface="Calibri"/>
                        </a:rPr>
                        <a:t> # contenedores </a:t>
                      </a:r>
                      <a:endParaRPr lang="es-CO" sz="11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a:lnSpc>
                          <a:spcPct val="115000"/>
                        </a:lnSpc>
                        <a:spcAft>
                          <a:spcPts val="0"/>
                        </a:spcAft>
                      </a:pPr>
                      <a:r>
                        <a:rPr lang="es-CO" sz="1100" dirty="0">
                          <a:solidFill>
                            <a:schemeClr val="bg1"/>
                          </a:solidFill>
                          <a:latin typeface="Calibri"/>
                          <a:ea typeface="Times New Roman"/>
                          <a:cs typeface="Calibri"/>
                        </a:rPr>
                        <a:t>Ahorro total mensual</a:t>
                      </a:r>
                      <a:endParaRPr lang="es-CO" sz="1100" dirty="0">
                        <a:solidFill>
                          <a:schemeClr val="bg1"/>
                        </a:solidFill>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a:lnSpc>
                          <a:spcPct val="115000"/>
                        </a:lnSpc>
                        <a:spcAft>
                          <a:spcPts val="0"/>
                        </a:spcAft>
                      </a:pPr>
                      <a:r>
                        <a:rPr lang="es-CO" sz="1100" dirty="0">
                          <a:solidFill>
                            <a:schemeClr val="bg1"/>
                          </a:solidFill>
                          <a:latin typeface="Calibri"/>
                          <a:ea typeface="Times New Roman"/>
                          <a:cs typeface="Calibri"/>
                        </a:rPr>
                        <a:t> $     10.646.574 </a:t>
                      </a:r>
                      <a:endParaRPr lang="es-CO" sz="1100" dirty="0">
                        <a:solidFill>
                          <a:schemeClr val="bg1"/>
                        </a:solidFill>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a:lnSpc>
                          <a:spcPct val="115000"/>
                        </a:lnSpc>
                        <a:spcAft>
                          <a:spcPts val="0"/>
                        </a:spcAft>
                      </a:pPr>
                      <a:r>
                        <a:rPr lang="es-CO" sz="1100" dirty="0">
                          <a:solidFill>
                            <a:schemeClr val="bg1"/>
                          </a:solidFill>
                          <a:latin typeface="Calibri"/>
                          <a:ea typeface="Times New Roman"/>
                          <a:cs typeface="Calibri"/>
                        </a:rPr>
                        <a:t>pesos</a:t>
                      </a:r>
                      <a:endParaRPr lang="es-CO" sz="1100" dirty="0">
                        <a:solidFill>
                          <a:schemeClr val="bg1"/>
                        </a:solidFill>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r>
              <a:tr h="190500">
                <a:tc>
                  <a:txBody>
                    <a:bodyPr/>
                    <a:lstStyle/>
                    <a:p>
                      <a:pPr>
                        <a:lnSpc>
                          <a:spcPct val="115000"/>
                        </a:lnSpc>
                        <a:spcAft>
                          <a:spcPts val="0"/>
                        </a:spcAft>
                      </a:pPr>
                      <a:r>
                        <a:rPr lang="es-CO" sz="1100" dirty="0">
                          <a:solidFill>
                            <a:schemeClr val="bg1"/>
                          </a:solidFill>
                          <a:latin typeface="Calibri"/>
                          <a:ea typeface="Times New Roman"/>
                          <a:cs typeface="Calibri"/>
                        </a:rPr>
                        <a:t>Ahorro total anual</a:t>
                      </a:r>
                      <a:endParaRPr lang="es-CO" sz="1100" dirty="0">
                        <a:solidFill>
                          <a:schemeClr val="bg1"/>
                        </a:solidFill>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a:lnSpc>
                          <a:spcPct val="115000"/>
                        </a:lnSpc>
                        <a:spcAft>
                          <a:spcPts val="0"/>
                        </a:spcAft>
                      </a:pPr>
                      <a:r>
                        <a:rPr lang="es-CO" sz="1100" dirty="0">
                          <a:solidFill>
                            <a:schemeClr val="bg1"/>
                          </a:solidFill>
                          <a:latin typeface="Calibri"/>
                          <a:ea typeface="Times New Roman"/>
                          <a:cs typeface="Calibri"/>
                        </a:rPr>
                        <a:t> $   127.758.884 </a:t>
                      </a:r>
                      <a:endParaRPr lang="es-CO" sz="1100" dirty="0">
                        <a:solidFill>
                          <a:schemeClr val="bg1"/>
                        </a:solidFill>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a:lnSpc>
                          <a:spcPct val="115000"/>
                        </a:lnSpc>
                        <a:spcAft>
                          <a:spcPts val="0"/>
                        </a:spcAft>
                      </a:pPr>
                      <a:r>
                        <a:rPr lang="es-CO" sz="1100" dirty="0">
                          <a:solidFill>
                            <a:schemeClr val="bg1"/>
                          </a:solidFill>
                          <a:latin typeface="Calibri"/>
                          <a:ea typeface="Times New Roman"/>
                          <a:cs typeface="Calibri"/>
                        </a:rPr>
                        <a:t>pesos</a:t>
                      </a:r>
                      <a:endParaRPr lang="es-CO" sz="1100" dirty="0">
                        <a:solidFill>
                          <a:schemeClr val="bg1"/>
                        </a:solidFill>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r>
            </a:tbl>
          </a:graphicData>
        </a:graphic>
      </p:graphicFrame>
      <p:sp>
        <p:nvSpPr>
          <p:cNvPr id="16" name="15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20000"/>
                                  </p:stCondLst>
                                  <p:childTnLst>
                                    <p:set>
                                      <p:cBhvr>
                                        <p:cTn id="6" dur="1" fill="hold">
                                          <p:stCondLst>
                                            <p:cond delay="0"/>
                                          </p:stCondLst>
                                        </p:cTn>
                                        <p:tgtEl>
                                          <p:spTgt spid="16"/>
                                        </p:tgtEl>
                                        <p:attrNameLst>
                                          <p:attrName>style.visibility</p:attrName>
                                        </p:attrNameLst>
                                      </p:cBhvr>
                                      <p:to>
                                        <p:strVal val="visible"/>
                                      </p:to>
                                    </p:set>
                                    <p:animEffect transition="in" filter="wheel(4)">
                                      <p:cBhvr>
                                        <p:cTn id="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2054" name="Picture 6" descr="C:\Users\Carolina\Desktop\carreta.png"/>
          <p:cNvPicPr>
            <a:picLocks noChangeAspect="1" noChangeArrowheads="1"/>
          </p:cNvPicPr>
          <p:nvPr/>
        </p:nvPicPr>
        <p:blipFill>
          <a:blip r:embed="rId4" cstate="print"/>
          <a:srcRect l="23434" r="14856"/>
          <a:stretch>
            <a:fillRect/>
          </a:stretch>
        </p:blipFill>
        <p:spPr bwMode="auto">
          <a:xfrm>
            <a:off x="4211960" y="1507887"/>
            <a:ext cx="3888432" cy="4203827"/>
          </a:xfrm>
          <a:prstGeom prst="rect">
            <a:avLst/>
          </a:prstGeom>
          <a:noFill/>
        </p:spPr>
      </p:pic>
      <p:pic>
        <p:nvPicPr>
          <p:cNvPr id="5" name="4 Imagen" descr="logo gris.png"/>
          <p:cNvPicPr>
            <a:picLocks noChangeAspect="1"/>
          </p:cNvPicPr>
          <p:nvPr/>
        </p:nvPicPr>
        <p:blipFill>
          <a:blip r:embed="rId5"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265375" y="240759"/>
            <a:ext cx="8546092" cy="584775"/>
          </a:xfrm>
          <a:prstGeom prst="rect">
            <a:avLst/>
          </a:prstGeom>
          <a:noFill/>
        </p:spPr>
        <p:txBody>
          <a:bodyPr wrap="square" rtlCol="0">
            <a:spAutoFit/>
          </a:bodyPr>
          <a:lstStyle/>
          <a:p>
            <a:r>
              <a:rPr lang="es-ES_tradnl" sz="3200" b="1" dirty="0" smtClean="0">
                <a:solidFill>
                  <a:srgbClr val="FF0000"/>
                </a:solidFill>
              </a:rPr>
              <a:t>M</a:t>
            </a:r>
            <a:r>
              <a:rPr lang="es-ES_tradnl" dirty="0" smtClean="0">
                <a:solidFill>
                  <a:schemeClr val="tx1">
                    <a:lumMod val="50000"/>
                    <a:lumOff val="50000"/>
                  </a:schemeClr>
                </a:solidFill>
              </a:rPr>
              <a:t>ODELACION 3D</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pic>
        <p:nvPicPr>
          <p:cNvPr id="2050" name="Picture 2" descr="C:\Users\Carolina\Desktop\contexto 1.png"/>
          <p:cNvPicPr>
            <a:picLocks noChangeAspect="1" noChangeArrowheads="1"/>
          </p:cNvPicPr>
          <p:nvPr/>
        </p:nvPicPr>
        <p:blipFill>
          <a:blip r:embed="rId6" cstate="print"/>
          <a:srcRect l="19672"/>
          <a:stretch>
            <a:fillRect/>
          </a:stretch>
        </p:blipFill>
        <p:spPr bwMode="auto">
          <a:xfrm>
            <a:off x="1547664" y="2802813"/>
            <a:ext cx="3528392" cy="2930444"/>
          </a:xfrm>
          <a:prstGeom prst="rect">
            <a:avLst/>
          </a:prstGeom>
          <a:noFill/>
        </p:spPr>
      </p:pic>
      <p:sp>
        <p:nvSpPr>
          <p:cNvPr id="12" name="11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500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rgbClr val="FF0000"/>
                </a:solidFill>
              </a:rPr>
              <a:t>P</a:t>
            </a:r>
            <a:r>
              <a:rPr lang="es-ES_tradnl" dirty="0" smtClean="0">
                <a:solidFill>
                  <a:schemeClr val="tx1">
                    <a:lumMod val="50000"/>
                    <a:lumOff val="50000"/>
                  </a:schemeClr>
                </a:solidFill>
              </a:rPr>
              <a:t>LANOS TECNICOS </a:t>
            </a:r>
            <a:endParaRPr lang="es-CO" dirty="0">
              <a:solidFill>
                <a:schemeClr val="tx1">
                  <a:lumMod val="50000"/>
                  <a:lumOff val="50000"/>
                </a:schemeClr>
              </a:solidFill>
            </a:endParaRPr>
          </a:p>
        </p:txBody>
      </p:sp>
      <p:sp>
        <p:nvSpPr>
          <p:cNvPr id="2053" name="Rectangle 5"/>
          <p:cNvSpPr>
            <a:spLocks noChangeArrowheads="1"/>
          </p:cNvSpPr>
          <p:nvPr/>
        </p:nvSpPr>
        <p:spPr bwMode="auto">
          <a:xfrm>
            <a:off x="457201" y="163460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4452" name="Rectangle 4"/>
          <p:cNvSpPr>
            <a:spLocks noChangeArrowheads="1"/>
          </p:cNvSpPr>
          <p:nvPr/>
        </p:nvSpPr>
        <p:spPr bwMode="auto">
          <a:xfrm>
            <a:off x="0" y="14536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grpSp>
        <p:nvGrpSpPr>
          <p:cNvPr id="25" name="24 Grupo"/>
          <p:cNvGrpSpPr/>
          <p:nvPr/>
        </p:nvGrpSpPr>
        <p:grpSpPr>
          <a:xfrm>
            <a:off x="1183740" y="3292245"/>
            <a:ext cx="6916653" cy="2585028"/>
            <a:chOff x="1475656" y="2852936"/>
            <a:chExt cx="5760640" cy="2152980"/>
          </a:xfrm>
        </p:grpSpPr>
        <p:pic>
          <p:nvPicPr>
            <p:cNvPr id="1032" name="Picture 8" descr="C:\Users\Carolina\Documents\Dropbox\proyecto de grado (2)\modelo para el rotomoldeo\Anexo planos\V1H-C-2 cuerpo interior.TIF"/>
            <p:cNvPicPr>
              <a:picLocks noChangeAspect="1" noChangeArrowheads="1"/>
            </p:cNvPicPr>
            <p:nvPr/>
          </p:nvPicPr>
          <p:blipFill>
            <a:blip r:embed="rId5" cstate="print"/>
            <a:srcRect l="14414" r="6311"/>
            <a:stretch>
              <a:fillRect/>
            </a:stretch>
          </p:blipFill>
          <p:spPr bwMode="auto">
            <a:xfrm>
              <a:off x="1475656" y="2852936"/>
              <a:ext cx="1584176" cy="1000852"/>
            </a:xfrm>
            <a:prstGeom prst="rect">
              <a:avLst/>
            </a:prstGeom>
            <a:noFill/>
          </p:spPr>
        </p:pic>
        <p:pic>
          <p:nvPicPr>
            <p:cNvPr id="1033" name="Picture 9" descr="C:\Users\Carolina\Documents\Dropbox\proyecto de grado (2)\modelo para el rotomoldeo\Anexo planos\Ensamble 2.tif"/>
            <p:cNvPicPr>
              <a:picLocks noChangeAspect="1" noChangeArrowheads="1"/>
            </p:cNvPicPr>
            <p:nvPr/>
          </p:nvPicPr>
          <p:blipFill>
            <a:blip r:embed="rId6" cstate="print"/>
            <a:srcRect l="14414" r="13518"/>
            <a:stretch>
              <a:fillRect/>
            </a:stretch>
          </p:blipFill>
          <p:spPr bwMode="auto">
            <a:xfrm>
              <a:off x="1475656" y="4005064"/>
              <a:ext cx="1440160" cy="1000852"/>
            </a:xfrm>
            <a:prstGeom prst="rect">
              <a:avLst/>
            </a:prstGeom>
            <a:noFill/>
          </p:spPr>
        </p:pic>
        <p:pic>
          <p:nvPicPr>
            <p:cNvPr id="1034" name="Picture 10" descr="C:\Users\Carolina\Documents\Dropbox\proyecto de grado (2)\modelo para el rotomoldeo\Anexo planos\Ensamble.TIF"/>
            <p:cNvPicPr>
              <a:picLocks noChangeAspect="1" noChangeArrowheads="1"/>
            </p:cNvPicPr>
            <p:nvPr/>
          </p:nvPicPr>
          <p:blipFill>
            <a:blip r:embed="rId7" cstate="print"/>
            <a:srcRect l="14414" r="13518"/>
            <a:stretch>
              <a:fillRect/>
            </a:stretch>
          </p:blipFill>
          <p:spPr bwMode="auto">
            <a:xfrm>
              <a:off x="2915816" y="4005064"/>
              <a:ext cx="1440160" cy="1000852"/>
            </a:xfrm>
            <a:prstGeom prst="rect">
              <a:avLst/>
            </a:prstGeom>
            <a:noFill/>
          </p:spPr>
        </p:pic>
        <p:pic>
          <p:nvPicPr>
            <p:cNvPr id="1035" name="Picture 11" descr="C:\Users\Carolina\Documents\Dropbox\proyecto de grado (2)\modelo para el rotomoldeo\Anexo planos\rotomoldeo.TIF"/>
            <p:cNvPicPr>
              <a:picLocks noChangeAspect="1" noChangeArrowheads="1"/>
            </p:cNvPicPr>
            <p:nvPr/>
          </p:nvPicPr>
          <p:blipFill>
            <a:blip r:embed="rId8" cstate="print"/>
            <a:srcRect l="14414" r="13518"/>
            <a:stretch>
              <a:fillRect/>
            </a:stretch>
          </p:blipFill>
          <p:spPr bwMode="auto">
            <a:xfrm>
              <a:off x="4355976" y="4005064"/>
              <a:ext cx="1440160" cy="1000852"/>
            </a:xfrm>
            <a:prstGeom prst="rect">
              <a:avLst/>
            </a:prstGeom>
            <a:noFill/>
          </p:spPr>
        </p:pic>
        <p:pic>
          <p:nvPicPr>
            <p:cNvPr id="1036" name="Picture 12" descr="C:\Users\Carolina\Documents\Dropbox\proyecto de grado (2)\modelo para el rotomoldeo\Anexo planos\tapa rotomoldeo inferior.TIF"/>
            <p:cNvPicPr>
              <a:picLocks noChangeAspect="1" noChangeArrowheads="1"/>
            </p:cNvPicPr>
            <p:nvPr/>
          </p:nvPicPr>
          <p:blipFill>
            <a:blip r:embed="rId9" cstate="print"/>
            <a:srcRect l="14414" r="13518"/>
            <a:stretch>
              <a:fillRect/>
            </a:stretch>
          </p:blipFill>
          <p:spPr bwMode="auto">
            <a:xfrm>
              <a:off x="2915816" y="2852936"/>
              <a:ext cx="1440160" cy="1000852"/>
            </a:xfrm>
            <a:prstGeom prst="rect">
              <a:avLst/>
            </a:prstGeom>
            <a:noFill/>
          </p:spPr>
        </p:pic>
        <p:pic>
          <p:nvPicPr>
            <p:cNvPr id="1037" name="Picture 13" descr="C:\Users\Carolina\Documents\Dropbox\proyecto de grado (2)\modelo para el rotomoldeo\Anexo planos\tapa rotomoldeo superior.tif"/>
            <p:cNvPicPr>
              <a:picLocks noChangeAspect="1" noChangeArrowheads="1"/>
            </p:cNvPicPr>
            <p:nvPr/>
          </p:nvPicPr>
          <p:blipFill>
            <a:blip r:embed="rId10" cstate="print"/>
            <a:srcRect l="14414" r="13518"/>
            <a:stretch>
              <a:fillRect/>
            </a:stretch>
          </p:blipFill>
          <p:spPr bwMode="auto">
            <a:xfrm>
              <a:off x="4355976" y="2852936"/>
              <a:ext cx="1440160" cy="1000852"/>
            </a:xfrm>
            <a:prstGeom prst="rect">
              <a:avLst/>
            </a:prstGeom>
            <a:noFill/>
          </p:spPr>
        </p:pic>
        <p:pic>
          <p:nvPicPr>
            <p:cNvPr id="1038" name="Picture 14" descr="C:\Users\Carolina\Documents\Dropbox\proyecto de grado (2)\modelo para el rotomoldeo\Anexo planos\V1H-C-2 cuerpo exterior.TIF"/>
            <p:cNvPicPr>
              <a:picLocks noChangeAspect="1" noChangeArrowheads="1"/>
            </p:cNvPicPr>
            <p:nvPr/>
          </p:nvPicPr>
          <p:blipFill>
            <a:blip r:embed="rId11" cstate="print"/>
            <a:srcRect l="14414" r="13518"/>
            <a:stretch>
              <a:fillRect/>
            </a:stretch>
          </p:blipFill>
          <p:spPr bwMode="auto">
            <a:xfrm>
              <a:off x="5796136" y="2852936"/>
              <a:ext cx="1440160" cy="1000852"/>
            </a:xfrm>
            <a:prstGeom prst="rect">
              <a:avLst/>
            </a:prstGeom>
            <a:noFill/>
          </p:spPr>
        </p:pic>
      </p:grpSp>
      <p:sp>
        <p:nvSpPr>
          <p:cNvPr id="26" name="25 CuadroTexto"/>
          <p:cNvSpPr txBox="1"/>
          <p:nvPr/>
        </p:nvSpPr>
        <p:spPr>
          <a:xfrm>
            <a:off x="6588224" y="5013178"/>
            <a:ext cx="1584176" cy="584775"/>
          </a:xfrm>
          <a:prstGeom prst="rect">
            <a:avLst/>
          </a:prstGeom>
          <a:noFill/>
        </p:spPr>
        <p:txBody>
          <a:bodyPr wrap="square" rtlCol="0">
            <a:spAutoFit/>
          </a:bodyPr>
          <a:lstStyle/>
          <a:p>
            <a:r>
              <a:rPr lang="es-CO" sz="1600" dirty="0" smtClean="0">
                <a:solidFill>
                  <a:schemeClr val="tx1">
                    <a:lumMod val="50000"/>
                    <a:lumOff val="50000"/>
                  </a:schemeClr>
                </a:solidFill>
              </a:rPr>
              <a:t>Software Solidworks 2009</a:t>
            </a:r>
            <a:endParaRPr lang="es-CO" sz="1600" dirty="0">
              <a:solidFill>
                <a:schemeClr val="tx1">
                  <a:lumMod val="50000"/>
                  <a:lumOff val="50000"/>
                </a:schemeClr>
              </a:solidFill>
            </a:endParaRPr>
          </a:p>
        </p:txBody>
      </p:sp>
      <p:sp>
        <p:nvSpPr>
          <p:cNvPr id="20" name="19 Elipse"/>
          <p:cNvSpPr/>
          <p:nvPr/>
        </p:nvSpPr>
        <p:spPr>
          <a:xfrm>
            <a:off x="107504" y="6591256"/>
            <a:ext cx="216024" cy="222120"/>
          </a:xfrm>
          <a:prstGeom prst="ellips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5000"/>
                                  </p:stCondLst>
                                  <p:childTnLst>
                                    <p:set>
                                      <p:cBhvr>
                                        <p:cTn id="6" dur="1" fill="hold">
                                          <p:stCondLst>
                                            <p:cond delay="0"/>
                                          </p:stCondLst>
                                        </p:cTn>
                                        <p:tgtEl>
                                          <p:spTgt spid="20"/>
                                        </p:tgtEl>
                                        <p:attrNameLst>
                                          <p:attrName>style.visibility</p:attrName>
                                        </p:attrNameLst>
                                      </p:cBhvr>
                                      <p:to>
                                        <p:strVal val="visible"/>
                                      </p:to>
                                    </p:set>
                                    <p:animEffect transition="in" filter="wheel(4)">
                                      <p:cBhvr>
                                        <p:cTn id="7"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4725144"/>
            <a:ext cx="9144000" cy="369332"/>
          </a:xfrm>
          <a:prstGeom prst="rect">
            <a:avLst/>
          </a:prstGeom>
          <a:solidFill>
            <a:srgbClr val="FF0066"/>
          </a:solidFill>
        </p:spPr>
        <p:txBody>
          <a:bodyPr wrap="square">
            <a:spAutoFit/>
          </a:bodyPr>
          <a:lstStyle/>
          <a:p>
            <a:pPr algn="ctr"/>
            <a:endParaRPr lang="es-CO" b="1" dirty="0">
              <a:solidFill>
                <a:schemeClr val="bg1"/>
              </a:solidFill>
            </a:endParaRPr>
          </a:p>
        </p:txBody>
      </p:sp>
      <p:sp>
        <p:nvSpPr>
          <p:cNvPr id="10" name="9 Rectángulo"/>
          <p:cNvSpPr/>
          <p:nvPr/>
        </p:nvSpPr>
        <p:spPr>
          <a:xfrm>
            <a:off x="0" y="4725144"/>
            <a:ext cx="9144000" cy="369332"/>
          </a:xfrm>
          <a:prstGeom prst="rect">
            <a:avLst/>
          </a:prstGeom>
          <a:solidFill>
            <a:schemeClr val="accent5"/>
          </a:solidFill>
        </p:spPr>
        <p:txBody>
          <a:bodyPr wrap="square">
            <a:spAutoFit/>
          </a:bodyPr>
          <a:lstStyle/>
          <a:p>
            <a:pPr algn="ctr"/>
            <a:r>
              <a:rPr lang="es-ES" b="1" dirty="0" smtClean="0">
                <a:solidFill>
                  <a:schemeClr val="bg1"/>
                </a:solidFill>
              </a:rPr>
              <a:t>CONSTRUCCION Y EVALUACION.</a:t>
            </a:r>
            <a:endParaRPr lang="es-CO" b="1" dirty="0">
              <a:solidFill>
                <a:schemeClr val="bg1"/>
              </a:solidFill>
            </a:endParaRPr>
          </a:p>
        </p:txBody>
      </p:sp>
      <p:pic>
        <p:nvPicPr>
          <p:cNvPr id="6" name="5 Imagen" descr="logo gris.png"/>
          <p:cNvPicPr>
            <a:picLocks noChangeAspect="1"/>
          </p:cNvPicPr>
          <p:nvPr/>
        </p:nvPicPr>
        <p:blipFill>
          <a:blip r:embed="rId2" cstate="print">
            <a:duotone>
              <a:schemeClr val="bg2">
                <a:shade val="45000"/>
                <a:satMod val="135000"/>
              </a:schemeClr>
              <a:prstClr val="white"/>
            </a:duotone>
          </a:blip>
          <a:stretch>
            <a:fillRect/>
          </a:stretch>
        </p:blipFill>
        <p:spPr>
          <a:xfrm>
            <a:off x="3343476" y="1700808"/>
            <a:ext cx="2524668" cy="2951635"/>
          </a:xfrm>
          <a:prstGeom prst="rect">
            <a:avLst/>
          </a:prstGeom>
        </p:spPr>
      </p:pic>
      <p:sp>
        <p:nvSpPr>
          <p:cNvPr id="3" name="2 CuadroTexto"/>
          <p:cNvSpPr txBox="1"/>
          <p:nvPr/>
        </p:nvSpPr>
        <p:spPr>
          <a:xfrm>
            <a:off x="642910" y="2579085"/>
            <a:ext cx="7929618" cy="1661993"/>
          </a:xfrm>
          <a:prstGeom prst="rect">
            <a:avLst/>
          </a:prstGeom>
          <a:noFill/>
          <a:ln>
            <a:noFill/>
          </a:ln>
        </p:spPr>
        <p:txBody>
          <a:bodyPr wrap="square" rtlCol="0">
            <a:spAutoFit/>
          </a:bodyPr>
          <a:lstStyle/>
          <a:p>
            <a:pPr algn="ctr"/>
            <a:r>
              <a:rPr lang="es-ES_tradnl" sz="6600" dirty="0" smtClean="0">
                <a:solidFill>
                  <a:schemeClr val="accent5"/>
                </a:solidFill>
              </a:rPr>
              <a:t>FASE III</a:t>
            </a:r>
          </a:p>
          <a:p>
            <a:pPr algn="ctr"/>
            <a:r>
              <a:rPr lang="es-ES" dirty="0" smtClean="0">
                <a:solidFill>
                  <a:schemeClr val="tx1">
                    <a:lumMod val="50000"/>
                    <a:lumOff val="50000"/>
                  </a:schemeClr>
                </a:solidFill>
              </a:rPr>
              <a:t>Implementación</a:t>
            </a:r>
          </a:p>
          <a:p>
            <a:pPr algn="ctr"/>
            <a:endParaRPr lang="es-ES" dirty="0" smtClean="0">
              <a:solidFill>
                <a:srgbClr val="990033"/>
              </a:solidFill>
            </a:endParaRPr>
          </a:p>
        </p:txBody>
      </p:sp>
      <p:sp>
        <p:nvSpPr>
          <p:cNvPr id="7" name="6 Elipse"/>
          <p:cNvSpPr/>
          <p:nvPr/>
        </p:nvSpPr>
        <p:spPr>
          <a:xfrm>
            <a:off x="107504" y="6591256"/>
            <a:ext cx="216024" cy="222120"/>
          </a:xfrm>
          <a:prstGeom prst="ellipse">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5000"/>
                                  </p:stCondLst>
                                  <p:childTnLst>
                                    <p:set>
                                      <p:cBhvr>
                                        <p:cTn id="6" dur="1" fill="hold">
                                          <p:stCondLst>
                                            <p:cond delay="0"/>
                                          </p:stCondLst>
                                        </p:cTn>
                                        <p:tgtEl>
                                          <p:spTgt spid="7"/>
                                        </p:tgtEl>
                                        <p:attrNameLst>
                                          <p:attrName>style.visibility</p:attrName>
                                        </p:attrNameLst>
                                      </p:cBhvr>
                                      <p:to>
                                        <p:strVal val="visible"/>
                                      </p:to>
                                    </p:set>
                                    <p:animEffect transition="in" filter="wheel(4)">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chemeClr val="accent5"/>
                </a:solidFill>
              </a:rPr>
              <a:t>C</a:t>
            </a:r>
            <a:r>
              <a:rPr lang="es-ES_tradnl" dirty="0" smtClean="0">
                <a:solidFill>
                  <a:schemeClr val="tx1">
                    <a:lumMod val="50000"/>
                    <a:lumOff val="50000"/>
                  </a:schemeClr>
                </a:solidFill>
              </a:rPr>
              <a:t>ONSTRUCCION</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grpSp>
        <p:nvGrpSpPr>
          <p:cNvPr id="50" name="49 Grupo"/>
          <p:cNvGrpSpPr/>
          <p:nvPr/>
        </p:nvGrpSpPr>
        <p:grpSpPr>
          <a:xfrm>
            <a:off x="908000" y="2564905"/>
            <a:ext cx="7771384" cy="3731353"/>
            <a:chOff x="908000" y="2564904"/>
            <a:chExt cx="7771384" cy="3731353"/>
          </a:xfrm>
        </p:grpSpPr>
        <p:pic>
          <p:nvPicPr>
            <p:cNvPr id="124931" name="Picture 3" descr="C:\Users\Carolina\Desktop\Back up PDG\Fotos del prototipo\DSC00007.JPG"/>
            <p:cNvPicPr>
              <a:picLocks noChangeAspect="1" noChangeArrowheads="1"/>
            </p:cNvPicPr>
            <p:nvPr/>
          </p:nvPicPr>
          <p:blipFill>
            <a:blip r:embed="rId5" cstate="print"/>
            <a:srcRect/>
            <a:stretch>
              <a:fillRect/>
            </a:stretch>
          </p:blipFill>
          <p:spPr bwMode="auto">
            <a:xfrm flipH="1">
              <a:off x="6946818" y="2564904"/>
              <a:ext cx="1732566" cy="2410744"/>
            </a:xfrm>
            <a:prstGeom prst="roundRect">
              <a:avLst/>
            </a:prstGeom>
            <a:noFill/>
          </p:spPr>
        </p:pic>
        <p:pic>
          <p:nvPicPr>
            <p:cNvPr id="124932" name="Picture 4" descr="C:\Users\Carolina\Desktop\Back up PDG\Fotos del prototipo\DSC00009.JPG"/>
            <p:cNvPicPr>
              <a:picLocks noChangeAspect="1" noChangeArrowheads="1"/>
            </p:cNvPicPr>
            <p:nvPr/>
          </p:nvPicPr>
          <p:blipFill>
            <a:blip r:embed="rId6" cstate="print"/>
            <a:srcRect/>
            <a:stretch>
              <a:fillRect/>
            </a:stretch>
          </p:blipFill>
          <p:spPr bwMode="auto">
            <a:xfrm flipH="1">
              <a:off x="5220218" y="4365104"/>
              <a:ext cx="824925" cy="618659"/>
            </a:xfrm>
            <a:prstGeom prst="roundRect">
              <a:avLst/>
            </a:prstGeom>
            <a:noFill/>
          </p:spPr>
        </p:pic>
        <p:pic>
          <p:nvPicPr>
            <p:cNvPr id="124933" name="Picture 5" descr="C:\Users\Carolina\Desktop\Back up PDG\Fotos del prototipo\DSC00010.JPG"/>
            <p:cNvPicPr>
              <a:picLocks noChangeAspect="1" noChangeArrowheads="1"/>
            </p:cNvPicPr>
            <p:nvPr/>
          </p:nvPicPr>
          <p:blipFill>
            <a:blip r:embed="rId7" cstate="print"/>
            <a:srcRect/>
            <a:stretch>
              <a:fillRect/>
            </a:stretch>
          </p:blipFill>
          <p:spPr bwMode="auto">
            <a:xfrm flipH="1">
              <a:off x="2627784" y="5661248"/>
              <a:ext cx="824925" cy="618659"/>
            </a:xfrm>
            <a:prstGeom prst="roundRect">
              <a:avLst/>
            </a:prstGeom>
            <a:noFill/>
          </p:spPr>
        </p:pic>
        <p:pic>
          <p:nvPicPr>
            <p:cNvPr id="124934" name="Picture 6" descr="C:\Users\Carolina\Desktop\Back up PDG\Fotos del prototipo\DSC00016.JPG"/>
            <p:cNvPicPr>
              <a:picLocks noChangeAspect="1" noChangeArrowheads="1"/>
            </p:cNvPicPr>
            <p:nvPr/>
          </p:nvPicPr>
          <p:blipFill>
            <a:blip r:embed="rId8" cstate="print"/>
            <a:srcRect/>
            <a:stretch>
              <a:fillRect/>
            </a:stretch>
          </p:blipFill>
          <p:spPr bwMode="auto">
            <a:xfrm flipH="1">
              <a:off x="3491929" y="4997936"/>
              <a:ext cx="824925" cy="618659"/>
            </a:xfrm>
            <a:prstGeom prst="roundRect">
              <a:avLst/>
            </a:prstGeom>
            <a:noFill/>
          </p:spPr>
        </p:pic>
        <p:pic>
          <p:nvPicPr>
            <p:cNvPr id="124935" name="Picture 7" descr="C:\Users\Carolina\Desktop\Back up PDG\Fotos del prototipo\DSC00020.JPG"/>
            <p:cNvPicPr>
              <a:picLocks noChangeAspect="1" noChangeArrowheads="1"/>
            </p:cNvPicPr>
            <p:nvPr/>
          </p:nvPicPr>
          <p:blipFill>
            <a:blip r:embed="rId9" cstate="print"/>
            <a:srcRect/>
            <a:stretch>
              <a:fillRect/>
            </a:stretch>
          </p:blipFill>
          <p:spPr bwMode="auto">
            <a:xfrm flipH="1">
              <a:off x="4356073" y="5661248"/>
              <a:ext cx="824925" cy="618659"/>
            </a:xfrm>
            <a:prstGeom prst="roundRect">
              <a:avLst/>
            </a:prstGeom>
            <a:noFill/>
          </p:spPr>
        </p:pic>
        <p:pic>
          <p:nvPicPr>
            <p:cNvPr id="124936" name="Picture 8" descr="C:\Users\Carolina\Desktop\Back up PDG\Fotos del prototipo\DSC00021.JPG"/>
            <p:cNvPicPr>
              <a:picLocks noChangeAspect="1" noChangeArrowheads="1"/>
            </p:cNvPicPr>
            <p:nvPr/>
          </p:nvPicPr>
          <p:blipFill>
            <a:blip r:embed="rId10" cstate="print"/>
            <a:srcRect/>
            <a:stretch>
              <a:fillRect/>
            </a:stretch>
          </p:blipFill>
          <p:spPr bwMode="auto">
            <a:xfrm flipH="1">
              <a:off x="6084363" y="5661248"/>
              <a:ext cx="824925" cy="618659"/>
            </a:xfrm>
            <a:prstGeom prst="roundRect">
              <a:avLst/>
            </a:prstGeom>
            <a:noFill/>
          </p:spPr>
        </p:pic>
        <p:pic>
          <p:nvPicPr>
            <p:cNvPr id="124937" name="Picture 9" descr="C:\Users\Carolina\Desktop\Back up PDG\Fotos del prototipo\DSC00032.JPG"/>
            <p:cNvPicPr>
              <a:picLocks noChangeAspect="1" noChangeArrowheads="1"/>
            </p:cNvPicPr>
            <p:nvPr/>
          </p:nvPicPr>
          <p:blipFill>
            <a:blip r:embed="rId11" cstate="print"/>
            <a:srcRect/>
            <a:stretch>
              <a:fillRect/>
            </a:stretch>
          </p:blipFill>
          <p:spPr bwMode="auto">
            <a:xfrm flipH="1">
              <a:off x="2627784" y="5013176"/>
              <a:ext cx="824925" cy="618659"/>
            </a:xfrm>
            <a:prstGeom prst="roundRect">
              <a:avLst/>
            </a:prstGeom>
            <a:noFill/>
          </p:spPr>
        </p:pic>
        <p:pic>
          <p:nvPicPr>
            <p:cNvPr id="124938" name="Picture 10" descr="C:\Users\Carolina\Desktop\Back up PDG\Fotos del prototipo\DSC00042.JPG"/>
            <p:cNvPicPr>
              <a:picLocks noChangeAspect="1" noChangeArrowheads="1"/>
            </p:cNvPicPr>
            <p:nvPr/>
          </p:nvPicPr>
          <p:blipFill>
            <a:blip r:embed="rId12" cstate="print"/>
            <a:srcRect/>
            <a:stretch>
              <a:fillRect/>
            </a:stretch>
          </p:blipFill>
          <p:spPr bwMode="auto">
            <a:xfrm flipH="1">
              <a:off x="3491929" y="4349864"/>
              <a:ext cx="824925" cy="618659"/>
            </a:xfrm>
            <a:prstGeom prst="roundRect">
              <a:avLst/>
            </a:prstGeom>
            <a:noFill/>
          </p:spPr>
        </p:pic>
        <p:pic>
          <p:nvPicPr>
            <p:cNvPr id="124939" name="Picture 11" descr="C:\Users\Carolina\Desktop\Back up PDG\Fotos del prototipo\DSC00043.JPG"/>
            <p:cNvPicPr>
              <a:picLocks noChangeAspect="1" noChangeArrowheads="1"/>
            </p:cNvPicPr>
            <p:nvPr/>
          </p:nvPicPr>
          <p:blipFill>
            <a:blip r:embed="rId13" cstate="print"/>
            <a:srcRect/>
            <a:stretch>
              <a:fillRect/>
            </a:stretch>
          </p:blipFill>
          <p:spPr bwMode="auto">
            <a:xfrm flipH="1">
              <a:off x="4356073" y="5013176"/>
              <a:ext cx="824925" cy="618659"/>
            </a:xfrm>
            <a:prstGeom prst="roundRect">
              <a:avLst/>
            </a:prstGeom>
            <a:noFill/>
          </p:spPr>
        </p:pic>
        <p:pic>
          <p:nvPicPr>
            <p:cNvPr id="124940" name="Picture 12" descr="C:\Users\Carolina\Desktop\Back up PDG\Fotos del prototipo\DSC00047.JPG"/>
            <p:cNvPicPr>
              <a:picLocks noChangeAspect="1" noChangeArrowheads="1"/>
            </p:cNvPicPr>
            <p:nvPr/>
          </p:nvPicPr>
          <p:blipFill>
            <a:blip r:embed="rId14" cstate="print"/>
            <a:srcRect/>
            <a:stretch>
              <a:fillRect/>
            </a:stretch>
          </p:blipFill>
          <p:spPr bwMode="auto">
            <a:xfrm flipH="1">
              <a:off x="5220218" y="5013176"/>
              <a:ext cx="824925" cy="618659"/>
            </a:xfrm>
            <a:prstGeom prst="roundRect">
              <a:avLst/>
            </a:prstGeom>
            <a:noFill/>
          </p:spPr>
        </p:pic>
        <p:pic>
          <p:nvPicPr>
            <p:cNvPr id="124941" name="Picture 13" descr="C:\Users\Carolina\Desktop\Back up PDG\Fotos del prototipo\DSC00049.JPG"/>
            <p:cNvPicPr>
              <a:picLocks noChangeAspect="1" noChangeArrowheads="1"/>
            </p:cNvPicPr>
            <p:nvPr/>
          </p:nvPicPr>
          <p:blipFill>
            <a:blip r:embed="rId15" cstate="print"/>
            <a:srcRect/>
            <a:stretch>
              <a:fillRect/>
            </a:stretch>
          </p:blipFill>
          <p:spPr bwMode="auto">
            <a:xfrm flipH="1">
              <a:off x="6084363" y="5013176"/>
              <a:ext cx="824925" cy="618659"/>
            </a:xfrm>
            <a:prstGeom prst="roundRect">
              <a:avLst/>
            </a:prstGeom>
            <a:noFill/>
          </p:spPr>
        </p:pic>
        <p:pic>
          <p:nvPicPr>
            <p:cNvPr id="124942" name="Picture 14" descr="C:\Users\Carolina\Desktop\Back up PDG\Fotos del prototipo\DSC00004.JPG"/>
            <p:cNvPicPr>
              <a:picLocks noChangeAspect="1" noChangeArrowheads="1"/>
            </p:cNvPicPr>
            <p:nvPr/>
          </p:nvPicPr>
          <p:blipFill>
            <a:blip r:embed="rId16" cstate="print"/>
            <a:srcRect/>
            <a:stretch>
              <a:fillRect/>
            </a:stretch>
          </p:blipFill>
          <p:spPr bwMode="auto">
            <a:xfrm flipH="1">
              <a:off x="1767904" y="5646008"/>
              <a:ext cx="824446" cy="637826"/>
            </a:xfrm>
            <a:prstGeom prst="roundRect">
              <a:avLst/>
            </a:prstGeom>
            <a:noFill/>
          </p:spPr>
        </p:pic>
        <p:pic>
          <p:nvPicPr>
            <p:cNvPr id="124943" name="Picture 15" descr="C:\Users\Carolina\Desktop\Back up PDG\Fotos del prototipo\DSC00005.JPG"/>
            <p:cNvPicPr>
              <a:picLocks noChangeAspect="1" noChangeArrowheads="1"/>
            </p:cNvPicPr>
            <p:nvPr/>
          </p:nvPicPr>
          <p:blipFill>
            <a:blip r:embed="rId17" cstate="print"/>
            <a:srcRect/>
            <a:stretch>
              <a:fillRect/>
            </a:stretch>
          </p:blipFill>
          <p:spPr bwMode="auto">
            <a:xfrm flipH="1">
              <a:off x="6968238" y="5000113"/>
              <a:ext cx="1706871" cy="1296144"/>
            </a:xfrm>
            <a:prstGeom prst="roundRect">
              <a:avLst/>
            </a:prstGeom>
            <a:noFill/>
          </p:spPr>
        </p:pic>
        <p:sp>
          <p:nvSpPr>
            <p:cNvPr id="38" name="37 Rectángulo redondeado"/>
            <p:cNvSpPr/>
            <p:nvPr/>
          </p:nvSpPr>
          <p:spPr>
            <a:xfrm flipH="1">
              <a:off x="5218529" y="3717032"/>
              <a:ext cx="824446" cy="619200"/>
            </a:xfrm>
            <a:prstGeom prst="round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39" name="38 Rectángulo redondeado"/>
            <p:cNvSpPr/>
            <p:nvPr/>
          </p:nvSpPr>
          <p:spPr>
            <a:xfrm flipH="1">
              <a:off x="4357930" y="4358259"/>
              <a:ext cx="824446" cy="619200"/>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41" name="40 Rectángulo redondeado"/>
            <p:cNvSpPr/>
            <p:nvPr/>
          </p:nvSpPr>
          <p:spPr>
            <a:xfrm flipH="1">
              <a:off x="6082674" y="4366266"/>
              <a:ext cx="824446" cy="619200"/>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42" name="41 Rectángulo redondeado"/>
            <p:cNvSpPr/>
            <p:nvPr/>
          </p:nvSpPr>
          <p:spPr>
            <a:xfrm flipH="1">
              <a:off x="1767904" y="4355376"/>
              <a:ext cx="824446" cy="619200"/>
            </a:xfrm>
            <a:prstGeom prst="round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43" name="42 Rectángulo redondeado"/>
            <p:cNvSpPr/>
            <p:nvPr/>
          </p:nvSpPr>
          <p:spPr>
            <a:xfrm flipH="1">
              <a:off x="2627784" y="4352112"/>
              <a:ext cx="824446" cy="61920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44" name="43 Rectángulo redondeado"/>
            <p:cNvSpPr/>
            <p:nvPr/>
          </p:nvSpPr>
          <p:spPr>
            <a:xfrm flipH="1">
              <a:off x="3484215" y="5661248"/>
              <a:ext cx="824446" cy="619200"/>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45" name="44 Rectángulo redondeado"/>
            <p:cNvSpPr/>
            <p:nvPr/>
          </p:nvSpPr>
          <p:spPr>
            <a:xfrm flipH="1">
              <a:off x="3503648" y="3689136"/>
              <a:ext cx="824446" cy="619200"/>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47" name="46 Rectángulo redondeado"/>
            <p:cNvSpPr/>
            <p:nvPr/>
          </p:nvSpPr>
          <p:spPr>
            <a:xfrm>
              <a:off x="908000" y="5657056"/>
              <a:ext cx="824446" cy="619200"/>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48" name="47 Rectángulo redondeado"/>
            <p:cNvSpPr/>
            <p:nvPr/>
          </p:nvSpPr>
          <p:spPr>
            <a:xfrm>
              <a:off x="1756856" y="4999256"/>
              <a:ext cx="824446" cy="61920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grpSp>
      <p:sp>
        <p:nvSpPr>
          <p:cNvPr id="51" name="50 CuadroTexto"/>
          <p:cNvSpPr txBox="1"/>
          <p:nvPr/>
        </p:nvSpPr>
        <p:spPr>
          <a:xfrm>
            <a:off x="1763688" y="2842722"/>
            <a:ext cx="1714337" cy="1464231"/>
          </a:xfrm>
          <a:prstGeom prst="roundRect">
            <a:avLst/>
          </a:prstGeom>
          <a:solidFill>
            <a:schemeClr val="accent5"/>
          </a:solidFill>
        </p:spPr>
        <p:txBody>
          <a:bodyPr wrap="square" rtlCol="0">
            <a:spAutoFit/>
          </a:bodyPr>
          <a:lstStyle/>
          <a:p>
            <a:pPr algn="ctr"/>
            <a:r>
              <a:rPr lang="es-CO" sz="1600" b="1" dirty="0" smtClean="0">
                <a:solidFill>
                  <a:schemeClr val="bg1"/>
                </a:solidFill>
              </a:rPr>
              <a:t>Los cuerpos de cartón fueron realizados por una empresa local. </a:t>
            </a:r>
            <a:endParaRPr lang="es-CO" sz="1600" b="1" dirty="0">
              <a:solidFill>
                <a:schemeClr val="bg1"/>
              </a:solidFill>
            </a:endParaRPr>
          </a:p>
        </p:txBody>
      </p:sp>
      <p:sp>
        <p:nvSpPr>
          <p:cNvPr id="52" name="51 CuadroTexto"/>
          <p:cNvSpPr txBox="1"/>
          <p:nvPr/>
        </p:nvSpPr>
        <p:spPr>
          <a:xfrm>
            <a:off x="5214691" y="2753891"/>
            <a:ext cx="1692000" cy="919401"/>
          </a:xfrm>
          <a:prstGeom prst="roundRect">
            <a:avLst/>
          </a:prstGeom>
          <a:solidFill>
            <a:schemeClr val="bg1">
              <a:lumMod val="95000"/>
            </a:schemeClr>
          </a:solidFill>
        </p:spPr>
        <p:txBody>
          <a:bodyPr wrap="square" rtlCol="0" anchor="ctr" anchorCtr="0">
            <a:spAutoFit/>
          </a:bodyPr>
          <a:lstStyle/>
          <a:p>
            <a:pPr algn="ctr"/>
            <a:r>
              <a:rPr lang="es-CO" sz="1600" dirty="0" smtClean="0"/>
              <a:t>Las tapas se construyeron en poliestireno.</a:t>
            </a:r>
            <a:endParaRPr lang="es-CO" sz="1600" dirty="0"/>
          </a:p>
        </p:txBody>
      </p:sp>
      <p:sp>
        <p:nvSpPr>
          <p:cNvPr id="35" name="34 Elipse"/>
          <p:cNvSpPr/>
          <p:nvPr/>
        </p:nvSpPr>
        <p:spPr>
          <a:xfrm>
            <a:off x="107504" y="6591256"/>
            <a:ext cx="216024" cy="222120"/>
          </a:xfrm>
          <a:prstGeom prst="ellipse">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35"/>
                                        </p:tgtEl>
                                        <p:attrNameLst>
                                          <p:attrName>style.visibility</p:attrName>
                                        </p:attrNameLst>
                                      </p:cBhvr>
                                      <p:to>
                                        <p:strVal val="visible"/>
                                      </p:to>
                                    </p:set>
                                    <p:animEffect transition="in" filter="wheel(4)">
                                      <p:cBhvr>
                                        <p:cTn id="7"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chemeClr val="accent5"/>
                </a:solidFill>
              </a:rPr>
              <a:t>E</a:t>
            </a:r>
            <a:r>
              <a:rPr lang="es-ES_tradnl" dirty="0" smtClean="0">
                <a:solidFill>
                  <a:schemeClr val="tx1">
                    <a:lumMod val="50000"/>
                    <a:lumOff val="50000"/>
                  </a:schemeClr>
                </a:solidFill>
              </a:rPr>
              <a:t>VALUACION DEL PROTOTIPO</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34" name="33 Rectángulo"/>
          <p:cNvSpPr/>
          <p:nvPr/>
        </p:nvSpPr>
        <p:spPr>
          <a:xfrm>
            <a:off x="0" y="1844824"/>
            <a:ext cx="9144000" cy="369332"/>
          </a:xfrm>
          <a:prstGeom prst="rect">
            <a:avLst/>
          </a:prstGeom>
        </p:spPr>
        <p:txBody>
          <a:bodyPr wrap="square">
            <a:spAutoFit/>
          </a:bodyPr>
          <a:lstStyle/>
          <a:p>
            <a:pPr algn="ctr"/>
            <a:r>
              <a:rPr lang="es-CO" dirty="0" smtClean="0"/>
              <a:t>Prueba 1: Resistencia de los cuerpos de cartón</a:t>
            </a:r>
            <a:endParaRPr lang="es-CO" dirty="0"/>
          </a:p>
        </p:txBody>
      </p:sp>
      <p:pic>
        <p:nvPicPr>
          <p:cNvPr id="11" name="10 Imagen"/>
          <p:cNvPicPr/>
          <p:nvPr/>
        </p:nvPicPr>
        <p:blipFill>
          <a:blip r:embed="rId5" cstate="print"/>
          <a:srcRect/>
          <a:stretch>
            <a:fillRect/>
          </a:stretch>
        </p:blipFill>
        <p:spPr bwMode="auto">
          <a:xfrm>
            <a:off x="3419873" y="2348882"/>
            <a:ext cx="2844929" cy="2225407"/>
          </a:xfrm>
          <a:prstGeom prst="rect">
            <a:avLst/>
          </a:prstGeom>
          <a:noFill/>
        </p:spPr>
      </p:pic>
      <p:sp>
        <p:nvSpPr>
          <p:cNvPr id="12" name="11 CuadroTexto"/>
          <p:cNvSpPr txBox="1"/>
          <p:nvPr/>
        </p:nvSpPr>
        <p:spPr>
          <a:xfrm>
            <a:off x="971600" y="4653136"/>
            <a:ext cx="7632848" cy="1477328"/>
          </a:xfrm>
          <a:prstGeom prst="rect">
            <a:avLst/>
          </a:prstGeom>
          <a:noFill/>
        </p:spPr>
        <p:txBody>
          <a:bodyPr wrap="square" rtlCol="0">
            <a:spAutoFit/>
          </a:bodyPr>
          <a:lstStyle/>
          <a:p>
            <a:pPr algn="just"/>
            <a:r>
              <a:rPr lang="es-CO" dirty="0" smtClean="0">
                <a:solidFill>
                  <a:schemeClr val="tx1">
                    <a:lumMod val="50000"/>
                    <a:lumOff val="50000"/>
                  </a:schemeClr>
                </a:solidFill>
              </a:rPr>
              <a:t>Las pruebas de resistencia a la compresión se realizaron en un laboratorio de pruebas de una reconocida empresa de cartones. Se probaron cuerpos dobles de cartón de secciones cuadradas, hexagonales y octogonales sometidas a cargas proporcionales. Las pruebas determinan la carga máxima de resistencia y la deformación que sufre cada uno de los objetos sometidos a prueba</a:t>
            </a:r>
            <a:endParaRPr lang="es-CO" dirty="0">
              <a:solidFill>
                <a:schemeClr val="tx1">
                  <a:lumMod val="50000"/>
                  <a:lumOff val="50000"/>
                </a:schemeClr>
              </a:solidFill>
            </a:endParaRPr>
          </a:p>
        </p:txBody>
      </p:sp>
      <p:sp>
        <p:nvSpPr>
          <p:cNvPr id="13" name="12 Elipse"/>
          <p:cNvSpPr/>
          <p:nvPr/>
        </p:nvSpPr>
        <p:spPr>
          <a:xfrm>
            <a:off x="107504" y="6591256"/>
            <a:ext cx="216024" cy="222120"/>
          </a:xfrm>
          <a:prstGeom prst="ellipse">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3"/>
                                        </p:tgtEl>
                                        <p:attrNameLst>
                                          <p:attrName>style.visibility</p:attrName>
                                        </p:attrNameLst>
                                      </p:cBhvr>
                                      <p:to>
                                        <p:strVal val="visible"/>
                                      </p:to>
                                    </p:set>
                                    <p:animEffect transition="in" filter="wheel(4)">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chemeClr val="accent5"/>
                </a:solidFill>
              </a:rPr>
              <a:t>E</a:t>
            </a:r>
            <a:r>
              <a:rPr lang="es-ES_tradnl" dirty="0" smtClean="0">
                <a:solidFill>
                  <a:schemeClr val="tx1">
                    <a:lumMod val="50000"/>
                    <a:lumOff val="50000"/>
                  </a:schemeClr>
                </a:solidFill>
              </a:rPr>
              <a:t>VALUACION DEL PROTOTIPO</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34" name="33 Rectángulo"/>
          <p:cNvSpPr/>
          <p:nvPr/>
        </p:nvSpPr>
        <p:spPr>
          <a:xfrm>
            <a:off x="0" y="1844824"/>
            <a:ext cx="9144000" cy="369332"/>
          </a:xfrm>
          <a:prstGeom prst="rect">
            <a:avLst/>
          </a:prstGeom>
        </p:spPr>
        <p:txBody>
          <a:bodyPr wrap="square">
            <a:spAutoFit/>
          </a:bodyPr>
          <a:lstStyle/>
          <a:p>
            <a:pPr algn="ctr"/>
            <a:r>
              <a:rPr lang="es-CO" dirty="0" smtClean="0"/>
              <a:t>Prueba 1: Resistencia de los cuerpos de cartón</a:t>
            </a:r>
            <a:endParaRPr lang="es-CO" dirty="0"/>
          </a:p>
        </p:txBody>
      </p:sp>
      <p:graphicFrame>
        <p:nvGraphicFramePr>
          <p:cNvPr id="36" name="35 Tabla"/>
          <p:cNvGraphicFramePr>
            <a:graphicFrameLocks noGrp="1"/>
          </p:cNvGraphicFramePr>
          <p:nvPr/>
        </p:nvGraphicFramePr>
        <p:xfrm>
          <a:off x="827584" y="4365104"/>
          <a:ext cx="2520280" cy="1735081"/>
        </p:xfrm>
        <a:graphic>
          <a:graphicData uri="http://schemas.openxmlformats.org/drawingml/2006/table">
            <a:tbl>
              <a:tblPr/>
              <a:tblGrid>
                <a:gridCol w="864096"/>
                <a:gridCol w="720080"/>
                <a:gridCol w="936104"/>
              </a:tblGrid>
              <a:tr h="385572">
                <a:tc>
                  <a:txBody>
                    <a:bodyPr/>
                    <a:lstStyle/>
                    <a:p>
                      <a:pPr algn="ctr">
                        <a:lnSpc>
                          <a:spcPct val="115000"/>
                        </a:lnSpc>
                        <a:spcAft>
                          <a:spcPts val="0"/>
                        </a:spcAft>
                      </a:pPr>
                      <a:r>
                        <a:rPr lang="es-ES" sz="1100" b="1" dirty="0">
                          <a:solidFill>
                            <a:srgbClr val="000000"/>
                          </a:solidFill>
                          <a:latin typeface="Calibri"/>
                          <a:ea typeface="Calibri"/>
                          <a:cs typeface="Calibri"/>
                        </a:rPr>
                        <a:t>Sección contenedor</a:t>
                      </a:r>
                      <a:endParaRPr lang="es-CO" sz="1100" dirty="0">
                        <a:solidFill>
                          <a:srgbClr val="000000"/>
                        </a:solidFill>
                        <a:latin typeface="Calibri"/>
                        <a:ea typeface="Calibri"/>
                        <a:cs typeface="Times New Roman"/>
                      </a:endParaRPr>
                    </a:p>
                  </a:txBody>
                  <a:tcPr marL="57828" marR="57828"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100" b="1" dirty="0">
                          <a:solidFill>
                            <a:srgbClr val="000000"/>
                          </a:solidFill>
                          <a:latin typeface="Calibri"/>
                          <a:ea typeface="Calibri"/>
                          <a:cs typeface="Calibri"/>
                        </a:rPr>
                        <a:t>Carga resistida</a:t>
                      </a:r>
                      <a:endParaRPr lang="es-CO" sz="1100" dirty="0">
                        <a:solidFill>
                          <a:srgbClr val="000000"/>
                        </a:solidFill>
                        <a:latin typeface="Calibri"/>
                        <a:ea typeface="Calibri"/>
                        <a:cs typeface="Times New Roman"/>
                      </a:endParaRPr>
                    </a:p>
                  </a:txBody>
                  <a:tcPr marL="57828" marR="57828"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c>
                  <a:txBody>
                    <a:bodyPr/>
                    <a:lstStyle/>
                    <a:p>
                      <a:pPr algn="ctr">
                        <a:lnSpc>
                          <a:spcPct val="115000"/>
                        </a:lnSpc>
                        <a:spcAft>
                          <a:spcPts val="0"/>
                        </a:spcAft>
                      </a:pPr>
                      <a:r>
                        <a:rPr lang="es-ES" sz="1100" b="1" dirty="0">
                          <a:solidFill>
                            <a:srgbClr val="000000"/>
                          </a:solidFill>
                          <a:latin typeface="Calibri"/>
                          <a:ea typeface="Calibri"/>
                          <a:cs typeface="Calibri"/>
                        </a:rPr>
                        <a:t>Deformación (mm)</a:t>
                      </a:r>
                      <a:endParaRPr lang="es-CO" sz="1100" dirty="0">
                        <a:solidFill>
                          <a:srgbClr val="000000"/>
                        </a:solidFill>
                        <a:latin typeface="Calibri"/>
                        <a:ea typeface="Calibri"/>
                        <a:cs typeface="Times New Roman"/>
                      </a:endParaRPr>
                    </a:p>
                  </a:txBody>
                  <a:tcPr marL="57828" marR="57828" marT="0" marB="0">
                    <a:lnL>
                      <a:noFill/>
                    </a:lnL>
                    <a:lnR>
                      <a:noFill/>
                    </a:lnR>
                    <a:lnT>
                      <a:noFill/>
                    </a:lnT>
                    <a:lnB w="38100" cap="flat" cmpd="sng" algn="ctr">
                      <a:solidFill>
                        <a:srgbClr val="F79646"/>
                      </a:solidFill>
                      <a:prstDash val="solid"/>
                      <a:round/>
                      <a:headEnd type="none" w="med" len="med"/>
                      <a:tailEnd type="none" w="med" len="med"/>
                    </a:lnB>
                    <a:solidFill>
                      <a:srgbClr val="FFFFFF"/>
                    </a:solidFill>
                  </a:tcPr>
                </a:tc>
              </a:tr>
              <a:tr h="192787">
                <a:tc rowSpan="3">
                  <a:txBody>
                    <a:bodyPr/>
                    <a:lstStyle/>
                    <a:p>
                      <a:pPr algn="ctr">
                        <a:lnSpc>
                          <a:spcPct val="115000"/>
                        </a:lnSpc>
                        <a:spcAft>
                          <a:spcPts val="0"/>
                        </a:spcAft>
                      </a:pPr>
                      <a:r>
                        <a:rPr lang="es-ES" sz="1100" b="1" dirty="0">
                          <a:solidFill>
                            <a:srgbClr val="FFFFFF"/>
                          </a:solidFill>
                          <a:latin typeface="Calibri"/>
                          <a:ea typeface="Calibri"/>
                          <a:cs typeface="Calibri"/>
                        </a:rPr>
                        <a:t>Cuadrado</a:t>
                      </a:r>
                      <a:endParaRPr lang="es-CO" sz="1100" dirty="0">
                        <a:solidFill>
                          <a:srgbClr val="000000"/>
                        </a:solidFill>
                        <a:latin typeface="Calibri"/>
                        <a:ea typeface="Calibri"/>
                        <a:cs typeface="Times New Roman"/>
                      </a:endParaRPr>
                    </a:p>
                  </a:txBody>
                  <a:tcPr marL="57828" marR="57828" marT="0" marB="0">
                    <a:lnL>
                      <a:noFill/>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100" dirty="0">
                          <a:solidFill>
                            <a:srgbClr val="000000"/>
                          </a:solidFill>
                          <a:latin typeface="Calibri"/>
                          <a:ea typeface="Calibri"/>
                          <a:cs typeface="Calibri"/>
                        </a:rPr>
                        <a:t>2233kg</a:t>
                      </a:r>
                      <a:endParaRPr lang="es-CO" sz="1100" dirty="0">
                        <a:solidFill>
                          <a:srgbClr val="000000"/>
                        </a:solidFill>
                        <a:latin typeface="Calibri"/>
                        <a:ea typeface="Calibri"/>
                        <a:cs typeface="Times New Roman"/>
                      </a:endParaRPr>
                    </a:p>
                  </a:txBody>
                  <a:tcPr marL="57828" marR="57828"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100" dirty="0">
                          <a:solidFill>
                            <a:srgbClr val="000000"/>
                          </a:solidFill>
                          <a:latin typeface="Calibri"/>
                          <a:ea typeface="Calibri"/>
                          <a:cs typeface="Calibri"/>
                        </a:rPr>
                        <a:t>66.25</a:t>
                      </a:r>
                      <a:endParaRPr lang="es-CO" sz="1100" dirty="0">
                        <a:solidFill>
                          <a:srgbClr val="000000"/>
                        </a:solidFill>
                        <a:latin typeface="Calibri"/>
                        <a:ea typeface="Calibri"/>
                        <a:cs typeface="Times New Roman"/>
                      </a:endParaRPr>
                    </a:p>
                  </a:txBody>
                  <a:tcPr marL="57828" marR="57828"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79646"/>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192787">
                <a:tc vMerge="1">
                  <a:txBody>
                    <a:bodyPr/>
                    <a:lstStyle/>
                    <a:p>
                      <a:endParaRPr lang="es-CO"/>
                    </a:p>
                  </a:txBody>
                  <a:tcPr/>
                </a:tc>
                <a:tc>
                  <a:txBody>
                    <a:bodyPr/>
                    <a:lstStyle/>
                    <a:p>
                      <a:pPr algn="ctr">
                        <a:lnSpc>
                          <a:spcPct val="115000"/>
                        </a:lnSpc>
                        <a:spcAft>
                          <a:spcPts val="0"/>
                        </a:spcAft>
                      </a:pPr>
                      <a:r>
                        <a:rPr lang="es-ES" sz="1100" dirty="0">
                          <a:solidFill>
                            <a:srgbClr val="000000"/>
                          </a:solidFill>
                          <a:latin typeface="Calibri"/>
                          <a:ea typeface="Calibri"/>
                          <a:cs typeface="Calibri"/>
                        </a:rPr>
                        <a:t>1123kg</a:t>
                      </a:r>
                      <a:endParaRPr lang="es-CO" sz="1100" dirty="0">
                        <a:solidFill>
                          <a:srgbClr val="000000"/>
                        </a:solidFill>
                        <a:latin typeface="Calibri"/>
                        <a:ea typeface="Calibri"/>
                        <a:cs typeface="Times New Roman"/>
                      </a:endParaRPr>
                    </a:p>
                  </a:txBody>
                  <a:tcPr marL="57828" marR="57828"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100" dirty="0" smtClean="0">
                          <a:solidFill>
                            <a:srgbClr val="000000"/>
                          </a:solidFill>
                          <a:latin typeface="Calibri"/>
                          <a:ea typeface="Calibri"/>
                          <a:cs typeface="Calibri"/>
                        </a:rPr>
                        <a:t>71,5</a:t>
                      </a:r>
                      <a:endParaRPr lang="es-ES" sz="1100" dirty="0">
                        <a:solidFill>
                          <a:srgbClr val="000000"/>
                        </a:solidFill>
                        <a:latin typeface="Calibri"/>
                        <a:ea typeface="Calibri"/>
                        <a:cs typeface="Calibri"/>
                      </a:endParaRPr>
                    </a:p>
                  </a:txBody>
                  <a:tcPr marL="57828" marR="57828"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r>
              <a:tr h="192787">
                <a:tc vMerge="1">
                  <a:txBody>
                    <a:bodyPr/>
                    <a:lstStyle/>
                    <a:p>
                      <a:endParaRPr lang="es-CO"/>
                    </a:p>
                  </a:txBody>
                  <a:tcPr/>
                </a:tc>
                <a:tc>
                  <a:txBody>
                    <a:bodyPr/>
                    <a:lstStyle/>
                    <a:p>
                      <a:pPr algn="ctr">
                        <a:lnSpc>
                          <a:spcPct val="115000"/>
                        </a:lnSpc>
                        <a:spcAft>
                          <a:spcPts val="0"/>
                        </a:spcAft>
                      </a:pPr>
                      <a:r>
                        <a:rPr lang="es-ES" sz="1100" dirty="0">
                          <a:solidFill>
                            <a:srgbClr val="000000"/>
                          </a:solidFill>
                          <a:latin typeface="Calibri"/>
                          <a:ea typeface="Calibri"/>
                          <a:cs typeface="Calibri"/>
                        </a:rPr>
                        <a:t>888kg</a:t>
                      </a:r>
                      <a:endParaRPr lang="es-CO" sz="1100" dirty="0">
                        <a:solidFill>
                          <a:srgbClr val="000000"/>
                        </a:solidFill>
                        <a:latin typeface="Calibri"/>
                        <a:ea typeface="Calibri"/>
                        <a:cs typeface="Times New Roman"/>
                      </a:endParaRPr>
                    </a:p>
                  </a:txBody>
                  <a:tcPr marL="57828" marR="57828"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100" dirty="0" smtClean="0">
                          <a:solidFill>
                            <a:srgbClr val="000000"/>
                          </a:solidFill>
                          <a:latin typeface="Calibri"/>
                          <a:ea typeface="Calibri"/>
                          <a:cs typeface="Calibri"/>
                        </a:rPr>
                        <a:t>81,5</a:t>
                      </a:r>
                      <a:endParaRPr lang="es-ES" sz="1100" dirty="0">
                        <a:solidFill>
                          <a:srgbClr val="000000"/>
                        </a:solidFill>
                        <a:latin typeface="Calibri"/>
                        <a:ea typeface="Calibri"/>
                        <a:cs typeface="Calibri"/>
                      </a:endParaRPr>
                    </a:p>
                  </a:txBody>
                  <a:tcPr marL="57828" marR="57828"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192787">
                <a:tc>
                  <a:txBody>
                    <a:bodyPr/>
                    <a:lstStyle/>
                    <a:p>
                      <a:pPr algn="ctr">
                        <a:lnSpc>
                          <a:spcPct val="115000"/>
                        </a:lnSpc>
                        <a:spcAft>
                          <a:spcPts val="0"/>
                        </a:spcAft>
                      </a:pPr>
                      <a:r>
                        <a:rPr lang="es-ES" sz="1100" b="1" dirty="0">
                          <a:solidFill>
                            <a:srgbClr val="FFFFFF"/>
                          </a:solidFill>
                          <a:latin typeface="Calibri"/>
                          <a:ea typeface="Calibri"/>
                          <a:cs typeface="Calibri"/>
                        </a:rPr>
                        <a:t>Hexagonal</a:t>
                      </a:r>
                      <a:endParaRPr lang="es-CO" sz="1100" dirty="0">
                        <a:solidFill>
                          <a:srgbClr val="000000"/>
                        </a:solidFill>
                        <a:latin typeface="Calibri"/>
                        <a:ea typeface="Calibri"/>
                        <a:cs typeface="Times New Roman"/>
                      </a:endParaRPr>
                    </a:p>
                  </a:txBody>
                  <a:tcPr marL="57828" marR="57828"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100" dirty="0">
                          <a:solidFill>
                            <a:srgbClr val="000000"/>
                          </a:solidFill>
                          <a:latin typeface="Calibri"/>
                          <a:ea typeface="Calibri"/>
                          <a:cs typeface="Calibri"/>
                        </a:rPr>
                        <a:t>2131kg</a:t>
                      </a:r>
                      <a:endParaRPr lang="es-CO" sz="1100" dirty="0">
                        <a:solidFill>
                          <a:srgbClr val="000000"/>
                        </a:solidFill>
                        <a:latin typeface="Calibri"/>
                        <a:ea typeface="Calibri"/>
                        <a:cs typeface="Times New Roman"/>
                      </a:endParaRPr>
                    </a:p>
                  </a:txBody>
                  <a:tcPr marL="57828" marR="57828"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100" dirty="0">
                          <a:solidFill>
                            <a:srgbClr val="000000"/>
                          </a:solidFill>
                          <a:latin typeface="Calibri"/>
                          <a:ea typeface="Calibri"/>
                          <a:cs typeface="Calibri"/>
                        </a:rPr>
                        <a:t>88</a:t>
                      </a:r>
                      <a:endParaRPr lang="es-CO" sz="1100" dirty="0">
                        <a:solidFill>
                          <a:srgbClr val="000000"/>
                        </a:solidFill>
                        <a:latin typeface="Calibri"/>
                        <a:ea typeface="Calibri"/>
                        <a:cs typeface="Times New Roman"/>
                      </a:endParaRPr>
                    </a:p>
                  </a:txBody>
                  <a:tcPr marL="57828" marR="57828"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r>
              <a:tr h="192787">
                <a:tc>
                  <a:txBody>
                    <a:bodyPr/>
                    <a:lstStyle/>
                    <a:p>
                      <a:pPr algn="ctr">
                        <a:lnSpc>
                          <a:spcPct val="115000"/>
                        </a:lnSpc>
                        <a:spcAft>
                          <a:spcPts val="0"/>
                        </a:spcAft>
                      </a:pPr>
                      <a:endParaRPr lang="es-CO" sz="1100" dirty="0">
                        <a:solidFill>
                          <a:srgbClr val="000000"/>
                        </a:solidFill>
                        <a:latin typeface="Calibri"/>
                        <a:ea typeface="Calibri"/>
                        <a:cs typeface="Times New Roman"/>
                      </a:endParaRPr>
                    </a:p>
                  </a:txBody>
                  <a:tcPr marL="57828" marR="57828"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w="12700" cap="flat" cmpd="sng" algn="ctr">
                      <a:solidFill>
                        <a:srgbClr val="276A7C"/>
                      </a:solidFill>
                      <a:prstDash val="solid"/>
                      <a:round/>
                      <a:headEnd type="none" w="med" len="med"/>
                      <a:tailEnd type="none" w="med" len="med"/>
                    </a:lnB>
                    <a:solidFill>
                      <a:srgbClr val="276A7C"/>
                    </a:solidFill>
                  </a:tcPr>
                </a:tc>
                <a:tc>
                  <a:txBody>
                    <a:bodyPr/>
                    <a:lstStyle/>
                    <a:p>
                      <a:pPr algn="ctr">
                        <a:lnSpc>
                          <a:spcPct val="115000"/>
                        </a:lnSpc>
                        <a:spcAft>
                          <a:spcPts val="0"/>
                        </a:spcAft>
                      </a:pPr>
                      <a:r>
                        <a:rPr lang="es-ES" sz="1100" dirty="0">
                          <a:solidFill>
                            <a:srgbClr val="000000"/>
                          </a:solidFill>
                          <a:latin typeface="Calibri"/>
                          <a:ea typeface="Calibri"/>
                          <a:cs typeface="Calibri"/>
                        </a:rPr>
                        <a:t>2400kg</a:t>
                      </a:r>
                      <a:endParaRPr lang="es-CO" sz="1100" dirty="0">
                        <a:solidFill>
                          <a:srgbClr val="000000"/>
                        </a:solidFill>
                        <a:latin typeface="Calibri"/>
                        <a:ea typeface="Calibri"/>
                        <a:cs typeface="Times New Roman"/>
                      </a:endParaRPr>
                    </a:p>
                  </a:txBody>
                  <a:tcPr marL="57828" marR="57828"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100" dirty="0">
                          <a:solidFill>
                            <a:srgbClr val="000000"/>
                          </a:solidFill>
                          <a:latin typeface="Calibri"/>
                          <a:ea typeface="Calibri"/>
                          <a:cs typeface="Calibri"/>
                        </a:rPr>
                        <a:t>95</a:t>
                      </a:r>
                      <a:endParaRPr lang="es-CO" sz="1100" dirty="0">
                        <a:solidFill>
                          <a:srgbClr val="000000"/>
                        </a:solidFill>
                        <a:latin typeface="Calibri"/>
                        <a:ea typeface="Calibri"/>
                        <a:cs typeface="Times New Roman"/>
                      </a:endParaRPr>
                    </a:p>
                  </a:txBody>
                  <a:tcPr marL="57828" marR="57828"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A5D5E2"/>
                    </a:solidFill>
                  </a:tcPr>
                </a:tc>
              </a:tr>
              <a:tr h="192787">
                <a:tc rowSpan="2">
                  <a:txBody>
                    <a:bodyPr/>
                    <a:lstStyle/>
                    <a:p>
                      <a:pPr algn="ctr">
                        <a:lnSpc>
                          <a:spcPct val="115000"/>
                        </a:lnSpc>
                        <a:spcAft>
                          <a:spcPts val="0"/>
                        </a:spcAft>
                      </a:pPr>
                      <a:r>
                        <a:rPr lang="es-ES" sz="1100" b="1" dirty="0">
                          <a:solidFill>
                            <a:srgbClr val="FFFFFF"/>
                          </a:solidFill>
                          <a:latin typeface="Calibri"/>
                          <a:ea typeface="Calibri"/>
                          <a:cs typeface="Calibri"/>
                        </a:rPr>
                        <a:t>Octogonal</a:t>
                      </a:r>
                      <a:endParaRPr lang="es-CO" sz="1100" dirty="0">
                        <a:solidFill>
                          <a:srgbClr val="000000"/>
                        </a:solidFill>
                        <a:latin typeface="Calibri"/>
                        <a:ea typeface="Calibri"/>
                        <a:cs typeface="Times New Roman"/>
                      </a:endParaRPr>
                    </a:p>
                  </a:txBody>
                  <a:tcPr marL="57828" marR="57828" marT="0" marB="0">
                    <a:lnL>
                      <a:noFill/>
                    </a:lnL>
                    <a:lnR w="12700" cap="flat" cmpd="sng" algn="ctr">
                      <a:solidFill>
                        <a:srgbClr val="FFFFFF"/>
                      </a:solidFill>
                      <a:prstDash val="solid"/>
                      <a:round/>
                      <a:headEnd type="none" w="med" len="med"/>
                      <a:tailEnd type="none" w="med" len="med"/>
                    </a:lnR>
                    <a:lnT w="12700" cap="flat" cmpd="sng" algn="ctr">
                      <a:solidFill>
                        <a:srgbClr val="276A7C"/>
                      </a:solidFill>
                      <a:prstDash val="solid"/>
                      <a:round/>
                      <a:headEnd type="none" w="med" len="med"/>
                      <a:tailEnd type="none" w="med" len="med"/>
                    </a:lnT>
                    <a:lnB>
                      <a:noFill/>
                    </a:lnB>
                    <a:solidFill>
                      <a:srgbClr val="276A7C"/>
                    </a:solidFill>
                  </a:tcPr>
                </a:tc>
                <a:tc>
                  <a:txBody>
                    <a:bodyPr/>
                    <a:lstStyle/>
                    <a:p>
                      <a:pPr algn="ctr">
                        <a:lnSpc>
                          <a:spcPct val="115000"/>
                        </a:lnSpc>
                        <a:spcAft>
                          <a:spcPts val="0"/>
                        </a:spcAft>
                      </a:pPr>
                      <a:r>
                        <a:rPr lang="es-ES" sz="1100" dirty="0">
                          <a:solidFill>
                            <a:srgbClr val="000000"/>
                          </a:solidFill>
                          <a:latin typeface="Calibri"/>
                          <a:ea typeface="Calibri"/>
                          <a:cs typeface="Calibri"/>
                        </a:rPr>
                        <a:t>3567kg</a:t>
                      </a:r>
                      <a:endParaRPr lang="es-CO" sz="1100" dirty="0">
                        <a:solidFill>
                          <a:srgbClr val="000000"/>
                        </a:solidFill>
                        <a:latin typeface="Calibri"/>
                        <a:ea typeface="Calibri"/>
                        <a:cs typeface="Times New Roman"/>
                      </a:endParaRPr>
                    </a:p>
                  </a:txBody>
                  <a:tcPr marL="57828" marR="57828"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c>
                  <a:txBody>
                    <a:bodyPr/>
                    <a:lstStyle/>
                    <a:p>
                      <a:pPr algn="ctr">
                        <a:lnSpc>
                          <a:spcPct val="115000"/>
                        </a:lnSpc>
                        <a:spcAft>
                          <a:spcPts val="0"/>
                        </a:spcAft>
                      </a:pPr>
                      <a:r>
                        <a:rPr lang="es-ES" sz="1100" dirty="0">
                          <a:solidFill>
                            <a:srgbClr val="000000"/>
                          </a:solidFill>
                          <a:latin typeface="Calibri"/>
                          <a:ea typeface="Calibri"/>
                          <a:cs typeface="Calibri"/>
                        </a:rPr>
                        <a:t>14</a:t>
                      </a:r>
                      <a:endParaRPr lang="es-CO" sz="1100" dirty="0">
                        <a:solidFill>
                          <a:srgbClr val="000000"/>
                        </a:solidFill>
                        <a:latin typeface="Calibri"/>
                        <a:ea typeface="Calibri"/>
                        <a:cs typeface="Times New Roman"/>
                      </a:endParaRPr>
                    </a:p>
                  </a:txBody>
                  <a:tcPr marL="57828" marR="57828"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F6F9"/>
                    </a:solidFill>
                  </a:tcPr>
                </a:tc>
              </a:tr>
              <a:tr h="192787">
                <a:tc vMerge="1">
                  <a:txBody>
                    <a:bodyPr/>
                    <a:lstStyle/>
                    <a:p>
                      <a:endParaRPr lang="es-CO"/>
                    </a:p>
                  </a:txBody>
                  <a:tcPr/>
                </a:tc>
                <a:tc>
                  <a:txBody>
                    <a:bodyPr/>
                    <a:lstStyle/>
                    <a:p>
                      <a:pPr algn="ctr">
                        <a:lnSpc>
                          <a:spcPct val="115000"/>
                        </a:lnSpc>
                        <a:spcAft>
                          <a:spcPts val="0"/>
                        </a:spcAft>
                      </a:pPr>
                      <a:r>
                        <a:rPr lang="es-ES" sz="1100" dirty="0">
                          <a:solidFill>
                            <a:srgbClr val="000000"/>
                          </a:solidFill>
                          <a:latin typeface="Calibri"/>
                          <a:ea typeface="Calibri"/>
                          <a:cs typeface="Calibri"/>
                        </a:rPr>
                        <a:t>2991Kg</a:t>
                      </a:r>
                      <a:endParaRPr lang="es-CO" sz="1100" dirty="0">
                        <a:solidFill>
                          <a:srgbClr val="000000"/>
                        </a:solidFill>
                        <a:latin typeface="Calibri"/>
                        <a:ea typeface="Calibri"/>
                        <a:cs typeface="Times New Roman"/>
                      </a:endParaRPr>
                    </a:p>
                  </a:txBody>
                  <a:tcPr marL="57828" marR="57828"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A5D5E2"/>
                    </a:solidFill>
                  </a:tcPr>
                </a:tc>
                <a:tc>
                  <a:txBody>
                    <a:bodyPr/>
                    <a:lstStyle/>
                    <a:p>
                      <a:pPr algn="ctr">
                        <a:lnSpc>
                          <a:spcPct val="115000"/>
                        </a:lnSpc>
                        <a:spcAft>
                          <a:spcPts val="0"/>
                        </a:spcAft>
                      </a:pPr>
                      <a:r>
                        <a:rPr lang="es-ES" sz="1100" dirty="0">
                          <a:solidFill>
                            <a:srgbClr val="000000"/>
                          </a:solidFill>
                          <a:latin typeface="Calibri"/>
                          <a:ea typeface="Calibri"/>
                          <a:cs typeface="Calibri"/>
                        </a:rPr>
                        <a:t>81,5</a:t>
                      </a:r>
                      <a:endParaRPr lang="es-CO" sz="1100" dirty="0">
                        <a:solidFill>
                          <a:srgbClr val="000000"/>
                        </a:solidFill>
                        <a:latin typeface="Calibri"/>
                        <a:ea typeface="Calibri"/>
                        <a:cs typeface="Times New Roman"/>
                      </a:endParaRPr>
                    </a:p>
                  </a:txBody>
                  <a:tcPr marL="57828" marR="57828"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4BACC6"/>
                      </a:solidFill>
                      <a:prstDash val="solid"/>
                      <a:round/>
                      <a:headEnd type="none" w="med" len="med"/>
                      <a:tailEnd type="none" w="med" len="med"/>
                    </a:lnB>
                    <a:solidFill>
                      <a:srgbClr val="A5D5E2"/>
                    </a:solidFill>
                  </a:tcPr>
                </a:tc>
              </a:tr>
            </a:tbl>
          </a:graphicData>
        </a:graphic>
      </p:graphicFrame>
      <p:grpSp>
        <p:nvGrpSpPr>
          <p:cNvPr id="13" name="12 Grupo"/>
          <p:cNvGrpSpPr/>
          <p:nvPr/>
        </p:nvGrpSpPr>
        <p:grpSpPr>
          <a:xfrm>
            <a:off x="3635896" y="3103250"/>
            <a:ext cx="4896544" cy="3206071"/>
            <a:chOff x="2123728" y="764704"/>
            <a:chExt cx="6048672" cy="3960440"/>
          </a:xfrm>
        </p:grpSpPr>
        <p:pic>
          <p:nvPicPr>
            <p:cNvPr id="14" name="Picture 2" descr="C:\Users\Carolina\Documents\Dropbox\Proyecto de grado\desarrollo PDG\Anexos\Anexo K. Resultado Plan de pruebas\Imagenes\DSC00928.JPG"/>
            <p:cNvPicPr>
              <a:picLocks noChangeAspect="1" noChangeArrowheads="1"/>
            </p:cNvPicPr>
            <p:nvPr/>
          </p:nvPicPr>
          <p:blipFill>
            <a:blip r:embed="rId5" cstate="print"/>
            <a:srcRect/>
            <a:stretch>
              <a:fillRect/>
            </a:stretch>
          </p:blipFill>
          <p:spPr bwMode="auto">
            <a:xfrm>
              <a:off x="4572000" y="1988840"/>
              <a:ext cx="1152128" cy="864096"/>
            </a:xfrm>
            <a:prstGeom prst="rect">
              <a:avLst/>
            </a:prstGeom>
            <a:noFill/>
          </p:spPr>
        </p:pic>
        <p:pic>
          <p:nvPicPr>
            <p:cNvPr id="15" name="Picture 3" descr="C:\Users\Carolina\Documents\Dropbox\Proyecto de grado\desarrollo PDG\Anexos\Anexo K. Resultado Plan de pruebas\Imagenes\DSC00929.JPG"/>
            <p:cNvPicPr>
              <a:picLocks noChangeAspect="1" noChangeArrowheads="1"/>
            </p:cNvPicPr>
            <p:nvPr/>
          </p:nvPicPr>
          <p:blipFill>
            <a:blip r:embed="rId6" cstate="print"/>
            <a:srcRect/>
            <a:stretch>
              <a:fillRect/>
            </a:stretch>
          </p:blipFill>
          <p:spPr bwMode="auto">
            <a:xfrm>
              <a:off x="2123728" y="3861048"/>
              <a:ext cx="1152128" cy="864096"/>
            </a:xfrm>
            <a:prstGeom prst="rect">
              <a:avLst/>
            </a:prstGeom>
            <a:noFill/>
          </p:spPr>
        </p:pic>
        <p:pic>
          <p:nvPicPr>
            <p:cNvPr id="16" name="Picture 4" descr="C:\Users\Carolina\Documents\Dropbox\Proyecto de grado\desarrollo PDG\Anexos\Anexo K. Resultado Plan de pruebas\Imagenes\DSC00930.JPG"/>
            <p:cNvPicPr>
              <a:picLocks noChangeAspect="1" noChangeArrowheads="1"/>
            </p:cNvPicPr>
            <p:nvPr/>
          </p:nvPicPr>
          <p:blipFill>
            <a:blip r:embed="rId7" cstate="print"/>
            <a:srcRect/>
            <a:stretch>
              <a:fillRect/>
            </a:stretch>
          </p:blipFill>
          <p:spPr bwMode="auto">
            <a:xfrm rot="16200000">
              <a:off x="5292080" y="908720"/>
              <a:ext cx="1152128" cy="864096"/>
            </a:xfrm>
            <a:prstGeom prst="rect">
              <a:avLst/>
            </a:prstGeom>
            <a:noFill/>
          </p:spPr>
        </p:pic>
        <p:pic>
          <p:nvPicPr>
            <p:cNvPr id="17" name="Picture 5" descr="C:\Users\Carolina\Documents\Dropbox\Proyecto de grado\desarrollo PDG\Anexos\Anexo K. Resultado Plan de pruebas\Imagenes\DSC00931.JPG"/>
            <p:cNvPicPr>
              <a:picLocks noChangeAspect="1" noChangeArrowheads="1"/>
            </p:cNvPicPr>
            <p:nvPr/>
          </p:nvPicPr>
          <p:blipFill>
            <a:blip r:embed="rId8" cstate="print"/>
            <a:srcRect/>
            <a:stretch>
              <a:fillRect/>
            </a:stretch>
          </p:blipFill>
          <p:spPr bwMode="auto">
            <a:xfrm>
              <a:off x="6372200" y="764704"/>
              <a:ext cx="864096" cy="1152128"/>
            </a:xfrm>
            <a:prstGeom prst="rect">
              <a:avLst/>
            </a:prstGeom>
            <a:noFill/>
          </p:spPr>
        </p:pic>
        <p:pic>
          <p:nvPicPr>
            <p:cNvPr id="18" name="Picture 6" descr="C:\Users\Carolina\Documents\Dropbox\Proyecto de grado\desarrollo PDG\Anexos\Anexo K. Resultado Plan de pruebas\Imagenes\DSC00932.JPG"/>
            <p:cNvPicPr>
              <a:picLocks noChangeAspect="1" noChangeArrowheads="1"/>
            </p:cNvPicPr>
            <p:nvPr/>
          </p:nvPicPr>
          <p:blipFill>
            <a:blip r:embed="rId9" cstate="print"/>
            <a:srcRect/>
            <a:stretch>
              <a:fillRect/>
            </a:stretch>
          </p:blipFill>
          <p:spPr bwMode="auto">
            <a:xfrm>
              <a:off x="4572000" y="3861048"/>
              <a:ext cx="1152128" cy="864096"/>
            </a:xfrm>
            <a:prstGeom prst="rect">
              <a:avLst/>
            </a:prstGeom>
            <a:noFill/>
          </p:spPr>
        </p:pic>
        <p:pic>
          <p:nvPicPr>
            <p:cNvPr id="19" name="Picture 7" descr="C:\Users\Carolina\Documents\Dropbox\Proyecto de grado\desarrollo PDG\Anexos\Anexo K. Resultado Plan de pruebas\Imagenes\DSC00933.JPG"/>
            <p:cNvPicPr>
              <a:picLocks noChangeAspect="1" noChangeArrowheads="1"/>
            </p:cNvPicPr>
            <p:nvPr/>
          </p:nvPicPr>
          <p:blipFill>
            <a:blip r:embed="rId10" cstate="print"/>
            <a:srcRect/>
            <a:stretch>
              <a:fillRect/>
            </a:stretch>
          </p:blipFill>
          <p:spPr bwMode="auto">
            <a:xfrm>
              <a:off x="7308304" y="764704"/>
              <a:ext cx="864096" cy="1152128"/>
            </a:xfrm>
            <a:prstGeom prst="rect">
              <a:avLst/>
            </a:prstGeom>
            <a:noFill/>
          </p:spPr>
        </p:pic>
        <p:pic>
          <p:nvPicPr>
            <p:cNvPr id="20" name="Picture 8" descr="C:\Users\Carolina\Documents\Dropbox\Proyecto de grado\desarrollo PDG\Anexos\Anexo K. Resultado Plan de pruebas\Imagenes\DSC00934.JPG"/>
            <p:cNvPicPr>
              <a:picLocks noChangeAspect="1" noChangeArrowheads="1"/>
            </p:cNvPicPr>
            <p:nvPr/>
          </p:nvPicPr>
          <p:blipFill>
            <a:blip r:embed="rId11" cstate="print"/>
            <a:srcRect/>
            <a:stretch>
              <a:fillRect/>
            </a:stretch>
          </p:blipFill>
          <p:spPr bwMode="auto">
            <a:xfrm>
              <a:off x="5796136" y="3861048"/>
              <a:ext cx="1152128" cy="864096"/>
            </a:xfrm>
            <a:prstGeom prst="rect">
              <a:avLst/>
            </a:prstGeom>
            <a:noFill/>
          </p:spPr>
        </p:pic>
        <p:pic>
          <p:nvPicPr>
            <p:cNvPr id="21" name="Picture 9" descr="C:\Users\Carolina\Documents\Dropbox\Proyecto de grado\desarrollo PDG\Anexos\Anexo K. Resultado Plan de pruebas\Imagenes\DSC00935.JPG"/>
            <p:cNvPicPr>
              <a:picLocks noChangeAspect="1" noChangeArrowheads="1"/>
            </p:cNvPicPr>
            <p:nvPr/>
          </p:nvPicPr>
          <p:blipFill>
            <a:blip r:embed="rId12" cstate="print"/>
            <a:srcRect/>
            <a:stretch>
              <a:fillRect/>
            </a:stretch>
          </p:blipFill>
          <p:spPr bwMode="auto">
            <a:xfrm>
              <a:off x="7020272" y="3861048"/>
              <a:ext cx="1152128" cy="864096"/>
            </a:xfrm>
            <a:prstGeom prst="rect">
              <a:avLst/>
            </a:prstGeom>
            <a:noFill/>
          </p:spPr>
        </p:pic>
        <p:pic>
          <p:nvPicPr>
            <p:cNvPr id="22" name="Picture 10" descr="C:\Users\Carolina\Documents\Dropbox\Proyecto de grado\desarrollo PDG\Anexos\Anexo K. Resultado Plan de pruebas\Imagenes\DSC00936.JPG"/>
            <p:cNvPicPr>
              <a:picLocks noChangeAspect="1" noChangeArrowheads="1"/>
            </p:cNvPicPr>
            <p:nvPr/>
          </p:nvPicPr>
          <p:blipFill>
            <a:blip r:embed="rId13" cstate="print"/>
            <a:srcRect/>
            <a:stretch>
              <a:fillRect/>
            </a:stretch>
          </p:blipFill>
          <p:spPr bwMode="auto">
            <a:xfrm>
              <a:off x="2123728" y="2924944"/>
              <a:ext cx="1152128" cy="864096"/>
            </a:xfrm>
            <a:prstGeom prst="rect">
              <a:avLst/>
            </a:prstGeom>
            <a:noFill/>
          </p:spPr>
        </p:pic>
        <p:pic>
          <p:nvPicPr>
            <p:cNvPr id="23" name="Picture 11" descr="C:\Users\Carolina\Documents\Dropbox\Proyecto de grado\desarrollo PDG\Anexos\Anexo K. Resultado Plan de pruebas\Imagenes\DSC00937.JPG"/>
            <p:cNvPicPr>
              <a:picLocks noChangeAspect="1" noChangeArrowheads="1"/>
            </p:cNvPicPr>
            <p:nvPr/>
          </p:nvPicPr>
          <p:blipFill>
            <a:blip r:embed="rId14" cstate="print"/>
            <a:srcRect/>
            <a:stretch>
              <a:fillRect/>
            </a:stretch>
          </p:blipFill>
          <p:spPr bwMode="auto">
            <a:xfrm>
              <a:off x="3347864" y="1988840"/>
              <a:ext cx="1152128" cy="864096"/>
            </a:xfrm>
            <a:prstGeom prst="rect">
              <a:avLst/>
            </a:prstGeom>
            <a:noFill/>
          </p:spPr>
        </p:pic>
        <p:pic>
          <p:nvPicPr>
            <p:cNvPr id="24" name="Picture 13" descr="C:\Users\Carolina\Documents\Dropbox\Proyecto de grado\desarrollo PDG\Anexos\Anexo K. Resultado Plan de pruebas\Imagenes\DSC00942.JPG"/>
            <p:cNvPicPr>
              <a:picLocks noChangeAspect="1" noChangeArrowheads="1"/>
            </p:cNvPicPr>
            <p:nvPr/>
          </p:nvPicPr>
          <p:blipFill>
            <a:blip r:embed="rId15" cstate="print"/>
            <a:srcRect/>
            <a:stretch>
              <a:fillRect/>
            </a:stretch>
          </p:blipFill>
          <p:spPr bwMode="auto">
            <a:xfrm>
              <a:off x="3347864" y="3861048"/>
              <a:ext cx="1152128" cy="864096"/>
            </a:xfrm>
            <a:prstGeom prst="rect">
              <a:avLst/>
            </a:prstGeom>
            <a:noFill/>
          </p:spPr>
        </p:pic>
        <p:pic>
          <p:nvPicPr>
            <p:cNvPr id="25" name="Picture 14" descr="C:\Users\Carolina\Documents\Dropbox\Proyecto de grado\desarrollo PDG\Anexos\Anexo K. Resultado Plan de pruebas\Imagenes\DSC00943.JPG"/>
            <p:cNvPicPr>
              <a:picLocks noChangeAspect="1" noChangeArrowheads="1"/>
            </p:cNvPicPr>
            <p:nvPr/>
          </p:nvPicPr>
          <p:blipFill>
            <a:blip r:embed="rId16" cstate="print"/>
            <a:srcRect/>
            <a:stretch>
              <a:fillRect/>
            </a:stretch>
          </p:blipFill>
          <p:spPr bwMode="auto">
            <a:xfrm>
              <a:off x="3347864" y="2924944"/>
              <a:ext cx="1152128" cy="864096"/>
            </a:xfrm>
            <a:prstGeom prst="rect">
              <a:avLst/>
            </a:prstGeom>
            <a:noFill/>
          </p:spPr>
        </p:pic>
        <p:pic>
          <p:nvPicPr>
            <p:cNvPr id="26" name="Picture 15" descr="C:\Users\Carolina\Documents\Dropbox\Proyecto de grado\desarrollo PDG\Anexos\Anexo K. Resultado Plan de pruebas\Imagenes\DSC00944.JPG"/>
            <p:cNvPicPr>
              <a:picLocks noChangeAspect="1" noChangeArrowheads="1"/>
            </p:cNvPicPr>
            <p:nvPr/>
          </p:nvPicPr>
          <p:blipFill>
            <a:blip r:embed="rId17" cstate="print"/>
            <a:srcRect/>
            <a:stretch>
              <a:fillRect/>
            </a:stretch>
          </p:blipFill>
          <p:spPr bwMode="auto">
            <a:xfrm>
              <a:off x="5796136" y="2924944"/>
              <a:ext cx="1152128" cy="864096"/>
            </a:xfrm>
            <a:prstGeom prst="rect">
              <a:avLst/>
            </a:prstGeom>
            <a:noFill/>
          </p:spPr>
        </p:pic>
        <p:pic>
          <p:nvPicPr>
            <p:cNvPr id="27" name="Picture 16" descr="C:\Users\Carolina\Documents\Dropbox\Proyecto de grado\desarrollo PDG\Anexos\Anexo K. Resultado Plan de pruebas\Imagenes\DSC00945.JPG"/>
            <p:cNvPicPr>
              <a:picLocks noChangeAspect="1" noChangeArrowheads="1"/>
            </p:cNvPicPr>
            <p:nvPr/>
          </p:nvPicPr>
          <p:blipFill>
            <a:blip r:embed="rId18" cstate="print"/>
            <a:srcRect/>
            <a:stretch>
              <a:fillRect/>
            </a:stretch>
          </p:blipFill>
          <p:spPr bwMode="auto">
            <a:xfrm>
              <a:off x="7020272" y="2924944"/>
              <a:ext cx="1152128" cy="864096"/>
            </a:xfrm>
            <a:prstGeom prst="rect">
              <a:avLst/>
            </a:prstGeom>
            <a:noFill/>
          </p:spPr>
        </p:pic>
        <p:pic>
          <p:nvPicPr>
            <p:cNvPr id="28" name="Picture 17" descr="C:\Users\Carolina\Documents\Dropbox\Proyecto de grado\desarrollo PDG\Anexos\Anexo K. Resultado Plan de pruebas\Imagenes\DSC00946.JPG"/>
            <p:cNvPicPr>
              <a:picLocks noChangeAspect="1" noChangeArrowheads="1"/>
            </p:cNvPicPr>
            <p:nvPr/>
          </p:nvPicPr>
          <p:blipFill>
            <a:blip r:embed="rId19" cstate="print"/>
            <a:srcRect/>
            <a:stretch>
              <a:fillRect/>
            </a:stretch>
          </p:blipFill>
          <p:spPr bwMode="auto">
            <a:xfrm>
              <a:off x="2123728" y="1988840"/>
              <a:ext cx="1152128" cy="864096"/>
            </a:xfrm>
            <a:prstGeom prst="rect">
              <a:avLst/>
            </a:prstGeom>
            <a:noFill/>
          </p:spPr>
        </p:pic>
        <p:pic>
          <p:nvPicPr>
            <p:cNvPr id="29" name="Picture 18" descr="C:\Users\Carolina\Documents\Dropbox\Proyecto de grado\desarrollo PDG\Anexos\Anexo K. Resultado Plan de pruebas\Imagenes\DSC00948.JPG"/>
            <p:cNvPicPr>
              <a:picLocks noChangeAspect="1" noChangeArrowheads="1"/>
            </p:cNvPicPr>
            <p:nvPr/>
          </p:nvPicPr>
          <p:blipFill>
            <a:blip r:embed="rId20" cstate="print"/>
            <a:srcRect/>
            <a:stretch>
              <a:fillRect/>
            </a:stretch>
          </p:blipFill>
          <p:spPr bwMode="auto">
            <a:xfrm>
              <a:off x="4572000" y="2924944"/>
              <a:ext cx="1152128" cy="864096"/>
            </a:xfrm>
            <a:prstGeom prst="rect">
              <a:avLst/>
            </a:prstGeom>
            <a:noFill/>
          </p:spPr>
        </p:pic>
        <p:pic>
          <p:nvPicPr>
            <p:cNvPr id="30" name="Picture 19" descr="C:\Users\Carolina\Documents\Dropbox\Proyecto de grado\desarrollo PDG\Anexos\Anexo K. Resultado Plan de pruebas\Imagenes\DSC00949.JPG"/>
            <p:cNvPicPr>
              <a:picLocks noChangeAspect="1" noChangeArrowheads="1"/>
            </p:cNvPicPr>
            <p:nvPr/>
          </p:nvPicPr>
          <p:blipFill>
            <a:blip r:embed="rId21" cstate="print"/>
            <a:srcRect/>
            <a:stretch>
              <a:fillRect/>
            </a:stretch>
          </p:blipFill>
          <p:spPr bwMode="auto">
            <a:xfrm>
              <a:off x="5796136" y="1988840"/>
              <a:ext cx="1152128" cy="864096"/>
            </a:xfrm>
            <a:prstGeom prst="rect">
              <a:avLst/>
            </a:prstGeom>
            <a:noFill/>
          </p:spPr>
        </p:pic>
        <p:pic>
          <p:nvPicPr>
            <p:cNvPr id="31" name="Picture 20" descr="C:\Users\Carolina\Documents\Dropbox\Proyecto de grado\desarrollo PDG\Anexos\Anexo K. Resultado Plan de pruebas\Imagenes\DSC00952.JPG"/>
            <p:cNvPicPr>
              <a:picLocks noChangeAspect="1" noChangeArrowheads="1"/>
            </p:cNvPicPr>
            <p:nvPr/>
          </p:nvPicPr>
          <p:blipFill>
            <a:blip r:embed="rId22" cstate="print"/>
            <a:srcRect/>
            <a:stretch>
              <a:fillRect/>
            </a:stretch>
          </p:blipFill>
          <p:spPr bwMode="auto">
            <a:xfrm>
              <a:off x="7020272" y="1988840"/>
              <a:ext cx="1152128" cy="864096"/>
            </a:xfrm>
            <a:prstGeom prst="rect">
              <a:avLst/>
            </a:prstGeom>
            <a:noFill/>
          </p:spPr>
        </p:pic>
      </p:grpSp>
      <p:sp>
        <p:nvSpPr>
          <p:cNvPr id="32" name="31 Elipse"/>
          <p:cNvSpPr/>
          <p:nvPr/>
        </p:nvSpPr>
        <p:spPr>
          <a:xfrm>
            <a:off x="107504" y="6591256"/>
            <a:ext cx="216024" cy="222120"/>
          </a:xfrm>
          <a:prstGeom prst="ellipse">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32"/>
                                        </p:tgtEl>
                                        <p:attrNameLst>
                                          <p:attrName>style.visibility</p:attrName>
                                        </p:attrNameLst>
                                      </p:cBhvr>
                                      <p:to>
                                        <p:strVal val="visible"/>
                                      </p:to>
                                    </p:set>
                                    <p:animEffect transition="in" filter="wheel(4)">
                                      <p:cBhvr>
                                        <p:cTn id="7"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chemeClr val="accent5"/>
                </a:solidFill>
              </a:rPr>
              <a:t>E</a:t>
            </a:r>
            <a:r>
              <a:rPr lang="es-ES_tradnl" dirty="0" smtClean="0">
                <a:solidFill>
                  <a:schemeClr val="tx1">
                    <a:lumMod val="50000"/>
                    <a:lumOff val="50000"/>
                  </a:schemeClr>
                </a:solidFill>
              </a:rPr>
              <a:t>VALUACION DEL PROTOTIPO</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29025" name="Rectangle 1"/>
          <p:cNvSpPr>
            <a:spLocks noChangeArrowheads="1"/>
          </p:cNvSpPr>
          <p:nvPr/>
        </p:nvSpPr>
        <p:spPr bwMode="auto">
          <a:xfrm>
            <a:off x="0" y="2104783"/>
            <a:ext cx="9144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i="0" u="none" strike="noStrike" cap="none" normalizeH="0" baseline="0" dirty="0" smtClean="0">
                <a:ln>
                  <a:noFill/>
                </a:ln>
                <a:solidFill>
                  <a:schemeClr val="tx1"/>
                </a:solidFill>
                <a:effectLst/>
                <a:latin typeface="Calibri" pitchFamily="34" charset="0"/>
                <a:ea typeface="Calibri" pitchFamily="34" charset="0"/>
                <a:cs typeface="Calibri" pitchFamily="34" charset="0"/>
              </a:rPr>
              <a:t>Prueba 2: Prueba de ensamble.</a:t>
            </a:r>
            <a:endParaRPr kumimoji="0" lang="es-ES" i="0" u="none" strike="noStrike" cap="none" normalizeH="0" baseline="0" dirty="0" smtClean="0">
              <a:ln>
                <a:noFill/>
              </a:ln>
              <a:solidFill>
                <a:schemeClr val="tx1"/>
              </a:solidFill>
              <a:effectLst/>
              <a:latin typeface="Arial" pitchFamily="34" charset="0"/>
              <a:cs typeface="Arial" pitchFamily="34" charset="0"/>
            </a:endParaRPr>
          </a:p>
        </p:txBody>
      </p:sp>
      <p:sp>
        <p:nvSpPr>
          <p:cNvPr id="11" name="10 Rectángulo"/>
          <p:cNvSpPr/>
          <p:nvPr/>
        </p:nvSpPr>
        <p:spPr>
          <a:xfrm>
            <a:off x="1115616" y="3573018"/>
            <a:ext cx="3960440" cy="2585323"/>
          </a:xfrm>
          <a:prstGeom prst="rect">
            <a:avLst/>
          </a:prstGeom>
        </p:spPr>
        <p:txBody>
          <a:bodyPr wrap="square">
            <a:spAutoFit/>
          </a:bodyPr>
          <a:lstStyle/>
          <a:p>
            <a:pPr algn="just"/>
            <a:r>
              <a:rPr lang="es-ES" dirty="0" smtClean="0">
                <a:solidFill>
                  <a:schemeClr val="tx1">
                    <a:lumMod val="50000"/>
                    <a:lumOff val="50000"/>
                  </a:schemeClr>
                </a:solidFill>
              </a:rPr>
              <a:t>Se midió el tiempo de ensamble y desensamble del contenedor. Se realizan tres pruebas, el tiempo promedio es de 60 segundos. Depende mucho de la curva de aprendizaje del usuario. El tiempo de desensamble promedio es de 30 </a:t>
            </a:r>
            <a:r>
              <a:rPr lang="es-ES" dirty="0" err="1" smtClean="0">
                <a:solidFill>
                  <a:schemeClr val="tx1">
                    <a:lumMod val="50000"/>
                    <a:lumOff val="50000"/>
                  </a:schemeClr>
                </a:solidFill>
              </a:rPr>
              <a:t>seg</a:t>
            </a:r>
            <a:r>
              <a:rPr lang="es-ES" dirty="0" smtClean="0">
                <a:solidFill>
                  <a:schemeClr val="tx1">
                    <a:lumMod val="50000"/>
                    <a:lumOff val="50000"/>
                  </a:schemeClr>
                </a:solidFill>
              </a:rPr>
              <a:t>.</a:t>
            </a:r>
          </a:p>
          <a:p>
            <a:pPr algn="just"/>
            <a:r>
              <a:rPr lang="es-ES" dirty="0" smtClean="0">
                <a:solidFill>
                  <a:schemeClr val="tx1">
                    <a:lumMod val="50000"/>
                    <a:lumOff val="50000"/>
                  </a:schemeClr>
                </a:solidFill>
              </a:rPr>
              <a:t>Se apoya en el manual de uso.</a:t>
            </a:r>
          </a:p>
          <a:p>
            <a:pPr algn="just"/>
            <a:endParaRPr lang="es-CO" dirty="0">
              <a:solidFill>
                <a:schemeClr val="tx1">
                  <a:lumMod val="50000"/>
                  <a:lumOff val="50000"/>
                </a:schemeClr>
              </a:solidFill>
            </a:endParaRPr>
          </a:p>
        </p:txBody>
      </p:sp>
      <p:pic>
        <p:nvPicPr>
          <p:cNvPr id="12" name="Picture 2" descr="C:\Users\Carolina\Desktop\construccion y ensamble\DSC01077.JPG"/>
          <p:cNvPicPr>
            <a:picLocks noChangeAspect="1" noChangeArrowheads="1"/>
          </p:cNvPicPr>
          <p:nvPr/>
        </p:nvPicPr>
        <p:blipFill>
          <a:blip r:embed="rId5" cstate="print"/>
          <a:srcRect l="13435" t="22169" r="19387" b="11325"/>
          <a:stretch>
            <a:fillRect/>
          </a:stretch>
        </p:blipFill>
        <p:spPr bwMode="auto">
          <a:xfrm>
            <a:off x="5292080" y="2924944"/>
            <a:ext cx="2304256" cy="3041619"/>
          </a:xfrm>
          <a:prstGeom prst="rect">
            <a:avLst/>
          </a:prstGeom>
          <a:noFill/>
        </p:spPr>
      </p:pic>
      <p:sp>
        <p:nvSpPr>
          <p:cNvPr id="13" name="12 Elipse"/>
          <p:cNvSpPr/>
          <p:nvPr/>
        </p:nvSpPr>
        <p:spPr>
          <a:xfrm>
            <a:off x="107504" y="6591256"/>
            <a:ext cx="216024" cy="222120"/>
          </a:xfrm>
          <a:prstGeom prst="ellipse">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3"/>
                                        </p:tgtEl>
                                        <p:attrNameLst>
                                          <p:attrName>style.visibility</p:attrName>
                                        </p:attrNameLst>
                                      </p:cBhvr>
                                      <p:to>
                                        <p:strVal val="visible"/>
                                      </p:to>
                                    </p:set>
                                    <p:animEffect transition="in" filter="wheel(4)">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chemeClr val="accent5"/>
                </a:solidFill>
              </a:rPr>
              <a:t>E</a:t>
            </a:r>
            <a:r>
              <a:rPr lang="es-ES_tradnl" dirty="0" smtClean="0">
                <a:solidFill>
                  <a:schemeClr val="tx1">
                    <a:lumMod val="50000"/>
                    <a:lumOff val="50000"/>
                  </a:schemeClr>
                </a:solidFill>
              </a:rPr>
              <a:t>VALUACION DEL PROTOTIPO</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29025" name="Rectangle 1"/>
          <p:cNvSpPr>
            <a:spLocks noChangeArrowheads="1"/>
          </p:cNvSpPr>
          <p:nvPr/>
        </p:nvSpPr>
        <p:spPr bwMode="auto">
          <a:xfrm>
            <a:off x="0" y="2104783"/>
            <a:ext cx="9144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i="0" u="none" strike="noStrike" cap="none" normalizeH="0" baseline="0" dirty="0" smtClean="0">
                <a:ln>
                  <a:noFill/>
                </a:ln>
                <a:solidFill>
                  <a:schemeClr val="tx1"/>
                </a:solidFill>
                <a:effectLst/>
                <a:latin typeface="Calibri" pitchFamily="34" charset="0"/>
                <a:ea typeface="Calibri" pitchFamily="34" charset="0"/>
                <a:cs typeface="Calibri" pitchFamily="34" charset="0"/>
              </a:rPr>
              <a:t>Prueba 3: prueba de llenado y resistencia al abombamiento.</a:t>
            </a:r>
            <a:endParaRPr kumimoji="0" lang="es-ES" i="0" u="none" strike="noStrike" cap="none" normalizeH="0" baseline="0" dirty="0" smtClean="0">
              <a:ln>
                <a:noFill/>
              </a:ln>
              <a:solidFill>
                <a:schemeClr val="tx1"/>
              </a:solidFill>
              <a:effectLst/>
              <a:latin typeface="Arial" pitchFamily="34" charset="0"/>
              <a:cs typeface="Arial" pitchFamily="34" charset="0"/>
            </a:endParaRPr>
          </a:p>
        </p:txBody>
      </p:sp>
      <p:sp>
        <p:nvSpPr>
          <p:cNvPr id="14" name="13 Rectángulo"/>
          <p:cNvSpPr/>
          <p:nvPr/>
        </p:nvSpPr>
        <p:spPr>
          <a:xfrm>
            <a:off x="1115616" y="3573016"/>
            <a:ext cx="7128792" cy="923330"/>
          </a:xfrm>
          <a:prstGeom prst="rect">
            <a:avLst/>
          </a:prstGeom>
        </p:spPr>
        <p:txBody>
          <a:bodyPr wrap="square">
            <a:spAutoFit/>
          </a:bodyPr>
          <a:lstStyle/>
          <a:p>
            <a:pPr algn="just"/>
            <a:r>
              <a:rPr lang="es-ES" dirty="0" smtClean="0">
                <a:solidFill>
                  <a:schemeClr val="tx1">
                    <a:lumMod val="50000"/>
                    <a:lumOff val="50000"/>
                  </a:schemeClr>
                </a:solidFill>
              </a:rPr>
              <a:t>La prueba inicio con el llenado de la bolsa dentro del contenedor hasta lograr un volumen de 187 L de agua y 20.8 L de aire correspondientes al 10 % de aire requerido dentro del contenedor.</a:t>
            </a:r>
            <a:endParaRPr lang="es-CO" dirty="0">
              <a:solidFill>
                <a:schemeClr val="tx1">
                  <a:lumMod val="50000"/>
                  <a:lumOff val="50000"/>
                </a:schemeClr>
              </a:solidFill>
            </a:endParaRPr>
          </a:p>
        </p:txBody>
      </p:sp>
      <p:sp>
        <p:nvSpPr>
          <p:cNvPr id="12" name="11 Elipse"/>
          <p:cNvSpPr/>
          <p:nvPr/>
        </p:nvSpPr>
        <p:spPr>
          <a:xfrm>
            <a:off x="107504" y="6591256"/>
            <a:ext cx="216024" cy="222120"/>
          </a:xfrm>
          <a:prstGeom prst="ellipse">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chemeClr val="accent5"/>
                </a:solidFill>
              </a:rPr>
              <a:t>E</a:t>
            </a:r>
            <a:r>
              <a:rPr lang="es-ES_tradnl" dirty="0" smtClean="0">
                <a:solidFill>
                  <a:schemeClr val="tx1">
                    <a:lumMod val="50000"/>
                    <a:lumOff val="50000"/>
                  </a:schemeClr>
                </a:solidFill>
              </a:rPr>
              <a:t>VALUACION DEL PROTOTIPO</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29025" name="Rectangle 1"/>
          <p:cNvSpPr>
            <a:spLocks noChangeArrowheads="1"/>
          </p:cNvSpPr>
          <p:nvPr/>
        </p:nvSpPr>
        <p:spPr bwMode="auto">
          <a:xfrm>
            <a:off x="0" y="2104783"/>
            <a:ext cx="9144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i="0" u="none" strike="noStrike" cap="none" normalizeH="0" baseline="0" dirty="0" smtClean="0">
                <a:ln>
                  <a:noFill/>
                </a:ln>
                <a:solidFill>
                  <a:schemeClr val="tx1"/>
                </a:solidFill>
                <a:effectLst/>
                <a:latin typeface="Calibri" pitchFamily="34" charset="0"/>
                <a:ea typeface="Calibri" pitchFamily="34" charset="0"/>
                <a:cs typeface="Calibri" pitchFamily="34" charset="0"/>
              </a:rPr>
              <a:t>Prueba 3: prueba de llenado y resistencia al abombamiento.</a:t>
            </a:r>
            <a:endParaRPr kumimoji="0" lang="es-ES" i="0" u="none" strike="noStrike" cap="none" normalizeH="0" baseline="0" dirty="0" smtClean="0">
              <a:ln>
                <a:noFill/>
              </a:ln>
              <a:solidFill>
                <a:schemeClr val="tx1"/>
              </a:solidFill>
              <a:effectLst/>
              <a:latin typeface="Arial" pitchFamily="34" charset="0"/>
              <a:cs typeface="Arial" pitchFamily="34" charset="0"/>
            </a:endParaRPr>
          </a:p>
        </p:txBody>
      </p:sp>
      <p:grpSp>
        <p:nvGrpSpPr>
          <p:cNvPr id="11" name="10 Grupo"/>
          <p:cNvGrpSpPr/>
          <p:nvPr/>
        </p:nvGrpSpPr>
        <p:grpSpPr>
          <a:xfrm>
            <a:off x="2483769" y="2636913"/>
            <a:ext cx="4094098" cy="2831141"/>
            <a:chOff x="0" y="332656"/>
            <a:chExt cx="9144002" cy="6323236"/>
          </a:xfrm>
        </p:grpSpPr>
        <p:pic>
          <p:nvPicPr>
            <p:cNvPr id="12" name="Picture 2" descr="C:\Users\Carolina\Documents\Dropbox\Proyecto de grado\desarrollo PDG\Fotos del prototipo-ensayos\DSC00009.JPG"/>
            <p:cNvPicPr>
              <a:picLocks noChangeAspect="1" noChangeArrowheads="1"/>
            </p:cNvPicPr>
            <p:nvPr/>
          </p:nvPicPr>
          <p:blipFill>
            <a:blip r:embed="rId5" cstate="print"/>
            <a:srcRect/>
            <a:stretch>
              <a:fillRect/>
            </a:stretch>
          </p:blipFill>
          <p:spPr bwMode="auto">
            <a:xfrm>
              <a:off x="0" y="332656"/>
              <a:ext cx="4572000" cy="6096000"/>
            </a:xfrm>
            <a:prstGeom prst="rect">
              <a:avLst/>
            </a:prstGeom>
            <a:noFill/>
          </p:spPr>
        </p:pic>
        <p:pic>
          <p:nvPicPr>
            <p:cNvPr id="13" name="Picture 3" descr="C:\Users\Carolina\Documents\Dropbox\Proyecto de grado\desarrollo PDG\Fotos del prototipo-ensayos\DSC00025.JPG"/>
            <p:cNvPicPr>
              <a:picLocks noChangeAspect="1" noChangeArrowheads="1"/>
            </p:cNvPicPr>
            <p:nvPr/>
          </p:nvPicPr>
          <p:blipFill>
            <a:blip r:embed="rId6" cstate="print"/>
            <a:srcRect/>
            <a:stretch>
              <a:fillRect/>
            </a:stretch>
          </p:blipFill>
          <p:spPr bwMode="auto">
            <a:xfrm>
              <a:off x="4572000" y="332656"/>
              <a:ext cx="4572000" cy="6096000"/>
            </a:xfrm>
            <a:prstGeom prst="rect">
              <a:avLst/>
            </a:prstGeom>
            <a:noFill/>
          </p:spPr>
        </p:pic>
        <p:sp>
          <p:nvSpPr>
            <p:cNvPr id="14" name="13 CuadroTexto"/>
            <p:cNvSpPr txBox="1"/>
            <p:nvPr/>
          </p:nvSpPr>
          <p:spPr>
            <a:xfrm>
              <a:off x="0" y="5831004"/>
              <a:ext cx="4572001" cy="824888"/>
            </a:xfrm>
            <a:prstGeom prst="rect">
              <a:avLst/>
            </a:prstGeom>
            <a:solidFill>
              <a:srgbClr val="C00000">
                <a:alpha val="45882"/>
              </a:srgbClr>
            </a:solidFill>
          </p:spPr>
          <p:txBody>
            <a:bodyPr wrap="square" rtlCol="0">
              <a:spAutoFit/>
            </a:bodyPr>
            <a:lstStyle/>
            <a:p>
              <a:pPr algn="ctr"/>
              <a:r>
                <a:rPr lang="es-CO" b="1" dirty="0" smtClean="0">
                  <a:solidFill>
                    <a:schemeClr val="bg1"/>
                  </a:solidFill>
                </a:rPr>
                <a:t>ANTES</a:t>
              </a:r>
              <a:endParaRPr lang="es-CO" b="1" dirty="0">
                <a:solidFill>
                  <a:schemeClr val="bg1"/>
                </a:solidFill>
              </a:endParaRPr>
            </a:p>
          </p:txBody>
        </p:sp>
        <p:sp>
          <p:nvSpPr>
            <p:cNvPr id="15" name="14 CuadroTexto"/>
            <p:cNvSpPr txBox="1"/>
            <p:nvPr/>
          </p:nvSpPr>
          <p:spPr>
            <a:xfrm>
              <a:off x="4572001" y="5817585"/>
              <a:ext cx="4572001" cy="824888"/>
            </a:xfrm>
            <a:prstGeom prst="rect">
              <a:avLst/>
            </a:prstGeom>
            <a:solidFill>
              <a:srgbClr val="C00000">
                <a:alpha val="45882"/>
              </a:srgbClr>
            </a:solidFill>
          </p:spPr>
          <p:txBody>
            <a:bodyPr wrap="square" rtlCol="0">
              <a:spAutoFit/>
            </a:bodyPr>
            <a:lstStyle/>
            <a:p>
              <a:pPr algn="ctr"/>
              <a:r>
                <a:rPr lang="es-CO" b="1" dirty="0" smtClean="0">
                  <a:solidFill>
                    <a:schemeClr val="bg1"/>
                  </a:solidFill>
                </a:rPr>
                <a:t>DESPUES</a:t>
              </a:r>
              <a:endParaRPr lang="es-CO" b="1" dirty="0">
                <a:solidFill>
                  <a:schemeClr val="bg1"/>
                </a:solidFill>
              </a:endParaRPr>
            </a:p>
          </p:txBody>
        </p:sp>
      </p:grpSp>
      <p:sp>
        <p:nvSpPr>
          <p:cNvPr id="16" name="15 Elipse"/>
          <p:cNvSpPr/>
          <p:nvPr/>
        </p:nvSpPr>
        <p:spPr>
          <a:xfrm>
            <a:off x="107504" y="6591256"/>
            <a:ext cx="216024" cy="222120"/>
          </a:xfrm>
          <a:prstGeom prst="ellipse">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
        <p:nvSpPr>
          <p:cNvPr id="17" name="16 Rectángulo"/>
          <p:cNvSpPr/>
          <p:nvPr/>
        </p:nvSpPr>
        <p:spPr>
          <a:xfrm>
            <a:off x="827584" y="5373217"/>
            <a:ext cx="7560840" cy="1200329"/>
          </a:xfrm>
          <a:prstGeom prst="rect">
            <a:avLst/>
          </a:prstGeom>
        </p:spPr>
        <p:txBody>
          <a:bodyPr wrap="square">
            <a:spAutoFit/>
          </a:bodyPr>
          <a:lstStyle/>
          <a:p>
            <a:pPr algn="just"/>
            <a:r>
              <a:rPr lang="es-ES" dirty="0" smtClean="0">
                <a:solidFill>
                  <a:schemeClr val="tx1">
                    <a:lumMod val="50000"/>
                    <a:lumOff val="50000"/>
                  </a:schemeClr>
                </a:solidFill>
              </a:rPr>
              <a:t>e observo el comportamiento de las caras del cuerpo  de sección hexagonal bajo la presión ejercida por el liquido, alrededor de los 160 L se hizo apreciable un abombamiento de los lados del contenedor, este no cedió bajo la presión luego de permanecer 2 horas con el contenido</a:t>
            </a:r>
            <a:endParaRPr lang="es-CO"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6"/>
                                        </p:tgtEl>
                                        <p:attrNameLst>
                                          <p:attrName>style.visibility</p:attrName>
                                        </p:attrNameLst>
                                      </p:cBhvr>
                                      <p:to>
                                        <p:strVal val="visible"/>
                                      </p:to>
                                    </p:set>
                                    <p:animEffect transition="in" filter="wheel(4)">
                                      <p:cBhvr>
                                        <p:cTn id="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2018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chemeClr val="accent5"/>
                </a:solidFill>
              </a:rPr>
              <a:t>E</a:t>
            </a:r>
            <a:r>
              <a:rPr lang="es-ES_tradnl" dirty="0" smtClean="0">
                <a:solidFill>
                  <a:schemeClr val="tx1">
                    <a:lumMod val="50000"/>
                    <a:lumOff val="50000"/>
                  </a:schemeClr>
                </a:solidFill>
              </a:rPr>
              <a:t>VALUACION DEL PROTOTIPO</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29025" name="Rectangle 1"/>
          <p:cNvSpPr>
            <a:spLocks noChangeArrowheads="1"/>
          </p:cNvSpPr>
          <p:nvPr/>
        </p:nvSpPr>
        <p:spPr bwMode="auto">
          <a:xfrm>
            <a:off x="0" y="2104783"/>
            <a:ext cx="9144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i="0" u="none" strike="noStrike" cap="none" normalizeH="0" baseline="0" dirty="0" smtClean="0">
                <a:ln>
                  <a:noFill/>
                </a:ln>
                <a:solidFill>
                  <a:schemeClr val="tx1"/>
                </a:solidFill>
                <a:effectLst/>
                <a:latin typeface="Calibri" pitchFamily="34" charset="0"/>
                <a:ea typeface="Calibri" pitchFamily="34" charset="0"/>
                <a:cs typeface="Calibri" pitchFamily="34" charset="0"/>
              </a:rPr>
              <a:t>Prueba 4: Prueba de ergonomía.</a:t>
            </a:r>
            <a:endParaRPr kumimoji="0" lang="es-ES" i="0" u="none" strike="noStrike" cap="none" normalizeH="0" baseline="0" dirty="0" smtClean="0">
              <a:ln>
                <a:noFill/>
              </a:ln>
              <a:solidFill>
                <a:schemeClr val="tx1"/>
              </a:solidFill>
              <a:effectLst/>
              <a:latin typeface="Arial" pitchFamily="34" charset="0"/>
              <a:cs typeface="Arial" pitchFamily="34" charset="0"/>
            </a:endParaRPr>
          </a:p>
        </p:txBody>
      </p:sp>
      <p:pic>
        <p:nvPicPr>
          <p:cNvPr id="8199" name="Imagen 6" descr="DSC00045"/>
          <p:cNvPicPr>
            <a:picLocks noChangeAspect="1" noChangeArrowheads="1"/>
          </p:cNvPicPr>
          <p:nvPr/>
        </p:nvPicPr>
        <p:blipFill>
          <a:blip r:embed="rId5" cstate="print"/>
          <a:srcRect/>
          <a:stretch>
            <a:fillRect/>
          </a:stretch>
        </p:blipFill>
        <p:spPr bwMode="auto">
          <a:xfrm>
            <a:off x="1115616" y="4221089"/>
            <a:ext cx="1295400" cy="1724025"/>
          </a:xfrm>
          <a:prstGeom prst="rect">
            <a:avLst/>
          </a:prstGeom>
          <a:noFill/>
        </p:spPr>
      </p:pic>
      <p:sp>
        <p:nvSpPr>
          <p:cNvPr id="18" name="17 Rectángulo"/>
          <p:cNvSpPr/>
          <p:nvPr/>
        </p:nvSpPr>
        <p:spPr>
          <a:xfrm>
            <a:off x="3923928" y="4293096"/>
            <a:ext cx="4608512" cy="1477328"/>
          </a:xfrm>
          <a:prstGeom prst="rect">
            <a:avLst/>
          </a:prstGeom>
        </p:spPr>
        <p:txBody>
          <a:bodyPr wrap="square">
            <a:spAutoFit/>
          </a:bodyPr>
          <a:lstStyle/>
          <a:p>
            <a:pPr algn="just"/>
            <a:r>
              <a:rPr lang="es-ES" dirty="0" smtClean="0">
                <a:solidFill>
                  <a:schemeClr val="tx1">
                    <a:lumMod val="50000"/>
                    <a:lumOff val="50000"/>
                  </a:schemeClr>
                </a:solidFill>
              </a:rPr>
              <a:t>Se posiciona el contenedor en el piso con la bolsa plástica llena hasta la  apertura en el cartón para  simular la dosificación, después de alcanzar la mitad del contenedor. El usuario se posiciona frente al contenedor</a:t>
            </a:r>
            <a:endParaRPr lang="es-CO" dirty="0">
              <a:solidFill>
                <a:schemeClr val="tx1">
                  <a:lumMod val="50000"/>
                  <a:lumOff val="50000"/>
                </a:schemeClr>
              </a:solidFill>
            </a:endParaRPr>
          </a:p>
        </p:txBody>
      </p:sp>
      <p:sp>
        <p:nvSpPr>
          <p:cNvPr id="19" name="18 CuadroTexto"/>
          <p:cNvSpPr txBox="1"/>
          <p:nvPr/>
        </p:nvSpPr>
        <p:spPr>
          <a:xfrm>
            <a:off x="971600" y="3212978"/>
            <a:ext cx="7560840" cy="646331"/>
          </a:xfrm>
          <a:prstGeom prst="rect">
            <a:avLst/>
          </a:prstGeom>
          <a:noFill/>
        </p:spPr>
        <p:txBody>
          <a:bodyPr wrap="square" rtlCol="0">
            <a:spAutoFit/>
          </a:bodyPr>
          <a:lstStyle/>
          <a:p>
            <a:pPr algn="just"/>
            <a:r>
              <a:rPr lang="es-CO" dirty="0" smtClean="0">
                <a:solidFill>
                  <a:schemeClr val="tx1">
                    <a:lumMod val="50000"/>
                    <a:lumOff val="50000"/>
                  </a:schemeClr>
                </a:solidFill>
              </a:rPr>
              <a:t>Se hace con el fin de identificar la dificultad y e esfuerzo que realiza el usuario en el momento de dosificación y uso del producto</a:t>
            </a:r>
            <a:endParaRPr lang="es-CO" dirty="0">
              <a:solidFill>
                <a:schemeClr val="tx1">
                  <a:lumMod val="50000"/>
                  <a:lumOff val="50000"/>
                </a:schemeClr>
              </a:solidFill>
            </a:endParaRPr>
          </a:p>
        </p:txBody>
      </p:sp>
      <p:pic>
        <p:nvPicPr>
          <p:cNvPr id="148481" name="Picture 1" descr="C:\Users\Carolina\Documents\Dropbox\Proyecto de grado\desarrollo PDG\Fotos del prototipo-ensayos\DSC00044.JPG"/>
          <p:cNvPicPr>
            <a:picLocks noChangeAspect="1" noChangeArrowheads="1"/>
          </p:cNvPicPr>
          <p:nvPr/>
        </p:nvPicPr>
        <p:blipFill>
          <a:blip r:embed="rId6" cstate="print"/>
          <a:srcRect/>
          <a:stretch>
            <a:fillRect/>
          </a:stretch>
        </p:blipFill>
        <p:spPr bwMode="auto">
          <a:xfrm>
            <a:off x="2483768" y="4221089"/>
            <a:ext cx="1296144" cy="1728192"/>
          </a:xfrm>
          <a:prstGeom prst="rect">
            <a:avLst/>
          </a:prstGeom>
          <a:noFill/>
        </p:spPr>
      </p:pic>
      <p:sp>
        <p:nvSpPr>
          <p:cNvPr id="15" name="14 Elipse"/>
          <p:cNvSpPr/>
          <p:nvPr/>
        </p:nvSpPr>
        <p:spPr>
          <a:xfrm>
            <a:off x="107504" y="6591256"/>
            <a:ext cx="216024" cy="222120"/>
          </a:xfrm>
          <a:prstGeom prst="ellipse">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5"/>
                                        </p:tgtEl>
                                        <p:attrNameLst>
                                          <p:attrName>style.visibility</p:attrName>
                                        </p:attrNameLst>
                                      </p:cBhvr>
                                      <p:to>
                                        <p:strVal val="visible"/>
                                      </p:to>
                                    </p:set>
                                    <p:animEffect transition="in" filter="wheel(4)">
                                      <p:cBhvr>
                                        <p:cTn id="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chemeClr val="accent5"/>
                </a:solidFill>
              </a:rPr>
              <a:t>E</a:t>
            </a:r>
            <a:r>
              <a:rPr lang="es-ES_tradnl" dirty="0" smtClean="0">
                <a:solidFill>
                  <a:schemeClr val="tx1">
                    <a:lumMod val="50000"/>
                    <a:lumOff val="50000"/>
                  </a:schemeClr>
                </a:solidFill>
              </a:rPr>
              <a:t>VALUACION DEL PROTOTIPO</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29025" name="Rectangle 1"/>
          <p:cNvSpPr>
            <a:spLocks noChangeArrowheads="1"/>
          </p:cNvSpPr>
          <p:nvPr/>
        </p:nvSpPr>
        <p:spPr bwMode="auto">
          <a:xfrm>
            <a:off x="0" y="2104783"/>
            <a:ext cx="9144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i="0" u="none" strike="noStrike" cap="none" normalizeH="0" baseline="0" dirty="0" smtClean="0">
                <a:ln>
                  <a:noFill/>
                </a:ln>
                <a:solidFill>
                  <a:schemeClr val="tx1"/>
                </a:solidFill>
                <a:effectLst/>
                <a:latin typeface="Calibri" pitchFamily="34" charset="0"/>
                <a:ea typeface="Calibri" pitchFamily="34" charset="0"/>
                <a:cs typeface="Calibri" pitchFamily="34" charset="0"/>
              </a:rPr>
              <a:t>Prueba 4: Prueba de ergonomía.</a:t>
            </a:r>
            <a:endParaRPr kumimoji="0" lang="es-ES" i="0" u="none" strike="noStrike" cap="none" normalizeH="0" baseline="0" dirty="0" smtClean="0">
              <a:ln>
                <a:noFill/>
              </a:ln>
              <a:solidFill>
                <a:schemeClr val="tx1"/>
              </a:solidFill>
              <a:effectLst/>
              <a:latin typeface="Arial" pitchFamily="34" charset="0"/>
              <a:cs typeface="Arial" pitchFamily="34" charset="0"/>
            </a:endParaRPr>
          </a:p>
        </p:txBody>
      </p:sp>
      <p:pic>
        <p:nvPicPr>
          <p:cNvPr id="8195" name="Imagen 4" descr="DSC00039"/>
          <p:cNvPicPr>
            <a:picLocks noChangeAspect="1" noChangeArrowheads="1"/>
          </p:cNvPicPr>
          <p:nvPr/>
        </p:nvPicPr>
        <p:blipFill>
          <a:blip r:embed="rId5" cstate="print"/>
          <a:srcRect/>
          <a:stretch>
            <a:fillRect/>
          </a:stretch>
        </p:blipFill>
        <p:spPr bwMode="auto">
          <a:xfrm>
            <a:off x="2532137" y="2780929"/>
            <a:ext cx="1238250" cy="1647825"/>
          </a:xfrm>
          <a:prstGeom prst="rect">
            <a:avLst/>
          </a:prstGeom>
          <a:noFill/>
        </p:spPr>
      </p:pic>
      <p:pic>
        <p:nvPicPr>
          <p:cNvPr id="8194" name="Imagen 5" descr="DSC00042"/>
          <p:cNvPicPr>
            <a:picLocks noChangeAspect="1" noChangeArrowheads="1"/>
          </p:cNvPicPr>
          <p:nvPr/>
        </p:nvPicPr>
        <p:blipFill>
          <a:blip r:embed="rId6" cstate="print"/>
          <a:srcRect/>
          <a:stretch>
            <a:fillRect/>
          </a:stretch>
        </p:blipFill>
        <p:spPr bwMode="auto">
          <a:xfrm>
            <a:off x="3972299" y="2780929"/>
            <a:ext cx="1247775" cy="1657351"/>
          </a:xfrm>
          <a:prstGeom prst="rect">
            <a:avLst/>
          </a:prstGeom>
          <a:noFill/>
        </p:spPr>
      </p:pic>
      <p:pic>
        <p:nvPicPr>
          <p:cNvPr id="8193" name="Imagen 3" descr="DSC00043"/>
          <p:cNvPicPr>
            <a:picLocks noChangeAspect="1" noChangeArrowheads="1"/>
          </p:cNvPicPr>
          <p:nvPr/>
        </p:nvPicPr>
        <p:blipFill>
          <a:blip r:embed="rId7" cstate="print"/>
          <a:srcRect/>
          <a:stretch>
            <a:fillRect/>
          </a:stretch>
        </p:blipFill>
        <p:spPr bwMode="auto">
          <a:xfrm>
            <a:off x="5484467" y="2780929"/>
            <a:ext cx="1247775" cy="1666875"/>
          </a:xfrm>
          <a:prstGeom prst="rect">
            <a:avLst/>
          </a:prstGeom>
          <a:noFill/>
        </p:spPr>
      </p:pic>
      <p:sp>
        <p:nvSpPr>
          <p:cNvPr id="8202" name="Rectangle 10"/>
          <p:cNvSpPr>
            <a:spLocks noChangeArrowheads="1"/>
          </p:cNvSpPr>
          <p:nvPr/>
        </p:nvSpPr>
        <p:spPr bwMode="auto">
          <a:xfrm>
            <a:off x="683568" y="4772473"/>
            <a:ext cx="7632848"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b="0" i="0" u="none" strike="noStrike" cap="none" normalizeH="0" baseline="0" dirty="0" smtClean="0">
                <a:ln>
                  <a:noFill/>
                </a:ln>
                <a:solidFill>
                  <a:schemeClr val="tx1">
                    <a:lumMod val="50000"/>
                    <a:lumOff val="50000"/>
                  </a:schemeClr>
                </a:solidFill>
                <a:effectLst/>
                <a:latin typeface="Calibri" pitchFamily="34" charset="0"/>
                <a:ea typeface="Calibri" pitchFamily="34" charset="0"/>
                <a:cs typeface="Calibri" pitchFamily="34" charset="0"/>
              </a:rPr>
              <a:t>Se evidencia en la posición del cuerpo que la apertura facilita el ingreso del usuario al producto de forma más cómoda, el alcance del brazo es optimo y no se está incurriendo en esfuerzos exagerados de inclinación para dosificar el producto.</a:t>
            </a:r>
            <a:endParaRPr kumimoji="0" lang="es-ES" b="0" i="0" u="none" strike="noStrike" cap="none" normalizeH="0" baseline="0" dirty="0" smtClean="0">
              <a:ln>
                <a:noFill/>
              </a:ln>
              <a:solidFill>
                <a:schemeClr val="tx1">
                  <a:lumMod val="50000"/>
                  <a:lumOff val="50000"/>
                </a:schemeClr>
              </a:solidFill>
              <a:effectLst/>
              <a:latin typeface="Arial" pitchFamily="34" charset="0"/>
              <a:cs typeface="Arial" pitchFamily="34" charset="0"/>
            </a:endParaRPr>
          </a:p>
        </p:txBody>
      </p:sp>
      <p:sp>
        <p:nvSpPr>
          <p:cNvPr id="15" name="14 Elipse"/>
          <p:cNvSpPr/>
          <p:nvPr/>
        </p:nvSpPr>
        <p:spPr>
          <a:xfrm>
            <a:off x="107504" y="6591256"/>
            <a:ext cx="216024" cy="222120"/>
          </a:xfrm>
          <a:prstGeom prst="ellipse">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5"/>
                                        </p:tgtEl>
                                        <p:attrNameLst>
                                          <p:attrName>style.visibility</p:attrName>
                                        </p:attrNameLst>
                                      </p:cBhvr>
                                      <p:to>
                                        <p:strVal val="visible"/>
                                      </p:to>
                                    </p:set>
                                    <p:animEffect transition="in" filter="wheel(4)">
                                      <p:cBhvr>
                                        <p:cTn id="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chemeClr val="accent5"/>
                </a:solidFill>
              </a:rPr>
              <a:t>E</a:t>
            </a:r>
            <a:r>
              <a:rPr lang="es-ES_tradnl" dirty="0" smtClean="0">
                <a:solidFill>
                  <a:schemeClr val="tx1">
                    <a:lumMod val="50000"/>
                    <a:lumOff val="50000"/>
                  </a:schemeClr>
                </a:solidFill>
              </a:rPr>
              <a:t>VALUACION DEL PROTOTIPO</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pic>
        <p:nvPicPr>
          <p:cNvPr id="11" name="249 Imagen" descr="fotos 1.png"/>
          <p:cNvPicPr/>
          <p:nvPr/>
        </p:nvPicPr>
        <p:blipFill>
          <a:blip r:embed="rId5" cstate="print"/>
          <a:stretch>
            <a:fillRect/>
          </a:stretch>
        </p:blipFill>
        <p:spPr>
          <a:xfrm>
            <a:off x="2340312" y="2204865"/>
            <a:ext cx="5040000" cy="3817339"/>
          </a:xfrm>
          <a:prstGeom prst="rect">
            <a:avLst/>
          </a:prstGeom>
        </p:spPr>
      </p:pic>
      <p:sp>
        <p:nvSpPr>
          <p:cNvPr id="12" name="Rectangle 1"/>
          <p:cNvSpPr>
            <a:spLocks noChangeArrowheads="1"/>
          </p:cNvSpPr>
          <p:nvPr/>
        </p:nvSpPr>
        <p:spPr bwMode="auto">
          <a:xfrm>
            <a:off x="1835698" y="2204864"/>
            <a:ext cx="430887" cy="3816424"/>
          </a:xfrm>
          <a:prstGeom prst="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100000" t="100000"/>
            </a:path>
            <a:tileRect r="-100000" b="-100000"/>
          </a:gradFill>
          <a:ln w="9525">
            <a:noFill/>
            <a:miter lim="800000"/>
            <a:headEnd/>
            <a:tailEnd/>
          </a:ln>
          <a:effectLst/>
        </p:spPr>
        <p:txBody>
          <a:bodyPr vert="vert270"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chemeClr val="bg1"/>
                </a:solidFill>
                <a:effectLst/>
                <a:latin typeface="Calibri" pitchFamily="34" charset="0"/>
                <a:ea typeface="Calibri" pitchFamily="34" charset="0"/>
                <a:cs typeface="Calibri" pitchFamily="34" charset="0"/>
              </a:rPr>
              <a:t>REGISTRO  FOTOGRAFICO</a:t>
            </a:r>
            <a:endParaRPr kumimoji="0" lang="es-ES" sz="1600" b="1" i="0" u="none" strike="noStrike" cap="none" normalizeH="0" baseline="0" dirty="0" smtClean="0">
              <a:ln>
                <a:noFill/>
              </a:ln>
              <a:solidFill>
                <a:schemeClr val="bg1"/>
              </a:solidFill>
              <a:effectLst/>
              <a:latin typeface="Arial" pitchFamily="34" charset="0"/>
              <a:cs typeface="Arial" pitchFamily="34" charset="0"/>
            </a:endParaRPr>
          </a:p>
        </p:txBody>
      </p:sp>
      <p:sp>
        <p:nvSpPr>
          <p:cNvPr id="13" name="12 Rectángulo"/>
          <p:cNvSpPr/>
          <p:nvPr/>
        </p:nvSpPr>
        <p:spPr>
          <a:xfrm>
            <a:off x="0" y="6165306"/>
            <a:ext cx="9144000" cy="646331"/>
          </a:xfrm>
          <a:prstGeom prst="rect">
            <a:avLst/>
          </a:prstGeom>
        </p:spPr>
        <p:txBody>
          <a:bodyPr wrap="square">
            <a:spAutoFit/>
          </a:bodyPr>
          <a:lstStyle/>
          <a:p>
            <a:pPr algn="ctr"/>
            <a:r>
              <a:rPr lang="es-CO" dirty="0" smtClean="0">
                <a:solidFill>
                  <a:schemeClr val="tx1">
                    <a:lumMod val="50000"/>
                    <a:lumOff val="50000"/>
                  </a:schemeClr>
                </a:solidFill>
                <a:hlinkClick r:id="rId6" action="ppaction://hlinkfile"/>
              </a:rPr>
              <a:t>VIDEO PRUEBAS DE RESISTENCIA</a:t>
            </a:r>
            <a:endParaRPr lang="es-CO" dirty="0" smtClean="0">
              <a:solidFill>
                <a:schemeClr val="tx1">
                  <a:lumMod val="50000"/>
                  <a:lumOff val="50000"/>
                </a:schemeClr>
              </a:solidFill>
            </a:endParaRPr>
          </a:p>
          <a:p>
            <a:endParaRPr lang="es-CO" dirty="0">
              <a:solidFill>
                <a:schemeClr val="tx1">
                  <a:lumMod val="50000"/>
                  <a:lumOff val="50000"/>
                </a:schemeClr>
              </a:solidFill>
            </a:endParaRPr>
          </a:p>
        </p:txBody>
      </p:sp>
      <p:sp>
        <p:nvSpPr>
          <p:cNvPr id="14" name="13 Elipse"/>
          <p:cNvSpPr/>
          <p:nvPr/>
        </p:nvSpPr>
        <p:spPr>
          <a:xfrm>
            <a:off x="107504" y="6591256"/>
            <a:ext cx="216024" cy="222120"/>
          </a:xfrm>
          <a:prstGeom prst="ellipse">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4"/>
                                        </p:tgtEl>
                                        <p:attrNameLst>
                                          <p:attrName>style.visibility</p:attrName>
                                        </p:attrNameLst>
                                      </p:cBhvr>
                                      <p:to>
                                        <p:strVal val="visible"/>
                                      </p:to>
                                    </p:set>
                                    <p:animEffect transition="in" filter="wheel(4)">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chemeClr val="accent5"/>
                </a:solidFill>
              </a:rPr>
              <a:t>E</a:t>
            </a:r>
            <a:r>
              <a:rPr lang="es-ES_tradnl" dirty="0" smtClean="0">
                <a:solidFill>
                  <a:schemeClr val="tx1">
                    <a:lumMod val="50000"/>
                    <a:lumOff val="50000"/>
                  </a:schemeClr>
                </a:solidFill>
              </a:rPr>
              <a:t>VALUACION DEL PROTOTIPO</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0" name="9 CuadroTexto"/>
          <p:cNvSpPr txBox="1"/>
          <p:nvPr/>
        </p:nvSpPr>
        <p:spPr>
          <a:xfrm>
            <a:off x="1259632" y="3140970"/>
            <a:ext cx="3816424" cy="2585323"/>
          </a:xfrm>
          <a:prstGeom prst="rect">
            <a:avLst/>
          </a:prstGeom>
          <a:noFill/>
        </p:spPr>
        <p:txBody>
          <a:bodyPr wrap="square" rtlCol="0">
            <a:spAutoFit/>
          </a:bodyPr>
          <a:lstStyle/>
          <a:p>
            <a:pPr algn="just"/>
            <a:r>
              <a:rPr lang="es-CO" dirty="0" smtClean="0">
                <a:solidFill>
                  <a:schemeClr val="tx1">
                    <a:lumMod val="50000"/>
                    <a:lumOff val="50000"/>
                  </a:schemeClr>
                </a:solidFill>
              </a:rPr>
              <a:t>Se evaluaron los 57 requerimientos del PDS, se lograron cumplir satisfactoriamente el 84 % de estos.  El 16 % restante no se pudo evaluar por que corresponden a una etapa de implementación mas avanzada que incluye interacción con el usuario, pruebas de largo plazo y pruebas del empaque primario</a:t>
            </a:r>
          </a:p>
        </p:txBody>
      </p:sp>
      <p:graphicFrame>
        <p:nvGraphicFramePr>
          <p:cNvPr id="11" name="10 Tabla"/>
          <p:cNvGraphicFramePr>
            <a:graphicFrameLocks noGrp="1"/>
          </p:cNvGraphicFramePr>
          <p:nvPr/>
        </p:nvGraphicFramePr>
        <p:xfrm>
          <a:off x="5148064" y="3212976"/>
          <a:ext cx="3051048" cy="2139315"/>
        </p:xfrm>
        <a:graphic>
          <a:graphicData uri="http://schemas.openxmlformats.org/drawingml/2006/table">
            <a:tbl>
              <a:tblPr/>
              <a:tblGrid>
                <a:gridCol w="849567"/>
                <a:gridCol w="861949"/>
                <a:gridCol w="726186"/>
                <a:gridCol w="613346"/>
              </a:tblGrid>
              <a:tr h="200025">
                <a:tc>
                  <a:txBody>
                    <a:bodyPr/>
                    <a:lstStyle/>
                    <a:p>
                      <a:pPr algn="ctr" fontAlgn="b"/>
                      <a:r>
                        <a:rPr lang="es-CO" sz="1200" b="0" i="0" u="none" strike="noStrike" dirty="0">
                          <a:solidFill>
                            <a:schemeClr val="tx1"/>
                          </a:solidFill>
                          <a:latin typeface="Calibri"/>
                        </a:rPr>
                        <a:t> </a:t>
                      </a:r>
                      <a:r>
                        <a:rPr lang="es-CO" sz="1200" b="0" i="0" u="none" strike="noStrike" dirty="0" smtClean="0">
                          <a:solidFill>
                            <a:schemeClr val="tx1"/>
                          </a:solidFill>
                          <a:latin typeface="Calibri"/>
                        </a:rPr>
                        <a:t>Criterio</a:t>
                      </a:r>
                      <a:endParaRPr lang="es-CO" sz="1200" b="0" i="0" u="none" strike="noStrike" dirty="0">
                        <a:solidFill>
                          <a:schemeClr val="tx1"/>
                        </a:solidFill>
                        <a:latin typeface="Calibri"/>
                      </a:endParaRP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s-CO" sz="1200" b="0" i="0" u="none" strike="noStrike" dirty="0">
                          <a:solidFill>
                            <a:schemeClr val="tx1"/>
                          </a:solidFill>
                          <a:latin typeface="Calibri"/>
                        </a:rPr>
                        <a:t># de criterios</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s-CO" sz="1200" b="0" i="0" u="none" strike="noStrike" dirty="0">
                          <a:solidFill>
                            <a:schemeClr val="tx1"/>
                          </a:solidFill>
                          <a:latin typeface="Calibri"/>
                        </a:rPr>
                        <a:t>Aprobados</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s-CO" sz="1200" b="0" i="0" u="none" strike="noStrike" dirty="0">
                          <a:solidFill>
                            <a:schemeClr val="tx1"/>
                          </a:solidFill>
                          <a:latin typeface="Calibri"/>
                        </a:rPr>
                        <a:t>Faltantes</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accent6"/>
                      </a:solidFill>
                      <a:prstDash val="solid"/>
                      <a:round/>
                      <a:headEnd type="none" w="med" len="med"/>
                      <a:tailEnd type="none" w="med" len="med"/>
                    </a:lnB>
                    <a:lnTlToBr w="12700" cmpd="sng">
                      <a:noFill/>
                      <a:prstDash val="solid"/>
                    </a:lnTlToBr>
                    <a:lnBlToTr w="12700" cmpd="sng">
                      <a:noFill/>
                      <a:prstDash val="solid"/>
                    </a:lnBlToTr>
                    <a:noFill/>
                  </a:tcPr>
                </a:tc>
              </a:tr>
              <a:tr h="192405">
                <a:tc>
                  <a:txBody>
                    <a:bodyPr/>
                    <a:lstStyle/>
                    <a:p>
                      <a:pPr algn="ctr" fontAlgn="b"/>
                      <a:r>
                        <a:rPr lang="es-CO" sz="1200" b="0" i="0" u="none" strike="noStrike" dirty="0">
                          <a:solidFill>
                            <a:srgbClr val="000000"/>
                          </a:solidFill>
                          <a:latin typeface="Calibri"/>
                        </a:rPr>
                        <a:t>Seguridad</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2F2F2"/>
                    </a:solidFill>
                  </a:tcPr>
                </a:tc>
                <a:tc>
                  <a:txBody>
                    <a:bodyPr/>
                    <a:lstStyle/>
                    <a:p>
                      <a:pPr algn="ctr" fontAlgn="b"/>
                      <a:r>
                        <a:rPr lang="es-CO" sz="1200" b="0" i="0" u="none" strike="noStrike" dirty="0">
                          <a:solidFill>
                            <a:srgbClr val="000000"/>
                          </a:solidFill>
                          <a:latin typeface="Calibri"/>
                        </a:rPr>
                        <a:t>3</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3</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 </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28575" cap="flat" cmpd="sng" algn="ctr">
                      <a:solidFill>
                        <a:schemeClr val="accent6"/>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192405">
                <a:tc>
                  <a:txBody>
                    <a:bodyPr/>
                    <a:lstStyle/>
                    <a:p>
                      <a:pPr algn="ctr" fontAlgn="b"/>
                      <a:r>
                        <a:rPr lang="es-CO" sz="1200" b="0" i="0" u="none" strike="noStrike" dirty="0">
                          <a:solidFill>
                            <a:srgbClr val="000000"/>
                          </a:solidFill>
                          <a:latin typeface="Calibri"/>
                        </a:rPr>
                        <a:t>Transporte</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2F2F2"/>
                    </a:solidFill>
                  </a:tcPr>
                </a:tc>
                <a:tc>
                  <a:txBody>
                    <a:bodyPr/>
                    <a:lstStyle/>
                    <a:p>
                      <a:pPr algn="ctr" fontAlgn="b"/>
                      <a:r>
                        <a:rPr lang="es-CO" sz="1200" b="0" i="0" u="none" strike="noStrike" dirty="0">
                          <a:solidFill>
                            <a:srgbClr val="000000"/>
                          </a:solidFill>
                          <a:latin typeface="Calibri"/>
                        </a:rPr>
                        <a:t>3</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3</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 </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192405">
                <a:tc>
                  <a:txBody>
                    <a:bodyPr/>
                    <a:lstStyle/>
                    <a:p>
                      <a:pPr algn="ctr" fontAlgn="b"/>
                      <a:r>
                        <a:rPr lang="es-CO" sz="1200" b="0" i="0" u="none" strike="noStrike" dirty="0">
                          <a:solidFill>
                            <a:srgbClr val="000000"/>
                          </a:solidFill>
                          <a:latin typeface="Calibri"/>
                        </a:rPr>
                        <a:t>Almacenaje</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2F2F2"/>
                    </a:solidFill>
                  </a:tcPr>
                </a:tc>
                <a:tc>
                  <a:txBody>
                    <a:bodyPr/>
                    <a:lstStyle/>
                    <a:p>
                      <a:pPr algn="ctr" fontAlgn="b"/>
                      <a:r>
                        <a:rPr lang="es-CO" sz="1200" b="0" i="0" u="none" strike="noStrike" dirty="0">
                          <a:solidFill>
                            <a:srgbClr val="000000"/>
                          </a:solidFill>
                          <a:latin typeface="Calibri"/>
                        </a:rPr>
                        <a:t>2</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2</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 </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192405">
                <a:tc>
                  <a:txBody>
                    <a:bodyPr/>
                    <a:lstStyle/>
                    <a:p>
                      <a:pPr algn="ctr" fontAlgn="b"/>
                      <a:r>
                        <a:rPr lang="es-CO" sz="1200" b="0" i="0" u="none" strike="noStrike" dirty="0">
                          <a:solidFill>
                            <a:srgbClr val="000000"/>
                          </a:solidFill>
                          <a:latin typeface="Calibri"/>
                        </a:rPr>
                        <a:t>Manufactura</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2F2F2"/>
                    </a:solidFill>
                  </a:tcPr>
                </a:tc>
                <a:tc>
                  <a:txBody>
                    <a:bodyPr/>
                    <a:lstStyle/>
                    <a:p>
                      <a:pPr algn="ctr" fontAlgn="b"/>
                      <a:r>
                        <a:rPr lang="es-CO" sz="1200" b="0" i="0" u="none" strike="noStrike" dirty="0">
                          <a:solidFill>
                            <a:srgbClr val="000000"/>
                          </a:solidFill>
                          <a:latin typeface="Calibri"/>
                        </a:rPr>
                        <a:t>5</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5</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 </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192405">
                <a:tc>
                  <a:txBody>
                    <a:bodyPr/>
                    <a:lstStyle/>
                    <a:p>
                      <a:pPr algn="ctr" fontAlgn="b"/>
                      <a:r>
                        <a:rPr lang="es-CO" sz="1200" b="0" i="0" u="none" strike="noStrike" dirty="0">
                          <a:solidFill>
                            <a:srgbClr val="000000"/>
                          </a:solidFill>
                          <a:latin typeface="Calibri"/>
                        </a:rPr>
                        <a:t>Ambiental</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2F2F2"/>
                    </a:solidFill>
                  </a:tcPr>
                </a:tc>
                <a:tc>
                  <a:txBody>
                    <a:bodyPr/>
                    <a:lstStyle/>
                    <a:p>
                      <a:pPr algn="ctr" fontAlgn="b"/>
                      <a:r>
                        <a:rPr lang="es-CO" sz="1200" b="0" i="0" u="none" strike="noStrike" dirty="0">
                          <a:solidFill>
                            <a:srgbClr val="000000"/>
                          </a:solidFill>
                          <a:latin typeface="Calibri"/>
                        </a:rPr>
                        <a:t>4</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4</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 </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192405">
                <a:tc>
                  <a:txBody>
                    <a:bodyPr/>
                    <a:lstStyle/>
                    <a:p>
                      <a:pPr algn="ctr" fontAlgn="b"/>
                      <a:r>
                        <a:rPr lang="es-CO" sz="1200" b="0" i="0" u="none" strike="noStrike" dirty="0">
                          <a:solidFill>
                            <a:srgbClr val="000000"/>
                          </a:solidFill>
                          <a:latin typeface="Calibri"/>
                        </a:rPr>
                        <a:t>Costos</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2F2F2"/>
                    </a:solidFill>
                  </a:tcPr>
                </a:tc>
                <a:tc>
                  <a:txBody>
                    <a:bodyPr/>
                    <a:lstStyle/>
                    <a:p>
                      <a:pPr algn="ctr" fontAlgn="b"/>
                      <a:r>
                        <a:rPr lang="es-CO" sz="1200" b="0" i="0" u="none" strike="noStrike" dirty="0">
                          <a:solidFill>
                            <a:srgbClr val="000000"/>
                          </a:solidFill>
                          <a:latin typeface="Calibri"/>
                        </a:rPr>
                        <a:t>5</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4</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1</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192405">
                <a:tc>
                  <a:txBody>
                    <a:bodyPr/>
                    <a:lstStyle/>
                    <a:p>
                      <a:pPr algn="ctr" fontAlgn="b"/>
                      <a:r>
                        <a:rPr lang="es-CO" sz="1200" b="0" i="0" u="none" strike="noStrike" dirty="0" smtClean="0">
                          <a:solidFill>
                            <a:srgbClr val="000000"/>
                          </a:solidFill>
                          <a:latin typeface="Calibri"/>
                        </a:rPr>
                        <a:t>Ergonomía</a:t>
                      </a:r>
                      <a:endParaRPr lang="es-CO" sz="1200" b="0" i="0" u="none" strike="noStrike" dirty="0">
                        <a:solidFill>
                          <a:srgbClr val="000000"/>
                        </a:solidFill>
                        <a:latin typeface="Calibri"/>
                      </a:endParaRP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2F2F2"/>
                    </a:solidFill>
                  </a:tcPr>
                </a:tc>
                <a:tc>
                  <a:txBody>
                    <a:bodyPr/>
                    <a:lstStyle/>
                    <a:p>
                      <a:pPr algn="ctr" fontAlgn="b"/>
                      <a:r>
                        <a:rPr lang="es-CO" sz="1200" b="0" i="0" u="none" strike="noStrike" dirty="0">
                          <a:solidFill>
                            <a:srgbClr val="000000"/>
                          </a:solidFill>
                          <a:latin typeface="Calibri"/>
                        </a:rPr>
                        <a:t>12</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10</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2</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192405">
                <a:tc>
                  <a:txBody>
                    <a:bodyPr/>
                    <a:lstStyle/>
                    <a:p>
                      <a:pPr algn="ctr" fontAlgn="b"/>
                      <a:r>
                        <a:rPr lang="es-CO" sz="1200" b="0" i="0" u="none" strike="noStrike" dirty="0">
                          <a:solidFill>
                            <a:srgbClr val="000000"/>
                          </a:solidFill>
                          <a:latin typeface="Calibri"/>
                        </a:rPr>
                        <a:t>Desempeño</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2F2F2"/>
                    </a:solidFill>
                  </a:tcPr>
                </a:tc>
                <a:tc>
                  <a:txBody>
                    <a:bodyPr/>
                    <a:lstStyle/>
                    <a:p>
                      <a:pPr algn="ctr" fontAlgn="b"/>
                      <a:r>
                        <a:rPr lang="es-CO" sz="1200" b="0" i="0" u="none" strike="noStrike" dirty="0">
                          <a:solidFill>
                            <a:srgbClr val="000000"/>
                          </a:solidFill>
                          <a:latin typeface="Calibri"/>
                        </a:rPr>
                        <a:t>11</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6</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5</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200025">
                <a:tc>
                  <a:txBody>
                    <a:bodyPr/>
                    <a:lstStyle/>
                    <a:p>
                      <a:pPr algn="ctr" fontAlgn="b"/>
                      <a:r>
                        <a:rPr lang="es-CO" sz="1200" b="0" i="0" u="none" strike="noStrike" dirty="0">
                          <a:solidFill>
                            <a:srgbClr val="000000"/>
                          </a:solidFill>
                          <a:latin typeface="Calibri"/>
                        </a:rPr>
                        <a:t>Materiales</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2F2F2"/>
                    </a:solidFill>
                  </a:tcPr>
                </a:tc>
                <a:tc>
                  <a:txBody>
                    <a:bodyPr/>
                    <a:lstStyle/>
                    <a:p>
                      <a:pPr algn="ctr" fontAlgn="b"/>
                      <a:r>
                        <a:rPr lang="es-CO" sz="1200" b="0" i="0" u="none" strike="noStrike" dirty="0">
                          <a:solidFill>
                            <a:srgbClr val="000000"/>
                          </a:solidFill>
                          <a:latin typeface="Calibri"/>
                        </a:rPr>
                        <a:t>11</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10</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r>
                        <a:rPr lang="es-CO" sz="1200" b="0" i="0" u="none" strike="noStrike" dirty="0">
                          <a:solidFill>
                            <a:srgbClr val="000000"/>
                          </a:solidFill>
                          <a:latin typeface="Calibri"/>
                        </a:rPr>
                        <a:t>1</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200025">
                <a:tc>
                  <a:txBody>
                    <a:bodyPr/>
                    <a:lstStyle/>
                    <a:p>
                      <a:pPr algn="ctr" fontAlgn="b"/>
                      <a:r>
                        <a:rPr lang="es-CO" sz="1200" b="0" i="0" u="none" strike="noStrike" dirty="0">
                          <a:solidFill>
                            <a:srgbClr val="FFFFFF"/>
                          </a:solidFill>
                          <a:latin typeface="Calibri"/>
                        </a:rPr>
                        <a:t>TOTAL</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4BACC6"/>
                    </a:solidFill>
                  </a:tcPr>
                </a:tc>
                <a:tc>
                  <a:txBody>
                    <a:bodyPr/>
                    <a:lstStyle/>
                    <a:p>
                      <a:pPr algn="ctr" fontAlgn="b"/>
                      <a:r>
                        <a:rPr lang="es-CO" sz="1200" b="0" i="0" u="none" strike="noStrike" dirty="0">
                          <a:solidFill>
                            <a:srgbClr val="FFFFFF"/>
                          </a:solidFill>
                          <a:latin typeface="Calibri"/>
                        </a:rPr>
                        <a:t>56</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4BACC6"/>
                    </a:solidFill>
                  </a:tcPr>
                </a:tc>
                <a:tc>
                  <a:txBody>
                    <a:bodyPr/>
                    <a:lstStyle/>
                    <a:p>
                      <a:pPr algn="ctr" fontAlgn="b"/>
                      <a:r>
                        <a:rPr lang="es-CO" sz="1200" b="0" i="0" u="none" strike="noStrike" dirty="0">
                          <a:solidFill>
                            <a:srgbClr val="FFFFFF"/>
                          </a:solidFill>
                          <a:latin typeface="Calibri"/>
                        </a:rPr>
                        <a:t>47</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4BACC6"/>
                    </a:solidFill>
                  </a:tcPr>
                </a:tc>
                <a:tc>
                  <a:txBody>
                    <a:bodyPr/>
                    <a:lstStyle/>
                    <a:p>
                      <a:pPr algn="ctr" fontAlgn="b"/>
                      <a:r>
                        <a:rPr lang="es-CO" sz="1200" b="0" i="0" u="none" strike="noStrike" dirty="0">
                          <a:solidFill>
                            <a:srgbClr val="FFFFFF"/>
                          </a:solidFill>
                          <a:latin typeface="Calibri"/>
                        </a:rPr>
                        <a:t>9</a:t>
                      </a:r>
                    </a:p>
                  </a:txBody>
                  <a:tcPr marL="9525" marR="9525" marT="9525" marB="0" anchor="b">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4BACC6"/>
                    </a:solidFill>
                  </a:tcPr>
                </a:tc>
              </a:tr>
            </a:tbl>
          </a:graphicData>
        </a:graphic>
      </p:graphicFrame>
      <p:sp>
        <p:nvSpPr>
          <p:cNvPr id="12" name="11 Elipse"/>
          <p:cNvSpPr/>
          <p:nvPr/>
        </p:nvSpPr>
        <p:spPr>
          <a:xfrm>
            <a:off x="107504" y="6591256"/>
            <a:ext cx="216024" cy="222120"/>
          </a:xfrm>
          <a:prstGeom prst="ellipse">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chemeClr val="accent5"/>
                </a:solidFill>
              </a:rPr>
              <a:t>E</a:t>
            </a:r>
            <a:r>
              <a:rPr lang="es-ES_tradnl" dirty="0" smtClean="0">
                <a:solidFill>
                  <a:schemeClr val="tx1">
                    <a:lumMod val="50000"/>
                    <a:lumOff val="50000"/>
                  </a:schemeClr>
                </a:solidFill>
              </a:rPr>
              <a:t>VALUACION DEL PROTOTIPO</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grpSp>
        <p:nvGrpSpPr>
          <p:cNvPr id="20" name="19 Grupo"/>
          <p:cNvGrpSpPr/>
          <p:nvPr/>
        </p:nvGrpSpPr>
        <p:grpSpPr>
          <a:xfrm>
            <a:off x="1331641" y="2708921"/>
            <a:ext cx="6895255" cy="3654897"/>
            <a:chOff x="1547664" y="2780927"/>
            <a:chExt cx="6895255" cy="3654897"/>
          </a:xfrm>
        </p:grpSpPr>
        <p:pic>
          <p:nvPicPr>
            <p:cNvPr id="13" name="Picture 3" descr="C:\Users\Carolina\Desktop\DSC01056.JPG"/>
            <p:cNvPicPr>
              <a:picLocks noChangeAspect="1" noChangeArrowheads="1"/>
            </p:cNvPicPr>
            <p:nvPr/>
          </p:nvPicPr>
          <p:blipFill>
            <a:blip r:embed="rId5" cstate="print"/>
            <a:srcRect/>
            <a:stretch>
              <a:fillRect/>
            </a:stretch>
          </p:blipFill>
          <p:spPr bwMode="auto">
            <a:xfrm>
              <a:off x="6156176" y="4725144"/>
              <a:ext cx="2280906" cy="1710680"/>
            </a:xfrm>
            <a:prstGeom prst="rect">
              <a:avLst/>
            </a:prstGeom>
            <a:noFill/>
          </p:spPr>
        </p:pic>
        <p:pic>
          <p:nvPicPr>
            <p:cNvPr id="1028" name="Picture 4" descr="C:\Users\Carolina\Desktop\construccion y ensamble\DSC01082.JPG"/>
            <p:cNvPicPr>
              <a:picLocks noChangeAspect="1" noChangeArrowheads="1"/>
            </p:cNvPicPr>
            <p:nvPr/>
          </p:nvPicPr>
          <p:blipFill>
            <a:blip r:embed="rId6" cstate="print"/>
            <a:srcRect/>
            <a:stretch>
              <a:fillRect/>
            </a:stretch>
          </p:blipFill>
          <p:spPr bwMode="auto">
            <a:xfrm>
              <a:off x="3851920" y="4725144"/>
              <a:ext cx="2232248" cy="1674186"/>
            </a:xfrm>
            <a:prstGeom prst="rect">
              <a:avLst/>
            </a:prstGeom>
            <a:noFill/>
          </p:spPr>
        </p:pic>
        <p:pic>
          <p:nvPicPr>
            <p:cNvPr id="1030" name="Picture 6" descr="C:\Users\Carolina\Desktop\construccion y ensamble\DSC01089.JPG"/>
            <p:cNvPicPr>
              <a:picLocks noChangeAspect="1" noChangeArrowheads="1"/>
            </p:cNvPicPr>
            <p:nvPr/>
          </p:nvPicPr>
          <p:blipFill>
            <a:blip r:embed="rId7" cstate="print"/>
            <a:srcRect/>
            <a:stretch>
              <a:fillRect/>
            </a:stretch>
          </p:blipFill>
          <p:spPr bwMode="auto">
            <a:xfrm flipH="1">
              <a:off x="1547664" y="4725144"/>
              <a:ext cx="2232248" cy="1674186"/>
            </a:xfrm>
            <a:prstGeom prst="rect">
              <a:avLst/>
            </a:prstGeom>
            <a:noFill/>
          </p:spPr>
        </p:pic>
        <p:grpSp>
          <p:nvGrpSpPr>
            <p:cNvPr id="19" name="18 Grupo"/>
            <p:cNvGrpSpPr/>
            <p:nvPr/>
          </p:nvGrpSpPr>
          <p:grpSpPr>
            <a:xfrm>
              <a:off x="1547665" y="2780927"/>
              <a:ext cx="6895254" cy="1872209"/>
              <a:chOff x="1095078" y="2780927"/>
              <a:chExt cx="7347841" cy="1872210"/>
            </a:xfrm>
          </p:grpSpPr>
          <p:pic>
            <p:nvPicPr>
              <p:cNvPr id="12" name="Picture 2" descr="C:\Users\Carolina\Desktop\DSC01055.JPG"/>
              <p:cNvPicPr>
                <a:picLocks noChangeAspect="1" noChangeArrowheads="1"/>
              </p:cNvPicPr>
              <p:nvPr/>
            </p:nvPicPr>
            <p:blipFill>
              <a:blip r:embed="rId8" cstate="print"/>
              <a:srcRect/>
              <a:stretch>
                <a:fillRect/>
              </a:stretch>
            </p:blipFill>
            <p:spPr bwMode="auto">
              <a:xfrm>
                <a:off x="7050948" y="2780928"/>
                <a:ext cx="1391971" cy="1855961"/>
              </a:xfrm>
              <a:prstGeom prst="rect">
                <a:avLst/>
              </a:prstGeom>
              <a:noFill/>
            </p:spPr>
          </p:pic>
          <p:pic>
            <p:nvPicPr>
              <p:cNvPr id="15" name="Picture 5" descr="C:\Users\Carolina\Desktop\DSC01064.JPG"/>
              <p:cNvPicPr>
                <a:picLocks noChangeAspect="1" noChangeArrowheads="1"/>
              </p:cNvPicPr>
              <p:nvPr/>
            </p:nvPicPr>
            <p:blipFill>
              <a:blip r:embed="rId9" cstate="print"/>
              <a:srcRect/>
              <a:stretch>
                <a:fillRect/>
              </a:stretch>
            </p:blipFill>
            <p:spPr bwMode="auto">
              <a:xfrm>
                <a:off x="5580112" y="2780928"/>
                <a:ext cx="1391971" cy="1855961"/>
              </a:xfrm>
              <a:prstGeom prst="rect">
                <a:avLst/>
              </a:prstGeom>
              <a:noFill/>
            </p:spPr>
          </p:pic>
          <p:pic>
            <p:nvPicPr>
              <p:cNvPr id="1027" name="Picture 3" descr="C:\Users\Carolina\Desktop\construccion y ensamble\DSC01079.JPG"/>
              <p:cNvPicPr>
                <a:picLocks noChangeAspect="1" noChangeArrowheads="1"/>
              </p:cNvPicPr>
              <p:nvPr/>
            </p:nvPicPr>
            <p:blipFill>
              <a:blip r:embed="rId10" cstate="print"/>
              <a:srcRect/>
              <a:stretch>
                <a:fillRect/>
              </a:stretch>
            </p:blipFill>
            <p:spPr bwMode="auto">
              <a:xfrm flipH="1">
                <a:off x="1095078" y="2780929"/>
                <a:ext cx="1404156" cy="1872208"/>
              </a:xfrm>
              <a:prstGeom prst="rect">
                <a:avLst/>
              </a:prstGeom>
              <a:noFill/>
            </p:spPr>
          </p:pic>
          <p:pic>
            <p:nvPicPr>
              <p:cNvPr id="1029" name="Picture 5" descr="C:\Users\Carolina\Desktop\construccion y ensamble\DSC01087.JPG"/>
              <p:cNvPicPr>
                <a:picLocks noChangeAspect="1" noChangeArrowheads="1"/>
              </p:cNvPicPr>
              <p:nvPr/>
            </p:nvPicPr>
            <p:blipFill>
              <a:blip r:embed="rId11" cstate="print"/>
              <a:srcRect/>
              <a:stretch>
                <a:fillRect/>
              </a:stretch>
            </p:blipFill>
            <p:spPr bwMode="auto">
              <a:xfrm>
                <a:off x="4103947" y="2780927"/>
                <a:ext cx="1404157" cy="1872209"/>
              </a:xfrm>
              <a:prstGeom prst="rect">
                <a:avLst/>
              </a:prstGeom>
              <a:noFill/>
            </p:spPr>
          </p:pic>
          <p:pic>
            <p:nvPicPr>
              <p:cNvPr id="1031" name="Picture 7" descr="C:\Users\Carolina\Desktop\construccion y ensamble\DSC01093.JPG"/>
              <p:cNvPicPr>
                <a:picLocks noChangeAspect="1" noChangeArrowheads="1"/>
              </p:cNvPicPr>
              <p:nvPr/>
            </p:nvPicPr>
            <p:blipFill>
              <a:blip r:embed="rId12" cstate="print"/>
              <a:srcRect/>
              <a:stretch>
                <a:fillRect/>
              </a:stretch>
            </p:blipFill>
            <p:spPr bwMode="auto">
              <a:xfrm flipH="1">
                <a:off x="2591779" y="2780927"/>
                <a:ext cx="1404157" cy="1872209"/>
              </a:xfrm>
              <a:prstGeom prst="rect">
                <a:avLst/>
              </a:prstGeom>
              <a:noFill/>
            </p:spPr>
          </p:pic>
        </p:grpSp>
      </p:grpSp>
      <p:sp>
        <p:nvSpPr>
          <p:cNvPr id="21" name="20 Elipse"/>
          <p:cNvSpPr/>
          <p:nvPr/>
        </p:nvSpPr>
        <p:spPr>
          <a:xfrm>
            <a:off x="107504" y="6591256"/>
            <a:ext cx="216024" cy="222120"/>
          </a:xfrm>
          <a:prstGeom prst="ellipse">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15000"/>
                                  </p:stCondLst>
                                  <p:childTnLst>
                                    <p:set>
                                      <p:cBhvr>
                                        <p:cTn id="6" dur="1" fill="hold">
                                          <p:stCondLst>
                                            <p:cond delay="0"/>
                                          </p:stCondLst>
                                        </p:cTn>
                                        <p:tgtEl>
                                          <p:spTgt spid="21"/>
                                        </p:tgtEl>
                                        <p:attrNameLst>
                                          <p:attrName>style.visibility</p:attrName>
                                        </p:attrNameLst>
                                      </p:cBhvr>
                                      <p:to>
                                        <p:strVal val="visible"/>
                                      </p:to>
                                    </p:set>
                                    <p:animEffect transition="in" filter="wheel(4)">
                                      <p:cBhvr>
                                        <p:cTn id="7"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chemeClr val="accent5"/>
                </a:solidFill>
              </a:rPr>
              <a:t>C</a:t>
            </a:r>
            <a:r>
              <a:rPr lang="es-ES_tradnl" dirty="0" smtClean="0">
                <a:solidFill>
                  <a:schemeClr val="tx1">
                    <a:lumMod val="50000"/>
                    <a:lumOff val="50000"/>
                  </a:schemeClr>
                </a:solidFill>
              </a:rPr>
              <a:t>ONCLUSIONES Y RECOMENDACIONES</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2" name="11 Rectángulo"/>
          <p:cNvSpPr/>
          <p:nvPr/>
        </p:nvSpPr>
        <p:spPr>
          <a:xfrm>
            <a:off x="899592" y="3429000"/>
            <a:ext cx="7632848" cy="2862322"/>
          </a:xfrm>
          <a:prstGeom prst="rect">
            <a:avLst/>
          </a:prstGeom>
        </p:spPr>
        <p:txBody>
          <a:bodyPr wrap="square">
            <a:spAutoFit/>
          </a:bodyPr>
          <a:lstStyle/>
          <a:p>
            <a:pPr lvl="0" algn="just"/>
            <a:r>
              <a:rPr lang="es-ES" dirty="0" smtClean="0">
                <a:solidFill>
                  <a:schemeClr val="tx1">
                    <a:lumMod val="50000"/>
                    <a:lumOff val="50000"/>
                  </a:schemeClr>
                </a:solidFill>
              </a:rPr>
              <a:t>Los objetivos específicos planteados en el proyecto se cumplieron de manera satisfactoria, se desarrolló un proceso de seguimiento y análisis partiendo desde la exploración y conocimiento del empaque actual hasta el desarrollo del prototipo funcional, este último  fue evaluado y nos permitió realizar algunas recomendaciones pertinentes en la realización del mismo. </a:t>
            </a:r>
          </a:p>
          <a:p>
            <a:pPr lvl="0" algn="just"/>
            <a:endParaRPr lang="es-CO" dirty="0" smtClean="0">
              <a:solidFill>
                <a:schemeClr val="tx1">
                  <a:lumMod val="50000"/>
                  <a:lumOff val="50000"/>
                </a:schemeClr>
              </a:solidFill>
            </a:endParaRPr>
          </a:p>
          <a:p>
            <a:pPr lvl="0" algn="just"/>
            <a:r>
              <a:rPr lang="es-ES" dirty="0" smtClean="0">
                <a:solidFill>
                  <a:schemeClr val="tx1">
                    <a:lumMod val="50000"/>
                    <a:lumOff val="50000"/>
                  </a:schemeClr>
                </a:solidFill>
              </a:rPr>
              <a:t>El prototipo funcional cumple con las necesidades del consumidor final del producto y de La Empresa X; se logró obtener una optimización en el proceso logístico, una mejora en el impacto ambiental y una reducción de costos significativa con respecto al contenedor actual. </a:t>
            </a:r>
            <a:endParaRPr lang="es-CO" dirty="0">
              <a:solidFill>
                <a:schemeClr val="tx1">
                  <a:lumMod val="50000"/>
                  <a:lumOff val="50000"/>
                </a:schemeClr>
              </a:solidFill>
            </a:endParaRPr>
          </a:p>
        </p:txBody>
      </p:sp>
      <p:sp>
        <p:nvSpPr>
          <p:cNvPr id="11" name="10 Elipse"/>
          <p:cNvSpPr/>
          <p:nvPr/>
        </p:nvSpPr>
        <p:spPr>
          <a:xfrm>
            <a:off x="107504" y="6591256"/>
            <a:ext cx="216024" cy="222120"/>
          </a:xfrm>
          <a:prstGeom prst="ellipse">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3000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chemeClr val="accent5"/>
                </a:solidFill>
              </a:rPr>
              <a:t>E</a:t>
            </a:r>
            <a:r>
              <a:rPr lang="es-ES_tradnl" dirty="0" smtClean="0">
                <a:solidFill>
                  <a:schemeClr val="tx1">
                    <a:lumMod val="50000"/>
                    <a:lumOff val="50000"/>
                  </a:schemeClr>
                </a:solidFill>
              </a:rPr>
              <a:t>VALUACION DEL PROTOTIPO</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2" name="11 Rectángulo"/>
          <p:cNvSpPr/>
          <p:nvPr/>
        </p:nvSpPr>
        <p:spPr>
          <a:xfrm>
            <a:off x="971600" y="2636912"/>
            <a:ext cx="7560840" cy="3416320"/>
          </a:xfrm>
          <a:prstGeom prst="rect">
            <a:avLst/>
          </a:prstGeom>
        </p:spPr>
        <p:txBody>
          <a:bodyPr wrap="square">
            <a:spAutoFit/>
          </a:bodyPr>
          <a:lstStyle/>
          <a:p>
            <a:pPr lvl="0" algn="just"/>
            <a:r>
              <a:rPr lang="es-ES" dirty="0" smtClean="0">
                <a:solidFill>
                  <a:schemeClr val="tx1">
                    <a:lumMod val="50000"/>
                    <a:lumOff val="50000"/>
                  </a:schemeClr>
                </a:solidFill>
              </a:rPr>
              <a:t>El producto resultante evidencia los tres principales pilares del proyecto: la reducción de costos, la usabilidad y el medio ambiente. El resultado es un proyecto que es amigable con el medio ambiente, que tiene un ahorro en costos del 51% y aproximación a la ergonomía y el uso que facilita el manejo del contenedor al usuario disminuyendo la posibilidad de accidentes de trabajo, ineficiencias logísticas y problemas ergonómicos. </a:t>
            </a:r>
          </a:p>
          <a:p>
            <a:pPr lvl="0" algn="just"/>
            <a:endParaRPr lang="es-ES" dirty="0" smtClean="0">
              <a:solidFill>
                <a:schemeClr val="tx1">
                  <a:lumMod val="50000"/>
                  <a:lumOff val="50000"/>
                </a:schemeClr>
              </a:solidFill>
            </a:endParaRPr>
          </a:p>
          <a:p>
            <a:pPr lvl="0" algn="just"/>
            <a:r>
              <a:rPr lang="es-ES" dirty="0" smtClean="0">
                <a:solidFill>
                  <a:schemeClr val="tx1">
                    <a:lumMod val="50000"/>
                    <a:lumOff val="50000"/>
                  </a:schemeClr>
                </a:solidFill>
              </a:rPr>
              <a:t>Para la realización del proyecto fue necesario mantener un contacto con los posibles proveedores que podrían desarrollar este producto, debido a  que tienen un mayor conocimiento de los materiales y procesos;  sus aportes fueron indispensables para realizar un diseño que sea económicamente viable y construible.</a:t>
            </a:r>
            <a:endParaRPr lang="es-CO" dirty="0">
              <a:solidFill>
                <a:schemeClr val="tx1">
                  <a:lumMod val="50000"/>
                  <a:lumOff val="50000"/>
                </a:schemeClr>
              </a:solidFill>
            </a:endParaRPr>
          </a:p>
        </p:txBody>
      </p:sp>
      <p:sp>
        <p:nvSpPr>
          <p:cNvPr id="11" name="10 Elipse"/>
          <p:cNvSpPr/>
          <p:nvPr/>
        </p:nvSpPr>
        <p:spPr>
          <a:xfrm>
            <a:off x="107504" y="6591256"/>
            <a:ext cx="216024" cy="222120"/>
          </a:xfrm>
          <a:prstGeom prst="ellipse">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3000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schemeClr val="bg2">
                <a:shade val="45000"/>
                <a:satMod val="135000"/>
              </a:schemeClr>
              <a:prstClr val="white"/>
            </a:duotone>
          </a:blip>
          <a:stretch>
            <a:fillRect/>
          </a:stretch>
        </p:blipFill>
        <p:spPr>
          <a:xfrm>
            <a:off x="0" y="0"/>
            <a:ext cx="9123820" cy="6858000"/>
          </a:xfrm>
          <a:prstGeom prst="rect">
            <a:avLst/>
          </a:prstGeom>
        </p:spPr>
      </p:pic>
      <p:pic>
        <p:nvPicPr>
          <p:cNvPr id="5" name="4 Imagen" descr="logo gris.png"/>
          <p:cNvPicPr>
            <a:picLocks noChangeAspect="1"/>
          </p:cNvPicPr>
          <p:nvPr/>
        </p:nvPicPr>
        <p:blipFill>
          <a:blip r:embed="rId4" cstate="print">
            <a:duotone>
              <a:schemeClr val="bg2">
                <a:shade val="45000"/>
                <a:satMod val="135000"/>
              </a:schemeClr>
              <a:prstClr val="white"/>
            </a:duotone>
          </a:blip>
          <a:stretch>
            <a:fillRect/>
          </a:stretch>
        </p:blipFill>
        <p:spPr>
          <a:xfrm>
            <a:off x="131554" y="71438"/>
            <a:ext cx="797108" cy="928671"/>
          </a:xfrm>
          <a:prstGeom prst="rect">
            <a:avLst/>
          </a:prstGeom>
        </p:spPr>
      </p:pic>
      <p:sp>
        <p:nvSpPr>
          <p:cNvPr id="3" name="2 CuadroTexto"/>
          <p:cNvSpPr txBox="1"/>
          <p:nvPr/>
        </p:nvSpPr>
        <p:spPr>
          <a:xfrm>
            <a:off x="346388" y="240759"/>
            <a:ext cx="8546092" cy="584775"/>
          </a:xfrm>
          <a:prstGeom prst="rect">
            <a:avLst/>
          </a:prstGeom>
          <a:noFill/>
        </p:spPr>
        <p:txBody>
          <a:bodyPr wrap="square" rtlCol="0">
            <a:spAutoFit/>
          </a:bodyPr>
          <a:lstStyle/>
          <a:p>
            <a:r>
              <a:rPr lang="es-ES_tradnl" sz="3200" b="1" dirty="0" smtClean="0">
                <a:solidFill>
                  <a:schemeClr val="accent5"/>
                </a:solidFill>
              </a:rPr>
              <a:t>E</a:t>
            </a:r>
            <a:r>
              <a:rPr lang="es-ES_tradnl" dirty="0" smtClean="0">
                <a:solidFill>
                  <a:schemeClr val="tx1">
                    <a:lumMod val="50000"/>
                    <a:lumOff val="50000"/>
                  </a:schemeClr>
                </a:solidFill>
              </a:rPr>
              <a:t>VALUACION DEL PROTOTIPO</a:t>
            </a:r>
            <a:endParaRPr lang="es-CO" dirty="0">
              <a:solidFill>
                <a:schemeClr val="tx1">
                  <a:lumMod val="50000"/>
                  <a:lumOff val="50000"/>
                </a:schemeClr>
              </a:solidFill>
            </a:endParaRPr>
          </a:p>
        </p:txBody>
      </p:sp>
      <p:sp>
        <p:nvSpPr>
          <p:cNvPr id="100356" name="Rectangle 4"/>
          <p:cNvSpPr>
            <a:spLocks noChangeArrowheads="1"/>
          </p:cNvSpPr>
          <p:nvPr/>
        </p:nvSpPr>
        <p:spPr bwMode="auto">
          <a:xfrm>
            <a:off x="0" y="4393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O" dirty="0"/>
          </a:p>
        </p:txBody>
      </p:sp>
      <p:sp>
        <p:nvSpPr>
          <p:cNvPr id="12" name="11 Rectángulo"/>
          <p:cNvSpPr/>
          <p:nvPr/>
        </p:nvSpPr>
        <p:spPr>
          <a:xfrm>
            <a:off x="971600" y="2348880"/>
            <a:ext cx="7560840" cy="3970318"/>
          </a:xfrm>
          <a:prstGeom prst="rect">
            <a:avLst/>
          </a:prstGeom>
        </p:spPr>
        <p:txBody>
          <a:bodyPr wrap="square">
            <a:spAutoFit/>
          </a:bodyPr>
          <a:lstStyle/>
          <a:p>
            <a:pPr algn="just"/>
            <a:r>
              <a:rPr lang="es-ES" dirty="0" smtClean="0">
                <a:solidFill>
                  <a:schemeClr val="tx1">
                    <a:lumMod val="50000"/>
                    <a:lumOff val="50000"/>
                  </a:schemeClr>
                </a:solidFill>
              </a:rPr>
              <a:t>Se recomienda para una futura intervención y continuación de este proyecto realizar un mayor acercamiento del prototipo de las bolsas y de las tapas plásticas, puesto que por factores económicos fue imposible llegar a un acercamiento más real en los materiales.</a:t>
            </a:r>
          </a:p>
          <a:p>
            <a:pPr algn="just"/>
            <a:endParaRPr lang="es-ES" dirty="0" smtClean="0">
              <a:solidFill>
                <a:schemeClr val="tx1">
                  <a:lumMod val="50000"/>
                  <a:lumOff val="50000"/>
                </a:schemeClr>
              </a:solidFill>
            </a:endParaRPr>
          </a:p>
          <a:p>
            <a:pPr lvl="0" algn="just"/>
            <a:r>
              <a:rPr lang="es-ES" dirty="0" smtClean="0">
                <a:solidFill>
                  <a:schemeClr val="tx1">
                    <a:lumMod val="50000"/>
                    <a:lumOff val="50000"/>
                  </a:schemeClr>
                </a:solidFill>
              </a:rPr>
              <a:t>La prueba de abombamiento resulto esclarecedora al revelar el comportamiento de  las caras del contenedor, como consecuencia de estas pruebas se sugiere reforzar el centro del cuerpo de cartón con un nuevo componente plástico.</a:t>
            </a:r>
          </a:p>
          <a:p>
            <a:pPr lvl="0" algn="just"/>
            <a:endParaRPr lang="es-ES" dirty="0" smtClean="0">
              <a:solidFill>
                <a:schemeClr val="tx1">
                  <a:lumMod val="50000"/>
                  <a:lumOff val="50000"/>
                </a:schemeClr>
              </a:solidFill>
            </a:endParaRPr>
          </a:p>
          <a:p>
            <a:pPr algn="just"/>
            <a:r>
              <a:rPr lang="es-ES" dirty="0" smtClean="0">
                <a:solidFill>
                  <a:schemeClr val="tx1">
                    <a:lumMod val="50000"/>
                    <a:lumOff val="50000"/>
                  </a:schemeClr>
                </a:solidFill>
              </a:rPr>
              <a:t>Las pruebas de ergonomía demuestran que el nuevo diseño facilita el uso y previene el contacto del cuerpo del usuario con la resina cuando intenta sacar el producto por debajo de la mitad de este. se mejoran las posiciones, el acceso y el alcance del brazo del usuario.</a:t>
            </a:r>
            <a:endParaRPr lang="es-CO" dirty="0" smtClean="0">
              <a:solidFill>
                <a:schemeClr val="tx1">
                  <a:lumMod val="50000"/>
                  <a:lumOff val="50000"/>
                </a:schemeClr>
              </a:solidFill>
            </a:endParaRPr>
          </a:p>
        </p:txBody>
      </p:sp>
      <p:sp>
        <p:nvSpPr>
          <p:cNvPr id="11" name="10 Elipse"/>
          <p:cNvSpPr/>
          <p:nvPr/>
        </p:nvSpPr>
        <p:spPr>
          <a:xfrm>
            <a:off x="107504" y="6591256"/>
            <a:ext cx="216024" cy="222120"/>
          </a:xfrm>
          <a:prstGeom prst="ellipse">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74BE1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repeatCount="indefinite" fill="hold" grpId="0" nodeType="afterEffect">
                                  <p:stCondLst>
                                    <p:cond delay="3000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prstClr val="black"/>
              <a:srgbClr val="FF0066">
                <a:tint val="45000"/>
                <a:satMod val="400000"/>
              </a:srgbClr>
            </a:duotone>
          </a:blip>
          <a:stretch>
            <a:fillRect/>
          </a:stretch>
        </p:blipFill>
        <p:spPr>
          <a:xfrm>
            <a:off x="0" y="0"/>
            <a:ext cx="9123820" cy="6858000"/>
          </a:xfrm>
          <a:prstGeom prst="rect">
            <a:avLst/>
          </a:prstGeom>
        </p:spPr>
      </p:pic>
      <p:sp>
        <p:nvSpPr>
          <p:cNvPr id="12" name="11 Rectángulo"/>
          <p:cNvSpPr/>
          <p:nvPr/>
        </p:nvSpPr>
        <p:spPr>
          <a:xfrm>
            <a:off x="1043608" y="2996954"/>
            <a:ext cx="7416824" cy="2585323"/>
          </a:xfrm>
          <a:prstGeom prst="rect">
            <a:avLst/>
          </a:prstGeom>
        </p:spPr>
        <p:txBody>
          <a:bodyPr wrap="square">
            <a:spAutoFit/>
          </a:bodyPr>
          <a:lstStyle/>
          <a:p>
            <a:pPr lvl="0" algn="just">
              <a:buClr>
                <a:srgbClr val="CC0099"/>
              </a:buClr>
            </a:pPr>
            <a:endParaRPr lang="es-CO" dirty="0" smtClean="0">
              <a:solidFill>
                <a:schemeClr val="tx1">
                  <a:lumMod val="50000"/>
                  <a:lumOff val="50000"/>
                </a:schemeClr>
              </a:solidFill>
            </a:endParaRPr>
          </a:p>
          <a:p>
            <a:pPr lvl="0" algn="just">
              <a:buClr>
                <a:schemeClr val="bg1"/>
              </a:buClr>
              <a:buFont typeface="Wingdings" pitchFamily="2" charset="2"/>
              <a:buChar char="ü"/>
            </a:pPr>
            <a:r>
              <a:rPr lang="es-CO" dirty="0" smtClean="0">
                <a:solidFill>
                  <a:schemeClr val="tx1">
                    <a:lumMod val="50000"/>
                    <a:lumOff val="50000"/>
                  </a:schemeClr>
                </a:solidFill>
              </a:rPr>
              <a:t>Nuestras familias y amigos.</a:t>
            </a:r>
          </a:p>
          <a:p>
            <a:pPr lvl="0" algn="just">
              <a:buClr>
                <a:schemeClr val="bg1"/>
              </a:buClr>
              <a:buFont typeface="Wingdings" pitchFamily="2" charset="2"/>
              <a:buChar char="ü"/>
            </a:pPr>
            <a:r>
              <a:rPr lang="es-CO" dirty="0" smtClean="0">
                <a:solidFill>
                  <a:schemeClr val="tx1">
                    <a:lumMod val="50000"/>
                    <a:lumOff val="50000"/>
                  </a:schemeClr>
                </a:solidFill>
              </a:rPr>
              <a:t>Carlos Naranjo asesor del proyecto</a:t>
            </a:r>
          </a:p>
          <a:p>
            <a:pPr marL="179388" lvl="0" indent="-179388" algn="just">
              <a:buClr>
                <a:schemeClr val="bg1"/>
              </a:buClr>
              <a:buFont typeface="Wingdings" pitchFamily="2" charset="2"/>
              <a:buChar char="ü"/>
            </a:pPr>
            <a:r>
              <a:rPr lang="es-CO" dirty="0" smtClean="0">
                <a:solidFill>
                  <a:schemeClr val="tx1">
                    <a:lumMod val="50000"/>
                    <a:lumOff val="50000"/>
                  </a:schemeClr>
                </a:solidFill>
              </a:rPr>
              <a:t>Los usuarios y las empresas que nos abrieron las puertas para poder desarrollar el proyecto.</a:t>
            </a:r>
          </a:p>
          <a:p>
            <a:pPr lvl="0" algn="just">
              <a:buClr>
                <a:schemeClr val="bg1"/>
              </a:buClr>
              <a:buFont typeface="Wingdings" pitchFamily="2" charset="2"/>
              <a:buChar char="ü"/>
            </a:pPr>
            <a:r>
              <a:rPr lang="es-CO" dirty="0" smtClean="0">
                <a:solidFill>
                  <a:schemeClr val="tx1">
                    <a:lumMod val="50000"/>
                    <a:lumOff val="50000"/>
                  </a:schemeClr>
                </a:solidFill>
              </a:rPr>
              <a:t>Sebastián Orrego. Gratitud inmensa por todo el tiempo y el apoyo.</a:t>
            </a:r>
          </a:p>
          <a:p>
            <a:pPr lvl="0" algn="just">
              <a:buClr>
                <a:schemeClr val="bg1"/>
              </a:buClr>
              <a:buFont typeface="Wingdings" pitchFamily="2" charset="2"/>
              <a:buChar char="ü"/>
            </a:pPr>
            <a:r>
              <a:rPr lang="es-CO" dirty="0" smtClean="0">
                <a:solidFill>
                  <a:schemeClr val="tx1">
                    <a:lumMod val="50000"/>
                    <a:lumOff val="50000"/>
                  </a:schemeClr>
                </a:solidFill>
              </a:rPr>
              <a:t>Las empresas que nos colaboraron con la elaboración del prototipo.</a:t>
            </a:r>
          </a:p>
          <a:p>
            <a:pPr lvl="0" algn="just">
              <a:buClr>
                <a:schemeClr val="bg1"/>
              </a:buClr>
              <a:buFont typeface="Wingdings" pitchFamily="2" charset="2"/>
              <a:buChar char="ü"/>
            </a:pPr>
            <a:r>
              <a:rPr lang="es-CO" dirty="0" smtClean="0">
                <a:solidFill>
                  <a:schemeClr val="tx1">
                    <a:lumMod val="50000"/>
                    <a:lumOff val="50000"/>
                  </a:schemeClr>
                </a:solidFill>
              </a:rPr>
              <a:t>Los profesores que nos dedicaron tiempo de asesoría.</a:t>
            </a:r>
          </a:p>
          <a:p>
            <a:pPr lvl="0" algn="just">
              <a:buClr>
                <a:schemeClr val="bg1"/>
              </a:buClr>
              <a:buFont typeface="Wingdings" pitchFamily="2" charset="2"/>
              <a:buChar char="ü"/>
            </a:pPr>
            <a:r>
              <a:rPr lang="es-CO" dirty="0" smtClean="0">
                <a:solidFill>
                  <a:schemeClr val="tx1">
                    <a:lumMod val="50000"/>
                    <a:lumOff val="50000"/>
                  </a:schemeClr>
                </a:solidFill>
              </a:rPr>
              <a:t>Todos los que nos acompañan hoy.</a:t>
            </a:r>
            <a:endParaRPr lang="es-CO" dirty="0">
              <a:solidFill>
                <a:schemeClr val="tx1">
                  <a:lumMod val="50000"/>
                  <a:lumOff val="50000"/>
                </a:schemeClr>
              </a:solidFill>
            </a:endParaRPr>
          </a:p>
        </p:txBody>
      </p:sp>
      <p:sp>
        <p:nvSpPr>
          <p:cNvPr id="14" name="13 Rectángulo"/>
          <p:cNvSpPr/>
          <p:nvPr/>
        </p:nvSpPr>
        <p:spPr>
          <a:xfrm>
            <a:off x="2411760" y="1700808"/>
            <a:ext cx="4572000" cy="923330"/>
          </a:xfrm>
          <a:prstGeom prst="rect">
            <a:avLst/>
          </a:prstGeom>
        </p:spPr>
        <p:txBody>
          <a:bodyPr>
            <a:spAutoFit/>
          </a:bodyPr>
          <a:lstStyle/>
          <a:p>
            <a:pPr lvl="0" algn="ctr"/>
            <a:r>
              <a:rPr lang="es-CO" dirty="0" smtClean="0">
                <a:solidFill>
                  <a:schemeClr val="tx1">
                    <a:lumMod val="50000"/>
                    <a:lumOff val="50000"/>
                  </a:schemeClr>
                </a:solidFill>
              </a:rPr>
              <a:t>Agradecimientos especiales a todos los que aportaron conocimientos y dedicaron tiempo a la realización del proyecto.</a:t>
            </a:r>
          </a:p>
        </p:txBody>
      </p:sp>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RANGE.png"/>
          <p:cNvPicPr>
            <a:picLocks noChangeAspect="1"/>
          </p:cNvPicPr>
          <p:nvPr/>
        </p:nvPicPr>
        <p:blipFill>
          <a:blip r:embed="rId3" cstate="print">
            <a:duotone>
              <a:prstClr val="black"/>
              <a:srgbClr val="FF0066">
                <a:tint val="45000"/>
                <a:satMod val="400000"/>
              </a:srgbClr>
            </a:duotone>
          </a:blip>
          <a:stretch>
            <a:fillRect/>
          </a:stretch>
        </p:blipFill>
        <p:spPr>
          <a:xfrm>
            <a:off x="0" y="0"/>
            <a:ext cx="9123820" cy="6858000"/>
          </a:xfrm>
          <a:prstGeom prst="rect">
            <a:avLst/>
          </a:prstGeom>
        </p:spPr>
      </p:pic>
      <p:sp>
        <p:nvSpPr>
          <p:cNvPr id="12" name="11 Rectángulo"/>
          <p:cNvSpPr/>
          <p:nvPr/>
        </p:nvSpPr>
        <p:spPr>
          <a:xfrm>
            <a:off x="0" y="3113092"/>
            <a:ext cx="9144000" cy="1107996"/>
          </a:xfrm>
          <a:prstGeom prst="rect">
            <a:avLst/>
          </a:prstGeom>
        </p:spPr>
        <p:txBody>
          <a:bodyPr wrap="square">
            <a:spAutoFit/>
          </a:bodyPr>
          <a:lstStyle/>
          <a:p>
            <a:pPr lvl="0" algn="ctr">
              <a:buClr>
                <a:srgbClr val="CC0099"/>
              </a:buClr>
            </a:pPr>
            <a:r>
              <a:rPr lang="es-CO" sz="6600" dirty="0" smtClean="0">
                <a:solidFill>
                  <a:schemeClr val="tx1">
                    <a:lumMod val="50000"/>
                    <a:lumOff val="50000"/>
                  </a:schemeClr>
                </a:solidFill>
              </a:rPr>
              <a:t>GRACIAS!!</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2086</TotalTime>
  <Words>6673</Words>
  <Application>Microsoft Office PowerPoint</Application>
  <PresentationFormat>Presentación en pantalla (4:3)</PresentationFormat>
  <Paragraphs>864</Paragraphs>
  <Slides>81</Slides>
  <Notes>59</Notes>
  <HiddenSlides>0</HiddenSlides>
  <MMClips>0</MMClips>
  <ScaleCrop>false</ScaleCrop>
  <HeadingPairs>
    <vt:vector size="4" baseType="variant">
      <vt:variant>
        <vt:lpstr>Tema</vt:lpstr>
      </vt:variant>
      <vt:variant>
        <vt:i4>1</vt:i4>
      </vt:variant>
      <vt:variant>
        <vt:lpstr>Títulos de diapositiva</vt:lpstr>
      </vt:variant>
      <vt:variant>
        <vt:i4>81</vt:i4>
      </vt:variant>
    </vt:vector>
  </HeadingPairs>
  <TitlesOfParts>
    <vt:vector size="82" baseType="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Carolina</dc:creator>
  <cp:lastModifiedBy>Carolina</cp:lastModifiedBy>
  <cp:revision>229</cp:revision>
  <dcterms:created xsi:type="dcterms:W3CDTF">2011-10-22T16:53:17Z</dcterms:created>
  <dcterms:modified xsi:type="dcterms:W3CDTF">2011-11-24T19:13:11Z</dcterms:modified>
</cp:coreProperties>
</file>