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60" r:id="rId3"/>
    <p:sldId id="285" r:id="rId4"/>
    <p:sldId id="259" r:id="rId5"/>
    <p:sldId id="276" r:id="rId6"/>
    <p:sldId id="277" r:id="rId7"/>
    <p:sldId id="278" r:id="rId8"/>
    <p:sldId id="279" r:id="rId9"/>
    <p:sldId id="262" r:id="rId10"/>
    <p:sldId id="280" r:id="rId11"/>
    <p:sldId id="281" r:id="rId12"/>
    <p:sldId id="282" r:id="rId13"/>
    <p:sldId id="275" r:id="rId14"/>
    <p:sldId id="289" r:id="rId15"/>
    <p:sldId id="287" r:id="rId16"/>
    <p:sldId id="286" r:id="rId17"/>
    <p:sldId id="290" r:id="rId18"/>
    <p:sldId id="288" r:id="rId19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ZETTE" initials="L" lastIdx="1" clrIdx="0">
    <p:extLst>
      <p:ext uri="{19B8F6BF-5375-455C-9EA6-DF929625EA0E}">
        <p15:presenceInfo xmlns:p15="http://schemas.microsoft.com/office/powerpoint/2012/main" userId="LIZETT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409"/>
    <a:srgbClr val="00FFFF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374" autoAdjust="0"/>
  </p:normalViewPr>
  <p:slideViewPr>
    <p:cSldViewPr snapToGrid="0">
      <p:cViewPr varScale="1">
        <p:scale>
          <a:sx n="78" d="100"/>
          <a:sy n="78" d="100"/>
        </p:scale>
        <p:origin x="584" y="3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H:\EAFIT\MAESTRIA\PROYECTO%20DE%20GRADO\Valoraci&#243;n%20Financiera%20-%20Empaques%20del%20Cauca%20APV%20v8%20-%20Analisis%20Financiero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EVA</c:v>
          </c:tx>
          <c:spPr>
            <a:solidFill>
              <a:srgbClr val="33CC33"/>
            </a:solidFill>
            <a:ln>
              <a:noFill/>
            </a:ln>
            <a:effectLst/>
          </c:spPr>
          <c:invertIfNegative val="0"/>
          <c:cat>
            <c:numRef>
              <c:f>'Analisis Financiero'!$D$5:$Q$5</c:f>
              <c:numCache>
                <c:formatCode>0</c:formatCode>
                <c:ptCount val="1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  <c:pt idx="11">
                  <c:v>2024</c:v>
                </c:pt>
                <c:pt idx="12">
                  <c:v>2025</c:v>
                </c:pt>
                <c:pt idx="13">
                  <c:v>2026</c:v>
                </c:pt>
              </c:numCache>
            </c:numRef>
          </c:cat>
          <c:val>
            <c:numRef>
              <c:f>'Analisis Financiero'!$D$243:$Q$243</c:f>
              <c:numCache>
                <c:formatCode>_("$"\ * #,##0_);_("$"\ * \(#,##0\);_("$"\ * "-"??_);_(@_)</c:formatCode>
                <c:ptCount val="14"/>
                <c:pt idx="0">
                  <c:v>-1476379478.9182754</c:v>
                </c:pt>
                <c:pt idx="1">
                  <c:v>-563986109.01432157</c:v>
                </c:pt>
                <c:pt idx="2">
                  <c:v>-1928893168.9863572</c:v>
                </c:pt>
                <c:pt idx="3">
                  <c:v>180477273.2383987</c:v>
                </c:pt>
                <c:pt idx="4">
                  <c:v>255023832.87024346</c:v>
                </c:pt>
                <c:pt idx="5">
                  <c:v>487743517.56886929</c:v>
                </c:pt>
                <c:pt idx="6">
                  <c:v>737631447.82806635</c:v>
                </c:pt>
                <c:pt idx="7">
                  <c:v>637635135.23239517</c:v>
                </c:pt>
                <c:pt idx="8">
                  <c:v>597282881.50425839</c:v>
                </c:pt>
                <c:pt idx="9">
                  <c:v>786612173.58315873</c:v>
                </c:pt>
                <c:pt idx="10">
                  <c:v>913844908.38113964</c:v>
                </c:pt>
                <c:pt idx="11">
                  <c:v>1040230730.0182673</c:v>
                </c:pt>
                <c:pt idx="12">
                  <c:v>1183100813.1082489</c:v>
                </c:pt>
                <c:pt idx="13">
                  <c:v>1343929973.3712833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0EC-4F61-BC7A-4F8DBA69A7A8}"/>
            </c:ext>
          </c:extLst>
        </c:ser>
        <c:ser>
          <c:idx val="1"/>
          <c:order val="1"/>
          <c:tx>
            <c:v>Capital Neto Invertido</c:v>
          </c:tx>
          <c:spPr>
            <a:solidFill>
              <a:srgbClr val="FF6600"/>
            </a:solidFill>
            <a:ln>
              <a:noFill/>
            </a:ln>
            <a:effectLst/>
          </c:spPr>
          <c:invertIfNegative val="0"/>
          <c:cat>
            <c:numRef>
              <c:f>'Analisis Financiero'!$D$5:$Q$5</c:f>
              <c:numCache>
                <c:formatCode>0</c:formatCode>
                <c:ptCount val="1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  <c:pt idx="11">
                  <c:v>2024</c:v>
                </c:pt>
                <c:pt idx="12">
                  <c:v>2025</c:v>
                </c:pt>
                <c:pt idx="13">
                  <c:v>2026</c:v>
                </c:pt>
              </c:numCache>
            </c:numRef>
          </c:cat>
          <c:val>
            <c:numRef>
              <c:f>'Analisis Financiero'!$D$219:$Q$219</c:f>
              <c:numCache>
                <c:formatCode>_(* #,##0_);_(* \(#,##0\);_(* "-"??_);_(@_)</c:formatCode>
                <c:ptCount val="14"/>
                <c:pt idx="0">
                  <c:v>3420624355.8100009</c:v>
                </c:pt>
                <c:pt idx="1">
                  <c:v>3926162628.2800002</c:v>
                </c:pt>
                <c:pt idx="2">
                  <c:v>4105645263.5199995</c:v>
                </c:pt>
                <c:pt idx="3">
                  <c:v>5494022442.8399992</c:v>
                </c:pt>
                <c:pt idx="4">
                  <c:v>5288304553.1488237</c:v>
                </c:pt>
                <c:pt idx="5">
                  <c:v>5683245917.1400375</c:v>
                </c:pt>
                <c:pt idx="6">
                  <c:v>6134437117.6322212</c:v>
                </c:pt>
                <c:pt idx="7">
                  <c:v>6542964645.2186527</c:v>
                </c:pt>
                <c:pt idx="8">
                  <c:v>6881132185.0702534</c:v>
                </c:pt>
                <c:pt idx="9">
                  <c:v>7261026627.6620445</c:v>
                </c:pt>
                <c:pt idx="10">
                  <c:v>7764032747.5669956</c:v>
                </c:pt>
                <c:pt idx="11">
                  <c:v>8293011229.6434956</c:v>
                </c:pt>
                <c:pt idx="12">
                  <c:v>8852168126.6851063</c:v>
                </c:pt>
                <c:pt idx="13">
                  <c:v>9460507852.6212521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0EC-4F61-BC7A-4F8DBA69A7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583020344"/>
        <c:axId val="583021128"/>
      </c:barChart>
      <c:lineChart>
        <c:grouping val="standard"/>
        <c:varyColors val="0"/>
        <c:ser>
          <c:idx val="2"/>
          <c:order val="2"/>
          <c:tx>
            <c:v>ROIC</c:v>
          </c:tx>
          <c:spPr>
            <a:ln w="28575" cap="rnd">
              <a:solidFill>
                <a:srgbClr val="0066FF"/>
              </a:solidFill>
              <a:round/>
            </a:ln>
            <a:effectLst/>
          </c:spPr>
          <c:marker>
            <c:symbol val="none"/>
          </c:marker>
          <c:dLbls>
            <c:dLbl>
              <c:idx val="4"/>
              <c:layout>
                <c:manualLayout>
                  <c:x val="-4.2631729590516226E-2"/>
                  <c:y val="-7.3385932466896162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2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D8489BC4-3BB5-458F-971C-93301C4B3815}" type="VALUE">
                      <a:rPr lang="en-US" sz="1200"/>
                      <a:pPr>
                        <a:defRPr sz="1200"/>
                      </a:pPr>
                      <a:t>[VALOR]</a:t>
                    </a:fld>
                    <a:endParaRPr lang="es-CO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90EC-4F61-BC7A-4F8DBA69A7A8}"/>
                </c:ext>
                <c:ext xmlns:c15="http://schemas.microsoft.com/office/drawing/2012/chart" uri="{CE6537A1-D6FC-4f65-9D91-7224C49458BB}">
                  <c15:layout>
                    <c:manualLayout>
                      <c:w val="9.3868341451176951E-2"/>
                      <c:h val="0.13204004337290498"/>
                    </c:manualLayout>
                  </c15:layout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'Analisis Financiero'!$D$5:$Q$5</c:f>
              <c:numCache>
                <c:formatCode>0</c:formatCode>
                <c:ptCount val="1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  <c:pt idx="11">
                  <c:v>2024</c:v>
                </c:pt>
                <c:pt idx="12">
                  <c:v>2025</c:v>
                </c:pt>
                <c:pt idx="13">
                  <c:v>2026</c:v>
                </c:pt>
              </c:numCache>
            </c:numRef>
          </c:cat>
          <c:val>
            <c:numRef>
              <c:f>'Analisis Financiero'!$D$224:$Q$224</c:f>
              <c:numCache>
                <c:formatCode>0.00%</c:formatCode>
                <c:ptCount val="14"/>
                <c:pt idx="0">
                  <c:v>-0.23673155082383068</c:v>
                </c:pt>
                <c:pt idx="1">
                  <c:v>3.8089346744477177E-2</c:v>
                </c:pt>
                <c:pt idx="2">
                  <c:v>4.6310479889532997E-2</c:v>
                </c:pt>
                <c:pt idx="3">
                  <c:v>0.29312022580300046</c:v>
                </c:pt>
                <c:pt idx="4">
                  <c:v>0.20883787873580836</c:v>
                </c:pt>
                <c:pt idx="5">
                  <c:v>0.23776492109555247</c:v>
                </c:pt>
                <c:pt idx="6">
                  <c:v>0.24505488080053187</c:v>
                </c:pt>
                <c:pt idx="7">
                  <c:v>0.25183406157577626</c:v>
                </c:pt>
                <c:pt idx="8">
                  <c:v>0.26064293442631875</c:v>
                </c:pt>
                <c:pt idx="9">
                  <c:v>0.27265829486365417</c:v>
                </c:pt>
                <c:pt idx="10">
                  <c:v>0.28427500158209151</c:v>
                </c:pt>
                <c:pt idx="11">
                  <c:v>0.29248757817101556</c:v>
                </c:pt>
                <c:pt idx="12">
                  <c:v>0.30125940674766605</c:v>
                </c:pt>
                <c:pt idx="13">
                  <c:v>0.31049978315463739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90EC-4F61-BC7A-4F8DBA69A7A8}"/>
            </c:ext>
          </c:extLst>
        </c:ser>
        <c:ser>
          <c:idx val="3"/>
          <c:order val="3"/>
          <c:tx>
            <c:v>WACC</c:v>
          </c:tx>
          <c:spPr>
            <a:ln w="28575" cap="rnd">
              <a:solidFill>
                <a:srgbClr val="FFC409"/>
              </a:solidFill>
              <a:round/>
            </a:ln>
            <a:effectLst/>
          </c:spPr>
          <c:marker>
            <c:symbol val="none"/>
          </c:marker>
          <c:dLbls>
            <c:dLbl>
              <c:idx val="4"/>
              <c:layout>
                <c:manualLayout>
                  <c:x val="-5.7422514201830477E-2"/>
                  <c:y val="-1.834651923191936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90EC-4F61-BC7A-4F8DBA69A7A8}"/>
                </c:ext>
                <c:ext xmlns:c15="http://schemas.microsoft.com/office/drawing/2012/chart" uri="{CE6537A1-D6FC-4f65-9D91-7224C49458BB}">
                  <c15:layout>
                    <c:manualLayout>
                      <c:w val="0.12421527016875042"/>
                      <c:h val="0.12837073952652112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'Analisis Financiero'!$D$5:$Q$5</c:f>
              <c:numCache>
                <c:formatCode>0</c:formatCode>
                <c:ptCount val="1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  <c:pt idx="11">
                  <c:v>2024</c:v>
                </c:pt>
                <c:pt idx="12">
                  <c:v>2025</c:v>
                </c:pt>
                <c:pt idx="13">
                  <c:v>2026</c:v>
                </c:pt>
              </c:numCache>
            </c:numRef>
          </c:cat>
          <c:val>
            <c:numRef>
              <c:f>'Analisis Financiero'!$D$239:$Q$239</c:f>
              <c:numCache>
                <c:formatCode>0.0%</c:formatCode>
                <c:ptCount val="14"/>
                <c:pt idx="0">
                  <c:v>0.1684589119205932</c:v>
                </c:pt>
                <c:pt idx="1">
                  <c:v>0.20296746557573075</c:v>
                </c:pt>
                <c:pt idx="2">
                  <c:v>0.53760270377567898</c:v>
                </c:pt>
                <c:pt idx="3">
                  <c:v>0.24916190460024135</c:v>
                </c:pt>
                <c:pt idx="4">
                  <c:v>0.1624194602594515</c:v>
                </c:pt>
                <c:pt idx="5">
                  <c:v>0.14553431813633913</c:v>
                </c:pt>
                <c:pt idx="6">
                  <c:v>0.11526435992874415</c:v>
                </c:pt>
                <c:pt idx="7">
                  <c:v>0.1478905174485344</c:v>
                </c:pt>
                <c:pt idx="8">
                  <c:v>0.16935665765563043</c:v>
                </c:pt>
                <c:pt idx="9">
                  <c:v>0.15834394187246428</c:v>
                </c:pt>
                <c:pt idx="10">
                  <c:v>0.15841884442385978</c:v>
                </c:pt>
                <c:pt idx="11">
                  <c:v>0.15850685399848513</c:v>
                </c:pt>
                <c:pt idx="12">
                  <c:v>0.15859701544651394</c:v>
                </c:pt>
                <c:pt idx="13">
                  <c:v>0.15868048260159331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90EC-4F61-BC7A-4F8DBA69A7A8}"/>
            </c:ext>
          </c:extLst>
        </c:ser>
        <c:ser>
          <c:idx val="4"/>
          <c:order val="4"/>
          <c:tx>
            <c:v>g</c:v>
          </c:tx>
          <c:spPr>
            <a:ln w="28575" cap="rnd">
              <a:solidFill>
                <a:srgbClr val="7030A0"/>
              </a:solidFill>
              <a:round/>
            </a:ln>
            <a:effectLst/>
          </c:spPr>
          <c:marker>
            <c:symbol val="none"/>
          </c:marker>
          <c:cat>
            <c:numRef>
              <c:f>'Analisis Financiero'!$D$5:$Q$5</c:f>
              <c:numCache>
                <c:formatCode>0</c:formatCode>
                <c:ptCount val="1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  <c:pt idx="11">
                  <c:v>2024</c:v>
                </c:pt>
                <c:pt idx="12">
                  <c:v>2025</c:v>
                </c:pt>
                <c:pt idx="13">
                  <c:v>2026</c:v>
                </c:pt>
              </c:numCache>
            </c:numRef>
          </c:cat>
          <c:val>
            <c:numRef>
              <c:f>'Analisis Financiero'!$D$226:$Q$226</c:f>
              <c:numCache>
                <c:formatCode>0.00%</c:formatCode>
                <c:ptCount val="14"/>
                <c:pt idx="0">
                  <c:v>-6.1214013472329645E-2</c:v>
                </c:pt>
                <c:pt idx="1">
                  <c:v>0.14779122753170254</c:v>
                </c:pt>
                <c:pt idx="2">
                  <c:v>4.571451878920977E-2</c:v>
                </c:pt>
                <c:pt idx="3">
                  <c:v>0.33816296591821632</c:v>
                </c:pt>
                <c:pt idx="4">
                  <c:v>-3.7443947823561252E-2</c:v>
                </c:pt>
                <c:pt idx="5">
                  <c:v>7.4682038453336277E-2</c:v>
                </c:pt>
                <c:pt idx="6">
                  <c:v>7.9389702129805992E-2</c:v>
                </c:pt>
                <c:pt idx="7">
                  <c:v>6.6595764167538721E-2</c:v>
                </c:pt>
                <c:pt idx="8">
                  <c:v>5.1684145977881832E-2</c:v>
                </c:pt>
                <c:pt idx="9">
                  <c:v>5.5208130344601508E-2</c:v>
                </c:pt>
                <c:pt idx="10">
                  <c:v>6.9274793455331607E-2</c:v>
                </c:pt>
                <c:pt idx="11">
                  <c:v>6.8131923096571845E-2</c:v>
                </c:pt>
                <c:pt idx="12">
                  <c:v>6.7425074144708247E-2</c:v>
                </c:pt>
                <c:pt idx="13">
                  <c:v>6.8722116122296506E-2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6-90EC-4F61-BC7A-4F8DBA69A7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83030144"/>
        <c:axId val="583028968"/>
      </c:lineChart>
      <c:catAx>
        <c:axId val="583020344"/>
        <c:scaling>
          <c:orientation val="minMax"/>
        </c:scaling>
        <c:delete val="0"/>
        <c:axPos val="b"/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583021128"/>
        <c:crosses val="autoZero"/>
        <c:auto val="1"/>
        <c:lblAlgn val="ctr"/>
        <c:lblOffset val="100"/>
        <c:noMultiLvlLbl val="0"/>
      </c:catAx>
      <c:valAx>
        <c:axId val="583021128"/>
        <c:scaling>
          <c:orientation val="minMax"/>
        </c:scaling>
        <c:delete val="0"/>
        <c:axPos val="l"/>
        <c:numFmt formatCode="_(&quot;$&quot;\ * #,##0_);_(&quot;$&quot;\ * \(#,##0\);_(&quot;$&quot;\ 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33CC33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583020344"/>
        <c:crosses val="autoZero"/>
        <c:crossBetween val="between"/>
      </c:valAx>
      <c:valAx>
        <c:axId val="583028968"/>
        <c:scaling>
          <c:orientation val="minMax"/>
        </c:scaling>
        <c:delete val="0"/>
        <c:axPos val="r"/>
        <c:numFmt formatCode="0.0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583030144"/>
        <c:crosses val="max"/>
        <c:crossBetween val="between"/>
      </c:valAx>
      <c:catAx>
        <c:axId val="583030144"/>
        <c:scaling>
          <c:orientation val="minMax"/>
        </c:scaling>
        <c:delete val="1"/>
        <c:axPos val="b"/>
        <c:numFmt formatCode="0" sourceLinked="1"/>
        <c:majorTickMark val="out"/>
        <c:minorTickMark val="none"/>
        <c:tickLblPos val="nextTo"/>
        <c:crossAx val="58302896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CEB90-A527-4A15-A8D0-66A9F6B0A7E9}" type="datetimeFigureOut">
              <a:rPr lang="es-CO" smtClean="0"/>
              <a:t>27/06/2018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BEB2EC-47DD-4A7A-9BFB-6F1E942D959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24129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EB2EC-47DD-4A7A-9BFB-6F1E942D959C}" type="slidenum">
              <a:rPr lang="es-CO" smtClean="0"/>
              <a:t>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602950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EB2EC-47DD-4A7A-9BFB-6F1E942D959C}" type="slidenum">
              <a:rPr lang="es-CO" smtClean="0"/>
              <a:t>10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625439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EB2EC-47DD-4A7A-9BFB-6F1E942D959C}" type="slidenum">
              <a:rPr lang="es-CO" smtClean="0"/>
              <a:t>11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365725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EB2EC-47DD-4A7A-9BFB-6F1E942D959C}" type="slidenum">
              <a:rPr lang="es-CO" smtClean="0"/>
              <a:t>12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575934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EB2EC-47DD-4A7A-9BFB-6F1E942D959C}" type="slidenum">
              <a:rPr lang="es-CO" smtClean="0"/>
              <a:t>13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04043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EB2EC-47DD-4A7A-9BFB-6F1E942D959C}" type="slidenum">
              <a:rPr lang="es-CO" smtClean="0"/>
              <a:t>14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261012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EB2EC-47DD-4A7A-9BFB-6F1E942D959C}" type="slidenum">
              <a:rPr lang="es-CO" smtClean="0"/>
              <a:t>15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453776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EB2EC-47DD-4A7A-9BFB-6F1E942D959C}" type="slidenum">
              <a:rPr lang="es-CO" smtClean="0"/>
              <a:t>16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720554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EB2EC-47DD-4A7A-9BFB-6F1E942D959C}" type="slidenum">
              <a:rPr lang="es-CO" smtClean="0"/>
              <a:t>17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324463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EB2EC-47DD-4A7A-9BFB-6F1E942D959C}" type="slidenum">
              <a:rPr lang="es-CO" smtClean="0"/>
              <a:t>18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21130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EB2EC-47DD-4A7A-9BFB-6F1E942D959C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396627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EB2EC-47DD-4A7A-9BFB-6F1E942D959C}" type="slidenum">
              <a:rPr lang="es-CO" smtClean="0"/>
              <a:t>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112216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EB2EC-47DD-4A7A-9BFB-6F1E942D959C}" type="slidenum">
              <a:rPr lang="es-CO" smtClean="0"/>
              <a:t>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477337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EB2EC-47DD-4A7A-9BFB-6F1E942D959C}" type="slidenum">
              <a:rPr lang="es-CO" smtClean="0"/>
              <a:t>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453854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EB2EC-47DD-4A7A-9BFB-6F1E942D959C}" type="slidenum">
              <a:rPr lang="es-CO" smtClean="0"/>
              <a:t>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15391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EB2EC-47DD-4A7A-9BFB-6F1E942D959C}" type="slidenum">
              <a:rPr lang="es-CO" smtClean="0"/>
              <a:t>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438083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EB2EC-47DD-4A7A-9BFB-6F1E942D959C}" type="slidenum">
              <a:rPr lang="es-CO" smtClean="0"/>
              <a:t>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870313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EB2EC-47DD-4A7A-9BFB-6F1E942D959C}" type="slidenum">
              <a:rPr lang="es-CO" smtClean="0"/>
              <a:t>9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7370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BA95C-5C17-4A79-A50A-3C2E4D200590}" type="datetimeFigureOut">
              <a:rPr lang="es-CO" smtClean="0"/>
              <a:t>27/06/2018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21DCE-2FA6-4738-9515-0FB80EEDD3E4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565271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BA95C-5C17-4A79-A50A-3C2E4D200590}" type="datetimeFigureOut">
              <a:rPr lang="es-CO" smtClean="0"/>
              <a:t>27/06/2018</a:t>
            </a:fld>
            <a:endParaRPr lang="es-C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21DCE-2FA6-4738-9515-0FB80EEDD3E4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524801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BA95C-5C17-4A79-A50A-3C2E4D200590}" type="datetimeFigureOut">
              <a:rPr lang="es-CO" smtClean="0"/>
              <a:t>27/06/2018</a:t>
            </a:fld>
            <a:endParaRPr lang="es-C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21DCE-2FA6-4738-9515-0FB80EEDD3E4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99156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BA95C-5C17-4A79-A50A-3C2E4D200590}" type="datetimeFigureOut">
              <a:rPr lang="es-CO" smtClean="0"/>
              <a:t>27/06/2018</a:t>
            </a:fld>
            <a:endParaRPr lang="es-C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21DCE-2FA6-4738-9515-0FB80EEDD3E4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31149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BA95C-5C17-4A79-A50A-3C2E4D200590}" type="datetimeFigureOut">
              <a:rPr lang="es-CO" smtClean="0"/>
              <a:t>27/06/2018</a:t>
            </a:fld>
            <a:endParaRPr lang="es-C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21DCE-2FA6-4738-9515-0FB80EEDD3E4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267306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BA95C-5C17-4A79-A50A-3C2E4D200590}" type="datetimeFigureOut">
              <a:rPr lang="es-CO" smtClean="0"/>
              <a:t>27/06/2018</a:t>
            </a:fld>
            <a:endParaRPr lang="es-C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21DCE-2FA6-4738-9515-0FB80EEDD3E4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769091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BA95C-5C17-4A79-A50A-3C2E4D200590}" type="datetimeFigureOut">
              <a:rPr lang="es-CO" smtClean="0"/>
              <a:t>27/06/2018</a:t>
            </a:fld>
            <a:endParaRPr lang="es-C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21DCE-2FA6-4738-9515-0FB80EEDD3E4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7745292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BA95C-5C17-4A79-A50A-3C2E4D200590}" type="datetimeFigureOut">
              <a:rPr lang="es-CO" smtClean="0"/>
              <a:t>27/06/2018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21DCE-2FA6-4738-9515-0FB80EEDD3E4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934179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BA95C-5C17-4A79-A50A-3C2E4D200590}" type="datetimeFigureOut">
              <a:rPr lang="es-CO" smtClean="0"/>
              <a:t>27/06/2018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21DCE-2FA6-4738-9515-0FB80EEDD3E4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410815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BA95C-5C17-4A79-A50A-3C2E4D200590}" type="datetimeFigureOut">
              <a:rPr lang="es-CO" smtClean="0"/>
              <a:t>27/06/2018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21DCE-2FA6-4738-9515-0FB80EEDD3E4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348069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BA95C-5C17-4A79-A50A-3C2E4D200590}" type="datetimeFigureOut">
              <a:rPr lang="es-CO" smtClean="0"/>
              <a:t>27/06/2018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21DCE-2FA6-4738-9515-0FB80EEDD3E4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278357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BA95C-5C17-4A79-A50A-3C2E4D200590}" type="datetimeFigureOut">
              <a:rPr lang="es-CO" smtClean="0"/>
              <a:t>27/06/2018</a:t>
            </a:fld>
            <a:endParaRPr lang="es-C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21DCE-2FA6-4738-9515-0FB80EEDD3E4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43532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BA95C-5C17-4A79-A50A-3C2E4D200590}" type="datetimeFigureOut">
              <a:rPr lang="es-CO" smtClean="0"/>
              <a:t>27/06/2018</a:t>
            </a:fld>
            <a:endParaRPr lang="es-CO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21DCE-2FA6-4738-9515-0FB80EEDD3E4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20212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BA95C-5C17-4A79-A50A-3C2E4D200590}" type="datetimeFigureOut">
              <a:rPr lang="es-CO" smtClean="0"/>
              <a:t>27/06/2018</a:t>
            </a:fld>
            <a:endParaRPr lang="es-C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21DCE-2FA6-4738-9515-0FB80EEDD3E4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199367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BA95C-5C17-4A79-A50A-3C2E4D200590}" type="datetimeFigureOut">
              <a:rPr lang="es-CO" smtClean="0"/>
              <a:t>27/06/2018</a:t>
            </a:fld>
            <a:endParaRPr lang="es-CO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21DCE-2FA6-4738-9515-0FB80EEDD3E4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58698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BA95C-5C17-4A79-A50A-3C2E4D200590}" type="datetimeFigureOut">
              <a:rPr lang="es-CO" smtClean="0"/>
              <a:t>27/06/2018</a:t>
            </a:fld>
            <a:endParaRPr lang="es-C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21DCE-2FA6-4738-9515-0FB80EEDD3E4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70198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BA95C-5C17-4A79-A50A-3C2E4D200590}" type="datetimeFigureOut">
              <a:rPr lang="es-CO" smtClean="0"/>
              <a:t>27/06/2018</a:t>
            </a:fld>
            <a:endParaRPr lang="es-C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21DCE-2FA6-4738-9515-0FB80EEDD3E4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432494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0BA95C-5C17-4A79-A50A-3C2E4D200590}" type="datetimeFigureOut">
              <a:rPr lang="es-CO" smtClean="0"/>
              <a:t>27/06/2018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721DCE-2FA6-4738-9515-0FB80EEDD3E4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498800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2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jp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95269" y="399245"/>
            <a:ext cx="9001462" cy="1879721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s-CO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es-CO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CO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Valoración financiera de la empresa Empaques del Cauca S. A</a:t>
            </a:r>
            <a:r>
              <a:rPr lang="es-CO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        </a:t>
            </a:r>
            <a:r>
              <a:rPr lang="es-CO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 través de la aplicación de los modelos de valoración Adjusted </a:t>
            </a:r>
            <a:r>
              <a:rPr lang="es-CO" sz="18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Present</a:t>
            </a:r>
            <a:r>
              <a:rPr lang="es-CO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18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Value</a:t>
            </a:r>
            <a:r>
              <a:rPr lang="es-CO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- APV </a:t>
            </a:r>
            <a:r>
              <a:rPr lang="es-CO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y Flujo de Caja Libre con WACC tradicional</a:t>
            </a:r>
            <a:br>
              <a:rPr lang="es-CO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CO" sz="18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95269" y="4919730"/>
            <a:ext cx="9001462" cy="143299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s-CO" sz="1800" b="1" dirty="0">
                <a:effectLst/>
                <a:latin typeface="Arial" pitchFamily="34" charset="0"/>
                <a:cs typeface="Arial" pitchFamily="34" charset="0"/>
              </a:rPr>
              <a:t>MAESTRÍA EN ADMNISTRACIÓN FINANCIERA</a:t>
            </a:r>
          </a:p>
          <a:p>
            <a:pPr>
              <a:lnSpc>
                <a:spcPct val="100000"/>
              </a:lnSpc>
            </a:pPr>
            <a:r>
              <a:rPr lang="es-CO" sz="1800" b="1" dirty="0" smtClean="0">
                <a:effectLst/>
                <a:latin typeface="Arial" pitchFamily="34" charset="0"/>
                <a:cs typeface="Arial" pitchFamily="34" charset="0"/>
              </a:rPr>
              <a:t>ESCUELA </a:t>
            </a:r>
            <a:r>
              <a:rPr lang="es-CO" sz="1800" b="1" dirty="0">
                <a:effectLst/>
                <a:latin typeface="Arial" pitchFamily="34" charset="0"/>
                <a:cs typeface="Arial" pitchFamily="34" charset="0"/>
              </a:rPr>
              <a:t>DE ECONOMIA Y FINANZAS</a:t>
            </a:r>
          </a:p>
          <a:p>
            <a:pPr>
              <a:lnSpc>
                <a:spcPct val="100000"/>
              </a:lnSpc>
            </a:pPr>
            <a:r>
              <a:rPr lang="es-CO" sz="1800" b="1" dirty="0" smtClean="0">
                <a:effectLst/>
                <a:latin typeface="Arial" pitchFamily="34" charset="0"/>
                <a:cs typeface="Arial" pitchFamily="34" charset="0"/>
              </a:rPr>
              <a:t>DEPARTAMENTO DE FINANZAS</a:t>
            </a:r>
          </a:p>
          <a:p>
            <a:pPr>
              <a:lnSpc>
                <a:spcPct val="100000"/>
              </a:lnSpc>
            </a:pPr>
            <a:endParaRPr lang="es-CO" sz="1400" b="1" dirty="0"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" name="Grupo 9"/>
          <p:cNvGrpSpPr/>
          <p:nvPr/>
        </p:nvGrpSpPr>
        <p:grpSpPr>
          <a:xfrm>
            <a:off x="0" y="6364767"/>
            <a:ext cx="12192000" cy="508000"/>
            <a:chOff x="0" y="6364767"/>
            <a:chExt cx="12192000" cy="508000"/>
          </a:xfrm>
        </p:grpSpPr>
        <p:pic>
          <p:nvPicPr>
            <p:cNvPr id="9" name="Imagen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364767"/>
              <a:ext cx="12192000" cy="508000"/>
            </a:xfrm>
            <a:prstGeom prst="rect">
              <a:avLst/>
            </a:prstGeom>
          </p:spPr>
        </p:pic>
        <p:pic>
          <p:nvPicPr>
            <p:cNvPr id="11" name="Imagen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6364824"/>
              <a:ext cx="1120462" cy="507943"/>
            </a:xfrm>
            <a:prstGeom prst="rect">
              <a:avLst/>
            </a:prstGeom>
          </p:spPr>
        </p:pic>
      </p:grpSp>
      <p:sp>
        <p:nvSpPr>
          <p:cNvPr id="5" name="Rectángulo 4"/>
          <p:cNvSpPr/>
          <p:nvPr/>
        </p:nvSpPr>
        <p:spPr>
          <a:xfrm>
            <a:off x="3032502" y="2778352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CO" b="1" dirty="0" smtClean="0">
                <a:latin typeface="Arial" panose="020B0604020202020204" pitchFamily="34" charset="0"/>
                <a:cs typeface="Arial" panose="020B0604020202020204" pitchFamily="34" charset="0"/>
              </a:rPr>
              <a:t>LIZETTE PATRICIA VALENCIA CUEVAS </a:t>
            </a:r>
          </a:p>
          <a:p>
            <a:pPr algn="ctr">
              <a:lnSpc>
                <a:spcPct val="150000"/>
              </a:lnSpc>
            </a:pPr>
            <a:r>
              <a:rPr lang="es-CO" b="1" dirty="0" smtClean="0">
                <a:latin typeface="Arial" panose="020B0604020202020204" pitchFamily="34" charset="0"/>
                <a:cs typeface="Arial" panose="020B0604020202020204" pitchFamily="34" charset="0"/>
              </a:rPr>
              <a:t>CHRISTIAN MAURICIO YASNÓ LÓPEZ</a:t>
            </a:r>
            <a:endParaRPr lang="es-CO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67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9119" y="113997"/>
            <a:ext cx="10353761" cy="372178"/>
          </a:xfrm>
        </p:spPr>
        <p:txBody>
          <a:bodyPr>
            <a:noAutofit/>
          </a:bodyPr>
          <a:lstStyle/>
          <a:p>
            <a:r>
              <a:rPr lang="es-ES" sz="2400" dirty="0" smtClean="0">
                <a:effectLst/>
                <a:latin typeface="Arial" charset="0"/>
              </a:rPr>
              <a:t>Diagnóstico FINANCIERO – ratios financieros</a:t>
            </a:r>
            <a:endParaRPr lang="es-CO" sz="2400" dirty="0">
              <a:effectLst/>
            </a:endParaRPr>
          </a:p>
        </p:txBody>
      </p:sp>
      <p:grpSp>
        <p:nvGrpSpPr>
          <p:cNvPr id="4" name="Grupo 3"/>
          <p:cNvGrpSpPr/>
          <p:nvPr/>
        </p:nvGrpSpPr>
        <p:grpSpPr>
          <a:xfrm>
            <a:off x="0" y="6364767"/>
            <a:ext cx="12192000" cy="508000"/>
            <a:chOff x="0" y="6364767"/>
            <a:chExt cx="12192000" cy="508000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364767"/>
              <a:ext cx="12192000" cy="508000"/>
            </a:xfrm>
            <a:prstGeom prst="rect">
              <a:avLst/>
            </a:prstGeom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6364824"/>
              <a:ext cx="1120462" cy="507943"/>
            </a:xfrm>
            <a:prstGeom prst="rect">
              <a:avLst/>
            </a:prstGeom>
          </p:spPr>
        </p:pic>
      </p:grpSp>
      <p:sp>
        <p:nvSpPr>
          <p:cNvPr id="12" name="CuadroTexto 11"/>
          <p:cNvSpPr txBox="1"/>
          <p:nvPr/>
        </p:nvSpPr>
        <p:spPr>
          <a:xfrm>
            <a:off x="1971709" y="526353"/>
            <a:ext cx="2511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 smtClean="0"/>
              <a:t>Liquidez</a:t>
            </a:r>
            <a:endParaRPr lang="es-CO" dirty="0"/>
          </a:p>
        </p:txBody>
      </p:sp>
      <p:sp>
        <p:nvSpPr>
          <p:cNvPr id="19" name="CuadroTexto 18"/>
          <p:cNvSpPr txBox="1"/>
          <p:nvPr/>
        </p:nvSpPr>
        <p:spPr>
          <a:xfrm>
            <a:off x="4971245" y="6038175"/>
            <a:ext cx="45462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100" dirty="0" smtClean="0"/>
              <a:t>Fuente: elaboración propia</a:t>
            </a:r>
            <a:endParaRPr lang="es-CO" sz="1100" dirty="0"/>
          </a:p>
        </p:txBody>
      </p:sp>
      <p:cxnSp>
        <p:nvCxnSpPr>
          <p:cNvPr id="7" name="Conector recto 6"/>
          <p:cNvCxnSpPr/>
          <p:nvPr/>
        </p:nvCxnSpPr>
        <p:spPr>
          <a:xfrm>
            <a:off x="5812731" y="1074097"/>
            <a:ext cx="0" cy="467503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uadroTexto 16"/>
          <p:cNvSpPr txBox="1"/>
          <p:nvPr/>
        </p:nvSpPr>
        <p:spPr>
          <a:xfrm>
            <a:off x="6941799" y="526353"/>
            <a:ext cx="4039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 smtClean="0"/>
              <a:t>Administración de Activos</a:t>
            </a:r>
            <a:endParaRPr lang="es-CO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2908" y="1399243"/>
            <a:ext cx="5389589" cy="3355637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22497" y="1416784"/>
            <a:ext cx="5838397" cy="2042304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22498" y="3730233"/>
            <a:ext cx="5683348" cy="2307942"/>
          </a:xfrm>
          <a:prstGeom prst="rect">
            <a:avLst/>
          </a:prstGeom>
        </p:spPr>
      </p:pic>
      <p:sp>
        <p:nvSpPr>
          <p:cNvPr id="15" name="CuadroTexto 14"/>
          <p:cNvSpPr txBox="1"/>
          <p:nvPr/>
        </p:nvSpPr>
        <p:spPr>
          <a:xfrm>
            <a:off x="560231" y="1078230"/>
            <a:ext cx="31561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 smtClean="0"/>
              <a:t>Razón corriente- Prueba ácida</a:t>
            </a:r>
            <a:endParaRPr lang="es-CO" sz="1400" dirty="0"/>
          </a:p>
        </p:txBody>
      </p:sp>
      <p:sp>
        <p:nvSpPr>
          <p:cNvPr id="29" name="CuadroTexto 28"/>
          <p:cNvSpPr txBox="1"/>
          <p:nvPr/>
        </p:nvSpPr>
        <p:spPr>
          <a:xfrm>
            <a:off x="6367166" y="1074097"/>
            <a:ext cx="31561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 smtClean="0"/>
              <a:t>Rotación de Inventarios </a:t>
            </a:r>
            <a:endParaRPr lang="es-CO" sz="1400" dirty="0"/>
          </a:p>
        </p:txBody>
      </p:sp>
      <p:sp>
        <p:nvSpPr>
          <p:cNvPr id="30" name="CuadroTexto 29"/>
          <p:cNvSpPr txBox="1"/>
          <p:nvPr/>
        </p:nvSpPr>
        <p:spPr>
          <a:xfrm>
            <a:off x="5922497" y="3447162"/>
            <a:ext cx="58383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 smtClean="0"/>
              <a:t>Rotación activo fijo- activo total y días de ventas pendientes de cobro</a:t>
            </a:r>
            <a:endParaRPr lang="es-CO" sz="1400" dirty="0"/>
          </a:p>
        </p:txBody>
      </p:sp>
      <p:cxnSp>
        <p:nvCxnSpPr>
          <p:cNvPr id="37" name="Conector recto 36"/>
          <p:cNvCxnSpPr/>
          <p:nvPr/>
        </p:nvCxnSpPr>
        <p:spPr>
          <a:xfrm>
            <a:off x="5812731" y="3411612"/>
            <a:ext cx="5948163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0888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9119" y="113997"/>
            <a:ext cx="10353761" cy="372178"/>
          </a:xfrm>
        </p:spPr>
        <p:txBody>
          <a:bodyPr>
            <a:noAutofit/>
          </a:bodyPr>
          <a:lstStyle/>
          <a:p>
            <a:r>
              <a:rPr lang="es-ES" sz="2400" dirty="0" smtClean="0">
                <a:effectLst/>
                <a:latin typeface="Arial" charset="0"/>
              </a:rPr>
              <a:t>Diagnóstico FINANCIERO – ratios financieros</a:t>
            </a:r>
            <a:endParaRPr lang="es-CO" sz="2400" dirty="0">
              <a:effectLst/>
            </a:endParaRPr>
          </a:p>
        </p:txBody>
      </p:sp>
      <p:grpSp>
        <p:nvGrpSpPr>
          <p:cNvPr id="4" name="Grupo 3"/>
          <p:cNvGrpSpPr/>
          <p:nvPr/>
        </p:nvGrpSpPr>
        <p:grpSpPr>
          <a:xfrm>
            <a:off x="0" y="6364767"/>
            <a:ext cx="12192000" cy="508000"/>
            <a:chOff x="0" y="6364767"/>
            <a:chExt cx="12192000" cy="508000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364767"/>
              <a:ext cx="12192000" cy="508000"/>
            </a:xfrm>
            <a:prstGeom prst="rect">
              <a:avLst/>
            </a:prstGeom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6364824"/>
              <a:ext cx="1120462" cy="507943"/>
            </a:xfrm>
            <a:prstGeom prst="rect">
              <a:avLst/>
            </a:prstGeom>
          </p:spPr>
        </p:pic>
      </p:grpSp>
      <p:sp>
        <p:nvSpPr>
          <p:cNvPr id="12" name="CuadroTexto 11"/>
          <p:cNvSpPr txBox="1"/>
          <p:nvPr/>
        </p:nvSpPr>
        <p:spPr>
          <a:xfrm>
            <a:off x="1971709" y="526353"/>
            <a:ext cx="2511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 smtClean="0"/>
              <a:t>Endeudamiento </a:t>
            </a:r>
            <a:endParaRPr lang="es-CO" dirty="0"/>
          </a:p>
        </p:txBody>
      </p:sp>
      <p:sp>
        <p:nvSpPr>
          <p:cNvPr id="19" name="CuadroTexto 18"/>
          <p:cNvSpPr txBox="1"/>
          <p:nvPr/>
        </p:nvSpPr>
        <p:spPr>
          <a:xfrm>
            <a:off x="4971245" y="6038175"/>
            <a:ext cx="45462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100" dirty="0" smtClean="0"/>
              <a:t>Fuente: elaboración propia</a:t>
            </a:r>
            <a:endParaRPr lang="es-CO" sz="1100" dirty="0"/>
          </a:p>
        </p:txBody>
      </p:sp>
      <p:cxnSp>
        <p:nvCxnSpPr>
          <p:cNvPr id="7" name="Conector recto 6"/>
          <p:cNvCxnSpPr/>
          <p:nvPr/>
        </p:nvCxnSpPr>
        <p:spPr>
          <a:xfrm>
            <a:off x="5812731" y="1074097"/>
            <a:ext cx="0" cy="467503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uadroTexto 16"/>
          <p:cNvSpPr txBox="1"/>
          <p:nvPr/>
        </p:nvSpPr>
        <p:spPr>
          <a:xfrm>
            <a:off x="6941799" y="526353"/>
            <a:ext cx="4039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 smtClean="0"/>
              <a:t>Rentabilidad</a:t>
            </a:r>
            <a:endParaRPr lang="es-CO" dirty="0"/>
          </a:p>
        </p:txBody>
      </p:sp>
      <p:sp>
        <p:nvSpPr>
          <p:cNvPr id="15" name="CuadroTexto 14"/>
          <p:cNvSpPr txBox="1"/>
          <p:nvPr/>
        </p:nvSpPr>
        <p:spPr>
          <a:xfrm>
            <a:off x="560230" y="1078230"/>
            <a:ext cx="52524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 smtClean="0"/>
              <a:t>Nivel de endeudamiento- Impacto de la carga financiera </a:t>
            </a:r>
            <a:endParaRPr lang="es-CO" sz="1400" dirty="0"/>
          </a:p>
        </p:txBody>
      </p:sp>
      <p:sp>
        <p:nvSpPr>
          <p:cNvPr id="29" name="CuadroTexto 28"/>
          <p:cNvSpPr txBox="1"/>
          <p:nvPr/>
        </p:nvSpPr>
        <p:spPr>
          <a:xfrm>
            <a:off x="6367166" y="1074097"/>
            <a:ext cx="31561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 smtClean="0"/>
              <a:t>ROE- ROA- Margen de utilidad neta</a:t>
            </a:r>
            <a:endParaRPr lang="es-CO" sz="1400" dirty="0"/>
          </a:p>
        </p:txBody>
      </p:sp>
      <p:sp>
        <p:nvSpPr>
          <p:cNvPr id="30" name="CuadroTexto 29"/>
          <p:cNvSpPr txBox="1"/>
          <p:nvPr/>
        </p:nvSpPr>
        <p:spPr>
          <a:xfrm>
            <a:off x="560230" y="3720203"/>
            <a:ext cx="5058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 smtClean="0"/>
              <a:t>Cobertura de intereses</a:t>
            </a:r>
            <a:endParaRPr lang="es-CO" sz="1400" dirty="0"/>
          </a:p>
        </p:txBody>
      </p:sp>
      <p:cxnSp>
        <p:nvCxnSpPr>
          <p:cNvPr id="37" name="Conector recto 36"/>
          <p:cNvCxnSpPr/>
          <p:nvPr/>
        </p:nvCxnSpPr>
        <p:spPr>
          <a:xfrm>
            <a:off x="168812" y="3646328"/>
            <a:ext cx="5643919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n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5999" y="1527467"/>
            <a:ext cx="5945946" cy="3354022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0229" y="1406912"/>
            <a:ext cx="5382502" cy="2114113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0231" y="4060897"/>
            <a:ext cx="5058023" cy="2113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7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9119" y="113997"/>
            <a:ext cx="10353761" cy="372178"/>
          </a:xfrm>
        </p:spPr>
        <p:txBody>
          <a:bodyPr>
            <a:noAutofit/>
          </a:bodyPr>
          <a:lstStyle/>
          <a:p>
            <a:r>
              <a:rPr lang="es-ES" sz="2400" dirty="0" smtClean="0">
                <a:effectLst/>
                <a:latin typeface="Arial" charset="0"/>
              </a:rPr>
              <a:t>Diagnóstico FINANCIERO – Inductores de valor</a:t>
            </a:r>
            <a:endParaRPr lang="es-CO" sz="2400" dirty="0">
              <a:effectLst/>
            </a:endParaRPr>
          </a:p>
        </p:txBody>
      </p:sp>
      <p:grpSp>
        <p:nvGrpSpPr>
          <p:cNvPr id="4" name="Grupo 3"/>
          <p:cNvGrpSpPr/>
          <p:nvPr/>
        </p:nvGrpSpPr>
        <p:grpSpPr>
          <a:xfrm>
            <a:off x="0" y="6364767"/>
            <a:ext cx="12192000" cy="508000"/>
            <a:chOff x="0" y="6364767"/>
            <a:chExt cx="12192000" cy="508000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364767"/>
              <a:ext cx="12192000" cy="508000"/>
            </a:xfrm>
            <a:prstGeom prst="rect">
              <a:avLst/>
            </a:prstGeom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6364824"/>
              <a:ext cx="1120462" cy="507943"/>
            </a:xfrm>
            <a:prstGeom prst="rect">
              <a:avLst/>
            </a:prstGeom>
          </p:spPr>
        </p:pic>
      </p:grpSp>
      <p:sp>
        <p:nvSpPr>
          <p:cNvPr id="19" name="CuadroTexto 18"/>
          <p:cNvSpPr txBox="1"/>
          <p:nvPr/>
        </p:nvSpPr>
        <p:spPr>
          <a:xfrm>
            <a:off x="4971245" y="6038175"/>
            <a:ext cx="45462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100" dirty="0" smtClean="0"/>
              <a:t>Fuente: elaboración propia</a:t>
            </a:r>
            <a:endParaRPr lang="es-CO" sz="1100" dirty="0"/>
          </a:p>
        </p:txBody>
      </p:sp>
      <p:cxnSp>
        <p:nvCxnSpPr>
          <p:cNvPr id="7" name="Conector recto 6"/>
          <p:cNvCxnSpPr/>
          <p:nvPr/>
        </p:nvCxnSpPr>
        <p:spPr>
          <a:xfrm>
            <a:off x="5812731" y="1074097"/>
            <a:ext cx="0" cy="467503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uadroTexto 14"/>
          <p:cNvSpPr txBox="1"/>
          <p:nvPr/>
        </p:nvSpPr>
        <p:spPr>
          <a:xfrm>
            <a:off x="560231" y="590556"/>
            <a:ext cx="52524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dirty="0" smtClean="0"/>
              <a:t>Productividad del activo fijo </a:t>
            </a:r>
            <a:endParaRPr lang="es-CO" sz="1600" dirty="0"/>
          </a:p>
        </p:txBody>
      </p:sp>
      <p:sp>
        <p:nvSpPr>
          <p:cNvPr id="29" name="CuadroTexto 28"/>
          <p:cNvSpPr txBox="1"/>
          <p:nvPr/>
        </p:nvSpPr>
        <p:spPr>
          <a:xfrm>
            <a:off x="6348491" y="590556"/>
            <a:ext cx="43582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dirty="0" smtClean="0"/>
              <a:t>Productividad</a:t>
            </a:r>
            <a:r>
              <a:rPr lang="es-CO" sz="1200" dirty="0" smtClean="0"/>
              <a:t> </a:t>
            </a:r>
            <a:r>
              <a:rPr lang="es-CO" sz="1600" dirty="0" smtClean="0"/>
              <a:t>de capital de trabajo</a:t>
            </a:r>
            <a:endParaRPr lang="es-CO" sz="1200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5760" y="1064269"/>
            <a:ext cx="5331655" cy="2131029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28048" y="959888"/>
            <a:ext cx="5749522" cy="2227680"/>
          </a:xfrm>
          <a:prstGeom prst="rect">
            <a:avLst/>
          </a:prstGeom>
        </p:spPr>
      </p:pic>
      <p:cxnSp>
        <p:nvCxnSpPr>
          <p:cNvPr id="12" name="Conector recto 11"/>
          <p:cNvCxnSpPr/>
          <p:nvPr/>
        </p:nvCxnSpPr>
        <p:spPr>
          <a:xfrm flipH="1">
            <a:off x="341193" y="3160521"/>
            <a:ext cx="1117371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Imagen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3639" y="3634234"/>
            <a:ext cx="5233776" cy="2403941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28048" y="3663374"/>
            <a:ext cx="5509847" cy="2171494"/>
          </a:xfrm>
          <a:prstGeom prst="rect">
            <a:avLst/>
          </a:prstGeom>
        </p:spPr>
      </p:pic>
      <p:sp>
        <p:nvSpPr>
          <p:cNvPr id="18" name="CuadroTexto 17"/>
          <p:cNvSpPr txBox="1"/>
          <p:nvPr/>
        </p:nvSpPr>
        <p:spPr>
          <a:xfrm>
            <a:off x="675549" y="3239758"/>
            <a:ext cx="51371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dirty="0"/>
              <a:t>EBITDA- Margen EBITDA</a:t>
            </a:r>
          </a:p>
        </p:txBody>
      </p:sp>
      <p:sp>
        <p:nvSpPr>
          <p:cNvPr id="20" name="CuadroTexto 19"/>
          <p:cNvSpPr txBox="1"/>
          <p:nvPr/>
        </p:nvSpPr>
        <p:spPr>
          <a:xfrm>
            <a:off x="6348491" y="3218346"/>
            <a:ext cx="43582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dirty="0"/>
              <a:t> </a:t>
            </a:r>
            <a:r>
              <a:rPr lang="es-CO" sz="1600" dirty="0" smtClean="0"/>
              <a:t>Palanca de crecimiento </a:t>
            </a:r>
            <a:endParaRPr lang="es-CO" sz="1200" dirty="0"/>
          </a:p>
        </p:txBody>
      </p:sp>
    </p:spTree>
    <p:extLst>
      <p:ext uri="{BB962C8B-B14F-4D97-AF65-F5344CB8AC3E}">
        <p14:creationId xmlns:p14="http://schemas.microsoft.com/office/powerpoint/2010/main" val="2770121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8537427-567C-43FE-A9DC-167ABA4AFA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19" y="268265"/>
            <a:ext cx="10353761" cy="633256"/>
          </a:xfrm>
        </p:spPr>
        <p:txBody>
          <a:bodyPr>
            <a:noAutofit/>
          </a:bodyPr>
          <a:lstStyle/>
          <a:p>
            <a:r>
              <a:rPr lang="es-419" sz="2400" dirty="0" smtClean="0">
                <a:effectLst/>
                <a:latin typeface="Arial" charset="0"/>
              </a:rPr>
              <a:t>METODOLOGÍA DE PROYECCIÓN</a:t>
            </a:r>
            <a:r>
              <a:rPr lang="es-419" sz="2400" dirty="0">
                <a:effectLst/>
                <a:latin typeface="Arial" charset="0"/>
              </a:rPr>
              <a:t/>
            </a:r>
            <a:br>
              <a:rPr lang="es-419" sz="2400" dirty="0">
                <a:effectLst/>
                <a:latin typeface="Arial" charset="0"/>
              </a:rPr>
            </a:br>
            <a:endParaRPr lang="es-419" sz="2400" dirty="0">
              <a:effectLst/>
              <a:latin typeface="Arial" charset="0"/>
            </a:endParaRP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xmlns="" id="{16DFB47C-1E3E-441E-BEDE-82A1F28797CD}"/>
              </a:ext>
            </a:extLst>
          </p:cNvPr>
          <p:cNvGrpSpPr/>
          <p:nvPr/>
        </p:nvGrpSpPr>
        <p:grpSpPr>
          <a:xfrm>
            <a:off x="0" y="6364767"/>
            <a:ext cx="12192000" cy="508000"/>
            <a:chOff x="0" y="6364767"/>
            <a:chExt cx="12192000" cy="508000"/>
          </a:xfrm>
        </p:grpSpPr>
        <p:pic>
          <p:nvPicPr>
            <p:cNvPr id="6" name="Imagen 5">
              <a:extLst>
                <a:ext uri="{FF2B5EF4-FFF2-40B4-BE49-F238E27FC236}">
                  <a16:creationId xmlns:a16="http://schemas.microsoft.com/office/drawing/2014/main" xmlns="" id="{2EC10D1F-33E9-48B9-9C5F-1445D0AA26E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364767"/>
              <a:ext cx="12192000" cy="508000"/>
            </a:xfrm>
            <a:prstGeom prst="rect">
              <a:avLst/>
            </a:prstGeom>
          </p:spPr>
        </p:pic>
        <p:pic>
          <p:nvPicPr>
            <p:cNvPr id="7" name="Imagen 6">
              <a:extLst>
                <a:ext uri="{FF2B5EF4-FFF2-40B4-BE49-F238E27FC236}">
                  <a16:creationId xmlns:a16="http://schemas.microsoft.com/office/drawing/2014/main" xmlns="" id="{D99CB37A-C21A-4466-A14D-EF5C3B7FDFC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6364824"/>
              <a:ext cx="1120462" cy="507943"/>
            </a:xfrm>
            <a:prstGeom prst="rect">
              <a:avLst/>
            </a:prstGeom>
          </p:spPr>
        </p:pic>
      </p:grpSp>
      <p:sp>
        <p:nvSpPr>
          <p:cNvPr id="4" name="Elipse 3"/>
          <p:cNvSpPr/>
          <p:nvPr/>
        </p:nvSpPr>
        <p:spPr>
          <a:xfrm>
            <a:off x="373704" y="2330255"/>
            <a:ext cx="3168129" cy="225083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coolSlant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ln>
                  <a:solidFill>
                    <a:schemeClr val="bg1"/>
                  </a:solidFill>
                </a:ln>
              </a:rPr>
              <a:t>Estados Financieros Históricos  2012-2016</a:t>
            </a:r>
            <a:endParaRPr lang="es-CO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14" name="Elipse 13"/>
          <p:cNvSpPr/>
          <p:nvPr/>
        </p:nvSpPr>
        <p:spPr>
          <a:xfrm>
            <a:off x="8995771" y="2277298"/>
            <a:ext cx="2945840" cy="2130419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ln>
                  <a:solidFill>
                    <a:schemeClr val="bg1">
                      <a:lumMod val="95000"/>
                    </a:schemeClr>
                  </a:solidFill>
                </a:ln>
              </a:rPr>
              <a:t>Proyección  2017-2026</a:t>
            </a:r>
            <a:endParaRPr lang="es-CO" dirty="0">
              <a:ln>
                <a:solidFill>
                  <a:schemeClr val="bg1">
                    <a:lumMod val="95000"/>
                  </a:schemeClr>
                </a:solidFill>
              </a:ln>
            </a:endParaRPr>
          </a:p>
        </p:txBody>
      </p:sp>
      <p:sp>
        <p:nvSpPr>
          <p:cNvPr id="8" name="Llamada de flecha a la derecha 7"/>
          <p:cNvSpPr/>
          <p:nvPr/>
        </p:nvSpPr>
        <p:spPr>
          <a:xfrm>
            <a:off x="3981157" y="2112311"/>
            <a:ext cx="4867421" cy="3221502"/>
          </a:xfrm>
          <a:prstGeom prst="rightArrowCallout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s-CO" dirty="0" smtClean="0"/>
              <a:t>Históricos y comportamiento del mercado</a:t>
            </a:r>
          </a:p>
          <a:p>
            <a:endParaRPr lang="es-CO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CO" dirty="0" smtClean="0"/>
              <a:t>Tasa incremental anual</a:t>
            </a:r>
          </a:p>
          <a:p>
            <a:endParaRPr lang="es-CO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CO" dirty="0" smtClean="0"/>
              <a:t>Análisis horizontal y vertical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s-CO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CO" dirty="0" smtClean="0"/>
              <a:t>Recomendaciones y políticas de la empresa</a:t>
            </a:r>
            <a:endParaRPr lang="es-CO" dirty="0"/>
          </a:p>
        </p:txBody>
      </p:sp>
      <p:sp>
        <p:nvSpPr>
          <p:cNvPr id="10" name="CuadroTexto 9"/>
          <p:cNvSpPr txBox="1"/>
          <p:nvPr/>
        </p:nvSpPr>
        <p:spPr>
          <a:xfrm>
            <a:off x="4403188" y="1434483"/>
            <a:ext cx="2377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Supuestos</a:t>
            </a:r>
            <a:endParaRPr lang="es-CO" sz="2400" b="1" dirty="0"/>
          </a:p>
        </p:txBody>
      </p:sp>
    </p:spTree>
    <p:extLst>
      <p:ext uri="{BB962C8B-B14F-4D97-AF65-F5344CB8AC3E}">
        <p14:creationId xmlns:p14="http://schemas.microsoft.com/office/powerpoint/2010/main" val="31214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8537427-567C-43FE-A9DC-167ABA4AFA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20" y="371296"/>
            <a:ext cx="4795880" cy="756000"/>
          </a:xfrm>
        </p:spPr>
        <p:txBody>
          <a:bodyPr>
            <a:normAutofit/>
          </a:bodyPr>
          <a:lstStyle/>
          <a:p>
            <a:r>
              <a:rPr lang="es-419" sz="1800" dirty="0" smtClean="0">
                <a:effectLst/>
                <a:latin typeface="Arial" charset="0"/>
              </a:rPr>
              <a:t>VARIABLES GENERADORAS DE VALOR </a:t>
            </a:r>
            <a:endParaRPr lang="es-419" sz="1800" dirty="0">
              <a:effectLst/>
              <a:latin typeface="Arial" charset="0"/>
            </a:endParaRP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xmlns="" id="{16DFB47C-1E3E-441E-BEDE-82A1F28797CD}"/>
              </a:ext>
            </a:extLst>
          </p:cNvPr>
          <p:cNvGrpSpPr/>
          <p:nvPr/>
        </p:nvGrpSpPr>
        <p:grpSpPr>
          <a:xfrm>
            <a:off x="0" y="6364767"/>
            <a:ext cx="12192000" cy="508000"/>
            <a:chOff x="0" y="6364767"/>
            <a:chExt cx="12192000" cy="508000"/>
          </a:xfrm>
        </p:grpSpPr>
        <p:pic>
          <p:nvPicPr>
            <p:cNvPr id="6" name="Imagen 5">
              <a:extLst>
                <a:ext uri="{FF2B5EF4-FFF2-40B4-BE49-F238E27FC236}">
                  <a16:creationId xmlns:a16="http://schemas.microsoft.com/office/drawing/2014/main" xmlns="" id="{2EC10D1F-33E9-48B9-9C5F-1445D0AA26E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364767"/>
              <a:ext cx="12192000" cy="508000"/>
            </a:xfrm>
            <a:prstGeom prst="rect">
              <a:avLst/>
            </a:prstGeom>
          </p:spPr>
        </p:pic>
        <p:pic>
          <p:nvPicPr>
            <p:cNvPr id="7" name="Imagen 6">
              <a:extLst>
                <a:ext uri="{FF2B5EF4-FFF2-40B4-BE49-F238E27FC236}">
                  <a16:creationId xmlns:a16="http://schemas.microsoft.com/office/drawing/2014/main" xmlns="" id="{D99CB37A-C21A-4466-A14D-EF5C3B7FDFC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6364824"/>
              <a:ext cx="1120462" cy="507943"/>
            </a:xfrm>
            <a:prstGeom prst="rect">
              <a:avLst/>
            </a:prstGeom>
          </p:spPr>
        </p:pic>
      </p:grpSp>
      <p:cxnSp>
        <p:nvCxnSpPr>
          <p:cNvPr id="36" name="Conector recto 35"/>
          <p:cNvCxnSpPr/>
          <p:nvPr/>
        </p:nvCxnSpPr>
        <p:spPr>
          <a:xfrm>
            <a:off x="6937732" y="227798"/>
            <a:ext cx="0" cy="5979522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2" name="Título 1">
            <a:extLst>
              <a:ext uri="{FF2B5EF4-FFF2-40B4-BE49-F238E27FC236}">
                <a16:creationId xmlns:a16="http://schemas.microsoft.com/office/drawing/2014/main" xmlns="" id="{68537427-567C-43FE-A9DC-167ABA4AFA59}"/>
              </a:ext>
            </a:extLst>
          </p:cNvPr>
          <p:cNvSpPr txBox="1">
            <a:spLocks/>
          </p:cNvSpPr>
          <p:nvPr/>
        </p:nvSpPr>
        <p:spPr>
          <a:xfrm>
            <a:off x="7036206" y="104784"/>
            <a:ext cx="4398468" cy="7400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 cap="all">
                <a:solidFill>
                  <a:schemeClr val="tx1"/>
                </a:solidFill>
                <a:effectLst>
                  <a:outerShdw blurRad="50800" dist="63500" dir="2700000" algn="tl" rotWithShape="0">
                    <a:srgbClr val="000000">
                      <a:alpha val="48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419" sz="1800" dirty="0" smtClean="0">
                <a:effectLst/>
                <a:latin typeface="Arial" charset="0"/>
              </a:rPr>
              <a:t>DETERMINACION DEL WACC</a:t>
            </a:r>
            <a:endParaRPr lang="es-419" sz="1800" dirty="0">
              <a:effectLst/>
              <a:latin typeface="Arial" charset="0"/>
            </a:endParaRPr>
          </a:p>
        </p:txBody>
      </p:sp>
      <p:sp>
        <p:nvSpPr>
          <p:cNvPr id="29" name="Rectángulo redondeado 28"/>
          <p:cNvSpPr/>
          <p:nvPr/>
        </p:nvSpPr>
        <p:spPr>
          <a:xfrm>
            <a:off x="7107081" y="669238"/>
            <a:ext cx="4327591" cy="458058"/>
          </a:xfrm>
          <a:prstGeom prst="roundRect">
            <a:avLst/>
          </a:prstGeom>
          <a:ln w="317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fontAlgn="b"/>
            <a:r>
              <a:rPr lang="es-CO" sz="1100" dirty="0">
                <a:latin typeface="Arial" panose="020B0604020202020204" pitchFamily="34" charset="0"/>
                <a:cs typeface="Arial" panose="020B0604020202020204" pitchFamily="34" charset="0"/>
              </a:rPr>
              <a:t>Tasa libre de riesgo (USS) (Treasury 10 </a:t>
            </a:r>
            <a:r>
              <a:rPr lang="es-CO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años): 2.85</a:t>
            </a:r>
            <a:r>
              <a:rPr lang="es-CO" sz="1100" dirty="0"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37" name="Rectángulo redondeado 36"/>
          <p:cNvSpPr/>
          <p:nvPr/>
        </p:nvSpPr>
        <p:spPr>
          <a:xfrm>
            <a:off x="7107080" y="1250691"/>
            <a:ext cx="4327592" cy="395394"/>
          </a:xfrm>
          <a:prstGeom prst="roundRect">
            <a:avLst/>
          </a:prstGeom>
          <a:ln w="317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fontAlgn="b"/>
            <a:r>
              <a:rPr lang="es-CO" sz="1050" dirty="0">
                <a:latin typeface="Arial" panose="020B0604020202020204" pitchFamily="34" charset="0"/>
                <a:cs typeface="Arial" panose="020B0604020202020204" pitchFamily="34" charset="0"/>
              </a:rPr>
              <a:t>Beta desapalancada del sector (Damodaram- agropecuario</a:t>
            </a:r>
            <a:r>
              <a:rPr lang="es-CO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): </a:t>
            </a:r>
            <a:r>
              <a:rPr lang="es-CO" sz="1050" dirty="0">
                <a:latin typeface="Arial" panose="020B0604020202020204" pitchFamily="34" charset="0"/>
                <a:cs typeface="Arial" panose="020B0604020202020204" pitchFamily="34" charset="0"/>
              </a:rPr>
              <a:t>0.77          </a:t>
            </a:r>
          </a:p>
        </p:txBody>
      </p:sp>
      <p:sp>
        <p:nvSpPr>
          <p:cNvPr id="42" name="Rectángulo redondeado 41"/>
          <p:cNvSpPr/>
          <p:nvPr/>
        </p:nvSpPr>
        <p:spPr>
          <a:xfrm>
            <a:off x="7107079" y="1821103"/>
            <a:ext cx="4327593" cy="407963"/>
          </a:xfrm>
          <a:prstGeom prst="roundRect">
            <a:avLst/>
          </a:prstGeom>
          <a:ln w="317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fontAlgn="b"/>
            <a:r>
              <a:rPr lang="es-CO" sz="1050" dirty="0">
                <a:latin typeface="Arial" panose="020B0604020202020204" pitchFamily="34" charset="0"/>
                <a:cs typeface="Arial" panose="020B0604020202020204" pitchFamily="34" charset="0"/>
              </a:rPr>
              <a:t>Rendimiento de mercado (S&amp;P 500) </a:t>
            </a:r>
            <a:r>
              <a:rPr lang="es-CO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:12.81</a:t>
            </a:r>
            <a:r>
              <a:rPr lang="es-CO" sz="1050" dirty="0"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43" name="Rectángulo redondeado 42"/>
          <p:cNvSpPr/>
          <p:nvPr/>
        </p:nvSpPr>
        <p:spPr>
          <a:xfrm>
            <a:off x="7107079" y="2333415"/>
            <a:ext cx="4327593" cy="457505"/>
          </a:xfrm>
          <a:prstGeom prst="roundRect">
            <a:avLst/>
          </a:prstGeom>
          <a:ln w="317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fontAlgn="b"/>
            <a:r>
              <a:rPr lang="es-CO" sz="1050" dirty="0">
                <a:latin typeface="Arial" panose="020B0604020202020204" pitchFamily="34" charset="0"/>
                <a:cs typeface="Arial" panose="020B0604020202020204" pitchFamily="34" charset="0"/>
              </a:rPr>
              <a:t>Riesgo </a:t>
            </a:r>
            <a:r>
              <a:rPr lang="es-CO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país </a:t>
            </a:r>
            <a:r>
              <a:rPr lang="es-CO" sz="1050" dirty="0">
                <a:latin typeface="Arial" panose="020B0604020202020204" pitchFamily="34" charset="0"/>
                <a:cs typeface="Arial" panose="020B0604020202020204" pitchFamily="34" charset="0"/>
              </a:rPr>
              <a:t>(Banco central de </a:t>
            </a:r>
            <a:r>
              <a:rPr lang="es-CO" sz="1050" dirty="0" err="1">
                <a:latin typeface="Arial" panose="020B0604020202020204" pitchFamily="34" charset="0"/>
                <a:cs typeface="Arial" panose="020B0604020202020204" pitchFamily="34" charset="0"/>
              </a:rPr>
              <a:t>perú</a:t>
            </a:r>
            <a:r>
              <a:rPr lang="es-CO" sz="105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s-CO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EMBI: 1.74</a:t>
            </a:r>
            <a:r>
              <a:rPr lang="es-CO" sz="1050" dirty="0"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44" name="Rectángulo redondeado 43"/>
          <p:cNvSpPr/>
          <p:nvPr/>
        </p:nvSpPr>
        <p:spPr>
          <a:xfrm>
            <a:off x="7107079" y="2863620"/>
            <a:ext cx="4327593" cy="550433"/>
          </a:xfrm>
          <a:prstGeom prst="roundRect">
            <a:avLst/>
          </a:prstGeom>
          <a:ln w="317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fontAlgn="b"/>
            <a:r>
              <a:rPr lang="es-CO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Ku (US$): 12.23%                  Ku </a:t>
            </a:r>
            <a:r>
              <a:rPr lang="es-CO" sz="1600" b="1" dirty="0">
                <a:latin typeface="Arial" panose="020B0604020202020204" pitchFamily="34" charset="0"/>
                <a:cs typeface="Arial" panose="020B0604020202020204" pitchFamily="34" charset="0"/>
              </a:rPr>
              <a:t>($):14.70</a:t>
            </a:r>
            <a:r>
              <a:rPr lang="es-CO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es-CO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Rectángulo redondeado 44"/>
          <p:cNvSpPr/>
          <p:nvPr/>
        </p:nvSpPr>
        <p:spPr>
          <a:xfrm>
            <a:off x="7078957" y="3571500"/>
            <a:ext cx="4327593" cy="470540"/>
          </a:xfrm>
          <a:prstGeom prst="roundRect">
            <a:avLst/>
          </a:prstGeom>
          <a:ln w="317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fontAlgn="b"/>
            <a:r>
              <a:rPr lang="es-CO" sz="1050" dirty="0">
                <a:latin typeface="Arial" panose="020B0604020202020204" pitchFamily="34" charset="0"/>
                <a:cs typeface="Arial" panose="020B0604020202020204" pitchFamily="34" charset="0"/>
              </a:rPr>
              <a:t>%D </a:t>
            </a:r>
            <a:r>
              <a:rPr lang="es-CO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t-1:18.62%                                        %E t-1: 81.38%</a:t>
            </a:r>
          </a:p>
        </p:txBody>
      </p:sp>
      <p:cxnSp>
        <p:nvCxnSpPr>
          <p:cNvPr id="32" name="Conector recto de flecha 31"/>
          <p:cNvCxnSpPr/>
          <p:nvPr/>
        </p:nvCxnSpPr>
        <p:spPr>
          <a:xfrm>
            <a:off x="8968419" y="3138835"/>
            <a:ext cx="604911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ángulo redondeado 49"/>
          <p:cNvSpPr/>
          <p:nvPr/>
        </p:nvSpPr>
        <p:spPr>
          <a:xfrm>
            <a:off x="7078957" y="4402119"/>
            <a:ext cx="2050167" cy="598047"/>
          </a:xfrm>
          <a:prstGeom prst="roundRect">
            <a:avLst/>
          </a:prstGeom>
          <a:ln w="317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fontAlgn="b"/>
            <a:r>
              <a:rPr lang="es-CO" b="1" dirty="0" smtClean="0"/>
              <a:t>Kd: 22.93%</a:t>
            </a:r>
            <a:endParaRPr lang="es-CO" b="1" dirty="0"/>
          </a:p>
        </p:txBody>
      </p:sp>
      <p:sp>
        <p:nvSpPr>
          <p:cNvPr id="51" name="Rectángulo redondeado 50"/>
          <p:cNvSpPr/>
          <p:nvPr/>
        </p:nvSpPr>
        <p:spPr>
          <a:xfrm>
            <a:off x="9437608" y="4384729"/>
            <a:ext cx="1997064" cy="595808"/>
          </a:xfrm>
          <a:prstGeom prst="roundRect">
            <a:avLst/>
          </a:prstGeom>
          <a:ln w="317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fontAlgn="b"/>
            <a:r>
              <a:rPr lang="es-CO" b="1" dirty="0"/>
              <a:t>Ke </a:t>
            </a:r>
            <a:r>
              <a:rPr lang="es-CO" b="1" dirty="0" smtClean="0"/>
              <a:t>($):12.82</a:t>
            </a:r>
            <a:r>
              <a:rPr lang="es-CO" b="1" dirty="0"/>
              <a:t>%</a:t>
            </a:r>
          </a:p>
        </p:txBody>
      </p:sp>
      <p:sp>
        <p:nvSpPr>
          <p:cNvPr id="53" name="Rectángulo redondeado 52"/>
          <p:cNvSpPr/>
          <p:nvPr/>
        </p:nvSpPr>
        <p:spPr>
          <a:xfrm>
            <a:off x="8272342" y="5354811"/>
            <a:ext cx="1997064" cy="470540"/>
          </a:xfrm>
          <a:prstGeom prst="roundRect">
            <a:avLst/>
          </a:prstGeom>
          <a:ln w="317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fontAlgn="b"/>
            <a:r>
              <a:rPr lang="es-CO" b="1" dirty="0" smtClean="0"/>
              <a:t>WACC</a:t>
            </a:r>
            <a:r>
              <a:rPr lang="es-CO" dirty="0"/>
              <a:t>:</a:t>
            </a:r>
            <a:r>
              <a:rPr lang="es-CO" b="1" dirty="0" smtClean="0"/>
              <a:t>14.55</a:t>
            </a:r>
            <a:r>
              <a:rPr lang="es-CO" b="1" dirty="0"/>
              <a:t>%</a:t>
            </a:r>
            <a:endParaRPr lang="es-CO" dirty="0"/>
          </a:p>
        </p:txBody>
      </p:sp>
      <p:graphicFrame>
        <p:nvGraphicFramePr>
          <p:cNvPr id="56" name="Gráfico 5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3135101"/>
              </p:ext>
            </p:extLst>
          </p:nvPr>
        </p:nvGraphicFramePr>
        <p:xfrm>
          <a:off x="319112" y="1601806"/>
          <a:ext cx="6464775" cy="34611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199199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8537427-567C-43FE-A9DC-167ABA4AFA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855" y="270457"/>
            <a:ext cx="10513026" cy="643944"/>
          </a:xfrm>
        </p:spPr>
        <p:txBody>
          <a:bodyPr>
            <a:noAutofit/>
          </a:bodyPr>
          <a:lstStyle/>
          <a:p>
            <a:r>
              <a:rPr lang="es-419" sz="2000" dirty="0" smtClean="0">
                <a:effectLst/>
                <a:latin typeface="Arial" charset="0"/>
              </a:rPr>
              <a:t>VALORACIÓN FINANCIERA POR ADJUST PRESENT VALUE – APV</a:t>
            </a:r>
            <a:br>
              <a:rPr lang="es-419" sz="2000" dirty="0" smtClean="0">
                <a:effectLst/>
                <a:latin typeface="Arial" charset="0"/>
              </a:rPr>
            </a:br>
            <a:endParaRPr lang="es-419" sz="2000" dirty="0">
              <a:effectLst/>
              <a:latin typeface="Arial" charset="0"/>
            </a:endParaRP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xmlns="" id="{16DFB47C-1E3E-441E-BEDE-82A1F28797CD}"/>
              </a:ext>
            </a:extLst>
          </p:cNvPr>
          <p:cNvGrpSpPr/>
          <p:nvPr/>
        </p:nvGrpSpPr>
        <p:grpSpPr>
          <a:xfrm>
            <a:off x="0" y="6364767"/>
            <a:ext cx="12192000" cy="508000"/>
            <a:chOff x="0" y="6364767"/>
            <a:chExt cx="12192000" cy="508000"/>
          </a:xfrm>
        </p:grpSpPr>
        <p:pic>
          <p:nvPicPr>
            <p:cNvPr id="6" name="Imagen 5">
              <a:extLst>
                <a:ext uri="{FF2B5EF4-FFF2-40B4-BE49-F238E27FC236}">
                  <a16:creationId xmlns:a16="http://schemas.microsoft.com/office/drawing/2014/main" xmlns="" id="{2EC10D1F-33E9-48B9-9C5F-1445D0AA26E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364767"/>
              <a:ext cx="12192000" cy="508000"/>
            </a:xfrm>
            <a:prstGeom prst="rect">
              <a:avLst/>
            </a:prstGeom>
          </p:spPr>
        </p:pic>
        <p:pic>
          <p:nvPicPr>
            <p:cNvPr id="7" name="Imagen 6">
              <a:extLst>
                <a:ext uri="{FF2B5EF4-FFF2-40B4-BE49-F238E27FC236}">
                  <a16:creationId xmlns:a16="http://schemas.microsoft.com/office/drawing/2014/main" xmlns="" id="{D99CB37A-C21A-4466-A14D-EF5C3B7FDFC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6364824"/>
              <a:ext cx="1120462" cy="507943"/>
            </a:xfrm>
            <a:prstGeom prst="rect">
              <a:avLst/>
            </a:prstGeom>
          </p:spPr>
        </p:pic>
      </p:grpSp>
      <p:pic>
        <p:nvPicPr>
          <p:cNvPr id="15" name="Imagen 14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854" y="914401"/>
            <a:ext cx="9646275" cy="2618427"/>
          </a:xfrm>
          <a:prstGeom prst="rect">
            <a:avLst/>
          </a:prstGeom>
        </p:spPr>
      </p:pic>
      <p:pic>
        <p:nvPicPr>
          <p:cNvPr id="16" name="Imagen 15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854" y="4355202"/>
            <a:ext cx="9646275" cy="989530"/>
          </a:xfrm>
          <a:prstGeom prst="rect">
            <a:avLst/>
          </a:prstGeom>
        </p:spPr>
      </p:pic>
      <p:sp>
        <p:nvSpPr>
          <p:cNvPr id="17" name="Rectángulo 16"/>
          <p:cNvSpPr/>
          <p:nvPr/>
        </p:nvSpPr>
        <p:spPr>
          <a:xfrm>
            <a:off x="759854" y="3687130"/>
            <a:ext cx="105130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419" sz="2000" b="1" dirty="0">
                <a:latin typeface="Arial" charset="0"/>
              </a:rPr>
              <a:t>VALORACIÓN FINANCIERA POR </a:t>
            </a:r>
            <a:r>
              <a:rPr lang="es-419" sz="2000" b="1" dirty="0" smtClean="0">
                <a:latin typeface="Arial" charset="0"/>
              </a:rPr>
              <a:t>FLUJO DE CAJA LIBRE CON WACC TRADICIONAL</a:t>
            </a:r>
            <a:endParaRPr lang="es-CO" sz="2000" b="1" dirty="0"/>
          </a:p>
        </p:txBody>
      </p:sp>
    </p:spTree>
    <p:extLst>
      <p:ext uri="{BB962C8B-B14F-4D97-AF65-F5344CB8AC3E}">
        <p14:creationId xmlns:p14="http://schemas.microsoft.com/office/powerpoint/2010/main" val="261989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8537427-567C-43FE-A9DC-167ABA4AFA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19" y="371296"/>
            <a:ext cx="10353761" cy="881574"/>
          </a:xfrm>
        </p:spPr>
        <p:txBody>
          <a:bodyPr>
            <a:normAutofit/>
          </a:bodyPr>
          <a:lstStyle/>
          <a:p>
            <a:r>
              <a:rPr lang="es-419" sz="2400" dirty="0" smtClean="0">
                <a:effectLst/>
                <a:latin typeface="Arial" charset="0"/>
              </a:rPr>
              <a:t>ANÁLISIS DE SENSIBILIDAD</a:t>
            </a:r>
            <a:endParaRPr lang="es-419" sz="2400" dirty="0">
              <a:effectLst/>
              <a:latin typeface="Arial" charset="0"/>
            </a:endParaRP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xmlns="" id="{16DFB47C-1E3E-441E-BEDE-82A1F28797CD}"/>
              </a:ext>
            </a:extLst>
          </p:cNvPr>
          <p:cNvGrpSpPr/>
          <p:nvPr/>
        </p:nvGrpSpPr>
        <p:grpSpPr>
          <a:xfrm>
            <a:off x="0" y="6364767"/>
            <a:ext cx="12192000" cy="508000"/>
            <a:chOff x="0" y="6364767"/>
            <a:chExt cx="12192000" cy="508000"/>
          </a:xfrm>
        </p:grpSpPr>
        <p:pic>
          <p:nvPicPr>
            <p:cNvPr id="6" name="Imagen 5">
              <a:extLst>
                <a:ext uri="{FF2B5EF4-FFF2-40B4-BE49-F238E27FC236}">
                  <a16:creationId xmlns:a16="http://schemas.microsoft.com/office/drawing/2014/main" xmlns="" id="{2EC10D1F-33E9-48B9-9C5F-1445D0AA26E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364767"/>
              <a:ext cx="12192000" cy="508000"/>
            </a:xfrm>
            <a:prstGeom prst="rect">
              <a:avLst/>
            </a:prstGeom>
          </p:spPr>
        </p:pic>
        <p:pic>
          <p:nvPicPr>
            <p:cNvPr id="7" name="Imagen 6">
              <a:extLst>
                <a:ext uri="{FF2B5EF4-FFF2-40B4-BE49-F238E27FC236}">
                  <a16:creationId xmlns:a16="http://schemas.microsoft.com/office/drawing/2014/main" xmlns="" id="{D99CB37A-C21A-4466-A14D-EF5C3B7FDFC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6364824"/>
              <a:ext cx="1120462" cy="507943"/>
            </a:xfrm>
            <a:prstGeom prst="rect">
              <a:avLst/>
            </a:prstGeom>
          </p:spPr>
        </p:pic>
      </p:grpSp>
      <p:pic>
        <p:nvPicPr>
          <p:cNvPr id="18" name="Imagen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119" y="1394071"/>
            <a:ext cx="4455220" cy="1030196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56607" y="1318285"/>
            <a:ext cx="2920181" cy="1050407"/>
          </a:xfrm>
          <a:prstGeom prst="rect">
            <a:avLst/>
          </a:prstGeom>
        </p:spPr>
      </p:pic>
      <p:cxnSp>
        <p:nvCxnSpPr>
          <p:cNvPr id="33" name="Conector recto 32"/>
          <p:cNvCxnSpPr/>
          <p:nvPr/>
        </p:nvCxnSpPr>
        <p:spPr>
          <a:xfrm flipV="1">
            <a:off x="919119" y="2588654"/>
            <a:ext cx="10289655" cy="1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6" name="Conector recto 35"/>
          <p:cNvCxnSpPr/>
          <p:nvPr/>
        </p:nvCxnSpPr>
        <p:spPr>
          <a:xfrm>
            <a:off x="6091707" y="2588654"/>
            <a:ext cx="0" cy="3296991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38" name="Imagen 3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1369" y="3006420"/>
            <a:ext cx="5287914" cy="3153083"/>
          </a:xfrm>
          <a:prstGeom prst="rect">
            <a:avLst/>
          </a:prstGeom>
        </p:spPr>
      </p:pic>
      <p:sp>
        <p:nvSpPr>
          <p:cNvPr id="39" name="CuadroTexto 38"/>
          <p:cNvSpPr txBox="1"/>
          <p:nvPr/>
        </p:nvSpPr>
        <p:spPr>
          <a:xfrm>
            <a:off x="773723" y="2801156"/>
            <a:ext cx="48955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VALOR TERMINAL ANTE CAMBIOS EN EL WACC</a:t>
            </a:r>
            <a:endParaRPr lang="es-CO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" name="Imagen 3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61661" y="3017646"/>
            <a:ext cx="5161305" cy="3091726"/>
          </a:xfrm>
          <a:prstGeom prst="rect">
            <a:avLst/>
          </a:prstGeom>
        </p:spPr>
      </p:pic>
      <p:sp>
        <p:nvSpPr>
          <p:cNvPr id="41" name="CuadroTexto 40"/>
          <p:cNvSpPr txBox="1"/>
          <p:nvPr/>
        </p:nvSpPr>
        <p:spPr>
          <a:xfrm>
            <a:off x="6514132" y="2801156"/>
            <a:ext cx="48955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VALOR TERMINAL ANTE CAMBIOS EN g</a:t>
            </a:r>
            <a:endParaRPr lang="es-CO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92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4">
            <a:extLst>
              <a:ext uri="{FF2B5EF4-FFF2-40B4-BE49-F238E27FC236}">
                <a16:creationId xmlns:a16="http://schemas.microsoft.com/office/drawing/2014/main" xmlns="" id="{16DFB47C-1E3E-441E-BEDE-82A1F28797CD}"/>
              </a:ext>
            </a:extLst>
          </p:cNvPr>
          <p:cNvGrpSpPr/>
          <p:nvPr/>
        </p:nvGrpSpPr>
        <p:grpSpPr>
          <a:xfrm>
            <a:off x="0" y="6364767"/>
            <a:ext cx="12192000" cy="508000"/>
            <a:chOff x="0" y="6364767"/>
            <a:chExt cx="12192000" cy="508000"/>
          </a:xfrm>
        </p:grpSpPr>
        <p:pic>
          <p:nvPicPr>
            <p:cNvPr id="6" name="Imagen 5">
              <a:extLst>
                <a:ext uri="{FF2B5EF4-FFF2-40B4-BE49-F238E27FC236}">
                  <a16:creationId xmlns:a16="http://schemas.microsoft.com/office/drawing/2014/main" xmlns="" id="{2EC10D1F-33E9-48B9-9C5F-1445D0AA26E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364767"/>
              <a:ext cx="12192000" cy="508000"/>
            </a:xfrm>
            <a:prstGeom prst="rect">
              <a:avLst/>
            </a:prstGeom>
          </p:spPr>
        </p:pic>
        <p:pic>
          <p:nvPicPr>
            <p:cNvPr id="7" name="Imagen 6">
              <a:extLst>
                <a:ext uri="{FF2B5EF4-FFF2-40B4-BE49-F238E27FC236}">
                  <a16:creationId xmlns:a16="http://schemas.microsoft.com/office/drawing/2014/main" xmlns="" id="{D99CB37A-C21A-4466-A14D-EF5C3B7FDFC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6364824"/>
              <a:ext cx="1120462" cy="507943"/>
            </a:xfrm>
            <a:prstGeom prst="rect">
              <a:avLst/>
            </a:prstGeom>
          </p:spPr>
        </p:pic>
      </p:grp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75695" y="277587"/>
            <a:ext cx="10353761" cy="529882"/>
          </a:xfrm>
        </p:spPr>
        <p:txBody>
          <a:bodyPr>
            <a:normAutofit/>
          </a:bodyPr>
          <a:lstStyle/>
          <a:p>
            <a:r>
              <a:rPr lang="es-CO" sz="24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CONCLUSIONES Y RECOMENDACIONES</a:t>
            </a:r>
            <a:endParaRPr lang="es-CO" sz="24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423119" y="848448"/>
            <a:ext cx="11094587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endParaRPr lang="es-CO" sz="1600" dirty="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ES" sz="1600" dirty="0" smtClean="0"/>
              <a:t>La empresa </a:t>
            </a:r>
            <a:r>
              <a:rPr lang="es-ES" sz="1600" dirty="0"/>
              <a:t>deberá evaluar otras posibilidades de financiamiento del activo, puesto que en la actualidad presenta altos costos de financiamiento externo motivados por la débil salud financiera </a:t>
            </a:r>
            <a:r>
              <a:rPr lang="es-ES" sz="1600" dirty="0" smtClean="0"/>
              <a:t>histórica.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es-CO" sz="1600" dirty="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CO" sz="1600" dirty="0" smtClean="0"/>
              <a:t>Consolidar </a:t>
            </a:r>
            <a:r>
              <a:rPr lang="es-CO" sz="1600" dirty="0"/>
              <a:t>estrategias financieras enmarcadas en la dilución de costos de materia prima y gastos operativos, como también la generación de estrategias de dinamización del activo improductivo (PPYE - edificación improductiva) y el mejoramiento de los indicadores ROA y ROE; además de políticas de manejo de capital de trabajo</a:t>
            </a:r>
            <a:r>
              <a:rPr lang="es-CO" sz="1600" dirty="0" smtClean="0"/>
              <a:t>.</a:t>
            </a:r>
          </a:p>
          <a:p>
            <a:pPr lvl="0" algn="just"/>
            <a:endParaRPr lang="es-CO" sz="1600" dirty="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CO" sz="1600" dirty="0"/>
              <a:t>La empresa presenta un ROIC superior al WACC; por lo tanto, se concluye que </a:t>
            </a:r>
            <a:r>
              <a:rPr lang="es-CO" sz="1600" dirty="0" smtClean="0"/>
              <a:t>la </a:t>
            </a:r>
            <a:r>
              <a:rPr lang="es-CO" sz="1600" dirty="0"/>
              <a:t>empresa genera </a:t>
            </a:r>
            <a:r>
              <a:rPr lang="es-CO" sz="1600" dirty="0" smtClean="0"/>
              <a:t>valor a partir del año 2016.</a:t>
            </a:r>
          </a:p>
          <a:p>
            <a:pPr lvl="0" algn="just"/>
            <a:endParaRPr lang="es-CO" sz="1600" dirty="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CO" sz="1600" dirty="0" smtClean="0"/>
              <a:t>El ahorro </a:t>
            </a:r>
            <a:r>
              <a:rPr lang="es-CO" sz="1600" dirty="0"/>
              <a:t>impositivo </a:t>
            </a:r>
            <a:r>
              <a:rPr lang="es-CO" sz="1600" dirty="0" smtClean="0"/>
              <a:t>fue de </a:t>
            </a:r>
            <a:r>
              <a:rPr lang="es-CO" sz="1600" dirty="0"/>
              <a:t>$94.385.496, </a:t>
            </a:r>
            <a:r>
              <a:rPr lang="es-CO" sz="1600" dirty="0" smtClean="0"/>
              <a:t>su </a:t>
            </a:r>
            <a:r>
              <a:rPr lang="es-CO" sz="1600" dirty="0"/>
              <a:t>valor operativo </a:t>
            </a:r>
            <a:r>
              <a:rPr lang="es-CO" sz="1600" dirty="0" smtClean="0"/>
              <a:t>sin </a:t>
            </a:r>
            <a:r>
              <a:rPr lang="es-CO" sz="1600" dirty="0"/>
              <a:t>apalancamiento </a:t>
            </a:r>
            <a:r>
              <a:rPr lang="es-CO" sz="1600" dirty="0" smtClean="0"/>
              <a:t>es de </a:t>
            </a:r>
            <a:r>
              <a:rPr lang="es-CO" sz="1600" dirty="0"/>
              <a:t>$13.383.445.294 para el periodo 2017</a:t>
            </a:r>
            <a:r>
              <a:rPr lang="es-CO" sz="1600" dirty="0" smtClean="0"/>
              <a:t>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es-CO" sz="1600" dirty="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CO" sz="1600" dirty="0"/>
              <a:t>De acuerdo con la técnica de sensibilidad se puede determinar que el valor de la empresa, ante el cambio del WACC del 3 % y la tasa de crecimiento g del 1 % , fluctúa en gran proporción pasando de $28.090.792.774 en escenario pesimista, a un $36.131.997.663 en escenario optimista, y de acuerdo con el resultado de la aplicación del método APV presenta un valor probable de $30.323.633.790.</a:t>
            </a:r>
          </a:p>
          <a:p>
            <a:r>
              <a:rPr lang="es-CO" dirty="0"/>
              <a:t/>
            </a:r>
            <a:br>
              <a:rPr lang="es-CO" dirty="0"/>
            </a:br>
            <a:r>
              <a:rPr lang="es-CO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687499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4">
            <a:extLst>
              <a:ext uri="{FF2B5EF4-FFF2-40B4-BE49-F238E27FC236}">
                <a16:creationId xmlns:a16="http://schemas.microsoft.com/office/drawing/2014/main" xmlns="" id="{16DFB47C-1E3E-441E-BEDE-82A1F28797CD}"/>
              </a:ext>
            </a:extLst>
          </p:cNvPr>
          <p:cNvGrpSpPr/>
          <p:nvPr/>
        </p:nvGrpSpPr>
        <p:grpSpPr>
          <a:xfrm>
            <a:off x="0" y="6364767"/>
            <a:ext cx="12192000" cy="508000"/>
            <a:chOff x="0" y="6364767"/>
            <a:chExt cx="12192000" cy="508000"/>
          </a:xfrm>
        </p:grpSpPr>
        <p:pic>
          <p:nvPicPr>
            <p:cNvPr id="6" name="Imagen 5">
              <a:extLst>
                <a:ext uri="{FF2B5EF4-FFF2-40B4-BE49-F238E27FC236}">
                  <a16:creationId xmlns:a16="http://schemas.microsoft.com/office/drawing/2014/main" xmlns="" id="{2EC10D1F-33E9-48B9-9C5F-1445D0AA26E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364767"/>
              <a:ext cx="12192000" cy="508000"/>
            </a:xfrm>
            <a:prstGeom prst="rect">
              <a:avLst/>
            </a:prstGeom>
          </p:spPr>
        </p:pic>
        <p:pic>
          <p:nvPicPr>
            <p:cNvPr id="7" name="Imagen 6">
              <a:extLst>
                <a:ext uri="{FF2B5EF4-FFF2-40B4-BE49-F238E27FC236}">
                  <a16:creationId xmlns:a16="http://schemas.microsoft.com/office/drawing/2014/main" xmlns="" id="{D99CB37A-C21A-4466-A14D-EF5C3B7FDFC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6364824"/>
              <a:ext cx="1120462" cy="507943"/>
            </a:xfrm>
            <a:prstGeom prst="rect">
              <a:avLst/>
            </a:prstGeom>
          </p:spPr>
        </p:pic>
      </p:grp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913795" y="609601"/>
            <a:ext cx="10353761" cy="4764258"/>
          </a:xfrm>
        </p:spPr>
        <p:txBody>
          <a:bodyPr>
            <a:normAutofit/>
          </a:bodyPr>
          <a:lstStyle/>
          <a:p>
            <a:r>
              <a:rPr lang="es-CO" sz="9600" b="0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gracias</a:t>
            </a:r>
            <a:endParaRPr lang="es-CO" sz="9600" b="0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77432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0" y="6364767"/>
            <a:ext cx="12192000" cy="508000"/>
            <a:chOff x="0" y="6364767"/>
            <a:chExt cx="12192000" cy="508000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364767"/>
              <a:ext cx="12192000" cy="508000"/>
            </a:xfrm>
            <a:prstGeom prst="rect">
              <a:avLst/>
            </a:prstGeom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6364824"/>
              <a:ext cx="1120462" cy="507943"/>
            </a:xfrm>
            <a:prstGeom prst="rect">
              <a:avLst/>
            </a:prstGeom>
          </p:spPr>
        </p:pic>
      </p:grpSp>
      <p:sp>
        <p:nvSpPr>
          <p:cNvPr id="8" name="Flecha derecha 7"/>
          <p:cNvSpPr/>
          <p:nvPr/>
        </p:nvSpPr>
        <p:spPr>
          <a:xfrm>
            <a:off x="326372" y="3877261"/>
            <a:ext cx="11448444" cy="347370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 w="38100"/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Rectángulo redondeado 8"/>
          <p:cNvSpPr/>
          <p:nvPr/>
        </p:nvSpPr>
        <p:spPr>
          <a:xfrm rot="16200000">
            <a:off x="-692782" y="2072650"/>
            <a:ext cx="2204478" cy="620529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05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Creada por: El Instituto de fomento industrial, Inversiones Bavaria S.A y Familias prestrantes </a:t>
            </a:r>
            <a:endParaRPr lang="es-CO" sz="105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10" name="Conector recto de flecha 9"/>
          <p:cNvCxnSpPr/>
          <p:nvPr/>
        </p:nvCxnSpPr>
        <p:spPr>
          <a:xfrm>
            <a:off x="326372" y="4224631"/>
            <a:ext cx="0" cy="4368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/>
          <p:cNvCxnSpPr/>
          <p:nvPr/>
        </p:nvCxnSpPr>
        <p:spPr>
          <a:xfrm flipV="1">
            <a:off x="326370" y="3507929"/>
            <a:ext cx="0" cy="3693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1"/>
          <p:cNvCxnSpPr/>
          <p:nvPr/>
        </p:nvCxnSpPr>
        <p:spPr>
          <a:xfrm>
            <a:off x="326371" y="4229739"/>
            <a:ext cx="0" cy="4368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uadroTexto 12"/>
          <p:cNvSpPr txBox="1"/>
          <p:nvPr/>
        </p:nvSpPr>
        <p:spPr>
          <a:xfrm>
            <a:off x="51294" y="4671104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b="1" dirty="0" smtClean="0"/>
              <a:t>1965</a:t>
            </a:r>
            <a:endParaRPr lang="es-CO" sz="1400" b="1" dirty="0"/>
          </a:p>
        </p:txBody>
      </p:sp>
      <p:cxnSp>
        <p:nvCxnSpPr>
          <p:cNvPr id="14" name="Conector recto de flecha 13"/>
          <p:cNvCxnSpPr/>
          <p:nvPr/>
        </p:nvCxnSpPr>
        <p:spPr>
          <a:xfrm>
            <a:off x="1023677" y="4224631"/>
            <a:ext cx="0" cy="4368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uadroTexto 14"/>
          <p:cNvSpPr txBox="1"/>
          <p:nvPr/>
        </p:nvSpPr>
        <p:spPr>
          <a:xfrm>
            <a:off x="684014" y="4669944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b="1" dirty="0" smtClean="0"/>
              <a:t>1967</a:t>
            </a:r>
            <a:endParaRPr lang="es-CO" b="1" dirty="0"/>
          </a:p>
        </p:txBody>
      </p:sp>
      <p:sp>
        <p:nvSpPr>
          <p:cNvPr id="16" name="Rectángulo redondeado 15"/>
          <p:cNvSpPr/>
          <p:nvPr/>
        </p:nvSpPr>
        <p:spPr>
          <a:xfrm rot="16200000">
            <a:off x="-78562" y="2233586"/>
            <a:ext cx="2204478" cy="41249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05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Inicio Etapa productiva </a:t>
            </a:r>
            <a:endParaRPr lang="es-CO" sz="105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17" name="Conector recto de flecha 16"/>
          <p:cNvCxnSpPr/>
          <p:nvPr/>
        </p:nvCxnSpPr>
        <p:spPr>
          <a:xfrm flipV="1">
            <a:off x="1023676" y="3547181"/>
            <a:ext cx="0" cy="3693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ángulo redondeado 17"/>
          <p:cNvSpPr/>
          <p:nvPr/>
        </p:nvSpPr>
        <p:spPr>
          <a:xfrm>
            <a:off x="1367292" y="1377534"/>
            <a:ext cx="2262353" cy="210762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CO" sz="105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Desarrollo de producción de sacos de fique </a:t>
            </a:r>
          </a:p>
          <a:p>
            <a:pPr algn="just"/>
            <a:r>
              <a:rPr lang="es-CO" sz="105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*Adhesión de accionistas como la Federación Nacional de Cafeteros y la Corporación Financiera del Valle.</a:t>
            </a:r>
          </a:p>
          <a:p>
            <a:pPr algn="just"/>
            <a:r>
              <a:rPr lang="es-CO" sz="105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*Dependencia de cultivos agrícolas.</a:t>
            </a:r>
          </a:p>
          <a:p>
            <a:pPr algn="just"/>
            <a:r>
              <a:rPr lang="es-CO" sz="105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*Exportaciones.</a:t>
            </a:r>
          </a:p>
          <a:p>
            <a:pPr algn="just"/>
            <a:r>
              <a:rPr lang="es-CO" sz="105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* Incursión en producción de polipropileno.</a:t>
            </a:r>
          </a:p>
        </p:txBody>
      </p:sp>
      <p:cxnSp>
        <p:nvCxnSpPr>
          <p:cNvPr id="19" name="Conector recto de flecha 18"/>
          <p:cNvCxnSpPr/>
          <p:nvPr/>
        </p:nvCxnSpPr>
        <p:spPr>
          <a:xfrm flipV="1">
            <a:off x="1511412" y="3577943"/>
            <a:ext cx="0" cy="3693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/>
          <p:cNvSpPr txBox="1"/>
          <p:nvPr/>
        </p:nvSpPr>
        <p:spPr>
          <a:xfrm>
            <a:off x="1176037" y="4640327"/>
            <a:ext cx="5902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b="1" dirty="0" smtClean="0"/>
              <a:t>1968 </a:t>
            </a:r>
            <a:endParaRPr lang="es-CO" b="1" dirty="0"/>
          </a:p>
        </p:txBody>
      </p:sp>
      <p:cxnSp>
        <p:nvCxnSpPr>
          <p:cNvPr id="21" name="Conector recto de flecha 20"/>
          <p:cNvCxnSpPr>
            <a:endCxn id="24" idx="0"/>
          </p:cNvCxnSpPr>
          <p:nvPr/>
        </p:nvCxnSpPr>
        <p:spPr>
          <a:xfrm>
            <a:off x="1506577" y="4640327"/>
            <a:ext cx="2151416" cy="95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de flecha 21"/>
          <p:cNvCxnSpPr/>
          <p:nvPr/>
        </p:nvCxnSpPr>
        <p:spPr>
          <a:xfrm>
            <a:off x="1492788" y="4138238"/>
            <a:ext cx="0" cy="4368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de flecha 22"/>
          <p:cNvCxnSpPr/>
          <p:nvPr/>
        </p:nvCxnSpPr>
        <p:spPr>
          <a:xfrm>
            <a:off x="3653541" y="4138238"/>
            <a:ext cx="0" cy="4368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uadroTexto 23"/>
          <p:cNvSpPr txBox="1"/>
          <p:nvPr/>
        </p:nvSpPr>
        <p:spPr>
          <a:xfrm>
            <a:off x="3344445" y="4649902"/>
            <a:ext cx="62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b="1" dirty="0" smtClean="0"/>
              <a:t>1995 </a:t>
            </a:r>
            <a:endParaRPr lang="es-CO" b="1" dirty="0"/>
          </a:p>
        </p:txBody>
      </p:sp>
      <p:cxnSp>
        <p:nvCxnSpPr>
          <p:cNvPr id="25" name="Conector recto de flecha 24"/>
          <p:cNvCxnSpPr/>
          <p:nvPr/>
        </p:nvCxnSpPr>
        <p:spPr>
          <a:xfrm flipV="1">
            <a:off x="3629645" y="3507929"/>
            <a:ext cx="0" cy="3693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ángulo redondeado 25"/>
          <p:cNvSpPr/>
          <p:nvPr/>
        </p:nvSpPr>
        <p:spPr>
          <a:xfrm>
            <a:off x="1050774" y="5434587"/>
            <a:ext cx="9612908" cy="77645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CO" sz="105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*Generación </a:t>
            </a:r>
            <a:r>
              <a:rPr lang="es-CO" sz="105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 mas de 300 </a:t>
            </a:r>
            <a:r>
              <a:rPr lang="es-CO" sz="105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empleos</a:t>
            </a:r>
          </a:p>
          <a:p>
            <a:pPr algn="just"/>
            <a:r>
              <a:rPr lang="es-CO" sz="105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*</a:t>
            </a:r>
            <a:r>
              <a:rPr lang="es-CO" sz="105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Participación de mas de 16.000 familias indígenas y campesinas  cultivadoras de fique de Departamentos como el Cauca, Nariño y Putumayo. </a:t>
            </a:r>
          </a:p>
        </p:txBody>
      </p:sp>
      <p:sp>
        <p:nvSpPr>
          <p:cNvPr id="27" name="Rectángulo redondeado 26"/>
          <p:cNvSpPr/>
          <p:nvPr/>
        </p:nvSpPr>
        <p:spPr>
          <a:xfrm>
            <a:off x="3925644" y="1370610"/>
            <a:ext cx="720189" cy="211014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s-CO" sz="1050" b="1" dirty="0" smtClean="0">
                <a:ln w="0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CRISIS DE LA EMPRESA Motivado  a la reducción </a:t>
            </a:r>
            <a:r>
              <a:rPr lang="es-CO" sz="1050" b="1" dirty="0">
                <a:ln w="0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 mercado </a:t>
            </a:r>
          </a:p>
        </p:txBody>
      </p:sp>
      <p:cxnSp>
        <p:nvCxnSpPr>
          <p:cNvPr id="29" name="Conector recto de flecha 28"/>
          <p:cNvCxnSpPr/>
          <p:nvPr/>
        </p:nvCxnSpPr>
        <p:spPr>
          <a:xfrm flipV="1">
            <a:off x="3993170" y="3599392"/>
            <a:ext cx="0" cy="3693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de flecha 29"/>
          <p:cNvCxnSpPr/>
          <p:nvPr/>
        </p:nvCxnSpPr>
        <p:spPr>
          <a:xfrm>
            <a:off x="4300179" y="4138238"/>
            <a:ext cx="0" cy="4368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ángulo 30"/>
          <p:cNvSpPr/>
          <p:nvPr/>
        </p:nvSpPr>
        <p:spPr>
          <a:xfrm>
            <a:off x="3388802" y="98763"/>
            <a:ext cx="5101141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EMPAQUES DEL CAUCA S.A</a:t>
            </a:r>
          </a:p>
          <a:p>
            <a:pPr algn="ctr"/>
            <a:r>
              <a:rPr lang="es-ES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Sector Industrial - Agroindustrial </a:t>
            </a:r>
            <a:endParaRPr lang="es-ES" sz="2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2" name="CuadroTexto 31"/>
          <p:cNvSpPr txBox="1"/>
          <p:nvPr/>
        </p:nvSpPr>
        <p:spPr>
          <a:xfrm>
            <a:off x="4025785" y="4649901"/>
            <a:ext cx="5902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b="1" dirty="0" smtClean="0"/>
              <a:t>1996 </a:t>
            </a:r>
            <a:endParaRPr lang="es-CO" b="1" dirty="0"/>
          </a:p>
        </p:txBody>
      </p:sp>
      <p:cxnSp>
        <p:nvCxnSpPr>
          <p:cNvPr id="33" name="Conector recto de flecha 32"/>
          <p:cNvCxnSpPr/>
          <p:nvPr/>
        </p:nvCxnSpPr>
        <p:spPr>
          <a:xfrm flipV="1">
            <a:off x="4641242" y="3577943"/>
            <a:ext cx="9182" cy="3930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ángulo redondeado 35"/>
          <p:cNvSpPr/>
          <p:nvPr/>
        </p:nvSpPr>
        <p:spPr>
          <a:xfrm>
            <a:off x="5063319" y="1326610"/>
            <a:ext cx="720189" cy="22218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s-CO" sz="1050" b="1" dirty="0" smtClean="0">
                <a:ln w="0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Asamblea General del 29 de Octubre. 175 trabajadores toman control accionario de la empresa.</a:t>
            </a:r>
            <a:endParaRPr lang="es-CO" sz="1050" b="1" dirty="0">
              <a:ln w="0">
                <a:solidFill>
                  <a:schemeClr val="accent2">
                    <a:lumMod val="75000"/>
                  </a:schemeClr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7" name="CuadroTexto 36"/>
          <p:cNvSpPr txBox="1"/>
          <p:nvPr/>
        </p:nvSpPr>
        <p:spPr>
          <a:xfrm>
            <a:off x="5099032" y="4638411"/>
            <a:ext cx="5902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b="1" dirty="0" smtClean="0"/>
              <a:t>1997 </a:t>
            </a:r>
            <a:endParaRPr lang="es-CO" b="1" dirty="0"/>
          </a:p>
        </p:txBody>
      </p:sp>
      <p:cxnSp>
        <p:nvCxnSpPr>
          <p:cNvPr id="38" name="Conector recto de flecha 37"/>
          <p:cNvCxnSpPr/>
          <p:nvPr/>
        </p:nvCxnSpPr>
        <p:spPr>
          <a:xfrm>
            <a:off x="5423414" y="4096749"/>
            <a:ext cx="0" cy="4368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ángulo redondeado 38"/>
          <p:cNvSpPr/>
          <p:nvPr/>
        </p:nvSpPr>
        <p:spPr>
          <a:xfrm>
            <a:off x="5865332" y="1280675"/>
            <a:ext cx="2125893" cy="226139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es-CO" sz="105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just"/>
            <a:endParaRPr lang="es-CO" sz="105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just"/>
            <a:endParaRPr lang="es-CO" sz="105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just"/>
            <a:endParaRPr lang="es-CO" sz="105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just"/>
            <a:r>
              <a:rPr lang="es-CO" sz="105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Desarrollo de operación.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CO" sz="105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Bajos niveles económicos de la empresa, altos costos, generación de perdidas, alto nivel de endeudamiento con terceros, entre otros.</a:t>
            </a:r>
          </a:p>
        </p:txBody>
      </p:sp>
      <p:cxnSp>
        <p:nvCxnSpPr>
          <p:cNvPr id="40" name="Conector recto de flecha 39"/>
          <p:cNvCxnSpPr/>
          <p:nvPr/>
        </p:nvCxnSpPr>
        <p:spPr>
          <a:xfrm>
            <a:off x="5980113" y="4126514"/>
            <a:ext cx="0" cy="4368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de flecha 40"/>
          <p:cNvCxnSpPr/>
          <p:nvPr/>
        </p:nvCxnSpPr>
        <p:spPr>
          <a:xfrm>
            <a:off x="7991226" y="4179271"/>
            <a:ext cx="0" cy="4368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de flecha 41"/>
          <p:cNvCxnSpPr>
            <a:stCxn id="43" idx="0"/>
          </p:cNvCxnSpPr>
          <p:nvPr/>
        </p:nvCxnSpPr>
        <p:spPr>
          <a:xfrm>
            <a:off x="5885147" y="4627968"/>
            <a:ext cx="2111690" cy="219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CuadroTexto 42"/>
          <p:cNvSpPr txBox="1"/>
          <p:nvPr/>
        </p:nvSpPr>
        <p:spPr>
          <a:xfrm>
            <a:off x="5590034" y="4627968"/>
            <a:ext cx="5902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b="1" dirty="0" smtClean="0"/>
              <a:t>1998 </a:t>
            </a:r>
            <a:endParaRPr lang="es-CO" b="1" dirty="0"/>
          </a:p>
        </p:txBody>
      </p:sp>
      <p:sp>
        <p:nvSpPr>
          <p:cNvPr id="44" name="CuadroTexto 43"/>
          <p:cNvSpPr txBox="1"/>
          <p:nvPr/>
        </p:nvSpPr>
        <p:spPr>
          <a:xfrm>
            <a:off x="7696113" y="4601945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b="1" dirty="0" smtClean="0"/>
              <a:t>2013</a:t>
            </a:r>
            <a:endParaRPr lang="es-CO" b="1" dirty="0"/>
          </a:p>
        </p:txBody>
      </p:sp>
      <p:pic>
        <p:nvPicPr>
          <p:cNvPr id="45" name="Picture 2" descr="Resultado de imagen para grafica decrecient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5222" y="1317086"/>
            <a:ext cx="691540" cy="691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CuadroTexto 45"/>
          <p:cNvSpPr txBox="1"/>
          <p:nvPr/>
        </p:nvSpPr>
        <p:spPr>
          <a:xfrm>
            <a:off x="8246264" y="4580159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b="1" dirty="0" smtClean="0"/>
              <a:t>2014</a:t>
            </a:r>
            <a:endParaRPr lang="es-CO" b="1" dirty="0"/>
          </a:p>
        </p:txBody>
      </p:sp>
      <p:sp>
        <p:nvSpPr>
          <p:cNvPr id="47" name="CuadroTexto 46"/>
          <p:cNvSpPr txBox="1"/>
          <p:nvPr/>
        </p:nvSpPr>
        <p:spPr>
          <a:xfrm>
            <a:off x="10655777" y="4555348"/>
            <a:ext cx="9861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b="1" dirty="0" smtClean="0"/>
              <a:t>Actualidad</a:t>
            </a:r>
            <a:endParaRPr lang="es-CO" b="1" dirty="0"/>
          </a:p>
        </p:txBody>
      </p:sp>
      <p:cxnSp>
        <p:nvCxnSpPr>
          <p:cNvPr id="48" name="Conector recto de flecha 47"/>
          <p:cNvCxnSpPr/>
          <p:nvPr/>
        </p:nvCxnSpPr>
        <p:spPr>
          <a:xfrm>
            <a:off x="8465270" y="4179271"/>
            <a:ext cx="0" cy="4368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recto de flecha 48"/>
          <p:cNvCxnSpPr/>
          <p:nvPr/>
        </p:nvCxnSpPr>
        <p:spPr>
          <a:xfrm>
            <a:off x="8703145" y="4551724"/>
            <a:ext cx="3117646" cy="116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ángulo redondeado 49"/>
          <p:cNvSpPr/>
          <p:nvPr/>
        </p:nvSpPr>
        <p:spPr>
          <a:xfrm>
            <a:off x="8246264" y="1206595"/>
            <a:ext cx="3624760" cy="230942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es-CO" sz="105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just"/>
            <a:endParaRPr lang="es-CO" sz="105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just"/>
            <a:endParaRPr lang="es-CO" sz="105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just"/>
            <a:endParaRPr lang="es-CO" sz="105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just"/>
            <a:endParaRPr lang="es-CO" sz="105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just"/>
            <a:endParaRPr lang="es-CO" sz="105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just"/>
            <a:r>
              <a:rPr lang="es-CO" sz="105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Cambio de Administración.</a:t>
            </a:r>
          </a:p>
          <a:p>
            <a:pPr algn="just"/>
            <a:r>
              <a:rPr lang="es-CO" sz="105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Mejoramiento en la gestión de Activos y Pasivos.</a:t>
            </a:r>
          </a:p>
          <a:p>
            <a:pPr algn="just"/>
            <a:r>
              <a:rPr lang="es-CO" sz="105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Mejoramiento en la gestión de los gastos admón. y ventas.</a:t>
            </a:r>
          </a:p>
          <a:p>
            <a:pPr algn="just"/>
            <a:r>
              <a:rPr lang="es-CO" sz="105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Mejoramiento de la salud financiera de la empresa para poder negociar financiación con la banca tradicional.</a:t>
            </a:r>
          </a:p>
          <a:p>
            <a:pPr algn="just"/>
            <a:r>
              <a:rPr lang="es-CO" sz="105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Gestión de innovación y nuevos mercados.</a:t>
            </a:r>
          </a:p>
        </p:txBody>
      </p:sp>
      <p:pic>
        <p:nvPicPr>
          <p:cNvPr id="51" name="Picture 4" descr="Resultado de imagen para grafica ascendente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5223" y="1337595"/>
            <a:ext cx="1056745" cy="760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Cerrar llave 51"/>
          <p:cNvSpPr/>
          <p:nvPr/>
        </p:nvSpPr>
        <p:spPr>
          <a:xfrm rot="5400000">
            <a:off x="5861584" y="-565178"/>
            <a:ext cx="378020" cy="11379016"/>
          </a:xfrm>
          <a:prstGeom prst="rightBrace">
            <a:avLst>
              <a:gd name="adj1" fmla="val 4108"/>
              <a:gd name="adj2" fmla="val 55350"/>
            </a:avLst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cxnSp>
        <p:nvCxnSpPr>
          <p:cNvPr id="53" name="Conector recto de flecha 52"/>
          <p:cNvCxnSpPr/>
          <p:nvPr/>
        </p:nvCxnSpPr>
        <p:spPr>
          <a:xfrm flipV="1">
            <a:off x="5424151" y="3603521"/>
            <a:ext cx="9182" cy="3930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ector recto de flecha 53"/>
          <p:cNvCxnSpPr/>
          <p:nvPr/>
        </p:nvCxnSpPr>
        <p:spPr>
          <a:xfrm flipV="1">
            <a:off x="5980113" y="3541142"/>
            <a:ext cx="9182" cy="3930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ctor recto de flecha 54"/>
          <p:cNvCxnSpPr/>
          <p:nvPr/>
        </p:nvCxnSpPr>
        <p:spPr>
          <a:xfrm flipV="1">
            <a:off x="7971188" y="3559521"/>
            <a:ext cx="9182" cy="3930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ector recto de flecha 55"/>
          <p:cNvCxnSpPr/>
          <p:nvPr/>
        </p:nvCxnSpPr>
        <p:spPr>
          <a:xfrm flipV="1">
            <a:off x="8456088" y="3535327"/>
            <a:ext cx="9182" cy="3930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ángulo redondeado 56"/>
          <p:cNvSpPr/>
          <p:nvPr/>
        </p:nvSpPr>
        <p:spPr>
          <a:xfrm>
            <a:off x="914070" y="1214612"/>
            <a:ext cx="10407114" cy="4955966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b="1" dirty="0" smtClean="0"/>
              <a:t>PLANTEAMIENTO DEL PROBLEMA: </a:t>
            </a:r>
          </a:p>
          <a:p>
            <a:pPr algn="ctr"/>
            <a:endParaRPr lang="es-CO" b="1" dirty="0"/>
          </a:p>
          <a:p>
            <a:pPr algn="ctr"/>
            <a:r>
              <a:rPr lang="es-CO" dirty="0" smtClean="0"/>
              <a:t>Desconocimiento del valor de la empresa empaques del Cauca S.A para el año 2017 y su dinámica financiera prospectiva. </a:t>
            </a:r>
          </a:p>
          <a:p>
            <a:pPr algn="ctr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042162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4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3" grpId="0"/>
      <p:bldP spid="15" grpId="0"/>
      <p:bldP spid="16" grpId="0" animBg="1"/>
      <p:bldP spid="18" grpId="0" animBg="1"/>
      <p:bldP spid="20" grpId="0"/>
      <p:bldP spid="24" grpId="0"/>
      <p:bldP spid="26" grpId="0" animBg="1"/>
      <p:bldP spid="27" grpId="0" animBg="1"/>
      <p:bldP spid="32" grpId="0"/>
      <p:bldP spid="36" grpId="0" animBg="1"/>
      <p:bldP spid="37" grpId="0"/>
      <p:bldP spid="39" grpId="0" animBg="1"/>
      <p:bldP spid="43" grpId="0"/>
      <p:bldP spid="44" grpId="0"/>
      <p:bldP spid="46" grpId="0"/>
      <p:bldP spid="47" grpId="0"/>
      <p:bldP spid="50" grpId="0" animBg="1"/>
      <p:bldP spid="52" grpId="0" animBg="1"/>
      <p:bldP spid="5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3795" y="449535"/>
            <a:ext cx="9955974" cy="782855"/>
          </a:xfrm>
        </p:spPr>
        <p:txBody>
          <a:bodyPr>
            <a:normAutofit/>
          </a:bodyPr>
          <a:lstStyle/>
          <a:p>
            <a:r>
              <a:rPr lang="es-ES" sz="2400" dirty="0" smtClean="0">
                <a:effectLst/>
                <a:latin typeface="Arial" charset="0"/>
              </a:rPr>
              <a:t>OBJETIVOS</a:t>
            </a:r>
            <a:endParaRPr lang="es-CO" sz="2400" dirty="0">
              <a:effectLst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13795" y="1171977"/>
            <a:ext cx="10120998" cy="4861776"/>
          </a:xfrm>
        </p:spPr>
        <p:txBody>
          <a:bodyPr numCol="1">
            <a:normAutofit fontScale="62500" lnSpcReduction="20000"/>
          </a:bodyPr>
          <a:lstStyle/>
          <a:p>
            <a:pPr marL="0" lvl="0" indent="0">
              <a:buNone/>
            </a:pPr>
            <a:r>
              <a:rPr lang="es-CO" sz="2600" b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Objetivo </a:t>
            </a:r>
            <a:r>
              <a:rPr lang="es-CO" sz="26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general </a:t>
            </a:r>
          </a:p>
          <a:p>
            <a:pPr marL="0" indent="0">
              <a:buNone/>
            </a:pPr>
            <a:r>
              <a:rPr lang="es-CO" sz="26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Realizar la valoración financiera de </a:t>
            </a:r>
            <a:r>
              <a:rPr lang="es-CO" sz="2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la empresa Empaques del Cauca S.A mediante la Aplicación del modelo de valoración </a:t>
            </a:r>
            <a:r>
              <a:rPr lang="es-CO" sz="26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26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Adjusted</a:t>
            </a:r>
            <a:r>
              <a:rPr lang="es-CO" sz="26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26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Present</a:t>
            </a:r>
            <a:r>
              <a:rPr lang="es-CO" sz="2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26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Value</a:t>
            </a:r>
            <a:r>
              <a:rPr lang="es-CO" sz="2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26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- APV y flujo </a:t>
            </a:r>
            <a:r>
              <a:rPr lang="es-CO" sz="2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 caja </a:t>
            </a:r>
            <a:r>
              <a:rPr lang="es-CO" sz="26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libre con WACC tradicional.</a:t>
            </a:r>
          </a:p>
          <a:p>
            <a:pPr marL="0" indent="0">
              <a:buNone/>
            </a:pPr>
            <a:endParaRPr lang="es-CO" sz="26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CO" sz="2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s-CO" sz="2600" b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Objetivos </a:t>
            </a:r>
            <a:r>
              <a:rPr lang="es-CO" sz="26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específicos</a:t>
            </a:r>
          </a:p>
          <a:p>
            <a:pPr algn="just"/>
            <a:r>
              <a:rPr lang="es-CO" sz="2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CO" sz="26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Elaborar el diagnóstico de la empresa mediante el análisis estratégico, contable y       	financiero.</a:t>
            </a:r>
            <a:endParaRPr lang="es-CO" sz="26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2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26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     Generar escenarios de prospectiva de la situación financiera de </a:t>
            </a:r>
            <a:r>
              <a:rPr lang="es-CO" sz="2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la empresa.</a:t>
            </a:r>
          </a:p>
          <a:p>
            <a:pPr algn="just"/>
            <a:r>
              <a:rPr lang="es-CO" sz="2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	Aplicar la metodología de valoración </a:t>
            </a:r>
            <a:r>
              <a:rPr lang="es-CO" sz="26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financiera </a:t>
            </a:r>
            <a:r>
              <a:rPr lang="es-CO" sz="26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Adjusted</a:t>
            </a:r>
            <a:r>
              <a:rPr lang="es-CO" sz="26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26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Present</a:t>
            </a:r>
            <a:r>
              <a:rPr lang="es-CO" sz="2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26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Value</a:t>
            </a:r>
            <a:r>
              <a:rPr lang="es-CO" sz="26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(APV) </a:t>
            </a:r>
            <a:r>
              <a:rPr lang="es-CO" sz="2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y flujo de </a:t>
            </a:r>
            <a:r>
              <a:rPr lang="es-CO" sz="26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	caja 	libre con </a:t>
            </a:r>
            <a:r>
              <a:rPr lang="es-CO" sz="2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WACC </a:t>
            </a:r>
            <a:r>
              <a:rPr lang="es-CO" sz="26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tradicional.</a:t>
            </a:r>
            <a:endParaRPr lang="es-CO" sz="26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2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	Evaluar resultados obtenidos de la valoración y </a:t>
            </a:r>
            <a:r>
              <a:rPr lang="es-CO" sz="26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proporcionar posibles </a:t>
            </a:r>
            <a:r>
              <a:rPr lang="es-CO" sz="260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conclusiones y 	recomendaciones</a:t>
            </a:r>
            <a:r>
              <a:rPr lang="es-CO" sz="26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CO" sz="26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CO" sz="2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es-CO" sz="2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CO" sz="4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upo 3"/>
          <p:cNvGrpSpPr/>
          <p:nvPr/>
        </p:nvGrpSpPr>
        <p:grpSpPr>
          <a:xfrm>
            <a:off x="0" y="6364767"/>
            <a:ext cx="12192000" cy="508000"/>
            <a:chOff x="0" y="6364767"/>
            <a:chExt cx="12192000" cy="508000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364767"/>
              <a:ext cx="12192000" cy="508000"/>
            </a:xfrm>
            <a:prstGeom prst="rect">
              <a:avLst/>
            </a:prstGeom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6364824"/>
              <a:ext cx="1120462" cy="5079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9232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3795" y="234870"/>
            <a:ext cx="9955974" cy="782855"/>
          </a:xfrm>
        </p:spPr>
        <p:txBody>
          <a:bodyPr>
            <a:normAutofit/>
          </a:bodyPr>
          <a:lstStyle/>
          <a:p>
            <a:r>
              <a:rPr lang="es-ES" sz="2400" dirty="0" smtClean="0">
                <a:effectLst/>
                <a:latin typeface="Arial" charset="0"/>
              </a:rPr>
              <a:t>Metodología </a:t>
            </a:r>
            <a:endParaRPr lang="es-CO" sz="2400" dirty="0">
              <a:effectLst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13795" y="1017725"/>
            <a:ext cx="10120998" cy="5016027"/>
          </a:xfrm>
        </p:spPr>
        <p:txBody>
          <a:bodyPr numCol="1">
            <a:normAutofit/>
          </a:bodyPr>
          <a:lstStyle/>
          <a:p>
            <a:pPr marL="0" indent="0" algn="just">
              <a:buNone/>
            </a:pPr>
            <a:r>
              <a:rPr lang="es-CO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El presente trabajo se desarrolló mediante la aplicación de la valoración financiera a la empresa Empaques del Cauca S. A</a:t>
            </a:r>
            <a:r>
              <a:rPr lang="es-CO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CO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El ejercicio se efectuó a través de una metodología compuesta de cuatro procesos: </a:t>
            </a:r>
            <a:endParaRPr lang="es-CO" sz="18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s-CO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evisión </a:t>
            </a:r>
            <a:r>
              <a:rPr lang="es-CO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 marco </a:t>
            </a:r>
            <a:r>
              <a:rPr lang="es-CO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teórico.</a:t>
            </a:r>
          </a:p>
          <a:p>
            <a:pPr algn="just"/>
            <a:r>
              <a:rPr lang="es-CO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CO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laboración </a:t>
            </a:r>
            <a:r>
              <a:rPr lang="es-CO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CO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diagnóstico mediante análisis </a:t>
            </a:r>
            <a:r>
              <a:rPr lang="es-CO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estratégico, contable y </a:t>
            </a:r>
            <a:r>
              <a:rPr lang="es-CO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financiero.</a:t>
            </a:r>
          </a:p>
          <a:p>
            <a:pPr algn="just"/>
            <a:r>
              <a:rPr lang="es-CO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Proyección </a:t>
            </a:r>
            <a:r>
              <a:rPr lang="es-CO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 estados financieros </a:t>
            </a:r>
            <a:r>
              <a:rPr lang="es-CO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 partir de históricos de </a:t>
            </a:r>
            <a:r>
              <a:rPr lang="es-CO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2012 a 2016 y proyectados a </a:t>
            </a:r>
            <a:r>
              <a:rPr lang="es-CO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2026.</a:t>
            </a:r>
          </a:p>
          <a:p>
            <a:pPr algn="just"/>
            <a:r>
              <a:rPr lang="es-CO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CO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plicación </a:t>
            </a:r>
            <a:r>
              <a:rPr lang="es-CO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 los métodos de valoración financiera </a:t>
            </a:r>
            <a:r>
              <a:rPr lang="es-CO" sz="18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Adjusted</a:t>
            </a:r>
            <a:r>
              <a:rPr lang="es-CO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18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Present</a:t>
            </a:r>
            <a:r>
              <a:rPr lang="es-CO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18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Value</a:t>
            </a:r>
            <a:r>
              <a:rPr lang="es-CO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CO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APV) y del Flujo de </a:t>
            </a:r>
            <a:r>
              <a:rPr lang="es-CO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Caja </a:t>
            </a:r>
            <a:r>
              <a:rPr lang="es-CO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Libre con WACC </a:t>
            </a:r>
            <a:r>
              <a:rPr lang="es-CO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tradicional. </a:t>
            </a:r>
          </a:p>
          <a:p>
            <a:pPr marL="0" indent="0" algn="just">
              <a:buNone/>
            </a:pPr>
            <a:r>
              <a:rPr lang="es-CO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Posteriormente se realizó análisis </a:t>
            </a:r>
            <a:r>
              <a:rPr lang="es-CO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CO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sensibilidad, conclusiones y recomendaciones.</a:t>
            </a:r>
          </a:p>
          <a:p>
            <a:pPr marL="0" indent="0" algn="just">
              <a:buNone/>
            </a:pPr>
            <a:endParaRPr lang="es-CO" dirty="0">
              <a:effectLst/>
            </a:endParaRPr>
          </a:p>
          <a:p>
            <a:pPr algn="just">
              <a:lnSpc>
                <a:spcPct val="200000"/>
              </a:lnSpc>
              <a:buNone/>
            </a:pPr>
            <a:endParaRPr lang="es-CO" sz="1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upo 3"/>
          <p:cNvGrpSpPr/>
          <p:nvPr/>
        </p:nvGrpSpPr>
        <p:grpSpPr>
          <a:xfrm>
            <a:off x="0" y="6364767"/>
            <a:ext cx="12192000" cy="508000"/>
            <a:chOff x="0" y="6364767"/>
            <a:chExt cx="12192000" cy="508000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364767"/>
              <a:ext cx="12192000" cy="508000"/>
            </a:xfrm>
            <a:prstGeom prst="rect">
              <a:avLst/>
            </a:prstGeom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6364824"/>
              <a:ext cx="1120462" cy="5079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6041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62280" y="140677"/>
            <a:ext cx="10493674" cy="1332941"/>
          </a:xfrm>
        </p:spPr>
        <p:txBody>
          <a:bodyPr anchor="t">
            <a:normAutofit fontScale="90000"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s-CO" sz="27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DIAGNÓSTICO </a:t>
            </a:r>
            <a:r>
              <a:rPr lang="es-CO" sz="27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ESTRATÉGICO EXTERNO</a:t>
            </a:r>
            <a:r>
              <a:rPr lang="es-CO" sz="27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CO" sz="27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CO" sz="27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CO" sz="27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CO" sz="20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ANALISIS </a:t>
            </a:r>
            <a:r>
              <a:rPr lang="es-CO" sz="20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DEL MACROENTORNO</a:t>
            </a:r>
            <a:br>
              <a:rPr lang="es-CO" sz="20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CO" sz="2000" i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upo 3"/>
          <p:cNvGrpSpPr/>
          <p:nvPr/>
        </p:nvGrpSpPr>
        <p:grpSpPr>
          <a:xfrm>
            <a:off x="0" y="6364767"/>
            <a:ext cx="12192000" cy="508000"/>
            <a:chOff x="0" y="6364767"/>
            <a:chExt cx="12192000" cy="508000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364767"/>
              <a:ext cx="12192000" cy="508000"/>
            </a:xfrm>
            <a:prstGeom prst="rect">
              <a:avLst/>
            </a:prstGeom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6364824"/>
              <a:ext cx="1120462" cy="507943"/>
            </a:xfrm>
            <a:prstGeom prst="rect">
              <a:avLst/>
            </a:prstGeom>
          </p:spPr>
        </p:pic>
      </p:grpSp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1696665"/>
              </p:ext>
            </p:extLst>
          </p:nvPr>
        </p:nvGraphicFramePr>
        <p:xfrm>
          <a:off x="722365" y="1473618"/>
          <a:ext cx="10633589" cy="4297680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492616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7074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53446">
                <a:tc>
                  <a:txBody>
                    <a:bodyPr/>
                    <a:lstStyle/>
                    <a:p>
                      <a:pPr marL="521970" indent="-228600"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Factores políticos</a:t>
                      </a:r>
                      <a:endParaRPr lang="es-CO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06" marR="5470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21970" indent="-228600" algn="ctr">
                        <a:spcAft>
                          <a:spcPts val="0"/>
                        </a:spcAft>
                        <a:tabLst>
                          <a:tab pos="628650" algn="l"/>
                          <a:tab pos="1340485" algn="ctr"/>
                        </a:tabLst>
                      </a:pPr>
                      <a:r>
                        <a:rPr lang="en-US" sz="1100" dirty="0">
                          <a:effectLst/>
                        </a:rPr>
                        <a:t>		</a:t>
                      </a:r>
                      <a:r>
                        <a:rPr lang="en-US" sz="1600" dirty="0">
                          <a:effectLst/>
                        </a:rPr>
                        <a:t>Factores económicos</a:t>
                      </a:r>
                      <a:endParaRPr lang="es-CO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06" marR="5470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07087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SzPts val="800"/>
                        <a:buFont typeface="Symbol" panose="05050102010706020507" pitchFamily="18" charset="2"/>
                        <a:buChar char=""/>
                      </a:pPr>
                      <a:endParaRPr lang="es-CO" sz="1000" b="0" dirty="0" smtClean="0">
                        <a:effectLst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SzPts val="800"/>
                        <a:buFont typeface="Symbol" panose="05050102010706020507" pitchFamily="18" charset="2"/>
                        <a:buChar char=""/>
                      </a:pPr>
                      <a:r>
                        <a:rPr lang="es-CO" sz="1000" b="0" dirty="0" smtClean="0">
                          <a:effectLst/>
                        </a:rPr>
                        <a:t> </a:t>
                      </a:r>
                      <a:r>
                        <a:rPr lang="en-US" sz="1200" b="0" dirty="0">
                          <a:effectLst/>
                        </a:rPr>
                        <a:t>Priorización de doce cadenas productivas de gran impacto para el departamento, incluida la iniciativa de la cadena productiva del fique.</a:t>
                      </a:r>
                      <a:endParaRPr lang="es-CO" sz="1200" b="0" dirty="0">
                        <a:effectLst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SzPts val="800"/>
                        <a:buFont typeface="Symbol" panose="05050102010706020507" pitchFamily="18" charset="2"/>
                        <a:buChar char=""/>
                      </a:pPr>
                      <a:r>
                        <a:rPr lang="en-US" sz="1200" b="0" dirty="0">
                          <a:effectLst/>
                        </a:rPr>
                        <a:t>Estrategias para el desarrollo empresarial mediante la era del posconflicto y la ejecución del Acuerdo de Paz.</a:t>
                      </a:r>
                      <a:endParaRPr lang="es-CO" sz="1200" b="0" dirty="0">
                        <a:effectLst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SzPts val="800"/>
                        <a:buFont typeface="Symbol" panose="05050102010706020507" pitchFamily="18" charset="2"/>
                        <a:buChar char=""/>
                      </a:pPr>
                      <a:r>
                        <a:rPr lang="en-US" sz="1200" b="0" dirty="0">
                          <a:effectLst/>
                        </a:rPr>
                        <a:t>Generación del impuesto nacional del consumo de las bolsas plásticas como oportunidad.</a:t>
                      </a:r>
                      <a:endParaRPr lang="es-CO" sz="1200" b="0" dirty="0">
                        <a:effectLst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SzPts val="800"/>
                        <a:buFont typeface="Symbol" panose="05050102010706020507" pitchFamily="18" charset="2"/>
                        <a:buChar char=""/>
                      </a:pPr>
                      <a:r>
                        <a:rPr lang="en-US" sz="1200" b="0" dirty="0">
                          <a:effectLst/>
                        </a:rPr>
                        <a:t> Establecimiento de tratados comerciales – apertura económica.</a:t>
                      </a:r>
                      <a:endParaRPr lang="es-CO" sz="1200" b="0" dirty="0">
                        <a:effectLst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SzPts val="800"/>
                        <a:buFont typeface="Symbol" panose="05050102010706020507" pitchFamily="18" charset="2"/>
                        <a:buChar char=""/>
                      </a:pPr>
                      <a:r>
                        <a:rPr lang="en-US" sz="1200" b="0" dirty="0">
                          <a:effectLst/>
                        </a:rPr>
                        <a:t>Creación de la reforma tributaria.</a:t>
                      </a:r>
                      <a:endParaRPr lang="es-CO" sz="1200" b="0" dirty="0">
                        <a:effectLst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SzPts val="800"/>
                        <a:buFont typeface="Symbol" panose="05050102010706020507" pitchFamily="18" charset="2"/>
                        <a:buChar char=""/>
                      </a:pPr>
                      <a:r>
                        <a:rPr lang="en-US" sz="1200" b="0" dirty="0">
                          <a:effectLst/>
                        </a:rPr>
                        <a:t>Política agropecuaria “Colombia Siembra”.</a:t>
                      </a:r>
                      <a:endParaRPr lang="es-CO" sz="1200" b="0" dirty="0">
                        <a:effectLst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SzPts val="800"/>
                        <a:buFont typeface="Symbol" panose="05050102010706020507" pitchFamily="18" charset="2"/>
                        <a:buChar char=""/>
                      </a:pPr>
                      <a:r>
                        <a:rPr lang="en-US" sz="1200" b="0" dirty="0">
                          <a:effectLst/>
                        </a:rPr>
                        <a:t> Programa de Transformación Productiva (PTP) bajo la estrategia de encadenamientos productivos.</a:t>
                      </a:r>
                      <a:endParaRPr lang="es-CO" sz="1200" b="0" dirty="0">
                        <a:effectLst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SzPts val="800"/>
                        <a:buFont typeface="Symbol" panose="05050102010706020507" pitchFamily="18" charset="2"/>
                        <a:buChar char=""/>
                      </a:pPr>
                      <a:r>
                        <a:rPr lang="en-US" sz="1200" b="0" dirty="0">
                          <a:effectLst/>
                        </a:rPr>
                        <a:t>Establecimiento de zonas francas especiales y permanentes.</a:t>
                      </a:r>
                      <a:endParaRPr lang="es-CO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06" marR="5470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SzPts val="800"/>
                        <a:buFont typeface="Symbol" panose="05050102010706020507" pitchFamily="18" charset="2"/>
                        <a:buChar char=""/>
                      </a:pPr>
                      <a:endParaRPr lang="en-US" sz="1200" b="0" dirty="0" smtClean="0">
                        <a:effectLst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SzPts val="800"/>
                        <a:buFont typeface="Symbol" panose="05050102010706020507" pitchFamily="18" charset="2"/>
                        <a:buChar char=""/>
                      </a:pPr>
                      <a:r>
                        <a:rPr lang="en-US" sz="1200" b="0" dirty="0" smtClean="0">
                          <a:effectLst/>
                        </a:rPr>
                        <a:t>Tasa </a:t>
                      </a:r>
                      <a:r>
                        <a:rPr lang="en-US" sz="1200" b="0" dirty="0">
                          <a:effectLst/>
                        </a:rPr>
                        <a:t>de crecimiento de la economía colombiana: escenario de desaceleración económica del país para el periodo de cierre de 2017.</a:t>
                      </a:r>
                      <a:endParaRPr lang="es-CO" sz="1400" b="0" dirty="0">
                        <a:effectLst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SzPts val="800"/>
                        <a:buFont typeface="Symbol" panose="05050102010706020507" pitchFamily="18" charset="2"/>
                        <a:buChar char=""/>
                      </a:pPr>
                      <a:r>
                        <a:rPr lang="en-US" sz="1200" b="0" dirty="0">
                          <a:effectLst/>
                        </a:rPr>
                        <a:t>Producto Interno Bruto – PIB: dinámica de los sectores manufacturero y agricultura, ganadería, caza, silvicultura y pesca presentó una variación año corrido del -1,4 % y   4,9 % respectivamente. Tasa cambiaria: influencia de la volatilidad en los precios de mercado.</a:t>
                      </a:r>
                      <a:endParaRPr lang="es-CO" sz="1400" b="0" dirty="0">
                        <a:effectLst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SzPts val="800"/>
                        <a:buFont typeface="Symbol" panose="05050102010706020507" pitchFamily="18" charset="2"/>
                        <a:buChar char=""/>
                      </a:pPr>
                      <a:r>
                        <a:rPr lang="en-US" sz="1200" b="0" dirty="0">
                          <a:effectLst/>
                        </a:rPr>
                        <a:t>Variación del precio del petróleo: notable incremento del precio superando la barrera de los 50 dolares por barril para el periodo 2017.</a:t>
                      </a:r>
                      <a:endParaRPr lang="es-CO" sz="1400" b="0" dirty="0">
                        <a:effectLst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SzPts val="800"/>
                        <a:buFont typeface="Symbol" panose="05050102010706020507" pitchFamily="18" charset="2"/>
                        <a:buChar char=""/>
                      </a:pPr>
                      <a:r>
                        <a:rPr lang="en-US" sz="1200" b="0" dirty="0">
                          <a:effectLst/>
                        </a:rPr>
                        <a:t>Exportaciones: las exportaciones de café superaron los 5,1 millones de sacos, 12 % para el periodo 2017.</a:t>
                      </a:r>
                      <a:endParaRPr lang="es-CO" sz="1400" b="0" dirty="0">
                        <a:effectLst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SzPts val="800"/>
                        <a:buFont typeface="Symbol" panose="05050102010706020507" pitchFamily="18" charset="2"/>
                        <a:buChar char=""/>
                      </a:pPr>
                      <a:r>
                        <a:rPr lang="en-US" sz="1200" b="0" dirty="0">
                          <a:effectLst/>
                        </a:rPr>
                        <a:t>Inflación: cierra en el año 2017 en 4,9 %, reflejando recuperación de la economía</a:t>
                      </a:r>
                      <a:r>
                        <a:rPr lang="en-US" sz="1200" b="0" dirty="0" smtClean="0">
                          <a:effectLst/>
                        </a:rPr>
                        <a:t>.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SzPts val="800"/>
                        <a:buFont typeface="Symbol" panose="05050102010706020507" pitchFamily="18" charset="2"/>
                        <a:buChar char=""/>
                      </a:pPr>
                      <a:endParaRPr lang="es-CO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06" marR="5470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53446">
                <a:tc>
                  <a:txBody>
                    <a:bodyPr/>
                    <a:lstStyle/>
                    <a:p>
                      <a:pPr marL="521970" indent="-228600"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Factores   sociales</a:t>
                      </a:r>
                      <a:endParaRPr lang="es-CO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06" marR="5470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21970" indent="-228600"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Factores tecnológicos</a:t>
                      </a:r>
                      <a:endParaRPr lang="es-CO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06" marR="5470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90507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SzPts val="800"/>
                        <a:buFont typeface="Symbol" panose="05050102010706020507" pitchFamily="18" charset="2"/>
                        <a:buChar char=""/>
                      </a:pPr>
                      <a:endParaRPr lang="en-US" sz="1200" b="0" dirty="0" smtClean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800"/>
                        <a:buFont typeface="Symbol" panose="05050102010706020507" pitchFamily="18" charset="2"/>
                        <a:buChar char=""/>
                      </a:pPr>
                      <a:r>
                        <a:rPr lang="en-US" sz="1200" b="0" dirty="0" smtClean="0">
                          <a:effectLst/>
                        </a:rPr>
                        <a:t>Comportamiento </a:t>
                      </a:r>
                      <a:r>
                        <a:rPr lang="en-US" sz="1200" b="0" dirty="0">
                          <a:effectLst/>
                        </a:rPr>
                        <a:t>del consumidor.</a:t>
                      </a:r>
                      <a:endParaRPr lang="es-CO" sz="1200" b="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800"/>
                        <a:buFont typeface="Symbol" panose="05050102010706020507" pitchFamily="18" charset="2"/>
                        <a:buChar char=""/>
                      </a:pPr>
                      <a:r>
                        <a:rPr lang="en-US" sz="1200" b="0" dirty="0">
                          <a:effectLst/>
                        </a:rPr>
                        <a:t>Producción limpia y amigable con el medio ambiente. </a:t>
                      </a:r>
                      <a:endParaRPr lang="es-CO" sz="1200" b="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800"/>
                        <a:buFont typeface="Symbol" panose="05050102010706020507" pitchFamily="18" charset="2"/>
                        <a:buChar char=""/>
                      </a:pPr>
                      <a:r>
                        <a:rPr lang="en-US" sz="1200" b="0" dirty="0">
                          <a:effectLst/>
                        </a:rPr>
                        <a:t>Desarrollo de nuevas líneas de producto artesanal.</a:t>
                      </a:r>
                      <a:endParaRPr lang="es-CO" sz="1200" b="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800"/>
                        <a:buFont typeface="Symbol" panose="05050102010706020507" pitchFamily="18" charset="2"/>
                        <a:buChar char=""/>
                      </a:pPr>
                      <a:r>
                        <a:rPr lang="en-US" sz="1200" b="0" dirty="0">
                          <a:effectLst/>
                        </a:rPr>
                        <a:t>Utilización adecuada de la tenencia de tierras.</a:t>
                      </a:r>
                      <a:endParaRPr lang="es-CO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06" marR="5470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SzPts val="900"/>
                        <a:buFont typeface="Symbol" panose="05050102010706020507" pitchFamily="18" charset="2"/>
                        <a:buChar char=""/>
                      </a:pPr>
                      <a:endParaRPr lang="en-US" sz="1200" b="0" dirty="0" smtClean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900"/>
                        <a:buFont typeface="Symbol" panose="05050102010706020507" pitchFamily="18" charset="2"/>
                        <a:buChar char=""/>
                      </a:pPr>
                      <a:r>
                        <a:rPr lang="en-US" sz="1200" b="0" dirty="0" smtClean="0">
                          <a:effectLst/>
                        </a:rPr>
                        <a:t>Nuevas </a:t>
                      </a:r>
                      <a:r>
                        <a:rPr lang="en-US" sz="1200" b="0" dirty="0">
                          <a:effectLst/>
                        </a:rPr>
                        <a:t>alternativas de producción y aprovechamiento de nueva maquinaria tecnológica.   </a:t>
                      </a:r>
                      <a:endParaRPr lang="es-CO" sz="1200" b="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900"/>
                        <a:buFont typeface="Symbol" panose="05050102010706020507" pitchFamily="18" charset="2"/>
                        <a:buChar char=""/>
                      </a:pPr>
                      <a:r>
                        <a:rPr lang="en-US" sz="1200" b="0" dirty="0">
                          <a:effectLst/>
                        </a:rPr>
                        <a:t>Investigación y Desarrollo (I + D).</a:t>
                      </a:r>
                      <a:endParaRPr lang="es-CO" sz="1200" b="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900"/>
                        <a:buFont typeface="Symbol" panose="05050102010706020507" pitchFamily="18" charset="2"/>
                        <a:buChar char=""/>
                      </a:pPr>
                      <a:r>
                        <a:rPr lang="en-US" sz="1200" b="0" dirty="0">
                          <a:effectLst/>
                        </a:rPr>
                        <a:t>Nuevas plataformas de marketing y comunicaciones.</a:t>
                      </a:r>
                      <a:endParaRPr lang="es-CO" sz="1200" b="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900"/>
                        <a:buFont typeface="Symbol" panose="05050102010706020507" pitchFamily="18" charset="2"/>
                        <a:buChar char=""/>
                      </a:pPr>
                      <a:r>
                        <a:rPr lang="en-US" sz="1200" b="0" dirty="0">
                          <a:effectLst/>
                        </a:rPr>
                        <a:t>Nuevas plataformas comerciales (internacionales</a:t>
                      </a:r>
                      <a:r>
                        <a:rPr lang="en-US" sz="1000" b="0" dirty="0">
                          <a:effectLst/>
                        </a:rPr>
                        <a:t>).</a:t>
                      </a:r>
                      <a:endParaRPr lang="es-CO" sz="105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06" marR="5470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2279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88855" y="708337"/>
            <a:ext cx="10414289" cy="837129"/>
          </a:xfrm>
        </p:spPr>
        <p:txBody>
          <a:bodyPr>
            <a:normAutofit fontScale="90000"/>
          </a:bodyPr>
          <a:lstStyle/>
          <a:p>
            <a:r>
              <a:rPr lang="es-CO" sz="2400" dirty="0" smtClean="0">
                <a:effectLst/>
              </a:rPr>
              <a:t/>
            </a:r>
            <a:br>
              <a:rPr lang="es-CO" sz="2400" dirty="0" smtClean="0">
                <a:effectLst/>
              </a:rPr>
            </a:br>
            <a:r>
              <a:rPr lang="es-CO" sz="2400" dirty="0">
                <a:effectLst/>
              </a:rPr>
              <a:t/>
            </a:r>
            <a:br>
              <a:rPr lang="es-CO" sz="2400" dirty="0">
                <a:effectLst/>
              </a:rPr>
            </a:br>
            <a:r>
              <a:rPr lang="es-CO" sz="2400" dirty="0" smtClean="0">
                <a:effectLst/>
              </a:rPr>
              <a:t/>
            </a:r>
            <a:br>
              <a:rPr lang="es-CO" sz="2400" dirty="0" smtClean="0">
                <a:effectLst/>
              </a:rPr>
            </a:br>
            <a:r>
              <a:rPr lang="es-CO" sz="27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DIAGNÓSTICO </a:t>
            </a:r>
            <a:r>
              <a:rPr lang="es-CO" sz="27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ESTRATÉGICO INTERNO</a:t>
            </a:r>
            <a:br>
              <a:rPr lang="es-CO" sz="27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CO" sz="27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CO" sz="27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CO" sz="2400" dirty="0" smtClean="0">
                <a:effectLst/>
              </a:rPr>
              <a:t/>
            </a:r>
            <a:br>
              <a:rPr lang="es-CO" sz="2400" dirty="0" smtClean="0">
                <a:effectLst/>
              </a:rPr>
            </a:br>
            <a:r>
              <a:rPr lang="es-CO" sz="1800" i="1" dirty="0">
                <a:effectLst/>
              </a:rPr>
              <a:t/>
            </a:r>
            <a:br>
              <a:rPr lang="es-CO" sz="1800" i="1" dirty="0">
                <a:effectLst/>
              </a:rPr>
            </a:br>
            <a:endParaRPr lang="es-CO" sz="1800" i="1" dirty="0">
              <a:effectLst/>
            </a:endParaRPr>
          </a:p>
        </p:txBody>
      </p:sp>
      <p:grpSp>
        <p:nvGrpSpPr>
          <p:cNvPr id="4" name="Grupo 3"/>
          <p:cNvGrpSpPr/>
          <p:nvPr/>
        </p:nvGrpSpPr>
        <p:grpSpPr>
          <a:xfrm>
            <a:off x="0" y="6364767"/>
            <a:ext cx="12192000" cy="508000"/>
            <a:chOff x="0" y="6364767"/>
            <a:chExt cx="12192000" cy="508000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364767"/>
              <a:ext cx="12192000" cy="508000"/>
            </a:xfrm>
            <a:prstGeom prst="rect">
              <a:avLst/>
            </a:prstGeom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6364824"/>
              <a:ext cx="1120462" cy="507943"/>
            </a:xfrm>
            <a:prstGeom prst="rect">
              <a:avLst/>
            </a:prstGeom>
          </p:spPr>
        </p:pic>
      </p:grp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0616451"/>
              </p:ext>
            </p:extLst>
          </p:nvPr>
        </p:nvGraphicFramePr>
        <p:xfrm>
          <a:off x="1131921" y="1828801"/>
          <a:ext cx="9928156" cy="2689323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49640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96407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21731">
                <a:tc>
                  <a:txBody>
                    <a:bodyPr/>
                    <a:lstStyle/>
                    <a:p>
                      <a:pPr marL="521970" indent="-22860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CO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Análisis microentorno</a:t>
                      </a:r>
                      <a:endParaRPr lang="es-CO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521970" indent="-22860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CO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Análisis interno </a:t>
                      </a:r>
                      <a:endParaRPr lang="es-CO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54043">
                <a:tc>
                  <a:txBody>
                    <a:bodyPr/>
                    <a:lstStyle/>
                    <a:p>
                      <a:pPr marL="342900" lvl="0" indent="-342900" algn="just" defTabSz="914400" rtl="0" eaLnBrk="1" latinLnBrk="0" hangingPunct="1">
                        <a:spcAft>
                          <a:spcPts val="0"/>
                        </a:spcAft>
                        <a:buSzPts val="800"/>
                        <a:buFont typeface="Symbol" panose="05050102010706020507" pitchFamily="18" charset="2"/>
                        <a:buChar char=""/>
                      </a:pPr>
                      <a:endParaRPr lang="es-CO" sz="16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 algn="just" defTabSz="914400" rtl="0" eaLnBrk="1" latinLnBrk="0" hangingPunct="1">
                        <a:spcAft>
                          <a:spcPts val="0"/>
                        </a:spcAft>
                        <a:buSzPts val="800"/>
                        <a:buFont typeface="Symbol" panose="05050102010706020507" pitchFamily="18" charset="2"/>
                        <a:buChar char=""/>
                      </a:pPr>
                      <a:r>
                        <a:rPr lang="es-CO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 poder de negociación de los clientes</a:t>
                      </a:r>
                    </a:p>
                    <a:p>
                      <a:pPr marL="342900" lvl="0" indent="-342900" algn="just" defTabSz="914400" rtl="0" eaLnBrk="1" latinLnBrk="0" hangingPunct="1">
                        <a:spcAft>
                          <a:spcPts val="0"/>
                        </a:spcAft>
                        <a:buSzPts val="800"/>
                        <a:buFont typeface="Symbol" panose="05050102010706020507" pitchFamily="18" charset="2"/>
                        <a:buChar char=""/>
                      </a:pPr>
                      <a:r>
                        <a:rPr lang="es-CO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 poder de negociación de los proveedores</a:t>
                      </a:r>
                    </a:p>
                    <a:p>
                      <a:pPr marL="342900" lvl="0" indent="-342900" algn="just" defTabSz="914400" rtl="0" eaLnBrk="1" latinLnBrk="0" hangingPunct="1">
                        <a:spcAft>
                          <a:spcPts val="0"/>
                        </a:spcAft>
                        <a:buSzPts val="800"/>
                        <a:buFont typeface="Symbol" panose="05050102010706020507" pitchFamily="18" charset="2"/>
                        <a:buChar char=""/>
                      </a:pPr>
                      <a:r>
                        <a:rPr lang="es-CO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 amenaza de los nuevos competidores</a:t>
                      </a:r>
                    </a:p>
                    <a:p>
                      <a:pPr marL="342900" lvl="0" indent="-342900" algn="just" defTabSz="914400" rtl="0" eaLnBrk="1" latinLnBrk="0" hangingPunct="1">
                        <a:spcAft>
                          <a:spcPts val="0"/>
                        </a:spcAft>
                        <a:buSzPts val="800"/>
                        <a:buFont typeface="Symbol" panose="05050102010706020507" pitchFamily="18" charset="2"/>
                        <a:buChar char=""/>
                      </a:pPr>
                      <a:r>
                        <a:rPr lang="es-CO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 amenaza de los productos sustitutos</a:t>
                      </a:r>
                    </a:p>
                    <a:p>
                      <a:pPr marL="342900" lvl="0" indent="-342900" algn="just" defTabSz="914400" rtl="0" eaLnBrk="1" latinLnBrk="0" hangingPunct="1">
                        <a:spcAft>
                          <a:spcPts val="0"/>
                        </a:spcAft>
                        <a:buSzPts val="800"/>
                        <a:buFont typeface="Symbol" panose="05050102010706020507" pitchFamily="18" charset="2"/>
                        <a:buChar char=""/>
                      </a:pPr>
                      <a:r>
                        <a:rPr lang="es-CO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 rivalidad entre las empresas (competidores directos)</a:t>
                      </a:r>
                      <a:endParaRPr lang="es-CO" sz="16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79120" indent="-285750" algn="l" defTabSz="914400" rtl="0" eaLnBrk="1" latinLnBrk="0" hangingPunct="1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es-CO" sz="16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579120" indent="-285750" algn="l" defTabSz="914400" rtl="0" eaLnBrk="1" latinLnBrk="0" hangingPunct="1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CO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Articulación</a:t>
                      </a:r>
                      <a:r>
                        <a:rPr lang="es-CO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con el entorno</a:t>
                      </a:r>
                    </a:p>
                    <a:p>
                      <a:pPr marL="579120" indent="-285750" algn="l" defTabSz="914400" rtl="0" eaLnBrk="1" latinLnBrk="0" hangingPunct="1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CO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Recursos Tangibles</a:t>
                      </a:r>
                    </a:p>
                    <a:p>
                      <a:pPr marL="579120" indent="-285750" algn="l" defTabSz="914400" rtl="0" eaLnBrk="1" latinLnBrk="0" hangingPunct="1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CO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Capacidad de innovación y desarrollo </a:t>
                      </a:r>
                    </a:p>
                    <a:p>
                      <a:pPr marL="293370" indent="0" algn="l" defTabSz="914400" rtl="0" eaLnBrk="1" latinLnBrk="0" hangingPunct="1"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endParaRPr lang="es-CO" sz="16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1593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0" y="6364767"/>
            <a:ext cx="12192000" cy="508000"/>
            <a:chOff x="0" y="6364767"/>
            <a:chExt cx="12192000" cy="508000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364767"/>
              <a:ext cx="12192000" cy="508000"/>
            </a:xfrm>
            <a:prstGeom prst="rect">
              <a:avLst/>
            </a:prstGeom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6364824"/>
              <a:ext cx="1120462" cy="507943"/>
            </a:xfrm>
            <a:prstGeom prst="rect">
              <a:avLst/>
            </a:prstGeom>
          </p:spPr>
        </p:pic>
      </p:grpSp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1435000"/>
              </p:ext>
            </p:extLst>
          </p:nvPr>
        </p:nvGraphicFramePr>
        <p:xfrm>
          <a:off x="799717" y="0"/>
          <a:ext cx="11185301" cy="6435541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573134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4539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555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 kern="0" dirty="0" smtClean="0">
                          <a:effectLst/>
                        </a:rPr>
                        <a:t>F</a:t>
                      </a:r>
                      <a:r>
                        <a:rPr lang="es-CO" sz="900" kern="0" dirty="0" smtClean="0">
                          <a:effectLst/>
                        </a:rPr>
                        <a:t>ORTALEZAS</a:t>
                      </a:r>
                      <a:endParaRPr lang="es-CO" sz="900" kern="18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</a:txBody>
                  <a:tcPr marL="35753" marR="357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400" kern="0" dirty="0" smtClean="0">
                          <a:effectLst/>
                        </a:rPr>
                        <a:t>D</a:t>
                      </a:r>
                      <a:r>
                        <a:rPr lang="es-CO" sz="900" kern="0" dirty="0" smtClean="0">
                          <a:effectLst/>
                        </a:rPr>
                        <a:t>EBILIDADES</a:t>
                      </a:r>
                      <a:endParaRPr lang="es-CO" sz="900" kern="18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</a:txBody>
                  <a:tcPr marL="35753" marR="357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5653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80" b="0" kern="0" dirty="0">
                          <a:effectLst/>
                        </a:rPr>
                        <a:t>1. Reconocimiento y experiencias en la operación</a:t>
                      </a:r>
                      <a:endParaRPr lang="es-CO" sz="980" b="0" kern="18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</a:txBody>
                  <a:tcPr marL="35753" marR="35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80" kern="0" dirty="0">
                          <a:effectLst/>
                        </a:rPr>
                        <a:t>1. Incidencia de decisiones emitidas por la estructura cooperativista de la empresa</a:t>
                      </a:r>
                      <a:endParaRPr lang="es-CO" sz="980" kern="18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</a:txBody>
                  <a:tcPr marL="35753" marR="35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5653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80" b="0" kern="0" dirty="0">
                          <a:effectLst/>
                        </a:rPr>
                        <a:t>2.   Cuenta con espacios físicos para nuevas líneas de negocio</a:t>
                      </a:r>
                      <a:endParaRPr lang="es-CO" sz="980" b="0" kern="18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</a:txBody>
                  <a:tcPr marL="35753" marR="35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80" kern="0" dirty="0">
                          <a:effectLst/>
                        </a:rPr>
                        <a:t>2. No cuenta con procesos de producción certificados</a:t>
                      </a:r>
                      <a:endParaRPr lang="es-CO" sz="980" kern="18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</a:txBody>
                  <a:tcPr marL="35753" marR="35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5653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80" b="0" kern="0" dirty="0">
                          <a:effectLst/>
                        </a:rPr>
                        <a:t>3. Cuenta con el apoyo del gobierno departamental</a:t>
                      </a:r>
                      <a:endParaRPr lang="es-CO" sz="980" b="0" kern="18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</a:txBody>
                  <a:tcPr marL="35753" marR="35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80" kern="0" dirty="0">
                          <a:effectLst/>
                        </a:rPr>
                        <a:t>3. La planta de producción es mecánica sin  automatización</a:t>
                      </a:r>
                      <a:endParaRPr lang="es-CO" sz="980" kern="18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</a:txBody>
                  <a:tcPr marL="35753" marR="35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1306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80" b="0" kern="0" dirty="0">
                          <a:effectLst/>
                        </a:rPr>
                        <a:t>4</a:t>
                      </a:r>
                      <a:r>
                        <a:rPr lang="es-CO" sz="980" b="0" kern="0" dirty="0" smtClean="0">
                          <a:effectLst/>
                        </a:rPr>
                        <a:t>. </a:t>
                      </a:r>
                      <a:r>
                        <a:rPr lang="es-CO" sz="980" b="0" kern="0" dirty="0">
                          <a:effectLst/>
                        </a:rPr>
                        <a:t>Genera procesos de articulación y acompañamiento a los productores de su materia prima, fique, aportando al desarrollo social del departamento</a:t>
                      </a:r>
                      <a:endParaRPr lang="es-CO" sz="980" b="0" kern="18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</a:txBody>
                  <a:tcPr marL="35753" marR="35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80" kern="0" dirty="0">
                          <a:effectLst/>
                        </a:rPr>
                        <a:t>4. La planta presenta deficiencias en la distribución espacial de la producción, puesto que las fases de producción son separadas por mucho espacio de una fase a otra.</a:t>
                      </a:r>
                      <a:endParaRPr lang="es-CO" sz="980" kern="18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</a:txBody>
                  <a:tcPr marL="35753" marR="35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5653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80" b="0" kern="0" dirty="0">
                          <a:effectLst/>
                        </a:rPr>
                        <a:t>5. Procesos estandarizados </a:t>
                      </a:r>
                      <a:endParaRPr lang="es-CO" sz="980" b="0" kern="18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</a:txBody>
                  <a:tcPr marL="35753" marR="35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80" kern="0" dirty="0">
                          <a:effectLst/>
                        </a:rPr>
                        <a:t>5. Posee altos niveles de activos improductivos</a:t>
                      </a:r>
                      <a:endParaRPr lang="es-CO" sz="980" kern="18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</a:txBody>
                  <a:tcPr marL="35753" marR="35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5653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80" b="0" kern="0" dirty="0">
                          <a:effectLst/>
                        </a:rPr>
                        <a:t>6. Implementación de la unidad de I+D  para la empresa</a:t>
                      </a:r>
                      <a:endParaRPr lang="es-CO" sz="980" b="0" kern="18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</a:txBody>
                  <a:tcPr marL="35753" marR="35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80" kern="0" dirty="0">
                          <a:effectLst/>
                        </a:rPr>
                        <a:t>6. Posee alta carga prestacional de talento humano antiguo</a:t>
                      </a:r>
                      <a:endParaRPr lang="es-CO" sz="980" kern="18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</a:txBody>
                  <a:tcPr marL="35753" marR="35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5653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80" b="0" kern="0" dirty="0">
                          <a:effectLst/>
                        </a:rPr>
                        <a:t>7. Incursión en mercados internacionales durante el periodo 2016</a:t>
                      </a:r>
                      <a:endParaRPr lang="es-CO" sz="980" b="0" kern="18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</a:txBody>
                  <a:tcPr marL="35753" marR="35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80" kern="0" dirty="0">
                          <a:effectLst/>
                        </a:rPr>
                        <a:t>7. Altos costos de la materia prima, por la escasa producción </a:t>
                      </a:r>
                      <a:endParaRPr lang="es-CO" sz="980" kern="18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</a:txBody>
                  <a:tcPr marL="35753" marR="35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5653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80" b="0" kern="0" dirty="0">
                          <a:effectLst/>
                        </a:rPr>
                        <a:t>8. Implementación de procesos de negociación con el sistema bancario</a:t>
                      </a:r>
                      <a:endParaRPr lang="es-CO" sz="980" b="0" kern="18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</a:txBody>
                  <a:tcPr marL="35753" marR="35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80" kern="0" dirty="0">
                          <a:effectLst/>
                        </a:rPr>
                        <a:t>8. Generación de altos niveles de desperdicios o residuos, por cerca del 90 %</a:t>
                      </a:r>
                      <a:endParaRPr lang="es-CO" sz="980" kern="18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</a:txBody>
                  <a:tcPr marL="35753" marR="35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5653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80" b="0" kern="0" dirty="0">
                          <a:effectLst/>
                        </a:rPr>
                        <a:t>9. Cuenta con áreas comerciales y mercadeo</a:t>
                      </a:r>
                      <a:endParaRPr lang="es-CO" sz="980" b="0" kern="18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</a:txBody>
                  <a:tcPr marL="35753" marR="35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80" kern="0" dirty="0">
                          <a:effectLst/>
                        </a:rPr>
                        <a:t>9. El portafolio de productos no es diversificado</a:t>
                      </a:r>
                      <a:endParaRPr lang="es-CO" sz="980" kern="18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</a:txBody>
                  <a:tcPr marL="35753" marR="35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1306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80" b="0" kern="0" dirty="0" smtClean="0">
                          <a:effectLst/>
                        </a:rPr>
                        <a:t>10.Cuenta </a:t>
                      </a:r>
                      <a:r>
                        <a:rPr lang="es-CO" sz="980" b="0" kern="0" dirty="0">
                          <a:effectLst/>
                        </a:rPr>
                        <a:t>con el apoyo de los productores de fique del departamento</a:t>
                      </a:r>
                      <a:endParaRPr lang="es-CO" sz="980" b="0" kern="18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</a:txBody>
                  <a:tcPr marL="35753" marR="35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80" kern="0" dirty="0">
                          <a:effectLst/>
                        </a:rPr>
                        <a:t>10. Bajos niveles de capacitación a los empleados en conocimientos distintos en los que se desempeñan</a:t>
                      </a:r>
                      <a:endParaRPr lang="es-CO" sz="980" kern="18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</a:txBody>
                  <a:tcPr marL="35753" marR="35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5653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80" b="0" kern="0" dirty="0">
                          <a:effectLst/>
                        </a:rPr>
                        <a:t>11. Desarrollo de procesos de seguridad y salud en el trabajo</a:t>
                      </a:r>
                      <a:endParaRPr lang="es-CO" sz="980" b="0" kern="18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</a:txBody>
                  <a:tcPr marL="35753" marR="35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80" kern="0" dirty="0">
                          <a:effectLst/>
                        </a:rPr>
                        <a:t>11. Bajos niveles de mercado cautivo</a:t>
                      </a:r>
                      <a:endParaRPr lang="es-CO" sz="980" kern="18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</a:txBody>
                  <a:tcPr marL="35753" marR="35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5653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80" b="0" kern="0" dirty="0">
                          <a:effectLst/>
                        </a:rPr>
                        <a:t>12. Su estructura de mercado en el departamento es </a:t>
                      </a:r>
                      <a:r>
                        <a:rPr lang="es-CO" sz="980" b="0" kern="0" dirty="0" smtClean="0">
                          <a:effectLst/>
                        </a:rPr>
                        <a:t>oligopolio</a:t>
                      </a:r>
                      <a:endParaRPr lang="es-CO" sz="980" b="0" kern="18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</a:txBody>
                  <a:tcPr marL="35753" marR="35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80" kern="0" dirty="0">
                          <a:effectLst/>
                        </a:rPr>
                        <a:t> </a:t>
                      </a:r>
                      <a:endParaRPr lang="es-CO" sz="980" kern="18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</a:txBody>
                  <a:tcPr marL="35753" marR="35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555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 b="1" kern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</a:t>
                      </a:r>
                      <a:r>
                        <a:rPr lang="es-CO" sz="980" b="1" kern="0" dirty="0" smtClean="0">
                          <a:effectLst/>
                        </a:rPr>
                        <a:t>PORTUNIDADES</a:t>
                      </a:r>
                      <a:endParaRPr lang="es-CO" sz="980" b="1" kern="18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</a:txBody>
                  <a:tcPr marL="35753" marR="35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 b="1" kern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es-CO" sz="980" b="1" kern="0" dirty="0" smtClean="0">
                          <a:effectLst/>
                        </a:rPr>
                        <a:t>MENAZAS</a:t>
                      </a:r>
                      <a:endParaRPr lang="es-CO" sz="980" b="1" kern="18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</a:txBody>
                  <a:tcPr marL="35753" marR="35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31306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80" b="0" kern="0" dirty="0">
                          <a:effectLst/>
                        </a:rPr>
                        <a:t>1. Procesos de apertura de mercados y plataformas comerciales (exportaciones, importaciones)</a:t>
                      </a:r>
                      <a:endParaRPr lang="es-CO" sz="980" b="0" kern="18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</a:txBody>
                  <a:tcPr marL="35753" marR="35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80" kern="0" dirty="0">
                          <a:effectLst/>
                        </a:rPr>
                        <a:t>1. Cortos tiempos de vida útil de las tecnologías apropiadas por las empresas de acuerdo con las nuevas tecnologías</a:t>
                      </a:r>
                      <a:endParaRPr lang="es-CO" sz="980" kern="18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</a:txBody>
                  <a:tcPr marL="35753" marR="35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31306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80" b="0" kern="0" dirty="0">
                          <a:effectLst/>
                        </a:rPr>
                        <a:t>2. Introducción a la tendencia del mercado biodegradable y amigable con el medio ambiente</a:t>
                      </a:r>
                      <a:endParaRPr lang="es-CO" sz="980" b="0" kern="18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</a:txBody>
                  <a:tcPr marL="35753" marR="35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80" kern="0" dirty="0">
                          <a:effectLst/>
                        </a:rPr>
                        <a:t>2. Participación en el mercado local de empresas extranjeras y nacionales que realizan procesos similares</a:t>
                      </a:r>
                      <a:endParaRPr lang="es-CO" sz="980" kern="18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</a:txBody>
                  <a:tcPr marL="35753" marR="35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31306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80" b="0" kern="0" dirty="0">
                          <a:effectLst/>
                        </a:rPr>
                        <a:t>3. Desarrollo de nuevas líneas de negocio a través del fomento a la identidad cultural y el reconocimiento agroindustrial de región exaltando la buena labor de los productores de fique</a:t>
                      </a:r>
                      <a:endParaRPr lang="es-CO" sz="980" b="0" kern="18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</a:txBody>
                  <a:tcPr marL="35753" marR="35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80" kern="0" dirty="0">
                          <a:effectLst/>
                        </a:rPr>
                        <a:t>3. Disminución de producción de la materia prima del fique debido a factores climáticos y epidemias, como también por el cambio de la actividad agrícola de los productores de fique </a:t>
                      </a:r>
                      <a:endParaRPr lang="es-CO" sz="980" kern="18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</a:txBody>
                  <a:tcPr marL="35753" marR="35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31306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80" b="0" kern="0" dirty="0">
                          <a:effectLst/>
                        </a:rPr>
                        <a:t>4. Nuevos espacios para producción debido al programa de restitución de tierras y la etapa pos conflicto y firma del Acuerdo de Paz</a:t>
                      </a:r>
                      <a:endParaRPr lang="es-CO" sz="980" b="0" kern="18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</a:txBody>
                  <a:tcPr marL="35753" marR="35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80" kern="0" dirty="0">
                          <a:effectLst/>
                        </a:rPr>
                        <a:t>4. Incidencia de factores políticos y decisiones encaminadas al sostenimiento de la producción de elementos sintéticos</a:t>
                      </a:r>
                      <a:endParaRPr lang="es-CO" sz="980" kern="18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</a:txBody>
                  <a:tcPr marL="35753" marR="35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31306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80" b="0" kern="0" dirty="0">
                          <a:effectLst/>
                        </a:rPr>
                        <a:t>5. Adoptar nuevas tecnologías en materia de maquinaria y equipos para generar procesos automatizados</a:t>
                      </a:r>
                      <a:endParaRPr lang="es-CO" sz="980" b="0" kern="18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</a:txBody>
                  <a:tcPr marL="35753" marR="35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80" kern="0" dirty="0">
                          <a:effectLst/>
                        </a:rPr>
                        <a:t>5. Desarrollo de nuevos productos sustitutos</a:t>
                      </a:r>
                      <a:endParaRPr lang="es-CO" sz="980" kern="18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</a:txBody>
                  <a:tcPr marL="35753" marR="35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46960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80" b="0" kern="0" dirty="0">
                          <a:effectLst/>
                        </a:rPr>
                        <a:t>6. Aplicación de la nueva economía naranja, investigación y desarrollo que permiten la generación de nuevos usos, procesos y líneas de producto tanto de la materia prima como de sus desperdicios</a:t>
                      </a:r>
                      <a:endParaRPr lang="es-CO" sz="980" b="0" kern="18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</a:txBody>
                  <a:tcPr marL="35753" marR="35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80" kern="0" dirty="0">
                          <a:effectLst/>
                        </a:rPr>
                        <a:t>6. Reformas tributarias y políticas de recaudo   </a:t>
                      </a:r>
                      <a:endParaRPr lang="es-CO" sz="980" kern="18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</a:txBody>
                  <a:tcPr marL="35753" marR="35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31306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80" b="0" kern="0" dirty="0">
                          <a:effectLst/>
                        </a:rPr>
                        <a:t>7. Aprovechamiento de las nuevas plataformas digitales comerciales, de comunicaciones y de marketing</a:t>
                      </a:r>
                      <a:endParaRPr lang="es-CO" sz="980" b="0" kern="18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</a:txBody>
                  <a:tcPr marL="35753" marR="35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80" kern="0" dirty="0">
                          <a:effectLst/>
                        </a:rPr>
                        <a:t>7.   Dependencia de la fluctuación económica del mercado del café por ser el principal demandante de la producción.</a:t>
                      </a:r>
                      <a:endParaRPr lang="es-CO" sz="980" kern="18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</a:txBody>
                  <a:tcPr marL="35753" marR="35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31306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80" b="0" kern="0" dirty="0">
                          <a:effectLst/>
                        </a:rPr>
                        <a:t>8. Desarrollo de procesos asociativos entre productores y demandantes de la materia prima</a:t>
                      </a:r>
                      <a:endParaRPr lang="es-CO" sz="980" b="0" kern="18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</a:txBody>
                  <a:tcPr marL="35753" marR="35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80" kern="0" dirty="0">
                          <a:effectLst/>
                        </a:rPr>
                        <a:t>8.   Incidencia de las culturas, modas e identidades frente al consumo de productos no biodegradables y de trayectoria</a:t>
                      </a:r>
                      <a:endParaRPr lang="es-CO" sz="980" kern="18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</a:txBody>
                  <a:tcPr marL="35753" marR="35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31306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80" b="0" kern="0" dirty="0">
                          <a:effectLst/>
                        </a:rPr>
                        <a:t>9. Aprovechamiento de las apuestas o proyectos realizados por parte de los gobiernos nacionales, departamentales y municipales  y políticas de desarrollo empresarial</a:t>
                      </a:r>
                      <a:endParaRPr lang="es-CO" sz="980" b="0" kern="18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</a:txBody>
                  <a:tcPr marL="35753" marR="35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es-CO" sz="98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53" marR="35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  <a:tr h="31306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80" b="0" kern="0" dirty="0">
                          <a:effectLst/>
                        </a:rPr>
                        <a:t>10. Aprovechamiento de las iniciativas de implementación de zonas francas especiales y permanentes</a:t>
                      </a:r>
                      <a:endParaRPr lang="es-CO" sz="980" b="0" kern="18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</a:txBody>
                  <a:tcPr marL="35753" marR="35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23"/>
                  </a:ext>
                </a:extLst>
              </a:tr>
              <a:tr h="31306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80" b="0" kern="0" dirty="0">
                          <a:effectLst/>
                        </a:rPr>
                        <a:t>11. El crecimiento de la economía jalonada por el sector agropecuario en el año 2017 reduciendo los niveles de pobreza</a:t>
                      </a:r>
                      <a:endParaRPr lang="es-CO" sz="980" b="0" kern="18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</a:txBody>
                  <a:tcPr marL="35753" marR="35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24"/>
                  </a:ext>
                </a:extLst>
              </a:tr>
            </a:tbl>
          </a:graphicData>
        </a:graphic>
      </p:graphicFrame>
      <p:sp>
        <p:nvSpPr>
          <p:cNvPr id="2" name="Rectángulo 1"/>
          <p:cNvSpPr/>
          <p:nvPr/>
        </p:nvSpPr>
        <p:spPr>
          <a:xfrm rot="16200000">
            <a:off x="-593564" y="1099103"/>
            <a:ext cx="209063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CO" sz="2800" b="1" kern="0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INTERNAS</a:t>
            </a:r>
            <a:endParaRPr lang="es-CO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Rectángulo 2"/>
          <p:cNvSpPr/>
          <p:nvPr/>
        </p:nvSpPr>
        <p:spPr>
          <a:xfrm rot="16200000">
            <a:off x="-624502" y="4223302"/>
            <a:ext cx="215251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EXTERNAS</a:t>
            </a:r>
            <a:endParaRPr lang="es-ES" sz="2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7238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33917" y="529089"/>
            <a:ext cx="10353761" cy="407896"/>
          </a:xfrm>
        </p:spPr>
        <p:txBody>
          <a:bodyPr>
            <a:noAutofit/>
          </a:bodyPr>
          <a:lstStyle/>
          <a:p>
            <a:r>
              <a:rPr lang="es-ES" sz="2400" dirty="0" smtClean="0">
                <a:effectLst/>
                <a:latin typeface="Arial" charset="0"/>
              </a:rPr>
              <a:t>DIAGNóSTICO FINANCIERO - Estado de resultados</a:t>
            </a:r>
            <a:endParaRPr lang="es-CO" sz="2400" dirty="0">
              <a:effectLst/>
            </a:endParaRPr>
          </a:p>
        </p:txBody>
      </p:sp>
      <p:grpSp>
        <p:nvGrpSpPr>
          <p:cNvPr id="4" name="Grupo 3"/>
          <p:cNvGrpSpPr/>
          <p:nvPr/>
        </p:nvGrpSpPr>
        <p:grpSpPr>
          <a:xfrm>
            <a:off x="0" y="6364767"/>
            <a:ext cx="12192000" cy="508000"/>
            <a:chOff x="0" y="6364767"/>
            <a:chExt cx="12192000" cy="508000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364767"/>
              <a:ext cx="12192000" cy="508000"/>
            </a:xfrm>
            <a:prstGeom prst="rect">
              <a:avLst/>
            </a:prstGeom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6364824"/>
              <a:ext cx="1120462" cy="507943"/>
            </a:xfrm>
            <a:prstGeom prst="rect">
              <a:avLst/>
            </a:prstGeom>
          </p:spPr>
        </p:pic>
      </p:grpSp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2280" y="1589856"/>
            <a:ext cx="4571999" cy="2485531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862280" y="1569716"/>
            <a:ext cx="5048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Comportamiento de Ingresos operacionales</a:t>
            </a:r>
            <a:endParaRPr lang="es-CO" dirty="0"/>
          </a:p>
        </p:txBody>
      </p:sp>
      <p:sp>
        <p:nvSpPr>
          <p:cNvPr id="13" name="CuadroTexto 12"/>
          <p:cNvSpPr txBox="1"/>
          <p:nvPr/>
        </p:nvSpPr>
        <p:spPr>
          <a:xfrm>
            <a:off x="6761408" y="1339732"/>
            <a:ext cx="4506148" cy="523220"/>
          </a:xfrm>
          <a:prstGeom prst="rect">
            <a:avLst/>
          </a:prstGeom>
          <a:solidFill>
            <a:srgbClr val="FFCC66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O" sz="1400" dirty="0" smtClean="0">
                <a:solidFill>
                  <a:schemeClr val="tx1"/>
                </a:solidFill>
              </a:rPr>
              <a:t>Crecimiento promedio  ventas en líneas de sacos de fique (14%) y telas de fique (19%)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6761408" y="2014674"/>
            <a:ext cx="4506148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CO" sz="1400" dirty="0" smtClean="0"/>
              <a:t>Dependencia a la producción y comercialización de café</a:t>
            </a:r>
            <a:endParaRPr lang="es-CO" sz="1400" dirty="0"/>
          </a:p>
        </p:txBody>
      </p:sp>
      <p:sp>
        <p:nvSpPr>
          <p:cNvPr id="16" name="CuadroTexto 15"/>
          <p:cNvSpPr txBox="1"/>
          <p:nvPr/>
        </p:nvSpPr>
        <p:spPr>
          <a:xfrm>
            <a:off x="6761408" y="2730857"/>
            <a:ext cx="4506148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O" sz="1400" dirty="0" smtClean="0">
                <a:solidFill>
                  <a:schemeClr val="tx1"/>
                </a:solidFill>
              </a:rPr>
              <a:t>Ingresos no operacionales: Alquiler de activos fijos improductivos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6761408" y="3539726"/>
            <a:ext cx="4506148" cy="73866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O" sz="1400" dirty="0" smtClean="0">
                <a:solidFill>
                  <a:schemeClr val="tx1"/>
                </a:solidFill>
              </a:rPr>
              <a:t>Disminución de costos de producción :cancelación de líneas de producción de polipropileno, hilados de saco y telas de polipropileno. 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1120462" y="4309285"/>
            <a:ext cx="45462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100" dirty="0" smtClean="0"/>
              <a:t>Fuente: elaboración propia</a:t>
            </a:r>
            <a:endParaRPr lang="es-CO" sz="1100" dirty="0"/>
          </a:p>
        </p:txBody>
      </p:sp>
      <p:sp>
        <p:nvSpPr>
          <p:cNvPr id="14" name="CuadroTexto 13"/>
          <p:cNvSpPr txBox="1"/>
          <p:nvPr/>
        </p:nvSpPr>
        <p:spPr>
          <a:xfrm>
            <a:off x="6761408" y="4440090"/>
            <a:ext cx="4506148" cy="7386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O" sz="1400" dirty="0" smtClean="0">
                <a:solidFill>
                  <a:schemeClr val="tx1"/>
                </a:solidFill>
              </a:rPr>
              <a:t>Comportamiento de gastos de administración y ventas estable con relación a los ingresos. Rubro más representativo gastos de personal.</a:t>
            </a:r>
          </a:p>
        </p:txBody>
      </p:sp>
      <p:cxnSp>
        <p:nvCxnSpPr>
          <p:cNvPr id="18" name="Conector recto 17"/>
          <p:cNvCxnSpPr/>
          <p:nvPr/>
        </p:nvCxnSpPr>
        <p:spPr>
          <a:xfrm>
            <a:off x="6113585" y="1077319"/>
            <a:ext cx="0" cy="501123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209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3795" y="464950"/>
            <a:ext cx="10353761" cy="372178"/>
          </a:xfrm>
        </p:spPr>
        <p:txBody>
          <a:bodyPr>
            <a:noAutofit/>
          </a:bodyPr>
          <a:lstStyle/>
          <a:p>
            <a:pPr algn="l"/>
            <a:r>
              <a:rPr lang="es-ES" sz="2400" dirty="0" smtClean="0">
                <a:effectLst/>
                <a:latin typeface="Arial" charset="0"/>
              </a:rPr>
              <a:t>Diagnóstico FINANCIERO - Balance general</a:t>
            </a:r>
            <a:endParaRPr lang="es-CO" sz="2400" dirty="0">
              <a:effectLst/>
            </a:endParaRPr>
          </a:p>
        </p:txBody>
      </p:sp>
      <p:grpSp>
        <p:nvGrpSpPr>
          <p:cNvPr id="4" name="Grupo 3"/>
          <p:cNvGrpSpPr/>
          <p:nvPr/>
        </p:nvGrpSpPr>
        <p:grpSpPr>
          <a:xfrm>
            <a:off x="0" y="6364767"/>
            <a:ext cx="12192000" cy="508000"/>
            <a:chOff x="0" y="6364767"/>
            <a:chExt cx="12192000" cy="508000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364767"/>
              <a:ext cx="12192000" cy="508000"/>
            </a:xfrm>
            <a:prstGeom prst="rect">
              <a:avLst/>
            </a:prstGeom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6364824"/>
              <a:ext cx="1120462" cy="507943"/>
            </a:xfrm>
            <a:prstGeom prst="rect">
              <a:avLst/>
            </a:prstGeom>
          </p:spPr>
        </p:pic>
      </p:grpSp>
      <p:sp>
        <p:nvSpPr>
          <p:cNvPr id="12" name="CuadroTexto 11"/>
          <p:cNvSpPr txBox="1"/>
          <p:nvPr/>
        </p:nvSpPr>
        <p:spPr>
          <a:xfrm>
            <a:off x="810764" y="2152143"/>
            <a:ext cx="2511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Estructura Financiera </a:t>
            </a:r>
            <a:endParaRPr lang="es-CO" dirty="0"/>
          </a:p>
        </p:txBody>
      </p:sp>
      <p:sp>
        <p:nvSpPr>
          <p:cNvPr id="19" name="CuadroTexto 18"/>
          <p:cNvSpPr txBox="1"/>
          <p:nvPr/>
        </p:nvSpPr>
        <p:spPr>
          <a:xfrm>
            <a:off x="4971245" y="6038175"/>
            <a:ext cx="45462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100" dirty="0" smtClean="0"/>
              <a:t>Fuente: elaboración propia</a:t>
            </a:r>
            <a:endParaRPr lang="es-CO" sz="1100" dirty="0"/>
          </a:p>
        </p:txBody>
      </p:sp>
      <p:pic>
        <p:nvPicPr>
          <p:cNvPr id="23" name="Imagen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88677" y="1180618"/>
            <a:ext cx="5074485" cy="2184787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88678" y="3836490"/>
            <a:ext cx="5859885" cy="2332490"/>
          </a:xfrm>
          <a:prstGeom prst="rect">
            <a:avLst/>
          </a:prstGeom>
        </p:spPr>
      </p:pic>
      <p:sp>
        <p:nvSpPr>
          <p:cNvPr id="27" name="CuadroTexto 26"/>
          <p:cNvSpPr txBox="1"/>
          <p:nvPr/>
        </p:nvSpPr>
        <p:spPr>
          <a:xfrm>
            <a:off x="6181359" y="900246"/>
            <a:ext cx="3709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Composición del Activo</a:t>
            </a:r>
            <a:endParaRPr lang="es-CO" dirty="0"/>
          </a:p>
        </p:txBody>
      </p:sp>
      <p:sp>
        <p:nvSpPr>
          <p:cNvPr id="28" name="CuadroTexto 27"/>
          <p:cNvSpPr txBox="1"/>
          <p:nvPr/>
        </p:nvSpPr>
        <p:spPr>
          <a:xfrm>
            <a:off x="6181359" y="3462479"/>
            <a:ext cx="4688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Composición del Pasivo+ Patrimonio</a:t>
            </a:r>
            <a:endParaRPr lang="es-CO" dirty="0"/>
          </a:p>
        </p:txBody>
      </p:sp>
      <p:cxnSp>
        <p:nvCxnSpPr>
          <p:cNvPr id="31" name="Conector recto 30"/>
          <p:cNvCxnSpPr/>
          <p:nvPr/>
        </p:nvCxnSpPr>
        <p:spPr>
          <a:xfrm>
            <a:off x="5275385" y="1026942"/>
            <a:ext cx="0" cy="501123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32"/>
          <p:cNvCxnSpPr/>
          <p:nvPr/>
        </p:nvCxnSpPr>
        <p:spPr>
          <a:xfrm>
            <a:off x="5275385" y="3462479"/>
            <a:ext cx="6822831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n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0445" y="2873829"/>
            <a:ext cx="4411953" cy="2413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6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Personalizado 2">
      <a:dk1>
        <a:sysClr val="windowText" lastClr="000000"/>
      </a:dk1>
      <a:lt1>
        <a:sysClr val="window" lastClr="FFFFFF"/>
      </a:lt1>
      <a:dk2>
        <a:srgbClr val="0B5394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1564</TotalTime>
  <Words>1952</Words>
  <Application>Microsoft Office PowerPoint</Application>
  <PresentationFormat>Panorámica</PresentationFormat>
  <Paragraphs>251</Paragraphs>
  <Slides>18</Slides>
  <Notes>18</Notes>
  <HiddenSlides>2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9" baseType="lpstr">
      <vt:lpstr>AngsanaUPC</vt:lpstr>
      <vt:lpstr>Arial</vt:lpstr>
      <vt:lpstr>Bookman Old Style</vt:lpstr>
      <vt:lpstr>Calibri</vt:lpstr>
      <vt:lpstr>Courier New</vt:lpstr>
      <vt:lpstr>Rockwell</vt:lpstr>
      <vt:lpstr>Symbol</vt:lpstr>
      <vt:lpstr>Times New Roman</vt:lpstr>
      <vt:lpstr>Verdana</vt:lpstr>
      <vt:lpstr>Wingdings</vt:lpstr>
      <vt:lpstr>Damask</vt:lpstr>
      <vt:lpstr>  Valoración financiera de la empresa Empaques del Cauca S. A.         a través de la aplicación de los modelos de valoración Adjusted Present Value - APV y Flujo de Caja Libre con WACC tradicional </vt:lpstr>
      <vt:lpstr>Presentación de PowerPoint</vt:lpstr>
      <vt:lpstr>OBJETIVOS</vt:lpstr>
      <vt:lpstr>Metodología </vt:lpstr>
      <vt:lpstr>DIAGNÓSTICO ESTRATÉGICO EXTERNO  ANALISIS DEL MACROENTORNO </vt:lpstr>
      <vt:lpstr>   DIAGNÓSTICO ESTRATÉGICO INTERNO    </vt:lpstr>
      <vt:lpstr>Presentación de PowerPoint</vt:lpstr>
      <vt:lpstr>DIAGNóSTICO FINANCIERO - Estado de resultados</vt:lpstr>
      <vt:lpstr>Diagnóstico FINANCIERO - Balance general</vt:lpstr>
      <vt:lpstr>Diagnóstico FINANCIERO – ratios financieros</vt:lpstr>
      <vt:lpstr>Diagnóstico FINANCIERO – ratios financieros</vt:lpstr>
      <vt:lpstr>Diagnóstico FINANCIERO – Inductores de valor</vt:lpstr>
      <vt:lpstr>METODOLOGÍA DE PROYECCIÓN </vt:lpstr>
      <vt:lpstr>VARIABLES GENERADORAS DE VALOR </vt:lpstr>
      <vt:lpstr>VALORACIÓN FINANCIERA POR ADJUST PRESENT VALUE – APV </vt:lpstr>
      <vt:lpstr>ANÁLISIS DE SENSIBILIDAD</vt:lpstr>
      <vt:lpstr>CONCLUSIONES Y RECOMENDACIONES</vt:lpstr>
      <vt:lpstr>gracias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VALORACION DE EMPRESAS</dc:title>
  <dc:creator>ARMANDO</dc:creator>
  <cp:lastModifiedBy>Christian Mauricio yasnó López</cp:lastModifiedBy>
  <cp:revision>190</cp:revision>
  <dcterms:created xsi:type="dcterms:W3CDTF">2016-05-16T00:50:03Z</dcterms:created>
  <dcterms:modified xsi:type="dcterms:W3CDTF">2018-06-27T20:58:49Z</dcterms:modified>
</cp:coreProperties>
</file>