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sldIdLst>
    <p:sldId id="256" r:id="rId5"/>
    <p:sldId id="258" r:id="rId6"/>
    <p:sldId id="270" r:id="rId7"/>
    <p:sldId id="267" r:id="rId8"/>
    <p:sldId id="260" r:id="rId9"/>
    <p:sldId id="261" r:id="rId10"/>
    <p:sldId id="262" r:id="rId11"/>
    <p:sldId id="265" r:id="rId12"/>
    <p:sldId id="269" r:id="rId13"/>
    <p:sldId id="271" r:id="rId14"/>
    <p:sldId id="263" r:id="rId15"/>
    <p:sldId id="264" r:id="rId16"/>
    <p:sldId id="266" r:id="rId17"/>
    <p:sldId id="274" r:id="rId18"/>
    <p:sldId id="272" r:id="rId19"/>
    <p:sldId id="275" r:id="rId20"/>
    <p:sldId id="276" r:id="rId21"/>
    <p:sldId id="273" r:id="rId22"/>
    <p:sldId id="278" r:id="rId23"/>
    <p:sldId id="268" r:id="rId24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4" autoAdjust="0"/>
    <p:restoredTop sz="80897" autoAdjust="0"/>
  </p:normalViewPr>
  <p:slideViewPr>
    <p:cSldViewPr>
      <p:cViewPr>
        <p:scale>
          <a:sx n="90" d="100"/>
          <a:sy n="90" d="100"/>
        </p:scale>
        <p:origin x="-8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4F35D7-29E6-6149-A3ED-135A576E3EEB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5DD1CAC-061A-ED47-A58D-4B2694C262CF}">
      <dgm:prSet/>
      <dgm:spPr/>
      <dgm:t>
        <a:bodyPr/>
        <a:lstStyle/>
        <a:p>
          <a:pPr rtl="0"/>
          <a:r>
            <a:rPr lang="es-ES" baseline="30000" dirty="0" smtClean="0"/>
            <a:t>El financiamiento mezzanine se caracteriza por ser: </a:t>
          </a:r>
          <a:endParaRPr lang="es-ES" dirty="0"/>
        </a:p>
      </dgm:t>
    </dgm:pt>
    <dgm:pt modelId="{70A18EAB-FD98-6C4F-B01A-EF12CF832E89}" type="parTrans" cxnId="{F8CBA8EA-55F7-4C49-8325-BE5C8798821A}">
      <dgm:prSet/>
      <dgm:spPr/>
      <dgm:t>
        <a:bodyPr/>
        <a:lstStyle/>
        <a:p>
          <a:endParaRPr lang="es-ES"/>
        </a:p>
      </dgm:t>
    </dgm:pt>
    <dgm:pt modelId="{2B1A1758-0412-AE4A-B4AE-B48EBDAABF1C}" type="sibTrans" cxnId="{F8CBA8EA-55F7-4C49-8325-BE5C8798821A}">
      <dgm:prSet/>
      <dgm:spPr/>
      <dgm:t>
        <a:bodyPr/>
        <a:lstStyle/>
        <a:p>
          <a:endParaRPr lang="es-ES"/>
        </a:p>
      </dgm:t>
    </dgm:pt>
    <dgm:pt modelId="{D264B730-DE22-BE44-B909-BFE8D550192B}">
      <dgm:prSet/>
      <dgm:spPr/>
      <dgm:t>
        <a:bodyPr/>
        <a:lstStyle/>
        <a:p>
          <a:pPr rtl="0"/>
          <a:r>
            <a:rPr lang="es-ES" baseline="30000" smtClean="0"/>
            <a:t>Deuda de alto rendimiento debido a que forma parte del capital. </a:t>
          </a:r>
          <a:endParaRPr lang="es-ES"/>
        </a:p>
      </dgm:t>
    </dgm:pt>
    <dgm:pt modelId="{ABAAC3E4-3BFC-654F-8846-DB2D226F4A2D}" type="parTrans" cxnId="{4A8188FC-201B-C644-9A21-23416D373430}">
      <dgm:prSet/>
      <dgm:spPr/>
      <dgm:t>
        <a:bodyPr/>
        <a:lstStyle/>
        <a:p>
          <a:endParaRPr lang="es-ES"/>
        </a:p>
      </dgm:t>
    </dgm:pt>
    <dgm:pt modelId="{4984C6BF-670F-7347-A567-DFF9B1D779E2}" type="sibTrans" cxnId="{4A8188FC-201B-C644-9A21-23416D373430}">
      <dgm:prSet/>
      <dgm:spPr/>
      <dgm:t>
        <a:bodyPr/>
        <a:lstStyle/>
        <a:p>
          <a:endParaRPr lang="es-ES"/>
        </a:p>
      </dgm:t>
    </dgm:pt>
    <dgm:pt modelId="{0A44F3F6-D306-5D42-945B-C6B2F90C1EC1}">
      <dgm:prSet/>
      <dgm:spPr/>
      <dgm:t>
        <a:bodyPr/>
        <a:lstStyle/>
        <a:p>
          <a:pPr rtl="0"/>
          <a:r>
            <a:rPr lang="es-ES" baseline="30000" dirty="0" smtClean="0"/>
            <a:t>Representado en instrumentos financieros como warrants, opciones, entre otros. </a:t>
          </a:r>
          <a:endParaRPr lang="es-ES" dirty="0"/>
        </a:p>
      </dgm:t>
    </dgm:pt>
    <dgm:pt modelId="{BD4235B8-74C6-5744-97F5-CBC45D902413}" type="parTrans" cxnId="{9EDDAF16-B262-2D47-929C-CF4D3F701FB7}">
      <dgm:prSet/>
      <dgm:spPr/>
      <dgm:t>
        <a:bodyPr/>
        <a:lstStyle/>
        <a:p>
          <a:endParaRPr lang="es-ES"/>
        </a:p>
      </dgm:t>
    </dgm:pt>
    <dgm:pt modelId="{437BAD8B-6C51-B346-83A2-5802057159F5}" type="sibTrans" cxnId="{9EDDAF16-B262-2D47-929C-CF4D3F701FB7}">
      <dgm:prSet/>
      <dgm:spPr/>
      <dgm:t>
        <a:bodyPr/>
        <a:lstStyle/>
        <a:p>
          <a:endParaRPr lang="es-ES"/>
        </a:p>
      </dgm:t>
    </dgm:pt>
    <dgm:pt modelId="{1C5AB071-3212-7D49-8FB3-85AD23D8FCD7}">
      <dgm:prSet/>
      <dgm:spPr/>
      <dgm:t>
        <a:bodyPr/>
        <a:lstStyle/>
        <a:p>
          <a:pPr rtl="0"/>
          <a:r>
            <a:rPr lang="es-ES" baseline="30000" dirty="0" smtClean="0"/>
            <a:t>Más barata que la financiación con accionistas</a:t>
          </a:r>
          <a:endParaRPr lang="es-ES" dirty="0"/>
        </a:p>
      </dgm:t>
    </dgm:pt>
    <dgm:pt modelId="{31D09046-1F7F-CC48-B5E3-F1F3BA5146F0}" type="parTrans" cxnId="{BDA691C5-2A2D-4B49-B80B-2615E6661435}">
      <dgm:prSet/>
      <dgm:spPr/>
      <dgm:t>
        <a:bodyPr/>
        <a:lstStyle/>
        <a:p>
          <a:endParaRPr lang="es-ES"/>
        </a:p>
      </dgm:t>
    </dgm:pt>
    <dgm:pt modelId="{211C3633-75A8-694D-A3F2-AB71F67185A4}" type="sibTrans" cxnId="{BDA691C5-2A2D-4B49-B80B-2615E6661435}">
      <dgm:prSet/>
      <dgm:spPr/>
      <dgm:t>
        <a:bodyPr/>
        <a:lstStyle/>
        <a:p>
          <a:endParaRPr lang="es-ES"/>
        </a:p>
      </dgm:t>
    </dgm:pt>
    <dgm:pt modelId="{32AB6BBB-F9DE-384B-AC0C-BEC94B820A3A}">
      <dgm:prSet/>
      <dgm:spPr/>
      <dgm:t>
        <a:bodyPr/>
        <a:lstStyle/>
        <a:p>
          <a:pPr rtl="0"/>
          <a:r>
            <a:rPr lang="es-ES" baseline="30000" dirty="0" smtClean="0"/>
            <a:t>Favorable debido que contablemente es tratado como capital y no como deuda, entregando flexibilidad a la empresa.</a:t>
          </a:r>
          <a:endParaRPr lang="es-ES" dirty="0"/>
        </a:p>
      </dgm:t>
    </dgm:pt>
    <dgm:pt modelId="{6ABAB813-76F9-1740-A03A-6CD14FC52774}" type="parTrans" cxnId="{007AB51A-DD03-B645-9AC6-6788EDD712FB}">
      <dgm:prSet/>
      <dgm:spPr/>
      <dgm:t>
        <a:bodyPr/>
        <a:lstStyle/>
        <a:p>
          <a:endParaRPr lang="es-ES"/>
        </a:p>
      </dgm:t>
    </dgm:pt>
    <dgm:pt modelId="{56A2C6FC-37B4-9642-8B87-98BE97546021}" type="sibTrans" cxnId="{007AB51A-DD03-B645-9AC6-6788EDD712FB}">
      <dgm:prSet/>
      <dgm:spPr/>
      <dgm:t>
        <a:bodyPr/>
        <a:lstStyle/>
        <a:p>
          <a:endParaRPr lang="es-ES"/>
        </a:p>
      </dgm:t>
    </dgm:pt>
    <dgm:pt modelId="{49DD5666-5BA4-3E4D-B4B6-344DC610A7CD}" type="pres">
      <dgm:prSet presAssocID="{234F35D7-29E6-6149-A3ED-135A576E3EE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70AF882-DBEA-8044-9D4C-68E056430ED2}" type="pres">
      <dgm:prSet presAssocID="{95DD1CAC-061A-ED47-A58D-4B2694C262CF}" presName="parentLin" presStyleCnt="0"/>
      <dgm:spPr/>
    </dgm:pt>
    <dgm:pt modelId="{6A83A333-69C8-534D-8663-867F25A3A7CB}" type="pres">
      <dgm:prSet presAssocID="{95DD1CAC-061A-ED47-A58D-4B2694C262CF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2A33197F-B775-C940-83F9-E06D7B69D0C9}" type="pres">
      <dgm:prSet presAssocID="{95DD1CAC-061A-ED47-A58D-4B2694C262C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BA073B-8ECC-8E44-8694-2C3DF5564089}" type="pres">
      <dgm:prSet presAssocID="{95DD1CAC-061A-ED47-A58D-4B2694C262CF}" presName="negativeSpace" presStyleCnt="0"/>
      <dgm:spPr/>
    </dgm:pt>
    <dgm:pt modelId="{FA1354FA-4FB6-F247-BE94-BDCC10D51254}" type="pres">
      <dgm:prSet presAssocID="{95DD1CAC-061A-ED47-A58D-4B2694C262CF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BC0B23A-62AF-6D45-A096-8F405749558E}" type="presOf" srcId="{234F35D7-29E6-6149-A3ED-135A576E3EEB}" destId="{49DD5666-5BA4-3E4D-B4B6-344DC610A7CD}" srcOrd="0" destOrd="0" presId="urn:microsoft.com/office/officeart/2005/8/layout/list1"/>
    <dgm:cxn modelId="{BDA691C5-2A2D-4B49-B80B-2615E6661435}" srcId="{95DD1CAC-061A-ED47-A58D-4B2694C262CF}" destId="{1C5AB071-3212-7D49-8FB3-85AD23D8FCD7}" srcOrd="2" destOrd="0" parTransId="{31D09046-1F7F-CC48-B5E3-F1F3BA5146F0}" sibTransId="{211C3633-75A8-694D-A3F2-AB71F67185A4}"/>
    <dgm:cxn modelId="{00586D31-49B2-724C-803E-BB00FC8F9D1B}" type="presOf" srcId="{1C5AB071-3212-7D49-8FB3-85AD23D8FCD7}" destId="{FA1354FA-4FB6-F247-BE94-BDCC10D51254}" srcOrd="0" destOrd="2" presId="urn:microsoft.com/office/officeart/2005/8/layout/list1"/>
    <dgm:cxn modelId="{6111FDC3-C56B-C148-A70E-F19102CCC52C}" type="presOf" srcId="{32AB6BBB-F9DE-384B-AC0C-BEC94B820A3A}" destId="{FA1354FA-4FB6-F247-BE94-BDCC10D51254}" srcOrd="0" destOrd="3" presId="urn:microsoft.com/office/officeart/2005/8/layout/list1"/>
    <dgm:cxn modelId="{D9412EA3-005E-D14B-BBC9-3A83289D536C}" type="presOf" srcId="{95DD1CAC-061A-ED47-A58D-4B2694C262CF}" destId="{2A33197F-B775-C940-83F9-E06D7B69D0C9}" srcOrd="1" destOrd="0" presId="urn:microsoft.com/office/officeart/2005/8/layout/list1"/>
    <dgm:cxn modelId="{F8CBA8EA-55F7-4C49-8325-BE5C8798821A}" srcId="{234F35D7-29E6-6149-A3ED-135A576E3EEB}" destId="{95DD1CAC-061A-ED47-A58D-4B2694C262CF}" srcOrd="0" destOrd="0" parTransId="{70A18EAB-FD98-6C4F-B01A-EF12CF832E89}" sibTransId="{2B1A1758-0412-AE4A-B4AE-B48EBDAABF1C}"/>
    <dgm:cxn modelId="{33E252C9-730E-2A48-B2A1-BA4A57842D2A}" type="presOf" srcId="{95DD1CAC-061A-ED47-A58D-4B2694C262CF}" destId="{6A83A333-69C8-534D-8663-867F25A3A7CB}" srcOrd="0" destOrd="0" presId="urn:microsoft.com/office/officeart/2005/8/layout/list1"/>
    <dgm:cxn modelId="{EDCC7E3E-0B69-3149-888E-9BE86BA72D87}" type="presOf" srcId="{D264B730-DE22-BE44-B909-BFE8D550192B}" destId="{FA1354FA-4FB6-F247-BE94-BDCC10D51254}" srcOrd="0" destOrd="0" presId="urn:microsoft.com/office/officeart/2005/8/layout/list1"/>
    <dgm:cxn modelId="{9EDDAF16-B262-2D47-929C-CF4D3F701FB7}" srcId="{95DD1CAC-061A-ED47-A58D-4B2694C262CF}" destId="{0A44F3F6-D306-5D42-945B-C6B2F90C1EC1}" srcOrd="1" destOrd="0" parTransId="{BD4235B8-74C6-5744-97F5-CBC45D902413}" sibTransId="{437BAD8B-6C51-B346-83A2-5802057159F5}"/>
    <dgm:cxn modelId="{007AB51A-DD03-B645-9AC6-6788EDD712FB}" srcId="{95DD1CAC-061A-ED47-A58D-4B2694C262CF}" destId="{32AB6BBB-F9DE-384B-AC0C-BEC94B820A3A}" srcOrd="3" destOrd="0" parTransId="{6ABAB813-76F9-1740-A03A-6CD14FC52774}" sibTransId="{56A2C6FC-37B4-9642-8B87-98BE97546021}"/>
    <dgm:cxn modelId="{A65C2929-0E55-7A45-B38D-EA1A0EA97552}" type="presOf" srcId="{0A44F3F6-D306-5D42-945B-C6B2F90C1EC1}" destId="{FA1354FA-4FB6-F247-BE94-BDCC10D51254}" srcOrd="0" destOrd="1" presId="urn:microsoft.com/office/officeart/2005/8/layout/list1"/>
    <dgm:cxn modelId="{4A8188FC-201B-C644-9A21-23416D373430}" srcId="{95DD1CAC-061A-ED47-A58D-4B2694C262CF}" destId="{D264B730-DE22-BE44-B909-BFE8D550192B}" srcOrd="0" destOrd="0" parTransId="{ABAAC3E4-3BFC-654F-8846-DB2D226F4A2D}" sibTransId="{4984C6BF-670F-7347-A567-DFF9B1D779E2}"/>
    <dgm:cxn modelId="{D2DB8525-5C96-4C4E-9E12-C7FB5BAD738E}" type="presParOf" srcId="{49DD5666-5BA4-3E4D-B4B6-344DC610A7CD}" destId="{B70AF882-DBEA-8044-9D4C-68E056430ED2}" srcOrd="0" destOrd="0" presId="urn:microsoft.com/office/officeart/2005/8/layout/list1"/>
    <dgm:cxn modelId="{A002AC8D-EE11-D34B-97E0-123763C5133D}" type="presParOf" srcId="{B70AF882-DBEA-8044-9D4C-68E056430ED2}" destId="{6A83A333-69C8-534D-8663-867F25A3A7CB}" srcOrd="0" destOrd="0" presId="urn:microsoft.com/office/officeart/2005/8/layout/list1"/>
    <dgm:cxn modelId="{955FA170-718C-EF4A-8CD8-EB8C9461B4FE}" type="presParOf" srcId="{B70AF882-DBEA-8044-9D4C-68E056430ED2}" destId="{2A33197F-B775-C940-83F9-E06D7B69D0C9}" srcOrd="1" destOrd="0" presId="urn:microsoft.com/office/officeart/2005/8/layout/list1"/>
    <dgm:cxn modelId="{F952A9C1-C8DF-2A45-A036-480D1463A86E}" type="presParOf" srcId="{49DD5666-5BA4-3E4D-B4B6-344DC610A7CD}" destId="{00BA073B-8ECC-8E44-8694-2C3DF5564089}" srcOrd="1" destOrd="0" presId="urn:microsoft.com/office/officeart/2005/8/layout/list1"/>
    <dgm:cxn modelId="{91D28623-2CDE-774D-B97A-2512712A568A}" type="presParOf" srcId="{49DD5666-5BA4-3E4D-B4B6-344DC610A7CD}" destId="{FA1354FA-4FB6-F247-BE94-BDCC10D51254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7AC128-EEEE-8144-9182-8B839F17686A}" type="doc">
      <dgm:prSet loTypeId="urn:microsoft.com/office/officeart/2005/8/layout/target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430E57A-E34C-1147-9C21-2523067D36E3}">
      <dgm:prSet phldrT="[Texto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sz="1800" dirty="0" smtClean="0"/>
            <a:t>La forma más común de la deuda </a:t>
          </a:r>
          <a:r>
            <a:rPr lang="es-ES" sz="1800" dirty="0" err="1" smtClean="0"/>
            <a:t>mezzanine</a:t>
          </a:r>
          <a:r>
            <a:rPr lang="es-ES" sz="1800" dirty="0" smtClean="0"/>
            <a:t>, </a:t>
          </a:r>
          <a:r>
            <a:rPr lang="es-ES" sz="1800" dirty="0" smtClean="0"/>
            <a:t>con un rango inferior en caso de quiebra en comparación con la deuda principal. Los proveedores de préstamos subordinados reciben una tasa de interés fija.</a:t>
          </a:r>
          <a:endParaRPr lang="es-ES" sz="1800" dirty="0"/>
        </a:p>
      </dgm:t>
    </dgm:pt>
    <dgm:pt modelId="{65C57FA6-E086-1344-99FF-699BBE7F5983}" type="parTrans" cxnId="{769A5DE9-20D7-B144-A0AB-DC01D283CB89}">
      <dgm:prSet/>
      <dgm:spPr/>
      <dgm:t>
        <a:bodyPr/>
        <a:lstStyle/>
        <a:p>
          <a:endParaRPr lang="es-ES" sz="1800"/>
        </a:p>
      </dgm:t>
    </dgm:pt>
    <dgm:pt modelId="{C3930DD1-EB08-3945-93F4-0952899C4067}" type="sibTrans" cxnId="{769A5DE9-20D7-B144-A0AB-DC01D283CB89}">
      <dgm:prSet custT="1"/>
      <dgm:spPr/>
      <dgm:t>
        <a:bodyPr/>
        <a:lstStyle/>
        <a:p>
          <a:endParaRPr lang="es-ES" sz="1800"/>
        </a:p>
      </dgm:t>
    </dgm:pt>
    <dgm:pt modelId="{7B299EAF-AF4B-2C43-904D-BB5AE507E818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sz="1800" dirty="0" smtClean="0"/>
            <a:t>Tiene la opción de convertir la deuda en acciones o tener un préstamo participativo que esta encadenado a los beneficios que la empresa obtiene del préstamo.</a:t>
          </a:r>
          <a:endParaRPr lang="es-ES" sz="1800" dirty="0"/>
        </a:p>
      </dgm:t>
    </dgm:pt>
    <dgm:pt modelId="{C5A3BE89-A415-0449-A4B0-26D352278261}" type="parTrans" cxnId="{7C27BD15-657F-6646-8413-710E5269F77B}">
      <dgm:prSet/>
      <dgm:spPr/>
      <dgm:t>
        <a:bodyPr/>
        <a:lstStyle/>
        <a:p>
          <a:endParaRPr lang="es-ES" sz="1800"/>
        </a:p>
      </dgm:t>
    </dgm:pt>
    <dgm:pt modelId="{C8552E28-CA76-CF4B-89F2-1D64DF08E43B}" type="sibTrans" cxnId="{7C27BD15-657F-6646-8413-710E5269F77B}">
      <dgm:prSet custT="1"/>
      <dgm:spPr/>
      <dgm:t>
        <a:bodyPr/>
        <a:lstStyle/>
        <a:p>
          <a:endParaRPr lang="es-ES" sz="1800"/>
        </a:p>
      </dgm:t>
    </dgm:pt>
    <dgm:pt modelId="{326CDF12-BD74-9246-8C8A-DD18DF179960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sz="3200" dirty="0" smtClean="0"/>
            <a:t>Deuda Subordinada </a:t>
          </a:r>
        </a:p>
      </dgm:t>
    </dgm:pt>
    <dgm:pt modelId="{5B1F96D2-1DFE-8F47-BF0A-BACFB604CF6D}" type="sibTrans" cxnId="{91649CC5-6D39-1141-BF24-56C65A51B069}">
      <dgm:prSet custT="1"/>
      <dgm:spPr/>
      <dgm:t>
        <a:bodyPr/>
        <a:lstStyle/>
        <a:p>
          <a:endParaRPr lang="es-ES" sz="1800"/>
        </a:p>
      </dgm:t>
    </dgm:pt>
    <dgm:pt modelId="{B8480F50-095F-A149-8336-552919E4B709}" type="parTrans" cxnId="{91649CC5-6D39-1141-BF24-56C65A51B069}">
      <dgm:prSet/>
      <dgm:spPr/>
      <dgm:t>
        <a:bodyPr/>
        <a:lstStyle/>
        <a:p>
          <a:endParaRPr lang="es-ES" sz="1800"/>
        </a:p>
      </dgm:t>
    </dgm:pt>
    <dgm:pt modelId="{1300BF8C-A94C-BD40-A531-E78DBECFB618}" type="pres">
      <dgm:prSet presAssocID="{B47AC128-EEEE-8144-9182-8B839F17686A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9A211303-869F-494A-AC0C-30EDDA5D3B96}" type="pres">
      <dgm:prSet presAssocID="{B47AC128-EEEE-8144-9182-8B839F17686A}" presName="outerBox" presStyleCnt="0"/>
      <dgm:spPr/>
    </dgm:pt>
    <dgm:pt modelId="{9F3046F4-C245-AE4D-B12C-CD98281E68B0}" type="pres">
      <dgm:prSet presAssocID="{B47AC128-EEEE-8144-9182-8B839F17686A}" presName="outerBoxParent" presStyleLbl="node1" presStyleIdx="0" presStyleCnt="3"/>
      <dgm:spPr/>
      <dgm:t>
        <a:bodyPr/>
        <a:lstStyle/>
        <a:p>
          <a:endParaRPr lang="es-ES"/>
        </a:p>
      </dgm:t>
    </dgm:pt>
    <dgm:pt modelId="{2AD3331B-0AD7-E74C-8DDD-BFCA44665098}" type="pres">
      <dgm:prSet presAssocID="{B47AC128-EEEE-8144-9182-8B839F17686A}" presName="outerBoxChildren" presStyleCnt="0"/>
      <dgm:spPr/>
    </dgm:pt>
    <dgm:pt modelId="{BB8288CC-A1CA-8A46-B5DB-28E4CE6B4833}" type="pres">
      <dgm:prSet presAssocID="{B47AC128-EEEE-8144-9182-8B839F17686A}" presName="middleBox" presStyleCnt="0"/>
      <dgm:spPr/>
    </dgm:pt>
    <dgm:pt modelId="{B386DE5C-7995-914A-8A74-11A278808F67}" type="pres">
      <dgm:prSet presAssocID="{B47AC128-EEEE-8144-9182-8B839F17686A}" presName="middleBoxParent" presStyleLbl="node1" presStyleIdx="1" presStyleCnt="3"/>
      <dgm:spPr/>
      <dgm:t>
        <a:bodyPr/>
        <a:lstStyle/>
        <a:p>
          <a:endParaRPr lang="es-ES"/>
        </a:p>
      </dgm:t>
    </dgm:pt>
    <dgm:pt modelId="{292DC543-98DF-0D4A-BDAC-5BE75F2FC395}" type="pres">
      <dgm:prSet presAssocID="{B47AC128-EEEE-8144-9182-8B839F17686A}" presName="middleBoxChildren" presStyleCnt="0"/>
      <dgm:spPr/>
    </dgm:pt>
    <dgm:pt modelId="{28A0A159-BD27-2745-B3DC-3AA61AB731C7}" type="pres">
      <dgm:prSet presAssocID="{B47AC128-EEEE-8144-9182-8B839F17686A}" presName="centerBox" presStyleCnt="0"/>
      <dgm:spPr/>
    </dgm:pt>
    <dgm:pt modelId="{9E792461-B6B3-3C48-BEE0-9E762C065587}" type="pres">
      <dgm:prSet presAssocID="{B47AC128-EEEE-8144-9182-8B839F17686A}" presName="centerBoxParent" presStyleLbl="node1" presStyleIdx="2" presStyleCnt="3"/>
      <dgm:spPr/>
      <dgm:t>
        <a:bodyPr/>
        <a:lstStyle/>
        <a:p>
          <a:endParaRPr lang="es-ES"/>
        </a:p>
      </dgm:t>
    </dgm:pt>
  </dgm:ptLst>
  <dgm:cxnLst>
    <dgm:cxn modelId="{118596BC-40C0-8C4A-97D1-9F95A05D5671}" type="presOf" srcId="{7B299EAF-AF4B-2C43-904D-BB5AE507E818}" destId="{9E792461-B6B3-3C48-BEE0-9E762C065587}" srcOrd="0" destOrd="0" presId="urn:microsoft.com/office/officeart/2005/8/layout/target2"/>
    <dgm:cxn modelId="{91649CC5-6D39-1141-BF24-56C65A51B069}" srcId="{B47AC128-EEEE-8144-9182-8B839F17686A}" destId="{326CDF12-BD74-9246-8C8A-DD18DF179960}" srcOrd="0" destOrd="0" parTransId="{B8480F50-095F-A149-8336-552919E4B709}" sibTransId="{5B1F96D2-1DFE-8F47-BF0A-BACFB604CF6D}"/>
    <dgm:cxn modelId="{769A5DE9-20D7-B144-A0AB-DC01D283CB89}" srcId="{B47AC128-EEEE-8144-9182-8B839F17686A}" destId="{4430E57A-E34C-1147-9C21-2523067D36E3}" srcOrd="1" destOrd="0" parTransId="{65C57FA6-E086-1344-99FF-699BBE7F5983}" sibTransId="{C3930DD1-EB08-3945-93F4-0952899C4067}"/>
    <dgm:cxn modelId="{7C27BD15-657F-6646-8413-710E5269F77B}" srcId="{B47AC128-EEEE-8144-9182-8B839F17686A}" destId="{7B299EAF-AF4B-2C43-904D-BB5AE507E818}" srcOrd="2" destOrd="0" parTransId="{C5A3BE89-A415-0449-A4B0-26D352278261}" sibTransId="{C8552E28-CA76-CF4B-89F2-1D64DF08E43B}"/>
    <dgm:cxn modelId="{DC9F3266-6625-DA48-B662-F9A5B83B44DD}" type="presOf" srcId="{4430E57A-E34C-1147-9C21-2523067D36E3}" destId="{B386DE5C-7995-914A-8A74-11A278808F67}" srcOrd="0" destOrd="0" presId="urn:microsoft.com/office/officeart/2005/8/layout/target2"/>
    <dgm:cxn modelId="{88E6BC20-DFE2-4244-829D-8768C755ED9F}" type="presOf" srcId="{B47AC128-EEEE-8144-9182-8B839F17686A}" destId="{1300BF8C-A94C-BD40-A531-E78DBECFB618}" srcOrd="0" destOrd="0" presId="urn:microsoft.com/office/officeart/2005/8/layout/target2"/>
    <dgm:cxn modelId="{E3C6A622-9CFE-4D46-B0B2-53DA20CA16FB}" type="presOf" srcId="{326CDF12-BD74-9246-8C8A-DD18DF179960}" destId="{9F3046F4-C245-AE4D-B12C-CD98281E68B0}" srcOrd="0" destOrd="0" presId="urn:microsoft.com/office/officeart/2005/8/layout/target2"/>
    <dgm:cxn modelId="{18BE3EBD-22D5-674E-A365-4DCE3BFC79B9}" type="presParOf" srcId="{1300BF8C-A94C-BD40-A531-E78DBECFB618}" destId="{9A211303-869F-494A-AC0C-30EDDA5D3B96}" srcOrd="0" destOrd="0" presId="urn:microsoft.com/office/officeart/2005/8/layout/target2"/>
    <dgm:cxn modelId="{715ECB8E-7118-F148-8892-8A309D5E667F}" type="presParOf" srcId="{9A211303-869F-494A-AC0C-30EDDA5D3B96}" destId="{9F3046F4-C245-AE4D-B12C-CD98281E68B0}" srcOrd="0" destOrd="0" presId="urn:microsoft.com/office/officeart/2005/8/layout/target2"/>
    <dgm:cxn modelId="{4A0A99F6-4D1C-A846-8A19-9DC49DB794D1}" type="presParOf" srcId="{9A211303-869F-494A-AC0C-30EDDA5D3B96}" destId="{2AD3331B-0AD7-E74C-8DDD-BFCA44665098}" srcOrd="1" destOrd="0" presId="urn:microsoft.com/office/officeart/2005/8/layout/target2"/>
    <dgm:cxn modelId="{1FAEF5E1-2EE8-4F41-A151-8A17D89C7D95}" type="presParOf" srcId="{1300BF8C-A94C-BD40-A531-E78DBECFB618}" destId="{BB8288CC-A1CA-8A46-B5DB-28E4CE6B4833}" srcOrd="1" destOrd="0" presId="urn:microsoft.com/office/officeart/2005/8/layout/target2"/>
    <dgm:cxn modelId="{0E37E59C-6BC2-1846-800F-9F6FA34B06F4}" type="presParOf" srcId="{BB8288CC-A1CA-8A46-B5DB-28E4CE6B4833}" destId="{B386DE5C-7995-914A-8A74-11A278808F67}" srcOrd="0" destOrd="0" presId="urn:microsoft.com/office/officeart/2005/8/layout/target2"/>
    <dgm:cxn modelId="{11C5A86D-32C9-4645-AF14-CD52C1A37B47}" type="presParOf" srcId="{BB8288CC-A1CA-8A46-B5DB-28E4CE6B4833}" destId="{292DC543-98DF-0D4A-BDAC-5BE75F2FC395}" srcOrd="1" destOrd="0" presId="urn:microsoft.com/office/officeart/2005/8/layout/target2"/>
    <dgm:cxn modelId="{14FB59E3-9915-A640-AF62-E8A3FBEFCF87}" type="presParOf" srcId="{1300BF8C-A94C-BD40-A531-E78DBECFB618}" destId="{28A0A159-BD27-2745-B3DC-3AA61AB731C7}" srcOrd="2" destOrd="0" presId="urn:microsoft.com/office/officeart/2005/8/layout/target2"/>
    <dgm:cxn modelId="{2B9DB5F8-23C0-A440-AF6C-B2F98DE1257E}" type="presParOf" srcId="{28A0A159-BD27-2745-B3DC-3AA61AB731C7}" destId="{9E792461-B6B3-3C48-BEE0-9E762C065587}" srcOrd="0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0E3A86-6D89-F54D-927C-71173305436E}" type="doc">
      <dgm:prSet loTypeId="urn:microsoft.com/office/officeart/2009/3/layout/SnapshotPicture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19015C3-222C-5D4F-B7C9-269FD09BE6AC}">
      <dgm:prSet custT="1"/>
      <dgm:spPr/>
      <dgm:t>
        <a:bodyPr/>
        <a:lstStyle/>
        <a:p>
          <a:pPr algn="just"/>
          <a:r>
            <a:rPr lang="es-ES" sz="2000" baseline="30000" dirty="0" smtClean="0"/>
            <a:t>El objetivo principal del instrumento mezzanine es cubrir el gap entre el préstamo tradicional y el aporte de los socios. Una característica común de estos diversos instrumentos es que se pueden combinar de muchas formas diferentes y ofrece flexibilidad en numerosos escenarios de amortización y pago de intereses a fin de proporcionar soluciones a medida para las necesidades específicas de financiación.</a:t>
          </a:r>
        </a:p>
        <a:p>
          <a:pPr algn="just"/>
          <a:r>
            <a:rPr lang="es-ES" sz="2000" baseline="30000" dirty="0" smtClean="0"/>
            <a:t>Pudiendo ser de ayuda en la financiación de la puesta en marcha y expansión, la innovación, entre otras.</a:t>
          </a:r>
          <a:endParaRPr lang="es-ES" sz="2000" dirty="0"/>
        </a:p>
      </dgm:t>
    </dgm:pt>
    <dgm:pt modelId="{2E98347C-CE38-6B4C-8529-ED875090EBD4}" type="parTrans" cxnId="{3EFBCB4E-6B53-454A-9B00-50565EFC9015}">
      <dgm:prSet/>
      <dgm:spPr/>
      <dgm:t>
        <a:bodyPr/>
        <a:lstStyle/>
        <a:p>
          <a:endParaRPr lang="es-ES"/>
        </a:p>
      </dgm:t>
    </dgm:pt>
    <dgm:pt modelId="{B66C9BF0-312A-7D4C-A02C-D58875ED971F}" type="sibTrans" cxnId="{3EFBCB4E-6B53-454A-9B00-50565EFC9015}">
      <dgm:prSet/>
      <dgm:spPr/>
      <dgm:t>
        <a:bodyPr/>
        <a:lstStyle/>
        <a:p>
          <a:endParaRPr lang="es-ES"/>
        </a:p>
      </dgm:t>
    </dgm:pt>
    <dgm:pt modelId="{863F2B4C-F1C0-5E4D-8182-0D2F2059EF71}" type="pres">
      <dgm:prSet presAssocID="{DB0E3A86-6D89-F54D-927C-71173305436E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85ABAB12-074C-C646-9F7C-95B992372E38}" type="pres">
      <dgm:prSet presAssocID="{419015C3-222C-5D4F-B7C9-269FD09BE6AC}" presName="composite" presStyleCnt="0"/>
      <dgm:spPr/>
    </dgm:pt>
    <dgm:pt modelId="{4AFB8D04-92E8-F64E-BF7D-46DBE1168398}" type="pres">
      <dgm:prSet presAssocID="{419015C3-222C-5D4F-B7C9-269FD09BE6AC}" presName="ParentAccentShape" presStyleLbl="trBgShp" presStyleIdx="0" presStyleCnt="1" custScaleX="207303" custScaleY="156663" custLinFactNeighborX="-94" custLinFactNeighborY="8234"/>
      <dgm:spPr/>
    </dgm:pt>
    <dgm:pt modelId="{6D977D94-01A3-F442-ABF7-29D416B35803}" type="pres">
      <dgm:prSet presAssocID="{419015C3-222C-5D4F-B7C9-269FD09BE6AC}" presName="ParentText" presStyleLbl="revTx" presStyleIdx="0" presStyleCnt="2" custScaleX="208139" custScaleY="478160" custLinFactY="13291" custLinFactNeighborX="-2531" custLinFactNeighborY="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87B112-069B-8D4C-83D2-8D98553A5BF3}" type="pres">
      <dgm:prSet presAssocID="{419015C3-222C-5D4F-B7C9-269FD09BE6AC}" presName="ChildText" presStyleLbl="revTx" presStyleIdx="1" presStyleCnt="2">
        <dgm:presLayoutVars>
          <dgm:chMax val="0"/>
          <dgm:chPref val="0"/>
        </dgm:presLayoutVars>
      </dgm:prSet>
      <dgm:spPr/>
    </dgm:pt>
    <dgm:pt modelId="{57664BD5-D0D9-A44E-81AD-0A265031078F}" type="pres">
      <dgm:prSet presAssocID="{419015C3-222C-5D4F-B7C9-269FD09BE6AC}" presName="ChildAccentShape" presStyleLbl="trBgShp" presStyleIdx="0" presStyleCnt="1"/>
      <dgm:spPr/>
    </dgm:pt>
    <dgm:pt modelId="{77474EF2-7E55-B445-B9FB-D3061E4864B3}" type="pres">
      <dgm:prSet presAssocID="{419015C3-222C-5D4F-B7C9-269FD09BE6AC}" presName="Image" presStyleLbl="alignImgPlace1" presStyleIdx="0" presStyleCnt="1" custScaleX="192359" custScaleY="111976" custLinFactNeighborX="-5716" custLinFactNeighborY="-1491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CO"/>
        </a:p>
      </dgm:t>
    </dgm:pt>
  </dgm:ptLst>
  <dgm:cxnLst>
    <dgm:cxn modelId="{75470754-8BE5-054A-BF69-E3EDD531839A}" type="presOf" srcId="{419015C3-222C-5D4F-B7C9-269FD09BE6AC}" destId="{6D977D94-01A3-F442-ABF7-29D416B35803}" srcOrd="0" destOrd="0" presId="urn:microsoft.com/office/officeart/2009/3/layout/SnapshotPictureList"/>
    <dgm:cxn modelId="{9FB1EE1A-45C3-5348-A806-4670C909C7E1}" type="presOf" srcId="{DB0E3A86-6D89-F54D-927C-71173305436E}" destId="{863F2B4C-F1C0-5E4D-8182-0D2F2059EF71}" srcOrd="0" destOrd="0" presId="urn:microsoft.com/office/officeart/2009/3/layout/SnapshotPictureList"/>
    <dgm:cxn modelId="{3EFBCB4E-6B53-454A-9B00-50565EFC9015}" srcId="{DB0E3A86-6D89-F54D-927C-71173305436E}" destId="{419015C3-222C-5D4F-B7C9-269FD09BE6AC}" srcOrd="0" destOrd="0" parTransId="{2E98347C-CE38-6B4C-8529-ED875090EBD4}" sibTransId="{B66C9BF0-312A-7D4C-A02C-D58875ED971F}"/>
    <dgm:cxn modelId="{A4A7DE0A-B00E-5248-80B2-901EAE8F569A}" type="presParOf" srcId="{863F2B4C-F1C0-5E4D-8182-0D2F2059EF71}" destId="{85ABAB12-074C-C646-9F7C-95B992372E38}" srcOrd="0" destOrd="0" presId="urn:microsoft.com/office/officeart/2009/3/layout/SnapshotPictureList"/>
    <dgm:cxn modelId="{C9090BBA-B4AA-6344-BE2A-41BAB31A8C16}" type="presParOf" srcId="{85ABAB12-074C-C646-9F7C-95B992372E38}" destId="{4AFB8D04-92E8-F64E-BF7D-46DBE1168398}" srcOrd="0" destOrd="0" presId="urn:microsoft.com/office/officeart/2009/3/layout/SnapshotPictureList"/>
    <dgm:cxn modelId="{0749AA16-7181-0B4B-9203-A097AA1205F3}" type="presParOf" srcId="{85ABAB12-074C-C646-9F7C-95B992372E38}" destId="{6D977D94-01A3-F442-ABF7-29D416B35803}" srcOrd="1" destOrd="0" presId="urn:microsoft.com/office/officeart/2009/3/layout/SnapshotPictureList"/>
    <dgm:cxn modelId="{5BBD567B-639B-BC44-A430-B22EA427B5C2}" type="presParOf" srcId="{85ABAB12-074C-C646-9F7C-95B992372E38}" destId="{3E87B112-069B-8D4C-83D2-8D98553A5BF3}" srcOrd="2" destOrd="0" presId="urn:microsoft.com/office/officeart/2009/3/layout/SnapshotPictureList"/>
    <dgm:cxn modelId="{5C8F6001-7582-D947-ADAB-32CEA6627CCD}" type="presParOf" srcId="{85ABAB12-074C-C646-9F7C-95B992372E38}" destId="{57664BD5-D0D9-A44E-81AD-0A265031078F}" srcOrd="3" destOrd="0" presId="urn:microsoft.com/office/officeart/2009/3/layout/SnapshotPictureList"/>
    <dgm:cxn modelId="{825ADFC7-902D-0C4C-97DA-A4BE53438075}" type="presParOf" srcId="{85ABAB12-074C-C646-9F7C-95B992372E38}" destId="{77474EF2-7E55-B445-B9FB-D3061E4864B3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D15AEC5-1E28-674E-8B8C-308B7815CE6E}" type="doc">
      <dgm:prSet loTypeId="urn:microsoft.com/office/officeart/2005/8/layout/balance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7B4B48E-1CC6-D841-A3E1-5D50E9236757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CO" sz="1200" dirty="0" smtClean="0"/>
            <a:t>Las empresas que deseen involucrarse</a:t>
          </a:r>
          <a:endParaRPr lang="es-CO" sz="1200" dirty="0"/>
        </a:p>
      </dgm:t>
    </dgm:pt>
    <dgm:pt modelId="{B45253B4-0DC9-B14B-8F44-10FA4BAC37FA}" type="parTrans" cxnId="{1DDD6D8F-0079-0241-9840-F3D39F38FE84}">
      <dgm:prSet/>
      <dgm:spPr/>
      <dgm:t>
        <a:bodyPr/>
        <a:lstStyle/>
        <a:p>
          <a:endParaRPr lang="es-ES" sz="1200"/>
        </a:p>
      </dgm:t>
    </dgm:pt>
    <dgm:pt modelId="{F9346003-8B12-3746-BA7A-41A4C9B546C4}" type="sibTrans" cxnId="{1DDD6D8F-0079-0241-9840-F3D39F38FE84}">
      <dgm:prSet/>
      <dgm:spPr/>
      <dgm:t>
        <a:bodyPr/>
        <a:lstStyle/>
        <a:p>
          <a:endParaRPr lang="es-ES" sz="1200"/>
        </a:p>
      </dgm:t>
    </dgm:pt>
    <dgm:pt modelId="{15249200-D4E0-4146-8E18-660AEF8B7073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CO" sz="1200" dirty="0" smtClean="0"/>
            <a:t>Un equipo de gestión experimentado..</a:t>
          </a:r>
          <a:endParaRPr lang="es-CO" sz="1200" dirty="0"/>
        </a:p>
      </dgm:t>
    </dgm:pt>
    <dgm:pt modelId="{0A6132DE-6846-6B42-BF37-2B96127706B7}" type="parTrans" cxnId="{D2E96459-9528-1B45-8E7A-86E6003DBC24}">
      <dgm:prSet/>
      <dgm:spPr/>
      <dgm:t>
        <a:bodyPr/>
        <a:lstStyle/>
        <a:p>
          <a:endParaRPr lang="es-ES" sz="1200"/>
        </a:p>
      </dgm:t>
    </dgm:pt>
    <dgm:pt modelId="{B843E3AE-D8FD-BF4F-ABB9-AE830B2C86D6}" type="sibTrans" cxnId="{D2E96459-9528-1B45-8E7A-86E6003DBC24}">
      <dgm:prSet/>
      <dgm:spPr/>
      <dgm:t>
        <a:bodyPr/>
        <a:lstStyle/>
        <a:p>
          <a:endParaRPr lang="es-ES" sz="1200"/>
        </a:p>
      </dgm:t>
    </dgm:pt>
    <dgm:pt modelId="{4B198916-B571-4C44-B6F1-3D5EEAE77B18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CO" sz="1200" dirty="0" smtClean="0"/>
            <a:t>Una base de clientes consolidada y diversificada.</a:t>
          </a:r>
          <a:endParaRPr lang="es-CO" sz="1200" dirty="0"/>
        </a:p>
      </dgm:t>
    </dgm:pt>
    <dgm:pt modelId="{E4B7E94A-F33C-AF40-9B05-CCABDD93141E}" type="parTrans" cxnId="{674B813F-9B9D-FE45-B85D-CCDCEE9EABE5}">
      <dgm:prSet/>
      <dgm:spPr/>
      <dgm:t>
        <a:bodyPr/>
        <a:lstStyle/>
        <a:p>
          <a:endParaRPr lang="es-ES" sz="1200"/>
        </a:p>
      </dgm:t>
    </dgm:pt>
    <dgm:pt modelId="{DB12F134-144D-804B-80FB-F2E656630986}" type="sibTrans" cxnId="{674B813F-9B9D-FE45-B85D-CCDCEE9EABE5}">
      <dgm:prSet/>
      <dgm:spPr/>
      <dgm:t>
        <a:bodyPr/>
        <a:lstStyle/>
        <a:p>
          <a:endParaRPr lang="es-ES" sz="1200"/>
        </a:p>
      </dgm:t>
    </dgm:pt>
    <dgm:pt modelId="{812DA02F-FE50-A545-AE7D-66E8EEA96468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CO" sz="1200" dirty="0" smtClean="0"/>
            <a:t>Un producto o servicio patentado.</a:t>
          </a:r>
          <a:endParaRPr lang="es-CO" sz="1200" dirty="0"/>
        </a:p>
      </dgm:t>
    </dgm:pt>
    <dgm:pt modelId="{A16542BF-8114-004A-85DA-5061ADC9CC54}" type="parTrans" cxnId="{0F97D6E9-199B-1A4D-A998-A1F7CFC927E1}">
      <dgm:prSet/>
      <dgm:spPr/>
      <dgm:t>
        <a:bodyPr/>
        <a:lstStyle/>
        <a:p>
          <a:endParaRPr lang="es-ES" sz="1200"/>
        </a:p>
      </dgm:t>
    </dgm:pt>
    <dgm:pt modelId="{527098D5-A44C-7A4F-BBAC-4FFD64EA5BDB}" type="sibTrans" cxnId="{0F97D6E9-199B-1A4D-A998-A1F7CFC927E1}">
      <dgm:prSet/>
      <dgm:spPr/>
      <dgm:t>
        <a:bodyPr/>
        <a:lstStyle/>
        <a:p>
          <a:endParaRPr lang="es-ES" sz="1200"/>
        </a:p>
      </dgm:t>
    </dgm:pt>
    <dgm:pt modelId="{1268C499-0EA6-6D40-84A5-20CB5355FD86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CO" sz="1200" dirty="0" smtClean="0"/>
            <a:t>Un mercado y/o una tecnología de punta.</a:t>
          </a:r>
          <a:endParaRPr lang="es-CO" sz="1200" dirty="0"/>
        </a:p>
      </dgm:t>
    </dgm:pt>
    <dgm:pt modelId="{762F37C2-2092-1B43-9B96-E793D2CE0334}" type="parTrans" cxnId="{7B13110F-CEB9-BD45-B92B-4BE67664CE92}">
      <dgm:prSet/>
      <dgm:spPr/>
      <dgm:t>
        <a:bodyPr/>
        <a:lstStyle/>
        <a:p>
          <a:endParaRPr lang="es-ES" sz="1200"/>
        </a:p>
      </dgm:t>
    </dgm:pt>
    <dgm:pt modelId="{20C5BA2E-DE2C-4342-A803-7DBFE5B405AC}" type="sibTrans" cxnId="{7B13110F-CEB9-BD45-B92B-4BE67664CE92}">
      <dgm:prSet/>
      <dgm:spPr/>
      <dgm:t>
        <a:bodyPr/>
        <a:lstStyle/>
        <a:p>
          <a:endParaRPr lang="es-ES" sz="1200"/>
        </a:p>
      </dgm:t>
    </dgm:pt>
    <dgm:pt modelId="{8ED2C82D-9456-574D-9969-68CB8456BC67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CO" sz="1200" dirty="0" smtClean="0"/>
            <a:t>Flujos de efectivo constantes (posición financiera sana).</a:t>
          </a:r>
          <a:endParaRPr lang="es-CO" sz="1200" dirty="0"/>
        </a:p>
      </dgm:t>
    </dgm:pt>
    <dgm:pt modelId="{DECD4AF8-1241-3243-AE27-40F93CAF21E7}" type="parTrans" cxnId="{41FA5395-ECAA-924A-A37C-9C21AAADD4A0}">
      <dgm:prSet/>
      <dgm:spPr/>
      <dgm:t>
        <a:bodyPr/>
        <a:lstStyle/>
        <a:p>
          <a:endParaRPr lang="es-ES" sz="1200"/>
        </a:p>
      </dgm:t>
    </dgm:pt>
    <dgm:pt modelId="{6DDBAACB-A428-E441-9210-B9F7E9E3391A}" type="sibTrans" cxnId="{41FA5395-ECAA-924A-A37C-9C21AAADD4A0}">
      <dgm:prSet/>
      <dgm:spPr/>
      <dgm:t>
        <a:bodyPr/>
        <a:lstStyle/>
        <a:p>
          <a:endParaRPr lang="es-ES" sz="1200"/>
        </a:p>
      </dgm:t>
    </dgm:pt>
    <dgm:pt modelId="{572E6864-5F01-664A-BC1F-D8F791894BF3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CO" sz="1200" dirty="0" smtClean="0"/>
            <a:t>Alto potencial de crecimiento</a:t>
          </a:r>
          <a:endParaRPr lang="es-CO" sz="1200" dirty="0"/>
        </a:p>
      </dgm:t>
    </dgm:pt>
    <dgm:pt modelId="{4DDF473B-151B-6541-B272-A1B183DA69FC}" type="parTrans" cxnId="{F8456245-C88A-934A-9312-F1682EE779F8}">
      <dgm:prSet/>
      <dgm:spPr/>
      <dgm:t>
        <a:bodyPr/>
        <a:lstStyle/>
        <a:p>
          <a:endParaRPr lang="es-ES" sz="1200"/>
        </a:p>
      </dgm:t>
    </dgm:pt>
    <dgm:pt modelId="{2F449102-241E-624F-B308-C273789AC55A}" type="sibTrans" cxnId="{F8456245-C88A-934A-9312-F1682EE779F8}">
      <dgm:prSet/>
      <dgm:spPr/>
      <dgm:t>
        <a:bodyPr/>
        <a:lstStyle/>
        <a:p>
          <a:endParaRPr lang="es-ES" sz="1200"/>
        </a:p>
      </dgm:t>
    </dgm:pt>
    <dgm:pt modelId="{2CAD1763-3D3E-5F4C-8AA0-1DCFBC93BFB0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CO" sz="1200" dirty="0" smtClean="0"/>
            <a:t>Un balance capitalizado (financiación adecuada, contabilidad e información abierta) </a:t>
          </a:r>
          <a:endParaRPr lang="es-CO" sz="1200" dirty="0"/>
        </a:p>
      </dgm:t>
    </dgm:pt>
    <dgm:pt modelId="{21138BA2-89F0-7943-81FC-AB9D8B3273A2}" type="parTrans" cxnId="{E7CAC22F-AB34-A24D-AA24-E42BBD7AB1F7}">
      <dgm:prSet/>
      <dgm:spPr/>
      <dgm:t>
        <a:bodyPr/>
        <a:lstStyle/>
        <a:p>
          <a:endParaRPr lang="es-ES" sz="1200"/>
        </a:p>
      </dgm:t>
    </dgm:pt>
    <dgm:pt modelId="{B0A83E90-B691-3941-88D7-FA1EE6CFAEA8}" type="sibTrans" cxnId="{E7CAC22F-AB34-A24D-AA24-E42BBD7AB1F7}">
      <dgm:prSet/>
      <dgm:spPr/>
      <dgm:t>
        <a:bodyPr/>
        <a:lstStyle/>
        <a:p>
          <a:endParaRPr lang="es-ES" sz="1200"/>
        </a:p>
      </dgm:t>
    </dgm:pt>
    <dgm:pt modelId="{71E11E44-FFD8-3049-A0C8-56BD022AB039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CO" sz="1200" dirty="0" smtClean="0"/>
            <a:t>Unas perspectivas de desarrollo positivas (estrategias centrada del negocio). </a:t>
          </a:r>
          <a:endParaRPr lang="es-CO" sz="1200" dirty="0"/>
        </a:p>
      </dgm:t>
    </dgm:pt>
    <dgm:pt modelId="{DF8FB61E-B4A2-534A-A02B-C5F45E48EFF2}" type="parTrans" cxnId="{92D95C48-8689-B14A-A3D1-B92B0BAA705E}">
      <dgm:prSet/>
      <dgm:spPr/>
      <dgm:t>
        <a:bodyPr/>
        <a:lstStyle/>
        <a:p>
          <a:endParaRPr lang="es-ES" sz="1200"/>
        </a:p>
      </dgm:t>
    </dgm:pt>
    <dgm:pt modelId="{B9A6D6C6-DD6C-C24D-B60D-D7BCCB0E4D35}" type="sibTrans" cxnId="{92D95C48-8689-B14A-A3D1-B92B0BAA705E}">
      <dgm:prSet/>
      <dgm:spPr/>
      <dgm:t>
        <a:bodyPr/>
        <a:lstStyle/>
        <a:p>
          <a:endParaRPr lang="es-ES" sz="1200"/>
        </a:p>
      </dgm:t>
    </dgm:pt>
    <dgm:pt modelId="{3E995243-B6F6-5D48-95B8-4D3BCAD1012B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CO" sz="1200" dirty="0" smtClean="0"/>
            <a:t>con este instrumento financiero deberán contar con: </a:t>
          </a:r>
          <a:endParaRPr lang="es-CO" sz="1200" dirty="0"/>
        </a:p>
      </dgm:t>
    </dgm:pt>
    <dgm:pt modelId="{E5308531-EB65-704D-A171-A3A410DEE16D}" type="sibTrans" cxnId="{65EE85EF-49A3-2748-9FCB-8955B0572FB2}">
      <dgm:prSet/>
      <dgm:spPr/>
      <dgm:t>
        <a:bodyPr/>
        <a:lstStyle/>
        <a:p>
          <a:endParaRPr lang="es-ES" sz="1200"/>
        </a:p>
      </dgm:t>
    </dgm:pt>
    <dgm:pt modelId="{2C017D46-1BA3-5A43-BAE9-49AA3C42D170}" type="parTrans" cxnId="{65EE85EF-49A3-2748-9FCB-8955B0572FB2}">
      <dgm:prSet/>
      <dgm:spPr/>
      <dgm:t>
        <a:bodyPr/>
        <a:lstStyle/>
        <a:p>
          <a:endParaRPr lang="es-ES" sz="1200"/>
        </a:p>
      </dgm:t>
    </dgm:pt>
    <dgm:pt modelId="{BB35911C-8C52-D046-8FC6-E4AEC0BA69FC}" type="pres">
      <dgm:prSet presAssocID="{1D15AEC5-1E28-674E-8B8C-308B7815CE6E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2FE56C4-9408-0C4F-8623-EBA17B75CF64}" type="pres">
      <dgm:prSet presAssocID="{1D15AEC5-1E28-674E-8B8C-308B7815CE6E}" presName="dummyMaxCanvas" presStyleCnt="0"/>
      <dgm:spPr/>
    </dgm:pt>
    <dgm:pt modelId="{88117246-9A48-104F-9AE8-BAB54588752B}" type="pres">
      <dgm:prSet presAssocID="{1D15AEC5-1E28-674E-8B8C-308B7815CE6E}" presName="parentComposite" presStyleCnt="0"/>
      <dgm:spPr/>
    </dgm:pt>
    <dgm:pt modelId="{8BDB50C4-BB9B-4148-8B94-AB8C04754E64}" type="pres">
      <dgm:prSet presAssocID="{1D15AEC5-1E28-674E-8B8C-308B7815CE6E}" presName="parent1" presStyleLbl="alignAccFollowNode1" presStyleIdx="0" presStyleCnt="4" custScaleX="166002" custLinFactNeighborX="-18306" custLinFactNeighborY="12069">
        <dgm:presLayoutVars>
          <dgm:chMax val="4"/>
        </dgm:presLayoutVars>
      </dgm:prSet>
      <dgm:spPr/>
      <dgm:t>
        <a:bodyPr/>
        <a:lstStyle/>
        <a:p>
          <a:endParaRPr lang="es-ES"/>
        </a:p>
      </dgm:t>
    </dgm:pt>
    <dgm:pt modelId="{833EEC48-D3DD-0649-B606-E6A1FE2715BE}" type="pres">
      <dgm:prSet presAssocID="{1D15AEC5-1E28-674E-8B8C-308B7815CE6E}" presName="parent2" presStyleLbl="alignAccFollowNode1" presStyleIdx="1" presStyleCnt="4" custScaleX="164630" custLinFactNeighborX="15138" custLinFactNeighborY="12069">
        <dgm:presLayoutVars>
          <dgm:chMax val="4"/>
        </dgm:presLayoutVars>
      </dgm:prSet>
      <dgm:spPr/>
      <dgm:t>
        <a:bodyPr/>
        <a:lstStyle/>
        <a:p>
          <a:endParaRPr lang="es-ES"/>
        </a:p>
      </dgm:t>
    </dgm:pt>
    <dgm:pt modelId="{81A836CB-EEA4-9D42-A818-B9C530442484}" type="pres">
      <dgm:prSet presAssocID="{1D15AEC5-1E28-674E-8B8C-308B7815CE6E}" presName="childrenComposite" presStyleCnt="0"/>
      <dgm:spPr/>
    </dgm:pt>
    <dgm:pt modelId="{16DDA466-A2A4-3344-ADE2-2C0C31267BD7}" type="pres">
      <dgm:prSet presAssocID="{1D15AEC5-1E28-674E-8B8C-308B7815CE6E}" presName="dummyMaxCanvas_ChildArea" presStyleCnt="0"/>
      <dgm:spPr/>
    </dgm:pt>
    <dgm:pt modelId="{5B5987C6-983C-0D4D-A939-00BC3B60F1C8}" type="pres">
      <dgm:prSet presAssocID="{1D15AEC5-1E28-674E-8B8C-308B7815CE6E}" presName="fulcrum" presStyleLbl="alignAccFollowNode1" presStyleIdx="2" presStyleCnt="4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</dgm:pt>
    <dgm:pt modelId="{71821941-361F-7140-83E4-92F3CA6151C3}" type="pres">
      <dgm:prSet presAssocID="{1D15AEC5-1E28-674E-8B8C-308B7815CE6E}" presName="balance_44" presStyleLbl="alignAccFollowNode1" presStyleIdx="3" presStyleCnt="4" custScaleX="143678" custScaleY="146280">
        <dgm:presLayoutVars>
          <dgm:bulletEnabled val="1"/>
        </dgm:presLayoutVars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</dgm:pt>
    <dgm:pt modelId="{38598011-7B36-4C40-80A4-1230B953F6C9}" type="pres">
      <dgm:prSet presAssocID="{1D15AEC5-1E28-674E-8B8C-308B7815CE6E}" presName="right_44_1" presStyleLbl="node1" presStyleIdx="0" presStyleCnt="8" custScaleX="166858" custLinFactNeighborX="1839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1E65A91-59D5-584C-B14F-5F9269ECCDBD}" type="pres">
      <dgm:prSet presAssocID="{1D15AEC5-1E28-674E-8B8C-308B7815CE6E}" presName="right_44_2" presStyleLbl="node1" presStyleIdx="1" presStyleCnt="8" custScaleX="166858" custLinFactNeighborX="1915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20823ED-75CE-AF44-8BAC-B2FC82756EB2}" type="pres">
      <dgm:prSet presAssocID="{1D15AEC5-1E28-674E-8B8C-308B7815CE6E}" presName="right_44_3" presStyleLbl="node1" presStyleIdx="2" presStyleCnt="8" custScaleX="166858" custLinFactNeighborX="1839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2DDAA89-B4D0-F64F-A630-6C75DC5E3D95}" type="pres">
      <dgm:prSet presAssocID="{1D15AEC5-1E28-674E-8B8C-308B7815CE6E}" presName="right_44_4" presStyleLbl="node1" presStyleIdx="3" presStyleCnt="8" custScaleX="166858" custLinFactNeighborX="1915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D9A1C5D-F64D-9147-9148-8255B1CEEC3F}" type="pres">
      <dgm:prSet presAssocID="{1D15AEC5-1E28-674E-8B8C-308B7815CE6E}" presName="left_44_1" presStyleLbl="node1" presStyleIdx="4" presStyleCnt="8" custScaleX="166858" custLinFactNeighborX="-1915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B094F98-681A-7D43-BAF8-1EB69B3EE456}" type="pres">
      <dgm:prSet presAssocID="{1D15AEC5-1E28-674E-8B8C-308B7815CE6E}" presName="left_44_2" presStyleLbl="node1" presStyleIdx="5" presStyleCnt="8" custScaleX="169941" custLinFactNeighborX="-1761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E09A91B-C1F8-0748-AC60-3B9C77FA6DAB}" type="pres">
      <dgm:prSet presAssocID="{1D15AEC5-1E28-674E-8B8C-308B7815CE6E}" presName="left_44_3" presStyleLbl="node1" presStyleIdx="6" presStyleCnt="8" custScaleX="166858" custLinFactNeighborX="-1839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A9FFB30-4773-1049-9B4B-DBC46DED2E71}" type="pres">
      <dgm:prSet presAssocID="{1D15AEC5-1E28-674E-8B8C-308B7815CE6E}" presName="left_44_4" presStyleLbl="node1" presStyleIdx="7" presStyleCnt="8" custScaleX="166858" custLinFactNeighborX="-1839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4062628-D50F-CB41-830A-7E65B317E0CA}" type="presOf" srcId="{2CAD1763-3D3E-5F4C-8AA0-1DCFBC93BFB0}" destId="{2E09A91B-C1F8-0748-AC60-3B9C77FA6DAB}" srcOrd="0" destOrd="0" presId="urn:microsoft.com/office/officeart/2005/8/layout/balance1"/>
    <dgm:cxn modelId="{D2E96459-9528-1B45-8E7A-86E6003DBC24}" srcId="{3E995243-B6F6-5D48-95B8-4D3BCAD1012B}" destId="{15249200-D4E0-4146-8E18-660AEF8B7073}" srcOrd="0" destOrd="0" parTransId="{0A6132DE-6846-6B42-BF37-2B96127706B7}" sibTransId="{B843E3AE-D8FD-BF4F-ABB9-AE830B2C86D6}"/>
    <dgm:cxn modelId="{ABE2D5CC-61BE-9D4D-BE7C-2BE5529428BD}" type="presOf" srcId="{8ED2C82D-9456-574D-9969-68CB8456BC67}" destId="{FD9A1C5D-F64D-9147-9148-8255B1CEEC3F}" srcOrd="0" destOrd="0" presId="urn:microsoft.com/office/officeart/2005/8/layout/balance1"/>
    <dgm:cxn modelId="{18993FE0-CC63-754F-A7DA-B4D8A07910CE}" type="presOf" srcId="{812DA02F-FE50-A545-AE7D-66E8EEA96468}" destId="{B20823ED-75CE-AF44-8BAC-B2FC82756EB2}" srcOrd="0" destOrd="0" presId="urn:microsoft.com/office/officeart/2005/8/layout/balance1"/>
    <dgm:cxn modelId="{B533FB49-AFF1-394B-821F-F89755921518}" type="presOf" srcId="{3E995243-B6F6-5D48-95B8-4D3BCAD1012B}" destId="{833EEC48-D3DD-0649-B606-E6A1FE2715BE}" srcOrd="0" destOrd="0" presId="urn:microsoft.com/office/officeart/2005/8/layout/balance1"/>
    <dgm:cxn modelId="{06F6F97D-3D25-4644-A997-59BC5640CD65}" type="presOf" srcId="{572E6864-5F01-664A-BC1F-D8F791894BF3}" destId="{3B094F98-681A-7D43-BAF8-1EB69B3EE456}" srcOrd="0" destOrd="0" presId="urn:microsoft.com/office/officeart/2005/8/layout/balance1"/>
    <dgm:cxn modelId="{7A36BE9B-2DC3-CE47-9BFE-7C4499A25DA1}" type="presOf" srcId="{1268C499-0EA6-6D40-84A5-20CB5355FD86}" destId="{32DDAA89-B4D0-F64F-A630-6C75DC5E3D95}" srcOrd="0" destOrd="0" presId="urn:microsoft.com/office/officeart/2005/8/layout/balance1"/>
    <dgm:cxn modelId="{674B813F-9B9D-FE45-B85D-CCDCEE9EABE5}" srcId="{3E995243-B6F6-5D48-95B8-4D3BCAD1012B}" destId="{4B198916-B571-4C44-B6F1-3D5EEAE77B18}" srcOrd="1" destOrd="0" parTransId="{E4B7E94A-F33C-AF40-9B05-CCABDD93141E}" sibTransId="{DB12F134-144D-804B-80FB-F2E656630986}"/>
    <dgm:cxn modelId="{F8456245-C88A-934A-9312-F1682EE779F8}" srcId="{F7B4B48E-1CC6-D841-A3E1-5D50E9236757}" destId="{572E6864-5F01-664A-BC1F-D8F791894BF3}" srcOrd="1" destOrd="0" parTransId="{4DDF473B-151B-6541-B272-A1B183DA69FC}" sibTransId="{2F449102-241E-624F-B308-C273789AC55A}"/>
    <dgm:cxn modelId="{92D95C48-8689-B14A-A3D1-B92B0BAA705E}" srcId="{F7B4B48E-1CC6-D841-A3E1-5D50E9236757}" destId="{71E11E44-FFD8-3049-A0C8-56BD022AB039}" srcOrd="3" destOrd="0" parTransId="{DF8FB61E-B4A2-534A-A02B-C5F45E48EFF2}" sibTransId="{B9A6D6C6-DD6C-C24D-B60D-D7BCCB0E4D35}"/>
    <dgm:cxn modelId="{1DDD6D8F-0079-0241-9840-F3D39F38FE84}" srcId="{1D15AEC5-1E28-674E-8B8C-308B7815CE6E}" destId="{F7B4B48E-1CC6-D841-A3E1-5D50E9236757}" srcOrd="0" destOrd="0" parTransId="{B45253B4-0DC9-B14B-8F44-10FA4BAC37FA}" sibTransId="{F9346003-8B12-3746-BA7A-41A4C9B546C4}"/>
    <dgm:cxn modelId="{7B13110F-CEB9-BD45-B92B-4BE67664CE92}" srcId="{3E995243-B6F6-5D48-95B8-4D3BCAD1012B}" destId="{1268C499-0EA6-6D40-84A5-20CB5355FD86}" srcOrd="3" destOrd="0" parTransId="{762F37C2-2092-1B43-9B96-E793D2CE0334}" sibTransId="{20C5BA2E-DE2C-4342-A803-7DBFE5B405AC}"/>
    <dgm:cxn modelId="{B21A4A47-A012-A148-8ED5-6E0EAB09957D}" type="presOf" srcId="{1D15AEC5-1E28-674E-8B8C-308B7815CE6E}" destId="{BB35911C-8C52-D046-8FC6-E4AEC0BA69FC}" srcOrd="0" destOrd="0" presId="urn:microsoft.com/office/officeart/2005/8/layout/balance1"/>
    <dgm:cxn modelId="{4A2A0471-46F5-CC45-9822-FE97E2E201C2}" type="presOf" srcId="{4B198916-B571-4C44-B6F1-3D5EEAE77B18}" destId="{71E65A91-59D5-584C-B14F-5F9269ECCDBD}" srcOrd="0" destOrd="0" presId="urn:microsoft.com/office/officeart/2005/8/layout/balance1"/>
    <dgm:cxn modelId="{42489F99-F6C6-BC4C-AE92-459A1BBF34B5}" type="presOf" srcId="{71E11E44-FFD8-3049-A0C8-56BD022AB039}" destId="{CA9FFB30-4773-1049-9B4B-DBC46DED2E71}" srcOrd="0" destOrd="0" presId="urn:microsoft.com/office/officeart/2005/8/layout/balance1"/>
    <dgm:cxn modelId="{65EE85EF-49A3-2748-9FCB-8955B0572FB2}" srcId="{1D15AEC5-1E28-674E-8B8C-308B7815CE6E}" destId="{3E995243-B6F6-5D48-95B8-4D3BCAD1012B}" srcOrd="1" destOrd="0" parTransId="{2C017D46-1BA3-5A43-BAE9-49AA3C42D170}" sibTransId="{E5308531-EB65-704D-A171-A3A410DEE16D}"/>
    <dgm:cxn modelId="{0F97D6E9-199B-1A4D-A998-A1F7CFC927E1}" srcId="{3E995243-B6F6-5D48-95B8-4D3BCAD1012B}" destId="{812DA02F-FE50-A545-AE7D-66E8EEA96468}" srcOrd="2" destOrd="0" parTransId="{A16542BF-8114-004A-85DA-5061ADC9CC54}" sibTransId="{527098D5-A44C-7A4F-BBAC-4FFD64EA5BDB}"/>
    <dgm:cxn modelId="{41FA5395-ECAA-924A-A37C-9C21AAADD4A0}" srcId="{F7B4B48E-1CC6-D841-A3E1-5D50E9236757}" destId="{8ED2C82D-9456-574D-9969-68CB8456BC67}" srcOrd="0" destOrd="0" parTransId="{DECD4AF8-1241-3243-AE27-40F93CAF21E7}" sibTransId="{6DDBAACB-A428-E441-9210-B9F7E9E3391A}"/>
    <dgm:cxn modelId="{71B3F81F-4F09-6948-98F4-036932E978EF}" type="presOf" srcId="{15249200-D4E0-4146-8E18-660AEF8B7073}" destId="{38598011-7B36-4C40-80A4-1230B953F6C9}" srcOrd="0" destOrd="0" presId="urn:microsoft.com/office/officeart/2005/8/layout/balance1"/>
    <dgm:cxn modelId="{E7CAC22F-AB34-A24D-AA24-E42BBD7AB1F7}" srcId="{F7B4B48E-1CC6-D841-A3E1-5D50E9236757}" destId="{2CAD1763-3D3E-5F4C-8AA0-1DCFBC93BFB0}" srcOrd="2" destOrd="0" parTransId="{21138BA2-89F0-7943-81FC-AB9D8B3273A2}" sibTransId="{B0A83E90-B691-3941-88D7-FA1EE6CFAEA8}"/>
    <dgm:cxn modelId="{A1A2A0E3-4884-FD42-969B-54762FE2EDC0}" type="presOf" srcId="{F7B4B48E-1CC6-D841-A3E1-5D50E9236757}" destId="{8BDB50C4-BB9B-4148-8B94-AB8C04754E64}" srcOrd="0" destOrd="0" presId="urn:microsoft.com/office/officeart/2005/8/layout/balance1"/>
    <dgm:cxn modelId="{AB8AD0F5-59D6-4D4C-A3B2-3822553A9522}" type="presParOf" srcId="{BB35911C-8C52-D046-8FC6-E4AEC0BA69FC}" destId="{32FE56C4-9408-0C4F-8623-EBA17B75CF64}" srcOrd="0" destOrd="0" presId="urn:microsoft.com/office/officeart/2005/8/layout/balance1"/>
    <dgm:cxn modelId="{4E43AE2E-6943-3141-B00F-257F77300CD3}" type="presParOf" srcId="{BB35911C-8C52-D046-8FC6-E4AEC0BA69FC}" destId="{88117246-9A48-104F-9AE8-BAB54588752B}" srcOrd="1" destOrd="0" presId="urn:microsoft.com/office/officeart/2005/8/layout/balance1"/>
    <dgm:cxn modelId="{88419300-263E-6D46-8E65-8B9D98B06DDF}" type="presParOf" srcId="{88117246-9A48-104F-9AE8-BAB54588752B}" destId="{8BDB50C4-BB9B-4148-8B94-AB8C04754E64}" srcOrd="0" destOrd="0" presId="urn:microsoft.com/office/officeart/2005/8/layout/balance1"/>
    <dgm:cxn modelId="{6BD9110F-FB26-BF4E-BCAA-333B4750A1C7}" type="presParOf" srcId="{88117246-9A48-104F-9AE8-BAB54588752B}" destId="{833EEC48-D3DD-0649-B606-E6A1FE2715BE}" srcOrd="1" destOrd="0" presId="urn:microsoft.com/office/officeart/2005/8/layout/balance1"/>
    <dgm:cxn modelId="{52C70E05-FC53-034C-BE04-47D0DEA9A3FD}" type="presParOf" srcId="{BB35911C-8C52-D046-8FC6-E4AEC0BA69FC}" destId="{81A836CB-EEA4-9D42-A818-B9C530442484}" srcOrd="2" destOrd="0" presId="urn:microsoft.com/office/officeart/2005/8/layout/balance1"/>
    <dgm:cxn modelId="{9315E3C0-69CD-894B-A214-056E3F7E6BAE}" type="presParOf" srcId="{81A836CB-EEA4-9D42-A818-B9C530442484}" destId="{16DDA466-A2A4-3344-ADE2-2C0C31267BD7}" srcOrd="0" destOrd="0" presId="urn:microsoft.com/office/officeart/2005/8/layout/balance1"/>
    <dgm:cxn modelId="{7D2A748F-AEB2-ED4D-929C-7D10C18B4877}" type="presParOf" srcId="{81A836CB-EEA4-9D42-A818-B9C530442484}" destId="{5B5987C6-983C-0D4D-A939-00BC3B60F1C8}" srcOrd="1" destOrd="0" presId="urn:microsoft.com/office/officeart/2005/8/layout/balance1"/>
    <dgm:cxn modelId="{CAACDBCE-C4ED-3841-8C02-59DEA699384D}" type="presParOf" srcId="{81A836CB-EEA4-9D42-A818-B9C530442484}" destId="{71821941-361F-7140-83E4-92F3CA6151C3}" srcOrd="2" destOrd="0" presId="urn:microsoft.com/office/officeart/2005/8/layout/balance1"/>
    <dgm:cxn modelId="{2AF67623-9CB6-7841-A36B-E8988137EE84}" type="presParOf" srcId="{81A836CB-EEA4-9D42-A818-B9C530442484}" destId="{38598011-7B36-4C40-80A4-1230B953F6C9}" srcOrd="3" destOrd="0" presId="urn:microsoft.com/office/officeart/2005/8/layout/balance1"/>
    <dgm:cxn modelId="{167C9AA8-6C7C-0F4B-8D1B-00A3C54DD606}" type="presParOf" srcId="{81A836CB-EEA4-9D42-A818-B9C530442484}" destId="{71E65A91-59D5-584C-B14F-5F9269ECCDBD}" srcOrd="4" destOrd="0" presId="urn:microsoft.com/office/officeart/2005/8/layout/balance1"/>
    <dgm:cxn modelId="{3184D28B-CA04-7349-BCEF-D031EEA9B468}" type="presParOf" srcId="{81A836CB-EEA4-9D42-A818-B9C530442484}" destId="{B20823ED-75CE-AF44-8BAC-B2FC82756EB2}" srcOrd="5" destOrd="0" presId="urn:microsoft.com/office/officeart/2005/8/layout/balance1"/>
    <dgm:cxn modelId="{BCA223ED-2B28-F848-94C9-1DAD58E2152D}" type="presParOf" srcId="{81A836CB-EEA4-9D42-A818-B9C530442484}" destId="{32DDAA89-B4D0-F64F-A630-6C75DC5E3D95}" srcOrd="6" destOrd="0" presId="urn:microsoft.com/office/officeart/2005/8/layout/balance1"/>
    <dgm:cxn modelId="{DB4D619F-C8BC-B64F-BF01-4333B823F803}" type="presParOf" srcId="{81A836CB-EEA4-9D42-A818-B9C530442484}" destId="{FD9A1C5D-F64D-9147-9148-8255B1CEEC3F}" srcOrd="7" destOrd="0" presId="urn:microsoft.com/office/officeart/2005/8/layout/balance1"/>
    <dgm:cxn modelId="{4D30BE38-555D-6E45-96A4-2DE23667AA19}" type="presParOf" srcId="{81A836CB-EEA4-9D42-A818-B9C530442484}" destId="{3B094F98-681A-7D43-BAF8-1EB69B3EE456}" srcOrd="8" destOrd="0" presId="urn:microsoft.com/office/officeart/2005/8/layout/balance1"/>
    <dgm:cxn modelId="{B72C9665-B82E-C144-B8E6-D1AC41EDCD1A}" type="presParOf" srcId="{81A836CB-EEA4-9D42-A818-B9C530442484}" destId="{2E09A91B-C1F8-0748-AC60-3B9C77FA6DAB}" srcOrd="9" destOrd="0" presId="urn:microsoft.com/office/officeart/2005/8/layout/balance1"/>
    <dgm:cxn modelId="{3B90A0B7-2D67-8147-B511-34D4AC6FED4D}" type="presParOf" srcId="{81A836CB-EEA4-9D42-A818-B9C530442484}" destId="{CA9FFB30-4773-1049-9B4B-DBC46DED2E71}" srcOrd="10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1354FA-4FB6-F247-BE94-BDCC10D51254}">
      <dsp:nvSpPr>
        <dsp:cNvPr id="0" name=""/>
        <dsp:cNvSpPr/>
      </dsp:nvSpPr>
      <dsp:spPr>
        <a:xfrm>
          <a:off x="0" y="374294"/>
          <a:ext cx="5832648" cy="2513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2678" tIns="437388" rIns="452678" bIns="149352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kern="1200" baseline="30000" smtClean="0"/>
            <a:t>Deuda de alto rendimiento debido a que forma parte del capital. </a:t>
          </a:r>
          <a:endParaRPr lang="es-ES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kern="1200" baseline="30000" dirty="0" smtClean="0"/>
            <a:t>Representado en instrumentos financieros como warrants, opciones, entre otros. </a:t>
          </a:r>
          <a:endParaRPr lang="es-ES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kern="1200" baseline="30000" dirty="0" smtClean="0"/>
            <a:t>Más barata que la financiación con accionistas</a:t>
          </a:r>
          <a:endParaRPr lang="es-ES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kern="1200" baseline="30000" dirty="0" smtClean="0"/>
            <a:t>Favorable debido que contablemente es tratado como capital y no como deuda, entregando flexibilidad a la empresa.</a:t>
          </a:r>
          <a:endParaRPr lang="es-ES" sz="2100" kern="1200" dirty="0"/>
        </a:p>
      </dsp:txBody>
      <dsp:txXfrm>
        <a:off x="0" y="374294"/>
        <a:ext cx="5832648" cy="2513700"/>
      </dsp:txXfrm>
    </dsp:sp>
    <dsp:sp modelId="{2A33197F-B775-C940-83F9-E06D7B69D0C9}">
      <dsp:nvSpPr>
        <dsp:cNvPr id="0" name=""/>
        <dsp:cNvSpPr/>
      </dsp:nvSpPr>
      <dsp:spPr>
        <a:xfrm>
          <a:off x="291632" y="64333"/>
          <a:ext cx="4082853" cy="619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4322" tIns="0" rIns="154322" bIns="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baseline="30000" dirty="0" smtClean="0"/>
            <a:t>El financiamiento mezzanine se caracteriza por ser: </a:t>
          </a:r>
          <a:endParaRPr lang="es-ES" sz="2100" kern="1200" dirty="0"/>
        </a:p>
      </dsp:txBody>
      <dsp:txXfrm>
        <a:off x="321894" y="94595"/>
        <a:ext cx="4022329" cy="5593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3046F4-C245-AE4D-B12C-CD98281E68B0}">
      <dsp:nvSpPr>
        <dsp:cNvPr id="0" name=""/>
        <dsp:cNvSpPr/>
      </dsp:nvSpPr>
      <dsp:spPr>
        <a:xfrm>
          <a:off x="0" y="0"/>
          <a:ext cx="8568952" cy="4320480"/>
        </a:xfrm>
        <a:prstGeom prst="roundRect">
          <a:avLst>
            <a:gd name="adj" fmla="val 85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21920" tIns="121920" rIns="121920" bIns="3353173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Deuda Subordinada </a:t>
          </a:r>
        </a:p>
      </dsp:txBody>
      <dsp:txXfrm>
        <a:off x="107561" y="107561"/>
        <a:ext cx="8353830" cy="4105358"/>
      </dsp:txXfrm>
    </dsp:sp>
    <dsp:sp modelId="{B386DE5C-7995-914A-8A74-11A278808F67}">
      <dsp:nvSpPr>
        <dsp:cNvPr id="0" name=""/>
        <dsp:cNvSpPr/>
      </dsp:nvSpPr>
      <dsp:spPr>
        <a:xfrm>
          <a:off x="214223" y="1080120"/>
          <a:ext cx="8140504" cy="3024336"/>
        </a:xfrm>
        <a:prstGeom prst="roundRect">
          <a:avLst>
            <a:gd name="adj" fmla="val 10500"/>
          </a:avLst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68580" tIns="68580" rIns="68580" bIns="1920453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La forma más común de la deuda </a:t>
          </a:r>
          <a:r>
            <a:rPr lang="es-ES" sz="1800" kern="1200" dirty="0" err="1" smtClean="0"/>
            <a:t>mezzanine</a:t>
          </a:r>
          <a:r>
            <a:rPr lang="es-ES" sz="1800" kern="1200" dirty="0" smtClean="0"/>
            <a:t>, </a:t>
          </a:r>
          <a:r>
            <a:rPr lang="es-ES" sz="1800" kern="1200" dirty="0" smtClean="0"/>
            <a:t>con un rango inferior en caso de quiebra en comparación con la deuda principal. Los proveedores de préstamos subordinados reciben una tasa de interés fija.</a:t>
          </a:r>
          <a:endParaRPr lang="es-ES" sz="1800" kern="1200" dirty="0"/>
        </a:p>
      </dsp:txBody>
      <dsp:txXfrm>
        <a:off x="307232" y="1173129"/>
        <a:ext cx="7954486" cy="2838318"/>
      </dsp:txXfrm>
    </dsp:sp>
    <dsp:sp modelId="{9E792461-B6B3-3C48-BEE0-9E762C065587}">
      <dsp:nvSpPr>
        <dsp:cNvPr id="0" name=""/>
        <dsp:cNvSpPr/>
      </dsp:nvSpPr>
      <dsp:spPr>
        <a:xfrm>
          <a:off x="428447" y="2160240"/>
          <a:ext cx="7712056" cy="1728192"/>
        </a:xfrm>
        <a:prstGeom prst="roundRect">
          <a:avLst>
            <a:gd name="adj" fmla="val 10500"/>
          </a:avLst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Tiene la opción de convertir la deuda en acciones o tener un préstamo participativo que esta encadenado a los beneficios que la empresa obtiene del préstamo.</a:t>
          </a:r>
          <a:endParaRPr lang="es-ES" sz="1800" kern="1200" dirty="0"/>
        </a:p>
      </dsp:txBody>
      <dsp:txXfrm>
        <a:off x="481595" y="2213388"/>
        <a:ext cx="7605760" cy="16218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FB8D04-92E8-F64E-BF7D-46DBE1168398}">
      <dsp:nvSpPr>
        <dsp:cNvPr id="0" name=""/>
        <dsp:cNvSpPr/>
      </dsp:nvSpPr>
      <dsp:spPr>
        <a:xfrm>
          <a:off x="0" y="482746"/>
          <a:ext cx="8467691" cy="4553744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474EF2-7E55-B445-B9FB-D3061E4864B3}">
      <dsp:nvSpPr>
        <dsp:cNvPr id="0" name=""/>
        <dsp:cNvSpPr/>
      </dsp:nvSpPr>
      <dsp:spPr>
        <a:xfrm>
          <a:off x="5" y="144021"/>
          <a:ext cx="7555169" cy="307877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D977D94-01A3-F442-ABF7-29D416B35803}">
      <dsp:nvSpPr>
        <dsp:cNvPr id="0" name=""/>
        <dsp:cNvSpPr/>
      </dsp:nvSpPr>
      <dsp:spPr>
        <a:xfrm>
          <a:off x="222341" y="3207617"/>
          <a:ext cx="7842569" cy="1649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0" tIns="76200" rIns="203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baseline="30000" dirty="0" smtClean="0"/>
            <a:t>El objetivo principal del instrumento mezzanine es cubrir el gap entre el préstamo tradicional y el aporte de los socios. Una característica común de estos diversos instrumentos es que se pueden combinar de muchas formas diferentes y ofrece flexibilidad en numerosos escenarios de amortización y pago de intereses a fin de proporcionar soluciones a medida para las necesidades específicas de financiación.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baseline="30000" dirty="0" smtClean="0"/>
            <a:t>Pudiendo ser de ayuda en la financiación de la puesta en marcha y expansión, la innovación, entre otras.</a:t>
          </a:r>
          <a:endParaRPr lang="es-ES" sz="2000" kern="1200" dirty="0"/>
        </a:p>
      </dsp:txBody>
      <dsp:txXfrm>
        <a:off x="222341" y="3207617"/>
        <a:ext cx="7842569" cy="1649794"/>
      </dsp:txXfrm>
    </dsp:sp>
    <dsp:sp modelId="{3E87B112-069B-8D4C-83D2-8D98553A5BF3}">
      <dsp:nvSpPr>
        <dsp:cNvPr id="0" name=""/>
        <dsp:cNvSpPr/>
      </dsp:nvSpPr>
      <dsp:spPr>
        <a:xfrm>
          <a:off x="6446311" y="1066923"/>
          <a:ext cx="1867476" cy="29067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DB50C4-BB9B-4148-8B94-AB8C04754E64}">
      <dsp:nvSpPr>
        <dsp:cNvPr id="0" name=""/>
        <dsp:cNvSpPr/>
      </dsp:nvSpPr>
      <dsp:spPr>
        <a:xfrm>
          <a:off x="528446" y="100811"/>
          <a:ext cx="2495884" cy="83529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Las empresas que deseen involucrarse</a:t>
          </a:r>
          <a:endParaRPr lang="es-CO" sz="1200" kern="1200" dirty="0"/>
        </a:p>
      </dsp:txBody>
      <dsp:txXfrm>
        <a:off x="552911" y="125276"/>
        <a:ext cx="2446954" cy="786362"/>
      </dsp:txXfrm>
    </dsp:sp>
    <dsp:sp modelId="{833EEC48-D3DD-0649-B606-E6A1FE2715BE}">
      <dsp:nvSpPr>
        <dsp:cNvPr id="0" name=""/>
        <dsp:cNvSpPr/>
      </dsp:nvSpPr>
      <dsp:spPr>
        <a:xfrm>
          <a:off x="3213361" y="100811"/>
          <a:ext cx="2475256" cy="83529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con este instrumento financiero deberán contar con: </a:t>
          </a:r>
          <a:endParaRPr lang="es-CO" sz="1200" kern="1200" dirty="0"/>
        </a:p>
      </dsp:txBody>
      <dsp:txXfrm>
        <a:off x="3237826" y="125276"/>
        <a:ext cx="2426326" cy="786362"/>
      </dsp:txXfrm>
    </dsp:sp>
    <dsp:sp modelId="{5B5987C6-983C-0D4D-A939-00BC3B60F1C8}">
      <dsp:nvSpPr>
        <dsp:cNvPr id="0" name=""/>
        <dsp:cNvSpPr/>
      </dsp:nvSpPr>
      <dsp:spPr>
        <a:xfrm>
          <a:off x="2819113" y="3549994"/>
          <a:ext cx="626469" cy="626469"/>
        </a:xfrm>
        <a:prstGeom prst="triangl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  <dsp:sp modelId="{71821941-361F-7140-83E4-92F3CA6151C3}">
      <dsp:nvSpPr>
        <dsp:cNvPr id="0" name=""/>
        <dsp:cNvSpPr/>
      </dsp:nvSpPr>
      <dsp:spPr>
        <a:xfrm>
          <a:off x="432051" y="3228953"/>
          <a:ext cx="5400593" cy="371447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  <dsp:sp modelId="{38598011-7B36-4C40-80A4-1230B953F6C9}">
      <dsp:nvSpPr>
        <dsp:cNvPr id="0" name=""/>
        <dsp:cNvSpPr/>
      </dsp:nvSpPr>
      <dsp:spPr>
        <a:xfrm>
          <a:off x="3240364" y="2743101"/>
          <a:ext cx="2508755" cy="514540"/>
        </a:xfrm>
        <a:prstGeom prst="round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Un equipo de gestión experimentado..</a:t>
          </a:r>
          <a:endParaRPr lang="es-CO" sz="1200" kern="1200" dirty="0"/>
        </a:p>
      </dsp:txBody>
      <dsp:txXfrm>
        <a:off x="3265482" y="2768219"/>
        <a:ext cx="2458519" cy="464304"/>
      </dsp:txXfrm>
    </dsp:sp>
    <dsp:sp modelId="{71E65A91-59D5-584C-B14F-5F9269ECCDBD}">
      <dsp:nvSpPr>
        <dsp:cNvPr id="0" name=""/>
        <dsp:cNvSpPr/>
      </dsp:nvSpPr>
      <dsp:spPr>
        <a:xfrm>
          <a:off x="3251881" y="2188467"/>
          <a:ext cx="2508755" cy="514540"/>
        </a:xfrm>
        <a:prstGeom prst="round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Una base de clientes consolidada y diversificada.</a:t>
          </a:r>
          <a:endParaRPr lang="es-CO" sz="1200" kern="1200" dirty="0"/>
        </a:p>
      </dsp:txBody>
      <dsp:txXfrm>
        <a:off x="3276999" y="2213585"/>
        <a:ext cx="2458519" cy="464304"/>
      </dsp:txXfrm>
    </dsp:sp>
    <dsp:sp modelId="{B20823ED-75CE-AF44-8BAC-B2FC82756EB2}">
      <dsp:nvSpPr>
        <dsp:cNvPr id="0" name=""/>
        <dsp:cNvSpPr/>
      </dsp:nvSpPr>
      <dsp:spPr>
        <a:xfrm>
          <a:off x="3240364" y="1633832"/>
          <a:ext cx="2508755" cy="514540"/>
        </a:xfrm>
        <a:prstGeom prst="round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Un producto o servicio patentado.</a:t>
          </a:r>
          <a:endParaRPr lang="es-CO" sz="1200" kern="1200" dirty="0"/>
        </a:p>
      </dsp:txBody>
      <dsp:txXfrm>
        <a:off x="3265482" y="1658950"/>
        <a:ext cx="2458519" cy="464304"/>
      </dsp:txXfrm>
    </dsp:sp>
    <dsp:sp modelId="{32DDAA89-B4D0-F64F-A630-6C75DC5E3D95}">
      <dsp:nvSpPr>
        <dsp:cNvPr id="0" name=""/>
        <dsp:cNvSpPr/>
      </dsp:nvSpPr>
      <dsp:spPr>
        <a:xfrm>
          <a:off x="3251881" y="1069174"/>
          <a:ext cx="2508755" cy="514540"/>
        </a:xfrm>
        <a:prstGeom prst="round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Un mercado y/o una tecnología de punta.</a:t>
          </a:r>
          <a:endParaRPr lang="es-CO" sz="1200" kern="1200" dirty="0"/>
        </a:p>
      </dsp:txBody>
      <dsp:txXfrm>
        <a:off x="3276999" y="1094292"/>
        <a:ext cx="2458519" cy="464304"/>
      </dsp:txXfrm>
    </dsp:sp>
    <dsp:sp modelId="{FD9A1C5D-F64D-9147-9148-8255B1CEEC3F}">
      <dsp:nvSpPr>
        <dsp:cNvPr id="0" name=""/>
        <dsp:cNvSpPr/>
      </dsp:nvSpPr>
      <dsp:spPr>
        <a:xfrm>
          <a:off x="504059" y="2743101"/>
          <a:ext cx="2508755" cy="514540"/>
        </a:xfrm>
        <a:prstGeom prst="round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Flujos de efectivo constantes (posición financiera sana).</a:t>
          </a:r>
          <a:endParaRPr lang="es-CO" sz="1200" kern="1200" dirty="0"/>
        </a:p>
      </dsp:txBody>
      <dsp:txXfrm>
        <a:off x="529177" y="2768219"/>
        <a:ext cx="2458519" cy="464304"/>
      </dsp:txXfrm>
    </dsp:sp>
    <dsp:sp modelId="{3B094F98-681A-7D43-BAF8-1EB69B3EE456}">
      <dsp:nvSpPr>
        <dsp:cNvPr id="0" name=""/>
        <dsp:cNvSpPr/>
      </dsp:nvSpPr>
      <dsp:spPr>
        <a:xfrm>
          <a:off x="504051" y="2188467"/>
          <a:ext cx="2555108" cy="514540"/>
        </a:xfrm>
        <a:prstGeom prst="round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Alto potencial de crecimiento</a:t>
          </a:r>
          <a:endParaRPr lang="es-CO" sz="1200" kern="1200" dirty="0"/>
        </a:p>
      </dsp:txBody>
      <dsp:txXfrm>
        <a:off x="529169" y="2213585"/>
        <a:ext cx="2504872" cy="464304"/>
      </dsp:txXfrm>
    </dsp:sp>
    <dsp:sp modelId="{2E09A91B-C1F8-0748-AC60-3B9C77FA6DAB}">
      <dsp:nvSpPr>
        <dsp:cNvPr id="0" name=""/>
        <dsp:cNvSpPr/>
      </dsp:nvSpPr>
      <dsp:spPr>
        <a:xfrm>
          <a:off x="515576" y="1633832"/>
          <a:ext cx="2508755" cy="514540"/>
        </a:xfrm>
        <a:prstGeom prst="round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Un balance capitalizado (financiación adecuada, contabilidad e información abierta) </a:t>
          </a:r>
          <a:endParaRPr lang="es-CO" sz="1200" kern="1200" dirty="0"/>
        </a:p>
      </dsp:txBody>
      <dsp:txXfrm>
        <a:off x="540694" y="1658950"/>
        <a:ext cx="2458519" cy="464304"/>
      </dsp:txXfrm>
    </dsp:sp>
    <dsp:sp modelId="{CA9FFB30-4773-1049-9B4B-DBC46DED2E71}">
      <dsp:nvSpPr>
        <dsp:cNvPr id="0" name=""/>
        <dsp:cNvSpPr/>
      </dsp:nvSpPr>
      <dsp:spPr>
        <a:xfrm>
          <a:off x="515576" y="1069174"/>
          <a:ext cx="2508755" cy="514540"/>
        </a:xfrm>
        <a:prstGeom prst="round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Unas perspectivas de desarrollo positivas (estrategias centrada del negocio). </a:t>
          </a:r>
          <a:endParaRPr lang="es-CO" sz="1200" kern="1200" dirty="0"/>
        </a:p>
      </dsp:txBody>
      <dsp:txXfrm>
        <a:off x="540694" y="1094292"/>
        <a:ext cx="2458519" cy="4643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6CFAA1-9E3D-40AF-BB38-7863D74DB0F5}" type="datetimeFigureOut">
              <a:rPr lang="es-CO" smtClean="0"/>
              <a:pPr/>
              <a:t>28/07/2014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C7DA3D-4F7D-465A-A29C-B7662EA39BB1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85094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7DA3D-4F7D-465A-A29C-B7662EA39BB1}" type="slidenum">
              <a:rPr lang="es-CO" smtClean="0"/>
              <a:pPr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01914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acuerdo a ello, La “Flexibilidad” se refiere a que las partes construyen el instrumentos basados en las necesidades de prestamista y prestatario de acuerdo a los instrumentos financieros y apoyándose además en los flujos de cajas, proyecciones, entre otros e igualmente se ajusta a los rendimientos que el inversionista requiere.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7DA3D-4F7D-465A-A29C-B7662EA39BB1}" type="slidenum">
              <a:rPr lang="es-CO" smtClean="0"/>
              <a:pPr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002754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Aquí podemos ver las expectativas del retorno de un inversionista, 5 a 8 deuda senior,  12 a 18 mezzanine y mayores a 25% Capital. Podemos ver que los rendimientos se proyectan de acuerdo a su riesgo</a:t>
            </a:r>
            <a:r>
              <a:rPr lang="es-ES_tradnl" dirty="0" smtClean="0">
                <a:effectLst/>
              </a:rPr>
              <a:t>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7DA3D-4F7D-465A-A29C-B7662EA39BB1}" type="slidenum">
              <a:rPr lang="es-CO" smtClean="0"/>
              <a:pPr/>
              <a:t>11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860799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 este </a:t>
            </a:r>
            <a:r>
              <a:rPr lang="es-ES_tradn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quiero que nos concentremos en las participaciones de la estructura financiera y de los rendimientos </a:t>
            </a:r>
          </a:p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pasando de un costo de una estructura sin deuda del 35% a un 11% cuando se aplica el mezzanine e igualmente la rentabilidad de un 12% a un 40% cuando se aplica el instrumento mezzanine.</a:t>
            </a:r>
          </a:p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Los costos disminuyen y la rentabilidad aumenta.</a:t>
            </a:r>
            <a:r>
              <a:rPr lang="es-ES_tradnl" dirty="0" smtClean="0">
                <a:effectLst/>
              </a:rPr>
              <a:t>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7DA3D-4F7D-465A-A29C-B7662EA39BB1}" type="slidenum">
              <a:rPr lang="es-CO" smtClean="0"/>
              <a:pPr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306101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Ahora que debo hacer para acceder</a:t>
            </a:r>
          </a:p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Leer la diapositiva.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7DA3D-4F7D-465A-A29C-B7662EA39BB1}" type="slidenum">
              <a:rPr lang="es-CO" smtClean="0"/>
              <a:pPr/>
              <a:t>13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378658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 Sector que mas se ha visto beneficiado es el de petróleo y gas sin embargo hay otros sectores que ya lo están aprovechado. Vamos a ver una aplicación del instrumento de financiación mezzanine en el sector inmobiliario y nos concentraremos en la TIR.</a:t>
            </a:r>
          </a:p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 lo pronto la estructura se configuraría de la siguiente manera:</a:t>
            </a:r>
          </a:p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100% capital que equivale a 100 millones</a:t>
            </a:r>
          </a:p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70% Deuda y 30% Capital</a:t>
            </a:r>
          </a:p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70% deuda senior, 20% Mezzanine y 10% Capital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7DA3D-4F7D-465A-A29C-B7662EA39BB1}" type="slidenum">
              <a:rPr lang="es-CO" smtClean="0"/>
              <a:pPr/>
              <a:t>14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47874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Cuando hacemos 100% capital la TIR es del 11,91%</a:t>
            </a:r>
            <a:r>
              <a:rPr lang="es-ES_tradnl" dirty="0" smtClean="0">
                <a:effectLst/>
              </a:rPr>
              <a:t>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7DA3D-4F7D-465A-A29C-B7662EA39BB1}" type="slidenum">
              <a:rPr lang="es-CO" smtClean="0"/>
              <a:pPr/>
              <a:t>15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55113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Pero si tomamos una deuda por el 70% y colocamos un capital del 30%, la TIR crece 12.16% llegando a 24.17%.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7DA3D-4F7D-465A-A29C-B7662EA39BB1}" type="slidenum">
              <a:rPr lang="es-CO" smtClean="0"/>
              <a:pPr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258068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 por ultimo tenemos una deuda por el 70%, tomamos un mezzanine del 20% y por ultimo un 10% de capital que incrementan en un 12,59% con respecto al anterior y un 24.85 con respecto al primero.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7DA3D-4F7D-465A-A29C-B7662EA39BB1}" type="slidenum">
              <a:rPr lang="es-CO" smtClean="0"/>
              <a:pPr/>
              <a:t>17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36737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Algunas Ventajas Y Desventajas Del Instrumento De Financiación Mezzanine (leer)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7DA3D-4F7D-465A-A29C-B7662EA39BB1}" type="slidenum">
              <a:rPr lang="es-CO" smtClean="0"/>
              <a:pPr/>
              <a:t>18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730757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 por ultimo me queda darles las gracias.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7DA3D-4F7D-465A-A29C-B7662EA39BB1}" type="slidenum">
              <a:rPr lang="es-CO" smtClean="0"/>
              <a:pPr/>
              <a:t>20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67642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7DA3D-4F7D-465A-A29C-B7662EA39BB1}" type="slidenum">
              <a:rPr lang="es-CO" smtClean="0"/>
              <a:pPr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4242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7DA3D-4F7D-465A-A29C-B7662EA39BB1}" type="slidenum">
              <a:rPr lang="es-CO" smtClean="0"/>
              <a:pPr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60279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7DA3D-4F7D-465A-A29C-B7662EA39BB1}" type="slidenum">
              <a:rPr lang="es-CO" smtClean="0"/>
              <a:pPr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87465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7DA3D-4F7D-465A-A29C-B7662EA39BB1}" type="slidenum">
              <a:rPr lang="es-CO" smtClean="0"/>
              <a:pPr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58306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7DA3D-4F7D-465A-A29C-B7662EA39BB1}" type="slidenum">
              <a:rPr lang="es-CO" smtClean="0"/>
              <a:pPr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58306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7DA3D-4F7D-465A-A29C-B7662EA39BB1}" type="slidenum">
              <a:rPr lang="es-CO" smtClean="0"/>
              <a:pPr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30157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i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7DA3D-4F7D-465A-A29C-B7662EA39BB1}" type="slidenum">
              <a:rPr lang="es-CO" smtClean="0"/>
              <a:pPr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667524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7DA3D-4F7D-465A-A29C-B7662EA39BB1}" type="slidenum">
              <a:rPr lang="es-CO" smtClean="0"/>
              <a:pPr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9264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28/07/2014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28/07/2014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28/07/2014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28/07/2014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28/07/2014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28/07/2014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28/07/2014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28/07/2014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28/07/2014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28/07/2014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8F047-9422-41F7-BEAC-7BBF5BF93ACA}" type="datetimeFigureOut">
              <a:rPr lang="es-AR" smtClean="0"/>
              <a:pPr/>
              <a:t>28/07/2014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8F047-9422-41F7-BEAC-7BBF5BF93ACA}" type="datetimeFigureOut">
              <a:rPr lang="es-AR" smtClean="0"/>
              <a:pPr/>
              <a:t>28/07/2014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AD099-ECAE-40EB-AD09-19311CE7370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470025"/>
          </a:xfrm>
        </p:spPr>
        <p:txBody>
          <a:bodyPr/>
          <a:lstStyle/>
          <a:p>
            <a:r>
              <a:rPr lang="es-ES" b="1" dirty="0"/>
              <a:t>INSTRUMENTOS DE FINANCIACIÓN MEZZANINE </a:t>
            </a:r>
            <a:endParaRPr lang="es-ES" dirty="0"/>
          </a:p>
        </p:txBody>
      </p:sp>
      <p:sp>
        <p:nvSpPr>
          <p:cNvPr id="10" name="Subtítulo 2"/>
          <p:cNvSpPr>
            <a:spLocks noGrp="1"/>
          </p:cNvSpPr>
          <p:nvPr>
            <p:ph type="subTitle" idx="1"/>
          </p:nvPr>
        </p:nvSpPr>
        <p:spPr>
          <a:xfrm>
            <a:off x="1371600" y="3476600"/>
            <a:ext cx="6400800" cy="1752600"/>
          </a:xfrm>
        </p:spPr>
        <p:txBody>
          <a:bodyPr/>
          <a:lstStyle/>
          <a:p>
            <a:r>
              <a:rPr lang="es-ES" dirty="0" smtClean="0"/>
              <a:t>Martha Lucia Olmos Mora</a:t>
            </a:r>
          </a:p>
          <a:p>
            <a:r>
              <a:rPr lang="es-ES" dirty="0" smtClean="0"/>
              <a:t>2014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3115762" y="1981639"/>
            <a:ext cx="2912475" cy="2894721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2">
            <a:scrgbClr r="0" g="0" b="0"/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pic>
        <p:nvPicPr>
          <p:cNvPr id="14" name="Imagen 13" descr="9687584-business-people-shaking-hands-3d-concept.jpg"/>
          <p:cNvPicPr>
            <a:picLocks noChangeAspect="1"/>
          </p:cNvPicPr>
          <p:nvPr/>
        </p:nvPicPr>
        <p:blipFill>
          <a:blip r:embed="rId3">
            <a:alphaModFix am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36712"/>
            <a:ext cx="7776864" cy="489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Rectángulo 14"/>
          <p:cNvSpPr/>
          <p:nvPr/>
        </p:nvSpPr>
        <p:spPr>
          <a:xfrm>
            <a:off x="2411760" y="2550503"/>
            <a:ext cx="4536503" cy="2390665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60960" tIns="60960" rIns="60960" bIns="60960" numCol="1" spcCol="1270" anchor="b" anchorCtr="0">
            <a:noAutofit/>
          </a:bodyPr>
          <a:lstStyle/>
          <a:p>
            <a:pPr lvl="0" algn="l" defTabSz="10668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800" kern="1200" baseline="30000" dirty="0" smtClean="0"/>
              <a:t>Tanto inversionista mezzanine como deudor pueden trabajar en construir el instrumento mezzanine de aquí su mayor característica “flexibilidad” ajustarse a las necesidades de rentabilidad para el inversionista mezzanine y que la empresa pueda responder ante esta nueva obligación todo ello basándose en las proyecciones, crecimiento y demás variables que se consideren pertinentes.</a:t>
            </a:r>
            <a:endParaRPr lang="es-ES" sz="2800" kern="1200" dirty="0"/>
          </a:p>
        </p:txBody>
      </p:sp>
      <p:sp>
        <p:nvSpPr>
          <p:cNvPr id="16" name="1 Título"/>
          <p:cNvSpPr txBox="1">
            <a:spLocks/>
          </p:cNvSpPr>
          <p:nvPr/>
        </p:nvSpPr>
        <p:spPr>
          <a:xfrm>
            <a:off x="357158" y="214290"/>
            <a:ext cx="8103274" cy="910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Beneficios financiamiento Mezzanine</a:t>
            </a:r>
            <a:endParaRPr lang="es-CO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56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3" cstate="print"/>
          <a:srcRect l="29770" t="38596" r="25329" b="16374"/>
          <a:stretch>
            <a:fillRect/>
          </a:stretch>
        </p:blipFill>
        <p:spPr bwMode="auto">
          <a:xfrm>
            <a:off x="539552" y="1268761"/>
            <a:ext cx="795664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357158" y="214290"/>
            <a:ext cx="8103274" cy="910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Beneficios financiamiento Mezzanine</a:t>
            </a:r>
            <a:endParaRPr lang="es-CO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51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268760"/>
            <a:ext cx="8784976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357158" y="214290"/>
            <a:ext cx="8391306" cy="910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Apalancamiento financiero</a:t>
            </a:r>
            <a:endParaRPr lang="es-CO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30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2129195"/>
              </p:ext>
            </p:extLst>
          </p:nvPr>
        </p:nvGraphicFramePr>
        <p:xfrm>
          <a:off x="107504" y="1124744"/>
          <a:ext cx="6264696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323528" y="188640"/>
            <a:ext cx="8391306" cy="910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¿Qué se debe hacer?</a:t>
            </a:r>
            <a:endParaRPr lang="es-CO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372200" y="2348880"/>
            <a:ext cx="2232248" cy="1528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CO" sz="2000" b="1" baseline="-25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SIN OLVIDAR LA IDEA EN QUE EL EQUIPO DIRECTIVO HAGA PARTE IMPORTANTE DE LA EMPRESA PARA ASEGURAR LA MOTIVACIÓN EN EL CRECIMIENTO DE LA EMPRESA.</a:t>
            </a:r>
            <a:endParaRPr lang="es-CO" sz="2000" b="1" baseline="-25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23528" y="5085184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aseline="30000" dirty="0"/>
              <a:t>P</a:t>
            </a:r>
            <a:r>
              <a:rPr lang="es-ES" sz="2400" baseline="30000" dirty="0" smtClean="0"/>
              <a:t>or </a:t>
            </a:r>
            <a:r>
              <a:rPr lang="es-ES" sz="2400" baseline="30000" dirty="0"/>
              <a:t>lo cual las empresas que realmente quieran acceder a este instrumento financiero deberán hacer grandes esfuerzos en cada una de las áreas o departamentos para lograr innovar, mantener o </a:t>
            </a:r>
            <a:r>
              <a:rPr lang="es-ES" sz="2400" baseline="30000" dirty="0" smtClean="0"/>
              <a:t>sanear.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37117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ptura de pantalla 2014-07-19 a la(s) 17.00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488400"/>
            <a:ext cx="8100392" cy="3172848"/>
          </a:xfrm>
          <a:prstGeom prst="rect">
            <a:avLst/>
          </a:prstGeom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323528" y="188640"/>
            <a:ext cx="8391306" cy="910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Aplicación</a:t>
            </a:r>
            <a:endParaRPr lang="es-CO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67544" y="1268760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aseline="30000" dirty="0" smtClean="0"/>
              <a:t>Financiamiento </a:t>
            </a:r>
            <a:r>
              <a:rPr lang="es-ES" sz="2800" baseline="30000" dirty="0"/>
              <a:t>mezzanine frente a la financiación tradicional por parte de un cliente de bienes raíces que desea adquirir un gran edificio de oficinas en E.E.U.U.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37842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323528" y="188640"/>
            <a:ext cx="8391306" cy="910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Aplicación</a:t>
            </a:r>
            <a:endParaRPr lang="es-CO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67544" y="1300698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/>
              <a:t>Modelo Flujo de Efectivo: </a:t>
            </a:r>
            <a:r>
              <a:rPr lang="es-ES" sz="2000" dirty="0" smtClean="0"/>
              <a:t>con el uso de capital. </a:t>
            </a:r>
            <a:endParaRPr lang="es-ES" sz="2000" dirty="0"/>
          </a:p>
        </p:txBody>
      </p:sp>
      <p:pic>
        <p:nvPicPr>
          <p:cNvPr id="9" name="Imagen 8" descr="Captura de pantalla 2014-07-19 a la(s) 16.58.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060848"/>
            <a:ext cx="8352928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83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323528" y="188640"/>
            <a:ext cx="8391306" cy="910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Aplicación</a:t>
            </a:r>
            <a:endParaRPr lang="es-CO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magen 4" descr="Captura de pantalla 2014-07-19 a la(s) 16.59.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060848"/>
            <a:ext cx="7956376" cy="272131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67544" y="1372706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/>
              <a:t>Modelo Flujo de Efectivo: </a:t>
            </a:r>
            <a:r>
              <a:rPr lang="es-ES" sz="2000" dirty="0" smtClean="0"/>
              <a:t>con el uso de la deuda tradicional.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0793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323528" y="188640"/>
            <a:ext cx="8391306" cy="910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Aplicación</a:t>
            </a:r>
            <a:endParaRPr lang="es-CO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magen 4" descr="Captura de pantalla 2014-07-19 a la(s) 16.59.2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060848"/>
            <a:ext cx="8640960" cy="2685518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67544" y="1372706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/>
              <a:t>Modelo Flujo de Efectivo: </a:t>
            </a:r>
            <a:r>
              <a:rPr lang="es-ES" sz="2000" dirty="0" smtClean="0"/>
              <a:t>con el uso de la deuda Mezzanine.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5531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323528" y="188640"/>
            <a:ext cx="8391306" cy="910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Algunas ventajas y desventajas</a:t>
            </a:r>
            <a:endParaRPr lang="es-CO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n 5" descr="Captura de pantalla 2014-07-19 a la(s) 17.28.3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24744"/>
            <a:ext cx="7704856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30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323528" y="188640"/>
            <a:ext cx="8391306" cy="910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Algunas ventajas y desventajas</a:t>
            </a:r>
            <a:endParaRPr lang="es-CO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1128713"/>
            <a:ext cx="7724775" cy="460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597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8103274" cy="910454"/>
          </a:xfrm>
        </p:spPr>
        <p:txBody>
          <a:bodyPr>
            <a:noAutofit/>
          </a:bodyPr>
          <a:lstStyle/>
          <a:p>
            <a:r>
              <a:rPr lang="es-ES_tradnl" sz="2800" dirty="0" smtClean="0">
                <a:solidFill>
                  <a:schemeClr val="tx2">
                    <a:lumMod val="75000"/>
                  </a:schemeClr>
                </a:solidFill>
                <a:latin typeface="Century Gothic"/>
                <a:cs typeface="Century Gothic"/>
              </a:rPr>
              <a:t>INTRODUCCIÓN</a:t>
            </a:r>
            <a:endParaRPr lang="es-CO" sz="2800" dirty="0">
              <a:solidFill>
                <a:schemeClr val="tx2">
                  <a:lumMod val="75000"/>
                </a:schemeClr>
              </a:solidFill>
              <a:latin typeface="Century Gothic"/>
              <a:cs typeface="Century Gothic"/>
            </a:endParaRPr>
          </a:p>
        </p:txBody>
      </p:sp>
      <p:pic>
        <p:nvPicPr>
          <p:cNvPr id="3" name="Imagen 2" descr="images-3.jpeg"/>
          <p:cNvPicPr>
            <a:picLocks noChangeAspect="1"/>
          </p:cNvPicPr>
          <p:nvPr/>
        </p:nvPicPr>
        <p:blipFill>
          <a:blip r:embed="rId3">
            <a:alphaModFix amt="2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24744"/>
            <a:ext cx="8136904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Rectángulo 5"/>
          <p:cNvSpPr/>
          <p:nvPr/>
        </p:nvSpPr>
        <p:spPr>
          <a:xfrm>
            <a:off x="323528" y="2276872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>
                <a:latin typeface="Century Gothic"/>
                <a:cs typeface="Century Gothic"/>
              </a:rPr>
              <a:t>En un mercado </a:t>
            </a:r>
            <a:r>
              <a:rPr lang="es-ES" sz="2000" dirty="0" smtClean="0">
                <a:latin typeface="Century Gothic"/>
                <a:cs typeface="Century Gothic"/>
              </a:rPr>
              <a:t>dinámico </a:t>
            </a:r>
            <a:r>
              <a:rPr lang="es-ES" sz="2000" dirty="0">
                <a:latin typeface="Century Gothic"/>
                <a:cs typeface="Century Gothic"/>
              </a:rPr>
              <a:t>y cambiante la necesidad de financiamiento se hace apremiante para poder obtener beneficios tangibles para enfrentar a la competencia que cada día es más especializada y está en la búsqueda de metodologías y herramientas que la mantengan con un gran porcentaje </a:t>
            </a:r>
            <a:r>
              <a:rPr lang="es-ES" sz="2000" dirty="0" smtClean="0">
                <a:latin typeface="Century Gothic"/>
                <a:cs typeface="Century Gothic"/>
              </a:rPr>
              <a:t>del </a:t>
            </a:r>
            <a:r>
              <a:rPr lang="es-ES" sz="2000" dirty="0">
                <a:latin typeface="Century Gothic"/>
                <a:cs typeface="Century Gothic"/>
              </a:rPr>
              <a:t>mercado. </a:t>
            </a:r>
          </a:p>
        </p:txBody>
      </p:sp>
    </p:spTree>
    <p:extLst>
      <p:ext uri="{BB962C8B-B14F-4D97-AF65-F5344CB8AC3E}">
        <p14:creationId xmlns:p14="http://schemas.microsoft.com/office/powerpoint/2010/main" val="320598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395536" y="1772816"/>
            <a:ext cx="8391306" cy="910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5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Gracias</a:t>
            </a:r>
            <a:endParaRPr lang="es-CO" sz="5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ítulo 2"/>
          <p:cNvSpPr txBox="1">
            <a:spLocks/>
          </p:cNvSpPr>
          <p:nvPr/>
        </p:nvSpPr>
        <p:spPr>
          <a:xfrm>
            <a:off x="1371600" y="3476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 smtClean="0">
                <a:solidFill>
                  <a:schemeClr val="bg1">
                    <a:lumMod val="75000"/>
                  </a:schemeClr>
                </a:solidFill>
              </a:rPr>
              <a:t>Martha Lucia Olmos Mora</a:t>
            </a:r>
          </a:p>
          <a:p>
            <a:pPr marL="0" indent="0" algn="ctr">
              <a:buNone/>
            </a:pPr>
            <a:r>
              <a:rPr lang="es-ES" dirty="0" smtClean="0">
                <a:solidFill>
                  <a:schemeClr val="bg1">
                    <a:lumMod val="75000"/>
                  </a:schemeClr>
                </a:solidFill>
              </a:rPr>
              <a:t>2014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03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23528" y="1700808"/>
            <a:ext cx="5040560" cy="3539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baseline="30000" dirty="0">
                <a:latin typeface="Century Gothic"/>
                <a:cs typeface="Century Gothic"/>
              </a:rPr>
              <a:t>Las empresas tiene cierto grado de exigencia en sus recursos financieros que podrían deberse a:</a:t>
            </a:r>
          </a:p>
          <a:p>
            <a:pPr algn="just"/>
            <a:endParaRPr lang="es-ES" sz="2800" baseline="30000" dirty="0" smtClean="0">
              <a:latin typeface="Century Gothic"/>
              <a:cs typeface="Century Gothic"/>
            </a:endParaRPr>
          </a:p>
          <a:p>
            <a:pPr marL="571500" indent="-571500" algn="just">
              <a:buFont typeface="Arial"/>
              <a:buChar char="•"/>
            </a:pPr>
            <a:r>
              <a:rPr lang="es-ES" sz="2800" baseline="30000" dirty="0" smtClean="0">
                <a:latin typeface="Century Gothic"/>
                <a:cs typeface="Century Gothic"/>
              </a:rPr>
              <a:t>Cubrimiento </a:t>
            </a:r>
            <a:r>
              <a:rPr lang="es-ES" sz="2800" baseline="30000" dirty="0">
                <a:latin typeface="Century Gothic"/>
                <a:cs typeface="Century Gothic"/>
              </a:rPr>
              <a:t>de la </a:t>
            </a:r>
            <a:r>
              <a:rPr lang="es-ES" sz="2800" baseline="30000" dirty="0" smtClean="0">
                <a:latin typeface="Century Gothic"/>
                <a:cs typeface="Century Gothic"/>
              </a:rPr>
              <a:t>operación</a:t>
            </a:r>
          </a:p>
          <a:p>
            <a:pPr marL="571500" indent="-571500" algn="just">
              <a:buFont typeface="Arial"/>
              <a:buChar char="•"/>
            </a:pPr>
            <a:r>
              <a:rPr lang="es-ES" sz="2800" baseline="30000" dirty="0" smtClean="0">
                <a:latin typeface="Century Gothic"/>
                <a:cs typeface="Century Gothic"/>
              </a:rPr>
              <a:t>Planes estratégicos. </a:t>
            </a:r>
          </a:p>
          <a:p>
            <a:pPr algn="just"/>
            <a:endParaRPr lang="es-ES" sz="2800" baseline="30000" dirty="0" smtClean="0">
              <a:latin typeface="Century Gothic"/>
              <a:cs typeface="Century Gothic"/>
            </a:endParaRPr>
          </a:p>
          <a:p>
            <a:pPr algn="just"/>
            <a:r>
              <a:rPr lang="es-ES" sz="2800" baseline="30000" dirty="0" smtClean="0">
                <a:latin typeface="Century Gothic"/>
                <a:cs typeface="Century Gothic"/>
              </a:rPr>
              <a:t>Que en </a:t>
            </a:r>
            <a:r>
              <a:rPr lang="es-ES" sz="2800" baseline="30000" dirty="0">
                <a:latin typeface="Century Gothic"/>
                <a:cs typeface="Century Gothic"/>
              </a:rPr>
              <a:t>muchas ocasiones </a:t>
            </a:r>
            <a:r>
              <a:rPr lang="es-ES" sz="2800" baseline="30000" dirty="0" smtClean="0">
                <a:latin typeface="Century Gothic"/>
                <a:cs typeface="Century Gothic"/>
              </a:rPr>
              <a:t>no </a:t>
            </a:r>
            <a:r>
              <a:rPr lang="es-ES" sz="2800" baseline="30000" dirty="0">
                <a:latin typeface="Century Gothic"/>
                <a:cs typeface="Century Gothic"/>
              </a:rPr>
              <a:t>se encuentran disponibles </a:t>
            </a:r>
            <a:r>
              <a:rPr lang="es-ES" sz="2800" baseline="30000" dirty="0" smtClean="0">
                <a:latin typeface="Century Gothic"/>
                <a:cs typeface="Century Gothic"/>
              </a:rPr>
              <a:t>y por </a:t>
            </a:r>
            <a:r>
              <a:rPr lang="es-ES" sz="2800" baseline="30000" dirty="0">
                <a:latin typeface="Century Gothic"/>
                <a:cs typeface="Century Gothic"/>
              </a:rPr>
              <a:t>lo cual se hace necesario acudir a las diferentes fuentes de financiación que tienen los mercados.</a:t>
            </a:r>
            <a:endParaRPr lang="es-ES" sz="2800" dirty="0">
              <a:latin typeface="Century Gothic"/>
              <a:cs typeface="Century Gothic"/>
            </a:endParaRPr>
          </a:p>
        </p:txBody>
      </p:sp>
      <p:pic>
        <p:nvPicPr>
          <p:cNvPr id="6" name="Imagen 5" descr="Balance-Apalancamiento.jpg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700808"/>
            <a:ext cx="3076848" cy="2861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357158" y="214290"/>
            <a:ext cx="8103274" cy="910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800" smtClean="0">
                <a:solidFill>
                  <a:schemeClr val="tx2">
                    <a:lumMod val="75000"/>
                  </a:schemeClr>
                </a:solidFill>
                <a:latin typeface="Century Gothic"/>
                <a:cs typeface="Century Gothic"/>
              </a:rPr>
              <a:t>INTRODUCCIÓN</a:t>
            </a:r>
            <a:endParaRPr lang="es-CO" sz="2800" dirty="0">
              <a:solidFill>
                <a:schemeClr val="tx2">
                  <a:lumMod val="75000"/>
                </a:schemeClr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1458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risis 2008.jpg"/>
          <p:cNvPicPr>
            <a:picLocks noChangeAspect="1"/>
          </p:cNvPicPr>
          <p:nvPr/>
        </p:nvPicPr>
        <p:blipFill>
          <a:blip r:embed="rId3">
            <a:alphaModFix am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40768"/>
            <a:ext cx="2880320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Rectángulo 5"/>
          <p:cNvSpPr/>
          <p:nvPr/>
        </p:nvSpPr>
        <p:spPr>
          <a:xfrm>
            <a:off x="3563888" y="1668864"/>
            <a:ext cx="54006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000" dirty="0">
                <a:latin typeface="Century Gothic"/>
                <a:cs typeface="Century Gothic"/>
              </a:rPr>
              <a:t>L</a:t>
            </a:r>
            <a:r>
              <a:rPr lang="es-CO" sz="2000" dirty="0" smtClean="0">
                <a:latin typeface="Century Gothic"/>
                <a:cs typeface="Century Gothic"/>
              </a:rPr>
              <a:t>a </a:t>
            </a:r>
            <a:r>
              <a:rPr lang="es-CO" sz="2000" dirty="0">
                <a:latin typeface="Century Gothic"/>
                <a:cs typeface="Century Gothic"/>
              </a:rPr>
              <a:t>crisis financiera del </a:t>
            </a:r>
            <a:r>
              <a:rPr lang="es-CO" sz="2000" dirty="0" smtClean="0">
                <a:latin typeface="Century Gothic"/>
                <a:cs typeface="Century Gothic"/>
              </a:rPr>
              <a:t>2008 presentó </a:t>
            </a:r>
            <a:r>
              <a:rPr lang="es-CO" sz="2000" dirty="0">
                <a:latin typeface="Century Gothic"/>
                <a:cs typeface="Century Gothic"/>
              </a:rPr>
              <a:t>la complicada situación económica que debían enfrentar las empresas y al mismo </a:t>
            </a:r>
            <a:r>
              <a:rPr lang="es-CO" sz="2000" dirty="0" smtClean="0">
                <a:latin typeface="Century Gothic"/>
                <a:cs typeface="Century Gothic"/>
              </a:rPr>
              <a:t>tiempo se debia trabajar en las </a:t>
            </a:r>
            <a:r>
              <a:rPr lang="es-CO" sz="2000" dirty="0">
                <a:latin typeface="Century Gothic"/>
                <a:cs typeface="Century Gothic"/>
              </a:rPr>
              <a:t>necesidades de </a:t>
            </a:r>
            <a:r>
              <a:rPr lang="es-CO" sz="2000" dirty="0" smtClean="0">
                <a:latin typeface="Century Gothic"/>
                <a:cs typeface="Century Gothic"/>
              </a:rPr>
              <a:t>crecimiento. </a:t>
            </a:r>
          </a:p>
          <a:p>
            <a:pPr algn="just"/>
            <a:endParaRPr lang="es-CO" sz="2000" dirty="0">
              <a:latin typeface="Century Gothic"/>
              <a:cs typeface="Century Gothic"/>
            </a:endParaRPr>
          </a:p>
          <a:p>
            <a:pPr algn="just"/>
            <a:r>
              <a:rPr lang="es-CO" sz="2000" dirty="0">
                <a:latin typeface="Century Gothic"/>
                <a:cs typeface="Century Gothic"/>
              </a:rPr>
              <a:t>Esta misma crisis financiera generó en los inversionistas temor económico haciéndolos más adversos al riesgo y por lo tanto acceder a crédito por parte de las empresas se tornó más difícil. </a:t>
            </a:r>
            <a:endParaRPr lang="es-ES" sz="2000" dirty="0">
              <a:latin typeface="Century Gothic"/>
              <a:cs typeface="Century Gothic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357158" y="214290"/>
            <a:ext cx="8103274" cy="910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800" smtClean="0">
                <a:solidFill>
                  <a:schemeClr val="tx2">
                    <a:lumMod val="75000"/>
                  </a:schemeClr>
                </a:solidFill>
                <a:latin typeface="Century Gothic"/>
                <a:cs typeface="Century Gothic"/>
              </a:rPr>
              <a:t>INTRODUCCIÓN</a:t>
            </a:r>
            <a:endParaRPr lang="es-CO" sz="2800" dirty="0">
              <a:solidFill>
                <a:schemeClr val="tx2">
                  <a:lumMod val="75000"/>
                </a:schemeClr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6735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357158" y="214290"/>
            <a:ext cx="8103274" cy="910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Mezzanine</a:t>
            </a:r>
            <a:endParaRPr lang="es-CO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Imagen 7" descr="estrctura financiera.jpg"/>
          <p:cNvPicPr>
            <a:picLocks noChangeAspect="1"/>
          </p:cNvPicPr>
          <p:nvPr/>
        </p:nvPicPr>
        <p:blipFill>
          <a:blip r:embed="rId3">
            <a:alphaModFix amt="5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68761"/>
            <a:ext cx="8280920" cy="424847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683568" y="2060848"/>
            <a:ext cx="784887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Arial"/>
              <a:buChar char="•"/>
            </a:pPr>
            <a:r>
              <a:rPr lang="es-CO" sz="3200" dirty="0" smtClean="0"/>
              <a:t>¿Qué </a:t>
            </a:r>
            <a:r>
              <a:rPr lang="es-CO" sz="3200" dirty="0"/>
              <a:t>es el financiamiento mezzanine</a:t>
            </a:r>
            <a:r>
              <a:rPr lang="es-CO" sz="3200" dirty="0" smtClean="0"/>
              <a:t>?</a:t>
            </a:r>
            <a:endParaRPr lang="es-CO" sz="3200" dirty="0"/>
          </a:p>
        </p:txBody>
      </p:sp>
      <p:sp>
        <p:nvSpPr>
          <p:cNvPr id="12" name="Rectángulo 11"/>
          <p:cNvSpPr/>
          <p:nvPr/>
        </p:nvSpPr>
        <p:spPr>
          <a:xfrm>
            <a:off x="683568" y="2852936"/>
            <a:ext cx="7416824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Arial"/>
              <a:buChar char="•"/>
            </a:pPr>
            <a:r>
              <a:rPr lang="es-CO" sz="3200" dirty="0"/>
              <a:t>¿Por qué se </a:t>
            </a:r>
            <a:r>
              <a:rPr lang="es-CO" sz="3200" dirty="0" smtClean="0"/>
              <a:t>utilizaria? Beneficios. </a:t>
            </a:r>
            <a:endParaRPr lang="es-CO" sz="3200" dirty="0"/>
          </a:p>
        </p:txBody>
      </p:sp>
      <p:sp>
        <p:nvSpPr>
          <p:cNvPr id="15" name="Rectángulo 14"/>
          <p:cNvSpPr/>
          <p:nvPr/>
        </p:nvSpPr>
        <p:spPr>
          <a:xfrm>
            <a:off x="755576" y="3645024"/>
            <a:ext cx="445506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0" indent="-685800">
              <a:buFont typeface="Arial"/>
              <a:buChar char="•"/>
            </a:pPr>
            <a:r>
              <a:rPr lang="es-CO" sz="3200" dirty="0" smtClean="0"/>
              <a:t>¿</a:t>
            </a:r>
            <a:r>
              <a:rPr lang="es-CO" sz="3200" dirty="0"/>
              <a:t>Qué se debe hacer?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352707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501174" y="214290"/>
            <a:ext cx="8103274" cy="910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¿Qué es el financiamiento Mezzanine?</a:t>
            </a:r>
            <a:endParaRPr lang="es-CO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467544" y="1196752"/>
            <a:ext cx="8424936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1800" dirty="0" smtClean="0">
                <a:solidFill>
                  <a:schemeClr val="tx1"/>
                </a:solidFill>
              </a:rPr>
              <a:t>La </a:t>
            </a:r>
            <a:r>
              <a:rPr lang="es-CO" sz="1800" dirty="0">
                <a:solidFill>
                  <a:schemeClr val="tx1"/>
                </a:solidFill>
              </a:rPr>
              <a:t>palabra “mezzanine” </a:t>
            </a:r>
            <a:r>
              <a:rPr lang="es-CO" sz="1800" dirty="0" smtClean="0">
                <a:solidFill>
                  <a:schemeClr val="tx1"/>
                </a:solidFill>
              </a:rPr>
              <a:t>viene del </a:t>
            </a:r>
            <a:r>
              <a:rPr lang="es-CO" sz="1800" dirty="0">
                <a:solidFill>
                  <a:schemeClr val="tx1"/>
                </a:solidFill>
              </a:rPr>
              <a:t>“mezzanino” </a:t>
            </a:r>
            <a:r>
              <a:rPr lang="es-CO" sz="1800" dirty="0" smtClean="0">
                <a:solidFill>
                  <a:schemeClr val="tx1"/>
                </a:solidFill>
              </a:rPr>
              <a:t>italiano y </a:t>
            </a:r>
            <a:r>
              <a:rPr lang="es-CO" sz="1800" dirty="0">
                <a:solidFill>
                  <a:schemeClr val="tx1"/>
                </a:solidFill>
              </a:rPr>
              <a:t>s</a:t>
            </a:r>
            <a:r>
              <a:rPr lang="es-CO" sz="1800" dirty="0" smtClean="0">
                <a:solidFill>
                  <a:schemeClr val="tx1"/>
                </a:solidFill>
              </a:rPr>
              <a:t>e refiere al </a:t>
            </a:r>
            <a:r>
              <a:rPr lang="es-CO" sz="1800" dirty="0">
                <a:solidFill>
                  <a:schemeClr val="tx1"/>
                </a:solidFill>
              </a:rPr>
              <a:t>nivel intermedio entre un piso a otro, denotando la arquitectura de una </a:t>
            </a:r>
            <a:r>
              <a:rPr lang="es-CO" sz="1800" dirty="0" smtClean="0">
                <a:solidFill>
                  <a:schemeClr val="tx1"/>
                </a:solidFill>
              </a:rPr>
              <a:t>edificación. </a:t>
            </a:r>
            <a:r>
              <a:rPr lang="es-CO" sz="1800" b="1" dirty="0" smtClean="0">
                <a:solidFill>
                  <a:schemeClr val="tx1"/>
                </a:solidFill>
              </a:rPr>
              <a:t>Por lo tanto el financiamiento Mezanine es </a:t>
            </a:r>
            <a:r>
              <a:rPr lang="es-CO" sz="1800" b="1" dirty="0">
                <a:solidFill>
                  <a:schemeClr val="tx1"/>
                </a:solidFill>
              </a:rPr>
              <a:t>un nivel en la estructura de la empresa entre </a:t>
            </a:r>
            <a:r>
              <a:rPr lang="es-CO" sz="1800" b="1" dirty="0" smtClean="0">
                <a:solidFill>
                  <a:schemeClr val="tx1"/>
                </a:solidFill>
              </a:rPr>
              <a:t>la deuda </a:t>
            </a:r>
            <a:r>
              <a:rPr lang="es-CO" sz="1800" b="1" dirty="0">
                <a:solidFill>
                  <a:schemeClr val="tx1"/>
                </a:solidFill>
              </a:rPr>
              <a:t>y </a:t>
            </a:r>
            <a:r>
              <a:rPr lang="es-CO" sz="1800" b="1" dirty="0" smtClean="0">
                <a:solidFill>
                  <a:schemeClr val="tx1"/>
                </a:solidFill>
              </a:rPr>
              <a:t>el capital </a:t>
            </a:r>
            <a:r>
              <a:rPr lang="es-CO" sz="1800" b="1" dirty="0">
                <a:solidFill>
                  <a:schemeClr val="tx1"/>
                </a:solidFill>
              </a:rPr>
              <a:t>y </a:t>
            </a:r>
            <a:r>
              <a:rPr lang="es-CO" sz="1800" b="1" dirty="0" smtClean="0">
                <a:solidFill>
                  <a:schemeClr val="tx1"/>
                </a:solidFill>
              </a:rPr>
              <a:t>permite </a:t>
            </a:r>
            <a:r>
              <a:rPr lang="es-CO" sz="1800" b="1" dirty="0">
                <a:solidFill>
                  <a:schemeClr val="tx1"/>
                </a:solidFill>
              </a:rPr>
              <a:t>impulsar el apalancamiento a niveles más profundos </a:t>
            </a:r>
            <a:r>
              <a:rPr lang="es-CO" sz="1800" b="1" dirty="0" smtClean="0">
                <a:solidFill>
                  <a:schemeClr val="tx1"/>
                </a:solidFill>
              </a:rPr>
              <a:t>.</a:t>
            </a:r>
            <a:endParaRPr lang="es-CO" sz="1800" b="1" dirty="0">
              <a:solidFill>
                <a:schemeClr val="tx1"/>
              </a:solidFill>
            </a:endParaRPr>
          </a:p>
          <a:p>
            <a:pPr algn="just"/>
            <a:endParaRPr lang="es-ES" sz="1800" dirty="0">
              <a:solidFill>
                <a:schemeClr val="tx1"/>
              </a:solidFill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522216375"/>
              </p:ext>
            </p:extLst>
          </p:nvPr>
        </p:nvGraphicFramePr>
        <p:xfrm>
          <a:off x="3059832" y="2708920"/>
          <a:ext cx="5832648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1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564904"/>
            <a:ext cx="2543175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3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539552" y="214290"/>
            <a:ext cx="8103274" cy="910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Estructura del financiamiento Mezzanine</a:t>
            </a:r>
            <a:endParaRPr lang="es-CO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23528" y="4881934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dirty="0" smtClean="0"/>
              <a:t>El mezzanine comparte </a:t>
            </a:r>
            <a:r>
              <a:rPr lang="es-ES" dirty="0"/>
              <a:t>las garantías con la deuda senior </a:t>
            </a:r>
            <a:r>
              <a:rPr lang="es-ES" dirty="0" smtClean="0"/>
              <a:t>y por </a:t>
            </a:r>
            <a:r>
              <a:rPr lang="es-ES" dirty="0"/>
              <a:t>lo tanto toma una segunda garantía sobre los activos o Incluso los derechos a las participaciones de los </a:t>
            </a:r>
            <a:r>
              <a:rPr lang="es-ES" dirty="0" smtClean="0"/>
              <a:t>propietarios. </a:t>
            </a:r>
            <a:r>
              <a:rPr lang="es-CO" dirty="0" smtClean="0"/>
              <a:t>Todos </a:t>
            </a:r>
            <a:r>
              <a:rPr lang="es-CO" dirty="0"/>
              <a:t>estos instrumentos tienen prioridad en caso de </a:t>
            </a:r>
            <a:r>
              <a:rPr lang="es-CO" dirty="0" smtClean="0"/>
              <a:t>quiebra</a:t>
            </a:r>
            <a:r>
              <a:rPr lang="es-ES_tradnl" dirty="0"/>
              <a:t> </a:t>
            </a:r>
            <a:r>
              <a:rPr lang="es-ES_tradnl" dirty="0" smtClean="0"/>
              <a:t>según su orden.</a:t>
            </a:r>
            <a:endParaRPr lang="es-ES" dirty="0"/>
          </a:p>
        </p:txBody>
      </p:sp>
      <p:pic>
        <p:nvPicPr>
          <p:cNvPr id="2" name="Imagen 1" descr="Captura de pantalla 2014-07-26 21.29.3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1196752"/>
            <a:ext cx="8496945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09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323528" y="188640"/>
            <a:ext cx="8391306" cy="910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Mezzanine más utilizado</a:t>
            </a:r>
            <a:endParaRPr lang="es-CO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1649620897"/>
              </p:ext>
            </p:extLst>
          </p:nvPr>
        </p:nvGraphicFramePr>
        <p:xfrm>
          <a:off x="251520" y="1196752"/>
          <a:ext cx="8568952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CuadroTexto 12"/>
          <p:cNvSpPr txBox="1"/>
          <p:nvPr/>
        </p:nvSpPr>
        <p:spPr>
          <a:xfrm>
            <a:off x="9019062" y="17637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815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357158" y="214290"/>
            <a:ext cx="8103274" cy="910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Beneficios financiamiento Mezzanine</a:t>
            </a:r>
            <a:endParaRPr lang="es-CO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880743661"/>
              </p:ext>
            </p:extLst>
          </p:nvPr>
        </p:nvGraphicFramePr>
        <p:xfrm>
          <a:off x="251520" y="836712"/>
          <a:ext cx="864096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288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CFDF3E11036E44B80B3973CC44E46EB" ma:contentTypeVersion="1" ma:contentTypeDescription="Crear nuevo documento." ma:contentTypeScope="" ma:versionID="61ac8ba9fa030a1a026e5c8c5abe3453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e0440bbc1511b0035ba1d3831ae9db4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Fecha de inicio programada" ma:internalName="PublishingStartDate">
      <xsd:simpleType>
        <xsd:restriction base="dms:Unknown"/>
      </xsd:simpleType>
    </xsd:element>
    <xsd:element name="PublishingExpirationDate" ma:index="9" nillable="true" ma:displayName="Fecha de finalización programada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 ma:readOnly="true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C7112CA-287F-47FB-936D-78F8CA292B83}">
  <ds:schemaRefs>
    <ds:schemaRef ds:uri="http://schemas.microsoft.com/office/2006/metadata/properties"/>
    <ds:schemaRef ds:uri="http://purl.org/dc/elements/1.1/"/>
    <ds:schemaRef ds:uri="http://www.w3.org/XML/1998/namespace"/>
    <ds:schemaRef ds:uri="http://purl.org/dc/terms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7CED1B15-25E9-4E76-8367-5ECB9BF068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A54D92-FB4B-4E2D-945E-ED30BE975F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3388</TotalTime>
  <Words>1093</Words>
  <Application>Microsoft Office PowerPoint</Application>
  <PresentationFormat>Presentación en pantalla (4:3)</PresentationFormat>
  <Paragraphs>108</Paragraphs>
  <Slides>20</Slides>
  <Notes>19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Tema de Office</vt:lpstr>
      <vt:lpstr>INSTRUMENTOS DE FINANCIACIÓN MEZZANINE </vt:lpstr>
      <vt:lpstr>INTRODUCCIÓN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Plantilla Institucional 3</dc:title>
  <dc:creator>Paulina</dc:creator>
  <cp:lastModifiedBy>MARTHA OLMOS</cp:lastModifiedBy>
  <cp:revision>110</cp:revision>
  <dcterms:created xsi:type="dcterms:W3CDTF">2009-06-07T20:30:46Z</dcterms:created>
  <dcterms:modified xsi:type="dcterms:W3CDTF">2014-07-29T04:58:22Z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0x0101009CFDF3E11036E44B80B3973CC44E46EB</vt:lpwstr>
  </property>
</Properties>
</file>