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  <p:sldId id="260" r:id="rId1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z María Rivas Montoya" initials="LMRM" lastIdx="3" clrIdx="0">
    <p:extLst>
      <p:ext uri="{19B8F6BF-5375-455C-9EA6-DF929625EA0E}">
        <p15:presenceInfo xmlns:p15="http://schemas.microsoft.com/office/powerpoint/2012/main" userId="Luz María Rivas Montoya" providerId="None"/>
      </p:ext>
    </p:extLst>
  </p:cmAuthor>
  <p:cmAuthor id="2" name="Santiago Zapata Correa" initials="SZC" lastIdx="3" clrIdx="1">
    <p:extLst>
      <p:ext uri="{19B8F6BF-5375-455C-9EA6-DF929625EA0E}">
        <p15:presenceInfo xmlns:p15="http://schemas.microsoft.com/office/powerpoint/2012/main" userId="S-1-5-21-1757981266-790525478-1417001333-850907" providerId="AD"/>
      </p:ext>
    </p:extLst>
  </p:cmAuthor>
  <p:cmAuthor id="3" name="Luz María Rivas Montoya" initials="LMRM [2]" lastIdx="4" clrIdx="2">
    <p:extLst>
      <p:ext uri="{19B8F6BF-5375-455C-9EA6-DF929625EA0E}">
        <p15:presenceInfo xmlns:p15="http://schemas.microsoft.com/office/powerpoint/2012/main" userId="S::lrivasm@eafit.edu.co::ea0ef1de-c43d-426f-bd6b-a8f0c5fd66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6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7FDDEB-B6D4-8040-8715-9027D1C6305B}" type="doc">
      <dgm:prSet loTypeId="urn:microsoft.com/office/officeart/2009/layout/CircleArrowProcess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ES"/>
        </a:p>
      </dgm:t>
    </dgm:pt>
    <dgm:pt modelId="{9E5976A0-BE59-B743-AA78-B42E9CB87F61}">
      <dgm:prSet phldrT="[Texto]"/>
      <dgm:spPr/>
      <dgm:t>
        <a:bodyPr/>
        <a:lstStyle/>
        <a:p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Círculo dorado</a:t>
          </a:r>
        </a:p>
      </dgm:t>
    </dgm:pt>
    <dgm:pt modelId="{AC58FE3B-E671-5A49-8957-0BB0AAA422B0}" type="parTrans" cxnId="{858C44A3-97BD-EB4E-AC28-A12FAD06C4CC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5701DD64-1B73-DD4A-BCC1-2F0E88A9F0FC}" type="sibTrans" cxnId="{858C44A3-97BD-EB4E-AC28-A12FAD06C4CC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1E79625C-D547-604F-A96E-138215C73085}">
      <dgm:prSet phldrT="[Texto]"/>
      <dgm:spPr/>
      <dgm:t>
        <a:bodyPr/>
        <a:lstStyle/>
        <a:p>
          <a:r>
            <a:rPr lang="es-ES" b="1" dirty="0">
              <a:latin typeface="Century Gothic" panose="020B0502020202020204" pitchFamily="34" charset="0"/>
            </a:rPr>
            <a:t>Reloj e</a:t>
          </a:r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stratégico</a:t>
          </a:r>
        </a:p>
      </dgm:t>
    </dgm:pt>
    <dgm:pt modelId="{236995F0-AC36-0743-8358-14DE54D315F9}" type="parTrans" cxnId="{884046B6-4F15-CE43-8883-0C379304E9F6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AB18A8B1-F0C2-3849-A703-54B4FF462BB0}" type="sibTrans" cxnId="{884046B6-4F15-CE43-8883-0C379304E9F6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BA2A4DB9-548E-894C-B8F3-BFD7FC9491BA}">
      <dgm:prSet phldrT="[Texto]"/>
      <dgm:spPr/>
      <dgm:t>
        <a:bodyPr/>
        <a:lstStyle/>
        <a:p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Radar estratégico</a:t>
          </a:r>
        </a:p>
      </dgm:t>
    </dgm:pt>
    <dgm:pt modelId="{CB797210-557F-5347-97AC-FEC7C2C64C0D}" type="parTrans" cxnId="{CFACFA7A-B1F4-6547-B7FB-C4EA6589E5BF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068A4A58-D2D0-C548-A626-61DC85747F2B}" type="sibTrans" cxnId="{CFACFA7A-B1F4-6547-B7FB-C4EA6589E5BF}">
      <dgm:prSet/>
      <dgm:spPr/>
      <dgm:t>
        <a:bodyPr/>
        <a:lstStyle/>
        <a:p>
          <a:endParaRPr lang="es-ES" b="1">
            <a:latin typeface="Century Gothic" panose="020B0502020202020204" pitchFamily="34" charset="0"/>
          </a:endParaRPr>
        </a:p>
      </dgm:t>
    </dgm:pt>
    <dgm:pt modelId="{E938B0A3-215B-A045-8D6C-196AC693DC36}" type="pres">
      <dgm:prSet presAssocID="{FA7FDDEB-B6D4-8040-8715-9027D1C6305B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CFC2C68-3644-2A45-8049-83BF62FD9C5D}" type="pres">
      <dgm:prSet presAssocID="{9E5976A0-BE59-B743-AA78-B42E9CB87F61}" presName="Accent1" presStyleCnt="0"/>
      <dgm:spPr/>
    </dgm:pt>
    <dgm:pt modelId="{A506D5C5-4B22-CA42-A431-4142F6041731}" type="pres">
      <dgm:prSet presAssocID="{9E5976A0-BE59-B743-AA78-B42E9CB87F61}" presName="Accent" presStyleLbl="node1" presStyleIdx="0" presStyleCnt="3"/>
      <dgm:spPr/>
    </dgm:pt>
    <dgm:pt modelId="{6DFCF994-F10F-534E-83B0-904944683A17}" type="pres">
      <dgm:prSet presAssocID="{9E5976A0-BE59-B743-AA78-B42E9CB87F6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8008EA75-459F-D041-9632-FDAB025DF8D0}" type="pres">
      <dgm:prSet presAssocID="{1E79625C-D547-604F-A96E-138215C73085}" presName="Accent2" presStyleCnt="0"/>
      <dgm:spPr/>
    </dgm:pt>
    <dgm:pt modelId="{04EBF6A1-8C32-DA43-87FC-52E8A0BB6E8A}" type="pres">
      <dgm:prSet presAssocID="{1E79625C-D547-604F-A96E-138215C73085}" presName="Accent" presStyleLbl="node1" presStyleIdx="1" presStyleCnt="3"/>
      <dgm:spPr/>
    </dgm:pt>
    <dgm:pt modelId="{2414730E-446E-9F41-80AD-12F728122D47}" type="pres">
      <dgm:prSet presAssocID="{1E79625C-D547-604F-A96E-138215C73085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EAB6CF25-9E25-9F49-95FB-CD37CA130FC8}" type="pres">
      <dgm:prSet presAssocID="{BA2A4DB9-548E-894C-B8F3-BFD7FC9491BA}" presName="Accent3" presStyleCnt="0"/>
      <dgm:spPr/>
    </dgm:pt>
    <dgm:pt modelId="{9615D75D-A991-2943-979D-590988557323}" type="pres">
      <dgm:prSet presAssocID="{BA2A4DB9-548E-894C-B8F3-BFD7FC9491BA}" presName="Accent" presStyleLbl="node1" presStyleIdx="2" presStyleCnt="3"/>
      <dgm:spPr/>
    </dgm:pt>
    <dgm:pt modelId="{7DE4FC46-5747-084D-A1CB-58E0F765C43D}" type="pres">
      <dgm:prSet presAssocID="{BA2A4DB9-548E-894C-B8F3-BFD7FC9491BA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7472DA37-2DBA-334D-A986-7C88A9632BBF}" type="presOf" srcId="{9E5976A0-BE59-B743-AA78-B42E9CB87F61}" destId="{6DFCF994-F10F-534E-83B0-904944683A17}" srcOrd="0" destOrd="0" presId="urn:microsoft.com/office/officeart/2009/layout/CircleArrowProcess"/>
    <dgm:cxn modelId="{0F090C55-DF74-1E46-A0CE-0802A85832A8}" type="presOf" srcId="{1E79625C-D547-604F-A96E-138215C73085}" destId="{2414730E-446E-9F41-80AD-12F728122D47}" srcOrd="0" destOrd="0" presId="urn:microsoft.com/office/officeart/2009/layout/CircleArrowProcess"/>
    <dgm:cxn modelId="{7DD1DA75-2336-424A-B2CA-5468EF5ADA52}" type="presOf" srcId="{BA2A4DB9-548E-894C-B8F3-BFD7FC9491BA}" destId="{7DE4FC46-5747-084D-A1CB-58E0F765C43D}" srcOrd="0" destOrd="0" presId="urn:microsoft.com/office/officeart/2009/layout/CircleArrowProcess"/>
    <dgm:cxn modelId="{CFACFA7A-B1F4-6547-B7FB-C4EA6589E5BF}" srcId="{FA7FDDEB-B6D4-8040-8715-9027D1C6305B}" destId="{BA2A4DB9-548E-894C-B8F3-BFD7FC9491BA}" srcOrd="2" destOrd="0" parTransId="{CB797210-557F-5347-97AC-FEC7C2C64C0D}" sibTransId="{068A4A58-D2D0-C548-A626-61DC85747F2B}"/>
    <dgm:cxn modelId="{858C44A3-97BD-EB4E-AC28-A12FAD06C4CC}" srcId="{FA7FDDEB-B6D4-8040-8715-9027D1C6305B}" destId="{9E5976A0-BE59-B743-AA78-B42E9CB87F61}" srcOrd="0" destOrd="0" parTransId="{AC58FE3B-E671-5A49-8957-0BB0AAA422B0}" sibTransId="{5701DD64-1B73-DD4A-BCC1-2F0E88A9F0FC}"/>
    <dgm:cxn modelId="{884046B6-4F15-CE43-8883-0C379304E9F6}" srcId="{FA7FDDEB-B6D4-8040-8715-9027D1C6305B}" destId="{1E79625C-D547-604F-A96E-138215C73085}" srcOrd="1" destOrd="0" parTransId="{236995F0-AC36-0743-8358-14DE54D315F9}" sibTransId="{AB18A8B1-F0C2-3849-A703-54B4FF462BB0}"/>
    <dgm:cxn modelId="{CCB894E4-40FD-944F-AF56-65536BEE6368}" type="presOf" srcId="{FA7FDDEB-B6D4-8040-8715-9027D1C6305B}" destId="{E938B0A3-215B-A045-8D6C-196AC693DC36}" srcOrd="0" destOrd="0" presId="urn:microsoft.com/office/officeart/2009/layout/CircleArrowProcess"/>
    <dgm:cxn modelId="{B03C4B56-1E8F-0449-BD89-67CEEA708F5E}" type="presParOf" srcId="{E938B0A3-215B-A045-8D6C-196AC693DC36}" destId="{8CFC2C68-3644-2A45-8049-83BF62FD9C5D}" srcOrd="0" destOrd="0" presId="urn:microsoft.com/office/officeart/2009/layout/CircleArrowProcess"/>
    <dgm:cxn modelId="{209834FB-D77C-3443-97AC-A1EFA528EF87}" type="presParOf" srcId="{8CFC2C68-3644-2A45-8049-83BF62FD9C5D}" destId="{A506D5C5-4B22-CA42-A431-4142F6041731}" srcOrd="0" destOrd="0" presId="urn:microsoft.com/office/officeart/2009/layout/CircleArrowProcess"/>
    <dgm:cxn modelId="{7FAA828B-A899-3044-BE45-432E2C8ECEBF}" type="presParOf" srcId="{E938B0A3-215B-A045-8D6C-196AC693DC36}" destId="{6DFCF994-F10F-534E-83B0-904944683A17}" srcOrd="1" destOrd="0" presId="urn:microsoft.com/office/officeart/2009/layout/CircleArrowProcess"/>
    <dgm:cxn modelId="{C7F41705-B28B-9940-980F-5BDD758FE2F7}" type="presParOf" srcId="{E938B0A3-215B-A045-8D6C-196AC693DC36}" destId="{8008EA75-459F-D041-9632-FDAB025DF8D0}" srcOrd="2" destOrd="0" presId="urn:microsoft.com/office/officeart/2009/layout/CircleArrowProcess"/>
    <dgm:cxn modelId="{3591EB37-F0B9-5D45-8FB2-F69D4C0F1174}" type="presParOf" srcId="{8008EA75-459F-D041-9632-FDAB025DF8D0}" destId="{04EBF6A1-8C32-DA43-87FC-52E8A0BB6E8A}" srcOrd="0" destOrd="0" presId="urn:microsoft.com/office/officeart/2009/layout/CircleArrowProcess"/>
    <dgm:cxn modelId="{C1A1EA5A-0D49-F143-BEB8-EBFDA569DDBA}" type="presParOf" srcId="{E938B0A3-215B-A045-8D6C-196AC693DC36}" destId="{2414730E-446E-9F41-80AD-12F728122D47}" srcOrd="3" destOrd="0" presId="urn:microsoft.com/office/officeart/2009/layout/CircleArrowProcess"/>
    <dgm:cxn modelId="{7459D8E1-A8E8-DA4F-837D-891989335CE8}" type="presParOf" srcId="{E938B0A3-215B-A045-8D6C-196AC693DC36}" destId="{EAB6CF25-9E25-9F49-95FB-CD37CA130FC8}" srcOrd="4" destOrd="0" presId="urn:microsoft.com/office/officeart/2009/layout/CircleArrowProcess"/>
    <dgm:cxn modelId="{822B7A0B-1B4B-6849-B7F5-DE40C3276D86}" type="presParOf" srcId="{EAB6CF25-9E25-9F49-95FB-CD37CA130FC8}" destId="{9615D75D-A991-2943-979D-590988557323}" srcOrd="0" destOrd="0" presId="urn:microsoft.com/office/officeart/2009/layout/CircleArrowProcess"/>
    <dgm:cxn modelId="{AC253276-9209-D04F-B171-D5628FFB8525}" type="presParOf" srcId="{E938B0A3-215B-A045-8D6C-196AC693DC36}" destId="{7DE4FC46-5747-084D-A1CB-58E0F765C43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6D5C5-4B22-CA42-A431-4142F6041731}">
      <dsp:nvSpPr>
        <dsp:cNvPr id="0" name=""/>
        <dsp:cNvSpPr/>
      </dsp:nvSpPr>
      <dsp:spPr>
        <a:xfrm>
          <a:off x="2323989" y="0"/>
          <a:ext cx="2286205" cy="228655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FCF994-F10F-534E-83B0-904944683A17}">
      <dsp:nvSpPr>
        <dsp:cNvPr id="0" name=""/>
        <dsp:cNvSpPr/>
      </dsp:nvSpPr>
      <dsp:spPr>
        <a:xfrm>
          <a:off x="2829316" y="825515"/>
          <a:ext cx="1270400" cy="635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" panose="020B0604020202020204" pitchFamily="34" charset="0"/>
              <a:cs typeface="Arial" panose="020B0604020202020204" pitchFamily="34" charset="0"/>
            </a:rPr>
            <a:t>Círculo dorado</a:t>
          </a:r>
        </a:p>
      </dsp:txBody>
      <dsp:txXfrm>
        <a:off x="2829316" y="825515"/>
        <a:ext cx="1270400" cy="635048"/>
      </dsp:txXfrm>
    </dsp:sp>
    <dsp:sp modelId="{04EBF6A1-8C32-DA43-87FC-52E8A0BB6E8A}">
      <dsp:nvSpPr>
        <dsp:cNvPr id="0" name=""/>
        <dsp:cNvSpPr/>
      </dsp:nvSpPr>
      <dsp:spPr>
        <a:xfrm>
          <a:off x="1689004" y="1313794"/>
          <a:ext cx="2286205" cy="228655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14730E-446E-9F41-80AD-12F728122D47}">
      <dsp:nvSpPr>
        <dsp:cNvPr id="0" name=""/>
        <dsp:cNvSpPr/>
      </dsp:nvSpPr>
      <dsp:spPr>
        <a:xfrm>
          <a:off x="2196906" y="2146909"/>
          <a:ext cx="1270400" cy="635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entury Gothic" panose="020B0502020202020204" pitchFamily="34" charset="0"/>
            </a:rPr>
            <a:t>Reloj e</a:t>
          </a:r>
          <a:r>
            <a:rPr lang="es-E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stratégico</a:t>
          </a:r>
        </a:p>
      </dsp:txBody>
      <dsp:txXfrm>
        <a:off x="2196906" y="2146909"/>
        <a:ext cx="1270400" cy="635048"/>
      </dsp:txXfrm>
    </dsp:sp>
    <dsp:sp modelId="{9615D75D-A991-2943-979D-590988557323}">
      <dsp:nvSpPr>
        <dsp:cNvPr id="0" name=""/>
        <dsp:cNvSpPr/>
      </dsp:nvSpPr>
      <dsp:spPr>
        <a:xfrm>
          <a:off x="2486707" y="2784807"/>
          <a:ext cx="1964204" cy="196499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E4FC46-5747-084D-A1CB-58E0F765C43D}">
      <dsp:nvSpPr>
        <dsp:cNvPr id="0" name=""/>
        <dsp:cNvSpPr/>
      </dsp:nvSpPr>
      <dsp:spPr>
        <a:xfrm>
          <a:off x="2832321" y="3470203"/>
          <a:ext cx="1270400" cy="635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" panose="020B0604020202020204" pitchFamily="34" charset="0"/>
              <a:cs typeface="Arial" panose="020B0604020202020204" pitchFamily="34" charset="0"/>
            </a:rPr>
            <a:t>Radar estratégico</a:t>
          </a:r>
        </a:p>
      </dsp:txBody>
      <dsp:txXfrm>
        <a:off x="2832321" y="3470203"/>
        <a:ext cx="1270400" cy="635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74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370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949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251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208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75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465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743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56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467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723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11329-F5B9-409B-90CC-1EE484BABD07}" type="datetimeFigureOut">
              <a:rPr lang="es-CO" smtClean="0"/>
              <a:t>27/10/19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51D15-E997-4650-9CD5-25461AC5F1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043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" r="4549"/>
          <a:stretch/>
        </p:blipFill>
        <p:spPr>
          <a:xfrm>
            <a:off x="0" y="0"/>
            <a:ext cx="9154391" cy="6858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959DE942-707F-F643-83CC-242664364F71}"/>
              </a:ext>
            </a:extLst>
          </p:cNvPr>
          <p:cNvGrpSpPr/>
          <p:nvPr/>
        </p:nvGrpSpPr>
        <p:grpSpPr>
          <a:xfrm>
            <a:off x="2403315" y="3699873"/>
            <a:ext cx="4337370" cy="501782"/>
            <a:chOff x="2403315" y="3699873"/>
            <a:chExt cx="4337370" cy="501782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9F8A3824-8AEC-3641-944E-BB1C3DEE5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1" t="36614" r="65061" b="39238"/>
            <a:stretch/>
          </p:blipFill>
          <p:spPr>
            <a:xfrm>
              <a:off x="2403315" y="3699873"/>
              <a:ext cx="4337370" cy="501782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79016A91-38E3-F147-874C-9A096C2139FA}"/>
                </a:ext>
              </a:extLst>
            </p:cNvPr>
            <p:cNvSpPr txBox="1"/>
            <p:nvPr/>
          </p:nvSpPr>
          <p:spPr>
            <a:xfrm>
              <a:off x="3319533" y="3750709"/>
              <a:ext cx="2504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Modelo EstraPyme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538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2BA837C-E94F-934A-A5C9-9D75DA108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775288"/>
              </p:ext>
            </p:extLst>
          </p:nvPr>
        </p:nvGraphicFramePr>
        <p:xfrm>
          <a:off x="554759" y="1775460"/>
          <a:ext cx="8128000" cy="3307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05741">
                  <a:extLst>
                    <a:ext uri="{9D8B030D-6E8A-4147-A177-3AD203B41FA5}">
                      <a16:colId xmlns:a16="http://schemas.microsoft.com/office/drawing/2014/main" val="2717700236"/>
                    </a:ext>
                  </a:extLst>
                </a:gridCol>
                <a:gridCol w="7222259">
                  <a:extLst>
                    <a:ext uri="{9D8B030D-6E8A-4147-A177-3AD203B41FA5}">
                      <a16:colId xmlns:a16="http://schemas.microsoft.com/office/drawing/2014/main" val="386678305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Salud financiera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4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se evidencia información financiera.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 resultados financieros no son positivos; la empresa presenta dificultades, principalmente de liquidez.</a:t>
                      </a:r>
                      <a:endParaRPr lang="es-CO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7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 bien los resultados financieros no son positivos, se llevan a cabo acciones deliberadas para mitigar los impactos y se tiene claridad de la ruta financiera por seguir.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583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estrategia financiera es clara; los resultados coinciden con los presupuestos estimados y los objetivos esperados.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361311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257800" y="583001"/>
            <a:ext cx="379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Señalar en rojo el resultado de la valoración en cada elemento.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54759" y="2526689"/>
            <a:ext cx="8128000" cy="3899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22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1F355E2-3742-BF41-B3E8-10B08D86EA7B}"/>
              </a:ext>
            </a:extLst>
          </p:cNvPr>
          <p:cNvSpPr txBox="1"/>
          <p:nvPr/>
        </p:nvSpPr>
        <p:spPr>
          <a:xfrm>
            <a:off x="2451100" y="1512455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Conocimiento del cliente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79FC5C1-2D23-234B-AAD7-D74716DB209E}"/>
              </a:ext>
            </a:extLst>
          </p:cNvPr>
          <p:cNvGrpSpPr/>
          <p:nvPr/>
        </p:nvGrpSpPr>
        <p:grpSpPr>
          <a:xfrm>
            <a:off x="2955059" y="1922955"/>
            <a:ext cx="3534641" cy="3268701"/>
            <a:chOff x="2955059" y="1922955"/>
            <a:chExt cx="3534641" cy="3268701"/>
          </a:xfrm>
        </p:grpSpPr>
        <p:sp>
          <p:nvSpPr>
            <p:cNvPr id="3" name="Pentágono regular 2">
              <a:extLst>
                <a:ext uri="{FF2B5EF4-FFF2-40B4-BE49-F238E27FC236}">
                  <a16:creationId xmlns:a16="http://schemas.microsoft.com/office/drawing/2014/main" id="{2B7548DA-A1BD-F548-8CB5-80410AB21EEA}"/>
                </a:ext>
              </a:extLst>
            </p:cNvPr>
            <p:cNvSpPr/>
            <p:nvPr/>
          </p:nvSpPr>
          <p:spPr>
            <a:xfrm>
              <a:off x="2955059" y="1922955"/>
              <a:ext cx="3534641" cy="3268701"/>
            </a:xfrm>
            <a:prstGeom prst="pentag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5" name="Pentágono regular 14">
              <a:extLst>
                <a:ext uri="{FF2B5EF4-FFF2-40B4-BE49-F238E27FC236}">
                  <a16:creationId xmlns:a16="http://schemas.microsoft.com/office/drawing/2014/main" id="{06AB489F-8C6B-A141-97BB-1C31DFDC5F7C}"/>
                </a:ext>
              </a:extLst>
            </p:cNvPr>
            <p:cNvSpPr/>
            <p:nvPr/>
          </p:nvSpPr>
          <p:spPr>
            <a:xfrm>
              <a:off x="3390900" y="2386477"/>
              <a:ext cx="2692400" cy="2490323"/>
            </a:xfrm>
            <a:prstGeom prst="pentag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6" name="Pentágono regular 15">
              <a:extLst>
                <a:ext uri="{FF2B5EF4-FFF2-40B4-BE49-F238E27FC236}">
                  <a16:creationId xmlns:a16="http://schemas.microsoft.com/office/drawing/2014/main" id="{867A14DC-17B5-6349-AF82-2408CED7F4A8}"/>
                </a:ext>
              </a:extLst>
            </p:cNvPr>
            <p:cNvSpPr/>
            <p:nvPr/>
          </p:nvSpPr>
          <p:spPr>
            <a:xfrm>
              <a:off x="3810000" y="2857501"/>
              <a:ext cx="1879600" cy="1777999"/>
            </a:xfrm>
            <a:prstGeom prst="pentag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7" name="Pentágono regular 16">
              <a:extLst>
                <a:ext uri="{FF2B5EF4-FFF2-40B4-BE49-F238E27FC236}">
                  <a16:creationId xmlns:a16="http://schemas.microsoft.com/office/drawing/2014/main" id="{E2FB42D2-F1AB-6641-844C-FDC3E2782505}"/>
                </a:ext>
              </a:extLst>
            </p:cNvPr>
            <p:cNvSpPr/>
            <p:nvPr/>
          </p:nvSpPr>
          <p:spPr>
            <a:xfrm>
              <a:off x="4133849" y="3240082"/>
              <a:ext cx="1231901" cy="1112312"/>
            </a:xfrm>
            <a:prstGeom prst="pentag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3310CB3-756C-D241-809B-6CD0D0F14D5C}"/>
              </a:ext>
            </a:extLst>
          </p:cNvPr>
          <p:cNvSpPr txBox="1"/>
          <p:nvPr/>
        </p:nvSpPr>
        <p:spPr>
          <a:xfrm>
            <a:off x="5321300" y="2605081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Conocimiento del negocio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CDC7F99-3B11-AD4F-90DF-54F6C5B7090D}"/>
              </a:ext>
            </a:extLst>
          </p:cNvPr>
          <p:cNvSpPr txBox="1"/>
          <p:nvPr/>
        </p:nvSpPr>
        <p:spPr>
          <a:xfrm>
            <a:off x="4618759" y="5274785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Coherencia del modelo de negocio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C66830B-F5E1-0247-B59E-473C0E70DF86}"/>
              </a:ext>
            </a:extLst>
          </p:cNvPr>
          <p:cNvSpPr txBox="1"/>
          <p:nvPr/>
        </p:nvSpPr>
        <p:spPr>
          <a:xfrm>
            <a:off x="1016000" y="5290187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Alineación interna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39500AD-C14C-AA49-BD2D-ECB7D15CB948}"/>
              </a:ext>
            </a:extLst>
          </p:cNvPr>
          <p:cNvSpPr txBox="1"/>
          <p:nvPr/>
        </p:nvSpPr>
        <p:spPr>
          <a:xfrm>
            <a:off x="93518" y="2833774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Salud financiera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626066" y="677568"/>
            <a:ext cx="3234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Graficar el resultado de la valoración.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A50A117-7823-9D42-87FB-25DAB2B538BD}"/>
              </a:ext>
            </a:extLst>
          </p:cNvPr>
          <p:cNvSpPr txBox="1"/>
          <p:nvPr/>
        </p:nvSpPr>
        <p:spPr>
          <a:xfrm>
            <a:off x="737941" y="1418480"/>
            <a:ext cx="1068736" cy="110799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s-CO" sz="1100" dirty="0">
              <a:latin typeface="Century Gothic" panose="020B0502020202020204" pitchFamily="34" charset="0"/>
            </a:endParaRPr>
          </a:p>
          <a:p>
            <a:pPr algn="ctr"/>
            <a:endParaRPr lang="es-CO" sz="1100" dirty="0">
              <a:latin typeface="Century Gothic" panose="020B0502020202020204" pitchFamily="34" charset="0"/>
            </a:endParaRPr>
          </a:p>
          <a:p>
            <a:pPr algn="ctr"/>
            <a:r>
              <a:rPr lang="es-CO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DE LA EMPRESA</a:t>
            </a:r>
          </a:p>
          <a:p>
            <a:pPr algn="ctr"/>
            <a:endParaRPr lang="es-CO" sz="1100" dirty="0">
              <a:latin typeface="Century Gothic" panose="020B0502020202020204" pitchFamily="34" charset="0"/>
            </a:endParaRPr>
          </a:p>
          <a:p>
            <a:pPr algn="ctr"/>
            <a:endParaRPr lang="es-CO" sz="11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5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332B39A-DDEC-CB4F-B97A-E118E19845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28161"/>
              </p:ext>
            </p:extLst>
          </p:nvPr>
        </p:nvGraphicFramePr>
        <p:xfrm>
          <a:off x="3365500" y="685800"/>
          <a:ext cx="6299200" cy="474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A50A117-7823-9D42-87FB-25DAB2B538BD}"/>
              </a:ext>
            </a:extLst>
          </p:cNvPr>
          <p:cNvSpPr txBox="1"/>
          <p:nvPr/>
        </p:nvSpPr>
        <p:spPr>
          <a:xfrm>
            <a:off x="1467223" y="2464698"/>
            <a:ext cx="2365188" cy="193899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s-CO" sz="2000" dirty="0">
              <a:latin typeface="Century Gothic" panose="020B0502020202020204" pitchFamily="34" charset="0"/>
            </a:endParaRPr>
          </a:p>
          <a:p>
            <a:pPr algn="ctr"/>
            <a:endParaRPr lang="es-CO" sz="2000" dirty="0">
              <a:latin typeface="Century Gothic" panose="020B0502020202020204" pitchFamily="34" charset="0"/>
            </a:endParaRP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DE LA EMPRESA</a:t>
            </a:r>
          </a:p>
          <a:p>
            <a:pPr algn="ctr"/>
            <a:endParaRPr lang="es-CO" sz="2000" dirty="0">
              <a:latin typeface="Century Gothic" panose="020B0502020202020204" pitchFamily="34" charset="0"/>
            </a:endParaRPr>
          </a:p>
          <a:p>
            <a:pPr algn="ctr"/>
            <a:endParaRPr lang="es-CO" sz="2000" dirty="0">
              <a:latin typeface="Century Gothic" panose="020B0502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30200" y="546100"/>
            <a:ext cx="195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2815286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30200" y="546100"/>
            <a:ext cx="4512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CÍRCULO DORADO – Simon Sinek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823FF33-BB8A-B849-838E-121AE41E1619}"/>
              </a:ext>
            </a:extLst>
          </p:cNvPr>
          <p:cNvCxnSpPr>
            <a:cxnSpLocks/>
          </p:cNvCxnSpPr>
          <p:nvPr/>
        </p:nvCxnSpPr>
        <p:spPr>
          <a:xfrm flipH="1" flipV="1">
            <a:off x="4406902" y="1815577"/>
            <a:ext cx="2332632" cy="1572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A04D35D8-CFEB-F243-90A0-6FA8C451CB45}"/>
              </a:ext>
            </a:extLst>
          </p:cNvPr>
          <p:cNvCxnSpPr>
            <a:cxnSpLocks/>
          </p:cNvCxnSpPr>
          <p:nvPr/>
        </p:nvCxnSpPr>
        <p:spPr>
          <a:xfrm flipH="1" flipV="1">
            <a:off x="3873501" y="3292742"/>
            <a:ext cx="2541122" cy="12305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1487E224-626D-C840-94AB-327AD87D16CD}"/>
              </a:ext>
            </a:extLst>
          </p:cNvPr>
          <p:cNvCxnSpPr>
            <a:cxnSpLocks/>
          </p:cNvCxnSpPr>
          <p:nvPr/>
        </p:nvCxnSpPr>
        <p:spPr>
          <a:xfrm flipH="1" flipV="1">
            <a:off x="3730707" y="5157577"/>
            <a:ext cx="2793782" cy="60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7B9EF04-755A-774C-B3C1-65089B473B5F}"/>
              </a:ext>
            </a:extLst>
          </p:cNvPr>
          <p:cNvSpPr txBox="1"/>
          <p:nvPr/>
        </p:nvSpPr>
        <p:spPr>
          <a:xfrm>
            <a:off x="1102659" y="1384256"/>
            <a:ext cx="3266141" cy="13234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5104151" y="1874686"/>
            <a:ext cx="3672000" cy="3672000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Elipse 13"/>
          <p:cNvSpPr/>
          <p:nvPr/>
        </p:nvSpPr>
        <p:spPr>
          <a:xfrm>
            <a:off x="5680151" y="2450686"/>
            <a:ext cx="2520000" cy="2520000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Elipse 14"/>
          <p:cNvSpPr/>
          <p:nvPr/>
        </p:nvSpPr>
        <p:spPr>
          <a:xfrm>
            <a:off x="6232498" y="3008686"/>
            <a:ext cx="1404000" cy="1404000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18"/>
          <p:cNvSpPr txBox="1"/>
          <p:nvPr/>
        </p:nvSpPr>
        <p:spPr>
          <a:xfrm>
            <a:off x="6232498" y="3459567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¿Por qué?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6359230" y="4492875"/>
            <a:ext cx="115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¿Cómo?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6359230" y="5092772"/>
            <a:ext cx="115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¿Qué?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7B9EF04-755A-774C-B3C1-65089B473B5F}"/>
              </a:ext>
            </a:extLst>
          </p:cNvPr>
          <p:cNvSpPr txBox="1"/>
          <p:nvPr/>
        </p:nvSpPr>
        <p:spPr>
          <a:xfrm>
            <a:off x="559789" y="2894790"/>
            <a:ext cx="3266141" cy="13234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7B9EF04-755A-774C-B3C1-65089B473B5F}"/>
              </a:ext>
            </a:extLst>
          </p:cNvPr>
          <p:cNvSpPr txBox="1"/>
          <p:nvPr/>
        </p:nvSpPr>
        <p:spPr>
          <a:xfrm>
            <a:off x="467882" y="4455076"/>
            <a:ext cx="3266141" cy="13234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endParaRPr lang="es-CO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4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36449" y="505280"/>
            <a:ext cx="4499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RELOJ ESTRATÉGICO </a:t>
            </a:r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CO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Bowman</a:t>
            </a:r>
            <a:r>
              <a:rPr lang="es-CO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Faulkner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EDB7D8A-D813-BC42-9D00-2254C3F02442}"/>
              </a:ext>
            </a:extLst>
          </p:cNvPr>
          <p:cNvSpPr txBox="1"/>
          <p:nvPr/>
        </p:nvSpPr>
        <p:spPr>
          <a:xfrm rot="16200000">
            <a:off x="-479897" y="3394342"/>
            <a:ext cx="392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Valor</a:t>
            </a:r>
            <a:r>
              <a:rPr lang="es-CO" dirty="0">
                <a:latin typeface="Century Gothic" panose="020B0502020202020204" pitchFamily="34" charset="0"/>
              </a:rPr>
              <a:t>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percibido del producto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EF92AB4-875F-AC4B-AE8D-1D080AE07F74}"/>
              </a:ext>
            </a:extLst>
          </p:cNvPr>
          <p:cNvSpPr txBox="1"/>
          <p:nvPr/>
        </p:nvSpPr>
        <p:spPr>
          <a:xfrm>
            <a:off x="6746556" y="5477471"/>
            <a:ext cx="118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Precio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4F81CA21-7125-804F-9F5B-C97C06FBA5EE}"/>
              </a:ext>
            </a:extLst>
          </p:cNvPr>
          <p:cNvGrpSpPr/>
          <p:nvPr/>
        </p:nvGrpSpPr>
        <p:grpSpPr>
          <a:xfrm>
            <a:off x="1231640" y="1187127"/>
            <a:ext cx="6498381" cy="4756639"/>
            <a:chOff x="1843736" y="1083977"/>
            <a:chExt cx="6498381" cy="4756639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CC05A6FC-C642-F646-A972-EAEA91FE4E31}"/>
                </a:ext>
              </a:extLst>
            </p:cNvPr>
            <p:cNvGrpSpPr/>
            <p:nvPr/>
          </p:nvGrpSpPr>
          <p:grpSpPr>
            <a:xfrm>
              <a:off x="2214915" y="1205357"/>
              <a:ext cx="6127202" cy="4199047"/>
              <a:chOff x="1918234" y="1055352"/>
              <a:chExt cx="6127202" cy="4199047"/>
            </a:xfrm>
          </p:grpSpPr>
          <p:cxnSp>
            <p:nvCxnSpPr>
              <p:cNvPr id="21" name="Conector recto de flecha 20">
                <a:extLst>
                  <a:ext uri="{FF2B5EF4-FFF2-40B4-BE49-F238E27FC236}">
                    <a16:creationId xmlns:a16="http://schemas.microsoft.com/office/drawing/2014/main" id="{B2219D32-0F4C-1B4C-BDD3-C8C564E93C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21433" y="1055352"/>
                <a:ext cx="0" cy="41959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de flecha 21">
                <a:extLst>
                  <a:ext uri="{FF2B5EF4-FFF2-40B4-BE49-F238E27FC236}">
                    <a16:creationId xmlns:a16="http://schemas.microsoft.com/office/drawing/2014/main" id="{1F10FC1D-2A0F-9341-94B3-37EA430322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8234" y="5254399"/>
                <a:ext cx="61272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D9DD1889-04DA-334F-84F1-7F00B18A8735}"/>
                </a:ext>
              </a:extLst>
            </p:cNvPr>
            <p:cNvSpPr txBox="1"/>
            <p:nvPr/>
          </p:nvSpPr>
          <p:spPr>
            <a:xfrm>
              <a:off x="2152233" y="5194285"/>
              <a:ext cx="11805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600" b="1" dirty="0"/>
                <a:t>-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1A06E76C-6087-F341-B0C9-5760A8ADD68B}"/>
                </a:ext>
              </a:extLst>
            </p:cNvPr>
            <p:cNvSpPr txBox="1"/>
            <p:nvPr/>
          </p:nvSpPr>
          <p:spPr>
            <a:xfrm>
              <a:off x="1843736" y="1083977"/>
              <a:ext cx="11805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800" b="1" dirty="0"/>
                <a:t>+</a:t>
              </a:r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DA1E8A49-FAA5-C54C-AC05-496A464605A1}"/>
              </a:ext>
            </a:extLst>
          </p:cNvPr>
          <p:cNvGrpSpPr/>
          <p:nvPr/>
        </p:nvGrpSpPr>
        <p:grpSpPr>
          <a:xfrm>
            <a:off x="1869171" y="1330096"/>
            <a:ext cx="5990656" cy="4007573"/>
            <a:chOff x="4907514" y="778374"/>
            <a:chExt cx="7136350" cy="4759700"/>
          </a:xfrm>
        </p:grpSpPr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C37E1C60-C44F-FD47-AB40-D34ACA9F336A}"/>
                </a:ext>
              </a:extLst>
            </p:cNvPr>
            <p:cNvSpPr txBox="1"/>
            <p:nvPr/>
          </p:nvSpPr>
          <p:spPr>
            <a:xfrm>
              <a:off x="7274770" y="778374"/>
              <a:ext cx="2361113" cy="365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Diferenciación</a:t>
              </a:r>
            </a:p>
          </p:txBody>
        </p: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2BA528A8-7241-A149-8848-BB088AF1B2E8}"/>
                </a:ext>
              </a:extLst>
            </p:cNvPr>
            <p:cNvGrpSpPr/>
            <p:nvPr/>
          </p:nvGrpSpPr>
          <p:grpSpPr>
            <a:xfrm>
              <a:off x="5752722" y="1225642"/>
              <a:ext cx="4245429" cy="4131128"/>
              <a:chOff x="5372100" y="1191986"/>
              <a:chExt cx="4245429" cy="4131128"/>
            </a:xfrm>
          </p:grpSpPr>
          <p:sp>
            <p:nvSpPr>
              <p:cNvPr id="30" name="Elipse 29">
                <a:extLst>
                  <a:ext uri="{FF2B5EF4-FFF2-40B4-BE49-F238E27FC236}">
                    <a16:creationId xmlns:a16="http://schemas.microsoft.com/office/drawing/2014/main" id="{852DDA8F-EEED-594B-B5E6-4CD969076F0D}"/>
                  </a:ext>
                </a:extLst>
              </p:cNvPr>
              <p:cNvSpPr/>
              <p:nvPr/>
            </p:nvSpPr>
            <p:spPr>
              <a:xfrm>
                <a:off x="7135586" y="2927398"/>
                <a:ext cx="751114" cy="64855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1" name="Conector recto de flecha 30">
                <a:extLst>
                  <a:ext uri="{FF2B5EF4-FFF2-40B4-BE49-F238E27FC236}">
                    <a16:creationId xmlns:a16="http://schemas.microsoft.com/office/drawing/2014/main" id="{7350AC6C-F96F-9F41-8B7C-CB097A874505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>
              <a:xfrm flipV="1">
                <a:off x="7511143" y="1191986"/>
                <a:ext cx="0" cy="17354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>
                <a:extLst>
                  <a:ext uri="{FF2B5EF4-FFF2-40B4-BE49-F238E27FC236}">
                    <a16:creationId xmlns:a16="http://schemas.microsoft.com/office/drawing/2014/main" id="{E1E237F7-534C-D84E-8108-DB6500DD9336}"/>
                  </a:ext>
                </a:extLst>
              </p:cNvPr>
              <p:cNvCxnSpPr>
                <a:cxnSpLocks/>
                <a:stCxn id="30" idx="4"/>
              </p:cNvCxnSpPr>
              <p:nvPr/>
            </p:nvCxnSpPr>
            <p:spPr>
              <a:xfrm>
                <a:off x="7511143" y="3575957"/>
                <a:ext cx="0" cy="174715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de flecha 32">
                <a:extLst>
                  <a:ext uri="{FF2B5EF4-FFF2-40B4-BE49-F238E27FC236}">
                    <a16:creationId xmlns:a16="http://schemas.microsoft.com/office/drawing/2014/main" id="{A303AE48-8882-F744-984B-C6F9C4C5AE62}"/>
                  </a:ext>
                </a:extLst>
              </p:cNvPr>
              <p:cNvCxnSpPr>
                <a:cxnSpLocks/>
                <a:stCxn id="30" idx="6"/>
              </p:cNvCxnSpPr>
              <p:nvPr/>
            </p:nvCxnSpPr>
            <p:spPr>
              <a:xfrm>
                <a:off x="7886700" y="3251678"/>
                <a:ext cx="173082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de flecha 33">
                <a:extLst>
                  <a:ext uri="{FF2B5EF4-FFF2-40B4-BE49-F238E27FC236}">
                    <a16:creationId xmlns:a16="http://schemas.microsoft.com/office/drawing/2014/main" id="{0A078332-DF7A-294C-8977-46CCD3E88F7D}"/>
                  </a:ext>
                </a:extLst>
              </p:cNvPr>
              <p:cNvCxnSpPr>
                <a:cxnSpLocks/>
                <a:stCxn id="30" idx="2"/>
              </p:cNvCxnSpPr>
              <p:nvPr/>
            </p:nvCxnSpPr>
            <p:spPr>
              <a:xfrm flipH="1" flipV="1">
                <a:off x="5372100" y="3251677"/>
                <a:ext cx="1763486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de flecha 34">
                <a:extLst>
                  <a:ext uri="{FF2B5EF4-FFF2-40B4-BE49-F238E27FC236}">
                    <a16:creationId xmlns:a16="http://schemas.microsoft.com/office/drawing/2014/main" id="{AAB9D8AE-D94F-9041-A2CC-4432491587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41133" y="3483269"/>
                <a:ext cx="1419576" cy="13997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Conector recto de flecha 35">
                <a:extLst>
                  <a:ext uri="{FF2B5EF4-FFF2-40B4-BE49-F238E27FC236}">
                    <a16:creationId xmlns:a16="http://schemas.microsoft.com/office/drawing/2014/main" id="{615EBA94-35EF-484E-ABBB-7AB6B5D018A1}"/>
                  </a:ext>
                </a:extLst>
              </p:cNvPr>
              <p:cNvCxnSpPr>
                <a:cxnSpLocks/>
                <a:stCxn id="30" idx="7"/>
              </p:cNvCxnSpPr>
              <p:nvPr/>
            </p:nvCxnSpPr>
            <p:spPr>
              <a:xfrm flipV="1">
                <a:off x="7776702" y="1596681"/>
                <a:ext cx="1478559" cy="14256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onector recto de flecha 36">
                <a:extLst>
                  <a:ext uri="{FF2B5EF4-FFF2-40B4-BE49-F238E27FC236}">
                    <a16:creationId xmlns:a16="http://schemas.microsoft.com/office/drawing/2014/main" id="{36C377EF-9C75-1E47-AF1B-07D1A49C144B}"/>
                  </a:ext>
                </a:extLst>
              </p:cNvPr>
              <p:cNvCxnSpPr>
                <a:cxnSpLocks/>
                <a:stCxn id="30" idx="1"/>
              </p:cNvCxnSpPr>
              <p:nvPr/>
            </p:nvCxnSpPr>
            <p:spPr>
              <a:xfrm flipH="1" flipV="1">
                <a:off x="5756886" y="1596681"/>
                <a:ext cx="1488698" cy="14256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onector recto de flecha 37">
                <a:extLst>
                  <a:ext uri="{FF2B5EF4-FFF2-40B4-BE49-F238E27FC236}">
                    <a16:creationId xmlns:a16="http://schemas.microsoft.com/office/drawing/2014/main" id="{F50D2DD3-6FF2-9B45-88FB-3D95496FA7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42270" y="3480978"/>
                <a:ext cx="1419576" cy="13799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5BA143EC-C7BF-284B-B556-294180D3B339}"/>
                </a:ext>
              </a:extLst>
            </p:cNvPr>
            <p:cNvSpPr txBox="1"/>
            <p:nvPr/>
          </p:nvSpPr>
          <p:spPr>
            <a:xfrm>
              <a:off x="5311356" y="1216371"/>
              <a:ext cx="1180558" cy="365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Híbrida</a:t>
              </a: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D3B3C06C-24BA-F64E-AD76-797C829FDBBE}"/>
                </a:ext>
              </a:extLst>
            </p:cNvPr>
            <p:cNvSpPr txBox="1"/>
            <p:nvPr/>
          </p:nvSpPr>
          <p:spPr>
            <a:xfrm>
              <a:off x="4907514" y="3040703"/>
              <a:ext cx="1180558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Bajo precio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F79441B-1C29-7C4A-B459-7C88E8D60F5A}"/>
                </a:ext>
              </a:extLst>
            </p:cNvPr>
            <p:cNvSpPr txBox="1"/>
            <p:nvPr/>
          </p:nvSpPr>
          <p:spPr>
            <a:xfrm>
              <a:off x="5178697" y="4916658"/>
              <a:ext cx="1908069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Bajo precio / Valor añadido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E1FC95A8-9441-A146-978A-2F98641FCD50}"/>
                </a:ext>
              </a:extLst>
            </p:cNvPr>
            <p:cNvSpPr txBox="1"/>
            <p:nvPr/>
          </p:nvSpPr>
          <p:spPr>
            <a:xfrm>
              <a:off x="9682751" y="1444374"/>
              <a:ext cx="2361113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Diferenciación segmentada</a:t>
              </a:r>
            </a:p>
          </p:txBody>
        </p:sp>
      </p:grpSp>
      <p:sp>
        <p:nvSpPr>
          <p:cNvPr id="39" name="Estrella de 5 puntas 38">
            <a:extLst>
              <a:ext uri="{FF2B5EF4-FFF2-40B4-BE49-F238E27FC236}">
                <a16:creationId xmlns:a16="http://schemas.microsoft.com/office/drawing/2014/main" id="{F8679686-D58C-404B-9F95-99C0587A1116}"/>
              </a:ext>
            </a:extLst>
          </p:cNvPr>
          <p:cNvSpPr/>
          <p:nvPr/>
        </p:nvSpPr>
        <p:spPr>
          <a:xfrm rot="19437336">
            <a:off x="7920409" y="1162383"/>
            <a:ext cx="605724" cy="622253"/>
          </a:xfrm>
          <a:prstGeom prst="star5">
            <a:avLst>
              <a:gd name="adj" fmla="val 20323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6601F94B-F775-7244-BDB8-8ED9BC2C0F6B}"/>
              </a:ext>
            </a:extLst>
          </p:cNvPr>
          <p:cNvSpPr/>
          <p:nvPr/>
        </p:nvSpPr>
        <p:spPr>
          <a:xfrm rot="19093642">
            <a:off x="3579580" y="3600313"/>
            <a:ext cx="3423632" cy="13375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4CC3C7A-9559-C342-9305-ABACD228A32E}"/>
              </a:ext>
            </a:extLst>
          </p:cNvPr>
          <p:cNvSpPr txBox="1"/>
          <p:nvPr/>
        </p:nvSpPr>
        <p:spPr>
          <a:xfrm>
            <a:off x="6297202" y="4130567"/>
            <a:ext cx="198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400">
                <a:latin typeface="Century Gothic" panose="020B0502020202020204" pitchFamily="34" charset="0"/>
              </a:defRPr>
            </a:lvl1pPr>
          </a:lstStyle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Estrategias destinadas al fracaso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E4EFA390-630D-8B43-A558-D49D99679A21}"/>
              </a:ext>
            </a:extLst>
          </p:cNvPr>
          <p:cNvSpPr txBox="1"/>
          <p:nvPr/>
        </p:nvSpPr>
        <p:spPr>
          <a:xfrm>
            <a:off x="7681095" y="5415043"/>
            <a:ext cx="1180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+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3647D48-35B2-A044-993A-4E9100DDECE2}"/>
              </a:ext>
            </a:extLst>
          </p:cNvPr>
          <p:cNvSpPr txBox="1"/>
          <p:nvPr/>
        </p:nvSpPr>
        <p:spPr>
          <a:xfrm>
            <a:off x="5815988" y="610825"/>
            <a:ext cx="3234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Ubicar la empresa en el gráfico (con la estrella) y justificar.</a:t>
            </a:r>
          </a:p>
        </p:txBody>
      </p:sp>
    </p:spTree>
    <p:extLst>
      <p:ext uri="{BB962C8B-B14F-4D97-AF65-F5344CB8AC3E}">
        <p14:creationId xmlns:p14="http://schemas.microsoft.com/office/powerpoint/2010/main" val="104477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0999" y="546100"/>
            <a:ext cx="4742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Citas relevantes de las entrevistas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6037339" y="725209"/>
            <a:ext cx="2748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Citar los comentarios más relevantes de las entrevistas realizadas, con el fin de evidenciar elementos importantes que se quieran retomar para el desarrollo del taller.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99247" y="1949824"/>
            <a:ext cx="4424081" cy="685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“Citar comentario 1”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1255059" y="2878600"/>
            <a:ext cx="4424081" cy="685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“Citar comentario 2”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540122" y="3941535"/>
            <a:ext cx="4424081" cy="685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“Citar comentario 3”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2752162" y="4810990"/>
            <a:ext cx="4424081" cy="685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“Citar comentario 4”</a:t>
            </a:r>
          </a:p>
        </p:txBody>
      </p:sp>
    </p:spTree>
    <p:extLst>
      <p:ext uri="{BB962C8B-B14F-4D97-AF65-F5344CB8AC3E}">
        <p14:creationId xmlns:p14="http://schemas.microsoft.com/office/powerpoint/2010/main" val="3919027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257800" y="583001"/>
            <a:ext cx="379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Señalar en rojo el resultado de la valoración en cada elemento.</a:t>
            </a:r>
          </a:p>
        </p:txBody>
      </p:sp>
      <p:graphicFrame>
        <p:nvGraphicFramePr>
          <p:cNvPr id="23" name="Tabla 22">
            <a:extLst>
              <a:ext uri="{FF2B5EF4-FFF2-40B4-BE49-F238E27FC236}">
                <a16:creationId xmlns:a16="http://schemas.microsoft.com/office/drawing/2014/main" id="{ED942AD1-8E0F-0E42-BD8A-435665880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032569"/>
              </p:ext>
            </p:extLst>
          </p:nvPr>
        </p:nvGraphicFramePr>
        <p:xfrm>
          <a:off x="554759" y="1723434"/>
          <a:ext cx="8128000" cy="3586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40580">
                  <a:extLst>
                    <a:ext uri="{9D8B030D-6E8A-4147-A177-3AD203B41FA5}">
                      <a16:colId xmlns:a16="http://schemas.microsoft.com/office/drawing/2014/main" val="2717700236"/>
                    </a:ext>
                  </a:extLst>
                </a:gridCol>
                <a:gridCol w="7287420">
                  <a:extLst>
                    <a:ext uri="{9D8B030D-6E8A-4147-A177-3AD203B41FA5}">
                      <a16:colId xmlns:a16="http://schemas.microsoft.com/office/drawing/2014/main" val="386678305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Conocimiento del cliente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4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sabe quién es su cliente.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Tiene dudas sobre quién es su cliente.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7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 describe al cliente desde una segmentación tradicional de mercado (estrato, edad, sexo, etc.).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583906"/>
                  </a:ext>
                </a:extLst>
              </a:tr>
              <a:tr h="269022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Conoce su cliente, lo describe desde la segmentación tradicional de mercado y el perfilamiento (comportamiento, </a:t>
                      </a:r>
                      <a:r>
                        <a:rPr lang="es-CO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psicografía</a:t>
                      </a:r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tareas por hacer, dolores, alegrías). Identifica, además, si su negocio atiende varios tipos de clientes. Diferencia en su negocio al consumidor, el comprador</a:t>
                      </a:r>
                      <a:r>
                        <a:rPr lang="es-CO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y/o el </a:t>
                      </a:r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741252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554759" y="2447365"/>
            <a:ext cx="8128000" cy="3899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3354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4FA0DA6E-84EF-6947-A7B3-F647E5E81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338947"/>
              </p:ext>
            </p:extLst>
          </p:nvPr>
        </p:nvGraphicFramePr>
        <p:xfrm>
          <a:off x="554759" y="1723434"/>
          <a:ext cx="8128000" cy="3307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1380">
                  <a:extLst>
                    <a:ext uri="{9D8B030D-6E8A-4147-A177-3AD203B41FA5}">
                      <a16:colId xmlns:a16="http://schemas.microsoft.com/office/drawing/2014/main" val="2717700236"/>
                    </a:ext>
                  </a:extLst>
                </a:gridCol>
                <a:gridCol w="7236620">
                  <a:extLst>
                    <a:ext uri="{9D8B030D-6E8A-4147-A177-3AD203B41FA5}">
                      <a16:colId xmlns:a16="http://schemas.microsoft.com/office/drawing/2014/main" val="386678305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Conocimiento del </a:t>
                      </a:r>
                      <a:r>
                        <a:rPr lang="es-CO" sz="18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negocio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4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conoce el negocio en el que está.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Refleja poco conocimiento y experiencia en el negocio; tiene dudas sobre los diferentes actores de la industria y sus fuerzas.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7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Conoce bien el negocio, pero no tiene total claridad de los actores relevantes de la industria. Por ejemplo, no idenifica con claridad a sus competidores.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583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Conoce el negocio y la industria en la que está; identifica sus competidores, sustitutos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clientes…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741252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554759" y="2447365"/>
            <a:ext cx="8128000" cy="3899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257800" y="583001"/>
            <a:ext cx="379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Señalar en rojo el resultado de la valoración en cada elemento.</a:t>
            </a:r>
          </a:p>
        </p:txBody>
      </p:sp>
    </p:spTree>
    <p:extLst>
      <p:ext uri="{BB962C8B-B14F-4D97-AF65-F5344CB8AC3E}">
        <p14:creationId xmlns:p14="http://schemas.microsoft.com/office/powerpoint/2010/main" val="2670628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B175A44B-8D6B-CC40-965B-9264A0C40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088302"/>
              </p:ext>
            </p:extLst>
          </p:nvPr>
        </p:nvGraphicFramePr>
        <p:xfrm>
          <a:off x="580159" y="1640840"/>
          <a:ext cx="8128000" cy="3302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7880">
                  <a:extLst>
                    <a:ext uri="{9D8B030D-6E8A-4147-A177-3AD203B41FA5}">
                      <a16:colId xmlns:a16="http://schemas.microsoft.com/office/drawing/2014/main" val="2717700236"/>
                    </a:ext>
                  </a:extLst>
                </a:gridCol>
                <a:gridCol w="7300120">
                  <a:extLst>
                    <a:ext uri="{9D8B030D-6E8A-4147-A177-3AD203B41FA5}">
                      <a16:colId xmlns:a16="http://schemas.microsoft.com/office/drawing/2014/main" val="386678305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Coherencia del modelo de negocio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4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propuesta de valor no es clara y se limita a la descripción del producto.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 una propuesta de valor definida y clara, pero esta no es plenamente coherente con el perfil del cliente.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7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 coherencia entre la propuesta de valor y el perfil del cliente, pero no con los demás elementos del modelo de negocio.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583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 coherencia entre la definición de cliente, la propuesta de valor y los demás elementos del modelo de negocio.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741252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554759" y="2366682"/>
            <a:ext cx="8128000" cy="685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257800" y="583001"/>
            <a:ext cx="379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Señalar en rojo el resultado de la valoración en cada elemento.</a:t>
            </a:r>
          </a:p>
        </p:txBody>
      </p:sp>
    </p:spTree>
    <p:extLst>
      <p:ext uri="{BB962C8B-B14F-4D97-AF65-F5344CB8AC3E}">
        <p14:creationId xmlns:p14="http://schemas.microsoft.com/office/powerpoint/2010/main" val="192523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450" r="2114" b="3419"/>
          <a:stretch/>
        </p:blipFill>
        <p:spPr>
          <a:xfrm>
            <a:off x="93518" y="-1"/>
            <a:ext cx="9050482" cy="686839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1FF2-38A2-EE44-80F6-9EEA7B798BF3}"/>
              </a:ext>
            </a:extLst>
          </p:cNvPr>
          <p:cNvSpPr txBox="1"/>
          <p:nvPr/>
        </p:nvSpPr>
        <p:spPr>
          <a:xfrm>
            <a:off x="381000" y="5461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84F8979-496E-144C-B4DF-6FFA4A2D7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13800"/>
              </p:ext>
            </p:extLst>
          </p:nvPr>
        </p:nvGraphicFramePr>
        <p:xfrm>
          <a:off x="554759" y="1812334"/>
          <a:ext cx="8128000" cy="3032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40580">
                  <a:extLst>
                    <a:ext uri="{9D8B030D-6E8A-4147-A177-3AD203B41FA5}">
                      <a16:colId xmlns:a16="http://schemas.microsoft.com/office/drawing/2014/main" val="2717700236"/>
                    </a:ext>
                  </a:extLst>
                </a:gridCol>
                <a:gridCol w="7287420">
                  <a:extLst>
                    <a:ext uri="{9D8B030D-6E8A-4147-A177-3AD203B41FA5}">
                      <a16:colId xmlns:a16="http://schemas.microsoft.com/office/drawing/2014/main" val="386678305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Alineación interna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4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existe alineación entre las personas </a:t>
                      </a:r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entrevistadas.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Existen solo ciertos aspectos donde las personas entrevistadas presentan coherencia en el discurso.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7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 personas entrevistadas están alineadas en los objetivos que tiene la empresa, pero no en cómo alcanzarlos.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583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 alineación y coherencia en el discuro de las personas entrevistadas.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361311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151DB1EE-5319-BA4E-A3C4-3BB142161532}"/>
              </a:ext>
            </a:extLst>
          </p:cNvPr>
          <p:cNvSpPr txBox="1"/>
          <p:nvPr/>
        </p:nvSpPr>
        <p:spPr>
          <a:xfrm>
            <a:off x="5257800" y="583001"/>
            <a:ext cx="379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Señalar en rojo el resultado de la valoración en cada elemento.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54759" y="2563563"/>
            <a:ext cx="8128000" cy="3899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1474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</TotalTime>
  <Words>643</Words>
  <Application>Microsoft Macintosh PowerPoint</Application>
  <PresentationFormat>Presentación en pantalla (4:3)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Susana Alvarez</cp:lastModifiedBy>
  <cp:revision>45</cp:revision>
  <dcterms:created xsi:type="dcterms:W3CDTF">2019-08-10T14:22:45Z</dcterms:created>
  <dcterms:modified xsi:type="dcterms:W3CDTF">2019-10-27T16:13:36Z</dcterms:modified>
</cp:coreProperties>
</file>