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sldIdLst>
    <p:sldId id="256" r:id="rId2"/>
    <p:sldId id="257" r:id="rId3"/>
    <p:sldId id="258" r:id="rId4"/>
    <p:sldId id="259" r:id="rId5"/>
    <p:sldId id="262" r:id="rId6"/>
    <p:sldId id="260" r:id="rId7"/>
    <p:sldId id="261" r:id="rId8"/>
    <p:sldId id="264" r:id="rId9"/>
    <p:sldId id="265" r:id="rId10"/>
    <p:sldId id="266" r:id="rId11"/>
    <p:sldId id="267" r:id="rId12"/>
    <p:sldId id="268" r:id="rId13"/>
    <p:sldId id="269" r:id="rId14"/>
    <p:sldId id="272" r:id="rId15"/>
    <p:sldId id="273" r:id="rId16"/>
    <p:sldId id="274" r:id="rId17"/>
    <p:sldId id="365" r:id="rId18"/>
    <p:sldId id="366" r:id="rId19"/>
    <p:sldId id="360" r:id="rId20"/>
    <p:sldId id="353" r:id="rId21"/>
    <p:sldId id="354" r:id="rId22"/>
    <p:sldId id="355" r:id="rId23"/>
    <p:sldId id="356" r:id="rId24"/>
    <p:sldId id="362" r:id="rId25"/>
    <p:sldId id="357" r:id="rId26"/>
    <p:sldId id="358" r:id="rId27"/>
    <p:sldId id="359" r:id="rId28"/>
    <p:sldId id="275" r:id="rId29"/>
    <p:sldId id="364" r:id="rId30"/>
    <p:sldId id="367" r:id="rId31"/>
    <p:sldId id="363" r:id="rId32"/>
    <p:sldId id="276" r:id="rId33"/>
    <p:sldId id="277" r:id="rId34"/>
    <p:sldId id="369" r:id="rId35"/>
    <p:sldId id="368" r:id="rId36"/>
    <p:sldId id="372" r:id="rId37"/>
    <p:sldId id="370" r:id="rId38"/>
    <p:sldId id="374" r:id="rId39"/>
    <p:sldId id="371" r:id="rId40"/>
    <p:sldId id="375" r:id="rId41"/>
    <p:sldId id="376" r:id="rId42"/>
    <p:sldId id="377" r:id="rId43"/>
    <p:sldId id="378" r:id="rId44"/>
    <p:sldId id="379" r:id="rId45"/>
    <p:sldId id="380" r:id="rId46"/>
    <p:sldId id="381" r:id="rId47"/>
    <p:sldId id="382" r:id="rId48"/>
    <p:sldId id="383" r:id="rId49"/>
    <p:sldId id="384" r:id="rId50"/>
    <p:sldId id="385" r:id="rId51"/>
    <p:sldId id="386" r:id="rId52"/>
    <p:sldId id="387" r:id="rId53"/>
    <p:sldId id="388" r:id="rId54"/>
    <p:sldId id="389" r:id="rId55"/>
    <p:sldId id="390" r:id="rId56"/>
    <p:sldId id="391" r:id="rId57"/>
    <p:sldId id="392" r:id="rId58"/>
    <p:sldId id="393" r:id="rId59"/>
    <p:sldId id="394" r:id="rId60"/>
    <p:sldId id="395" r:id="rId61"/>
    <p:sldId id="396" r:id="rId62"/>
    <p:sldId id="397" r:id="rId63"/>
    <p:sldId id="398" r:id="rId64"/>
    <p:sldId id="399" r:id="rId65"/>
    <p:sldId id="400" r:id="rId66"/>
    <p:sldId id="401" r:id="rId67"/>
    <p:sldId id="402" r:id="rId68"/>
    <p:sldId id="403" r:id="rId69"/>
    <p:sldId id="404" r:id="rId70"/>
    <p:sldId id="405" r:id="rId71"/>
    <p:sldId id="406" r:id="rId72"/>
    <p:sldId id="407" r:id="rId73"/>
    <p:sldId id="408" r:id="rId74"/>
    <p:sldId id="409" r:id="rId75"/>
    <p:sldId id="410" r:id="rId76"/>
    <p:sldId id="411" r:id="rId77"/>
    <p:sldId id="412" r:id="rId7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3695" autoAdjust="0"/>
    <p:restoredTop sz="81016" autoAdjust="0"/>
  </p:normalViewPr>
  <p:slideViewPr>
    <p:cSldViewPr>
      <p:cViewPr varScale="1">
        <p:scale>
          <a:sx n="85" d="100"/>
          <a:sy n="85" d="100"/>
        </p:scale>
        <p:origin x="-1122"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88F74129-27DA-4FEE-BFB0-B5B230A32084}" type="datetimeFigureOut">
              <a:rPr lang="es-ES" smtClean="0"/>
              <a:pPr/>
              <a:t>14/06/2007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14DC8BC-166C-4BDD-B1EE-6B09DEFA604A}"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8F74129-27DA-4FEE-BFB0-B5B230A32084}" type="datetimeFigureOut">
              <a:rPr lang="es-ES" smtClean="0"/>
              <a:pPr/>
              <a:t>14/06/2007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14DC8BC-166C-4BDD-B1EE-6B09DEFA604A}"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8F74129-27DA-4FEE-BFB0-B5B230A32084}" type="datetimeFigureOut">
              <a:rPr lang="es-ES" smtClean="0"/>
              <a:pPr/>
              <a:t>14/06/2007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14DC8BC-166C-4BDD-B1EE-6B09DEFA604A}"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88F74129-27DA-4FEE-BFB0-B5B230A32084}" type="datetimeFigureOut">
              <a:rPr lang="es-ES" smtClean="0"/>
              <a:pPr/>
              <a:t>14/06/2007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14DC8BC-166C-4BDD-B1EE-6B09DEFA604A}"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8F74129-27DA-4FEE-BFB0-B5B230A32084}" type="datetimeFigureOut">
              <a:rPr lang="es-ES" smtClean="0"/>
              <a:pPr/>
              <a:t>14/06/2007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14DC8BC-166C-4BDD-B1EE-6B09DEFA604A}"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88F74129-27DA-4FEE-BFB0-B5B230A32084}" type="datetimeFigureOut">
              <a:rPr lang="es-ES" smtClean="0"/>
              <a:pPr/>
              <a:t>14/06/2007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14DC8BC-166C-4BDD-B1EE-6B09DEFA604A}"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8F74129-27DA-4FEE-BFB0-B5B230A32084}" type="datetimeFigureOut">
              <a:rPr lang="es-ES" smtClean="0"/>
              <a:pPr/>
              <a:t>14/06/2007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14DC8BC-166C-4BDD-B1EE-6B09DEFA604A}"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8F74129-27DA-4FEE-BFB0-B5B230A32084}" type="datetimeFigureOut">
              <a:rPr lang="es-ES" smtClean="0"/>
              <a:pPr/>
              <a:t>14/06/2007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14DC8BC-166C-4BDD-B1EE-6B09DEFA604A}"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8F74129-27DA-4FEE-BFB0-B5B230A32084}" type="datetimeFigureOut">
              <a:rPr lang="es-ES" smtClean="0"/>
              <a:pPr/>
              <a:t>14/06/2007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14DC8BC-166C-4BDD-B1EE-6B09DEFA604A}"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8F74129-27DA-4FEE-BFB0-B5B230A32084}" type="datetimeFigureOut">
              <a:rPr lang="es-ES" smtClean="0"/>
              <a:pPr/>
              <a:t>14/06/2007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14DC8BC-166C-4BDD-B1EE-6B09DEFA604A}"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8F74129-27DA-4FEE-BFB0-B5B230A32084}" type="datetimeFigureOut">
              <a:rPr lang="es-ES" smtClean="0"/>
              <a:pPr/>
              <a:t>14/06/2007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14DC8BC-166C-4BDD-B1EE-6B09DEFA604A}"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F74129-27DA-4FEE-BFB0-B5B230A32084}" type="datetimeFigureOut">
              <a:rPr lang="es-ES" smtClean="0"/>
              <a:pPr/>
              <a:t>14/06/2007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4DC8BC-166C-4BDD-B1EE-6B09DEFA604A}"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1.xml"/><Relationship Id="rId1" Type="http://schemas.openxmlformats.org/officeDocument/2006/relationships/video" Target="file:///C:\Documents%20and%20Settings\HOME\Escritorio\TESIS%20MAYO%202007\tesis%20wow\SUSTENTACION\MOV04896.MPG" TargetMode="External"/><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file:///C:\Documents%20and%20Settings\HOME\Escritorio\TESIS%20MAYO%202007\tesis%20wow\SUSTENTACION\MOV04918.MPG" TargetMode="External"/><Relationship Id="rId1" Type="http://schemas.openxmlformats.org/officeDocument/2006/relationships/video" Target="file:///C:\Documents%20and%20Settings\HOME\Escritorio\TESIS%20MAYO%202007\tesis%20wow\SUSTENTACION\MOV04920.MPG" TargetMode="External"/><Relationship Id="rId5" Type="http://schemas.openxmlformats.org/officeDocument/2006/relationships/image" Target="../media/image28.png"/><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slideLayout" Target="../slideLayouts/slideLayout1.xml"/><Relationship Id="rId1" Type="http://schemas.openxmlformats.org/officeDocument/2006/relationships/video" Target="file:///C:\Documents%20and%20Settings\HOME\Escritorio\TESIS%20MAYO%202007\tesis%20wow\SUSTENTACION\360-.avi"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slideLayout" Target="../slideLayouts/slideLayout1.xml"/><Relationship Id="rId1" Type="http://schemas.openxmlformats.org/officeDocument/2006/relationships/video" Target="file:///C:\Documents%20and%20Settings\HOME\Escritorio\TESIS%20MAYO%202007\tesis%20wow\SUSTENTACION\sistemas%20ghost_2.avi" TargetMode="Externa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emf"/><Relationship Id="rId1" Type="http://schemas.openxmlformats.org/officeDocument/2006/relationships/slideLayout" Target="../slideLayouts/slideLayout1.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4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slideLayout" Target="../slideLayouts/slideLayout7.xml"/><Relationship Id="rId1" Type="http://schemas.openxmlformats.org/officeDocument/2006/relationships/video" Target="file:///C:\Documents%20and%20Settings\HOME\Escritorio\TESIS%20MAYO%202007\tesis%20wow\SUSTENTACION\GHOST%20MOTOR.avi" TargetMode="External"/><Relationship Id="rId5" Type="http://schemas.openxmlformats.org/officeDocument/2006/relationships/image" Target="../media/image56.png"/><Relationship Id="rId4" Type="http://schemas.openxmlformats.org/officeDocument/2006/relationships/image" Target="../media/image55.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slideLayout" Target="../slideLayouts/slideLayout7.xml"/><Relationship Id="rId1" Type="http://schemas.openxmlformats.org/officeDocument/2006/relationships/video" Target="file:///C:\Documents%20and%20Settings\HOME\Escritorio\TESIS%20MAYO%202007\tesis%20wow\SUSTENTACION\TOLVA%20UP%20AND%20DOWN.avi"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em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slideLayout" Target="../slideLayouts/slideLayout7.xml"/><Relationship Id="rId1" Type="http://schemas.openxmlformats.org/officeDocument/2006/relationships/video" Target="file:///C:\Documents%20and%20Settings\HOME\Escritorio\TESIS%20MAYO%202007\tesis%20wow\SUSTENTACION\TRACCION%20OK.avi" TargetMode="External"/><Relationship Id="rId4" Type="http://schemas.openxmlformats.org/officeDocument/2006/relationships/image" Target="../media/image75.jpeg"/></Relationships>
</file>

<file path=ppt/slides/_rels/slide6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1071538" y="3857628"/>
            <a:ext cx="6929486" cy="369332"/>
          </a:xfrm>
          <a:prstGeom prst="rect">
            <a:avLst/>
          </a:prstGeom>
        </p:spPr>
        <p:txBody>
          <a:bodyPr wrap="square">
            <a:spAutoFit/>
          </a:bodyPr>
          <a:lstStyle/>
          <a:p>
            <a:r>
              <a:rPr lang="es-CO" dirty="0">
                <a:latin typeface="Futura Lt BT" pitchFamily="34" charset="0"/>
              </a:rPr>
              <a:t>“Cualquier actividad humana tiene consecuencias para el ambiente</a:t>
            </a:r>
            <a:r>
              <a:rPr lang="es-CO" dirty="0" smtClean="0">
                <a:latin typeface="Futura Lt BT" pitchFamily="34" charset="0"/>
              </a:rPr>
              <a:t>”</a:t>
            </a:r>
            <a:endParaRPr lang="es-ES" dirty="0">
              <a:latin typeface="Futura Lt BT" pitchFamily="34" charset="0"/>
            </a:endParaRPr>
          </a:p>
        </p:txBody>
      </p:sp>
      <p:sp>
        <p:nvSpPr>
          <p:cNvPr id="6" name="5 Rectángulo"/>
          <p:cNvSpPr/>
          <p:nvPr/>
        </p:nvSpPr>
        <p:spPr>
          <a:xfrm>
            <a:off x="1714448" y="2000240"/>
            <a:ext cx="5286444" cy="1200329"/>
          </a:xfrm>
          <a:prstGeom prst="rect">
            <a:avLst/>
          </a:prstGeom>
        </p:spPr>
        <p:txBody>
          <a:bodyPr wrap="square">
            <a:spAutoFit/>
          </a:bodyPr>
          <a:lstStyle/>
          <a:p>
            <a:pPr algn="ctr"/>
            <a:r>
              <a:rPr lang="es-ES" dirty="0">
                <a:latin typeface="Arial Rounded MT Bold" pitchFamily="34" charset="0"/>
                <a:cs typeface="Arial" pitchFamily="34" charset="0"/>
              </a:rPr>
              <a:t>DESARROLLO DE UN ARTEFACTO </a:t>
            </a:r>
            <a:r>
              <a:rPr lang="es-ES" dirty="0" smtClean="0">
                <a:latin typeface="Arial Rounded MT Bold" pitchFamily="34" charset="0"/>
                <a:cs typeface="Arial" pitchFamily="34" charset="0"/>
              </a:rPr>
              <a:t>MÓVIL </a:t>
            </a:r>
            <a:r>
              <a:rPr lang="es-ES" dirty="0">
                <a:latin typeface="Arial Rounded MT Bold" pitchFamily="34" charset="0"/>
                <a:cs typeface="Arial" pitchFamily="34" charset="0"/>
              </a:rPr>
              <a:t>QUE FACILITE EL BARRIDO Y RECOLECCIÓN DE BASURAS EN LAS CALLES Y ÁREAS EXTENSAS</a:t>
            </a:r>
          </a:p>
        </p:txBody>
      </p:sp>
      <p:sp>
        <p:nvSpPr>
          <p:cNvPr id="7"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INTRODUCCIÓN</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500034" y="928670"/>
            <a:ext cx="6929486" cy="1200329"/>
          </a:xfrm>
          <a:prstGeom prst="rect">
            <a:avLst/>
          </a:prstGeom>
        </p:spPr>
        <p:txBody>
          <a:bodyPr wrap="square">
            <a:spAutoFit/>
          </a:bodyPr>
          <a:lstStyle/>
          <a:p>
            <a:pPr algn="just"/>
            <a:r>
              <a:rPr lang="es-CO" dirty="0" smtClean="0">
                <a:latin typeface="Futura Lt BT" pitchFamily="34" charset="0"/>
              </a:rPr>
              <a:t>Antes, </a:t>
            </a:r>
            <a:r>
              <a:rPr lang="es-CO" dirty="0">
                <a:latin typeface="Futura Lt BT" pitchFamily="34" charset="0"/>
              </a:rPr>
              <a:t>la evacuación de los residuos humanos no planteaba un problema significativo, ya que la población era pequeña y la cantidad de terreno disponible era </a:t>
            </a:r>
            <a:r>
              <a:rPr lang="es-CO" dirty="0" smtClean="0">
                <a:latin typeface="Futura Lt BT" pitchFamily="34" charset="0"/>
              </a:rPr>
              <a:t>grande.</a:t>
            </a:r>
          </a:p>
          <a:p>
            <a:endParaRPr lang="es-CO" dirty="0">
              <a:latin typeface="Futura Lt BT" pitchFamily="34" charset="0"/>
            </a:endParaRPr>
          </a:p>
        </p:txBody>
      </p:sp>
      <p:sp>
        <p:nvSpPr>
          <p:cNvPr id="7" name="6 Rectángulo"/>
          <p:cNvSpPr/>
          <p:nvPr/>
        </p:nvSpPr>
        <p:spPr>
          <a:xfrm>
            <a:off x="857224" y="2714620"/>
            <a:ext cx="4357718" cy="2031325"/>
          </a:xfrm>
          <a:prstGeom prst="rect">
            <a:avLst/>
          </a:prstGeom>
        </p:spPr>
        <p:txBody>
          <a:bodyPr wrap="square">
            <a:spAutoFit/>
          </a:bodyPr>
          <a:lstStyle/>
          <a:p>
            <a:pPr marL="268288" indent="-268288">
              <a:buFont typeface="Arial" pitchFamily="34" charset="0"/>
              <a:buChar char="•"/>
            </a:pPr>
            <a:r>
              <a:rPr lang="es-ES" dirty="0" smtClean="0">
                <a:latin typeface="Futura Lt BT" pitchFamily="34" charset="0"/>
              </a:rPr>
              <a:t>Progreso de la sociedad, se hace más productiva</a:t>
            </a:r>
          </a:p>
          <a:p>
            <a:pPr marL="268288" indent="-268288">
              <a:buFont typeface="Arial" pitchFamily="34" charset="0"/>
              <a:buChar char="•"/>
            </a:pPr>
            <a:r>
              <a:rPr lang="es-ES" dirty="0" smtClean="0">
                <a:latin typeface="Futura Lt BT" pitchFamily="34" charset="0"/>
              </a:rPr>
              <a:t>Las áreas aptas para asimilación de los residuos son cada vez menores </a:t>
            </a:r>
          </a:p>
          <a:p>
            <a:pPr marL="268288" indent="-268288">
              <a:buFont typeface="Arial" pitchFamily="34" charset="0"/>
              <a:buChar char="•"/>
            </a:pPr>
            <a:r>
              <a:rPr lang="es-ES" dirty="0" smtClean="0">
                <a:latin typeface="Futura Lt BT" pitchFamily="34" charset="0"/>
              </a:rPr>
              <a:t>La demanda de productos aumenta </a:t>
            </a:r>
          </a:p>
          <a:p>
            <a:pPr marL="268288" indent="-268288">
              <a:buFont typeface="Arial" pitchFamily="34" charset="0"/>
              <a:buChar char="•"/>
            </a:pPr>
            <a:r>
              <a:rPr lang="es-ES" dirty="0" smtClean="0">
                <a:latin typeface="Futura Lt BT" pitchFamily="34" charset="0"/>
              </a:rPr>
              <a:t>El ciclo de vida de los productos disminuye. </a:t>
            </a:r>
            <a:endParaRPr lang="es-ES" dirty="0">
              <a:latin typeface="Futura Lt BT" pitchFamily="34" charset="0"/>
            </a:endParaRPr>
          </a:p>
        </p:txBody>
      </p:sp>
      <p:sp>
        <p:nvSpPr>
          <p:cNvPr id="8" name="7 Rectángulo"/>
          <p:cNvSpPr/>
          <p:nvPr/>
        </p:nvSpPr>
        <p:spPr>
          <a:xfrm>
            <a:off x="571472" y="2000240"/>
            <a:ext cx="6500858" cy="646331"/>
          </a:xfrm>
          <a:prstGeom prst="rect">
            <a:avLst/>
          </a:prstGeom>
        </p:spPr>
        <p:txBody>
          <a:bodyPr wrap="square">
            <a:spAutoFit/>
          </a:bodyPr>
          <a:lstStyle/>
          <a:p>
            <a:r>
              <a:rPr lang="es-ES" dirty="0" smtClean="0">
                <a:latin typeface="Futura Lt BT" pitchFamily="34" charset="0"/>
              </a:rPr>
              <a:t>Aspectos que generan el crecimiento en la generación de residuos:</a:t>
            </a:r>
            <a:endParaRPr lang="es-ES" dirty="0">
              <a:latin typeface="Futura Lt BT" pitchFamily="34" charset="0"/>
            </a:endParaRPr>
          </a:p>
        </p:txBody>
      </p:sp>
      <p:sp>
        <p:nvSpPr>
          <p:cNvPr id="9" name="8 Rectángulo"/>
          <p:cNvSpPr/>
          <p:nvPr/>
        </p:nvSpPr>
        <p:spPr>
          <a:xfrm>
            <a:off x="642910" y="4786322"/>
            <a:ext cx="7000924" cy="646331"/>
          </a:xfrm>
          <a:prstGeom prst="rect">
            <a:avLst/>
          </a:prstGeom>
        </p:spPr>
        <p:txBody>
          <a:bodyPr wrap="square">
            <a:spAutoFit/>
          </a:bodyPr>
          <a:lstStyle/>
          <a:p>
            <a:pPr algn="just"/>
            <a:r>
              <a:rPr lang="es-CO" dirty="0" smtClean="0">
                <a:latin typeface="Futura Lt BT" pitchFamily="34" charset="0"/>
              </a:rPr>
              <a:t>Provocando la contaminación de los suelos, el agua, el aire, la alteración del paisaje y, en suma, la degradación del medio ambiente.</a:t>
            </a:r>
            <a:r>
              <a:rPr lang="es-ES" dirty="0" smtClean="0">
                <a:latin typeface="Futura Lt BT" pitchFamily="34" charset="0"/>
              </a:rPr>
              <a:t> </a:t>
            </a:r>
            <a:endParaRPr lang="es-ES" dirty="0">
              <a:latin typeface="Futura Lt BT" pitchFamily="34" charset="0"/>
            </a:endParaRPr>
          </a:p>
        </p:txBody>
      </p:sp>
      <p:sp>
        <p:nvSpPr>
          <p:cNvPr id="10"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HISTORIA</a:t>
            </a:r>
          </a:p>
        </p:txBody>
      </p:sp>
      <p:pic>
        <p:nvPicPr>
          <p:cNvPr id="1026" name="Picture 2" descr="C:\Documents and Settings\HOME\Escritorio\TESIS MAYO 2007\T-ZIZ\9 IMAGENES\BASURA\ca23040.jpg"/>
          <p:cNvPicPr>
            <a:picLocks noChangeAspect="1" noChangeArrowheads="1"/>
          </p:cNvPicPr>
          <p:nvPr/>
        </p:nvPicPr>
        <p:blipFill>
          <a:blip r:embed="rId2"/>
          <a:srcRect/>
          <a:stretch>
            <a:fillRect/>
          </a:stretch>
        </p:blipFill>
        <p:spPr bwMode="auto">
          <a:xfrm>
            <a:off x="5929322" y="2571744"/>
            <a:ext cx="2747867" cy="196214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CuadroTexto"/>
          <p:cNvSpPr txBox="1"/>
          <p:nvPr/>
        </p:nvSpPr>
        <p:spPr>
          <a:xfrm>
            <a:off x="642910" y="642918"/>
            <a:ext cx="8072494" cy="2031325"/>
          </a:xfrm>
          <a:prstGeom prst="rect">
            <a:avLst/>
          </a:prstGeom>
          <a:noFill/>
        </p:spPr>
        <p:txBody>
          <a:bodyPr wrap="square" rtlCol="0">
            <a:spAutoFit/>
          </a:bodyPr>
          <a:lstStyle/>
          <a:p>
            <a:r>
              <a:rPr lang="es-CO" i="1" dirty="0">
                <a:latin typeface="Futura Lt BT" pitchFamily="34" charset="0"/>
              </a:rPr>
              <a:t>El hecho de arrojar comida y otros residuos sólidos en las ciudades medievales-la práctica de tirar residuos a las calles sin pavimento, carreteras y terrenos vacíos-llevó a la reproducción de ratas, con sus pulgas respectivas, portando estas la peste bubónica. La falta de algún plan para la gestión de los residuos sólidos llevó a la epidemia, la plaga, la Muerte Negra, que mató a la mitad de los europeos del siglo XIV, causando muchas epidemias subsiguientes con altos índices de </a:t>
            </a:r>
            <a:r>
              <a:rPr lang="es-CO" i="1" dirty="0" smtClean="0">
                <a:latin typeface="Futura Lt BT" pitchFamily="34" charset="0"/>
              </a:rPr>
              <a:t>mortalidad.</a:t>
            </a:r>
            <a:endParaRPr lang="es-ES" dirty="0">
              <a:latin typeface="Futura Lt BT" pitchFamily="34" charset="0"/>
            </a:endParaRPr>
          </a:p>
        </p:txBody>
      </p:sp>
      <p:pic>
        <p:nvPicPr>
          <p:cNvPr id="11" name="10 Imagen" descr="Plague"/>
          <p:cNvPicPr/>
          <p:nvPr/>
        </p:nvPicPr>
        <p:blipFill>
          <a:blip r:embed="rId2"/>
          <a:srcRect l="-70" t="29652" r="-58" b="2301"/>
          <a:stretch>
            <a:fillRect/>
          </a:stretch>
        </p:blipFill>
        <p:spPr bwMode="auto">
          <a:xfrm>
            <a:off x="571472" y="2928934"/>
            <a:ext cx="4556361" cy="2285046"/>
          </a:xfrm>
          <a:prstGeom prst="snip2DiagRect">
            <a:avLst>
              <a:gd name="adj1" fmla="val 0"/>
              <a:gd name="adj2" fmla="val 6419"/>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6"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HISTORIA</a:t>
            </a:r>
          </a:p>
        </p:txBody>
      </p:sp>
      <p:pic>
        <p:nvPicPr>
          <p:cNvPr id="8194" name="Picture 2" descr="C:\Documents and Settings\HOME\Escritorio\TESIS MAYO 2007\tesis wow\T-ZIZ\9 IMAGENES\BASURA\56426168.jpg"/>
          <p:cNvPicPr>
            <a:picLocks noChangeAspect="1" noChangeArrowheads="1"/>
          </p:cNvPicPr>
          <p:nvPr/>
        </p:nvPicPr>
        <p:blipFill>
          <a:blip r:embed="rId3"/>
          <a:srcRect/>
          <a:stretch>
            <a:fillRect/>
          </a:stretch>
        </p:blipFill>
        <p:spPr bwMode="auto">
          <a:xfrm>
            <a:off x="5857884" y="2857496"/>
            <a:ext cx="2466978" cy="2466978"/>
          </a:xfrm>
          <a:prstGeom prst="snip2DiagRect">
            <a:avLst>
              <a:gd name="adj1" fmla="val 0"/>
              <a:gd name="adj2" fmla="val 8079"/>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571472" y="1142984"/>
            <a:ext cx="7429552" cy="1200329"/>
          </a:xfrm>
          <a:prstGeom prst="rect">
            <a:avLst/>
          </a:prstGeom>
          <a:noFill/>
        </p:spPr>
        <p:txBody>
          <a:bodyPr wrap="square" rtlCol="0">
            <a:spAutoFit/>
          </a:bodyPr>
          <a:lstStyle/>
          <a:p>
            <a:pPr algn="just"/>
            <a:r>
              <a:rPr lang="es-CO" dirty="0">
                <a:latin typeface="Futura Lt BT" pitchFamily="34" charset="0"/>
              </a:rPr>
              <a:t>Con el paso del tiempo se van mejorando las medidas de control, asignando entidades encargadas del manejo de los residuos urbanos. En la Actualidad existen diversos organismos encargados del estudio, manejo y concientización acerca de la gestión de los residuos sólidos</a:t>
            </a:r>
            <a:endParaRPr lang="es-ES" dirty="0">
              <a:latin typeface="Futura Lt BT" pitchFamily="34" charset="0"/>
            </a:endParaRPr>
          </a:p>
        </p:txBody>
      </p:sp>
      <p:sp>
        <p:nvSpPr>
          <p:cNvPr id="6"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HISTORIA</a:t>
            </a:r>
          </a:p>
        </p:txBody>
      </p:sp>
      <p:pic>
        <p:nvPicPr>
          <p:cNvPr id="10" name="9 Imagen"/>
          <p:cNvPicPr/>
          <p:nvPr/>
        </p:nvPicPr>
        <p:blipFill>
          <a:blip r:embed="rId2"/>
          <a:srcRect l="12318" t="19301" r="14014" b="18587"/>
          <a:stretch>
            <a:fillRect/>
          </a:stretch>
        </p:blipFill>
        <p:spPr bwMode="auto">
          <a:xfrm>
            <a:off x="785786" y="4071942"/>
            <a:ext cx="2107565" cy="966470"/>
          </a:xfrm>
          <a:prstGeom prst="rect">
            <a:avLst/>
          </a:prstGeom>
          <a:noFill/>
          <a:ln w="9525">
            <a:noFill/>
            <a:miter lim="800000"/>
            <a:headEnd/>
            <a:tailEnd/>
          </a:ln>
        </p:spPr>
      </p:pic>
      <p:pic>
        <p:nvPicPr>
          <p:cNvPr id="1026" name="Picture 2"/>
          <p:cNvPicPr>
            <a:picLocks noChangeAspect="1" noChangeArrowheads="1"/>
          </p:cNvPicPr>
          <p:nvPr/>
        </p:nvPicPr>
        <p:blipFill>
          <a:blip r:embed="rId3"/>
          <a:srcRect/>
          <a:stretch>
            <a:fillRect/>
          </a:stretch>
        </p:blipFill>
        <p:spPr bwMode="auto">
          <a:xfrm>
            <a:off x="3286116" y="2714620"/>
            <a:ext cx="1783668" cy="830267"/>
          </a:xfrm>
          <a:prstGeom prst="rect">
            <a:avLst/>
          </a:prstGeom>
          <a:noFill/>
          <a:ln w="9525">
            <a:noFill/>
            <a:miter lim="800000"/>
            <a:headEnd/>
            <a:tailEnd/>
          </a:ln>
          <a:effectLst/>
        </p:spPr>
      </p:pic>
      <p:pic>
        <p:nvPicPr>
          <p:cNvPr id="1027" name="Picture 3"/>
          <p:cNvPicPr>
            <a:picLocks noChangeAspect="1" noChangeArrowheads="1"/>
          </p:cNvPicPr>
          <p:nvPr/>
        </p:nvPicPr>
        <p:blipFill>
          <a:blip r:embed="rId4"/>
          <a:srcRect/>
          <a:stretch>
            <a:fillRect/>
          </a:stretch>
        </p:blipFill>
        <p:spPr bwMode="auto">
          <a:xfrm>
            <a:off x="3143240" y="4071942"/>
            <a:ext cx="2115787" cy="1017593"/>
          </a:xfrm>
          <a:prstGeom prst="rect">
            <a:avLst/>
          </a:prstGeom>
          <a:noFill/>
          <a:ln w="9525">
            <a:noFill/>
            <a:miter lim="800000"/>
            <a:headEnd/>
            <a:tailEnd/>
          </a:ln>
          <a:effectLst/>
        </p:spPr>
      </p:pic>
      <p:pic>
        <p:nvPicPr>
          <p:cNvPr id="1028" name="Picture 4"/>
          <p:cNvPicPr>
            <a:picLocks noChangeAspect="1" noChangeArrowheads="1"/>
          </p:cNvPicPr>
          <p:nvPr/>
        </p:nvPicPr>
        <p:blipFill>
          <a:blip r:embed="rId5"/>
          <a:srcRect/>
          <a:stretch>
            <a:fillRect/>
          </a:stretch>
        </p:blipFill>
        <p:spPr bwMode="auto">
          <a:xfrm>
            <a:off x="714348" y="2786058"/>
            <a:ext cx="1930597" cy="714380"/>
          </a:xfrm>
          <a:prstGeom prst="rect">
            <a:avLst/>
          </a:prstGeom>
          <a:noFill/>
          <a:ln w="9525">
            <a:noFill/>
            <a:miter lim="800000"/>
            <a:headEnd/>
            <a:tailEnd/>
          </a:ln>
          <a:effectLst/>
        </p:spPr>
      </p:pic>
      <p:pic>
        <p:nvPicPr>
          <p:cNvPr id="1029" name="Picture 5"/>
          <p:cNvPicPr>
            <a:picLocks noChangeAspect="1" noChangeArrowheads="1"/>
          </p:cNvPicPr>
          <p:nvPr/>
        </p:nvPicPr>
        <p:blipFill>
          <a:blip r:embed="rId6"/>
          <a:srcRect/>
          <a:stretch>
            <a:fillRect/>
          </a:stretch>
        </p:blipFill>
        <p:spPr bwMode="auto">
          <a:xfrm>
            <a:off x="5643570" y="2571744"/>
            <a:ext cx="1500198" cy="1063431"/>
          </a:xfrm>
          <a:prstGeom prst="rect">
            <a:avLst/>
          </a:prstGeom>
          <a:noFill/>
          <a:ln w="9525">
            <a:noFill/>
            <a:miter lim="800000"/>
            <a:headEnd/>
            <a:tailEnd/>
          </a:ln>
          <a:effectLst/>
        </p:spPr>
      </p:pic>
      <p:pic>
        <p:nvPicPr>
          <p:cNvPr id="1030" name="Picture 6"/>
          <p:cNvPicPr>
            <a:picLocks noChangeAspect="1" noChangeArrowheads="1"/>
          </p:cNvPicPr>
          <p:nvPr/>
        </p:nvPicPr>
        <p:blipFill>
          <a:blip r:embed="rId7"/>
          <a:srcRect/>
          <a:stretch>
            <a:fillRect/>
          </a:stretch>
        </p:blipFill>
        <p:spPr bwMode="auto">
          <a:xfrm>
            <a:off x="5715008" y="4071942"/>
            <a:ext cx="2029601" cy="91599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57158" y="3643314"/>
            <a:ext cx="5000660" cy="2031325"/>
          </a:xfrm>
          <a:prstGeom prst="rect">
            <a:avLst/>
          </a:prstGeom>
          <a:noFill/>
        </p:spPr>
        <p:txBody>
          <a:bodyPr wrap="square" rtlCol="0">
            <a:spAutoFit/>
          </a:bodyPr>
          <a:lstStyle/>
          <a:p>
            <a:pPr algn="just"/>
            <a:r>
              <a:rPr lang="es-CO" b="1" dirty="0">
                <a:latin typeface="Futura Lt BT" pitchFamily="34" charset="0"/>
              </a:rPr>
              <a:t>Residuos sólidos urbanos: </a:t>
            </a:r>
            <a:r>
              <a:rPr lang="es-CO" dirty="0">
                <a:latin typeface="Futura Lt BT" pitchFamily="34" charset="0"/>
              </a:rPr>
              <a:t>Residuos generados en viviendas, parques, jardines, vía pública, oficinas, mercados, comercios, demoliciones, construcciones, instalaciones, establecimientos de servicios y, en general, todos aquellos generados en actividades urbanas que no requieran técnicas especiales para su control.</a:t>
            </a:r>
            <a:endParaRPr lang="es-ES" dirty="0">
              <a:latin typeface="Futura Lt BT" pitchFamily="34" charset="0"/>
            </a:endParaRPr>
          </a:p>
        </p:txBody>
      </p:sp>
      <p:sp>
        <p:nvSpPr>
          <p:cNvPr id="5" name="4 CuadroTexto"/>
          <p:cNvSpPr txBox="1"/>
          <p:nvPr/>
        </p:nvSpPr>
        <p:spPr>
          <a:xfrm>
            <a:off x="357158" y="785794"/>
            <a:ext cx="5072098" cy="2585323"/>
          </a:xfrm>
          <a:prstGeom prst="rect">
            <a:avLst/>
          </a:prstGeom>
          <a:noFill/>
        </p:spPr>
        <p:txBody>
          <a:bodyPr wrap="square" rtlCol="0">
            <a:spAutoFit/>
          </a:bodyPr>
          <a:lstStyle/>
          <a:p>
            <a:pPr algn="just"/>
            <a:r>
              <a:rPr lang="es-CO" b="1" dirty="0">
                <a:latin typeface="Futura Lt BT" pitchFamily="34" charset="0"/>
              </a:rPr>
              <a:t>Residuo sólido</a:t>
            </a:r>
            <a:r>
              <a:rPr lang="es-CO" dirty="0">
                <a:latin typeface="Futura Lt BT" pitchFamily="34" charset="0"/>
              </a:rPr>
              <a:t>: Cualquier objeto, material, sustancia o elemento sólido que se abandona, bota o rechaza después de haber sido consumido o usado en actividades domésticas, industriales, comerciales, institucionales, de servicios e instituciones de salud y que es susceptible de aprovechamiento o transformación en un nuevo bien, con valor económico. Se dividen en aprovechables y no aprovechables.</a:t>
            </a:r>
            <a:endParaRPr lang="es-ES" dirty="0">
              <a:latin typeface="Futura Lt BT" pitchFamily="34" charset="0"/>
            </a:endParaRPr>
          </a:p>
        </p:txBody>
      </p:sp>
      <p:sp>
        <p:nvSpPr>
          <p:cNvPr id="9"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RESIDUOS SOLIDOS</a:t>
            </a:r>
          </a:p>
        </p:txBody>
      </p:sp>
      <p:pic>
        <p:nvPicPr>
          <p:cNvPr id="2050" name="Picture 2" descr="C:\Documents and Settings\HOME\Escritorio\TESIS MAYO 2007\tesis wow\T-ZIZ\9 IMAGENES\AA026534.jpg"/>
          <p:cNvPicPr>
            <a:picLocks noChangeAspect="1" noChangeArrowheads="1"/>
          </p:cNvPicPr>
          <p:nvPr/>
        </p:nvPicPr>
        <p:blipFill>
          <a:blip r:embed="rId2"/>
          <a:srcRect/>
          <a:stretch>
            <a:fillRect/>
          </a:stretch>
        </p:blipFill>
        <p:spPr bwMode="auto">
          <a:xfrm>
            <a:off x="5857884" y="1214422"/>
            <a:ext cx="2686958" cy="406242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5 Tabla"/>
          <p:cNvGraphicFramePr>
            <a:graphicFrameLocks noGrp="1"/>
          </p:cNvGraphicFramePr>
          <p:nvPr/>
        </p:nvGraphicFramePr>
        <p:xfrm>
          <a:off x="214282" y="657720"/>
          <a:ext cx="8786874" cy="5057296"/>
        </p:xfrm>
        <a:graphic>
          <a:graphicData uri="http://schemas.openxmlformats.org/drawingml/2006/table">
            <a:tbl>
              <a:tblPr/>
              <a:tblGrid>
                <a:gridCol w="1882902"/>
                <a:gridCol w="6903972"/>
              </a:tblGrid>
              <a:tr h="326216">
                <a:tc>
                  <a:txBody>
                    <a:bodyPr/>
                    <a:lstStyle/>
                    <a:p>
                      <a:pPr algn="ctr">
                        <a:lnSpc>
                          <a:spcPct val="150000"/>
                        </a:lnSpc>
                        <a:spcAft>
                          <a:spcPts val="0"/>
                        </a:spcAft>
                      </a:pPr>
                      <a:r>
                        <a:rPr lang="es-ES_tradnl" sz="1200" b="1" dirty="0">
                          <a:solidFill>
                            <a:srgbClr val="FFFFFF"/>
                          </a:solidFill>
                          <a:latin typeface="Futura Lt BT"/>
                          <a:ea typeface="SimSun"/>
                          <a:cs typeface="Times New Roman"/>
                        </a:rPr>
                        <a:t>FUENTE</a:t>
                      </a:r>
                      <a:endParaRPr lang="es-ES" sz="1200" dirty="0">
                        <a:latin typeface="Futura Lt BT"/>
                        <a:ea typeface="Calibri"/>
                        <a:cs typeface="Times New Roman"/>
                      </a:endParaRPr>
                    </a:p>
                  </a:txBody>
                  <a:tcPr marL="14937" marR="14937" marT="7338" marB="7338" anchor="ctr">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solidFill>
                      <a:srgbClr val="666666"/>
                    </a:solidFill>
                  </a:tcPr>
                </a:tc>
                <a:tc>
                  <a:txBody>
                    <a:bodyPr/>
                    <a:lstStyle/>
                    <a:p>
                      <a:pPr algn="ctr">
                        <a:lnSpc>
                          <a:spcPct val="150000"/>
                        </a:lnSpc>
                        <a:spcAft>
                          <a:spcPts val="0"/>
                        </a:spcAft>
                      </a:pPr>
                      <a:r>
                        <a:rPr lang="es-ES_tradnl" sz="1200" b="1" dirty="0">
                          <a:solidFill>
                            <a:srgbClr val="FFFFFF"/>
                          </a:solidFill>
                          <a:latin typeface="Futura Lt BT"/>
                          <a:ea typeface="SimSun"/>
                          <a:cs typeface="Times New Roman"/>
                        </a:rPr>
                        <a:t>INSTALACIÓN O ACTIVIDAD DONDE SE GENERA</a:t>
                      </a:r>
                      <a:endParaRPr lang="es-ES" sz="1200" dirty="0">
                        <a:latin typeface="Futura Lt BT"/>
                        <a:ea typeface="Calibri"/>
                        <a:cs typeface="Times New Roman"/>
                      </a:endParaRPr>
                    </a:p>
                  </a:txBody>
                  <a:tcPr marL="14937" marR="14937" marT="7338" marB="7338" anchor="ctr">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solidFill>
                      <a:srgbClr val="666666"/>
                    </a:solidFill>
                  </a:tcPr>
                </a:tc>
              </a:tr>
              <a:tr h="719408">
                <a:tc>
                  <a:txBody>
                    <a:bodyPr/>
                    <a:lstStyle/>
                    <a:p>
                      <a:pPr algn="ctr">
                        <a:lnSpc>
                          <a:spcPct val="150000"/>
                        </a:lnSpc>
                        <a:spcAft>
                          <a:spcPts val="0"/>
                        </a:spcAft>
                      </a:pPr>
                      <a:r>
                        <a:rPr lang="es-ES_tradnl" sz="1200" b="1" dirty="0">
                          <a:solidFill>
                            <a:srgbClr val="7F7F7F"/>
                          </a:solidFill>
                          <a:latin typeface="Futura Lt BT"/>
                          <a:ea typeface="SimSun"/>
                          <a:cs typeface="Times New Roman"/>
                        </a:rPr>
                        <a:t>DOMÉSTICA</a:t>
                      </a:r>
                      <a:endParaRPr lang="es-ES" sz="1200" dirty="0">
                        <a:latin typeface="Futura Lt BT"/>
                        <a:ea typeface="Calibri"/>
                        <a:cs typeface="Times New Roman"/>
                      </a:endParaRPr>
                    </a:p>
                  </a:txBody>
                  <a:tcPr marL="14937" marR="14937" marT="7338" marB="7338" anchor="ctr">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solidFill>
                      <a:srgbClr val="E0E0E0"/>
                    </a:solidFill>
                  </a:tcPr>
                </a:tc>
                <a:tc>
                  <a:txBody>
                    <a:bodyPr/>
                    <a:lstStyle/>
                    <a:p>
                      <a:pPr algn="l">
                        <a:lnSpc>
                          <a:spcPct val="150000"/>
                        </a:lnSpc>
                        <a:spcAft>
                          <a:spcPts val="0"/>
                        </a:spcAft>
                      </a:pPr>
                      <a:r>
                        <a:rPr lang="es-ES_tradnl" sz="1400" dirty="0">
                          <a:latin typeface="Futura Lt BT"/>
                          <a:ea typeface="SimSun"/>
                          <a:cs typeface="Times New Roman"/>
                        </a:rPr>
                        <a:t>Viviendas aisladas y bloques de baja, mediana y elevada altura, unifamiliares y multifamiliares</a:t>
                      </a:r>
                      <a:endParaRPr lang="es-ES" sz="1400" dirty="0">
                        <a:latin typeface="Futura Lt BT"/>
                        <a:ea typeface="Calibri"/>
                        <a:cs typeface="Times New Roman"/>
                      </a:endParaRPr>
                    </a:p>
                  </a:txBody>
                  <a:tcPr marL="14937" marR="14937" marT="7338" marB="7338" anchor="ctr">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tcPr>
                </a:tc>
              </a:tr>
              <a:tr h="635866">
                <a:tc>
                  <a:txBody>
                    <a:bodyPr/>
                    <a:lstStyle/>
                    <a:p>
                      <a:pPr algn="ctr">
                        <a:lnSpc>
                          <a:spcPct val="150000"/>
                        </a:lnSpc>
                        <a:spcAft>
                          <a:spcPts val="0"/>
                        </a:spcAft>
                      </a:pPr>
                      <a:r>
                        <a:rPr lang="es-ES_tradnl" sz="1200" b="1">
                          <a:solidFill>
                            <a:srgbClr val="7F7F7F"/>
                          </a:solidFill>
                          <a:latin typeface="Futura Lt BT"/>
                          <a:ea typeface="SimSun"/>
                          <a:cs typeface="Times New Roman"/>
                        </a:rPr>
                        <a:t>COMERCIAL</a:t>
                      </a:r>
                      <a:endParaRPr lang="es-ES" sz="1200">
                        <a:latin typeface="Futura Lt BT"/>
                        <a:ea typeface="Calibri"/>
                        <a:cs typeface="Times New Roman"/>
                      </a:endParaRPr>
                    </a:p>
                  </a:txBody>
                  <a:tcPr marL="14937" marR="14937" marT="7338" marB="7338" anchor="ctr">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solidFill>
                      <a:srgbClr val="E0E0E0"/>
                    </a:solidFill>
                  </a:tcPr>
                </a:tc>
                <a:tc>
                  <a:txBody>
                    <a:bodyPr/>
                    <a:lstStyle/>
                    <a:p>
                      <a:pPr algn="l">
                        <a:lnSpc>
                          <a:spcPct val="150000"/>
                        </a:lnSpc>
                        <a:spcAft>
                          <a:spcPts val="0"/>
                        </a:spcAft>
                      </a:pPr>
                      <a:r>
                        <a:rPr lang="es-ES_tradnl" sz="1400" dirty="0">
                          <a:latin typeface="Futura Lt BT"/>
                          <a:ea typeface="SimSun"/>
                          <a:cs typeface="Times New Roman"/>
                        </a:rPr>
                        <a:t>Tiendas, restaurantes, mercados, edificios de oficinas, hoteles, moteles, imprentas, gasolineras, talleres mecánicos, etc.</a:t>
                      </a:r>
                      <a:endParaRPr lang="es-ES" sz="1400" dirty="0">
                        <a:latin typeface="Futura Lt BT"/>
                        <a:ea typeface="Calibri"/>
                        <a:cs typeface="Times New Roman"/>
                      </a:endParaRPr>
                    </a:p>
                  </a:txBody>
                  <a:tcPr marL="14937" marR="14937" marT="7338" marB="7338" anchor="ctr">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tcPr>
                </a:tc>
              </a:tr>
              <a:tr h="326216">
                <a:tc>
                  <a:txBody>
                    <a:bodyPr/>
                    <a:lstStyle/>
                    <a:p>
                      <a:pPr algn="ctr">
                        <a:lnSpc>
                          <a:spcPct val="150000"/>
                        </a:lnSpc>
                        <a:spcAft>
                          <a:spcPts val="0"/>
                        </a:spcAft>
                      </a:pPr>
                      <a:r>
                        <a:rPr lang="es-ES_tradnl" sz="1200" b="1">
                          <a:solidFill>
                            <a:srgbClr val="7F7F7F"/>
                          </a:solidFill>
                          <a:latin typeface="Futura Lt BT"/>
                          <a:ea typeface="SimSun"/>
                          <a:cs typeface="Times New Roman"/>
                        </a:rPr>
                        <a:t>INSTITUCIONAL</a:t>
                      </a:r>
                      <a:endParaRPr lang="es-ES" sz="1200">
                        <a:latin typeface="Futura Lt BT"/>
                        <a:ea typeface="Calibri"/>
                        <a:cs typeface="Times New Roman"/>
                      </a:endParaRPr>
                    </a:p>
                  </a:txBody>
                  <a:tcPr marL="14937" marR="14937" marT="7338" marB="7338" anchor="ctr">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solidFill>
                      <a:srgbClr val="E0E0E0"/>
                    </a:solidFill>
                  </a:tcPr>
                </a:tc>
                <a:tc>
                  <a:txBody>
                    <a:bodyPr/>
                    <a:lstStyle/>
                    <a:p>
                      <a:pPr algn="l">
                        <a:lnSpc>
                          <a:spcPct val="150000"/>
                        </a:lnSpc>
                        <a:spcAft>
                          <a:spcPts val="0"/>
                        </a:spcAft>
                      </a:pPr>
                      <a:r>
                        <a:rPr lang="es-ES_tradnl" sz="1400" dirty="0">
                          <a:latin typeface="Futura Lt BT"/>
                          <a:ea typeface="SimSun"/>
                          <a:cs typeface="Times New Roman"/>
                        </a:rPr>
                        <a:t>Escuelas, hospitales, cárceles, centros gubernamentales.</a:t>
                      </a:r>
                      <a:endParaRPr lang="es-ES" sz="1400" dirty="0">
                        <a:latin typeface="Futura Lt BT"/>
                        <a:ea typeface="Calibri"/>
                        <a:cs typeface="Times New Roman"/>
                      </a:endParaRPr>
                    </a:p>
                  </a:txBody>
                  <a:tcPr marL="14937" marR="14937" marT="7338" marB="7338" anchor="ctr">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tcPr>
                </a:tc>
              </a:tr>
              <a:tr h="635866">
                <a:tc>
                  <a:txBody>
                    <a:bodyPr/>
                    <a:lstStyle/>
                    <a:p>
                      <a:pPr algn="ctr">
                        <a:lnSpc>
                          <a:spcPct val="150000"/>
                        </a:lnSpc>
                        <a:spcAft>
                          <a:spcPts val="0"/>
                        </a:spcAft>
                      </a:pPr>
                      <a:r>
                        <a:rPr lang="es-ES_tradnl" sz="1200" b="1">
                          <a:solidFill>
                            <a:srgbClr val="7F7F7F"/>
                          </a:solidFill>
                          <a:latin typeface="Futura Lt BT"/>
                          <a:ea typeface="SimSun"/>
                          <a:cs typeface="Times New Roman"/>
                        </a:rPr>
                        <a:t>SERVICIOS MUNICIPALES</a:t>
                      </a:r>
                      <a:endParaRPr lang="es-ES" sz="1200">
                        <a:latin typeface="Futura Lt BT"/>
                        <a:ea typeface="Calibri"/>
                        <a:cs typeface="Times New Roman"/>
                      </a:endParaRPr>
                    </a:p>
                  </a:txBody>
                  <a:tcPr marL="14937" marR="14937" marT="7338" marB="7338" anchor="ctr">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solidFill>
                      <a:srgbClr val="E0E0E0"/>
                    </a:solidFill>
                  </a:tcPr>
                </a:tc>
                <a:tc>
                  <a:txBody>
                    <a:bodyPr/>
                    <a:lstStyle/>
                    <a:p>
                      <a:pPr algn="l">
                        <a:lnSpc>
                          <a:spcPct val="150000"/>
                        </a:lnSpc>
                        <a:spcAft>
                          <a:spcPts val="0"/>
                        </a:spcAft>
                      </a:pPr>
                      <a:r>
                        <a:rPr lang="es-ES_tradnl" sz="1400" dirty="0">
                          <a:latin typeface="Futura Lt BT"/>
                          <a:ea typeface="SimSun"/>
                          <a:cs typeface="Times New Roman"/>
                        </a:rPr>
                        <a:t>Limpieza de calles, paisajismo, limpieza de cuencas, parques y playas, otras zonas de recreo.</a:t>
                      </a:r>
                      <a:endParaRPr lang="es-ES" sz="1400" dirty="0">
                        <a:latin typeface="Futura Lt BT"/>
                        <a:ea typeface="Calibri"/>
                        <a:cs typeface="Times New Roman"/>
                      </a:endParaRPr>
                    </a:p>
                  </a:txBody>
                  <a:tcPr marL="14937" marR="14937" marT="7338" marB="7338" anchor="ctr">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tcPr>
                </a:tc>
              </a:tr>
              <a:tr h="719408">
                <a:tc>
                  <a:txBody>
                    <a:bodyPr/>
                    <a:lstStyle/>
                    <a:p>
                      <a:pPr algn="ctr">
                        <a:lnSpc>
                          <a:spcPct val="150000"/>
                        </a:lnSpc>
                        <a:spcAft>
                          <a:spcPts val="0"/>
                        </a:spcAft>
                      </a:pPr>
                      <a:r>
                        <a:rPr lang="es-ES_tradnl" sz="1200" b="1" dirty="0">
                          <a:solidFill>
                            <a:srgbClr val="7F7F7F"/>
                          </a:solidFill>
                          <a:latin typeface="Futura Lt BT"/>
                          <a:ea typeface="SimSun"/>
                          <a:cs typeface="Times New Roman"/>
                        </a:rPr>
                        <a:t>INDUSTRIAL</a:t>
                      </a:r>
                      <a:endParaRPr lang="es-ES" sz="1200" dirty="0">
                        <a:latin typeface="Futura Lt BT"/>
                        <a:ea typeface="Calibri"/>
                        <a:cs typeface="Times New Roman"/>
                      </a:endParaRPr>
                    </a:p>
                  </a:txBody>
                  <a:tcPr marL="14937" marR="14937" marT="7338" marB="7338" anchor="ctr">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solidFill>
                      <a:srgbClr val="E0E0E0"/>
                    </a:solidFill>
                  </a:tcPr>
                </a:tc>
                <a:tc>
                  <a:txBody>
                    <a:bodyPr/>
                    <a:lstStyle/>
                    <a:p>
                      <a:pPr algn="l">
                        <a:lnSpc>
                          <a:spcPct val="150000"/>
                        </a:lnSpc>
                        <a:spcAft>
                          <a:spcPts val="0"/>
                        </a:spcAft>
                      </a:pPr>
                      <a:r>
                        <a:rPr lang="es-ES_tradnl" sz="1400" dirty="0">
                          <a:latin typeface="Futura Lt BT"/>
                          <a:ea typeface="SimSun"/>
                          <a:cs typeface="Times New Roman"/>
                        </a:rPr>
                        <a:t>Construcción, fabricación ligera y pesada, refinerías, plantas químicas, centrales térmicas, demolición, etc.</a:t>
                      </a:r>
                      <a:endParaRPr lang="es-ES" sz="1400" dirty="0">
                        <a:latin typeface="Futura Lt BT"/>
                        <a:ea typeface="Calibri"/>
                        <a:cs typeface="Times New Roman"/>
                      </a:endParaRPr>
                    </a:p>
                  </a:txBody>
                  <a:tcPr marL="14937" marR="14937" marT="7338" marB="7338" anchor="ctr">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tcPr>
                </a:tc>
              </a:tr>
              <a:tr h="448392">
                <a:tc>
                  <a:txBody>
                    <a:bodyPr/>
                    <a:lstStyle/>
                    <a:p>
                      <a:pPr algn="ctr">
                        <a:lnSpc>
                          <a:spcPct val="150000"/>
                        </a:lnSpc>
                        <a:spcAft>
                          <a:spcPts val="0"/>
                        </a:spcAft>
                      </a:pPr>
                      <a:r>
                        <a:rPr lang="es-ES_tradnl" sz="1200" b="1">
                          <a:solidFill>
                            <a:srgbClr val="7F7F7F"/>
                          </a:solidFill>
                          <a:latin typeface="Futura Lt BT"/>
                          <a:ea typeface="SimSun"/>
                          <a:cs typeface="Times New Roman"/>
                        </a:rPr>
                        <a:t>AGRÍCOLA</a:t>
                      </a:r>
                      <a:endParaRPr lang="es-ES" sz="1200">
                        <a:latin typeface="Futura Lt BT"/>
                        <a:ea typeface="Calibri"/>
                        <a:cs typeface="Times New Roman"/>
                      </a:endParaRPr>
                    </a:p>
                  </a:txBody>
                  <a:tcPr marL="14937" marR="14937" marT="7338" marB="7338" anchor="ctr">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solidFill>
                      <a:srgbClr val="E0E0E0"/>
                    </a:solidFill>
                  </a:tcPr>
                </a:tc>
                <a:tc>
                  <a:txBody>
                    <a:bodyPr/>
                    <a:lstStyle/>
                    <a:p>
                      <a:pPr algn="l">
                        <a:lnSpc>
                          <a:spcPct val="150000"/>
                        </a:lnSpc>
                        <a:spcAft>
                          <a:spcPts val="0"/>
                        </a:spcAft>
                      </a:pPr>
                      <a:r>
                        <a:rPr lang="es-ES_tradnl" sz="1400" dirty="0">
                          <a:latin typeface="Futura Lt BT"/>
                          <a:ea typeface="SimSun"/>
                          <a:cs typeface="Times New Roman"/>
                        </a:rPr>
                        <a:t>Cosechas de campo, árboles frutales, viñedos, ganadería intensiva, granjas, etc.</a:t>
                      </a:r>
                      <a:endParaRPr lang="es-ES" sz="1400" dirty="0">
                        <a:latin typeface="Futura Lt BT"/>
                        <a:ea typeface="Calibri"/>
                        <a:cs typeface="Times New Roman"/>
                      </a:endParaRPr>
                    </a:p>
                  </a:txBody>
                  <a:tcPr marL="14937" marR="14937" marT="7338" marB="7338" anchor="ctr">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tcPr>
                </a:tc>
              </a:tr>
              <a:tr h="635866">
                <a:tc>
                  <a:txBody>
                    <a:bodyPr/>
                    <a:lstStyle/>
                    <a:p>
                      <a:pPr algn="ctr">
                        <a:lnSpc>
                          <a:spcPct val="150000"/>
                        </a:lnSpc>
                        <a:spcAft>
                          <a:spcPts val="0"/>
                        </a:spcAft>
                      </a:pPr>
                      <a:r>
                        <a:rPr lang="es-ES_tradnl" sz="1200" b="1">
                          <a:solidFill>
                            <a:srgbClr val="7F7F7F"/>
                          </a:solidFill>
                          <a:latin typeface="Futura Lt BT"/>
                          <a:ea typeface="SimSun"/>
                          <a:cs typeface="Times New Roman"/>
                        </a:rPr>
                        <a:t>CONSTRUCCIÓN Y DEMOLICIÓN</a:t>
                      </a:r>
                      <a:endParaRPr lang="es-ES" sz="1200">
                        <a:latin typeface="Futura Lt BT"/>
                        <a:ea typeface="Calibri"/>
                        <a:cs typeface="Times New Roman"/>
                      </a:endParaRPr>
                    </a:p>
                  </a:txBody>
                  <a:tcPr marL="14937" marR="14937" marT="7338" marB="7338" anchor="ctr">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solidFill>
                      <a:srgbClr val="E0E0E0"/>
                    </a:solidFill>
                  </a:tcPr>
                </a:tc>
                <a:tc>
                  <a:txBody>
                    <a:bodyPr/>
                    <a:lstStyle/>
                    <a:p>
                      <a:pPr algn="l">
                        <a:lnSpc>
                          <a:spcPct val="150000"/>
                        </a:lnSpc>
                        <a:spcAft>
                          <a:spcPts val="0"/>
                        </a:spcAft>
                      </a:pPr>
                      <a:r>
                        <a:rPr lang="es-ES_tradnl" sz="1400" dirty="0">
                          <a:latin typeface="Futura Lt BT"/>
                          <a:ea typeface="SimSun"/>
                          <a:cs typeface="Times New Roman"/>
                        </a:rPr>
                        <a:t>Lugares nuevos de construcción, lugares de reparación/renovación de carreteras, derribos de edificios, pavimentos rotos.</a:t>
                      </a:r>
                      <a:endParaRPr lang="es-ES" sz="1400" dirty="0">
                        <a:latin typeface="Futura Lt BT"/>
                        <a:ea typeface="Calibri"/>
                        <a:cs typeface="Times New Roman"/>
                      </a:endParaRPr>
                    </a:p>
                  </a:txBody>
                  <a:tcPr marL="14937" marR="14937" marT="7338" marB="7338" anchor="ctr">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tcPr>
                </a:tc>
              </a:tr>
              <a:tr h="544888">
                <a:tc>
                  <a:txBody>
                    <a:bodyPr/>
                    <a:lstStyle/>
                    <a:p>
                      <a:pPr algn="ctr">
                        <a:lnSpc>
                          <a:spcPct val="150000"/>
                        </a:lnSpc>
                        <a:spcAft>
                          <a:spcPts val="0"/>
                        </a:spcAft>
                      </a:pPr>
                      <a:r>
                        <a:rPr lang="es-ES_tradnl" sz="1200" b="1" dirty="0">
                          <a:solidFill>
                            <a:srgbClr val="7F7F7F"/>
                          </a:solidFill>
                          <a:latin typeface="Futura Lt BT"/>
                          <a:ea typeface="SimSun"/>
                          <a:cs typeface="Times New Roman"/>
                        </a:rPr>
                        <a:t>PLANTAS DE TRATAMIENTO</a:t>
                      </a:r>
                      <a:endParaRPr lang="es-ES" sz="1200" dirty="0">
                        <a:latin typeface="Futura Lt BT"/>
                        <a:ea typeface="Calibri"/>
                        <a:cs typeface="Times New Roman"/>
                      </a:endParaRPr>
                    </a:p>
                  </a:txBody>
                  <a:tcPr marL="14937" marR="14937" marT="7338" marB="7338" anchor="ctr">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noFill/>
                      <a:prstDash val="solid"/>
                      <a:round/>
                      <a:headEnd type="none" w="med" len="med"/>
                      <a:tailEnd type="none" w="med" len="med"/>
                    </a:lnB>
                    <a:solidFill>
                      <a:srgbClr val="E0E0E0"/>
                    </a:solidFill>
                  </a:tcPr>
                </a:tc>
                <a:tc>
                  <a:txBody>
                    <a:bodyPr/>
                    <a:lstStyle/>
                    <a:p>
                      <a:pPr algn="l">
                        <a:lnSpc>
                          <a:spcPct val="150000"/>
                        </a:lnSpc>
                        <a:spcAft>
                          <a:spcPts val="0"/>
                        </a:spcAft>
                      </a:pPr>
                      <a:r>
                        <a:rPr lang="es-ES_tradnl" sz="1400" dirty="0">
                          <a:latin typeface="Futura Lt BT"/>
                          <a:ea typeface="SimSun"/>
                          <a:cs typeface="Times New Roman"/>
                        </a:rPr>
                        <a:t>Aguas, aguas residuales, procesos de tratamiento industrial y otros</a:t>
                      </a:r>
                      <a:endParaRPr lang="es-ES" sz="1400" dirty="0">
                        <a:latin typeface="Futura Lt BT"/>
                        <a:ea typeface="Calibri"/>
                        <a:cs typeface="Times New Roman"/>
                      </a:endParaRPr>
                    </a:p>
                  </a:txBody>
                  <a:tcPr marL="14937" marR="14937" marT="7338" marB="7338" anchor="ctr">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noFill/>
                      <a:prstDash val="solid"/>
                      <a:round/>
                      <a:headEnd type="none" w="med" len="med"/>
                      <a:tailEnd type="none" w="med" len="med"/>
                    </a:lnB>
                  </a:tcPr>
                </a:tc>
              </a:tr>
            </a:tbl>
          </a:graphicData>
        </a:graphic>
      </p:graphicFrame>
      <p:sp>
        <p:nvSpPr>
          <p:cNvPr id="13" name="3 CuadroTexto"/>
          <p:cNvSpPr txBox="1">
            <a:spLocks noChangeArrowheads="1"/>
          </p:cNvSpPr>
          <p:nvPr/>
        </p:nvSpPr>
        <p:spPr bwMode="auto">
          <a:xfrm>
            <a:off x="190592" y="58875"/>
            <a:ext cx="4738598"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ORÍGENES DE LOS RESIDUOS SÓLIDOS</a:t>
            </a:r>
          </a:p>
        </p:txBody>
      </p:sp>
      <p:sp>
        <p:nvSpPr>
          <p:cNvPr id="4" name="3 CuadroTexto"/>
          <p:cNvSpPr txBox="1"/>
          <p:nvPr/>
        </p:nvSpPr>
        <p:spPr>
          <a:xfrm>
            <a:off x="7858148" y="142852"/>
            <a:ext cx="844718" cy="369332"/>
          </a:xfrm>
          <a:prstGeom prst="rect">
            <a:avLst/>
          </a:prstGeom>
          <a:noFill/>
        </p:spPr>
        <p:txBody>
          <a:bodyPr wrap="none" rtlCol="0">
            <a:spAutoFit/>
          </a:bodyPr>
          <a:lstStyle/>
          <a:p>
            <a:r>
              <a:rPr lang="es-ES" dirty="0" smtClean="0"/>
              <a:t>Tabla 1</a:t>
            </a:r>
            <a:endParaRPr lang="es-E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285720" y="1428736"/>
            <a:ext cx="4643470" cy="2862322"/>
          </a:xfrm>
          <a:prstGeom prst="rect">
            <a:avLst/>
          </a:prstGeom>
        </p:spPr>
        <p:txBody>
          <a:bodyPr wrap="square">
            <a:spAutoFit/>
          </a:bodyPr>
          <a:lstStyle/>
          <a:p>
            <a:pPr algn="just"/>
            <a:r>
              <a:rPr lang="es-ES" dirty="0">
                <a:latin typeface="Futura Lt BT" pitchFamily="34" charset="0"/>
              </a:rPr>
              <a:t>En Agosto del 2006 el CRA publica </a:t>
            </a:r>
            <a:r>
              <a:rPr lang="es-ES" dirty="0" smtClean="0">
                <a:latin typeface="Futura Lt BT" pitchFamily="34" charset="0"/>
              </a:rPr>
              <a:t>los datos y estadísticas, </a:t>
            </a:r>
            <a:r>
              <a:rPr lang="es-ES" dirty="0">
                <a:latin typeface="Futura Lt BT" pitchFamily="34" charset="0"/>
              </a:rPr>
              <a:t>donde presenta la producción de residuos sólidos en diversas ciudades colombianas, por suscriptor-mes </a:t>
            </a:r>
            <a:r>
              <a:rPr lang="es-ES" dirty="0" smtClean="0">
                <a:latin typeface="Futura Lt BT" pitchFamily="34" charset="0"/>
              </a:rPr>
              <a:t>total</a:t>
            </a:r>
          </a:p>
          <a:p>
            <a:pPr algn="just"/>
            <a:endParaRPr lang="es-ES" dirty="0">
              <a:latin typeface="Futura Lt BT" pitchFamily="34" charset="0"/>
            </a:endParaRPr>
          </a:p>
          <a:p>
            <a:pPr algn="just"/>
            <a:r>
              <a:rPr lang="es-ES" dirty="0" smtClean="0">
                <a:latin typeface="Futura Lt BT" pitchFamily="34" charset="0"/>
              </a:rPr>
              <a:t>El </a:t>
            </a:r>
            <a:r>
              <a:rPr lang="es-ES" dirty="0">
                <a:latin typeface="Futura Lt BT" pitchFamily="34" charset="0"/>
              </a:rPr>
              <a:t>promedio ponderado de la producción por suscriptor-mes total es de 80 </a:t>
            </a:r>
            <a:r>
              <a:rPr lang="es-ES" dirty="0" smtClean="0">
                <a:latin typeface="Futura Lt BT" pitchFamily="34" charset="0"/>
              </a:rPr>
              <a:t>kilogramos y </a:t>
            </a:r>
            <a:r>
              <a:rPr lang="es-ES" b="1" dirty="0">
                <a:latin typeface="Futura Lt BT" pitchFamily="34" charset="0"/>
              </a:rPr>
              <a:t>l</a:t>
            </a:r>
            <a:r>
              <a:rPr lang="es-ES" b="1" dirty="0" smtClean="0">
                <a:latin typeface="Futura Lt BT" pitchFamily="34" charset="0"/>
              </a:rPr>
              <a:t>a cantidad </a:t>
            </a:r>
            <a:r>
              <a:rPr lang="es-ES" b="1" dirty="0">
                <a:latin typeface="Futura Lt BT" pitchFamily="34" charset="0"/>
              </a:rPr>
              <a:t>de residuos sólidos producidos, que corresponde al barrido y limpieza representa el 7% del total de estos</a:t>
            </a:r>
            <a:r>
              <a:rPr lang="es-ES" b="1" dirty="0" smtClean="0">
                <a:latin typeface="Futura Lt BT" pitchFamily="34" charset="0"/>
              </a:rPr>
              <a:t>. (5.5 kg)</a:t>
            </a:r>
            <a:endParaRPr lang="es-ES" b="1" dirty="0">
              <a:latin typeface="Futura Lt BT" pitchFamily="34" charset="0"/>
            </a:endParaRPr>
          </a:p>
        </p:txBody>
      </p:sp>
      <p:sp>
        <p:nvSpPr>
          <p:cNvPr id="5"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RESIDUOS SOLIDOS</a:t>
            </a:r>
          </a:p>
        </p:txBody>
      </p:sp>
      <p:pic>
        <p:nvPicPr>
          <p:cNvPr id="4099" name="Picture 3" descr="C:\Documents and Settings\HOME\Escritorio\TESIS MAYO 2007\tesis wow\T-ZIZ\9 IMAGENES\RECOGEDORES\zevm7.jpg"/>
          <p:cNvPicPr>
            <a:picLocks noChangeAspect="1" noChangeArrowheads="1"/>
          </p:cNvPicPr>
          <p:nvPr/>
        </p:nvPicPr>
        <p:blipFill>
          <a:blip r:embed="rId2"/>
          <a:srcRect/>
          <a:stretch>
            <a:fillRect/>
          </a:stretch>
        </p:blipFill>
        <p:spPr bwMode="auto">
          <a:xfrm>
            <a:off x="5500694" y="928670"/>
            <a:ext cx="2843535" cy="427951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6715140" y="285728"/>
            <a:ext cx="1587999" cy="369332"/>
          </a:xfrm>
          <a:prstGeom prst="rect">
            <a:avLst/>
          </a:prstGeom>
          <a:noFill/>
        </p:spPr>
        <p:txBody>
          <a:bodyPr wrap="none" rtlCol="0">
            <a:spAutoFit/>
          </a:bodyPr>
          <a:lstStyle/>
          <a:p>
            <a:r>
              <a:rPr lang="es-CO" dirty="0" smtClean="0"/>
              <a:t>LOS RESIDUOS </a:t>
            </a:r>
            <a:endParaRPr lang="es-ES" dirty="0" smtClean="0"/>
          </a:p>
        </p:txBody>
      </p:sp>
      <p:sp>
        <p:nvSpPr>
          <p:cNvPr id="7" name="6 CuadroTexto"/>
          <p:cNvSpPr txBox="1"/>
          <p:nvPr/>
        </p:nvSpPr>
        <p:spPr>
          <a:xfrm>
            <a:off x="357158" y="642918"/>
            <a:ext cx="2857520" cy="400110"/>
          </a:xfrm>
          <a:prstGeom prst="rect">
            <a:avLst/>
          </a:prstGeom>
          <a:noFill/>
        </p:spPr>
        <p:txBody>
          <a:bodyPr wrap="square" rtlCol="0">
            <a:spAutoFit/>
          </a:bodyPr>
          <a:lstStyle/>
          <a:p>
            <a:r>
              <a:rPr lang="es-ES" sz="2000" b="1" dirty="0">
                <a:latin typeface="Arial Rounded MT Bold" pitchFamily="34" charset="0"/>
              </a:rPr>
              <a:t> Causas naturales</a:t>
            </a:r>
            <a:endParaRPr lang="es-ES" sz="2000" dirty="0">
              <a:latin typeface="Arial Rounded MT Bold" pitchFamily="34" charset="0"/>
            </a:endParaRPr>
          </a:p>
        </p:txBody>
      </p:sp>
      <p:sp>
        <p:nvSpPr>
          <p:cNvPr id="5" name="4 CuadroTexto"/>
          <p:cNvSpPr txBox="1"/>
          <p:nvPr/>
        </p:nvSpPr>
        <p:spPr>
          <a:xfrm>
            <a:off x="285720" y="1071546"/>
            <a:ext cx="4143404" cy="1831271"/>
          </a:xfrm>
          <a:prstGeom prst="rect">
            <a:avLst/>
          </a:prstGeom>
          <a:noFill/>
        </p:spPr>
        <p:txBody>
          <a:bodyPr wrap="square" rtlCol="0">
            <a:spAutoFit/>
          </a:bodyPr>
          <a:lstStyle/>
          <a:p>
            <a:pPr algn="just">
              <a:buFont typeface="Arial" pitchFamily="34" charset="0"/>
              <a:buChar char="•"/>
            </a:pPr>
            <a:r>
              <a:rPr lang="es-ES" dirty="0">
                <a:latin typeface="Futura Lt BT" pitchFamily="34" charset="0"/>
              </a:rPr>
              <a:t>Partículas sedimentables procedentes de la </a:t>
            </a:r>
            <a:r>
              <a:rPr lang="es-ES" dirty="0" smtClean="0">
                <a:latin typeface="Futura Lt BT" pitchFamily="34" charset="0"/>
              </a:rPr>
              <a:t>atmósfera</a:t>
            </a:r>
          </a:p>
          <a:p>
            <a:pPr algn="just">
              <a:buFont typeface="Arial" pitchFamily="34" charset="0"/>
              <a:buChar char="•"/>
            </a:pPr>
            <a:r>
              <a:rPr lang="es-ES" dirty="0">
                <a:latin typeface="Futura Lt BT" pitchFamily="34" charset="0"/>
              </a:rPr>
              <a:t>Tierras y arenas procedentes de la </a:t>
            </a:r>
            <a:r>
              <a:rPr lang="es-ES" dirty="0" smtClean="0">
                <a:latin typeface="Futura Lt BT" pitchFamily="34" charset="0"/>
              </a:rPr>
              <a:t>atmósfera</a:t>
            </a:r>
          </a:p>
          <a:p>
            <a:pPr algn="just">
              <a:spcBef>
                <a:spcPts val="600"/>
              </a:spcBef>
              <a:buFont typeface="Arial" pitchFamily="34" charset="0"/>
              <a:buChar char="•"/>
            </a:pPr>
            <a:r>
              <a:rPr lang="es-ES" dirty="0">
                <a:latin typeface="Futura Lt BT" pitchFamily="34" charset="0"/>
              </a:rPr>
              <a:t>Residuos naturales procedentes de fauna y flora </a:t>
            </a:r>
            <a:r>
              <a:rPr lang="es-ES" dirty="0" smtClean="0">
                <a:latin typeface="Futura Lt BT" pitchFamily="34" charset="0"/>
              </a:rPr>
              <a:t>urbana</a:t>
            </a:r>
            <a:endParaRPr lang="es-ES" dirty="0">
              <a:latin typeface="Futura Lt BT" pitchFamily="34" charset="0"/>
            </a:endParaRPr>
          </a:p>
        </p:txBody>
      </p:sp>
      <p:sp>
        <p:nvSpPr>
          <p:cNvPr id="6" name="5 CuadroTexto"/>
          <p:cNvSpPr txBox="1"/>
          <p:nvPr/>
        </p:nvSpPr>
        <p:spPr>
          <a:xfrm>
            <a:off x="571472" y="3500438"/>
            <a:ext cx="3714776" cy="2846933"/>
          </a:xfrm>
          <a:prstGeom prst="rect">
            <a:avLst/>
          </a:prstGeom>
          <a:noFill/>
        </p:spPr>
        <p:txBody>
          <a:bodyPr wrap="square" rtlCol="0">
            <a:spAutoFit/>
          </a:bodyPr>
          <a:lstStyle/>
          <a:p>
            <a:pPr>
              <a:spcBef>
                <a:spcPts val="600"/>
              </a:spcBef>
              <a:buFont typeface="Arial" pitchFamily="34" charset="0"/>
              <a:buChar char="•"/>
            </a:pPr>
            <a:r>
              <a:rPr lang="es-ES" dirty="0">
                <a:latin typeface="Futura Lt BT" pitchFamily="34" charset="0"/>
              </a:rPr>
              <a:t>La </a:t>
            </a:r>
            <a:r>
              <a:rPr lang="es-ES" dirty="0" smtClean="0">
                <a:latin typeface="Futura Lt BT" pitchFamily="34" charset="0"/>
              </a:rPr>
              <a:t>construcción</a:t>
            </a:r>
          </a:p>
          <a:p>
            <a:pPr>
              <a:spcBef>
                <a:spcPts val="600"/>
              </a:spcBef>
              <a:buFont typeface="Arial" pitchFamily="34" charset="0"/>
              <a:buChar char="•"/>
            </a:pPr>
            <a:r>
              <a:rPr lang="es-ES" dirty="0">
                <a:latin typeface="Futura Lt BT" pitchFamily="34" charset="0"/>
              </a:rPr>
              <a:t>La industria </a:t>
            </a:r>
            <a:r>
              <a:rPr lang="es-ES" dirty="0" smtClean="0">
                <a:latin typeface="Futura Lt BT" pitchFamily="34" charset="0"/>
              </a:rPr>
              <a:t>urbana</a:t>
            </a:r>
          </a:p>
          <a:p>
            <a:pPr>
              <a:spcBef>
                <a:spcPts val="600"/>
              </a:spcBef>
              <a:buFont typeface="Arial" pitchFamily="34" charset="0"/>
              <a:buChar char="•"/>
            </a:pPr>
            <a:r>
              <a:rPr lang="es-ES" dirty="0">
                <a:latin typeface="Futura Lt BT" pitchFamily="34" charset="0"/>
              </a:rPr>
              <a:t>Costumbres</a:t>
            </a:r>
            <a:r>
              <a:rPr lang="es-ES" dirty="0" smtClean="0">
                <a:latin typeface="Futura Lt BT" pitchFamily="34" charset="0"/>
              </a:rPr>
              <a:t>:</a:t>
            </a:r>
          </a:p>
          <a:p>
            <a:pPr>
              <a:spcBef>
                <a:spcPts val="600"/>
              </a:spcBef>
              <a:buFont typeface="Arial" pitchFamily="34" charset="0"/>
              <a:buChar char="•"/>
            </a:pPr>
            <a:r>
              <a:rPr lang="es-ES" dirty="0">
                <a:latin typeface="Futura Lt BT" pitchFamily="34" charset="0"/>
              </a:rPr>
              <a:t>La </a:t>
            </a:r>
            <a:r>
              <a:rPr lang="es-ES" dirty="0" smtClean="0">
                <a:latin typeface="Futura Lt BT" pitchFamily="34" charset="0"/>
              </a:rPr>
              <a:t>publicidad</a:t>
            </a:r>
          </a:p>
          <a:p>
            <a:pPr>
              <a:spcBef>
                <a:spcPts val="600"/>
              </a:spcBef>
              <a:buFont typeface="Arial" pitchFamily="34" charset="0"/>
              <a:buChar char="•"/>
            </a:pPr>
            <a:r>
              <a:rPr lang="es-ES" dirty="0">
                <a:latin typeface="Futura Lt BT" pitchFamily="34" charset="0"/>
              </a:rPr>
              <a:t>El </a:t>
            </a:r>
            <a:r>
              <a:rPr lang="es-ES" dirty="0" smtClean="0">
                <a:latin typeface="Futura Lt BT" pitchFamily="34" charset="0"/>
              </a:rPr>
              <a:t>comercio</a:t>
            </a:r>
          </a:p>
          <a:p>
            <a:pPr>
              <a:spcBef>
                <a:spcPts val="600"/>
              </a:spcBef>
              <a:buFont typeface="Arial" pitchFamily="34" charset="0"/>
              <a:buChar char="•"/>
            </a:pPr>
            <a:r>
              <a:rPr lang="es-ES" dirty="0" smtClean="0">
                <a:latin typeface="Futura Lt BT" pitchFamily="34" charset="0"/>
              </a:rPr>
              <a:t>El hogar Tráfico </a:t>
            </a:r>
            <a:r>
              <a:rPr lang="es-ES" dirty="0">
                <a:latin typeface="Futura Lt BT" pitchFamily="34" charset="0"/>
              </a:rPr>
              <a:t>y </a:t>
            </a:r>
            <a:r>
              <a:rPr lang="es-ES" dirty="0" smtClean="0">
                <a:latin typeface="Futura Lt BT" pitchFamily="34" charset="0"/>
              </a:rPr>
              <a:t>transporte</a:t>
            </a:r>
          </a:p>
          <a:p>
            <a:pPr>
              <a:spcBef>
                <a:spcPts val="600"/>
              </a:spcBef>
              <a:buFont typeface="Arial" pitchFamily="34" charset="0"/>
              <a:buChar char="•"/>
            </a:pPr>
            <a:r>
              <a:rPr lang="es-ES" dirty="0" smtClean="0">
                <a:latin typeface="Futura Lt BT" pitchFamily="34" charset="0"/>
              </a:rPr>
              <a:t>Accidentales </a:t>
            </a:r>
          </a:p>
          <a:p>
            <a:pPr>
              <a:spcBef>
                <a:spcPts val="600"/>
              </a:spcBef>
              <a:buFontTx/>
              <a:buChar char="-"/>
            </a:pPr>
            <a:endParaRPr lang="es-ES" dirty="0">
              <a:latin typeface="Futura Lt BT" pitchFamily="34" charset="0"/>
            </a:endParaRPr>
          </a:p>
        </p:txBody>
      </p:sp>
      <p:sp>
        <p:nvSpPr>
          <p:cNvPr id="8" name="Rectangle 1"/>
          <p:cNvSpPr>
            <a:spLocks noChangeArrowheads="1"/>
          </p:cNvSpPr>
          <p:nvPr/>
        </p:nvSpPr>
        <p:spPr bwMode="auto">
          <a:xfrm>
            <a:off x="214282" y="3214686"/>
            <a:ext cx="3643338"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82550" algn="l" defTabSz="914400" rtl="0" eaLnBrk="1" fontAlgn="base" latinLnBrk="0" hangingPunct="1">
              <a:lnSpc>
                <a:spcPct val="100000"/>
              </a:lnSpc>
              <a:spcBef>
                <a:spcPct val="0"/>
              </a:spcBef>
              <a:spcAft>
                <a:spcPct val="0"/>
              </a:spcAft>
              <a:buClrTx/>
              <a:buSzTx/>
              <a:tabLst/>
            </a:pPr>
            <a:r>
              <a:rPr kumimoji="0" lang="es-ES" sz="2000" b="1" i="0" u="none" strike="noStrike" cap="none" normalizeH="0" baseline="0" dirty="0" smtClean="0">
                <a:ln>
                  <a:noFill/>
                </a:ln>
                <a:solidFill>
                  <a:schemeClr val="tx1"/>
                </a:solidFill>
                <a:effectLst/>
                <a:latin typeface="Arial Rounded MT Bold" pitchFamily="34" charset="0"/>
                <a:ea typeface="Calibri" pitchFamily="34" charset="0"/>
                <a:cs typeface="Times New Roman" pitchFamily="18" charset="0"/>
              </a:rPr>
              <a:t>Causas humanas</a:t>
            </a:r>
            <a:endParaRPr kumimoji="0" lang="es-ES" sz="2000" b="0" i="0" u="none" strike="noStrike" cap="none" normalizeH="0" baseline="0" dirty="0" smtClean="0">
              <a:ln>
                <a:noFill/>
              </a:ln>
              <a:solidFill>
                <a:schemeClr val="tx1"/>
              </a:solidFill>
              <a:effectLst/>
              <a:latin typeface="Arial Rounded MT Bold" pitchFamily="34" charset="0"/>
            </a:endParaRPr>
          </a:p>
        </p:txBody>
      </p:sp>
      <p:sp>
        <p:nvSpPr>
          <p:cNvPr id="9"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RESIDUOS SOLIDOS</a:t>
            </a:r>
          </a:p>
        </p:txBody>
      </p:sp>
      <p:pic>
        <p:nvPicPr>
          <p:cNvPr id="5123" name="Picture 3" descr="C:\Documents and Settings\HOME\Escritorio\TESIS MAYO 2007\tesis wow\T-ZIZ\9 IMAGENES\864285-001.jpg"/>
          <p:cNvPicPr>
            <a:picLocks noChangeAspect="1" noChangeArrowheads="1"/>
          </p:cNvPicPr>
          <p:nvPr/>
        </p:nvPicPr>
        <p:blipFill>
          <a:blip r:embed="rId2"/>
          <a:srcRect/>
          <a:stretch>
            <a:fillRect/>
          </a:stretch>
        </p:blipFill>
        <p:spPr bwMode="auto">
          <a:xfrm>
            <a:off x="5072066" y="4286256"/>
            <a:ext cx="3143272" cy="209715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2050" name="Picture 2" descr="C:\Documents and Settings\HOME\Escritorio\fotos de campo escobitas\DSC04898.JPG"/>
          <p:cNvPicPr>
            <a:picLocks noChangeAspect="1" noChangeArrowheads="1"/>
          </p:cNvPicPr>
          <p:nvPr/>
        </p:nvPicPr>
        <p:blipFill>
          <a:blip r:embed="rId3" cstate="print">
            <a:lum bright="10000" contrast="20000"/>
          </a:blip>
          <a:srcRect t="28889"/>
          <a:stretch>
            <a:fillRect/>
          </a:stretch>
        </p:blipFill>
        <p:spPr bwMode="auto">
          <a:xfrm>
            <a:off x="5000628" y="857232"/>
            <a:ext cx="3315171" cy="314327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928662" y="3143248"/>
            <a:ext cx="7000924" cy="646331"/>
          </a:xfrm>
          <a:prstGeom prst="rect">
            <a:avLst/>
          </a:prstGeom>
        </p:spPr>
        <p:txBody>
          <a:bodyPr wrap="square">
            <a:spAutoFit/>
          </a:bodyPr>
          <a:lstStyle/>
          <a:p>
            <a:pPr algn="ctr"/>
            <a:r>
              <a:rPr lang="es-ES" dirty="0" smtClean="0">
                <a:latin typeface="Futura Lt BT" pitchFamily="34" charset="0"/>
              </a:rPr>
              <a:t>“La limpieza de una ciudad no es sólo una necesidad estética, sino una necesidad higiénica y de protección ambiental”</a:t>
            </a:r>
            <a:endParaRPr lang="es-ES" dirty="0">
              <a:latin typeface="Futura Lt BT" pitchFamily="34" charset="0"/>
            </a:endParaRPr>
          </a:p>
        </p:txBody>
      </p:sp>
      <p:sp>
        <p:nvSpPr>
          <p:cNvPr id="5"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LIMPIEZA URBANA</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285720" y="714356"/>
            <a:ext cx="6000792" cy="369332"/>
          </a:xfrm>
          <a:prstGeom prst="rect">
            <a:avLst/>
          </a:prstGeom>
          <a:noFill/>
        </p:spPr>
        <p:txBody>
          <a:bodyPr wrap="square" rtlCol="0">
            <a:spAutoFit/>
          </a:bodyPr>
          <a:lstStyle/>
          <a:p>
            <a:r>
              <a:rPr lang="es-ES" dirty="0" smtClean="0">
                <a:latin typeface="Arial Rounded MT Bold" pitchFamily="34" charset="0"/>
              </a:rPr>
              <a:t>REQUERIMIENTOS DE LIMPIEZA DE UNA CIUDAD</a:t>
            </a:r>
            <a:endParaRPr lang="es-ES" dirty="0">
              <a:latin typeface="Arial Rounded MT Bold" pitchFamily="34" charset="0"/>
            </a:endParaRPr>
          </a:p>
        </p:txBody>
      </p:sp>
      <p:sp>
        <p:nvSpPr>
          <p:cNvPr id="5" name="4 CuadroTexto"/>
          <p:cNvSpPr txBox="1"/>
          <p:nvPr/>
        </p:nvSpPr>
        <p:spPr>
          <a:xfrm>
            <a:off x="357158" y="1285860"/>
            <a:ext cx="5143536" cy="4524315"/>
          </a:xfrm>
          <a:prstGeom prst="rect">
            <a:avLst/>
          </a:prstGeom>
          <a:noFill/>
        </p:spPr>
        <p:txBody>
          <a:bodyPr wrap="square" rtlCol="0">
            <a:spAutoFit/>
          </a:bodyPr>
          <a:lstStyle/>
          <a:p>
            <a:pPr algn="just"/>
            <a:r>
              <a:rPr lang="es-ES" b="1" dirty="0" smtClean="0">
                <a:latin typeface="Futura Lt BT" pitchFamily="34" charset="0"/>
              </a:rPr>
              <a:t>Artículo 3°.</a:t>
            </a:r>
            <a:r>
              <a:rPr lang="es-ES" dirty="0" smtClean="0">
                <a:latin typeface="Futura Lt BT" pitchFamily="34" charset="0"/>
              </a:rPr>
              <a:t> En la prestación del servicio de aseo, se observarán como principios básicos los siguientes: garantizar la calidad del servicio a toda la población, prestar eficaz y eficientemente el servicio en forma continua e ininterrumpida, obtener economías de escala comprobables, establecer mecanismos que garanticen a los usuarios el acceso al servicio y su participación en la gestión y fiscalización de la prestación, desarrollar una cultura de la no basura, fomentar el aprovechamiento, minimizar y mitigar el impacto en la salud y en el medio ambiente, ocasionado desde la generación hasta la eliminación de los residuos sólidos, es decir en todos los componentes del servicio.</a:t>
            </a:r>
          </a:p>
          <a:p>
            <a:pPr algn="just"/>
            <a:endParaRPr lang="es-ES" dirty="0">
              <a:latin typeface="Futura Lt BT" pitchFamily="34" charset="0"/>
            </a:endParaRPr>
          </a:p>
        </p:txBody>
      </p:sp>
      <p:sp>
        <p:nvSpPr>
          <p:cNvPr id="6"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LEYES Y NORMATIVIDAD</a:t>
            </a:r>
          </a:p>
        </p:txBody>
      </p:sp>
      <p:pic>
        <p:nvPicPr>
          <p:cNvPr id="6146" name="Picture 2" descr="C:\Documents and Settings\HOME\Escritorio\TESIS MAYO 2007\tesis wow\T-ZIZ\9 IMAGENES\1001.jpg"/>
          <p:cNvPicPr>
            <a:picLocks noChangeAspect="1" noChangeArrowheads="1"/>
          </p:cNvPicPr>
          <p:nvPr/>
        </p:nvPicPr>
        <p:blipFill>
          <a:blip r:embed="rId2"/>
          <a:srcRect/>
          <a:stretch>
            <a:fillRect/>
          </a:stretch>
        </p:blipFill>
        <p:spPr bwMode="auto">
          <a:xfrm>
            <a:off x="5572132" y="1357298"/>
            <a:ext cx="3302868" cy="4125334"/>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428596" y="1428736"/>
            <a:ext cx="4500594" cy="3416320"/>
          </a:xfrm>
          <a:prstGeom prst="rect">
            <a:avLst/>
          </a:prstGeom>
          <a:noFill/>
        </p:spPr>
        <p:txBody>
          <a:bodyPr wrap="square" rtlCol="0">
            <a:spAutoFit/>
          </a:bodyPr>
          <a:lstStyle/>
          <a:p>
            <a:pPr algn="just"/>
            <a:r>
              <a:rPr lang="es-ES" b="1" dirty="0" smtClean="0">
                <a:latin typeface="Futura Lt BT" pitchFamily="34" charset="0"/>
              </a:rPr>
              <a:t>Artículo 4°.</a:t>
            </a:r>
            <a:r>
              <a:rPr lang="es-ES" dirty="0" smtClean="0">
                <a:latin typeface="Futura Lt BT" pitchFamily="34" charset="0"/>
              </a:rPr>
              <a:t> Es responsabilidad de los municipios y distritos asegurar que se preste a todos sus habitantes el servicio público de aseo de manera eficiente, sin poner en peligro la salud humana, ni utilizar procedimientos y métodos que puedan afectar al medio ambiente y, en particular, sin ocasionar riesgos para los recursos agua, aire y suelo, ni para la fauna o la flora, o provocar incomodidades por el ruido o los olores y sin atentar contra los paisajes y lugares de especial interés.</a:t>
            </a:r>
            <a:endParaRPr lang="es-ES" dirty="0">
              <a:latin typeface="Futura Lt BT" pitchFamily="34" charset="0"/>
            </a:endParaRPr>
          </a:p>
        </p:txBody>
      </p:sp>
      <p:sp>
        <p:nvSpPr>
          <p:cNvPr id="6"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LEYES Y NORMATIVIDAD</a:t>
            </a:r>
          </a:p>
        </p:txBody>
      </p:sp>
      <p:sp>
        <p:nvSpPr>
          <p:cNvPr id="8" name="7 CuadroTexto"/>
          <p:cNvSpPr txBox="1"/>
          <p:nvPr/>
        </p:nvSpPr>
        <p:spPr>
          <a:xfrm>
            <a:off x="285720" y="642918"/>
            <a:ext cx="6000792" cy="369332"/>
          </a:xfrm>
          <a:prstGeom prst="rect">
            <a:avLst/>
          </a:prstGeom>
          <a:noFill/>
        </p:spPr>
        <p:txBody>
          <a:bodyPr wrap="square" rtlCol="0">
            <a:spAutoFit/>
          </a:bodyPr>
          <a:lstStyle/>
          <a:p>
            <a:r>
              <a:rPr lang="es-ES" dirty="0" smtClean="0">
                <a:latin typeface="Arial Rounded MT Bold" pitchFamily="34" charset="0"/>
              </a:rPr>
              <a:t>REQUERIMIENTOS DE LIMPIEZA DE UNA CIUDAD</a:t>
            </a:r>
            <a:endParaRPr lang="es-ES" dirty="0">
              <a:latin typeface="Arial Rounded MT Bold" pitchFamily="34" charset="0"/>
            </a:endParaRPr>
          </a:p>
        </p:txBody>
      </p:sp>
      <p:pic>
        <p:nvPicPr>
          <p:cNvPr id="3074" name="Picture 2" descr="C:\Documents and Settings\HOME\Escritorio\fotos de campo escobitas\DSC04901.JPG"/>
          <p:cNvPicPr>
            <a:picLocks noChangeAspect="1" noChangeArrowheads="1"/>
          </p:cNvPicPr>
          <p:nvPr/>
        </p:nvPicPr>
        <p:blipFill>
          <a:blip r:embed="rId2" cstate="print"/>
          <a:srcRect/>
          <a:stretch>
            <a:fillRect/>
          </a:stretch>
        </p:blipFill>
        <p:spPr bwMode="auto">
          <a:xfrm>
            <a:off x="5357818" y="1928802"/>
            <a:ext cx="3447966" cy="258597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CuadroTexto"/>
          <p:cNvSpPr txBox="1"/>
          <p:nvPr/>
        </p:nvSpPr>
        <p:spPr>
          <a:xfrm>
            <a:off x="285720" y="928670"/>
            <a:ext cx="8001056" cy="646331"/>
          </a:xfrm>
          <a:prstGeom prst="rect">
            <a:avLst/>
          </a:prstGeom>
          <a:noFill/>
        </p:spPr>
        <p:txBody>
          <a:bodyPr wrap="square" rtlCol="0">
            <a:spAutoFit/>
          </a:bodyPr>
          <a:lstStyle/>
          <a:p>
            <a:pPr algn="just"/>
            <a:r>
              <a:rPr lang="es-ES" dirty="0" smtClean="0">
                <a:latin typeface="Futura Lt BT" pitchFamily="34" charset="0"/>
              </a:rPr>
              <a:t>Con el fin de cumplir con esta ley, se han creado diversos organismos a nivel municipal, tanto público como privados que prestan el servicio de aseo.</a:t>
            </a:r>
          </a:p>
        </p:txBody>
      </p:sp>
      <p:sp>
        <p:nvSpPr>
          <p:cNvPr id="8" name="7 CuadroTexto"/>
          <p:cNvSpPr txBox="1"/>
          <p:nvPr/>
        </p:nvSpPr>
        <p:spPr>
          <a:xfrm>
            <a:off x="428596" y="1785926"/>
            <a:ext cx="5786478" cy="1754326"/>
          </a:xfrm>
          <a:prstGeom prst="rect">
            <a:avLst/>
          </a:prstGeom>
          <a:noFill/>
        </p:spPr>
        <p:txBody>
          <a:bodyPr wrap="square" rtlCol="0">
            <a:spAutoFit/>
          </a:bodyPr>
          <a:lstStyle/>
          <a:p>
            <a:pPr algn="just"/>
            <a:r>
              <a:rPr lang="es-ES" dirty="0" smtClean="0">
                <a:latin typeface="Futura Lt BT" pitchFamily="34" charset="0"/>
              </a:rPr>
              <a:t>Una empresa de aseo municipal tiene tres grandes responsabilidades: </a:t>
            </a:r>
          </a:p>
          <a:p>
            <a:pPr algn="just"/>
            <a:endParaRPr lang="es-ES" dirty="0" smtClean="0">
              <a:latin typeface="Futura Lt BT" pitchFamily="34" charset="0"/>
            </a:endParaRPr>
          </a:p>
          <a:p>
            <a:pPr algn="just">
              <a:buFont typeface="Arial" pitchFamily="34" charset="0"/>
              <a:buChar char="•"/>
            </a:pPr>
            <a:r>
              <a:rPr lang="es-ES" dirty="0" smtClean="0">
                <a:latin typeface="Futura Lt BT" pitchFamily="34" charset="0"/>
              </a:rPr>
              <a:t>La disposición final de todos los desechos </a:t>
            </a:r>
          </a:p>
          <a:p>
            <a:pPr algn="just">
              <a:buFont typeface="Arial" pitchFamily="34" charset="0"/>
              <a:buChar char="•"/>
            </a:pPr>
            <a:r>
              <a:rPr lang="es-ES" dirty="0" smtClean="0">
                <a:latin typeface="Futura Lt BT" pitchFamily="34" charset="0"/>
              </a:rPr>
              <a:t>La recolección y transporte de los residuos domiciliarios </a:t>
            </a:r>
          </a:p>
          <a:p>
            <a:pPr algn="just">
              <a:buFont typeface="Arial" pitchFamily="34" charset="0"/>
              <a:buChar char="•"/>
            </a:pPr>
            <a:r>
              <a:rPr lang="es-ES" dirty="0" smtClean="0">
                <a:latin typeface="Futura Lt BT" pitchFamily="34" charset="0"/>
              </a:rPr>
              <a:t>El aseo de las vías públicas</a:t>
            </a:r>
            <a:endParaRPr lang="es-ES" dirty="0">
              <a:latin typeface="Futura Lt BT" pitchFamily="34" charset="0"/>
            </a:endParaRPr>
          </a:p>
        </p:txBody>
      </p:sp>
      <p:sp>
        <p:nvSpPr>
          <p:cNvPr id="9" name="8 CuadroTexto"/>
          <p:cNvSpPr txBox="1"/>
          <p:nvPr/>
        </p:nvSpPr>
        <p:spPr>
          <a:xfrm>
            <a:off x="500034" y="4214818"/>
            <a:ext cx="5572164" cy="1754326"/>
          </a:xfrm>
          <a:prstGeom prst="rect">
            <a:avLst/>
          </a:prstGeom>
          <a:noFill/>
        </p:spPr>
        <p:txBody>
          <a:bodyPr wrap="square" rtlCol="0">
            <a:spAutoFit/>
          </a:bodyPr>
          <a:lstStyle/>
          <a:p>
            <a:pPr algn="just">
              <a:buFont typeface="Arial" pitchFamily="34" charset="0"/>
              <a:buChar char="•"/>
            </a:pPr>
            <a:r>
              <a:rPr lang="es-ES" dirty="0" smtClean="0">
                <a:latin typeface="Futura Lt BT" pitchFamily="34" charset="0"/>
              </a:rPr>
              <a:t>Barrer</a:t>
            </a:r>
          </a:p>
          <a:p>
            <a:pPr algn="just">
              <a:buFont typeface="Arial" pitchFamily="34" charset="0"/>
              <a:buChar char="•"/>
            </a:pPr>
            <a:r>
              <a:rPr lang="es-ES" dirty="0" smtClean="0">
                <a:latin typeface="Futura Lt BT" pitchFamily="34" charset="0"/>
              </a:rPr>
              <a:t>Recoger la basura </a:t>
            </a:r>
          </a:p>
          <a:p>
            <a:pPr algn="just">
              <a:buFont typeface="Arial" pitchFamily="34" charset="0"/>
              <a:buChar char="•"/>
            </a:pPr>
            <a:r>
              <a:rPr lang="es-ES" dirty="0" smtClean="0">
                <a:latin typeface="Futura Lt BT" pitchFamily="34" charset="0"/>
              </a:rPr>
              <a:t>Transportarla a un lugar donde permanecerá definitivamente o de donde será recogida de nuevo para ser eliminada en otro lugar.</a:t>
            </a:r>
          </a:p>
          <a:p>
            <a:pPr algn="just">
              <a:buFont typeface="Arial" pitchFamily="34" charset="0"/>
              <a:buChar char="•"/>
            </a:pPr>
            <a:endParaRPr lang="es-ES" dirty="0">
              <a:latin typeface="Futura Lt BT" pitchFamily="34" charset="0"/>
            </a:endParaRPr>
          </a:p>
        </p:txBody>
      </p:sp>
      <p:sp>
        <p:nvSpPr>
          <p:cNvPr id="10" name="9 Rectángulo"/>
          <p:cNvSpPr/>
          <p:nvPr/>
        </p:nvSpPr>
        <p:spPr>
          <a:xfrm>
            <a:off x="285720" y="3714752"/>
            <a:ext cx="7572428" cy="369332"/>
          </a:xfrm>
          <a:prstGeom prst="rect">
            <a:avLst/>
          </a:prstGeom>
        </p:spPr>
        <p:txBody>
          <a:bodyPr wrap="square">
            <a:spAutoFit/>
          </a:bodyPr>
          <a:lstStyle/>
          <a:p>
            <a:pPr algn="just"/>
            <a:r>
              <a:rPr lang="es-ES" dirty="0" smtClean="0">
                <a:latin typeface="Futura Lt BT" pitchFamily="34" charset="0"/>
              </a:rPr>
              <a:t>El aseo de las vías públicas incluye tres acciones definidas: </a:t>
            </a:r>
          </a:p>
        </p:txBody>
      </p:sp>
      <p:sp>
        <p:nvSpPr>
          <p:cNvPr id="7"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EMPRESAS ENCARGADAS</a:t>
            </a:r>
          </a:p>
        </p:txBody>
      </p:sp>
      <p:pic>
        <p:nvPicPr>
          <p:cNvPr id="11" name="10 Imagen"/>
          <p:cNvPicPr/>
          <p:nvPr/>
        </p:nvPicPr>
        <p:blipFill>
          <a:blip r:embed="rId2"/>
          <a:srcRect l="12318" t="19301" r="14014" b="18587"/>
          <a:stretch>
            <a:fillRect/>
          </a:stretch>
        </p:blipFill>
        <p:spPr bwMode="auto">
          <a:xfrm>
            <a:off x="6500826" y="4500570"/>
            <a:ext cx="2107565" cy="966470"/>
          </a:xfrm>
          <a:prstGeom prst="rect">
            <a:avLst/>
          </a:prstGeom>
          <a:noFill/>
          <a:ln w="9525">
            <a:noFill/>
            <a:miter lim="800000"/>
            <a:headEnd/>
            <a:tailEnd/>
          </a:ln>
        </p:spPr>
      </p:pic>
      <p:pic>
        <p:nvPicPr>
          <p:cNvPr id="12" name="Picture 2"/>
          <p:cNvPicPr>
            <a:picLocks noChangeAspect="1" noChangeArrowheads="1"/>
          </p:cNvPicPr>
          <p:nvPr/>
        </p:nvPicPr>
        <p:blipFill>
          <a:blip r:embed="rId3"/>
          <a:srcRect/>
          <a:stretch>
            <a:fillRect/>
          </a:stretch>
        </p:blipFill>
        <p:spPr bwMode="auto">
          <a:xfrm>
            <a:off x="7143768" y="2786058"/>
            <a:ext cx="1783668" cy="830267"/>
          </a:xfrm>
          <a:prstGeom prst="rect">
            <a:avLst/>
          </a:prstGeom>
          <a:noFill/>
          <a:ln w="9525">
            <a:noFill/>
            <a:miter lim="800000"/>
            <a:headEnd/>
            <a:tailEnd/>
          </a:ln>
          <a:effectLst/>
        </p:spPr>
      </p:pic>
      <p:pic>
        <p:nvPicPr>
          <p:cNvPr id="13" name="Picture 3"/>
          <p:cNvPicPr>
            <a:picLocks noChangeAspect="1" noChangeArrowheads="1"/>
          </p:cNvPicPr>
          <p:nvPr/>
        </p:nvPicPr>
        <p:blipFill>
          <a:blip r:embed="rId4"/>
          <a:srcRect/>
          <a:stretch>
            <a:fillRect/>
          </a:stretch>
        </p:blipFill>
        <p:spPr bwMode="auto">
          <a:xfrm>
            <a:off x="6143636" y="3786190"/>
            <a:ext cx="1214446" cy="584091"/>
          </a:xfrm>
          <a:prstGeom prst="rect">
            <a:avLst/>
          </a:prstGeom>
          <a:noFill/>
          <a:ln w="9525">
            <a:noFill/>
            <a:miter lim="800000"/>
            <a:headEnd/>
            <a:tailEnd/>
          </a:ln>
          <a:effectLst/>
        </p:spPr>
      </p:pic>
      <p:pic>
        <p:nvPicPr>
          <p:cNvPr id="14" name="Picture 4"/>
          <p:cNvPicPr>
            <a:picLocks noChangeAspect="1" noChangeArrowheads="1"/>
          </p:cNvPicPr>
          <p:nvPr/>
        </p:nvPicPr>
        <p:blipFill>
          <a:blip r:embed="rId5"/>
          <a:srcRect/>
          <a:stretch>
            <a:fillRect/>
          </a:stretch>
        </p:blipFill>
        <p:spPr bwMode="auto">
          <a:xfrm>
            <a:off x="5715008" y="2214554"/>
            <a:ext cx="1428760" cy="528685"/>
          </a:xfrm>
          <a:prstGeom prst="rect">
            <a:avLst/>
          </a:prstGeom>
          <a:noFill/>
          <a:ln w="9525">
            <a:noFill/>
            <a:miter lim="800000"/>
            <a:headEnd/>
            <a:tailEnd/>
          </a:ln>
          <a:effectLst/>
        </p:spPr>
      </p:pic>
      <p:pic>
        <p:nvPicPr>
          <p:cNvPr id="15" name="Picture 5"/>
          <p:cNvPicPr>
            <a:picLocks noChangeAspect="1" noChangeArrowheads="1"/>
          </p:cNvPicPr>
          <p:nvPr/>
        </p:nvPicPr>
        <p:blipFill>
          <a:blip r:embed="rId6"/>
          <a:srcRect/>
          <a:stretch>
            <a:fillRect/>
          </a:stretch>
        </p:blipFill>
        <p:spPr bwMode="auto">
          <a:xfrm>
            <a:off x="7143768" y="1500174"/>
            <a:ext cx="1500198" cy="1063431"/>
          </a:xfrm>
          <a:prstGeom prst="rect">
            <a:avLst/>
          </a:prstGeom>
          <a:noFill/>
          <a:ln w="9525">
            <a:noFill/>
            <a:miter lim="800000"/>
            <a:headEnd/>
            <a:tailEnd/>
          </a:ln>
          <a:effectLst/>
        </p:spPr>
      </p:pic>
      <p:pic>
        <p:nvPicPr>
          <p:cNvPr id="16" name="Picture 6"/>
          <p:cNvPicPr>
            <a:picLocks noChangeAspect="1" noChangeArrowheads="1"/>
          </p:cNvPicPr>
          <p:nvPr/>
        </p:nvPicPr>
        <p:blipFill>
          <a:blip r:embed="rId7"/>
          <a:srcRect/>
          <a:stretch>
            <a:fillRect/>
          </a:stretch>
        </p:blipFill>
        <p:spPr bwMode="auto">
          <a:xfrm>
            <a:off x="7500958" y="3786190"/>
            <a:ext cx="1357322" cy="61258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57158" y="1000108"/>
            <a:ext cx="4286280" cy="3139321"/>
          </a:xfrm>
          <a:prstGeom prst="rect">
            <a:avLst/>
          </a:prstGeom>
          <a:noFill/>
        </p:spPr>
        <p:txBody>
          <a:bodyPr wrap="square" rtlCol="0">
            <a:spAutoFit/>
          </a:bodyPr>
          <a:lstStyle/>
          <a:p>
            <a:r>
              <a:rPr lang="es-ES" dirty="0" smtClean="0">
                <a:latin typeface="Futura Lt BT" pitchFamily="34" charset="0"/>
              </a:rPr>
              <a:t>En el año 2003 se prestaba el servicio de aseo en 1098 municipios. </a:t>
            </a:r>
          </a:p>
          <a:p>
            <a:endParaRPr lang="es-ES" dirty="0" smtClean="0">
              <a:latin typeface="Futura Lt BT" pitchFamily="34" charset="0"/>
            </a:endParaRPr>
          </a:p>
          <a:p>
            <a:r>
              <a:rPr lang="es-ES" dirty="0" smtClean="0">
                <a:latin typeface="Futura Lt BT" pitchFamily="34" charset="0"/>
              </a:rPr>
              <a:t>Para la prestación del servicio había: </a:t>
            </a:r>
          </a:p>
          <a:p>
            <a:endParaRPr lang="es-ES" dirty="0" smtClean="0">
              <a:latin typeface="Futura Lt BT" pitchFamily="34" charset="0"/>
            </a:endParaRPr>
          </a:p>
          <a:p>
            <a:pPr marL="342900" indent="-342900">
              <a:buFont typeface="Arial" pitchFamily="34" charset="0"/>
              <a:buChar char="•"/>
            </a:pPr>
            <a:r>
              <a:rPr lang="es-ES" dirty="0" smtClean="0">
                <a:latin typeface="Futura Lt BT" pitchFamily="34" charset="0"/>
              </a:rPr>
              <a:t>1.008 entidades a nivel nacional, </a:t>
            </a:r>
          </a:p>
          <a:p>
            <a:pPr marL="342900" indent="-342900">
              <a:buFont typeface="Arial" pitchFamily="34" charset="0"/>
              <a:buChar char="•"/>
            </a:pPr>
            <a:r>
              <a:rPr lang="es-ES" dirty="0" smtClean="0">
                <a:latin typeface="Futura Lt BT" pitchFamily="34" charset="0"/>
              </a:rPr>
              <a:t>El 84% (799) de las entidades eran dependencia de la alcaldía municipal, </a:t>
            </a:r>
          </a:p>
          <a:p>
            <a:pPr marL="342900" indent="-342900">
              <a:buFont typeface="Arial" pitchFamily="34" charset="0"/>
              <a:buChar char="•"/>
            </a:pPr>
            <a:r>
              <a:rPr lang="es-ES" dirty="0" smtClean="0">
                <a:latin typeface="Futura Lt BT" pitchFamily="34" charset="0"/>
              </a:rPr>
              <a:t>El 5% (32) se constituían como entidades comunitarias </a:t>
            </a:r>
          </a:p>
          <a:p>
            <a:pPr marL="342900" indent="-342900">
              <a:buFont typeface="Arial" pitchFamily="34" charset="0"/>
              <a:buChar char="•"/>
            </a:pPr>
            <a:r>
              <a:rPr lang="es-ES" dirty="0" smtClean="0">
                <a:latin typeface="Futura Lt BT" pitchFamily="34" charset="0"/>
              </a:rPr>
              <a:t>11% (116)eran empresas privadas</a:t>
            </a:r>
            <a:endParaRPr lang="es-ES" dirty="0">
              <a:latin typeface="Futura Lt BT" pitchFamily="34" charset="0"/>
            </a:endParaRPr>
          </a:p>
        </p:txBody>
      </p:sp>
      <p:sp>
        <p:nvSpPr>
          <p:cNvPr id="5" name="3 CuadroTexto"/>
          <p:cNvSpPr txBox="1">
            <a:spLocks noChangeArrowheads="1"/>
          </p:cNvSpPr>
          <p:nvPr/>
        </p:nvSpPr>
        <p:spPr bwMode="auto">
          <a:xfrm>
            <a:off x="190592" y="58875"/>
            <a:ext cx="4881474"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EMPRESAS DE ASEO EN COLOMBIA</a:t>
            </a:r>
          </a:p>
        </p:txBody>
      </p:sp>
      <p:pic>
        <p:nvPicPr>
          <p:cNvPr id="9218" name="Picture 2" descr="C:\Documents and Settings\HOME\Escritorio\TESIS MAYO 2007\tesis wow\T-ZIZ\9 IMAGENES\EEVVM\1_IMG_0064.JPG"/>
          <p:cNvPicPr>
            <a:picLocks noChangeAspect="1" noChangeArrowheads="1"/>
          </p:cNvPicPr>
          <p:nvPr/>
        </p:nvPicPr>
        <p:blipFill>
          <a:blip r:embed="rId2"/>
          <a:srcRect/>
          <a:stretch>
            <a:fillRect/>
          </a:stretch>
        </p:blipFill>
        <p:spPr bwMode="auto">
          <a:xfrm>
            <a:off x="4857752" y="1643050"/>
            <a:ext cx="3810027" cy="285752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57158" y="857232"/>
            <a:ext cx="8001056" cy="1200329"/>
          </a:xfrm>
          <a:prstGeom prst="rect">
            <a:avLst/>
          </a:prstGeom>
          <a:noFill/>
        </p:spPr>
        <p:txBody>
          <a:bodyPr wrap="square" rtlCol="0">
            <a:spAutoFit/>
          </a:bodyPr>
          <a:lstStyle/>
          <a:p>
            <a:pPr algn="just"/>
            <a:r>
              <a:rPr lang="es-ES" dirty="0" smtClean="0">
                <a:latin typeface="Futura Lt BT" pitchFamily="34" charset="0"/>
              </a:rPr>
              <a:t>En los servicios prestados por varias de estas empresas, se encuentra que aunque existen unas cuantas variaciones entre las actividades y los recursos con los cuales son llevadas a cabo; los diversos tipos de tratamiento de limpieza son básicamente los mismos</a:t>
            </a:r>
            <a:endParaRPr lang="es-ES" dirty="0">
              <a:latin typeface="Futura Lt BT" pitchFamily="34" charset="0"/>
            </a:endParaRPr>
          </a:p>
        </p:txBody>
      </p:sp>
      <p:sp>
        <p:nvSpPr>
          <p:cNvPr id="5" name="4 CuadroTexto"/>
          <p:cNvSpPr txBox="1"/>
          <p:nvPr/>
        </p:nvSpPr>
        <p:spPr>
          <a:xfrm>
            <a:off x="1000100" y="2428868"/>
            <a:ext cx="6715172" cy="3139321"/>
          </a:xfrm>
          <a:prstGeom prst="rect">
            <a:avLst/>
          </a:prstGeom>
          <a:noFill/>
        </p:spPr>
        <p:txBody>
          <a:bodyPr wrap="square" rtlCol="0">
            <a:spAutoFit/>
          </a:bodyPr>
          <a:lstStyle/>
          <a:p>
            <a:r>
              <a:rPr lang="es-ES" b="1" dirty="0" smtClean="0">
                <a:latin typeface="Futura Lt BT" pitchFamily="34" charset="0"/>
              </a:rPr>
              <a:t>RECOLECCIÓN Y TRANSPORTE DE RESIDUOS SÓLIDOS</a:t>
            </a:r>
          </a:p>
          <a:p>
            <a:pPr lvl="1">
              <a:buFont typeface="Arial" pitchFamily="34" charset="0"/>
              <a:buChar char="•"/>
            </a:pPr>
            <a:r>
              <a:rPr lang="es-ES" dirty="0" smtClean="0">
                <a:latin typeface="Futura Lt BT" pitchFamily="34" charset="0"/>
              </a:rPr>
              <a:t>Recolección de las basuras.</a:t>
            </a:r>
          </a:p>
          <a:p>
            <a:pPr lvl="1">
              <a:buFont typeface="Arial" pitchFamily="34" charset="0"/>
              <a:buChar char="•"/>
            </a:pPr>
            <a:r>
              <a:rPr lang="es-ES" dirty="0" smtClean="0">
                <a:latin typeface="Futura Lt BT" pitchFamily="34" charset="0"/>
              </a:rPr>
              <a:t>Aseo en las áreas publicas</a:t>
            </a:r>
          </a:p>
          <a:p>
            <a:pPr lvl="1">
              <a:buFont typeface="Arial" pitchFamily="34" charset="0"/>
              <a:buChar char="•"/>
            </a:pPr>
            <a:r>
              <a:rPr lang="es-ES" dirty="0" smtClean="0">
                <a:latin typeface="Futura Lt BT" pitchFamily="34" charset="0"/>
              </a:rPr>
              <a:t>Mantenimiento de áreas verdes</a:t>
            </a:r>
          </a:p>
          <a:p>
            <a:endParaRPr lang="es-ES" dirty="0" smtClean="0">
              <a:latin typeface="Futura Lt BT" pitchFamily="34" charset="0"/>
            </a:endParaRPr>
          </a:p>
          <a:p>
            <a:r>
              <a:rPr lang="es-ES" b="1" dirty="0" smtClean="0">
                <a:latin typeface="Futura Lt BT" pitchFamily="34" charset="0"/>
              </a:rPr>
              <a:t>ACTIVIDAD ES COMPLEMENTARIAS</a:t>
            </a:r>
          </a:p>
          <a:p>
            <a:pPr lvl="1">
              <a:buFont typeface="Arial" pitchFamily="34" charset="0"/>
              <a:buChar char="•"/>
            </a:pPr>
            <a:r>
              <a:rPr lang="es-ES" dirty="0" smtClean="0">
                <a:latin typeface="Futura Lt BT" pitchFamily="34" charset="0"/>
              </a:rPr>
              <a:t>Zonas verdes</a:t>
            </a:r>
          </a:p>
          <a:p>
            <a:pPr lvl="1">
              <a:buFont typeface="Arial" pitchFamily="34" charset="0"/>
              <a:buChar char="•"/>
            </a:pPr>
            <a:r>
              <a:rPr lang="es-ES" dirty="0" smtClean="0">
                <a:latin typeface="Futura Lt BT" pitchFamily="34" charset="0"/>
              </a:rPr>
              <a:t>Ruta hospitalaria</a:t>
            </a:r>
          </a:p>
          <a:p>
            <a:pPr lvl="1">
              <a:buFont typeface="Arial" pitchFamily="34" charset="0"/>
              <a:buChar char="•"/>
            </a:pPr>
            <a:r>
              <a:rPr lang="es-ES" dirty="0" smtClean="0">
                <a:latin typeface="Futura Lt BT" pitchFamily="34" charset="0"/>
              </a:rPr>
              <a:t>Recolección, transporte y disposición final de escombros</a:t>
            </a:r>
          </a:p>
          <a:p>
            <a:pPr lvl="1">
              <a:buFont typeface="Arial" pitchFamily="34" charset="0"/>
              <a:buChar char="•"/>
            </a:pPr>
            <a:r>
              <a:rPr lang="es-ES" dirty="0" smtClean="0">
                <a:latin typeface="Futura Lt BT" pitchFamily="34" charset="0"/>
              </a:rPr>
              <a:t>Ruta especial</a:t>
            </a:r>
          </a:p>
          <a:p>
            <a:pPr lvl="1">
              <a:buFont typeface="Arial" pitchFamily="34" charset="0"/>
              <a:buChar char="•"/>
            </a:pPr>
            <a:r>
              <a:rPr lang="es-ES" dirty="0" smtClean="0">
                <a:latin typeface="Futura Lt BT" pitchFamily="34" charset="0"/>
              </a:rPr>
              <a:t>Eventos especiales</a:t>
            </a:r>
            <a:endParaRPr lang="es-ES" dirty="0">
              <a:latin typeface="Futura Lt BT" pitchFamily="34" charset="0"/>
            </a:endParaRPr>
          </a:p>
        </p:txBody>
      </p:sp>
      <p:sp>
        <p:nvSpPr>
          <p:cNvPr id="6"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EMPRESAS DE ASEO</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57158" y="785794"/>
            <a:ext cx="5072098" cy="4247317"/>
          </a:xfrm>
          <a:prstGeom prst="rect">
            <a:avLst/>
          </a:prstGeom>
          <a:noFill/>
        </p:spPr>
        <p:txBody>
          <a:bodyPr wrap="square" rtlCol="0">
            <a:spAutoFit/>
          </a:bodyPr>
          <a:lstStyle/>
          <a:p>
            <a:pPr algn="just"/>
            <a:r>
              <a:rPr lang="es-ES" dirty="0" smtClean="0">
                <a:latin typeface="Futura Lt BT" pitchFamily="34" charset="0"/>
              </a:rPr>
              <a:t>El aseo de calles tiene dos beneficios principales </a:t>
            </a:r>
          </a:p>
          <a:p>
            <a:pPr algn="just"/>
            <a:endParaRPr lang="es-ES" dirty="0" smtClean="0">
              <a:latin typeface="Futura Lt BT" pitchFamily="34" charset="0"/>
            </a:endParaRPr>
          </a:p>
          <a:p>
            <a:pPr algn="just"/>
            <a:r>
              <a:rPr lang="es-ES" dirty="0" smtClean="0">
                <a:latin typeface="Futura Lt BT" pitchFamily="34" charset="0"/>
              </a:rPr>
              <a:t>Un beneficio visible, de remover hojas, papel u otros desechos, que se encuentran generalmente en cunetas, con el fin de tener vías limpias. Con esto también se evita que la basura bloquee los desagües, lo que podría ocasionar inundaciones en épocas lluviosas. </a:t>
            </a:r>
          </a:p>
          <a:p>
            <a:pPr algn="just"/>
            <a:endParaRPr lang="es-ES" dirty="0" smtClean="0">
              <a:latin typeface="Futura Lt BT" pitchFamily="34" charset="0"/>
            </a:endParaRPr>
          </a:p>
          <a:p>
            <a:pPr algn="just"/>
            <a:r>
              <a:rPr lang="es-ES" dirty="0" smtClean="0">
                <a:latin typeface="Futura Lt BT" pitchFamily="34" charset="0"/>
              </a:rPr>
              <a:t>El segundo beneficio es la remoción de basuras contaminadas con partículas nocivas para la salud, con el fin de reducir la cantidad de contaminación que es lanzada a la atmósfera, y la que llega a ríos y océanos.</a:t>
            </a:r>
          </a:p>
          <a:p>
            <a:pPr algn="just"/>
            <a:endParaRPr lang="es-ES" dirty="0">
              <a:latin typeface="Futura Lt BT" pitchFamily="34" charset="0"/>
            </a:endParaRPr>
          </a:p>
        </p:txBody>
      </p:sp>
      <p:sp>
        <p:nvSpPr>
          <p:cNvPr id="5" name="4 CuadroTexto"/>
          <p:cNvSpPr txBox="1"/>
          <p:nvPr/>
        </p:nvSpPr>
        <p:spPr>
          <a:xfrm>
            <a:off x="5598494" y="285728"/>
            <a:ext cx="2683683" cy="369332"/>
          </a:xfrm>
          <a:prstGeom prst="rect">
            <a:avLst/>
          </a:prstGeom>
          <a:noFill/>
        </p:spPr>
        <p:txBody>
          <a:bodyPr wrap="none" rtlCol="0">
            <a:spAutoFit/>
          </a:bodyPr>
          <a:lstStyle/>
          <a:p>
            <a:pPr algn="r"/>
            <a:r>
              <a:rPr lang="es-ES" dirty="0" smtClean="0"/>
              <a:t>ASEO O BARRIDO URBANO</a:t>
            </a:r>
            <a:endParaRPr lang="es-ES" dirty="0"/>
          </a:p>
        </p:txBody>
      </p:sp>
      <p:pic>
        <p:nvPicPr>
          <p:cNvPr id="10242" name="Picture 2" descr="C:\Documents and Settings\HOME\Escritorio\TESIS MAYO 2007\tesis wow\T-ZIZ\9 IMAGENES\BASURA\200009898-001.jpg"/>
          <p:cNvPicPr>
            <a:picLocks noChangeAspect="1" noChangeArrowheads="1"/>
          </p:cNvPicPr>
          <p:nvPr/>
        </p:nvPicPr>
        <p:blipFill>
          <a:blip r:embed="rId3"/>
          <a:srcRect/>
          <a:stretch>
            <a:fillRect/>
          </a:stretch>
        </p:blipFill>
        <p:spPr bwMode="auto">
          <a:xfrm>
            <a:off x="5857884" y="928670"/>
            <a:ext cx="2643206" cy="175878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6"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ASEO O BARRIDO URBANO</a:t>
            </a:r>
          </a:p>
        </p:txBody>
      </p:sp>
      <p:pic>
        <p:nvPicPr>
          <p:cNvPr id="8" name="MOV04896.MPG">
            <a:hlinkClick r:id="" action="ppaction://media"/>
          </p:cNvPr>
          <p:cNvPicPr>
            <a:picLocks noRot="1" noChangeAspect="1"/>
          </p:cNvPicPr>
          <p:nvPr>
            <a:videoFile r:link="rId1"/>
          </p:nvPr>
        </p:nvPicPr>
        <p:blipFill>
          <a:blip r:embed="rId4"/>
          <a:stretch>
            <a:fillRect/>
          </a:stretch>
        </p:blipFill>
        <p:spPr>
          <a:xfrm>
            <a:off x="5572132" y="3071810"/>
            <a:ext cx="3048000" cy="2286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repeatCount="indefinite" fill="hold" display="0">
                  <p:stCondLst>
                    <p:cond delay="indefinite"/>
                  </p:stCondLst>
                  <p:endCondLst>
                    <p:cond evt="onPrev" delay="0">
                      <p:tgtEl>
                        <p:sldTgt/>
                      </p:tgtEl>
                    </p:cond>
                  </p:end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734111" y="1714488"/>
            <a:ext cx="2087045" cy="861774"/>
          </a:xfrm>
          <a:prstGeom prst="rect">
            <a:avLst/>
          </a:prstGeom>
          <a:noFill/>
        </p:spPr>
        <p:txBody>
          <a:bodyPr wrap="none" rtlCol="0">
            <a:spAutoFit/>
          </a:bodyPr>
          <a:lstStyle/>
          <a:p>
            <a:pPr algn="ctr"/>
            <a:r>
              <a:rPr lang="es-ES" sz="1600" dirty="0" smtClean="0">
                <a:latin typeface="Arial Rounded MT Bold" pitchFamily="34" charset="0"/>
              </a:rPr>
              <a:t>BARRENDERO</a:t>
            </a:r>
          </a:p>
          <a:p>
            <a:pPr algn="ctr"/>
            <a:r>
              <a:rPr lang="es-ES" sz="1600" dirty="0" smtClean="0">
                <a:latin typeface="Arial Rounded MT Bold" pitchFamily="34" charset="0"/>
              </a:rPr>
              <a:t>BARRIDO MANUAL</a:t>
            </a:r>
          </a:p>
          <a:p>
            <a:pPr algn="ctr"/>
            <a:r>
              <a:rPr lang="es-ES" sz="1600" dirty="0" smtClean="0">
                <a:latin typeface="Arial Rounded MT Bold" pitchFamily="34" charset="0"/>
              </a:rPr>
              <a:t>ESCOBITA</a:t>
            </a:r>
          </a:p>
        </p:txBody>
      </p:sp>
      <p:sp>
        <p:nvSpPr>
          <p:cNvPr id="6" name="5 CuadroTexto"/>
          <p:cNvSpPr txBox="1"/>
          <p:nvPr/>
        </p:nvSpPr>
        <p:spPr>
          <a:xfrm>
            <a:off x="5234705" y="1714488"/>
            <a:ext cx="2337691" cy="1107996"/>
          </a:xfrm>
          <a:prstGeom prst="rect">
            <a:avLst/>
          </a:prstGeom>
          <a:noFill/>
        </p:spPr>
        <p:txBody>
          <a:bodyPr wrap="none" rtlCol="0">
            <a:spAutoFit/>
          </a:bodyPr>
          <a:lstStyle/>
          <a:p>
            <a:pPr algn="ctr"/>
            <a:r>
              <a:rPr lang="es-ES" sz="1600" dirty="0" smtClean="0">
                <a:latin typeface="Arial Rounded MT Bold" pitchFamily="34" charset="0"/>
              </a:rPr>
              <a:t>BARRIDO MECANICO</a:t>
            </a:r>
          </a:p>
          <a:p>
            <a:pPr algn="ctr"/>
            <a:r>
              <a:rPr lang="es-ES" sz="1600" dirty="0" smtClean="0">
                <a:latin typeface="Arial Rounded MT Bold" pitchFamily="34" charset="0"/>
              </a:rPr>
              <a:t>BARREDORAS</a:t>
            </a:r>
          </a:p>
          <a:p>
            <a:pPr algn="ctr"/>
            <a:r>
              <a:rPr lang="es-ES" sz="1600" dirty="0" smtClean="0">
                <a:latin typeface="Arial Rounded MT Bold" pitchFamily="34" charset="0"/>
              </a:rPr>
              <a:t>ASPIRADORAS</a:t>
            </a:r>
          </a:p>
          <a:p>
            <a:pPr algn="ctr"/>
            <a:r>
              <a:rPr lang="es-ES" sz="1600" dirty="0" smtClean="0">
                <a:latin typeface="Arial Rounded MT Bold" pitchFamily="34" charset="0"/>
              </a:rPr>
              <a:t>BLOWERS ETC.</a:t>
            </a:r>
          </a:p>
        </p:txBody>
      </p:sp>
      <p:sp>
        <p:nvSpPr>
          <p:cNvPr id="8" name="7 Rectángulo"/>
          <p:cNvSpPr/>
          <p:nvPr/>
        </p:nvSpPr>
        <p:spPr>
          <a:xfrm>
            <a:off x="571472" y="1000108"/>
            <a:ext cx="7429552" cy="646331"/>
          </a:xfrm>
          <a:prstGeom prst="rect">
            <a:avLst/>
          </a:prstGeom>
        </p:spPr>
        <p:txBody>
          <a:bodyPr wrap="square">
            <a:spAutoFit/>
          </a:bodyPr>
          <a:lstStyle/>
          <a:p>
            <a:r>
              <a:rPr lang="es-ES" dirty="0" smtClean="0">
                <a:latin typeface="Futura Lt BT" pitchFamily="34" charset="0"/>
              </a:rPr>
              <a:t>El barrido puede hacerse manualmente o mecánicamente, ambos métodos se pueden combinar con el fin de tener calles más limpias</a:t>
            </a:r>
            <a:endParaRPr lang="es-ES" dirty="0">
              <a:latin typeface="Futura Lt BT" pitchFamily="34" charset="0"/>
            </a:endParaRPr>
          </a:p>
        </p:txBody>
      </p:sp>
      <p:pic>
        <p:nvPicPr>
          <p:cNvPr id="11268" name="Picture 4" descr="C:\Documents and Settings\HOME\Escritorio\TESIS MAYO 2007\tesis wow\T-ZIZ\9 IMAGENES\SWEEPERS\BARREDORAS EEVVM\S3600010.JPG"/>
          <p:cNvPicPr>
            <a:picLocks noChangeAspect="1" noChangeArrowheads="1"/>
          </p:cNvPicPr>
          <p:nvPr/>
        </p:nvPicPr>
        <p:blipFill>
          <a:blip r:embed="rId2" cstate="print"/>
          <a:srcRect/>
          <a:stretch>
            <a:fillRect/>
          </a:stretch>
        </p:blipFill>
        <p:spPr bwMode="auto">
          <a:xfrm>
            <a:off x="4572000" y="2928934"/>
            <a:ext cx="3571901" cy="267892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1"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ASEO O BARRIDO URBANO</a:t>
            </a:r>
          </a:p>
        </p:txBody>
      </p:sp>
      <p:pic>
        <p:nvPicPr>
          <p:cNvPr id="9" name="Picture 2" descr="C:\Documents and Settings\HOME\Escritorio\fotos de campo escobitas\DSC04883.JPG"/>
          <p:cNvPicPr>
            <a:picLocks noChangeAspect="1" noChangeArrowheads="1"/>
          </p:cNvPicPr>
          <p:nvPr/>
        </p:nvPicPr>
        <p:blipFill>
          <a:blip r:embed="rId3" cstate="print"/>
          <a:srcRect/>
          <a:stretch>
            <a:fillRect/>
          </a:stretch>
        </p:blipFill>
        <p:spPr bwMode="auto">
          <a:xfrm>
            <a:off x="571472" y="2571744"/>
            <a:ext cx="2428892" cy="323852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57158" y="642918"/>
            <a:ext cx="6715172" cy="369332"/>
          </a:xfrm>
          <a:prstGeom prst="rect">
            <a:avLst/>
          </a:prstGeom>
          <a:noFill/>
        </p:spPr>
        <p:txBody>
          <a:bodyPr wrap="square" rtlCol="0">
            <a:spAutoFit/>
          </a:bodyPr>
          <a:lstStyle/>
          <a:p>
            <a:r>
              <a:rPr lang="es-ES" dirty="0" smtClean="0"/>
              <a:t>Características comunes en un sistema mecánico o manual</a:t>
            </a:r>
            <a:endParaRPr lang="es-ES" dirty="0"/>
          </a:p>
        </p:txBody>
      </p:sp>
      <p:sp>
        <p:nvSpPr>
          <p:cNvPr id="4" name="3 CuadroTexto"/>
          <p:cNvSpPr txBox="1"/>
          <p:nvPr/>
        </p:nvSpPr>
        <p:spPr>
          <a:xfrm>
            <a:off x="357158" y="1285860"/>
            <a:ext cx="4071966" cy="2585323"/>
          </a:xfrm>
          <a:prstGeom prst="rect">
            <a:avLst/>
          </a:prstGeom>
          <a:noFill/>
        </p:spPr>
        <p:txBody>
          <a:bodyPr wrap="square" rtlCol="0">
            <a:spAutoFit/>
          </a:bodyPr>
          <a:lstStyle/>
          <a:p>
            <a:pPr marL="0" lvl="3" algn="just"/>
            <a:r>
              <a:rPr lang="es-ES" b="1" dirty="0" smtClean="0">
                <a:latin typeface="Futura Lt BT" pitchFamily="34" charset="0"/>
              </a:rPr>
              <a:t>Productividad</a:t>
            </a:r>
          </a:p>
          <a:p>
            <a:pPr algn="just"/>
            <a:r>
              <a:rPr lang="es-ES" dirty="0" smtClean="0">
                <a:latin typeface="Futura Lt BT" pitchFamily="34" charset="0"/>
              </a:rPr>
              <a:t>La cantidad de basura recogida por un artefacto o una persona, en condiciones operativas normales en un tiempo determinado. </a:t>
            </a:r>
          </a:p>
          <a:p>
            <a:pPr algn="just"/>
            <a:endParaRPr lang="es-ES" dirty="0" smtClean="0">
              <a:latin typeface="Futura Lt BT" pitchFamily="34" charset="0"/>
            </a:endParaRPr>
          </a:p>
          <a:p>
            <a:pPr algn="just"/>
            <a:r>
              <a:rPr lang="es-ES" dirty="0" smtClean="0">
                <a:latin typeface="Futura Lt BT" pitchFamily="34" charset="0"/>
              </a:rPr>
              <a:t>Está medida en:</a:t>
            </a:r>
          </a:p>
          <a:p>
            <a:pPr algn="just"/>
            <a:r>
              <a:rPr lang="es-ES" dirty="0" smtClean="0">
                <a:latin typeface="Futura Lt BT" pitchFamily="34" charset="0"/>
              </a:rPr>
              <a:t> Área barrida x Unidad de tiempo. </a:t>
            </a:r>
          </a:p>
          <a:p>
            <a:pPr algn="just"/>
            <a:r>
              <a:rPr lang="es-ES" dirty="0" smtClean="0">
                <a:latin typeface="Futura Lt BT" pitchFamily="34" charset="0"/>
              </a:rPr>
              <a:t>Generalmente en m</a:t>
            </a:r>
            <a:r>
              <a:rPr lang="es-ES" baseline="30000" dirty="0" smtClean="0">
                <a:latin typeface="Futura Lt BT" pitchFamily="34" charset="0"/>
              </a:rPr>
              <a:t>2</a:t>
            </a:r>
            <a:r>
              <a:rPr lang="es-ES" dirty="0" smtClean="0">
                <a:latin typeface="Futura Lt BT" pitchFamily="34" charset="0"/>
              </a:rPr>
              <a:t> / hora.</a:t>
            </a:r>
            <a:endParaRPr lang="es-ES" b="1" dirty="0" smtClean="0">
              <a:latin typeface="Futura Lt BT" pitchFamily="34" charset="0"/>
            </a:endParaRPr>
          </a:p>
        </p:txBody>
      </p:sp>
      <p:pic>
        <p:nvPicPr>
          <p:cNvPr id="6" name="5 Imagen" descr="barredora manual superior"/>
          <p:cNvPicPr/>
          <p:nvPr/>
        </p:nvPicPr>
        <p:blipFill>
          <a:blip r:embed="rId2" cstate="print"/>
          <a:srcRect/>
          <a:stretch>
            <a:fillRect/>
          </a:stretch>
        </p:blipFill>
        <p:spPr bwMode="auto">
          <a:xfrm>
            <a:off x="357158" y="4214818"/>
            <a:ext cx="3865245" cy="1593215"/>
          </a:xfrm>
          <a:prstGeom prst="rect">
            <a:avLst/>
          </a:prstGeom>
          <a:noFill/>
          <a:ln w="9525">
            <a:noFill/>
            <a:miter lim="800000"/>
            <a:headEnd/>
            <a:tailEnd/>
          </a:ln>
        </p:spPr>
      </p:pic>
      <p:sp>
        <p:nvSpPr>
          <p:cNvPr id="8" name="7 Rectángulo"/>
          <p:cNvSpPr/>
          <p:nvPr/>
        </p:nvSpPr>
        <p:spPr>
          <a:xfrm>
            <a:off x="5000628" y="3071810"/>
            <a:ext cx="3643338" cy="2031325"/>
          </a:xfrm>
          <a:prstGeom prst="rect">
            <a:avLst/>
          </a:prstGeom>
        </p:spPr>
        <p:txBody>
          <a:bodyPr wrap="square">
            <a:spAutoFit/>
          </a:bodyPr>
          <a:lstStyle/>
          <a:p>
            <a:pPr marL="268288" lvl="0" indent="-268288">
              <a:buFont typeface="Arial" pitchFamily="34" charset="0"/>
              <a:buChar char="•"/>
            </a:pPr>
            <a:r>
              <a:rPr lang="es-ES" dirty="0" smtClean="0">
                <a:latin typeface="Futura Lt BT" pitchFamily="34" charset="0"/>
              </a:rPr>
              <a:t>Subir y bajar andenes</a:t>
            </a:r>
          </a:p>
          <a:p>
            <a:pPr marL="268288" lvl="0" indent="-268288">
              <a:buFont typeface="Arial" pitchFamily="34" charset="0"/>
              <a:buChar char="•"/>
            </a:pPr>
            <a:r>
              <a:rPr lang="es-ES" dirty="0" smtClean="0">
                <a:latin typeface="Futura Lt BT" pitchFamily="34" charset="0"/>
              </a:rPr>
              <a:t>Tolerar pendientes positivas y negativas</a:t>
            </a:r>
          </a:p>
          <a:p>
            <a:pPr marL="268288" lvl="0" indent="-268288">
              <a:buFont typeface="Arial" pitchFamily="34" charset="0"/>
              <a:buChar char="•"/>
            </a:pPr>
            <a:r>
              <a:rPr lang="es-ES" dirty="0" smtClean="0">
                <a:latin typeface="Futura Lt BT" pitchFamily="34" charset="0"/>
              </a:rPr>
              <a:t>Acceder a rincones</a:t>
            </a:r>
          </a:p>
          <a:p>
            <a:pPr marL="268288" lvl="0" indent="-268288">
              <a:buFont typeface="Arial" pitchFamily="34" charset="0"/>
              <a:buChar char="•"/>
            </a:pPr>
            <a:r>
              <a:rPr lang="es-ES" dirty="0" smtClean="0">
                <a:latin typeface="Futura Lt BT" pitchFamily="34" charset="0"/>
              </a:rPr>
              <a:t>Subir y bajar escaleras</a:t>
            </a:r>
          </a:p>
          <a:p>
            <a:pPr marL="268288" lvl="0" indent="-268288">
              <a:buFont typeface="Arial" pitchFamily="34" charset="0"/>
              <a:buChar char="•"/>
            </a:pPr>
            <a:r>
              <a:rPr lang="es-ES" dirty="0" smtClean="0">
                <a:latin typeface="Futura Lt BT" pitchFamily="34" charset="0"/>
              </a:rPr>
              <a:t>Pasar resaltos</a:t>
            </a:r>
          </a:p>
          <a:p>
            <a:pPr marL="268288" lvl="0" indent="-268288">
              <a:buFont typeface="Arial" pitchFamily="34" charset="0"/>
              <a:buChar char="•"/>
            </a:pPr>
            <a:r>
              <a:rPr lang="es-ES" dirty="0" smtClean="0">
                <a:latin typeface="Futura Lt BT" pitchFamily="34" charset="0"/>
              </a:rPr>
              <a:t>Tolerar inclinaciones laterales</a:t>
            </a:r>
            <a:endParaRPr lang="es-ES" dirty="0">
              <a:latin typeface="Futura Lt BT" pitchFamily="34" charset="0"/>
            </a:endParaRPr>
          </a:p>
        </p:txBody>
      </p:sp>
      <p:sp>
        <p:nvSpPr>
          <p:cNvPr id="9" name="8 Rectángulo"/>
          <p:cNvSpPr/>
          <p:nvPr/>
        </p:nvSpPr>
        <p:spPr>
          <a:xfrm>
            <a:off x="4714876" y="1357298"/>
            <a:ext cx="3857620" cy="1477328"/>
          </a:xfrm>
          <a:prstGeom prst="rect">
            <a:avLst/>
          </a:prstGeom>
        </p:spPr>
        <p:txBody>
          <a:bodyPr wrap="square">
            <a:spAutoFit/>
          </a:bodyPr>
          <a:lstStyle/>
          <a:p>
            <a:pPr marL="0" lvl="3" algn="just"/>
            <a:r>
              <a:rPr lang="es-ES" b="1" dirty="0" smtClean="0">
                <a:latin typeface="Futura Lt BT" pitchFamily="34" charset="0"/>
              </a:rPr>
              <a:t>Capacidad de acceso</a:t>
            </a:r>
          </a:p>
          <a:p>
            <a:pPr algn="just"/>
            <a:r>
              <a:rPr lang="es-ES" dirty="0" smtClean="0">
                <a:latin typeface="Futura Lt BT" pitchFamily="34" charset="0"/>
              </a:rPr>
              <a:t>Posibilidad que tiene el artefacto de acceder a espacios limitados sin afectar el desempeño del barrido y recolección</a:t>
            </a:r>
          </a:p>
        </p:txBody>
      </p:sp>
      <p:sp>
        <p:nvSpPr>
          <p:cNvPr id="10" name="3 CuadroTexto"/>
          <p:cNvSpPr txBox="1">
            <a:spLocks noChangeArrowheads="1"/>
          </p:cNvSpPr>
          <p:nvPr/>
        </p:nvSpPr>
        <p:spPr bwMode="auto">
          <a:xfrm>
            <a:off x="190592" y="58875"/>
            <a:ext cx="4952912" cy="338554"/>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sz="1600" dirty="0" smtClean="0">
                <a:solidFill>
                  <a:srgbClr val="008000"/>
                </a:solidFill>
                <a:latin typeface="Arial Rounded MT Bold" pitchFamily="34" charset="0"/>
              </a:rPr>
              <a:t>CARACTERISITCAS PROCESOS DE BARRIDO</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57158" y="857232"/>
            <a:ext cx="5143536" cy="4524315"/>
          </a:xfrm>
          <a:prstGeom prst="rect">
            <a:avLst/>
          </a:prstGeom>
          <a:noFill/>
        </p:spPr>
        <p:txBody>
          <a:bodyPr wrap="square" rtlCol="0">
            <a:spAutoFit/>
          </a:bodyPr>
          <a:lstStyle/>
          <a:p>
            <a:pPr marL="0" lvl="3" algn="just"/>
            <a:r>
              <a:rPr lang="es-ES" b="1" dirty="0" smtClean="0">
                <a:latin typeface="Futura Lt BT" pitchFamily="34" charset="0"/>
              </a:rPr>
              <a:t>Costos de mantenimiento</a:t>
            </a:r>
          </a:p>
          <a:p>
            <a:pPr algn="just"/>
            <a:r>
              <a:rPr lang="es-ES" dirty="0" smtClean="0">
                <a:latin typeface="Futura Lt BT" pitchFamily="34" charset="0"/>
              </a:rPr>
              <a:t>Cantidad de operaciones de mantenimiento predictivo, preventivo y correctivo que se deben llevar a cabo con el fin de que el artefacto esté en condiciones optimas de operación</a:t>
            </a:r>
          </a:p>
          <a:p>
            <a:pPr marL="0" lvl="3" algn="just"/>
            <a:endParaRPr lang="es-ES" b="1" dirty="0" smtClean="0">
              <a:latin typeface="Futura Lt BT" pitchFamily="34" charset="0"/>
            </a:endParaRPr>
          </a:p>
          <a:p>
            <a:pPr marL="0" lvl="3" algn="just"/>
            <a:r>
              <a:rPr lang="es-ES" b="1" dirty="0" smtClean="0">
                <a:latin typeface="Futura Lt BT" pitchFamily="34" charset="0"/>
              </a:rPr>
              <a:t>Costos de operación</a:t>
            </a:r>
          </a:p>
          <a:p>
            <a:pPr algn="just"/>
            <a:r>
              <a:rPr lang="es-ES" dirty="0" smtClean="0">
                <a:latin typeface="Futura Lt BT" pitchFamily="34" charset="0"/>
              </a:rPr>
              <a:t>Son los costos variables asociados a la operación del artefacto para desempeñar tareas de barrido, es decir, lo que le vale a la empresa barrer con ese artefacto determinadas horas</a:t>
            </a:r>
          </a:p>
          <a:p>
            <a:pPr algn="just"/>
            <a:endParaRPr lang="es-ES" b="1" dirty="0" smtClean="0">
              <a:latin typeface="Futura Lt BT" pitchFamily="34" charset="0"/>
            </a:endParaRPr>
          </a:p>
          <a:p>
            <a:pPr algn="just"/>
            <a:r>
              <a:rPr lang="es-ES" b="1" dirty="0" smtClean="0">
                <a:latin typeface="Futura Lt BT" pitchFamily="34" charset="0"/>
              </a:rPr>
              <a:t>Condiciones de seguridad del operario</a:t>
            </a:r>
          </a:p>
          <a:p>
            <a:pPr algn="just"/>
            <a:r>
              <a:rPr lang="es-ES" dirty="0" smtClean="0">
                <a:latin typeface="Futura Lt BT" pitchFamily="34" charset="0"/>
              </a:rPr>
              <a:t>En este aspecto se miden los riesgos operativos del operario en condiciones normales de trabajo, mantenimiento y reparación del artefacto.</a:t>
            </a:r>
            <a:endParaRPr lang="es-ES" dirty="0">
              <a:latin typeface="Futura Lt BT" pitchFamily="34" charset="0"/>
            </a:endParaRPr>
          </a:p>
        </p:txBody>
      </p:sp>
      <p:sp>
        <p:nvSpPr>
          <p:cNvPr id="5" name="3 CuadroTexto"/>
          <p:cNvSpPr txBox="1">
            <a:spLocks noChangeArrowheads="1"/>
          </p:cNvSpPr>
          <p:nvPr/>
        </p:nvSpPr>
        <p:spPr bwMode="auto">
          <a:xfrm>
            <a:off x="190592" y="58875"/>
            <a:ext cx="4952912" cy="338554"/>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sz="1600" dirty="0" smtClean="0">
                <a:solidFill>
                  <a:srgbClr val="008000"/>
                </a:solidFill>
                <a:latin typeface="Arial Rounded MT Bold" pitchFamily="34" charset="0"/>
              </a:rPr>
              <a:t>CARACTERISITCAS PROCESOS DE BARRIDO</a:t>
            </a:r>
          </a:p>
        </p:txBody>
      </p:sp>
      <p:pic>
        <p:nvPicPr>
          <p:cNvPr id="12290" name="Picture 2" descr="C:\Documents and Settings\HOME\Escritorio\TESIS MAYO 2007\tesis wow\T-ZIZ\9 IMAGENES\SWEEPERS\road sweeper push street cleaning pg 2.jpg"/>
          <p:cNvPicPr>
            <a:picLocks noChangeAspect="1" noChangeArrowheads="1"/>
          </p:cNvPicPr>
          <p:nvPr/>
        </p:nvPicPr>
        <p:blipFill>
          <a:blip r:embed="rId2"/>
          <a:srcRect/>
          <a:stretch>
            <a:fillRect/>
          </a:stretch>
        </p:blipFill>
        <p:spPr bwMode="auto">
          <a:xfrm>
            <a:off x="5857884" y="500042"/>
            <a:ext cx="2714644" cy="2605852"/>
          </a:xfrm>
          <a:prstGeom prst="snip2DiagRect">
            <a:avLst>
              <a:gd name="adj1" fmla="val 0"/>
              <a:gd name="adj2" fmla="val 9649"/>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 name="Picture 3" descr="C:\Documents and Settings\HOME\Escritorio\fotos de campo escobitas\DSC04926.JPG"/>
          <p:cNvPicPr>
            <a:picLocks noChangeAspect="1" noChangeArrowheads="1"/>
          </p:cNvPicPr>
          <p:nvPr/>
        </p:nvPicPr>
        <p:blipFill>
          <a:blip r:embed="rId3" cstate="print"/>
          <a:srcRect/>
          <a:stretch>
            <a:fillRect/>
          </a:stretch>
        </p:blipFill>
        <p:spPr bwMode="auto">
          <a:xfrm>
            <a:off x="5643570" y="3429000"/>
            <a:ext cx="3048021" cy="2286016"/>
          </a:xfrm>
          <a:prstGeom prst="snip2DiagRect">
            <a:avLst>
              <a:gd name="adj1" fmla="val 0"/>
              <a:gd name="adj2" fmla="val 7667"/>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642910" y="1214422"/>
            <a:ext cx="7858180" cy="3970318"/>
          </a:xfrm>
          <a:prstGeom prst="rect">
            <a:avLst/>
          </a:prstGeom>
          <a:noFill/>
        </p:spPr>
        <p:txBody>
          <a:bodyPr wrap="square" rtlCol="0">
            <a:spAutoFit/>
          </a:bodyPr>
          <a:lstStyle/>
          <a:p>
            <a:pPr algn="just"/>
            <a:r>
              <a:rPr lang="es-ES" dirty="0" smtClean="0">
                <a:latin typeface="Futura Lt BT" pitchFamily="34" charset="0"/>
              </a:rPr>
              <a:t>SISTEMA DE INFORMACIÓN DEL SERVICIO INTEGRADO DE ASEO PARA MEDELLÍN Y SUS 5 CORREGIMIENTOS. </a:t>
            </a:r>
          </a:p>
          <a:p>
            <a:pPr algn="just"/>
            <a:endParaRPr lang="es-ES" dirty="0" smtClean="0">
              <a:latin typeface="Futura Lt BT" pitchFamily="34" charset="0"/>
            </a:endParaRPr>
          </a:p>
          <a:p>
            <a:pPr algn="just"/>
            <a:r>
              <a:rPr lang="es-ES" dirty="0" smtClean="0">
                <a:latin typeface="Futura Lt BT" pitchFamily="34" charset="0"/>
              </a:rPr>
              <a:t>El SIAM</a:t>
            </a:r>
            <a:r>
              <a:rPr lang="es-ES" baseline="-25000" dirty="0" smtClean="0">
                <a:latin typeface="Futura Lt BT" pitchFamily="34" charset="0"/>
              </a:rPr>
              <a:t>5</a:t>
            </a:r>
            <a:r>
              <a:rPr lang="es-ES" dirty="0" smtClean="0">
                <a:latin typeface="Futura Lt BT" pitchFamily="34" charset="0"/>
              </a:rPr>
              <a:t> es una herramienta sistematizada que integra la información gráfica de la ciudad, con la información sobre los desechos sólidos producidos en esta. Incorpora además todos los aspectos relacionados con la limpieza y aseo de vías y áreas públicas como: </a:t>
            </a:r>
          </a:p>
          <a:p>
            <a:pPr algn="just"/>
            <a:r>
              <a:rPr lang="es-ES" dirty="0" smtClean="0">
                <a:latin typeface="Futura Lt BT" pitchFamily="34" charset="0"/>
              </a:rPr>
              <a:t>Identificación de los contratistas y operarios de aseo, herramientas de trabajo, uniformes, tiempos invertidos en barrido, rendimientos de operación y máquinas, procedimientos del barrido, peso de los residuos, frecuencias, tipo de vías, sus características y pendientes, ubicación de centros de acopio, evacuación de canastillas, vehículos utilizados para la recolección de lo barrido, entre muchos otros.</a:t>
            </a:r>
          </a:p>
          <a:p>
            <a:pPr algn="just"/>
            <a:endParaRPr lang="es-ES" dirty="0">
              <a:latin typeface="Futura Lt BT" pitchFamily="34" charset="0"/>
            </a:endParaRPr>
          </a:p>
        </p:txBody>
      </p:sp>
      <p:sp>
        <p:nvSpPr>
          <p:cNvPr id="5"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SIAM 5</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785786" y="714356"/>
            <a:ext cx="7286676" cy="1754326"/>
          </a:xfrm>
          <a:prstGeom prst="rect">
            <a:avLst/>
          </a:prstGeom>
          <a:noFill/>
        </p:spPr>
        <p:txBody>
          <a:bodyPr wrap="square" rtlCol="0">
            <a:spAutoFit/>
          </a:bodyPr>
          <a:lstStyle/>
          <a:p>
            <a:pPr algn="just"/>
            <a:r>
              <a:rPr lang="es-ES" b="1" dirty="0" smtClean="0">
                <a:latin typeface="Futura Lt BT" pitchFamily="34" charset="0"/>
              </a:rPr>
              <a:t>“</a:t>
            </a:r>
            <a:r>
              <a:rPr lang="es-ES" dirty="0" smtClean="0">
                <a:latin typeface="Futura Lt BT" pitchFamily="34" charset="0"/>
              </a:rPr>
              <a:t>Consiste en la actuación de un operario provisto de un carrito de limpieza y sus útiles correspondientes, que tiene asignado un sector de la ciudad específico. Cada calle de la ciudad tiene asignada una persona que realiza sus labores en turno de mañana, tarde o noche dependiendo de las características de la zona y con una frecuencia diaria de lunes a sábado”</a:t>
            </a:r>
            <a:endParaRPr lang="es-ES" dirty="0">
              <a:latin typeface="Futura Lt BT" pitchFamily="34" charset="0"/>
            </a:endParaRPr>
          </a:p>
        </p:txBody>
      </p:sp>
      <p:pic>
        <p:nvPicPr>
          <p:cNvPr id="5" name="4 Imagen"/>
          <p:cNvPicPr/>
          <p:nvPr/>
        </p:nvPicPr>
        <p:blipFill>
          <a:blip r:embed="rId2"/>
          <a:srcRect l="13126" t="21875" r="9167" b="32422"/>
          <a:stretch>
            <a:fillRect/>
          </a:stretch>
        </p:blipFill>
        <p:spPr bwMode="auto">
          <a:xfrm>
            <a:off x="1214414" y="2571744"/>
            <a:ext cx="6666428" cy="316996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6"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BARRIDO MANUAL</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500034" y="785794"/>
            <a:ext cx="5857916" cy="1077218"/>
          </a:xfrm>
          <a:prstGeom prst="rect">
            <a:avLst/>
          </a:prstGeom>
          <a:noFill/>
        </p:spPr>
        <p:txBody>
          <a:bodyPr wrap="square" rtlCol="0">
            <a:spAutoFit/>
          </a:bodyPr>
          <a:lstStyle/>
          <a:p>
            <a:pPr algn="just"/>
            <a:r>
              <a:rPr lang="es-ES" sz="1600" dirty="0" smtClean="0">
                <a:latin typeface="Futura Lt BT" pitchFamily="34" charset="0"/>
              </a:rPr>
              <a:t>Según la “Guía de trabajo del operario de barrido manual de vías y áreas públicas” de EEVVM (2000),  EL SERVICIO DE BARRIDO Y LIMPIEZA MANUAL DE VÍAS Y AÉREAS PÚBLICAS consiste en:</a:t>
            </a:r>
          </a:p>
          <a:p>
            <a:pPr algn="just"/>
            <a:endParaRPr lang="es-ES" sz="1600" dirty="0">
              <a:latin typeface="Futura Lt BT" pitchFamily="34" charset="0"/>
            </a:endParaRPr>
          </a:p>
        </p:txBody>
      </p:sp>
      <p:sp>
        <p:nvSpPr>
          <p:cNvPr id="5" name="4 CuadroTexto"/>
          <p:cNvSpPr txBox="1"/>
          <p:nvPr/>
        </p:nvSpPr>
        <p:spPr>
          <a:xfrm>
            <a:off x="285720" y="1857364"/>
            <a:ext cx="4857784" cy="3693319"/>
          </a:xfrm>
          <a:prstGeom prst="rect">
            <a:avLst/>
          </a:prstGeom>
          <a:noFill/>
        </p:spPr>
        <p:txBody>
          <a:bodyPr wrap="square" rtlCol="0">
            <a:spAutoFit/>
          </a:bodyPr>
          <a:lstStyle/>
          <a:p>
            <a:pPr marL="182563" indent="-182563">
              <a:buFont typeface="Arial" pitchFamily="34" charset="0"/>
              <a:buChar char="•"/>
            </a:pPr>
            <a:r>
              <a:rPr lang="es-ES" dirty="0" smtClean="0">
                <a:latin typeface="Futura Lt BT" pitchFamily="34" charset="0"/>
              </a:rPr>
              <a:t>La labor de aseo y limpieza de vías y áreas públicas </a:t>
            </a:r>
          </a:p>
          <a:p>
            <a:pPr marL="182563" indent="-182563">
              <a:buFont typeface="Arial" pitchFamily="34" charset="0"/>
              <a:buChar char="•"/>
            </a:pPr>
            <a:endParaRPr lang="es-ES" dirty="0" smtClean="0">
              <a:latin typeface="Futura Lt BT" pitchFamily="34" charset="0"/>
            </a:endParaRPr>
          </a:p>
          <a:p>
            <a:pPr marL="182563" indent="-182563">
              <a:buFont typeface="Arial" pitchFamily="34" charset="0"/>
              <a:buChar char="•"/>
            </a:pPr>
            <a:r>
              <a:rPr lang="es-ES" dirty="0" smtClean="0">
                <a:latin typeface="Futura Lt BT" pitchFamily="34" charset="0"/>
              </a:rPr>
              <a:t>Se realiza mediante el uso de la fuerza humana y elementos manuales </a:t>
            </a:r>
          </a:p>
          <a:p>
            <a:pPr marL="182563" indent="-182563">
              <a:buFont typeface="Arial" pitchFamily="34" charset="0"/>
              <a:buChar char="•"/>
            </a:pPr>
            <a:endParaRPr lang="es-ES" dirty="0" smtClean="0">
              <a:latin typeface="Futura Lt BT" pitchFamily="34" charset="0"/>
            </a:endParaRPr>
          </a:p>
          <a:p>
            <a:pPr marL="182563" indent="-182563">
              <a:buFont typeface="Arial" pitchFamily="34" charset="0"/>
              <a:buChar char="•"/>
            </a:pPr>
            <a:r>
              <a:rPr lang="es-ES" dirty="0" smtClean="0">
                <a:latin typeface="Futura Lt BT" pitchFamily="34" charset="0"/>
              </a:rPr>
              <a:t>Comprende el barrido de cada cuadra y área pública.</a:t>
            </a:r>
          </a:p>
          <a:p>
            <a:pPr marL="182563" indent="-182563">
              <a:buFont typeface="Arial" pitchFamily="34" charset="0"/>
              <a:buChar char="•"/>
            </a:pPr>
            <a:endParaRPr lang="es-ES" dirty="0" smtClean="0">
              <a:latin typeface="Futura Lt BT" pitchFamily="34" charset="0"/>
            </a:endParaRPr>
          </a:p>
          <a:p>
            <a:pPr marL="182563" indent="-182563">
              <a:buFont typeface="Arial" pitchFamily="34" charset="0"/>
              <a:buChar char="•"/>
            </a:pPr>
            <a:r>
              <a:rPr lang="es-ES" dirty="0" smtClean="0">
                <a:latin typeface="Futura Lt BT" pitchFamily="34" charset="0"/>
              </a:rPr>
              <a:t>Hasta dejar libres de papeles, hojas, arenilla o suciedad acumulada en los bordes del andén y de cualquier otro objeto o material susceptible de ser barrido manualmente.</a:t>
            </a:r>
            <a:endParaRPr lang="es-ES" dirty="0">
              <a:latin typeface="Futura Lt BT" pitchFamily="34" charset="0"/>
            </a:endParaRPr>
          </a:p>
        </p:txBody>
      </p:sp>
      <p:pic>
        <p:nvPicPr>
          <p:cNvPr id="6" name="5 Imagen"/>
          <p:cNvPicPr/>
          <p:nvPr/>
        </p:nvPicPr>
        <p:blipFill>
          <a:blip r:embed="rId2"/>
          <a:srcRect l="12318" t="19301" r="14014" b="18587"/>
          <a:stretch>
            <a:fillRect/>
          </a:stretch>
        </p:blipFill>
        <p:spPr bwMode="auto">
          <a:xfrm>
            <a:off x="6643702" y="357166"/>
            <a:ext cx="2107565" cy="966470"/>
          </a:xfrm>
          <a:prstGeom prst="rect">
            <a:avLst/>
          </a:prstGeom>
          <a:noFill/>
          <a:ln w="9525">
            <a:noFill/>
            <a:miter lim="800000"/>
            <a:headEnd/>
            <a:tailEnd/>
          </a:ln>
        </p:spPr>
      </p:pic>
      <p:sp>
        <p:nvSpPr>
          <p:cNvPr id="8"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BARRIDO MANUAL – SIAM 5</a:t>
            </a:r>
          </a:p>
        </p:txBody>
      </p:sp>
      <p:pic>
        <p:nvPicPr>
          <p:cNvPr id="9" name="8 Imagen"/>
          <p:cNvPicPr/>
          <p:nvPr/>
        </p:nvPicPr>
        <p:blipFill>
          <a:blip r:embed="rId3"/>
          <a:srcRect/>
          <a:stretch>
            <a:fillRect/>
          </a:stretch>
        </p:blipFill>
        <p:spPr bwMode="auto">
          <a:xfrm>
            <a:off x="5715008" y="1714488"/>
            <a:ext cx="2786082" cy="3714776"/>
          </a:xfrm>
          <a:prstGeom prst="snip2DiagRect">
            <a:avLst>
              <a:gd name="adj1" fmla="val 0"/>
              <a:gd name="adj2" fmla="val 8130"/>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57158" y="642918"/>
            <a:ext cx="6715172" cy="338554"/>
          </a:xfrm>
          <a:prstGeom prst="rect">
            <a:avLst/>
          </a:prstGeom>
          <a:noFill/>
        </p:spPr>
        <p:txBody>
          <a:bodyPr wrap="square" rtlCol="0">
            <a:spAutoFit/>
          </a:bodyPr>
          <a:lstStyle/>
          <a:p>
            <a:r>
              <a:rPr lang="es-ES" sz="1600" b="1" dirty="0" smtClean="0">
                <a:latin typeface="Arial Rounded MT Bold" pitchFamily="34" charset="0"/>
              </a:rPr>
              <a:t>ACTIVIDADES INVOLUCRADAS EN EL BARRIDO MANUAL</a:t>
            </a:r>
            <a:endParaRPr lang="es-ES" sz="1600" b="1" dirty="0">
              <a:latin typeface="Arial Rounded MT Bold" pitchFamily="34" charset="0"/>
            </a:endParaRPr>
          </a:p>
        </p:txBody>
      </p:sp>
      <p:sp>
        <p:nvSpPr>
          <p:cNvPr id="5" name="4 CuadroTexto"/>
          <p:cNvSpPr txBox="1"/>
          <p:nvPr/>
        </p:nvSpPr>
        <p:spPr>
          <a:xfrm>
            <a:off x="214282" y="1071546"/>
            <a:ext cx="4714908" cy="5262979"/>
          </a:xfrm>
          <a:prstGeom prst="rect">
            <a:avLst/>
          </a:prstGeom>
          <a:noFill/>
        </p:spPr>
        <p:txBody>
          <a:bodyPr wrap="square" rtlCol="0">
            <a:spAutoFit/>
          </a:bodyPr>
          <a:lstStyle/>
          <a:p>
            <a:pPr algn="just"/>
            <a:r>
              <a:rPr lang="es-ES" sz="1600" b="1" dirty="0" smtClean="0">
                <a:latin typeface="Futura Lt BT" pitchFamily="34" charset="0"/>
              </a:rPr>
              <a:t>Cordoneo:</a:t>
            </a:r>
            <a:r>
              <a:rPr lang="es-ES" sz="1600" dirty="0" smtClean="0">
                <a:latin typeface="Futura Lt BT" pitchFamily="34" charset="0"/>
              </a:rPr>
              <a:t>  Acto de barrer el borde inferior del cordón y la intersección con la vía.</a:t>
            </a:r>
          </a:p>
          <a:p>
            <a:pPr algn="just"/>
            <a:endParaRPr lang="es-ES" sz="1600" b="1" dirty="0" smtClean="0">
              <a:latin typeface="Futura Lt BT" pitchFamily="34" charset="0"/>
            </a:endParaRPr>
          </a:p>
          <a:p>
            <a:pPr algn="just"/>
            <a:r>
              <a:rPr lang="es-ES" sz="1600" b="1" dirty="0" smtClean="0">
                <a:latin typeface="Futura Lt BT" pitchFamily="34" charset="0"/>
              </a:rPr>
              <a:t>Papeleo</a:t>
            </a:r>
            <a:r>
              <a:rPr lang="es-ES" sz="1600" i="1" dirty="0" smtClean="0">
                <a:latin typeface="Futura Lt BT" pitchFamily="34" charset="0"/>
              </a:rPr>
              <a:t>:</a:t>
            </a:r>
            <a:r>
              <a:rPr lang="es-ES" sz="1600" dirty="0" smtClean="0">
                <a:latin typeface="Futura Lt BT" pitchFamily="34" charset="0"/>
              </a:rPr>
              <a:t> Es la actividad de recoger los papeles, envases desechables, cartones, madera y otros objetos voluminosos durante la ruta</a:t>
            </a:r>
          </a:p>
          <a:p>
            <a:pPr algn="just"/>
            <a:endParaRPr lang="es-ES" sz="1600" b="1" dirty="0" smtClean="0">
              <a:latin typeface="Futura Lt BT" pitchFamily="34" charset="0"/>
            </a:endParaRPr>
          </a:p>
          <a:p>
            <a:pPr algn="just"/>
            <a:r>
              <a:rPr lang="es-ES" sz="1600" b="1" dirty="0" smtClean="0">
                <a:latin typeface="Futura Lt BT" pitchFamily="34" charset="0"/>
              </a:rPr>
              <a:t>Reflejo:</a:t>
            </a:r>
            <a:r>
              <a:rPr lang="es-ES" sz="1600" dirty="0" smtClean="0">
                <a:latin typeface="Futura Lt BT" pitchFamily="34" charset="0"/>
              </a:rPr>
              <a:t>  No solo barrer el cordón y la vía, sino las aceras y zonas verdes de la cuadra respectiva.</a:t>
            </a:r>
          </a:p>
          <a:p>
            <a:pPr algn="just"/>
            <a:r>
              <a:rPr lang="es-ES" sz="1600" dirty="0" smtClean="0">
                <a:latin typeface="Futura Lt BT" pitchFamily="34" charset="0"/>
              </a:rPr>
              <a:t> </a:t>
            </a:r>
          </a:p>
          <a:p>
            <a:pPr algn="just"/>
            <a:r>
              <a:rPr lang="es-ES" sz="1600" b="1" dirty="0" smtClean="0">
                <a:latin typeface="Futura Lt BT" pitchFamily="34" charset="0"/>
              </a:rPr>
              <a:t>Repaso:</a:t>
            </a:r>
            <a:r>
              <a:rPr lang="es-ES" sz="1600" dirty="0" smtClean="0">
                <a:latin typeface="Futura Lt BT" pitchFamily="34" charset="0"/>
              </a:rPr>
              <a:t> Consiste en volver a barrer nuevamente la misma ruta o parte de ella durante la misma jornada, es decir, el mismo operario en su jornada laboral.</a:t>
            </a:r>
          </a:p>
          <a:p>
            <a:pPr algn="just"/>
            <a:r>
              <a:rPr lang="es-ES" sz="1600" dirty="0" smtClean="0">
                <a:latin typeface="Futura Lt BT" pitchFamily="34" charset="0"/>
              </a:rPr>
              <a:t> </a:t>
            </a:r>
          </a:p>
          <a:p>
            <a:pPr algn="just"/>
            <a:r>
              <a:rPr lang="es-ES" sz="1600" b="1" dirty="0" smtClean="0">
                <a:latin typeface="Futura Lt BT" pitchFamily="34" charset="0"/>
              </a:rPr>
              <a:t>Vaciado de canastillas:</a:t>
            </a:r>
            <a:r>
              <a:rPr lang="es-ES" sz="1600" dirty="0" smtClean="0">
                <a:latin typeface="Futura Lt BT" pitchFamily="34" charset="0"/>
              </a:rPr>
              <a:t> Consiste en evacuar la basura contenida en las canastillas o cestas publicas colocadas en las áreas públicas de tráfico peatonal, independiente del nivel de llenado.</a:t>
            </a:r>
          </a:p>
          <a:p>
            <a:pPr algn="just"/>
            <a:r>
              <a:rPr lang="es-ES" sz="1600" b="1" dirty="0" smtClean="0">
                <a:latin typeface="Futura Lt BT" pitchFamily="34" charset="0"/>
              </a:rPr>
              <a:t> </a:t>
            </a:r>
            <a:endParaRPr lang="es-ES" sz="1600" dirty="0" smtClean="0">
              <a:latin typeface="Futura Lt BT" pitchFamily="34" charset="0"/>
            </a:endParaRPr>
          </a:p>
          <a:p>
            <a:pPr algn="just"/>
            <a:endParaRPr lang="es-ES" sz="1600" dirty="0">
              <a:latin typeface="Futura Lt BT" pitchFamily="34" charset="0"/>
            </a:endParaRPr>
          </a:p>
        </p:txBody>
      </p:sp>
      <p:sp>
        <p:nvSpPr>
          <p:cNvPr id="6"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BARRIDO MANUAL</a:t>
            </a:r>
          </a:p>
        </p:txBody>
      </p:sp>
      <p:pic>
        <p:nvPicPr>
          <p:cNvPr id="8" name="MOV04920.MPG">
            <a:hlinkClick r:id="" action="ppaction://media"/>
          </p:cNvPr>
          <p:cNvPicPr>
            <a:picLocks noRot="1" noChangeAspect="1"/>
          </p:cNvPicPr>
          <p:nvPr>
            <a:videoFile r:link="rId1"/>
          </p:nvPr>
        </p:nvPicPr>
        <p:blipFill>
          <a:blip r:embed="rId4"/>
          <a:stretch>
            <a:fillRect/>
          </a:stretch>
        </p:blipFill>
        <p:spPr>
          <a:xfrm>
            <a:off x="5429256" y="1000108"/>
            <a:ext cx="3127604" cy="2345703"/>
          </a:xfrm>
          <a:prstGeom prst="rect">
            <a:avLst/>
          </a:prstGeom>
        </p:spPr>
      </p:pic>
      <p:pic>
        <p:nvPicPr>
          <p:cNvPr id="9" name="MOV04918.MPG">
            <a:hlinkClick r:id="" action="ppaction://media"/>
          </p:cNvPr>
          <p:cNvPicPr>
            <a:picLocks noRot="1" noChangeAspect="1"/>
          </p:cNvPicPr>
          <p:nvPr>
            <a:videoFile r:link="rId2"/>
          </p:nvPr>
        </p:nvPicPr>
        <p:blipFill>
          <a:blip r:embed="rId5"/>
          <a:stretch>
            <a:fillRect/>
          </a:stretch>
        </p:blipFill>
        <p:spPr>
          <a:xfrm>
            <a:off x="5429256" y="3500438"/>
            <a:ext cx="3143272" cy="235745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10" repeatCount="indefinite" fill="hold" display="0">
                  <p:stCondLst>
                    <p:cond delay="indefinite"/>
                  </p:stCondLst>
                  <p:endCondLst>
                    <p:cond evt="onPrev" delay="0">
                      <p:tgtEl>
                        <p:sldTgt/>
                      </p:tgtEl>
                    </p:cond>
                  </p:endCondLst>
                </p:cTn>
                <p:tgtEl>
                  <p:spTgt spid="8"/>
                </p:tgtEl>
              </p:cMediaNode>
            </p:video>
            <p:seq concurrent="1" nextAc="seek">
              <p:cTn id="11" restart="whenNotActive" fill="hold" evtFilter="cancelBubble" nodeType="interactiveSeq">
                <p:stCondLst>
                  <p:cond evt="onClick" delay="0">
                    <p:tgtEl>
                      <p:spTgt spid="8"/>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8"/>
                                        </p:tgtEl>
                                      </p:cBhvr>
                                    </p:cmd>
                                  </p:childTnLst>
                                </p:cTn>
                              </p:par>
                            </p:childTnLst>
                          </p:cTn>
                        </p:par>
                      </p:childTnLst>
                    </p:cTn>
                  </p:par>
                </p:childTnLst>
              </p:cTn>
              <p:nextCondLst>
                <p:cond evt="onClick" delay="0">
                  <p:tgtEl>
                    <p:spTgt spid="8"/>
                  </p:tgtEl>
                </p:cond>
              </p:nextCondLst>
            </p:seq>
            <p:video>
              <p:cMediaNode>
                <p:cTn id="16" repeatCount="indefinite" fill="hold" display="0">
                  <p:stCondLst>
                    <p:cond delay="indefinite"/>
                  </p:stCondLst>
                  <p:endCondLst>
                    <p:cond evt="onPrev" delay="0">
                      <p:tgtEl>
                        <p:sldTgt/>
                      </p:tgtEl>
                    </p:cond>
                  </p:endCondLst>
                </p:cTn>
                <p:tgtEl>
                  <p:spTgt spid="9"/>
                </p:tgtEl>
              </p:cMediaNode>
            </p:video>
            <p:seq concurrent="1" nextAc="seek">
              <p:cTn id="17" restart="whenNotActive" fill="hold" evtFilter="cancelBubble" nodeType="interactiveSeq">
                <p:stCondLst>
                  <p:cond evt="onClick" delay="0">
                    <p:tgtEl>
                      <p:spTgt spid="9"/>
                    </p:tgtEl>
                  </p:cond>
                </p:stCondLst>
                <p:endSync evt="end" delay="0">
                  <p:rtn val="all"/>
                </p:endSync>
                <p:childTnLst>
                  <p:par>
                    <p:cTn id="18" fill="hold">
                      <p:stCondLst>
                        <p:cond delay="0"/>
                      </p:stCondLst>
                      <p:childTnLst>
                        <p:par>
                          <p:cTn id="19" fill="hold">
                            <p:stCondLst>
                              <p:cond delay="0"/>
                            </p:stCondLst>
                            <p:childTnLst>
                              <p:par>
                                <p:cTn id="20" presetID="2" presetClass="mediacall" presetSubtype="0" fill="hold" nodeType="clickEffect">
                                  <p:stCondLst>
                                    <p:cond delay="0"/>
                                  </p:stCondLst>
                                  <p:childTnLst>
                                    <p:cmd type="call" cmd="togglePause">
                                      <p:cBhvr>
                                        <p:cTn id="21"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57158" y="500042"/>
            <a:ext cx="6715172" cy="369332"/>
          </a:xfrm>
          <a:prstGeom prst="rect">
            <a:avLst/>
          </a:prstGeom>
          <a:noFill/>
        </p:spPr>
        <p:txBody>
          <a:bodyPr wrap="square" rtlCol="0">
            <a:spAutoFit/>
          </a:bodyPr>
          <a:lstStyle/>
          <a:p>
            <a:r>
              <a:rPr lang="es-ES" b="1" dirty="0" smtClean="0">
                <a:latin typeface="Futura Lt BT" pitchFamily="34" charset="0"/>
              </a:rPr>
              <a:t>Implementos de trabajo.</a:t>
            </a:r>
            <a:endParaRPr lang="es-ES" dirty="0" smtClean="0">
              <a:latin typeface="Futura Lt BT" pitchFamily="34" charset="0"/>
            </a:endParaRPr>
          </a:p>
        </p:txBody>
      </p:sp>
      <p:sp>
        <p:nvSpPr>
          <p:cNvPr id="9" name="8 CuadroTexto"/>
          <p:cNvSpPr txBox="1"/>
          <p:nvPr/>
        </p:nvSpPr>
        <p:spPr>
          <a:xfrm>
            <a:off x="285720" y="785794"/>
            <a:ext cx="5143536" cy="5509200"/>
          </a:xfrm>
          <a:prstGeom prst="rect">
            <a:avLst/>
          </a:prstGeom>
          <a:noFill/>
        </p:spPr>
        <p:txBody>
          <a:bodyPr wrap="square" rtlCol="0">
            <a:spAutoFit/>
          </a:bodyPr>
          <a:lstStyle/>
          <a:p>
            <a:pPr algn="just"/>
            <a:r>
              <a:rPr lang="es-ES" sz="1600" b="1" dirty="0" smtClean="0">
                <a:latin typeface="Futura Lt BT" pitchFamily="34" charset="0"/>
              </a:rPr>
              <a:t>La escoba:</a:t>
            </a:r>
            <a:r>
              <a:rPr lang="es-ES" sz="1600" dirty="0" smtClean="0">
                <a:latin typeface="Futura Lt BT" pitchFamily="34" charset="0"/>
              </a:rPr>
              <a:t> es la herramienta básica del barrendero. Sirve para arrastrar y ubicar los residuos</a:t>
            </a:r>
          </a:p>
          <a:p>
            <a:pPr algn="just"/>
            <a:endParaRPr lang="es-ES" sz="1600" b="1" dirty="0" smtClean="0">
              <a:latin typeface="Futura Lt BT" pitchFamily="34" charset="0"/>
            </a:endParaRPr>
          </a:p>
          <a:p>
            <a:pPr algn="just"/>
            <a:r>
              <a:rPr lang="es-ES" sz="1600" b="1" dirty="0" smtClean="0">
                <a:latin typeface="Futura Lt BT" pitchFamily="34" charset="0"/>
              </a:rPr>
              <a:t>El cepillo: </a:t>
            </a:r>
            <a:r>
              <a:rPr lang="es-ES" sz="1600" dirty="0" smtClean="0">
                <a:latin typeface="Futura Lt BT" pitchFamily="34" charset="0"/>
              </a:rPr>
              <a:t>hace la misma función que la escoba, pero sirve para residuos más ligeros como polvo, semillas, hojas secas, entre otros.</a:t>
            </a:r>
          </a:p>
          <a:p>
            <a:pPr algn="just"/>
            <a:endParaRPr lang="es-ES" sz="1600" b="1" dirty="0" smtClean="0">
              <a:latin typeface="Futura Lt BT" pitchFamily="34" charset="0"/>
            </a:endParaRPr>
          </a:p>
          <a:p>
            <a:pPr algn="just"/>
            <a:r>
              <a:rPr lang="es-ES" sz="1600" b="1" dirty="0" smtClean="0">
                <a:latin typeface="Futura Lt BT" pitchFamily="34" charset="0"/>
              </a:rPr>
              <a:t>El rastrillo:</a:t>
            </a:r>
            <a:r>
              <a:rPr lang="es-ES" sz="1600" dirty="0" smtClean="0">
                <a:latin typeface="Futura Lt BT" pitchFamily="34" charset="0"/>
              </a:rPr>
              <a:t> Este implemento se utiliza para el barrido, el papeleo y recolección de material grueso en zonas verdes.</a:t>
            </a:r>
          </a:p>
          <a:p>
            <a:pPr algn="just"/>
            <a:endParaRPr lang="es-ES" sz="1600" b="1" dirty="0" smtClean="0">
              <a:latin typeface="Futura Lt BT" pitchFamily="34" charset="0"/>
            </a:endParaRPr>
          </a:p>
          <a:p>
            <a:pPr algn="just"/>
            <a:r>
              <a:rPr lang="es-ES" sz="1600" b="1" dirty="0" smtClean="0">
                <a:latin typeface="Futura Lt BT" pitchFamily="34" charset="0"/>
              </a:rPr>
              <a:t>El recogedor: </a:t>
            </a:r>
            <a:r>
              <a:rPr lang="es-ES" sz="1600" dirty="0" smtClean="0">
                <a:latin typeface="Futura Lt BT" pitchFamily="34" charset="0"/>
              </a:rPr>
              <a:t>Apoya el barrido, recogiendo los residuos que arrastra la escoba, para llevarlos al contenedor. Tradicionalmente, se ha usado la pala cuadrada o de carbonero.</a:t>
            </a:r>
          </a:p>
          <a:p>
            <a:pPr algn="just"/>
            <a:endParaRPr lang="es-ES" sz="1600" b="1" dirty="0" smtClean="0">
              <a:latin typeface="Futura Lt BT" pitchFamily="34" charset="0"/>
            </a:endParaRPr>
          </a:p>
          <a:p>
            <a:pPr algn="just"/>
            <a:r>
              <a:rPr lang="es-ES" sz="1600" b="1" dirty="0" smtClean="0">
                <a:latin typeface="Futura Lt BT" pitchFamily="34" charset="0"/>
              </a:rPr>
              <a:t>Las bolsas: </a:t>
            </a:r>
            <a:r>
              <a:rPr lang="es-ES" sz="1600" dirty="0" smtClean="0">
                <a:latin typeface="Futura Lt BT" pitchFamily="34" charset="0"/>
              </a:rPr>
              <a:t>Plásticas, permiten el almacenamiento de los residuos del barrido para su posterior recolección. </a:t>
            </a:r>
          </a:p>
          <a:p>
            <a:pPr algn="just"/>
            <a:endParaRPr lang="es-ES" sz="1600" b="1" dirty="0" smtClean="0">
              <a:latin typeface="Futura Lt BT" pitchFamily="34" charset="0"/>
            </a:endParaRPr>
          </a:p>
          <a:p>
            <a:pPr algn="just"/>
            <a:r>
              <a:rPr lang="es-ES" sz="1600" b="1" dirty="0" smtClean="0">
                <a:latin typeface="Futura Lt BT" pitchFamily="34" charset="0"/>
              </a:rPr>
              <a:t>El cono: </a:t>
            </a:r>
            <a:r>
              <a:rPr lang="es-ES" sz="1600" dirty="0" smtClean="0">
                <a:latin typeface="Futura Lt BT" pitchFamily="34" charset="0"/>
              </a:rPr>
              <a:t>Avisa a los conductores de la presencia del barrendero en la vía</a:t>
            </a:r>
          </a:p>
          <a:p>
            <a:pPr algn="just"/>
            <a:endParaRPr lang="es-ES" sz="1600" b="1" dirty="0" smtClean="0">
              <a:latin typeface="Futura Lt BT" pitchFamily="34" charset="0"/>
            </a:endParaRPr>
          </a:p>
        </p:txBody>
      </p:sp>
      <p:pic>
        <p:nvPicPr>
          <p:cNvPr id="5" name="Picture 5" descr="C:\Documents and Settings\HOME\Escritorio\fotos de campo escobitas\DSC04909.JPG"/>
          <p:cNvPicPr>
            <a:picLocks noChangeAspect="1" noChangeArrowheads="1"/>
          </p:cNvPicPr>
          <p:nvPr/>
        </p:nvPicPr>
        <p:blipFill>
          <a:blip r:embed="rId2" cstate="print"/>
          <a:srcRect/>
          <a:stretch>
            <a:fillRect/>
          </a:stretch>
        </p:blipFill>
        <p:spPr bwMode="auto">
          <a:xfrm>
            <a:off x="6072198" y="285728"/>
            <a:ext cx="2286016" cy="304802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 name="Picture 6" descr="C:\Documents and Settings\HOME\Escritorio\fotos de campo escobitas\DSC04891.JPG"/>
          <p:cNvPicPr>
            <a:picLocks noChangeAspect="1" noChangeArrowheads="1"/>
          </p:cNvPicPr>
          <p:nvPr/>
        </p:nvPicPr>
        <p:blipFill>
          <a:blip r:embed="rId3" cstate="print"/>
          <a:srcRect t="44177"/>
          <a:stretch>
            <a:fillRect/>
          </a:stretch>
        </p:blipFill>
        <p:spPr bwMode="auto">
          <a:xfrm>
            <a:off x="5929322" y="3786190"/>
            <a:ext cx="2668169" cy="198592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285720" y="642918"/>
            <a:ext cx="6715172" cy="369332"/>
          </a:xfrm>
          <a:prstGeom prst="rect">
            <a:avLst/>
          </a:prstGeom>
          <a:noFill/>
        </p:spPr>
        <p:txBody>
          <a:bodyPr wrap="square" rtlCol="0">
            <a:spAutoFit/>
          </a:bodyPr>
          <a:lstStyle/>
          <a:p>
            <a:r>
              <a:rPr lang="es-ES" b="1" dirty="0" smtClean="0">
                <a:latin typeface="Futura Lt BT" pitchFamily="34" charset="0"/>
              </a:rPr>
              <a:t>Implementos de trabajo.</a:t>
            </a:r>
            <a:endParaRPr lang="es-ES" dirty="0" smtClean="0">
              <a:latin typeface="Futura Lt BT" pitchFamily="34" charset="0"/>
            </a:endParaRPr>
          </a:p>
        </p:txBody>
      </p:sp>
      <p:sp>
        <p:nvSpPr>
          <p:cNvPr id="9" name="8 CuadroTexto"/>
          <p:cNvSpPr txBox="1"/>
          <p:nvPr/>
        </p:nvSpPr>
        <p:spPr>
          <a:xfrm>
            <a:off x="214282" y="1214422"/>
            <a:ext cx="4357718" cy="1477328"/>
          </a:xfrm>
          <a:prstGeom prst="rect">
            <a:avLst/>
          </a:prstGeom>
          <a:noFill/>
        </p:spPr>
        <p:txBody>
          <a:bodyPr wrap="square" rtlCol="0">
            <a:spAutoFit/>
          </a:bodyPr>
          <a:lstStyle/>
          <a:p>
            <a:pPr algn="just"/>
            <a:r>
              <a:rPr lang="es-ES" b="1" dirty="0" smtClean="0">
                <a:latin typeface="Futura Lt BT" pitchFamily="34" charset="0"/>
              </a:rPr>
              <a:t>El carrito:</a:t>
            </a:r>
            <a:r>
              <a:rPr lang="es-ES" dirty="0" smtClean="0">
                <a:latin typeface="Futura Lt BT" pitchFamily="34" charset="0"/>
              </a:rPr>
              <a:t> Es un contenedor móvil (empuje) donde se transportan los utensilios descritos anteriormente y además se ubica una bolsa abierta donde se van depositando los residuos del barrido.</a:t>
            </a:r>
            <a:endParaRPr lang="es-ES" dirty="0">
              <a:latin typeface="Futura Lt BT" pitchFamily="34" charset="0"/>
            </a:endParaRPr>
          </a:p>
        </p:txBody>
      </p:sp>
      <p:pic>
        <p:nvPicPr>
          <p:cNvPr id="10" name="9 Imagen"/>
          <p:cNvPicPr/>
          <p:nvPr/>
        </p:nvPicPr>
        <p:blipFill>
          <a:blip r:embed="rId2"/>
          <a:srcRect l="18333" t="12350" r="29556" b="34822"/>
          <a:stretch>
            <a:fillRect/>
          </a:stretch>
        </p:blipFill>
        <p:spPr bwMode="auto">
          <a:xfrm>
            <a:off x="5143504" y="285729"/>
            <a:ext cx="3714776" cy="2571768"/>
          </a:xfrm>
          <a:prstGeom prst="snip2DiagRect">
            <a:avLst>
              <a:gd name="adj1" fmla="val 14495"/>
              <a:gd name="adj2" fmla="val 0"/>
            </a:avLst>
          </a:prstGeom>
          <a:solidFill>
            <a:schemeClr val="bg1"/>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1"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BARRIDO MANUAL</a:t>
            </a:r>
          </a:p>
        </p:txBody>
      </p:sp>
      <p:sp>
        <p:nvSpPr>
          <p:cNvPr id="12" name="11 Rectángulo"/>
          <p:cNvSpPr/>
          <p:nvPr/>
        </p:nvSpPr>
        <p:spPr>
          <a:xfrm>
            <a:off x="285720" y="2924132"/>
            <a:ext cx="4572000" cy="2585323"/>
          </a:xfrm>
          <a:prstGeom prst="rect">
            <a:avLst/>
          </a:prstGeom>
        </p:spPr>
        <p:txBody>
          <a:bodyPr>
            <a:spAutoFit/>
          </a:bodyPr>
          <a:lstStyle/>
          <a:p>
            <a:r>
              <a:rPr lang="es-ES" b="1" dirty="0" smtClean="0">
                <a:latin typeface="Futura Lt BT" pitchFamily="34" charset="0"/>
              </a:rPr>
              <a:t>Elementos de protección personal y salud ocupacional</a:t>
            </a:r>
          </a:p>
          <a:p>
            <a:pPr marL="342900" indent="-342900">
              <a:buFont typeface="Arial" pitchFamily="34" charset="0"/>
              <a:buChar char="•"/>
            </a:pPr>
            <a:r>
              <a:rPr lang="es-ES" dirty="0" smtClean="0">
                <a:latin typeface="Futura Lt BT" pitchFamily="34" charset="0"/>
              </a:rPr>
              <a:t>Uniforme </a:t>
            </a:r>
          </a:p>
          <a:p>
            <a:pPr marL="342900" indent="-342900">
              <a:buFont typeface="Arial" pitchFamily="34" charset="0"/>
              <a:buChar char="•"/>
            </a:pPr>
            <a:r>
              <a:rPr lang="es-ES" dirty="0" smtClean="0">
                <a:latin typeface="Futura Lt BT" pitchFamily="34" charset="0"/>
              </a:rPr>
              <a:t>Guantes </a:t>
            </a:r>
          </a:p>
          <a:p>
            <a:pPr marL="342900" indent="-342900">
              <a:buFont typeface="Arial" pitchFamily="34" charset="0"/>
              <a:buChar char="•"/>
            </a:pPr>
            <a:r>
              <a:rPr lang="es-ES" dirty="0" smtClean="0">
                <a:latin typeface="Futura Lt BT" pitchFamily="34" charset="0"/>
              </a:rPr>
              <a:t>Gafas  </a:t>
            </a:r>
          </a:p>
          <a:p>
            <a:pPr marL="342900" indent="-342900">
              <a:buFont typeface="Arial" pitchFamily="34" charset="0"/>
              <a:buChar char="•"/>
            </a:pPr>
            <a:r>
              <a:rPr lang="es-ES" dirty="0" smtClean="0">
                <a:latin typeface="Futura Lt BT" pitchFamily="34" charset="0"/>
              </a:rPr>
              <a:t>Mascarilla </a:t>
            </a:r>
          </a:p>
          <a:p>
            <a:pPr marL="342900" indent="-342900">
              <a:buFont typeface="Arial" pitchFamily="34" charset="0"/>
              <a:buChar char="•"/>
            </a:pPr>
            <a:r>
              <a:rPr lang="es-ES" dirty="0" smtClean="0">
                <a:latin typeface="Futura Lt BT" pitchFamily="34" charset="0"/>
              </a:rPr>
              <a:t>Capa plástica </a:t>
            </a:r>
          </a:p>
          <a:p>
            <a:pPr marL="342900" indent="-342900">
              <a:buFont typeface="Arial" pitchFamily="34" charset="0"/>
              <a:buChar char="•"/>
            </a:pPr>
            <a:r>
              <a:rPr lang="es-ES" dirty="0" smtClean="0">
                <a:latin typeface="Futura Lt BT" pitchFamily="34" charset="0"/>
              </a:rPr>
              <a:t>Chaleco reflectivo</a:t>
            </a:r>
          </a:p>
          <a:p>
            <a:pPr marL="342900" indent="-342900">
              <a:buFont typeface="Arial" pitchFamily="34" charset="0"/>
              <a:buChar char="•"/>
            </a:pPr>
            <a:r>
              <a:rPr lang="es-ES" dirty="0" smtClean="0">
                <a:latin typeface="Futura Lt BT" pitchFamily="34" charset="0"/>
              </a:rPr>
              <a:t>Cono vial. </a:t>
            </a:r>
          </a:p>
        </p:txBody>
      </p:sp>
      <p:pic>
        <p:nvPicPr>
          <p:cNvPr id="8" name="Picture 7" descr="C:\Documents and Settings\HOME\Escritorio\fotos de campo escobitas\DSC04890.JPG"/>
          <p:cNvPicPr>
            <a:picLocks noChangeAspect="1" noChangeArrowheads="1"/>
          </p:cNvPicPr>
          <p:nvPr/>
        </p:nvPicPr>
        <p:blipFill>
          <a:blip r:embed="rId3" cstate="print"/>
          <a:srcRect t="19767" r="8140" b="9302"/>
          <a:stretch>
            <a:fillRect/>
          </a:stretch>
        </p:blipFill>
        <p:spPr bwMode="auto">
          <a:xfrm>
            <a:off x="5643570" y="3071810"/>
            <a:ext cx="2663115" cy="2741773"/>
          </a:xfrm>
          <a:prstGeom prst="snip2DiagRect">
            <a:avLst>
              <a:gd name="adj1" fmla="val 0"/>
              <a:gd name="adj2" fmla="val 8719"/>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57158" y="714356"/>
            <a:ext cx="7929618" cy="1200329"/>
          </a:xfrm>
          <a:prstGeom prst="rect">
            <a:avLst/>
          </a:prstGeom>
          <a:noFill/>
        </p:spPr>
        <p:txBody>
          <a:bodyPr wrap="square" rtlCol="0">
            <a:spAutoFit/>
          </a:bodyPr>
          <a:lstStyle/>
          <a:p>
            <a:pPr algn="just"/>
            <a:r>
              <a:rPr lang="es-ES" dirty="0" smtClean="0">
                <a:latin typeface="Futura Lt BT" pitchFamily="34" charset="0"/>
              </a:rPr>
              <a:t>El barrido mecánico consiste en la limpieza de determinadas zonas (aceras y calzadas) mediante la utilización de vehículos especialmente diseñados a tal fin, que van realizando un barrido de las zonas en cuestión, por medio de los mecanismos que incorporan</a:t>
            </a:r>
            <a:endParaRPr lang="es-ES" dirty="0">
              <a:latin typeface="Futura Lt BT" pitchFamily="34" charset="0"/>
            </a:endParaRPr>
          </a:p>
        </p:txBody>
      </p:sp>
      <p:pic>
        <p:nvPicPr>
          <p:cNvPr id="5" name="4 Imagen" descr="swiper"/>
          <p:cNvPicPr/>
          <p:nvPr/>
        </p:nvPicPr>
        <p:blipFill>
          <a:blip r:embed="rId2"/>
          <a:srcRect/>
          <a:stretch>
            <a:fillRect/>
          </a:stretch>
        </p:blipFill>
        <p:spPr bwMode="auto">
          <a:xfrm>
            <a:off x="1857356" y="2071678"/>
            <a:ext cx="5088436" cy="3738126"/>
          </a:xfrm>
          <a:prstGeom prst="snip2DiagRect">
            <a:avLst>
              <a:gd name="adj1" fmla="val 0"/>
              <a:gd name="adj2" fmla="val 7504"/>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6"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BARRIDO MECÁNICO</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428596" y="785794"/>
            <a:ext cx="8215370" cy="923330"/>
          </a:xfrm>
          <a:prstGeom prst="rect">
            <a:avLst/>
          </a:prstGeom>
          <a:noFill/>
        </p:spPr>
        <p:txBody>
          <a:bodyPr wrap="square" rtlCol="0">
            <a:spAutoFit/>
          </a:bodyPr>
          <a:lstStyle/>
          <a:p>
            <a:pPr algn="just"/>
            <a:r>
              <a:rPr lang="es-ES" dirty="0" smtClean="0">
                <a:latin typeface="Futura Lt BT" pitchFamily="34" charset="0"/>
              </a:rPr>
              <a:t>La gran mayoría de estos artefactos utilizan un motor o motores para llevar a cabo el desplazamiento, pues además de tener por si solos un peso considerable, almacenan y transportan cargas, que los hacen aún más pesados. </a:t>
            </a:r>
            <a:endParaRPr lang="es-ES" dirty="0">
              <a:latin typeface="Futura Lt BT" pitchFamily="34" charset="0"/>
            </a:endParaRPr>
          </a:p>
        </p:txBody>
      </p:sp>
      <p:sp>
        <p:nvSpPr>
          <p:cNvPr id="5"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BARRIDO MECÁNICO</a:t>
            </a:r>
          </a:p>
        </p:txBody>
      </p:sp>
      <p:pic>
        <p:nvPicPr>
          <p:cNvPr id="16387" name="Picture 3" descr="C:\Documents and Settings\HOME\Escritorio\TESIS MAYO 2007\tesis wow\T-ZIZ\9 IMAGENES\SWEEPERS\elgin\whirlwind_7.jpg"/>
          <p:cNvPicPr>
            <a:picLocks noChangeAspect="1" noChangeArrowheads="1"/>
          </p:cNvPicPr>
          <p:nvPr/>
        </p:nvPicPr>
        <p:blipFill>
          <a:blip r:embed="rId2"/>
          <a:srcRect/>
          <a:stretch>
            <a:fillRect/>
          </a:stretch>
        </p:blipFill>
        <p:spPr bwMode="auto">
          <a:xfrm>
            <a:off x="4857752" y="2214554"/>
            <a:ext cx="3791065" cy="2857520"/>
          </a:xfrm>
          <a:prstGeom prst="snip2DiagRect">
            <a:avLst>
              <a:gd name="adj1" fmla="val 0"/>
              <a:gd name="adj2" fmla="val 9252"/>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6388" name="Picture 4" descr="C:\Documents and Settings\HOME\Escritorio\TESIS MAYO 2007\tesis wow\T-ZIZ\9 IMAGENES\SWEEPERS\elgin\crosswindFury_22.jpg"/>
          <p:cNvPicPr>
            <a:picLocks noChangeAspect="1" noChangeArrowheads="1"/>
          </p:cNvPicPr>
          <p:nvPr/>
        </p:nvPicPr>
        <p:blipFill>
          <a:blip r:embed="rId3"/>
          <a:srcRect/>
          <a:stretch>
            <a:fillRect/>
          </a:stretch>
        </p:blipFill>
        <p:spPr bwMode="auto">
          <a:xfrm>
            <a:off x="357158" y="2196962"/>
            <a:ext cx="3786214" cy="2853865"/>
          </a:xfrm>
          <a:prstGeom prst="snip2DiagRect">
            <a:avLst>
              <a:gd name="adj1" fmla="val 0"/>
              <a:gd name="adj2" fmla="val 9764"/>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57158" y="714356"/>
            <a:ext cx="8072494" cy="646331"/>
          </a:xfrm>
          <a:prstGeom prst="rect">
            <a:avLst/>
          </a:prstGeom>
          <a:noFill/>
        </p:spPr>
        <p:txBody>
          <a:bodyPr wrap="square" rtlCol="0">
            <a:spAutoFit/>
          </a:bodyPr>
          <a:lstStyle/>
          <a:p>
            <a:r>
              <a:rPr lang="es-ES" dirty="0" smtClean="0">
                <a:latin typeface="Futura Lt BT" pitchFamily="34" charset="0"/>
              </a:rPr>
              <a:t>Las barredoras se clasifican según la forma en la que recogen los residuos sólidos y los tamaños de barredoras existentes.</a:t>
            </a:r>
            <a:endParaRPr lang="es-ES" dirty="0">
              <a:latin typeface="Futura Lt BT" pitchFamily="34" charset="0"/>
            </a:endParaRPr>
          </a:p>
        </p:txBody>
      </p:sp>
      <p:pic>
        <p:nvPicPr>
          <p:cNvPr id="5" name="4 Imagen"/>
          <p:cNvPicPr/>
          <p:nvPr/>
        </p:nvPicPr>
        <p:blipFill>
          <a:blip r:embed="rId2"/>
          <a:srcRect l="36070" t="15775" r="14523" b="25298"/>
          <a:stretch>
            <a:fillRect/>
          </a:stretch>
        </p:blipFill>
        <p:spPr bwMode="auto">
          <a:xfrm>
            <a:off x="2143108" y="1428736"/>
            <a:ext cx="4357718" cy="4157853"/>
          </a:xfrm>
          <a:prstGeom prst="rect">
            <a:avLst/>
          </a:prstGeom>
          <a:noFill/>
          <a:ln w="9525">
            <a:noFill/>
            <a:miter lim="800000"/>
            <a:headEnd/>
            <a:tailEnd/>
          </a:ln>
        </p:spPr>
      </p:pic>
      <p:sp>
        <p:nvSpPr>
          <p:cNvPr id="12"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BARRIDO MECÁNICO</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CuadroTexto"/>
          <p:cNvSpPr txBox="1"/>
          <p:nvPr/>
        </p:nvSpPr>
        <p:spPr>
          <a:xfrm>
            <a:off x="357158" y="1500174"/>
            <a:ext cx="4143404" cy="3970318"/>
          </a:xfrm>
          <a:prstGeom prst="rect">
            <a:avLst/>
          </a:prstGeom>
          <a:noFill/>
        </p:spPr>
        <p:txBody>
          <a:bodyPr wrap="square" rtlCol="0">
            <a:spAutoFit/>
          </a:bodyPr>
          <a:lstStyle/>
          <a:p>
            <a:pPr lvl="0" algn="just"/>
            <a:r>
              <a:rPr lang="es-ES" b="1" dirty="0" smtClean="0">
                <a:latin typeface="Futura Lt BT" pitchFamily="34" charset="0"/>
              </a:rPr>
              <a:t>Barredora de arrastre</a:t>
            </a:r>
          </a:p>
          <a:p>
            <a:pPr algn="just"/>
            <a:r>
              <a:rPr lang="es-ES" dirty="0" smtClean="0">
                <a:latin typeface="Futura Lt BT" pitchFamily="34" charset="0"/>
              </a:rPr>
              <a:t>Poseen cepillos que se encargan de arrancar, arrastrar y recolectar los residuos del pavimento hasta lanzarlos sobre tolvas o cintas transportadoras que los recogen y almacenan. </a:t>
            </a:r>
          </a:p>
          <a:p>
            <a:pPr algn="just"/>
            <a:endParaRPr lang="es-ES" dirty="0" smtClean="0">
              <a:latin typeface="Futura Lt BT" pitchFamily="34" charset="0"/>
            </a:endParaRPr>
          </a:p>
          <a:p>
            <a:pPr lvl="0" algn="just"/>
            <a:r>
              <a:rPr lang="es-ES" b="1" dirty="0" smtClean="0">
                <a:latin typeface="Futura Lt BT" pitchFamily="34" charset="0"/>
              </a:rPr>
              <a:t>Barredora de aspiración</a:t>
            </a:r>
          </a:p>
          <a:p>
            <a:pPr algn="just"/>
            <a:r>
              <a:rPr lang="es-ES" dirty="0" smtClean="0">
                <a:latin typeface="Futura Lt BT" pitchFamily="34" charset="0"/>
              </a:rPr>
              <a:t>Estas retiran los residuos mediante un sistema de aspiración y se ayudan mediante cepillos que tienen la función de conducir los residuos ante la boca de succión. </a:t>
            </a:r>
          </a:p>
          <a:p>
            <a:pPr algn="just"/>
            <a:endParaRPr lang="es-ES" dirty="0">
              <a:latin typeface="Futura Lt BT" pitchFamily="34" charset="0"/>
            </a:endParaRPr>
          </a:p>
        </p:txBody>
      </p:sp>
      <p:pic>
        <p:nvPicPr>
          <p:cNvPr id="8" name="7 Imagen" descr="barredora manual"/>
          <p:cNvPicPr/>
          <p:nvPr/>
        </p:nvPicPr>
        <p:blipFill>
          <a:blip r:embed="rId2"/>
          <a:srcRect l="5583" t="10422" r="6067" b="8896"/>
          <a:stretch>
            <a:fillRect/>
          </a:stretch>
        </p:blipFill>
        <p:spPr bwMode="auto">
          <a:xfrm>
            <a:off x="5143504" y="1428736"/>
            <a:ext cx="3228340" cy="1856740"/>
          </a:xfrm>
          <a:prstGeom prst="rect">
            <a:avLst/>
          </a:prstGeom>
          <a:noFill/>
          <a:ln w="9525">
            <a:noFill/>
            <a:miter lim="800000"/>
            <a:headEnd/>
            <a:tailEnd/>
          </a:ln>
        </p:spPr>
      </p:pic>
      <p:pic>
        <p:nvPicPr>
          <p:cNvPr id="9" name="8 Imagen"/>
          <p:cNvPicPr/>
          <p:nvPr/>
        </p:nvPicPr>
        <p:blipFill>
          <a:blip r:embed="rId3"/>
          <a:srcRect l="13077" t="3867"/>
          <a:stretch>
            <a:fillRect/>
          </a:stretch>
        </p:blipFill>
        <p:spPr bwMode="auto">
          <a:xfrm>
            <a:off x="5429256" y="3643314"/>
            <a:ext cx="2729230" cy="2452370"/>
          </a:xfrm>
          <a:prstGeom prst="rect">
            <a:avLst/>
          </a:prstGeom>
          <a:noFill/>
          <a:ln w="9525">
            <a:noFill/>
            <a:miter lim="800000"/>
            <a:headEnd/>
            <a:tailEnd/>
          </a:ln>
        </p:spPr>
      </p:pic>
      <p:sp>
        <p:nvSpPr>
          <p:cNvPr id="10" name="3 CuadroTexto"/>
          <p:cNvSpPr txBox="1">
            <a:spLocks noChangeArrowheads="1"/>
          </p:cNvSpPr>
          <p:nvPr/>
        </p:nvSpPr>
        <p:spPr bwMode="auto">
          <a:xfrm>
            <a:off x="214282" y="642918"/>
            <a:ext cx="4881474" cy="338554"/>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sz="1600" dirty="0" smtClean="0">
                <a:latin typeface="Arial Rounded MT Bold" pitchFamily="34" charset="0"/>
              </a:rPr>
              <a:t>BARREDORAS SEGÚN SU FUNCIONAMIENTO</a:t>
            </a:r>
          </a:p>
        </p:txBody>
      </p:sp>
      <p:sp>
        <p:nvSpPr>
          <p:cNvPr id="11"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BARRIDO MECÁNICO</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p:nvPr/>
        </p:nvPicPr>
        <p:blipFill>
          <a:blip r:embed="rId2"/>
          <a:srcRect l="13501" t="11005" r="10670" b="5508"/>
          <a:stretch>
            <a:fillRect/>
          </a:stretch>
        </p:blipFill>
        <p:spPr bwMode="auto">
          <a:xfrm rot="5400000">
            <a:off x="1681327" y="-538374"/>
            <a:ext cx="5532867" cy="7609700"/>
          </a:xfrm>
          <a:prstGeom prst="rect">
            <a:avLst/>
          </a:prstGeom>
          <a:noFill/>
          <a:ln w="9525">
            <a:noFill/>
            <a:miter lim="800000"/>
            <a:headEnd/>
            <a:tailEnd/>
          </a:ln>
        </p:spPr>
      </p:pic>
      <p:sp>
        <p:nvSpPr>
          <p:cNvPr id="6"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BARRIDO MECÁNICO</a:t>
            </a:r>
          </a:p>
        </p:txBody>
      </p:sp>
      <p:sp>
        <p:nvSpPr>
          <p:cNvPr id="7" name="6 CuadroTexto"/>
          <p:cNvSpPr txBox="1"/>
          <p:nvPr/>
        </p:nvSpPr>
        <p:spPr>
          <a:xfrm>
            <a:off x="7858148" y="142852"/>
            <a:ext cx="844718" cy="369332"/>
          </a:xfrm>
          <a:prstGeom prst="rect">
            <a:avLst/>
          </a:prstGeom>
          <a:noFill/>
        </p:spPr>
        <p:txBody>
          <a:bodyPr wrap="none" rtlCol="0">
            <a:spAutoFit/>
          </a:bodyPr>
          <a:lstStyle/>
          <a:p>
            <a:r>
              <a:rPr lang="es-ES" dirty="0" smtClean="0"/>
              <a:t>Tabla 2</a:t>
            </a:r>
            <a:endParaRPr lang="es-ES" dirty="0"/>
          </a:p>
        </p:txBody>
      </p:sp>
      <p:sp>
        <p:nvSpPr>
          <p:cNvPr id="8" name="7 Rectángulo"/>
          <p:cNvSpPr/>
          <p:nvPr/>
        </p:nvSpPr>
        <p:spPr>
          <a:xfrm>
            <a:off x="2500298" y="500042"/>
            <a:ext cx="642942"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285720" y="1285860"/>
            <a:ext cx="4714908" cy="3093154"/>
          </a:xfrm>
          <a:prstGeom prst="rect">
            <a:avLst/>
          </a:prstGeom>
          <a:noFill/>
        </p:spPr>
        <p:txBody>
          <a:bodyPr wrap="square" rtlCol="0">
            <a:spAutoFit/>
          </a:bodyPr>
          <a:lstStyle/>
          <a:p>
            <a:pPr algn="just"/>
            <a:r>
              <a:rPr lang="es-ES" dirty="0" smtClean="0">
                <a:latin typeface="Futura Lt BT" pitchFamily="34" charset="0"/>
              </a:rPr>
              <a:t>Las sub categorías de barredoras especiales seleccionadas, están definidas principalmente por la relación operario-maquina que incluye: </a:t>
            </a:r>
          </a:p>
          <a:p>
            <a:pPr lvl="0" algn="just"/>
            <a:endParaRPr lang="es-ES" b="1" dirty="0" smtClean="0">
              <a:latin typeface="Futura Lt BT" pitchFamily="34" charset="0"/>
            </a:endParaRPr>
          </a:p>
          <a:p>
            <a:pPr lvl="0" algn="just">
              <a:spcBef>
                <a:spcPts val="600"/>
              </a:spcBef>
            </a:pPr>
            <a:r>
              <a:rPr lang="es-ES" b="1" dirty="0" smtClean="0">
                <a:latin typeface="Futura Lt BT" pitchFamily="34" charset="0"/>
              </a:rPr>
              <a:t>Ubicación del operario</a:t>
            </a:r>
            <a:r>
              <a:rPr lang="es-ES" dirty="0" smtClean="0">
                <a:latin typeface="Futura Lt BT" pitchFamily="34" charset="0"/>
              </a:rPr>
              <a:t>: ya sea detrás del artefacto o sobre él.</a:t>
            </a:r>
          </a:p>
          <a:p>
            <a:pPr lvl="0" algn="just">
              <a:spcBef>
                <a:spcPts val="600"/>
              </a:spcBef>
            </a:pPr>
            <a:r>
              <a:rPr lang="es-ES" b="1" dirty="0" smtClean="0">
                <a:latin typeface="Futura Lt BT" pitchFamily="34" charset="0"/>
              </a:rPr>
              <a:t>Barrido</a:t>
            </a:r>
            <a:r>
              <a:rPr lang="es-ES" dirty="0" smtClean="0">
                <a:latin typeface="Futura Lt BT" pitchFamily="34" charset="0"/>
              </a:rPr>
              <a:t>: manual, manual asistido por mecanismo, asistida por un motor.</a:t>
            </a:r>
          </a:p>
          <a:p>
            <a:pPr algn="just">
              <a:spcBef>
                <a:spcPts val="600"/>
              </a:spcBef>
            </a:pPr>
            <a:r>
              <a:rPr lang="es-ES" b="1" dirty="0" smtClean="0">
                <a:latin typeface="Futura Lt BT" pitchFamily="34" charset="0"/>
              </a:rPr>
              <a:t>Fuerza de empuje</a:t>
            </a:r>
            <a:r>
              <a:rPr lang="es-ES" dirty="0" smtClean="0">
                <a:latin typeface="Futura Lt BT" pitchFamily="34" charset="0"/>
              </a:rPr>
              <a:t>: implica la fuerza del operario, o la fuerza de un motor.</a:t>
            </a:r>
            <a:endParaRPr lang="es-ES" dirty="0">
              <a:latin typeface="Futura Lt BT" pitchFamily="34" charset="0"/>
            </a:endParaRPr>
          </a:p>
        </p:txBody>
      </p:sp>
      <p:sp>
        <p:nvSpPr>
          <p:cNvPr id="5" name="4 CuadroTexto"/>
          <p:cNvSpPr txBox="1"/>
          <p:nvPr/>
        </p:nvSpPr>
        <p:spPr>
          <a:xfrm>
            <a:off x="214282" y="571480"/>
            <a:ext cx="3785202" cy="338554"/>
          </a:xfrm>
          <a:prstGeom prst="rect">
            <a:avLst/>
          </a:prstGeom>
          <a:noFill/>
        </p:spPr>
        <p:txBody>
          <a:bodyPr wrap="none" rtlCol="0">
            <a:spAutoFit/>
          </a:bodyPr>
          <a:lstStyle/>
          <a:p>
            <a:pPr algn="r"/>
            <a:r>
              <a:rPr lang="es-ES" sz="1600" dirty="0" smtClean="0">
                <a:latin typeface="Arial Rounded MT Bold" pitchFamily="34" charset="0"/>
              </a:rPr>
              <a:t>SISTEMAS DE BARRIDO MECANICO</a:t>
            </a:r>
            <a:endParaRPr lang="es-ES" sz="1600" dirty="0">
              <a:latin typeface="Arial Rounded MT Bold" pitchFamily="34" charset="0"/>
            </a:endParaRPr>
          </a:p>
        </p:txBody>
      </p:sp>
      <p:sp>
        <p:nvSpPr>
          <p:cNvPr id="6"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BARRIDO MECÁNICO</a:t>
            </a:r>
          </a:p>
        </p:txBody>
      </p:sp>
      <p:pic>
        <p:nvPicPr>
          <p:cNvPr id="18434" name="Picture 2" descr="C:\Documents and Settings\HOME\Escritorio\TESIS MAYO 2007\tesis wow\T-ZIZ\9 IMAGENES\SWEEPERS\Cantonet-2.jpg"/>
          <p:cNvPicPr>
            <a:picLocks noChangeAspect="1" noChangeArrowheads="1"/>
          </p:cNvPicPr>
          <p:nvPr/>
        </p:nvPicPr>
        <p:blipFill>
          <a:blip r:embed="rId2"/>
          <a:srcRect/>
          <a:stretch>
            <a:fillRect/>
          </a:stretch>
        </p:blipFill>
        <p:spPr bwMode="auto">
          <a:xfrm>
            <a:off x="5786446" y="1214422"/>
            <a:ext cx="2568118" cy="35719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57158" y="642918"/>
            <a:ext cx="8215370" cy="2031325"/>
          </a:xfrm>
          <a:prstGeom prst="rect">
            <a:avLst/>
          </a:prstGeom>
          <a:noFill/>
        </p:spPr>
        <p:txBody>
          <a:bodyPr wrap="square" rtlCol="0">
            <a:spAutoFit/>
          </a:bodyPr>
          <a:lstStyle/>
          <a:p>
            <a:pPr marL="342900" indent="-342900" algn="just">
              <a:buFont typeface="Arial" pitchFamily="34" charset="0"/>
              <a:buChar char="•"/>
            </a:pPr>
            <a:r>
              <a:rPr lang="es-ES" dirty="0" smtClean="0">
                <a:latin typeface="Futura Lt BT" pitchFamily="34" charset="0"/>
              </a:rPr>
              <a:t>Las barredoras manuales son artefactos que convierten el movimiento lineal en movimiento circular. </a:t>
            </a:r>
          </a:p>
          <a:p>
            <a:pPr marL="342900" indent="-342900" algn="just">
              <a:buFont typeface="Arial" pitchFamily="34" charset="0"/>
              <a:buChar char="•"/>
            </a:pPr>
            <a:r>
              <a:rPr lang="es-ES" dirty="0" smtClean="0">
                <a:latin typeface="Futura Lt BT" pitchFamily="34" charset="0"/>
              </a:rPr>
              <a:t>El operario empuja el artefacto linealmente para desplazarlo, generando así un movimiento circular en las ruedas, utilizado para ser transmitido por medio de poleas a los cepillos, que se encargan de juntar y recolectar la basura. </a:t>
            </a:r>
          </a:p>
          <a:p>
            <a:pPr marL="342900" indent="-342900" algn="just">
              <a:buFont typeface="Arial" pitchFamily="34" charset="0"/>
              <a:buChar char="•"/>
            </a:pPr>
            <a:r>
              <a:rPr lang="es-ES" dirty="0" smtClean="0">
                <a:latin typeface="Futura Lt BT" pitchFamily="34" charset="0"/>
              </a:rPr>
              <a:t>No poseen ninguna clase de motor para los mecanismos, ni para dar tracción al producto.</a:t>
            </a:r>
            <a:endParaRPr lang="es-ES" dirty="0">
              <a:latin typeface="Futura Lt BT" pitchFamily="34" charset="0"/>
            </a:endParaRPr>
          </a:p>
        </p:txBody>
      </p:sp>
      <p:pic>
        <p:nvPicPr>
          <p:cNvPr id="4" name="3 Imagen" descr="c"/>
          <p:cNvPicPr/>
          <p:nvPr/>
        </p:nvPicPr>
        <p:blipFill>
          <a:blip r:embed="rId2"/>
          <a:srcRect l="998"/>
          <a:stretch>
            <a:fillRect/>
          </a:stretch>
        </p:blipFill>
        <p:spPr bwMode="auto">
          <a:xfrm>
            <a:off x="2071670" y="2571744"/>
            <a:ext cx="5286412" cy="2877184"/>
          </a:xfrm>
          <a:prstGeom prst="rect">
            <a:avLst/>
          </a:prstGeom>
          <a:noFill/>
          <a:ln w="9525">
            <a:noFill/>
            <a:miter lim="800000"/>
            <a:headEnd/>
            <a:tailEnd/>
          </a:ln>
        </p:spPr>
      </p:pic>
      <p:sp>
        <p:nvSpPr>
          <p:cNvPr id="8"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BARREDORA MANUAL</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57158" y="571480"/>
            <a:ext cx="6715172" cy="369332"/>
          </a:xfrm>
          <a:prstGeom prst="rect">
            <a:avLst/>
          </a:prstGeom>
          <a:noFill/>
        </p:spPr>
        <p:txBody>
          <a:bodyPr wrap="square" rtlCol="0">
            <a:spAutoFit/>
          </a:bodyPr>
          <a:lstStyle/>
          <a:p>
            <a:r>
              <a:rPr lang="es-ES" b="1" dirty="0" smtClean="0">
                <a:latin typeface="Arial Rounded MT Bold" pitchFamily="34" charset="0"/>
              </a:rPr>
              <a:t>Barredora “</a:t>
            </a:r>
            <a:r>
              <a:rPr lang="es-ES" b="1" dirty="0" err="1" smtClean="0">
                <a:latin typeface="Arial Rounded MT Bold" pitchFamily="34" charset="0"/>
              </a:rPr>
              <a:t>push-behind</a:t>
            </a:r>
            <a:r>
              <a:rPr lang="es-ES" b="1" dirty="0" smtClean="0">
                <a:latin typeface="Arial Rounded MT Bold" pitchFamily="34" charset="0"/>
              </a:rPr>
              <a:t>”  o empuje trasero</a:t>
            </a:r>
            <a:endParaRPr lang="es-ES" b="1" dirty="0">
              <a:latin typeface="Arial Rounded MT Bold" pitchFamily="34" charset="0"/>
            </a:endParaRPr>
          </a:p>
        </p:txBody>
      </p:sp>
      <p:sp>
        <p:nvSpPr>
          <p:cNvPr id="5" name="4 CuadroTexto"/>
          <p:cNvSpPr txBox="1"/>
          <p:nvPr/>
        </p:nvSpPr>
        <p:spPr>
          <a:xfrm>
            <a:off x="285720" y="1571612"/>
            <a:ext cx="3714776" cy="2862322"/>
          </a:xfrm>
          <a:prstGeom prst="rect">
            <a:avLst/>
          </a:prstGeom>
          <a:noFill/>
        </p:spPr>
        <p:txBody>
          <a:bodyPr wrap="square" rtlCol="0">
            <a:spAutoFit/>
          </a:bodyPr>
          <a:lstStyle/>
          <a:p>
            <a:r>
              <a:rPr lang="es-ES" dirty="0" smtClean="0">
                <a:latin typeface="Futura Lt BT" pitchFamily="34" charset="0"/>
              </a:rPr>
              <a:t>Este sistema se caracteriza principalmente por adicionar un motor para realizar las actividades de barrido, ya sea por arrastre o aspiración. </a:t>
            </a:r>
          </a:p>
          <a:p>
            <a:endParaRPr lang="es-ES" dirty="0" smtClean="0">
              <a:latin typeface="Futura Lt BT" pitchFamily="34" charset="0"/>
            </a:endParaRPr>
          </a:p>
          <a:p>
            <a:r>
              <a:rPr lang="es-ES" dirty="0" smtClean="0">
                <a:latin typeface="Futura Lt BT" pitchFamily="34" charset="0"/>
              </a:rPr>
              <a:t>El artefacto no se mueve por sí solo, el operario se encarga de empujarlo y darle movimiento. Por tal motivo, la velocidad la define el operario.</a:t>
            </a:r>
            <a:endParaRPr lang="es-ES" dirty="0">
              <a:latin typeface="Futura Lt BT" pitchFamily="34" charset="0"/>
            </a:endParaRPr>
          </a:p>
        </p:txBody>
      </p:sp>
      <p:pic>
        <p:nvPicPr>
          <p:cNvPr id="6" name="5 Imagen" descr="D"/>
          <p:cNvPicPr/>
          <p:nvPr/>
        </p:nvPicPr>
        <p:blipFill>
          <a:blip r:embed="rId2"/>
          <a:srcRect/>
          <a:stretch>
            <a:fillRect/>
          </a:stretch>
        </p:blipFill>
        <p:spPr bwMode="auto">
          <a:xfrm>
            <a:off x="4214810" y="1357298"/>
            <a:ext cx="4524252" cy="364333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8" name="3 CuadroTexto"/>
          <p:cNvSpPr txBox="1">
            <a:spLocks noChangeArrowheads="1"/>
          </p:cNvSpPr>
          <p:nvPr/>
        </p:nvSpPr>
        <p:spPr bwMode="auto">
          <a:xfrm>
            <a:off x="190592" y="58875"/>
            <a:ext cx="3813299"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EMPUJE TRASERO</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57158" y="1071546"/>
            <a:ext cx="6715172" cy="923330"/>
          </a:xfrm>
          <a:prstGeom prst="rect">
            <a:avLst/>
          </a:prstGeom>
          <a:noFill/>
        </p:spPr>
        <p:txBody>
          <a:bodyPr wrap="square" rtlCol="0">
            <a:spAutoFit/>
          </a:bodyPr>
          <a:lstStyle/>
          <a:p>
            <a:r>
              <a:rPr lang="es-ES" dirty="0" smtClean="0">
                <a:latin typeface="Futura Lt BT" pitchFamily="34" charset="0"/>
              </a:rPr>
              <a:t>En las barredoras </a:t>
            </a:r>
            <a:r>
              <a:rPr lang="es-ES" dirty="0" err="1" smtClean="0">
                <a:latin typeface="Futura Lt BT" pitchFamily="34" charset="0"/>
              </a:rPr>
              <a:t>walk</a:t>
            </a:r>
            <a:r>
              <a:rPr lang="es-ES" dirty="0" smtClean="0">
                <a:latin typeface="Futura Lt BT" pitchFamily="34" charset="0"/>
              </a:rPr>
              <a:t> </a:t>
            </a:r>
            <a:r>
              <a:rPr lang="es-ES" dirty="0" err="1" smtClean="0">
                <a:latin typeface="Futura Lt BT" pitchFamily="34" charset="0"/>
              </a:rPr>
              <a:t>behind</a:t>
            </a:r>
            <a:r>
              <a:rPr lang="es-ES" dirty="0" smtClean="0">
                <a:latin typeface="Futura Lt BT" pitchFamily="34" charset="0"/>
              </a:rPr>
              <a:t>, se utiliza un motor, que puede ser el mismo del proceso de barrido u otro independiente; para  alimentar el sistema de tracción, generando movimiento.</a:t>
            </a:r>
            <a:endParaRPr lang="es-ES" dirty="0">
              <a:latin typeface="Futura Lt BT" pitchFamily="34" charset="0"/>
            </a:endParaRPr>
          </a:p>
        </p:txBody>
      </p:sp>
      <p:sp>
        <p:nvSpPr>
          <p:cNvPr id="5" name="4 CuadroTexto"/>
          <p:cNvSpPr txBox="1"/>
          <p:nvPr/>
        </p:nvSpPr>
        <p:spPr>
          <a:xfrm>
            <a:off x="214282" y="571480"/>
            <a:ext cx="6715172" cy="369332"/>
          </a:xfrm>
          <a:prstGeom prst="rect">
            <a:avLst/>
          </a:prstGeom>
          <a:noFill/>
        </p:spPr>
        <p:txBody>
          <a:bodyPr wrap="square" rtlCol="0">
            <a:spAutoFit/>
          </a:bodyPr>
          <a:lstStyle/>
          <a:p>
            <a:r>
              <a:rPr lang="es-ES" b="1" dirty="0" smtClean="0">
                <a:latin typeface="Arial Rounded MT Bold" pitchFamily="34" charset="0"/>
              </a:rPr>
              <a:t>Barredora "</a:t>
            </a:r>
            <a:r>
              <a:rPr lang="es-ES" b="1" dirty="0" err="1" smtClean="0">
                <a:latin typeface="Arial Rounded MT Bold" pitchFamily="34" charset="0"/>
              </a:rPr>
              <a:t>walk-behind</a:t>
            </a:r>
            <a:r>
              <a:rPr lang="es-ES" b="1" dirty="0" smtClean="0">
                <a:latin typeface="Arial Rounded MT Bold" pitchFamily="34" charset="0"/>
              </a:rPr>
              <a:t>"  o caminar atrás</a:t>
            </a:r>
            <a:endParaRPr lang="es-ES" b="1" dirty="0">
              <a:latin typeface="Arial Rounded MT Bold" pitchFamily="34" charset="0"/>
            </a:endParaRPr>
          </a:p>
        </p:txBody>
      </p:sp>
      <p:pic>
        <p:nvPicPr>
          <p:cNvPr id="6" name="5 Imagen" descr="E"/>
          <p:cNvPicPr/>
          <p:nvPr/>
        </p:nvPicPr>
        <p:blipFill>
          <a:blip r:embed="rId2"/>
          <a:srcRect/>
          <a:stretch>
            <a:fillRect/>
          </a:stretch>
        </p:blipFill>
        <p:spPr bwMode="auto">
          <a:xfrm>
            <a:off x="1500166" y="2071678"/>
            <a:ext cx="5702370" cy="3858792"/>
          </a:xfrm>
          <a:prstGeom prst="rect">
            <a:avLst/>
          </a:prstGeom>
          <a:noFill/>
          <a:ln w="9525">
            <a:noFill/>
            <a:miter lim="800000"/>
            <a:headEnd/>
            <a:tailEnd/>
          </a:ln>
        </p:spPr>
      </p:pic>
      <p:sp>
        <p:nvSpPr>
          <p:cNvPr id="10" name="3 CuadroTexto"/>
          <p:cNvSpPr txBox="1">
            <a:spLocks noChangeArrowheads="1"/>
          </p:cNvSpPr>
          <p:nvPr/>
        </p:nvSpPr>
        <p:spPr bwMode="auto">
          <a:xfrm>
            <a:off x="190592" y="58875"/>
            <a:ext cx="4810036"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CAMINAR ATRÁS “WALK BEHIND”</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214282" y="2714620"/>
            <a:ext cx="4499858" cy="1477328"/>
          </a:xfrm>
          <a:prstGeom prst="rect">
            <a:avLst/>
          </a:prstGeom>
          <a:noFill/>
        </p:spPr>
        <p:txBody>
          <a:bodyPr wrap="square" rtlCol="0">
            <a:spAutoFit/>
          </a:bodyPr>
          <a:lstStyle/>
          <a:p>
            <a:pPr algn="just"/>
            <a:r>
              <a:rPr lang="es-ES" dirty="0" smtClean="0">
                <a:latin typeface="Futura Lt BT" pitchFamily="34" charset="0"/>
              </a:rPr>
              <a:t>En Colombia, en las empresas que utilizan las dos tecnologías, manual y mecánica, los kilómetros barridos se distribuyen en promedio así 78% en barrido manual y 22% en barrido mecánico.</a:t>
            </a:r>
            <a:endParaRPr lang="es-ES" dirty="0">
              <a:latin typeface="Futura Lt BT" pitchFamily="34" charset="0"/>
            </a:endParaRPr>
          </a:p>
        </p:txBody>
      </p:sp>
      <p:sp>
        <p:nvSpPr>
          <p:cNvPr id="5" name="4 CuadroTexto"/>
          <p:cNvSpPr txBox="1"/>
          <p:nvPr/>
        </p:nvSpPr>
        <p:spPr>
          <a:xfrm>
            <a:off x="214282" y="857232"/>
            <a:ext cx="4643470" cy="1477328"/>
          </a:xfrm>
          <a:prstGeom prst="rect">
            <a:avLst/>
          </a:prstGeom>
          <a:noFill/>
        </p:spPr>
        <p:txBody>
          <a:bodyPr wrap="square" rtlCol="0">
            <a:spAutoFit/>
          </a:bodyPr>
          <a:lstStyle/>
          <a:p>
            <a:pPr algn="just"/>
            <a:r>
              <a:rPr lang="es-ES" dirty="0" smtClean="0">
                <a:latin typeface="Futura Lt BT" pitchFamily="34" charset="0"/>
              </a:rPr>
              <a:t>En las poblaciones pequeñas, la mayoría de los recursos destinados a la limpieza viaria se aplican a tratamientos de barrido, con predominio de los manuales sobre los mecanizados. </a:t>
            </a:r>
            <a:endParaRPr lang="es-ES" dirty="0">
              <a:latin typeface="Futura Lt BT" pitchFamily="34" charset="0"/>
            </a:endParaRPr>
          </a:p>
        </p:txBody>
      </p:sp>
      <p:sp>
        <p:nvSpPr>
          <p:cNvPr id="6" name="3 CuadroTexto"/>
          <p:cNvSpPr txBox="1">
            <a:spLocks noChangeArrowheads="1"/>
          </p:cNvSpPr>
          <p:nvPr/>
        </p:nvSpPr>
        <p:spPr bwMode="auto">
          <a:xfrm>
            <a:off x="190592" y="58875"/>
            <a:ext cx="4810036"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SERVICIOS EN COLOMBIA DE BARRIDO</a:t>
            </a:r>
          </a:p>
        </p:txBody>
      </p:sp>
      <p:pic>
        <p:nvPicPr>
          <p:cNvPr id="20482" name="Picture 2" descr="C:\Documents and Settings\HOME\Escritorio\TESIS MAYO 2007\tesis wow\T-ZIZ\9 IMAGENES\SWEEPERS\BARREDORAS EEVVM\S3600015.JPG"/>
          <p:cNvPicPr>
            <a:picLocks noChangeAspect="1" noChangeArrowheads="1"/>
          </p:cNvPicPr>
          <p:nvPr/>
        </p:nvPicPr>
        <p:blipFill>
          <a:blip r:embed="rId2" cstate="print"/>
          <a:srcRect/>
          <a:stretch>
            <a:fillRect/>
          </a:stretch>
        </p:blipFill>
        <p:spPr bwMode="auto">
          <a:xfrm>
            <a:off x="5072066" y="3286124"/>
            <a:ext cx="3000396" cy="225029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8" name="7 CuadroTexto"/>
          <p:cNvSpPr txBox="1"/>
          <p:nvPr/>
        </p:nvSpPr>
        <p:spPr>
          <a:xfrm>
            <a:off x="8358214" y="3143248"/>
            <a:ext cx="583814" cy="369332"/>
          </a:xfrm>
          <a:prstGeom prst="rect">
            <a:avLst/>
          </a:prstGeom>
          <a:noFill/>
        </p:spPr>
        <p:txBody>
          <a:bodyPr wrap="none" rtlCol="0">
            <a:spAutoFit/>
          </a:bodyPr>
          <a:lstStyle/>
          <a:p>
            <a:r>
              <a:rPr lang="es-ES" dirty="0" smtClean="0"/>
              <a:t>22%</a:t>
            </a:r>
            <a:endParaRPr lang="es-ES" dirty="0"/>
          </a:p>
        </p:txBody>
      </p:sp>
      <p:pic>
        <p:nvPicPr>
          <p:cNvPr id="20483" name="Picture 3" descr="C:\Documents and Settings\HOME\Escritorio\TESIS MAYO 2007\tesis wow\T-ZIZ\9 IMAGENES\ESCOBITAS\barrendera.png"/>
          <p:cNvPicPr>
            <a:picLocks noChangeAspect="1" noChangeArrowheads="1"/>
          </p:cNvPicPr>
          <p:nvPr/>
        </p:nvPicPr>
        <p:blipFill>
          <a:blip r:embed="rId3"/>
          <a:srcRect r="58109"/>
          <a:stretch>
            <a:fillRect/>
          </a:stretch>
        </p:blipFill>
        <p:spPr bwMode="auto">
          <a:xfrm>
            <a:off x="5643570" y="285728"/>
            <a:ext cx="1928826" cy="254887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9" name="8 CuadroTexto"/>
          <p:cNvSpPr txBox="1"/>
          <p:nvPr/>
        </p:nvSpPr>
        <p:spPr>
          <a:xfrm>
            <a:off x="8215338" y="785794"/>
            <a:ext cx="583814" cy="369332"/>
          </a:xfrm>
          <a:prstGeom prst="rect">
            <a:avLst/>
          </a:prstGeom>
          <a:noFill/>
        </p:spPr>
        <p:txBody>
          <a:bodyPr wrap="none" rtlCol="0">
            <a:spAutoFit/>
          </a:bodyPr>
          <a:lstStyle/>
          <a:p>
            <a:r>
              <a:rPr lang="es-ES" dirty="0" smtClean="0"/>
              <a:t>78%</a:t>
            </a:r>
            <a:endParaRPr lang="es-ES"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428596" y="967633"/>
            <a:ext cx="8143932" cy="4247317"/>
          </a:xfrm>
          <a:prstGeom prst="rect">
            <a:avLst/>
          </a:prstGeom>
          <a:noFill/>
        </p:spPr>
        <p:txBody>
          <a:bodyPr wrap="square" rtlCol="0">
            <a:spAutoFit/>
          </a:bodyPr>
          <a:lstStyle/>
          <a:p>
            <a:pPr algn="just"/>
            <a:r>
              <a:rPr lang="es-ES" dirty="0" smtClean="0"/>
              <a:t>Luego de estudiar los productos existentes, sus características, beneficios para el operario y la empresa, atributos, ventajas y desventajas; se concluye que el producto más adecuado para solucionar el problema actual, sería una barredora </a:t>
            </a:r>
            <a:r>
              <a:rPr lang="es-ES" b="1" dirty="0" err="1" smtClean="0">
                <a:solidFill>
                  <a:srgbClr val="00B050"/>
                </a:solidFill>
              </a:rPr>
              <a:t>walk</a:t>
            </a:r>
            <a:r>
              <a:rPr lang="es-ES" b="1" dirty="0" smtClean="0">
                <a:solidFill>
                  <a:srgbClr val="00B050"/>
                </a:solidFill>
              </a:rPr>
              <a:t>-behind.</a:t>
            </a:r>
          </a:p>
          <a:p>
            <a:pPr algn="just"/>
            <a:endParaRPr lang="es-ES" b="1" dirty="0" smtClean="0">
              <a:solidFill>
                <a:srgbClr val="00B050"/>
              </a:solidFill>
            </a:endParaRPr>
          </a:p>
          <a:p>
            <a:pPr marL="342900" indent="-342900" algn="just">
              <a:buFont typeface="Arial" pitchFamily="34" charset="0"/>
              <a:buChar char="•"/>
            </a:pPr>
            <a:r>
              <a:rPr lang="es-ES" dirty="0" smtClean="0"/>
              <a:t>Conserva los atributos de las barredoras ligeras </a:t>
            </a:r>
          </a:p>
          <a:p>
            <a:pPr marL="342900" indent="-342900" algn="just">
              <a:buFont typeface="Arial" pitchFamily="34" charset="0"/>
              <a:buChar char="•"/>
            </a:pPr>
            <a:r>
              <a:rPr lang="es-ES" dirty="0" smtClean="0"/>
              <a:t>Compacta y ágil</a:t>
            </a:r>
          </a:p>
          <a:p>
            <a:pPr marL="342900" indent="-342900" algn="just">
              <a:buFont typeface="Arial" pitchFamily="34" charset="0"/>
              <a:buChar char="•"/>
            </a:pPr>
            <a:r>
              <a:rPr lang="es-ES" dirty="0" smtClean="0"/>
              <a:t>Brinda la posibilidad de maniobrar el producto con el menor esfuerzo posible</a:t>
            </a:r>
          </a:p>
          <a:p>
            <a:pPr marL="342900" indent="-342900" algn="just">
              <a:buFont typeface="Arial" pitchFamily="34" charset="0"/>
              <a:buChar char="•"/>
            </a:pPr>
            <a:r>
              <a:rPr lang="es-ES" dirty="0" smtClean="0"/>
              <a:t>Se adapta a las exigencias de la ciudad de espacio, topografía y generación de residuos.</a:t>
            </a:r>
          </a:p>
          <a:p>
            <a:pPr algn="just"/>
            <a:endParaRPr lang="es-ES" dirty="0" smtClean="0"/>
          </a:p>
          <a:p>
            <a:pPr algn="just"/>
            <a:r>
              <a:rPr lang="es-ES" dirty="0" smtClean="0"/>
              <a:t>Con la infraestructura local, los recursos disponibles, los conocimientos propios y la asesoría de expertos, se puede producir un vehículo con estas características cumpliendo con  los requisitos necesarios para diseñar una solución integral a la situación de diseño planteada.</a:t>
            </a:r>
          </a:p>
          <a:p>
            <a:pPr algn="just"/>
            <a:endParaRPr lang="es-ES" dirty="0"/>
          </a:p>
        </p:txBody>
      </p:sp>
      <p:sp>
        <p:nvSpPr>
          <p:cNvPr id="3" name="3 CuadroTexto"/>
          <p:cNvSpPr txBox="1">
            <a:spLocks noChangeArrowheads="1"/>
          </p:cNvSpPr>
          <p:nvPr/>
        </p:nvSpPr>
        <p:spPr bwMode="auto">
          <a:xfrm>
            <a:off x="190592" y="58875"/>
            <a:ext cx="4810036" cy="369332"/>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CONCLUSIONES</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HOME\Escritorio\TESIS MAYO 2007\tesis wow\T-ZIZ\9 IMAGENES\ASPIRADORES\swp-greenmachine.jpg"/>
          <p:cNvPicPr>
            <a:picLocks noChangeAspect="1" noChangeArrowheads="1"/>
          </p:cNvPicPr>
          <p:nvPr/>
        </p:nvPicPr>
        <p:blipFill>
          <a:blip r:embed="rId2"/>
          <a:srcRect/>
          <a:stretch>
            <a:fillRect/>
          </a:stretch>
        </p:blipFill>
        <p:spPr bwMode="auto">
          <a:xfrm>
            <a:off x="2428860" y="1643050"/>
            <a:ext cx="4429156" cy="3959917"/>
          </a:xfrm>
          <a:prstGeom prst="rect">
            <a:avLst/>
          </a:prstGeom>
          <a:noFill/>
        </p:spPr>
      </p:pic>
      <p:sp>
        <p:nvSpPr>
          <p:cNvPr id="5" name="4 CuadroTexto"/>
          <p:cNvSpPr txBox="1"/>
          <p:nvPr/>
        </p:nvSpPr>
        <p:spPr>
          <a:xfrm>
            <a:off x="1643042" y="857232"/>
            <a:ext cx="4833824" cy="369332"/>
          </a:xfrm>
          <a:prstGeom prst="rect">
            <a:avLst/>
          </a:prstGeom>
          <a:noFill/>
        </p:spPr>
        <p:txBody>
          <a:bodyPr wrap="none" rtlCol="0">
            <a:spAutoFit/>
          </a:bodyPr>
          <a:lstStyle/>
          <a:p>
            <a:r>
              <a:rPr lang="es-ES" dirty="0" smtClean="0">
                <a:latin typeface="Arial Rounded MT Bold" pitchFamily="34" charset="0"/>
              </a:rPr>
              <a:t>Modelo “</a:t>
            </a:r>
            <a:r>
              <a:rPr lang="es-ES" dirty="0" err="1" smtClean="0">
                <a:latin typeface="Arial Rounded MT Bold" pitchFamily="34" charset="0"/>
              </a:rPr>
              <a:t>walk</a:t>
            </a:r>
            <a:r>
              <a:rPr lang="es-ES" dirty="0" smtClean="0">
                <a:latin typeface="Arial Rounded MT Bold" pitchFamily="34" charset="0"/>
              </a:rPr>
              <a:t> behind” de </a:t>
            </a:r>
            <a:r>
              <a:rPr lang="es-ES" dirty="0" err="1" smtClean="0">
                <a:latin typeface="Arial Rounded MT Bold" pitchFamily="34" charset="0"/>
              </a:rPr>
              <a:t>aplied</a:t>
            </a:r>
            <a:r>
              <a:rPr lang="es-ES" dirty="0" smtClean="0">
                <a:latin typeface="Arial Rounded MT Bold" pitchFamily="34" charset="0"/>
              </a:rPr>
              <a:t> </a:t>
            </a:r>
            <a:r>
              <a:rPr lang="es-ES" dirty="0" err="1" smtClean="0">
                <a:latin typeface="Arial Rounded MT Bold" pitchFamily="34" charset="0"/>
              </a:rPr>
              <a:t>sweepers</a:t>
            </a:r>
            <a:endParaRPr lang="es-ES" dirty="0">
              <a:latin typeface="Arial Rounded MT Bold" pitchFamily="34"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CuadroTexto"/>
          <p:cNvSpPr txBox="1"/>
          <p:nvPr/>
        </p:nvSpPr>
        <p:spPr>
          <a:xfrm>
            <a:off x="1500166" y="1142984"/>
            <a:ext cx="5500726" cy="4247317"/>
          </a:xfrm>
          <a:prstGeom prst="rect">
            <a:avLst/>
          </a:prstGeom>
          <a:noFill/>
        </p:spPr>
        <p:txBody>
          <a:bodyPr wrap="square" rtlCol="0">
            <a:spAutoFit/>
          </a:bodyPr>
          <a:lstStyle/>
          <a:p>
            <a:pPr marL="342900" indent="-342900" algn="just">
              <a:buFont typeface="Arial" pitchFamily="34" charset="0"/>
              <a:buChar char="•"/>
            </a:pPr>
            <a:r>
              <a:rPr lang="es-ES" dirty="0" smtClean="0"/>
              <a:t>Los sistemas actuales “</a:t>
            </a:r>
            <a:r>
              <a:rPr lang="es-ES" dirty="0" err="1" smtClean="0"/>
              <a:t>walk</a:t>
            </a:r>
            <a:r>
              <a:rPr lang="es-ES" dirty="0" smtClean="0"/>
              <a:t> behind”, “</a:t>
            </a:r>
            <a:r>
              <a:rPr lang="es-ES" dirty="0" err="1" smtClean="0"/>
              <a:t>push</a:t>
            </a:r>
            <a:r>
              <a:rPr lang="es-ES" dirty="0" smtClean="0"/>
              <a:t> behind” son muy costosos para las ciudades de bajos recursos.</a:t>
            </a:r>
          </a:p>
          <a:p>
            <a:pPr marL="342900" indent="-342900" algn="just">
              <a:buFont typeface="Arial" pitchFamily="34" charset="0"/>
              <a:buChar char="•"/>
            </a:pPr>
            <a:r>
              <a:rPr lang="es-ES" dirty="0" smtClean="0"/>
              <a:t>Estos sistemas no están diseñados para la arquitectura colombiana.</a:t>
            </a:r>
          </a:p>
          <a:p>
            <a:pPr marL="342900" indent="-342900" algn="just">
              <a:buFont typeface="Arial" pitchFamily="34" charset="0"/>
              <a:buChar char="•"/>
            </a:pPr>
            <a:r>
              <a:rPr lang="es-ES" dirty="0" smtClean="0"/>
              <a:t>Productos muy complejos para reparaciones y mantenimientos</a:t>
            </a:r>
          </a:p>
          <a:p>
            <a:pPr marL="342900" indent="-342900" algn="just">
              <a:buFont typeface="Arial" pitchFamily="34" charset="0"/>
              <a:buChar char="•"/>
            </a:pPr>
            <a:r>
              <a:rPr lang="es-ES" dirty="0" smtClean="0"/>
              <a:t>Repuestos importados y costosos</a:t>
            </a:r>
          </a:p>
          <a:p>
            <a:pPr marL="342900" indent="-342900" algn="just">
              <a:buFont typeface="Arial" pitchFamily="34" charset="0"/>
              <a:buChar char="•"/>
            </a:pPr>
            <a:r>
              <a:rPr lang="es-ES" dirty="0" smtClean="0"/>
              <a:t>No están diseñados para las estrategias (costos, frecuencias, nivel educación operario, mantenimientos) de aseo de las ciudades como Medellín, Bogotá,  Manizales, Cartagena etc.</a:t>
            </a:r>
          </a:p>
          <a:p>
            <a:pPr marL="342900" indent="-342900" algn="just">
              <a:buFont typeface="Arial" pitchFamily="34" charset="0"/>
              <a:buChar char="•"/>
            </a:pPr>
            <a:endParaRPr lang="es-ES" dirty="0" smtClean="0"/>
          </a:p>
          <a:p>
            <a:pPr algn="just"/>
            <a:endParaRPr lang="es-ES" dirty="0" smtClean="0"/>
          </a:p>
          <a:p>
            <a:pPr algn="just"/>
            <a:endParaRPr lang="es-ES" dirty="0"/>
          </a:p>
        </p:txBody>
      </p:sp>
      <p:sp>
        <p:nvSpPr>
          <p:cNvPr id="10" name="3 CuadroTexto"/>
          <p:cNvSpPr txBox="1">
            <a:spLocks noChangeArrowheads="1"/>
          </p:cNvSpPr>
          <p:nvPr/>
        </p:nvSpPr>
        <p:spPr bwMode="auto">
          <a:xfrm>
            <a:off x="190592" y="58875"/>
            <a:ext cx="4810036" cy="646331"/>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IDENTIFICACIÓN DE OPORTUNIDADES.</a:t>
            </a:r>
          </a:p>
          <a:p>
            <a:pPr algn="just"/>
            <a:endParaRPr lang="es-ES" b="1" dirty="0" smtClean="0">
              <a:solidFill>
                <a:srgbClr val="008000"/>
              </a:solidFill>
              <a:latin typeface="Arial Rounded MT Bold" pitchFamily="34"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CuadroTexto"/>
          <p:cNvSpPr txBox="1"/>
          <p:nvPr/>
        </p:nvSpPr>
        <p:spPr>
          <a:xfrm>
            <a:off x="1214414" y="857232"/>
            <a:ext cx="6143668" cy="4801314"/>
          </a:xfrm>
          <a:prstGeom prst="rect">
            <a:avLst/>
          </a:prstGeom>
          <a:noFill/>
        </p:spPr>
        <p:txBody>
          <a:bodyPr wrap="square" rtlCol="0">
            <a:spAutoFit/>
          </a:bodyPr>
          <a:lstStyle/>
          <a:p>
            <a:pPr marL="354013" indent="-354013" algn="just">
              <a:buFont typeface="Arial" pitchFamily="34" charset="0"/>
              <a:buChar char="•"/>
            </a:pPr>
            <a:r>
              <a:rPr lang="es-ES" dirty="0" smtClean="0"/>
              <a:t>Fácil de manipular y maniobrar.</a:t>
            </a:r>
          </a:p>
          <a:p>
            <a:pPr marL="354013" indent="-354013" algn="just">
              <a:buFont typeface="Arial" pitchFamily="34" charset="0"/>
              <a:buChar char="•"/>
            </a:pPr>
            <a:r>
              <a:rPr lang="es-ES" dirty="0" smtClean="0"/>
              <a:t>Fácil de operar.</a:t>
            </a:r>
          </a:p>
          <a:p>
            <a:pPr marL="354013" indent="-354013" algn="just">
              <a:buFont typeface="Arial" pitchFamily="34" charset="0"/>
              <a:buChar char="•"/>
            </a:pPr>
            <a:r>
              <a:rPr lang="es-ES" dirty="0" smtClean="0"/>
              <a:t>Manufactura sencilla y convencional sin procesos especializados.</a:t>
            </a:r>
          </a:p>
          <a:p>
            <a:pPr marL="354013" indent="-354013" algn="just">
              <a:buFont typeface="Arial" pitchFamily="34" charset="0"/>
              <a:buChar char="•"/>
            </a:pPr>
            <a:r>
              <a:rPr lang="es-ES" dirty="0" smtClean="0"/>
              <a:t>Materias primas comunes en el mercado de fácil adquisición.</a:t>
            </a:r>
          </a:p>
          <a:p>
            <a:pPr marL="354013" indent="-354013" algn="just">
              <a:buFont typeface="Arial" pitchFamily="34" charset="0"/>
              <a:buChar char="•"/>
            </a:pPr>
            <a:r>
              <a:rPr lang="es-ES" dirty="0" smtClean="0"/>
              <a:t>Ensambles con pocos procedimientos de montaje y desmontaje.</a:t>
            </a:r>
          </a:p>
          <a:p>
            <a:pPr marL="354013" indent="-354013" algn="just">
              <a:buFont typeface="Arial" pitchFamily="34" charset="0"/>
              <a:buChar char="•"/>
            </a:pPr>
            <a:r>
              <a:rPr lang="es-ES" dirty="0" smtClean="0"/>
              <a:t>Repuestos de fabricación colombiana.</a:t>
            </a:r>
          </a:p>
          <a:p>
            <a:pPr marL="354013" indent="-354013" algn="just">
              <a:buFont typeface="Arial" pitchFamily="34" charset="0"/>
              <a:buChar char="•"/>
            </a:pPr>
            <a:r>
              <a:rPr lang="es-ES" dirty="0" smtClean="0"/>
              <a:t>Bajo costo</a:t>
            </a:r>
          </a:p>
          <a:p>
            <a:pPr marL="354013" indent="-354013" algn="just">
              <a:buFont typeface="Arial" pitchFamily="34" charset="0"/>
              <a:buChar char="•"/>
            </a:pPr>
            <a:r>
              <a:rPr lang="es-ES" dirty="0" smtClean="0"/>
              <a:t>De importar repuestos, tener representaciones  comerciales serias y con antecedentes que garanticen: repuestos a tiempo, mantenimientos,  asesorías, capacitaciones, etc.</a:t>
            </a:r>
          </a:p>
          <a:p>
            <a:pPr marL="354013" indent="-354013" algn="just">
              <a:buFont typeface="Arial" pitchFamily="34" charset="0"/>
              <a:buChar char="•"/>
            </a:pPr>
            <a:r>
              <a:rPr lang="es-ES" dirty="0" smtClean="0"/>
              <a:t>Diseñado para el operario colombiano (nivel educación, trato fuerte, mal uso)</a:t>
            </a:r>
          </a:p>
          <a:p>
            <a:pPr marL="354013" indent="-354013" algn="just">
              <a:buFont typeface="Arial" pitchFamily="34" charset="0"/>
              <a:buChar char="•"/>
            </a:pPr>
            <a:r>
              <a:rPr lang="es-ES" dirty="0" smtClean="0"/>
              <a:t>Repuestos para utilización, como combustible, filtros, bolsas de fabricación nacional y de bajo precio.</a:t>
            </a:r>
            <a:endParaRPr lang="es-ES" dirty="0"/>
          </a:p>
        </p:txBody>
      </p:sp>
      <p:sp>
        <p:nvSpPr>
          <p:cNvPr id="10" name="3 CuadroTexto"/>
          <p:cNvSpPr txBox="1">
            <a:spLocks noChangeArrowheads="1"/>
          </p:cNvSpPr>
          <p:nvPr/>
        </p:nvSpPr>
        <p:spPr bwMode="auto">
          <a:xfrm>
            <a:off x="190592" y="58875"/>
            <a:ext cx="4810036" cy="646331"/>
          </a:xfrm>
          <a:prstGeom prst="rect">
            <a:avLst/>
          </a:prstGeom>
          <a:noFill/>
          <a:ln w="9525">
            <a:noFill/>
            <a:miter lim="800000"/>
            <a:headEnd/>
            <a:tailEnd/>
          </a:ln>
        </p:spPr>
        <p:txBody>
          <a:bodyPr wrap="square">
            <a:spAutoFit/>
          </a:bodyPr>
          <a:ls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just"/>
            <a:r>
              <a:rPr lang="es-ES" b="1" dirty="0" smtClean="0">
                <a:solidFill>
                  <a:srgbClr val="008000"/>
                </a:solidFill>
                <a:latin typeface="Arial Rounded MT Bold" pitchFamily="34" charset="0"/>
              </a:rPr>
              <a:t>IDENTIFICACIÓN DE OPORTUNIDADES.</a:t>
            </a:r>
          </a:p>
          <a:p>
            <a:pPr algn="just"/>
            <a:endParaRPr lang="es-ES" b="1" dirty="0" smtClean="0">
              <a:solidFill>
                <a:srgbClr val="008000"/>
              </a:solidFill>
              <a:latin typeface="Arial Rounded MT Bold" pitchFamily="34"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7 CuadroTexto"/>
          <p:cNvSpPr txBox="1">
            <a:spLocks noChangeArrowheads="1"/>
          </p:cNvSpPr>
          <p:nvPr/>
        </p:nvSpPr>
        <p:spPr bwMode="auto">
          <a:xfrm>
            <a:off x="357158" y="3143248"/>
            <a:ext cx="8286808" cy="2693045"/>
          </a:xfrm>
          <a:prstGeom prst="rect">
            <a:avLst/>
          </a:prstGeom>
          <a:noFill/>
          <a:ln w="9525">
            <a:noFill/>
            <a:miter lim="800000"/>
            <a:headEnd/>
            <a:tailEnd/>
          </a:ln>
        </p:spPr>
        <p:txBody>
          <a:bodyPr wrap="square">
            <a:spAutoFit/>
          </a:bodyPr>
          <a:lstStyle/>
          <a:p>
            <a:pPr marL="446088" indent="-446088" algn="just">
              <a:spcBef>
                <a:spcPts val="1000"/>
              </a:spcBef>
              <a:buFont typeface="Arial" pitchFamily="34" charset="0"/>
              <a:buChar char="•"/>
            </a:pPr>
            <a:r>
              <a:rPr lang="es-ES" sz="2400" dirty="0">
                <a:latin typeface="Futura Lt BT" pitchFamily="34" charset="0"/>
                <a:ea typeface="Arial Unicode MS" pitchFamily="34" charset="-128"/>
                <a:cs typeface="Arial Unicode MS" pitchFamily="34" charset="-128"/>
              </a:rPr>
              <a:t>El nombre </a:t>
            </a:r>
            <a:r>
              <a:rPr lang="es-ES" sz="2400" b="1" dirty="0">
                <a:latin typeface="Futura Lt BT" pitchFamily="34" charset="0"/>
                <a:ea typeface="Arial Unicode MS" pitchFamily="34" charset="-128"/>
                <a:cs typeface="Arial Unicode MS" pitchFamily="34" charset="-128"/>
              </a:rPr>
              <a:t>ASEU</a:t>
            </a:r>
            <a:r>
              <a:rPr lang="es-ES" sz="2400" dirty="0">
                <a:latin typeface="Futura Lt BT" pitchFamily="34" charset="0"/>
                <a:ea typeface="Arial Unicode MS" pitchFamily="34" charset="-128"/>
                <a:cs typeface="Arial Unicode MS" pitchFamily="34" charset="-128"/>
              </a:rPr>
              <a:t> es las siglas de </a:t>
            </a:r>
            <a:r>
              <a:rPr lang="es-ES" sz="2400" b="1" dirty="0" smtClean="0">
                <a:latin typeface="Futura Lt BT" pitchFamily="34" charset="0"/>
                <a:ea typeface="Arial Unicode MS" pitchFamily="34" charset="-128"/>
                <a:cs typeface="Arial Unicode MS" pitchFamily="34" charset="-128"/>
              </a:rPr>
              <a:t>AS</a:t>
            </a:r>
            <a:r>
              <a:rPr lang="es-ES" sz="2400" dirty="0" smtClean="0">
                <a:latin typeface="Futura Lt BT" pitchFamily="34" charset="0"/>
                <a:ea typeface="Arial Unicode MS" pitchFamily="34" charset="-128"/>
                <a:cs typeface="Arial Unicode MS" pitchFamily="34" charset="-128"/>
              </a:rPr>
              <a:t>PIRADORA de </a:t>
            </a:r>
            <a:r>
              <a:rPr lang="es-ES" sz="2400" b="1" dirty="0" smtClean="0">
                <a:latin typeface="Futura Lt BT" pitchFamily="34" charset="0"/>
                <a:ea typeface="Arial Unicode MS" pitchFamily="34" charset="-128"/>
                <a:cs typeface="Arial Unicode MS" pitchFamily="34" charset="-128"/>
              </a:rPr>
              <a:t>E</a:t>
            </a:r>
            <a:r>
              <a:rPr lang="es-ES" sz="2400" dirty="0" smtClean="0">
                <a:latin typeface="Futura Lt BT" pitchFamily="34" charset="0"/>
                <a:ea typeface="Arial Unicode MS" pitchFamily="34" charset="-128"/>
                <a:cs typeface="Arial Unicode MS" pitchFamily="34" charset="-128"/>
              </a:rPr>
              <a:t>SPACIOS </a:t>
            </a:r>
            <a:r>
              <a:rPr lang="es-ES" sz="2400" b="1" dirty="0" smtClean="0">
                <a:latin typeface="Futura Lt BT" pitchFamily="34" charset="0"/>
                <a:ea typeface="Arial Unicode MS" pitchFamily="34" charset="-128"/>
                <a:cs typeface="Arial Unicode MS" pitchFamily="34" charset="-128"/>
              </a:rPr>
              <a:t>U</a:t>
            </a:r>
            <a:r>
              <a:rPr lang="es-ES" sz="2400" dirty="0" smtClean="0">
                <a:latin typeface="Futura Lt BT" pitchFamily="34" charset="0"/>
                <a:ea typeface="Arial Unicode MS" pitchFamily="34" charset="-128"/>
                <a:cs typeface="Arial Unicode MS" pitchFamily="34" charset="-128"/>
              </a:rPr>
              <a:t>RBANOS. </a:t>
            </a:r>
            <a:endParaRPr lang="es-ES" sz="2400" dirty="0">
              <a:latin typeface="Futura Lt BT" pitchFamily="34" charset="0"/>
              <a:ea typeface="Arial Unicode MS" pitchFamily="34" charset="-128"/>
              <a:cs typeface="Arial Unicode MS" pitchFamily="34" charset="-128"/>
            </a:endParaRPr>
          </a:p>
          <a:p>
            <a:pPr marL="446088" indent="-446088" algn="just">
              <a:spcBef>
                <a:spcPts val="1000"/>
              </a:spcBef>
              <a:buFont typeface="Arial" pitchFamily="34" charset="0"/>
              <a:buChar char="•"/>
            </a:pPr>
            <a:r>
              <a:rPr lang="es-ES" sz="2400" dirty="0">
                <a:latin typeface="Futura Lt BT" pitchFamily="34" charset="0"/>
                <a:ea typeface="Arial Unicode MS" pitchFamily="34" charset="-128"/>
                <a:cs typeface="Arial Unicode MS" pitchFamily="34" charset="-128"/>
              </a:rPr>
              <a:t>Este nombre se escogió porque es corto y rápido de pronunciar. </a:t>
            </a:r>
            <a:endParaRPr lang="es-ES" sz="2400" dirty="0" smtClean="0">
              <a:latin typeface="Futura Lt BT" pitchFamily="34" charset="0"/>
              <a:ea typeface="Arial Unicode MS" pitchFamily="34" charset="-128"/>
              <a:cs typeface="Arial Unicode MS" pitchFamily="34" charset="-128"/>
            </a:endParaRPr>
          </a:p>
          <a:p>
            <a:pPr marL="446088" indent="-446088" algn="just">
              <a:spcBef>
                <a:spcPts val="1000"/>
              </a:spcBef>
              <a:buFont typeface="Arial" pitchFamily="34" charset="0"/>
              <a:buChar char="•"/>
            </a:pPr>
            <a:r>
              <a:rPr lang="es-ES" sz="2400" dirty="0" smtClean="0">
                <a:latin typeface="Futura Lt BT" pitchFamily="34" charset="0"/>
                <a:ea typeface="Arial Unicode MS" pitchFamily="34" charset="-128"/>
                <a:cs typeface="Arial Unicode MS" pitchFamily="34" charset="-128"/>
              </a:rPr>
              <a:t>Se </a:t>
            </a:r>
            <a:r>
              <a:rPr lang="es-ES" sz="2400" dirty="0">
                <a:latin typeface="Futura Lt BT" pitchFamily="34" charset="0"/>
                <a:ea typeface="Arial Unicode MS" pitchFamily="34" charset="-128"/>
                <a:cs typeface="Arial Unicode MS" pitchFamily="34" charset="-128"/>
              </a:rPr>
              <a:t>asimila con la palabra Aseo.</a:t>
            </a:r>
          </a:p>
          <a:p>
            <a:pPr algn="just">
              <a:spcBef>
                <a:spcPts val="1000"/>
              </a:spcBef>
            </a:pPr>
            <a:endParaRPr lang="es-ES" sz="2400" dirty="0">
              <a:latin typeface="Futura Lt BT" pitchFamily="34" charset="0"/>
              <a:ea typeface="Arial Unicode MS" pitchFamily="34" charset="-128"/>
              <a:cs typeface="Arial Unicode MS" pitchFamily="34" charset="-128"/>
            </a:endParaRPr>
          </a:p>
        </p:txBody>
      </p:sp>
      <p:sp>
        <p:nvSpPr>
          <p:cNvPr id="7" name="3 CuadroTexto"/>
          <p:cNvSpPr txBox="1">
            <a:spLocks noChangeArrowheads="1"/>
          </p:cNvSpPr>
          <p:nvPr/>
        </p:nvSpPr>
        <p:spPr bwMode="auto">
          <a:xfrm>
            <a:off x="115759" y="59272"/>
            <a:ext cx="4857784"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NOMBRE DEL PROYECTO</a:t>
            </a:r>
            <a:endParaRPr lang="es-ES" b="1" dirty="0">
              <a:solidFill>
                <a:srgbClr val="008000"/>
              </a:solidFill>
              <a:latin typeface="Arial Rounded MT Bold" pitchFamily="34" charset="0"/>
            </a:endParaRPr>
          </a:p>
        </p:txBody>
      </p:sp>
      <p:pic>
        <p:nvPicPr>
          <p:cNvPr id="8" name="Picture 8" descr="C:\Documents and Settings\HOME\Escritorio\TESIS MAYO 2007\tesis wow\SUSTENTACION\graficos\ASEU.jpg"/>
          <p:cNvPicPr>
            <a:picLocks noChangeAspect="1" noChangeArrowheads="1"/>
          </p:cNvPicPr>
          <p:nvPr/>
        </p:nvPicPr>
        <p:blipFill>
          <a:blip r:embed="rId2"/>
          <a:srcRect/>
          <a:stretch>
            <a:fillRect/>
          </a:stretch>
        </p:blipFill>
        <p:spPr bwMode="auto">
          <a:xfrm>
            <a:off x="500034" y="1000108"/>
            <a:ext cx="4796883" cy="1714512"/>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7 CuadroTexto"/>
          <p:cNvSpPr txBox="1">
            <a:spLocks noChangeArrowheads="1"/>
          </p:cNvSpPr>
          <p:nvPr/>
        </p:nvSpPr>
        <p:spPr bwMode="auto">
          <a:xfrm>
            <a:off x="500034" y="3357562"/>
            <a:ext cx="7961339" cy="2185214"/>
          </a:xfrm>
          <a:prstGeom prst="rect">
            <a:avLst/>
          </a:prstGeom>
          <a:noFill/>
          <a:ln w="9525">
            <a:noFill/>
            <a:miter lim="800000"/>
            <a:headEnd/>
            <a:tailEnd/>
          </a:ln>
        </p:spPr>
        <p:txBody>
          <a:bodyPr wrap="square">
            <a:spAutoFit/>
          </a:bodyPr>
          <a:lstStyle/>
          <a:p>
            <a:pPr algn="just">
              <a:spcBef>
                <a:spcPts val="600"/>
              </a:spcBef>
            </a:pPr>
            <a:r>
              <a:rPr lang="es-ES" b="1" dirty="0" smtClean="0">
                <a:latin typeface="Futura Lt BT" pitchFamily="34" charset="0"/>
              </a:rPr>
              <a:t>Aspiradora. </a:t>
            </a:r>
            <a:r>
              <a:rPr lang="es-ES" dirty="0" smtClean="0">
                <a:latin typeface="Futura Lt BT" pitchFamily="34" charset="0"/>
              </a:rPr>
              <a:t>Debido </a:t>
            </a:r>
            <a:r>
              <a:rPr lang="es-ES" dirty="0">
                <a:latin typeface="Futura Lt BT" pitchFamily="34" charset="0"/>
              </a:rPr>
              <a:t>a su principio funcional de transportar los residuos sólidos del suelo a la caneca.</a:t>
            </a:r>
          </a:p>
          <a:p>
            <a:pPr algn="just">
              <a:spcBef>
                <a:spcPts val="600"/>
              </a:spcBef>
            </a:pPr>
            <a:r>
              <a:rPr lang="es-ES" b="1" dirty="0" smtClean="0">
                <a:latin typeface="Futura Lt BT" pitchFamily="34" charset="0"/>
              </a:rPr>
              <a:t>Espacios. </a:t>
            </a:r>
            <a:r>
              <a:rPr lang="es-ES" dirty="0">
                <a:latin typeface="Futura Lt BT" pitchFamily="34" charset="0"/>
              </a:rPr>
              <a:t>La palabra espacios  refiere a que esta en capacidad de trabajar en grandes espacios  de áreas extensas.</a:t>
            </a:r>
          </a:p>
          <a:p>
            <a:pPr algn="just">
              <a:spcBef>
                <a:spcPts val="600"/>
              </a:spcBef>
            </a:pPr>
            <a:r>
              <a:rPr lang="es-ES" b="1" dirty="0">
                <a:latin typeface="Futura Lt BT" pitchFamily="34" charset="0"/>
              </a:rPr>
              <a:t>Urbanos. </a:t>
            </a:r>
            <a:r>
              <a:rPr lang="es-ES" dirty="0">
                <a:latin typeface="Futura Lt BT" pitchFamily="34" charset="0"/>
              </a:rPr>
              <a:t>Esta palabra sirve para contextualizar mas los espacios y responder a necesidades mas concretas </a:t>
            </a:r>
            <a:r>
              <a:rPr lang="es-ES" dirty="0" smtClean="0">
                <a:latin typeface="Futura Lt BT" pitchFamily="34" charset="0"/>
              </a:rPr>
              <a:t>de </a:t>
            </a:r>
            <a:r>
              <a:rPr lang="es-ES" dirty="0">
                <a:latin typeface="Futura Lt BT" pitchFamily="34" charset="0"/>
              </a:rPr>
              <a:t>un área urbana, como los accesos a andenes, parques, ceras, separadores, etc.</a:t>
            </a:r>
          </a:p>
        </p:txBody>
      </p:sp>
      <p:sp>
        <p:nvSpPr>
          <p:cNvPr id="8" name="3 CuadroTexto"/>
          <p:cNvSpPr txBox="1">
            <a:spLocks noChangeArrowheads="1"/>
          </p:cNvSpPr>
          <p:nvPr/>
        </p:nvSpPr>
        <p:spPr bwMode="auto">
          <a:xfrm>
            <a:off x="115759" y="59272"/>
            <a:ext cx="4857784"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NOMBRE DEL PROYECTO</a:t>
            </a:r>
            <a:endParaRPr lang="es-ES" b="1" dirty="0">
              <a:solidFill>
                <a:srgbClr val="008000"/>
              </a:solidFill>
              <a:latin typeface="Arial Rounded MT Bold" pitchFamily="34" charset="0"/>
            </a:endParaRPr>
          </a:p>
        </p:txBody>
      </p:sp>
      <p:sp>
        <p:nvSpPr>
          <p:cNvPr id="9" name="2 CuadroTexto"/>
          <p:cNvSpPr txBox="1">
            <a:spLocks noChangeArrowheads="1"/>
          </p:cNvSpPr>
          <p:nvPr/>
        </p:nvSpPr>
        <p:spPr bwMode="auto">
          <a:xfrm>
            <a:off x="5786446" y="1214422"/>
            <a:ext cx="2616422" cy="523220"/>
          </a:xfrm>
          <a:prstGeom prst="rect">
            <a:avLst/>
          </a:prstGeom>
          <a:noFill/>
          <a:ln w="9525">
            <a:noFill/>
            <a:miter lim="800000"/>
            <a:headEnd/>
            <a:tailEnd/>
          </a:ln>
        </p:spPr>
        <p:txBody>
          <a:bodyPr wrap="none">
            <a:spAutoFit/>
          </a:bodyPr>
          <a:lstStyle/>
          <a:p>
            <a:r>
              <a:rPr lang="es-ES" sz="2800" b="1" dirty="0">
                <a:latin typeface="Arial Rounded MT Bold" pitchFamily="34" charset="0"/>
              </a:rPr>
              <a:t>AS</a:t>
            </a:r>
            <a:r>
              <a:rPr lang="es-ES" sz="2800" dirty="0">
                <a:latin typeface="Arial Rounded MT Bold" pitchFamily="34" charset="0"/>
              </a:rPr>
              <a:t>PIRADORA</a:t>
            </a:r>
          </a:p>
        </p:txBody>
      </p:sp>
      <p:sp>
        <p:nvSpPr>
          <p:cNvPr id="10" name="4 CuadroTexto"/>
          <p:cNvSpPr txBox="1">
            <a:spLocks noChangeArrowheads="1"/>
          </p:cNvSpPr>
          <p:nvPr/>
        </p:nvSpPr>
        <p:spPr bwMode="auto">
          <a:xfrm>
            <a:off x="6215077" y="1643053"/>
            <a:ext cx="2021323" cy="523220"/>
          </a:xfrm>
          <a:prstGeom prst="rect">
            <a:avLst/>
          </a:prstGeom>
          <a:noFill/>
          <a:ln w="9525">
            <a:noFill/>
            <a:miter lim="800000"/>
            <a:headEnd/>
            <a:tailEnd/>
          </a:ln>
        </p:spPr>
        <p:txBody>
          <a:bodyPr wrap="none">
            <a:spAutoFit/>
          </a:bodyPr>
          <a:lstStyle/>
          <a:p>
            <a:r>
              <a:rPr lang="es-ES" sz="2800" b="1" dirty="0">
                <a:latin typeface="Arial Rounded MT Bold" pitchFamily="34" charset="0"/>
              </a:rPr>
              <a:t>E</a:t>
            </a:r>
            <a:r>
              <a:rPr lang="es-ES" sz="2800" dirty="0">
                <a:latin typeface="Arial Rounded MT Bold" pitchFamily="34" charset="0"/>
              </a:rPr>
              <a:t>SPACIOS</a:t>
            </a:r>
          </a:p>
        </p:txBody>
      </p:sp>
      <p:sp>
        <p:nvSpPr>
          <p:cNvPr id="11" name="5 CuadroTexto"/>
          <p:cNvSpPr txBox="1">
            <a:spLocks noChangeArrowheads="1"/>
          </p:cNvSpPr>
          <p:nvPr/>
        </p:nvSpPr>
        <p:spPr bwMode="auto">
          <a:xfrm>
            <a:off x="6572264" y="2071678"/>
            <a:ext cx="2012859" cy="523220"/>
          </a:xfrm>
          <a:prstGeom prst="rect">
            <a:avLst/>
          </a:prstGeom>
          <a:noFill/>
          <a:ln w="9525">
            <a:noFill/>
            <a:miter lim="800000"/>
            <a:headEnd/>
            <a:tailEnd/>
          </a:ln>
        </p:spPr>
        <p:txBody>
          <a:bodyPr wrap="none">
            <a:spAutoFit/>
          </a:bodyPr>
          <a:lstStyle/>
          <a:p>
            <a:r>
              <a:rPr lang="es-ES" sz="2800" b="1" dirty="0">
                <a:latin typeface="Arial Rounded MT Bold" pitchFamily="34" charset="0"/>
              </a:rPr>
              <a:t>U</a:t>
            </a:r>
            <a:r>
              <a:rPr lang="es-ES" sz="2800" dirty="0">
                <a:latin typeface="Arial Rounded MT Bold" pitchFamily="34" charset="0"/>
              </a:rPr>
              <a:t>RBANOS</a:t>
            </a:r>
          </a:p>
        </p:txBody>
      </p:sp>
      <p:sp>
        <p:nvSpPr>
          <p:cNvPr id="12" name="11 Rectángulo"/>
          <p:cNvSpPr/>
          <p:nvPr/>
        </p:nvSpPr>
        <p:spPr>
          <a:xfrm>
            <a:off x="285720" y="2928934"/>
            <a:ext cx="2904962" cy="369332"/>
          </a:xfrm>
          <a:prstGeom prst="rect">
            <a:avLst/>
          </a:prstGeom>
        </p:spPr>
        <p:txBody>
          <a:bodyPr wrap="none">
            <a:spAutoFit/>
          </a:bodyPr>
          <a:lstStyle/>
          <a:p>
            <a:pPr algn="just"/>
            <a:r>
              <a:rPr lang="es-ES" b="1" dirty="0" smtClean="0">
                <a:latin typeface="Futura Lt BT" pitchFamily="34" charset="0"/>
              </a:rPr>
              <a:t>Composición de la palabra:</a:t>
            </a:r>
            <a:endParaRPr lang="es-ES" b="1" dirty="0">
              <a:latin typeface="Futura Lt BT" pitchFamily="34" charset="0"/>
            </a:endParaRPr>
          </a:p>
        </p:txBody>
      </p:sp>
      <p:pic>
        <p:nvPicPr>
          <p:cNvPr id="13" name="Picture 8" descr="C:\Documents and Settings\HOME\Escritorio\TESIS MAYO 2007\tesis wow\SUSTENTACION\graficos\ASEU.jpg"/>
          <p:cNvPicPr>
            <a:picLocks noChangeAspect="1" noChangeArrowheads="1"/>
          </p:cNvPicPr>
          <p:nvPr/>
        </p:nvPicPr>
        <p:blipFill>
          <a:blip r:embed="rId2"/>
          <a:srcRect/>
          <a:stretch>
            <a:fillRect/>
          </a:stretch>
        </p:blipFill>
        <p:spPr bwMode="auto">
          <a:xfrm>
            <a:off x="500034" y="1000108"/>
            <a:ext cx="4796883" cy="1714512"/>
          </a:xfrm>
          <a:prstGeom prst="rect">
            <a:avLst/>
          </a:prstGeo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3 CuadroTexto"/>
          <p:cNvSpPr txBox="1">
            <a:spLocks noChangeArrowheads="1"/>
          </p:cNvSpPr>
          <p:nvPr/>
        </p:nvSpPr>
        <p:spPr bwMode="auto">
          <a:xfrm>
            <a:off x="500034" y="3929066"/>
            <a:ext cx="8143932" cy="2031325"/>
          </a:xfrm>
          <a:prstGeom prst="rect">
            <a:avLst/>
          </a:prstGeom>
          <a:noFill/>
          <a:ln w="9525">
            <a:noFill/>
            <a:miter lim="800000"/>
            <a:headEnd/>
            <a:tailEnd/>
          </a:ln>
        </p:spPr>
        <p:txBody>
          <a:bodyPr wrap="square">
            <a:spAutoFit/>
          </a:bodyPr>
          <a:lstStyle/>
          <a:p>
            <a:pPr algn="just"/>
            <a:r>
              <a:rPr lang="es-ES" dirty="0">
                <a:latin typeface="Futura Lt BT" pitchFamily="34" charset="0"/>
              </a:rPr>
              <a:t>ASEU es un artefacto diseñado para atender un problema detectado en el sector del aseo publico en la ciudad de Medellín y que tiene un </a:t>
            </a:r>
            <a:r>
              <a:rPr lang="es-ES" dirty="0" smtClean="0">
                <a:latin typeface="Futura Lt BT" pitchFamily="34" charset="0"/>
              </a:rPr>
              <a:t>campo </a:t>
            </a:r>
            <a:r>
              <a:rPr lang="es-ES" dirty="0">
                <a:latin typeface="Futura Lt BT" pitchFamily="34" charset="0"/>
              </a:rPr>
              <a:t>de aplicación en ciudades de países subdesarrollados con escasos recursos. </a:t>
            </a:r>
          </a:p>
          <a:p>
            <a:pPr algn="just"/>
            <a:endParaRPr lang="es-ES" dirty="0">
              <a:latin typeface="Futura Lt BT" pitchFamily="34" charset="0"/>
            </a:endParaRPr>
          </a:p>
          <a:p>
            <a:pPr algn="just"/>
            <a:r>
              <a:rPr lang="es-ES" dirty="0">
                <a:latin typeface="Futura Lt BT" pitchFamily="34" charset="0"/>
              </a:rPr>
              <a:t>ASEU esta diseñado para adaptarse a este mercado desde el punto de vista funcional, estético, económico, manufactura, repuestos, operación, seguridad y otros aspectos mencionados mas adelante.</a:t>
            </a:r>
          </a:p>
        </p:txBody>
      </p:sp>
      <p:sp>
        <p:nvSpPr>
          <p:cNvPr id="8" name="3 CuadroTexto"/>
          <p:cNvSpPr txBox="1">
            <a:spLocks noChangeArrowheads="1"/>
          </p:cNvSpPr>
          <p:nvPr/>
        </p:nvSpPr>
        <p:spPr bwMode="auto">
          <a:xfrm>
            <a:off x="115759" y="59272"/>
            <a:ext cx="4857784"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ASPECTOS GENERALES</a:t>
            </a:r>
            <a:endParaRPr lang="es-ES" b="1" dirty="0">
              <a:solidFill>
                <a:srgbClr val="008000"/>
              </a:solidFill>
              <a:latin typeface="Arial Rounded MT Bold" pitchFamily="34" charset="0"/>
            </a:endParaRPr>
          </a:p>
        </p:txBody>
      </p:sp>
      <p:pic>
        <p:nvPicPr>
          <p:cNvPr id="9" name="360-.avi">
            <a:hlinkClick r:id="" action="ppaction://media"/>
          </p:cNvPr>
          <p:cNvPicPr>
            <a:picLocks noRot="1" noChangeAspect="1"/>
          </p:cNvPicPr>
          <p:nvPr>
            <a:videoFile r:link="rId1"/>
          </p:nvPr>
        </p:nvPicPr>
        <p:blipFill>
          <a:blip r:embed="rId3"/>
          <a:stretch>
            <a:fillRect/>
          </a:stretch>
        </p:blipFill>
        <p:spPr>
          <a:xfrm>
            <a:off x="2143108" y="571480"/>
            <a:ext cx="4429156" cy="332186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repeatCount="indefinite" fill="hold" display="0">
                  <p:stCondLst>
                    <p:cond delay="indefinite"/>
                  </p:stCondLst>
                  <p:endCondLst>
                    <p:cond evt="onPrev" delay="0">
                      <p:tgtEl>
                        <p:sldTgt/>
                      </p:tgtEl>
                    </p:cond>
                  </p:end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sistemas ghost_2.avi">
            <a:hlinkClick r:id="" action="ppaction://media"/>
          </p:cNvPr>
          <p:cNvPicPr>
            <a:picLocks noRot="1" noChangeAspect="1"/>
          </p:cNvPicPr>
          <p:nvPr>
            <a:videoFile r:link="rId1"/>
          </p:nvPr>
        </p:nvPicPr>
        <p:blipFill>
          <a:blip r:embed="rId3"/>
          <a:stretch>
            <a:fillRect/>
          </a:stretch>
        </p:blipFill>
        <p:spPr>
          <a:xfrm>
            <a:off x="285720" y="785794"/>
            <a:ext cx="6096043" cy="4572032"/>
          </a:xfrm>
          <a:prstGeom prst="rect">
            <a:avLst/>
          </a:prstGeom>
        </p:spPr>
      </p:pic>
      <p:sp>
        <p:nvSpPr>
          <p:cNvPr id="4098" name="3 CuadroTexto"/>
          <p:cNvSpPr txBox="1">
            <a:spLocks noChangeArrowheads="1"/>
          </p:cNvSpPr>
          <p:nvPr/>
        </p:nvSpPr>
        <p:spPr bwMode="auto">
          <a:xfrm>
            <a:off x="115759" y="40295"/>
            <a:ext cx="4857784"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SISTEMAS PRINCIPALES DE ASEU</a:t>
            </a:r>
            <a:endParaRPr lang="es-ES" b="1" dirty="0">
              <a:solidFill>
                <a:srgbClr val="008000"/>
              </a:solidFill>
              <a:latin typeface="Arial Rounded MT Bold" pitchFamily="34" charset="0"/>
            </a:endParaRPr>
          </a:p>
        </p:txBody>
      </p:sp>
      <p:sp>
        <p:nvSpPr>
          <p:cNvPr id="4099" name="4 CuadroTexto"/>
          <p:cNvSpPr txBox="1">
            <a:spLocks noChangeArrowheads="1"/>
          </p:cNvSpPr>
          <p:nvPr/>
        </p:nvSpPr>
        <p:spPr bwMode="auto">
          <a:xfrm>
            <a:off x="6429388" y="357166"/>
            <a:ext cx="2520950" cy="2014537"/>
          </a:xfrm>
          <a:prstGeom prst="rect">
            <a:avLst/>
          </a:prstGeom>
          <a:noFill/>
          <a:ln w="9525">
            <a:noFill/>
            <a:miter lim="800000"/>
            <a:headEnd/>
            <a:tailEnd/>
          </a:ln>
        </p:spPr>
        <p:txBody>
          <a:bodyPr>
            <a:spAutoFit/>
          </a:bodyPr>
          <a:lstStyle/>
          <a:p>
            <a:pPr algn="just"/>
            <a:r>
              <a:rPr lang="es-ES" b="1" dirty="0">
                <a:latin typeface="Futura Lt BT" pitchFamily="34" charset="0"/>
              </a:rPr>
              <a:t>SOPORTE</a:t>
            </a:r>
          </a:p>
          <a:p>
            <a:pPr algn="just"/>
            <a:r>
              <a:rPr lang="es-ES" b="1" dirty="0">
                <a:latin typeface="Futura Lt BT" pitchFamily="34" charset="0"/>
              </a:rPr>
              <a:t>POTENCIA</a:t>
            </a:r>
          </a:p>
          <a:p>
            <a:pPr algn="just"/>
            <a:r>
              <a:rPr lang="es-ES" b="1" dirty="0">
                <a:latin typeface="Futura Lt BT" pitchFamily="34" charset="0"/>
              </a:rPr>
              <a:t>TRACCION</a:t>
            </a:r>
          </a:p>
          <a:p>
            <a:pPr algn="just"/>
            <a:r>
              <a:rPr lang="es-ES" b="1" dirty="0">
                <a:latin typeface="Futura Lt BT" pitchFamily="34" charset="0"/>
              </a:rPr>
              <a:t>DIRECCION</a:t>
            </a:r>
          </a:p>
          <a:p>
            <a:pPr algn="just"/>
            <a:r>
              <a:rPr lang="es-ES" b="1" dirty="0">
                <a:latin typeface="Futura Lt BT" pitchFamily="34" charset="0"/>
              </a:rPr>
              <a:t>RECOLECCION</a:t>
            </a:r>
          </a:p>
          <a:p>
            <a:pPr algn="just"/>
            <a:r>
              <a:rPr lang="es-ES" b="1" dirty="0">
                <a:latin typeface="Futura Lt BT" pitchFamily="34" charset="0"/>
              </a:rPr>
              <a:t>ALMACENAMIENTO BASURA</a:t>
            </a:r>
          </a:p>
        </p:txBody>
      </p:sp>
      <p:sp>
        <p:nvSpPr>
          <p:cNvPr id="4111" name="Text Box 15"/>
          <p:cNvSpPr txBox="1">
            <a:spLocks noChangeArrowheads="1"/>
          </p:cNvSpPr>
          <p:nvPr/>
        </p:nvSpPr>
        <p:spPr bwMode="auto">
          <a:xfrm>
            <a:off x="395288" y="1844675"/>
            <a:ext cx="5832475" cy="366713"/>
          </a:xfrm>
          <a:prstGeom prst="rect">
            <a:avLst/>
          </a:prstGeom>
          <a:noFill/>
          <a:ln w="9525">
            <a:noFill/>
            <a:miter lim="800000"/>
            <a:headEnd/>
            <a:tailEnd/>
          </a:ln>
          <a:effectLst/>
        </p:spPr>
        <p:txBody>
          <a:bodyPr>
            <a:spAutoFit/>
          </a:bodyPr>
          <a:lstStyle/>
          <a:p>
            <a:pPr>
              <a:spcBef>
                <a:spcPct val="50000"/>
              </a:spcBef>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repeatCount="indefinite" fill="hold" display="0">
                  <p:stCondLst>
                    <p:cond delay="indefinite"/>
                  </p:stCondLst>
                  <p:endCondLst>
                    <p:cond evt="onPrev" delay="0">
                      <p:tgtEl>
                        <p:sldTgt/>
                      </p:tgtEl>
                    </p:cond>
                  </p:end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CuadroTexto"/>
          <p:cNvSpPr txBox="1"/>
          <p:nvPr/>
        </p:nvSpPr>
        <p:spPr>
          <a:xfrm>
            <a:off x="4000496" y="3000372"/>
            <a:ext cx="1039708" cy="369332"/>
          </a:xfrm>
          <a:prstGeom prst="rect">
            <a:avLst/>
          </a:prstGeom>
          <a:noFill/>
        </p:spPr>
        <p:txBody>
          <a:bodyPr wrap="none" rtlCol="0">
            <a:spAutoFit/>
          </a:bodyPr>
          <a:lstStyle/>
          <a:p>
            <a:r>
              <a:rPr lang="es-ES" dirty="0" smtClean="0">
                <a:latin typeface="Arial Rounded MT Bold" pitchFamily="34" charset="0"/>
              </a:rPr>
              <a:t>MOTOR</a:t>
            </a:r>
            <a:endParaRPr lang="es-ES" dirty="0">
              <a:latin typeface="Arial Rounded MT Bold" pitchFamily="34"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468313" y="836613"/>
            <a:ext cx="7848600" cy="641350"/>
          </a:xfrm>
          <a:prstGeom prst="rect">
            <a:avLst/>
          </a:prstGeom>
          <a:noFill/>
          <a:ln w="9525">
            <a:noFill/>
            <a:miter lim="800000"/>
            <a:headEnd/>
            <a:tailEnd/>
          </a:ln>
          <a:effectLst/>
        </p:spPr>
        <p:txBody>
          <a:bodyPr>
            <a:spAutoFit/>
          </a:bodyPr>
          <a:lstStyle/>
          <a:p>
            <a:pPr algn="just">
              <a:spcBef>
                <a:spcPct val="50000"/>
              </a:spcBef>
            </a:pPr>
            <a:r>
              <a:rPr lang="es-ES" dirty="0">
                <a:latin typeface="Futura Lt BT" pitchFamily="34" charset="0"/>
              </a:rPr>
              <a:t>El motor es Honda a gasolina 4 tiempos, encendido eléctrico y eje horizontal, distribuido en Colombia por la empresa energía y potencia </a:t>
            </a:r>
          </a:p>
        </p:txBody>
      </p:sp>
      <p:grpSp>
        <p:nvGrpSpPr>
          <p:cNvPr id="2" name="14 Grupo"/>
          <p:cNvGrpSpPr/>
          <p:nvPr/>
        </p:nvGrpSpPr>
        <p:grpSpPr>
          <a:xfrm>
            <a:off x="214282" y="1785926"/>
            <a:ext cx="8351838" cy="1808162"/>
            <a:chOff x="214282" y="1785926"/>
            <a:chExt cx="8351838" cy="1808162"/>
          </a:xfrm>
        </p:grpSpPr>
        <p:pic>
          <p:nvPicPr>
            <p:cNvPr id="5125" name="Imagen 31"/>
            <p:cNvPicPr>
              <a:picLocks noChangeAspect="1" noChangeArrowheads="1"/>
            </p:cNvPicPr>
            <p:nvPr/>
          </p:nvPicPr>
          <p:blipFill>
            <a:blip r:embed="rId2"/>
            <a:srcRect/>
            <a:stretch>
              <a:fillRect/>
            </a:stretch>
          </p:blipFill>
          <p:spPr bwMode="auto">
            <a:xfrm>
              <a:off x="214282" y="1785926"/>
              <a:ext cx="8351838" cy="1808162"/>
            </a:xfrm>
            <a:prstGeom prst="rect">
              <a:avLst/>
            </a:prstGeom>
            <a:noFill/>
            <a:ln w="9525">
              <a:noFill/>
              <a:miter lim="800000"/>
              <a:headEnd/>
              <a:tailEnd/>
            </a:ln>
          </p:spPr>
        </p:pic>
        <p:sp>
          <p:nvSpPr>
            <p:cNvPr id="5126" name="Rectangle 6"/>
            <p:cNvSpPr>
              <a:spLocks noChangeArrowheads="1"/>
            </p:cNvSpPr>
            <p:nvPr/>
          </p:nvSpPr>
          <p:spPr bwMode="auto">
            <a:xfrm>
              <a:off x="4800237" y="2047504"/>
              <a:ext cx="3743325" cy="277813"/>
            </a:xfrm>
            <a:prstGeom prst="rect">
              <a:avLst/>
            </a:prstGeom>
            <a:solidFill>
              <a:srgbClr val="4F81BD">
                <a:alpha val="35001"/>
              </a:srgbClr>
            </a:solidFill>
            <a:ln w="9525">
              <a:solidFill>
                <a:schemeClr val="tx1"/>
              </a:solidFill>
              <a:miter lim="800000"/>
              <a:headEnd/>
              <a:tailEnd/>
            </a:ln>
            <a:effectLst/>
          </p:spPr>
          <p:txBody>
            <a:bodyPr wrap="none" anchor="ctr"/>
            <a:lstStyle/>
            <a:p>
              <a:endParaRPr lang="es-ES"/>
            </a:p>
          </p:txBody>
        </p:sp>
      </p:grpSp>
      <p:sp>
        <p:nvSpPr>
          <p:cNvPr id="8" name="3 CuadroTexto"/>
          <p:cNvSpPr txBox="1">
            <a:spLocks noChangeArrowheads="1"/>
          </p:cNvSpPr>
          <p:nvPr/>
        </p:nvSpPr>
        <p:spPr bwMode="auto">
          <a:xfrm>
            <a:off x="115759" y="59272"/>
            <a:ext cx="4857784"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POTENCIA DEL ARTEFACTO</a:t>
            </a:r>
            <a:endParaRPr lang="es-ES" b="1" dirty="0">
              <a:solidFill>
                <a:srgbClr val="008000"/>
              </a:solidFill>
              <a:latin typeface="Arial Rounded MT Bold" pitchFamily="34" charset="0"/>
            </a:endParaRPr>
          </a:p>
        </p:txBody>
      </p:sp>
      <p:pic>
        <p:nvPicPr>
          <p:cNvPr id="1026" name="Picture 2"/>
          <p:cNvPicPr>
            <a:picLocks noChangeAspect="1" noChangeArrowheads="1"/>
          </p:cNvPicPr>
          <p:nvPr/>
        </p:nvPicPr>
        <p:blipFill>
          <a:blip r:embed="rId3"/>
          <a:srcRect/>
          <a:stretch>
            <a:fillRect/>
          </a:stretch>
        </p:blipFill>
        <p:spPr bwMode="auto">
          <a:xfrm>
            <a:off x="428596" y="3786190"/>
            <a:ext cx="1785950" cy="178595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027" name="Picture 3"/>
          <p:cNvPicPr>
            <a:picLocks noChangeAspect="1" noChangeArrowheads="1"/>
          </p:cNvPicPr>
          <p:nvPr/>
        </p:nvPicPr>
        <p:blipFill>
          <a:blip r:embed="rId4"/>
          <a:srcRect/>
          <a:stretch>
            <a:fillRect/>
          </a:stretch>
        </p:blipFill>
        <p:spPr bwMode="auto">
          <a:xfrm>
            <a:off x="2428860" y="3786190"/>
            <a:ext cx="2000264" cy="182801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028" name="Picture 4"/>
          <p:cNvPicPr>
            <a:picLocks noChangeAspect="1" noChangeArrowheads="1"/>
          </p:cNvPicPr>
          <p:nvPr/>
        </p:nvPicPr>
        <p:blipFill>
          <a:blip r:embed="rId5"/>
          <a:srcRect/>
          <a:stretch>
            <a:fillRect/>
          </a:stretch>
        </p:blipFill>
        <p:spPr bwMode="auto">
          <a:xfrm>
            <a:off x="6087931" y="169249"/>
            <a:ext cx="2071702" cy="666691"/>
          </a:xfrm>
          <a:prstGeom prst="rect">
            <a:avLst/>
          </a:prstGeom>
          <a:noFill/>
          <a:ln w="9525">
            <a:noFill/>
            <a:miter lim="800000"/>
            <a:headEnd/>
            <a:tailEnd/>
          </a:ln>
          <a:effectLst/>
        </p:spPr>
      </p:pic>
      <p:sp>
        <p:nvSpPr>
          <p:cNvPr id="13" name="12 Rectángulo"/>
          <p:cNvSpPr/>
          <p:nvPr/>
        </p:nvSpPr>
        <p:spPr>
          <a:xfrm>
            <a:off x="4643438" y="5214950"/>
            <a:ext cx="4022063" cy="369332"/>
          </a:xfrm>
          <a:prstGeom prst="rect">
            <a:avLst/>
          </a:prstGeom>
        </p:spPr>
        <p:txBody>
          <a:bodyPr wrap="none">
            <a:spAutoFit/>
          </a:bodyPr>
          <a:lstStyle/>
          <a:p>
            <a:r>
              <a:rPr lang="es-ES" dirty="0" smtClean="0">
                <a:latin typeface="Arial Rounded MT Bold" pitchFamily="34" charset="0"/>
                <a:cs typeface="Arial" pitchFamily="34" charset="0"/>
              </a:rPr>
              <a:t>http://www.energiaypotencia.com/</a:t>
            </a:r>
            <a:endParaRPr lang="es-ES" dirty="0">
              <a:latin typeface="Arial Rounded MT Bold" pitchFamily="34" charset="0"/>
              <a:cs typeface="Arial" pitchFamily="34" charset="0"/>
            </a:endParaRPr>
          </a:p>
        </p:txBody>
      </p:sp>
      <p:pic>
        <p:nvPicPr>
          <p:cNvPr id="1029" name="Picture 5"/>
          <p:cNvPicPr>
            <a:picLocks noChangeAspect="1" noChangeArrowheads="1"/>
          </p:cNvPicPr>
          <p:nvPr/>
        </p:nvPicPr>
        <p:blipFill>
          <a:blip r:embed="rId6"/>
          <a:srcRect/>
          <a:stretch>
            <a:fillRect/>
          </a:stretch>
        </p:blipFill>
        <p:spPr bwMode="auto">
          <a:xfrm>
            <a:off x="5214942" y="4143380"/>
            <a:ext cx="2831543" cy="100013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Text Box 3"/>
          <p:cNvSpPr txBox="1">
            <a:spLocks noChangeArrowheads="1"/>
          </p:cNvSpPr>
          <p:nvPr/>
        </p:nvSpPr>
        <p:spPr bwMode="auto">
          <a:xfrm>
            <a:off x="468313" y="571480"/>
            <a:ext cx="7848600" cy="366712"/>
          </a:xfrm>
          <a:prstGeom prst="rect">
            <a:avLst/>
          </a:prstGeom>
          <a:noFill/>
          <a:ln w="9525">
            <a:noFill/>
            <a:miter lim="800000"/>
            <a:headEnd/>
            <a:tailEnd/>
          </a:ln>
          <a:effectLst/>
        </p:spPr>
        <p:txBody>
          <a:bodyPr>
            <a:spAutoFit/>
          </a:bodyPr>
          <a:lstStyle/>
          <a:p>
            <a:pPr>
              <a:spcBef>
                <a:spcPct val="50000"/>
              </a:spcBef>
            </a:pPr>
            <a:r>
              <a:rPr lang="es-ES" b="1" dirty="0" smtClean="0">
                <a:latin typeface="Futura Lt BT" pitchFamily="34" charset="0"/>
              </a:rPr>
              <a:t>VENTAJAS</a:t>
            </a:r>
            <a:endParaRPr lang="es-ES" b="1" dirty="0">
              <a:latin typeface="Futura Lt BT" pitchFamily="34" charset="0"/>
            </a:endParaRPr>
          </a:p>
        </p:txBody>
      </p:sp>
      <p:sp>
        <p:nvSpPr>
          <p:cNvPr id="18436" name="Rectangle 4"/>
          <p:cNvSpPr>
            <a:spLocks noChangeArrowheads="1"/>
          </p:cNvSpPr>
          <p:nvPr/>
        </p:nvSpPr>
        <p:spPr bwMode="auto">
          <a:xfrm>
            <a:off x="285720" y="1000108"/>
            <a:ext cx="4643470" cy="4078039"/>
          </a:xfrm>
          <a:prstGeom prst="rect">
            <a:avLst/>
          </a:prstGeom>
          <a:noFill/>
          <a:ln w="9525">
            <a:noFill/>
            <a:miter lim="800000"/>
            <a:headEnd/>
            <a:tailEnd/>
          </a:ln>
          <a:effectLst/>
        </p:spPr>
        <p:txBody>
          <a:bodyPr wrap="square" anchor="ctr">
            <a:spAutoFit/>
          </a:bodyPr>
          <a:lstStyle/>
          <a:p>
            <a:pPr marL="360000" indent="-354013" algn="just">
              <a:spcBef>
                <a:spcPts val="600"/>
              </a:spcBef>
              <a:buFontTx/>
              <a:buChar char="•"/>
            </a:pPr>
            <a:r>
              <a:rPr lang="es-ES" dirty="0" smtClean="0">
                <a:latin typeface="Futura Lt BT" pitchFamily="34" charset="0"/>
              </a:rPr>
              <a:t>Combustible asequible.</a:t>
            </a:r>
            <a:endParaRPr lang="es-ES" dirty="0">
              <a:latin typeface="Futura Lt BT" pitchFamily="34" charset="0"/>
            </a:endParaRPr>
          </a:p>
          <a:p>
            <a:pPr marL="360000" indent="-354013" algn="just">
              <a:spcBef>
                <a:spcPts val="600"/>
              </a:spcBef>
              <a:buFontTx/>
              <a:buChar char="•"/>
            </a:pPr>
            <a:r>
              <a:rPr lang="es-ES" dirty="0">
                <a:latin typeface="Futura Lt BT" pitchFamily="34" charset="0"/>
              </a:rPr>
              <a:t>Se puede abastecer en cualquier </a:t>
            </a:r>
            <a:r>
              <a:rPr lang="es-ES" dirty="0" smtClean="0">
                <a:latin typeface="Futura Lt BT" pitchFamily="34" charset="0"/>
              </a:rPr>
              <a:t>lugar.</a:t>
            </a:r>
            <a:endParaRPr lang="es-ES" dirty="0">
              <a:latin typeface="Futura Lt BT" pitchFamily="34" charset="0"/>
            </a:endParaRPr>
          </a:p>
          <a:p>
            <a:pPr marL="360000" indent="-354013" algn="just">
              <a:spcBef>
                <a:spcPts val="600"/>
              </a:spcBef>
              <a:buFontTx/>
              <a:buChar char="•"/>
            </a:pPr>
            <a:r>
              <a:rPr lang="es-ES" dirty="0" smtClean="0">
                <a:latin typeface="Futura Lt BT" pitchFamily="34" charset="0"/>
              </a:rPr>
              <a:t>Potencia </a:t>
            </a:r>
            <a:r>
              <a:rPr lang="es-ES" dirty="0">
                <a:latin typeface="Futura Lt BT" pitchFamily="34" charset="0"/>
              </a:rPr>
              <a:t>necesaria para empujar el ventilador y generar tracción.</a:t>
            </a:r>
          </a:p>
          <a:p>
            <a:pPr marL="360000" indent="-354013" algn="just">
              <a:spcBef>
                <a:spcPts val="600"/>
              </a:spcBef>
              <a:buFontTx/>
              <a:buChar char="•"/>
            </a:pPr>
            <a:r>
              <a:rPr lang="es-ES" dirty="0">
                <a:latin typeface="Futura Lt BT" pitchFamily="34" charset="0"/>
              </a:rPr>
              <a:t>Los motores Honda, son de excelente calidad y rendimiento.</a:t>
            </a:r>
          </a:p>
          <a:p>
            <a:pPr marL="360000" indent="-354013" algn="just">
              <a:spcBef>
                <a:spcPts val="600"/>
              </a:spcBef>
              <a:buFontTx/>
              <a:buChar char="•"/>
            </a:pPr>
            <a:r>
              <a:rPr lang="es-ES" dirty="0">
                <a:latin typeface="Futura Lt BT" pitchFamily="34" charset="0"/>
              </a:rPr>
              <a:t>Distribuidos por energía y potencia con un servicio de preventa, venta y postventa que garantiza al producto un perfecto respaldo en mantenimientos, garantías y repuestos</a:t>
            </a:r>
            <a:r>
              <a:rPr lang="es-ES" dirty="0" smtClean="0">
                <a:latin typeface="Futura Lt BT" pitchFamily="34" charset="0"/>
              </a:rPr>
              <a:t>.</a:t>
            </a:r>
          </a:p>
          <a:p>
            <a:pPr marL="360000" indent="-354013" algn="just">
              <a:spcBef>
                <a:spcPts val="600"/>
              </a:spcBef>
              <a:buFontTx/>
              <a:buChar char="•"/>
            </a:pPr>
            <a:r>
              <a:rPr lang="es-ES" dirty="0" smtClean="0">
                <a:latin typeface="Futura Lt BT" pitchFamily="34" charset="0"/>
              </a:rPr>
              <a:t>Su ubicación por detrás del eje de la llanta trasera  no afecta en la maniobrabilidad del artefacto</a:t>
            </a:r>
            <a:endParaRPr lang="es-ES" dirty="0">
              <a:latin typeface="Futura Lt BT" pitchFamily="34" charset="0"/>
            </a:endParaRPr>
          </a:p>
        </p:txBody>
      </p:sp>
      <p:sp>
        <p:nvSpPr>
          <p:cNvPr id="6" name="3 CuadroTexto"/>
          <p:cNvSpPr txBox="1">
            <a:spLocks noChangeArrowheads="1"/>
          </p:cNvSpPr>
          <p:nvPr/>
        </p:nvSpPr>
        <p:spPr bwMode="auto">
          <a:xfrm>
            <a:off x="115759" y="59272"/>
            <a:ext cx="4857784"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POTENCIA DEL ARTEFACTO</a:t>
            </a:r>
            <a:endParaRPr lang="es-ES" b="1" dirty="0">
              <a:solidFill>
                <a:srgbClr val="008000"/>
              </a:solidFill>
              <a:latin typeface="Arial Rounded MT Bold" pitchFamily="34" charset="0"/>
            </a:endParaRPr>
          </a:p>
        </p:txBody>
      </p:sp>
      <p:pic>
        <p:nvPicPr>
          <p:cNvPr id="7" name="Picture 4"/>
          <p:cNvPicPr>
            <a:picLocks noChangeAspect="1" noChangeArrowheads="1"/>
          </p:cNvPicPr>
          <p:nvPr/>
        </p:nvPicPr>
        <p:blipFill>
          <a:blip r:embed="rId3"/>
          <a:srcRect/>
          <a:stretch>
            <a:fillRect/>
          </a:stretch>
        </p:blipFill>
        <p:spPr bwMode="auto">
          <a:xfrm>
            <a:off x="6087931" y="169249"/>
            <a:ext cx="2071702" cy="666691"/>
          </a:xfrm>
          <a:prstGeom prst="rect">
            <a:avLst/>
          </a:prstGeom>
          <a:noFill/>
          <a:ln w="9525">
            <a:noFill/>
            <a:miter lim="800000"/>
            <a:headEnd/>
            <a:tailEnd/>
          </a:ln>
          <a:effectLst/>
        </p:spPr>
      </p:pic>
      <p:pic>
        <p:nvPicPr>
          <p:cNvPr id="2051" name="Picture 3" descr="C:\Documents and Settings\HOME\Escritorio\TESIS MAYO 2007\tesis wow\SUSTENTACION\renders\motor chas.png"/>
          <p:cNvPicPr>
            <a:picLocks noChangeAspect="1" noChangeArrowheads="1"/>
          </p:cNvPicPr>
          <p:nvPr/>
        </p:nvPicPr>
        <p:blipFill>
          <a:blip r:embed="rId4" cstate="print"/>
          <a:srcRect t="7843"/>
          <a:stretch>
            <a:fillRect/>
          </a:stretch>
        </p:blipFill>
        <p:spPr bwMode="auto">
          <a:xfrm>
            <a:off x="5286380" y="3357562"/>
            <a:ext cx="2928958" cy="202442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0" name="GHOST MOTOR.avi">
            <a:hlinkClick r:id="" action="ppaction://media"/>
          </p:cNvPr>
          <p:cNvPicPr>
            <a:picLocks noRot="1" noChangeAspect="1"/>
          </p:cNvPicPr>
          <p:nvPr>
            <a:videoFile r:link="rId1"/>
          </p:nvPr>
        </p:nvPicPr>
        <p:blipFill>
          <a:blip r:embed="rId5"/>
          <a:stretch>
            <a:fillRect/>
          </a:stretch>
        </p:blipFill>
        <p:spPr>
          <a:xfrm>
            <a:off x="5286380" y="928670"/>
            <a:ext cx="2928958" cy="2196719"/>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repeatCount="indefinite" fill="hold" display="0">
                  <p:stCondLst>
                    <p:cond delay="indefinite"/>
                  </p:stCondLst>
                  <p:endCondLst>
                    <p:cond evt="onPrev" delay="0">
                      <p:tgtEl>
                        <p:sldTgt/>
                      </p:tgtEl>
                    </p:cond>
                  </p:end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CuadroTexto"/>
          <p:cNvSpPr txBox="1"/>
          <p:nvPr/>
        </p:nvSpPr>
        <p:spPr>
          <a:xfrm>
            <a:off x="3714744" y="2928934"/>
            <a:ext cx="1925527" cy="369332"/>
          </a:xfrm>
          <a:prstGeom prst="rect">
            <a:avLst/>
          </a:prstGeom>
          <a:noFill/>
        </p:spPr>
        <p:txBody>
          <a:bodyPr wrap="none" rtlCol="0">
            <a:spAutoFit/>
          </a:bodyPr>
          <a:lstStyle/>
          <a:p>
            <a:r>
              <a:rPr lang="es-ES" dirty="0" smtClean="0">
                <a:latin typeface="Arial Rounded MT Bold" pitchFamily="34" charset="0"/>
              </a:rPr>
              <a:t>RECOLECCION</a:t>
            </a:r>
            <a:endParaRPr lang="es-ES" dirty="0">
              <a:latin typeface="Arial Rounded MT Bold" pitchFamily="34" charset="0"/>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ext Box 3"/>
          <p:cNvSpPr txBox="1">
            <a:spLocks noChangeArrowheads="1"/>
          </p:cNvSpPr>
          <p:nvPr/>
        </p:nvSpPr>
        <p:spPr bwMode="auto">
          <a:xfrm>
            <a:off x="214282" y="642918"/>
            <a:ext cx="7848600" cy="366712"/>
          </a:xfrm>
          <a:prstGeom prst="rect">
            <a:avLst/>
          </a:prstGeom>
          <a:noFill/>
          <a:ln w="9525">
            <a:noFill/>
            <a:miter lim="800000"/>
            <a:headEnd/>
            <a:tailEnd/>
          </a:ln>
          <a:effectLst/>
        </p:spPr>
        <p:txBody>
          <a:bodyPr>
            <a:spAutoFit/>
          </a:bodyPr>
          <a:lstStyle/>
          <a:p>
            <a:pPr>
              <a:spcBef>
                <a:spcPct val="50000"/>
              </a:spcBef>
            </a:pPr>
            <a:r>
              <a:rPr lang="es-ES" dirty="0">
                <a:latin typeface="Arial Rounded MT Bold" pitchFamily="34" charset="0"/>
              </a:rPr>
              <a:t>VENTAJAS </a:t>
            </a:r>
          </a:p>
        </p:txBody>
      </p:sp>
      <p:sp>
        <p:nvSpPr>
          <p:cNvPr id="17415" name="Rectangle 7"/>
          <p:cNvSpPr>
            <a:spLocks noChangeArrowheads="1"/>
          </p:cNvSpPr>
          <p:nvPr/>
        </p:nvSpPr>
        <p:spPr bwMode="auto">
          <a:xfrm>
            <a:off x="214282" y="2285992"/>
            <a:ext cx="5143536" cy="2395528"/>
          </a:xfrm>
          <a:prstGeom prst="rect">
            <a:avLst/>
          </a:prstGeom>
          <a:noFill/>
          <a:ln w="9525">
            <a:noFill/>
            <a:miter lim="800000"/>
            <a:headEnd/>
            <a:tailEnd/>
          </a:ln>
          <a:effectLst/>
        </p:spPr>
        <p:txBody>
          <a:bodyPr wrap="square" anchor="ctr">
            <a:spAutoFit/>
          </a:bodyPr>
          <a:lstStyle/>
          <a:p>
            <a:pPr marL="269875" indent="-269875" algn="just">
              <a:spcBef>
                <a:spcPts val="1000"/>
              </a:spcBef>
              <a:buFontTx/>
              <a:buChar char="•"/>
            </a:pPr>
            <a:r>
              <a:rPr lang="es-ES" b="1" dirty="0">
                <a:latin typeface="Futura Lt BT" pitchFamily="34" charset="0"/>
              </a:rPr>
              <a:t>El ancho de aspirado</a:t>
            </a:r>
            <a:r>
              <a:rPr lang="es-ES" dirty="0">
                <a:latin typeface="Futura Lt BT" pitchFamily="34" charset="0"/>
              </a:rPr>
              <a:t>: 40 cm</a:t>
            </a:r>
          </a:p>
          <a:p>
            <a:pPr marL="269875" indent="-269875" algn="just">
              <a:spcBef>
                <a:spcPts val="1000"/>
              </a:spcBef>
              <a:buFontTx/>
              <a:buChar char="•"/>
            </a:pPr>
            <a:r>
              <a:rPr lang="es-ES" b="1" dirty="0">
                <a:latin typeface="Futura Lt BT" pitchFamily="34" charset="0"/>
              </a:rPr>
              <a:t>Caudal</a:t>
            </a:r>
            <a:r>
              <a:rPr lang="es-ES" dirty="0">
                <a:latin typeface="Futura Lt BT" pitchFamily="34" charset="0"/>
              </a:rPr>
              <a:t>: 1000 </a:t>
            </a:r>
            <a:r>
              <a:rPr lang="es-ES" dirty="0" err="1">
                <a:latin typeface="Futura Lt BT" pitchFamily="34" charset="0"/>
              </a:rPr>
              <a:t>cfm</a:t>
            </a:r>
            <a:endParaRPr lang="es-ES" dirty="0">
              <a:latin typeface="Futura Lt BT" pitchFamily="34" charset="0"/>
            </a:endParaRPr>
          </a:p>
          <a:p>
            <a:pPr marL="269875" indent="-269875" algn="just">
              <a:spcBef>
                <a:spcPts val="1000"/>
              </a:spcBef>
              <a:buFontTx/>
              <a:buChar char="•"/>
            </a:pPr>
            <a:r>
              <a:rPr lang="es-ES" b="1" dirty="0">
                <a:latin typeface="Futura Lt BT" pitchFamily="34" charset="0"/>
              </a:rPr>
              <a:t>Tubo aspiración</a:t>
            </a:r>
            <a:r>
              <a:rPr lang="es-ES" dirty="0">
                <a:latin typeface="Futura Lt BT" pitchFamily="34" charset="0"/>
              </a:rPr>
              <a:t>: 4” boca, 3” manguera auxiliar</a:t>
            </a:r>
          </a:p>
          <a:p>
            <a:pPr marL="269875" indent="-269875" algn="just">
              <a:spcBef>
                <a:spcPts val="1000"/>
              </a:spcBef>
              <a:buFontTx/>
              <a:buChar char="•"/>
            </a:pPr>
            <a:r>
              <a:rPr lang="es-ES" b="1" dirty="0">
                <a:latin typeface="Futura Lt BT" pitchFamily="34" charset="0"/>
              </a:rPr>
              <a:t>Presión estática</a:t>
            </a:r>
            <a:r>
              <a:rPr lang="es-ES" dirty="0">
                <a:latin typeface="Futura Lt BT" pitchFamily="34" charset="0"/>
              </a:rPr>
              <a:t>: 20 in agua – 4981.8 Pa</a:t>
            </a:r>
          </a:p>
          <a:p>
            <a:pPr marL="269875" indent="-269875" algn="just">
              <a:spcBef>
                <a:spcPts val="1000"/>
              </a:spcBef>
              <a:buFontTx/>
              <a:buChar char="•"/>
            </a:pPr>
            <a:r>
              <a:rPr lang="es-ES" b="1" dirty="0">
                <a:latin typeface="Futura Lt BT" pitchFamily="34" charset="0"/>
              </a:rPr>
              <a:t>Velocidad del aire</a:t>
            </a:r>
            <a:r>
              <a:rPr lang="es-ES" dirty="0">
                <a:latin typeface="Futura Lt BT" pitchFamily="34" charset="0"/>
              </a:rPr>
              <a:t>: 55 Metros/segundo</a:t>
            </a:r>
          </a:p>
          <a:p>
            <a:pPr marL="269875" indent="-269875" algn="just">
              <a:spcBef>
                <a:spcPts val="1000"/>
              </a:spcBef>
              <a:buFontTx/>
              <a:buChar char="•"/>
            </a:pPr>
            <a:r>
              <a:rPr lang="es-ES" b="1" dirty="0">
                <a:latin typeface="Futura Lt BT" pitchFamily="34" charset="0"/>
              </a:rPr>
              <a:t>Eficiencia a una velocidad de 4 km/h</a:t>
            </a:r>
            <a:r>
              <a:rPr lang="es-ES" dirty="0">
                <a:latin typeface="Futura Lt BT" pitchFamily="34" charset="0"/>
              </a:rPr>
              <a:t>: 1600 m²</a:t>
            </a:r>
          </a:p>
        </p:txBody>
      </p:sp>
      <p:sp>
        <p:nvSpPr>
          <p:cNvPr id="7" name="3 CuadroTexto"/>
          <p:cNvSpPr txBox="1">
            <a:spLocks noChangeArrowheads="1"/>
          </p:cNvSpPr>
          <p:nvPr/>
        </p:nvSpPr>
        <p:spPr bwMode="auto">
          <a:xfrm>
            <a:off x="115759" y="59272"/>
            <a:ext cx="4857784"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RECOLECCIÓN DE LA BASURA</a:t>
            </a:r>
            <a:endParaRPr lang="es-ES" b="1" dirty="0">
              <a:solidFill>
                <a:srgbClr val="008000"/>
              </a:solidFill>
              <a:latin typeface="Arial Rounded MT Bold" pitchFamily="34" charset="0"/>
            </a:endParaRPr>
          </a:p>
        </p:txBody>
      </p:sp>
      <p:pic>
        <p:nvPicPr>
          <p:cNvPr id="3074" name="Picture 2"/>
          <p:cNvPicPr>
            <a:picLocks noChangeAspect="1" noChangeArrowheads="1"/>
          </p:cNvPicPr>
          <p:nvPr/>
        </p:nvPicPr>
        <p:blipFill>
          <a:blip r:embed="rId2"/>
          <a:srcRect/>
          <a:stretch>
            <a:fillRect/>
          </a:stretch>
        </p:blipFill>
        <p:spPr bwMode="auto">
          <a:xfrm>
            <a:off x="5572132" y="1928802"/>
            <a:ext cx="3233732" cy="266667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Text Box 3"/>
          <p:cNvSpPr txBox="1">
            <a:spLocks noChangeArrowheads="1"/>
          </p:cNvSpPr>
          <p:nvPr/>
        </p:nvSpPr>
        <p:spPr bwMode="auto">
          <a:xfrm>
            <a:off x="468313" y="620713"/>
            <a:ext cx="7848600" cy="366712"/>
          </a:xfrm>
          <a:prstGeom prst="rect">
            <a:avLst/>
          </a:prstGeom>
          <a:noFill/>
          <a:ln w="9525">
            <a:noFill/>
            <a:miter lim="800000"/>
            <a:headEnd/>
            <a:tailEnd/>
          </a:ln>
          <a:effectLst/>
        </p:spPr>
        <p:txBody>
          <a:bodyPr>
            <a:spAutoFit/>
          </a:bodyPr>
          <a:lstStyle/>
          <a:p>
            <a:pPr>
              <a:spcBef>
                <a:spcPct val="50000"/>
              </a:spcBef>
            </a:pPr>
            <a:r>
              <a:rPr lang="es-ES" dirty="0">
                <a:latin typeface="Arial Rounded MT Bold" pitchFamily="34" charset="0"/>
                <a:cs typeface="Arial" pitchFamily="34" charset="0"/>
              </a:rPr>
              <a:t>VENTAJAS COMPETITIVAS</a:t>
            </a:r>
          </a:p>
        </p:txBody>
      </p:sp>
      <p:sp>
        <p:nvSpPr>
          <p:cNvPr id="19460" name="Rectangle 4"/>
          <p:cNvSpPr>
            <a:spLocks noChangeArrowheads="1"/>
          </p:cNvSpPr>
          <p:nvPr/>
        </p:nvSpPr>
        <p:spPr bwMode="auto">
          <a:xfrm>
            <a:off x="285720" y="1214422"/>
            <a:ext cx="4786346" cy="4278094"/>
          </a:xfrm>
          <a:prstGeom prst="rect">
            <a:avLst/>
          </a:prstGeom>
          <a:noFill/>
          <a:ln w="9525">
            <a:noFill/>
            <a:miter lim="800000"/>
            <a:headEnd/>
            <a:tailEnd/>
          </a:ln>
          <a:effectLst/>
        </p:spPr>
        <p:txBody>
          <a:bodyPr wrap="square" anchor="ctr">
            <a:spAutoFit/>
          </a:bodyPr>
          <a:lstStyle/>
          <a:p>
            <a:pPr marL="354013" indent="-354013" algn="just">
              <a:spcBef>
                <a:spcPts val="600"/>
              </a:spcBef>
              <a:buFontTx/>
              <a:buChar char="•"/>
            </a:pPr>
            <a:r>
              <a:rPr lang="es-ES" dirty="0">
                <a:latin typeface="Futura Lt BT" pitchFamily="34" charset="0"/>
              </a:rPr>
              <a:t>Tiene la posibilidad de aspirar basura como latas, paquetes, vasos desechables, hojas, flores.</a:t>
            </a:r>
          </a:p>
          <a:p>
            <a:pPr marL="354013" indent="-354013" algn="just">
              <a:spcBef>
                <a:spcPts val="600"/>
              </a:spcBef>
              <a:buFontTx/>
              <a:buChar char="•"/>
            </a:pPr>
            <a:r>
              <a:rPr lang="es-ES" dirty="0">
                <a:latin typeface="Futura Lt BT" pitchFamily="34" charset="0"/>
              </a:rPr>
              <a:t>El diámetro del tubo que transporta la basura es de 4”</a:t>
            </a:r>
          </a:p>
          <a:p>
            <a:pPr marL="354013" indent="-354013" algn="just">
              <a:spcBef>
                <a:spcPts val="600"/>
              </a:spcBef>
              <a:buFontTx/>
              <a:buChar char="•"/>
            </a:pPr>
            <a:r>
              <a:rPr lang="es-ES" dirty="0">
                <a:latin typeface="Futura Lt BT" pitchFamily="34" charset="0"/>
              </a:rPr>
              <a:t>La boca de succión tiene un control que regula la altura o separación de la boca con el suelo</a:t>
            </a:r>
          </a:p>
          <a:p>
            <a:pPr marL="354013" indent="-354013" algn="just">
              <a:spcBef>
                <a:spcPts val="600"/>
              </a:spcBef>
              <a:buFontTx/>
              <a:buChar char="•"/>
            </a:pPr>
            <a:r>
              <a:rPr lang="es-ES" dirty="0">
                <a:latin typeface="Futura Lt BT" pitchFamily="34" charset="0"/>
              </a:rPr>
              <a:t>El sistema de control de altura permite que, en caso de golpe con una piedra o algún obstáculo se amortigüe el golpe.</a:t>
            </a:r>
          </a:p>
          <a:p>
            <a:pPr marL="354013" indent="-354013" algn="just">
              <a:spcBef>
                <a:spcPts val="600"/>
              </a:spcBef>
              <a:buFontTx/>
              <a:buChar char="•"/>
            </a:pPr>
            <a:r>
              <a:rPr lang="es-ES" dirty="0">
                <a:latin typeface="Futura Lt BT" pitchFamily="34" charset="0"/>
              </a:rPr>
              <a:t>Tiene un tubo adicional de 3” x 2.5 metros que permite acceder a espacios que están más retirados del artefacto.</a:t>
            </a:r>
          </a:p>
        </p:txBody>
      </p:sp>
      <p:sp>
        <p:nvSpPr>
          <p:cNvPr id="7" name="3 CuadroTexto"/>
          <p:cNvSpPr txBox="1">
            <a:spLocks noChangeArrowheads="1"/>
          </p:cNvSpPr>
          <p:nvPr/>
        </p:nvSpPr>
        <p:spPr bwMode="auto">
          <a:xfrm>
            <a:off x="115759" y="59272"/>
            <a:ext cx="4857784"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RECOLECCIÓN DE LA BASURA</a:t>
            </a:r>
            <a:endParaRPr lang="es-ES" b="1" dirty="0">
              <a:solidFill>
                <a:srgbClr val="008000"/>
              </a:solidFill>
              <a:latin typeface="Arial Rounded MT Bold" pitchFamily="34" charset="0"/>
            </a:endParaRPr>
          </a:p>
        </p:txBody>
      </p:sp>
      <p:pic>
        <p:nvPicPr>
          <p:cNvPr id="9" name="TOLVA UP AND DOWN.avi">
            <a:hlinkClick r:id="" action="ppaction://media"/>
          </p:cNvPr>
          <p:cNvPicPr>
            <a:picLocks noRot="1" noChangeAspect="1"/>
          </p:cNvPicPr>
          <p:nvPr>
            <a:videoFile r:link="rId1"/>
          </p:nvPr>
        </p:nvPicPr>
        <p:blipFill>
          <a:blip r:embed="rId3"/>
          <a:stretch>
            <a:fillRect/>
          </a:stretch>
        </p:blipFill>
        <p:spPr>
          <a:xfrm>
            <a:off x="5715008" y="2000240"/>
            <a:ext cx="3024182" cy="226813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repeatCount="indefinite" fill="hold" display="0">
                  <p:stCondLst>
                    <p:cond delay="indefinite"/>
                  </p:stCondLst>
                  <p:endCondLst>
                    <p:cond evt="onPrev" delay="0">
                      <p:tgtEl>
                        <p:sldTgt/>
                      </p:tgtEl>
                    </p:cond>
                  </p:end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4"/>
          <p:cNvSpPr>
            <a:spLocks noChangeArrowheads="1"/>
          </p:cNvSpPr>
          <p:nvPr/>
        </p:nvSpPr>
        <p:spPr bwMode="auto">
          <a:xfrm>
            <a:off x="285720" y="785794"/>
            <a:ext cx="5214974" cy="1015663"/>
          </a:xfrm>
          <a:prstGeom prst="rect">
            <a:avLst/>
          </a:prstGeom>
          <a:noFill/>
          <a:ln w="9525">
            <a:noFill/>
            <a:miter lim="800000"/>
            <a:headEnd/>
            <a:tailEnd/>
          </a:ln>
          <a:effectLst/>
        </p:spPr>
        <p:txBody>
          <a:bodyPr wrap="square" anchor="ctr">
            <a:spAutoFit/>
          </a:bodyPr>
          <a:lstStyle/>
          <a:p>
            <a:pPr algn="just"/>
            <a:r>
              <a:rPr lang="es-ES" sz="2000" dirty="0">
                <a:latin typeface="Futura Lt BT" pitchFamily="34" charset="0"/>
                <a:cs typeface="Arial" pitchFamily="34" charset="0"/>
              </a:rPr>
              <a:t>Para lograr la succión se implementa un ventilador centrifugo con las siguientes especificaciones:</a:t>
            </a:r>
          </a:p>
        </p:txBody>
      </p:sp>
      <p:sp>
        <p:nvSpPr>
          <p:cNvPr id="20485" name="Text Box 5"/>
          <p:cNvSpPr txBox="1">
            <a:spLocks noChangeArrowheads="1"/>
          </p:cNvSpPr>
          <p:nvPr/>
        </p:nvSpPr>
        <p:spPr bwMode="auto">
          <a:xfrm>
            <a:off x="428596" y="2143116"/>
            <a:ext cx="5143536" cy="3206006"/>
          </a:xfrm>
          <a:prstGeom prst="rect">
            <a:avLst/>
          </a:prstGeom>
          <a:noFill/>
          <a:ln w="9525">
            <a:noFill/>
            <a:miter lim="800000"/>
            <a:headEnd/>
            <a:tailEnd/>
          </a:ln>
          <a:effectLst/>
        </p:spPr>
        <p:txBody>
          <a:bodyPr wrap="square">
            <a:spAutoFit/>
          </a:bodyPr>
          <a:lstStyle/>
          <a:p>
            <a:pPr marL="358775" indent="-358775">
              <a:spcBef>
                <a:spcPts val="1000"/>
              </a:spcBef>
              <a:buFontTx/>
              <a:buChar char="•"/>
            </a:pPr>
            <a:r>
              <a:rPr lang="es-ES" b="1" dirty="0">
                <a:latin typeface="Futura Lt BT" pitchFamily="34" charset="0"/>
                <a:cs typeface="Arial" pitchFamily="34" charset="0"/>
              </a:rPr>
              <a:t>Caudal del aire</a:t>
            </a:r>
            <a:r>
              <a:rPr lang="es-ES" dirty="0">
                <a:latin typeface="Futura Lt BT" pitchFamily="34" charset="0"/>
                <a:cs typeface="Arial" pitchFamily="34" charset="0"/>
              </a:rPr>
              <a:t>: 1000 CFM </a:t>
            </a:r>
          </a:p>
          <a:p>
            <a:pPr marL="358775" indent="-358775">
              <a:spcBef>
                <a:spcPts val="1000"/>
              </a:spcBef>
              <a:buFontTx/>
              <a:buChar char="•"/>
            </a:pPr>
            <a:r>
              <a:rPr lang="es-ES" b="1" dirty="0" smtClean="0">
                <a:latin typeface="Futura Lt BT" pitchFamily="34" charset="0"/>
                <a:cs typeface="Arial" pitchFamily="34" charset="0"/>
              </a:rPr>
              <a:t>Vacio</a:t>
            </a:r>
            <a:r>
              <a:rPr lang="es-ES" dirty="0" smtClean="0">
                <a:latin typeface="Futura Lt BT" pitchFamily="34" charset="0"/>
                <a:cs typeface="Arial" pitchFamily="34" charset="0"/>
              </a:rPr>
              <a:t>:  </a:t>
            </a:r>
            <a:r>
              <a:rPr lang="es-ES" dirty="0">
                <a:latin typeface="Futura Lt BT" pitchFamily="34" charset="0"/>
                <a:cs typeface="Arial" pitchFamily="34" charset="0"/>
              </a:rPr>
              <a:t>20 in agua – 4981.8 Pa</a:t>
            </a:r>
          </a:p>
          <a:p>
            <a:pPr marL="358775" indent="-358775">
              <a:spcBef>
                <a:spcPts val="1000"/>
              </a:spcBef>
              <a:buFontTx/>
              <a:buChar char="•"/>
            </a:pPr>
            <a:r>
              <a:rPr lang="es-ES" b="1" dirty="0" smtClean="0">
                <a:latin typeface="Futura Lt BT" pitchFamily="34" charset="0"/>
                <a:cs typeface="Arial" pitchFamily="34" charset="0"/>
              </a:rPr>
              <a:t>Alabe </a:t>
            </a:r>
            <a:r>
              <a:rPr lang="es-ES" b="1" dirty="0">
                <a:latin typeface="Futura Lt BT" pitchFamily="34" charset="0"/>
                <a:cs typeface="Arial" pitchFamily="34" charset="0"/>
              </a:rPr>
              <a:t>del rotor</a:t>
            </a:r>
            <a:r>
              <a:rPr lang="es-ES" dirty="0">
                <a:latin typeface="Futura Lt BT" pitchFamily="34" charset="0"/>
                <a:cs typeface="Arial" pitchFamily="34" charset="0"/>
              </a:rPr>
              <a:t>: inclinado hacia atrás portante</a:t>
            </a:r>
          </a:p>
          <a:p>
            <a:pPr marL="358775" indent="-358775">
              <a:spcBef>
                <a:spcPts val="1000"/>
              </a:spcBef>
              <a:buFontTx/>
              <a:buChar char="•"/>
            </a:pPr>
            <a:r>
              <a:rPr lang="es-ES" b="1" dirty="0">
                <a:latin typeface="Futura Lt BT" pitchFamily="34" charset="0"/>
                <a:cs typeface="Arial" pitchFamily="34" charset="0"/>
              </a:rPr>
              <a:t>Tamaño del Rotor</a:t>
            </a:r>
            <a:r>
              <a:rPr lang="es-ES" dirty="0">
                <a:latin typeface="Futura Lt BT" pitchFamily="34" charset="0"/>
                <a:cs typeface="Arial" pitchFamily="34" charset="0"/>
              </a:rPr>
              <a:t>: 10”</a:t>
            </a:r>
          </a:p>
          <a:p>
            <a:pPr marL="358775" indent="-358775">
              <a:spcBef>
                <a:spcPts val="1000"/>
              </a:spcBef>
              <a:buFontTx/>
              <a:buChar char="•"/>
            </a:pPr>
            <a:r>
              <a:rPr lang="es-ES" b="1" dirty="0">
                <a:latin typeface="Futura Lt BT" pitchFamily="34" charset="0"/>
                <a:cs typeface="Arial" pitchFamily="34" charset="0"/>
              </a:rPr>
              <a:t>Ancho del Rotor</a:t>
            </a:r>
            <a:r>
              <a:rPr lang="es-ES" dirty="0">
                <a:latin typeface="Futura Lt BT" pitchFamily="34" charset="0"/>
                <a:cs typeface="Arial" pitchFamily="34" charset="0"/>
              </a:rPr>
              <a:t>: 80 mm</a:t>
            </a:r>
          </a:p>
          <a:p>
            <a:pPr marL="358775" indent="-358775">
              <a:spcBef>
                <a:spcPts val="1000"/>
              </a:spcBef>
              <a:buFontTx/>
              <a:buChar char="•"/>
            </a:pPr>
            <a:r>
              <a:rPr lang="es-ES" b="1" dirty="0">
                <a:latin typeface="Futura Lt BT" pitchFamily="34" charset="0"/>
                <a:cs typeface="Arial" pitchFamily="34" charset="0"/>
              </a:rPr>
              <a:t>Diámetro de entrada</a:t>
            </a:r>
            <a:r>
              <a:rPr lang="es-ES" dirty="0">
                <a:latin typeface="Futura Lt BT" pitchFamily="34" charset="0"/>
                <a:cs typeface="Arial" pitchFamily="34" charset="0"/>
              </a:rPr>
              <a:t>: 4”</a:t>
            </a:r>
          </a:p>
          <a:p>
            <a:pPr marL="358775" indent="-358775">
              <a:spcBef>
                <a:spcPts val="1000"/>
              </a:spcBef>
              <a:buFontTx/>
              <a:buChar char="•"/>
            </a:pPr>
            <a:r>
              <a:rPr lang="es-ES" b="1" dirty="0">
                <a:latin typeface="Futura Lt BT" pitchFamily="34" charset="0"/>
                <a:cs typeface="Arial" pitchFamily="34" charset="0"/>
              </a:rPr>
              <a:t>Potencia requerida</a:t>
            </a:r>
            <a:r>
              <a:rPr lang="es-ES" dirty="0">
                <a:latin typeface="Futura Lt BT" pitchFamily="34" charset="0"/>
                <a:cs typeface="Arial" pitchFamily="34" charset="0"/>
              </a:rPr>
              <a:t>: 3.5 hp</a:t>
            </a:r>
          </a:p>
          <a:p>
            <a:pPr marL="358775" indent="-358775">
              <a:spcBef>
                <a:spcPts val="1000"/>
              </a:spcBef>
              <a:buFontTx/>
              <a:buChar char="•"/>
            </a:pPr>
            <a:r>
              <a:rPr lang="es-ES" b="1" dirty="0">
                <a:latin typeface="Futura Lt BT" pitchFamily="34" charset="0"/>
                <a:cs typeface="Arial" pitchFamily="34" charset="0"/>
              </a:rPr>
              <a:t>Acople de potencia</a:t>
            </a:r>
            <a:r>
              <a:rPr lang="es-ES" dirty="0">
                <a:latin typeface="Futura Lt BT" pitchFamily="34" charset="0"/>
                <a:cs typeface="Arial" pitchFamily="34" charset="0"/>
              </a:rPr>
              <a:t>: por bandas</a:t>
            </a:r>
          </a:p>
        </p:txBody>
      </p:sp>
      <p:pic>
        <p:nvPicPr>
          <p:cNvPr id="20486" name="Imagen 88" descr="C:\Documents and Settings\HOME\Escritorio\CAPITULO 4 TESIS\imagenes\ventilador.png"/>
          <p:cNvPicPr>
            <a:picLocks noChangeAspect="1" noChangeArrowheads="1"/>
          </p:cNvPicPr>
          <p:nvPr/>
        </p:nvPicPr>
        <p:blipFill>
          <a:blip r:embed="rId2"/>
          <a:srcRect l="24728" t="15765" r="24669" b="17412"/>
          <a:stretch>
            <a:fillRect/>
          </a:stretch>
        </p:blipFill>
        <p:spPr bwMode="auto">
          <a:xfrm>
            <a:off x="5857884" y="285728"/>
            <a:ext cx="2647957" cy="261319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20487" name="Imagen 100" descr="C:\Documents and Settings\HOME\Escritorio\CAPITULO 4 TESIS\imagenes\ved.png"/>
          <p:cNvPicPr>
            <a:picLocks noChangeAspect="1" noChangeArrowheads="1"/>
          </p:cNvPicPr>
          <p:nvPr/>
        </p:nvPicPr>
        <p:blipFill>
          <a:blip r:embed="rId3"/>
          <a:srcRect l="27484" t="15009" r="24394" b="19057"/>
          <a:stretch>
            <a:fillRect/>
          </a:stretch>
        </p:blipFill>
        <p:spPr bwMode="auto">
          <a:xfrm>
            <a:off x="5902014" y="3143248"/>
            <a:ext cx="2559696" cy="263223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3 CuadroTexto"/>
          <p:cNvSpPr txBox="1">
            <a:spLocks noChangeArrowheads="1"/>
          </p:cNvSpPr>
          <p:nvPr/>
        </p:nvSpPr>
        <p:spPr bwMode="auto">
          <a:xfrm>
            <a:off x="115759" y="59272"/>
            <a:ext cx="4857784"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VENTILADOR CENTRIFUGO</a:t>
            </a:r>
            <a:endParaRPr lang="es-ES" b="1" dirty="0">
              <a:solidFill>
                <a:srgbClr val="008000"/>
              </a:solidFill>
              <a:latin typeface="Arial Rounded MT Bold" pitchFamily="34"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ext Box 3"/>
          <p:cNvSpPr txBox="1">
            <a:spLocks noChangeArrowheads="1"/>
          </p:cNvSpPr>
          <p:nvPr/>
        </p:nvSpPr>
        <p:spPr bwMode="auto">
          <a:xfrm>
            <a:off x="357158" y="928670"/>
            <a:ext cx="3675059" cy="366712"/>
          </a:xfrm>
          <a:prstGeom prst="rect">
            <a:avLst/>
          </a:prstGeom>
          <a:noFill/>
          <a:ln w="9525">
            <a:noFill/>
            <a:miter lim="800000"/>
            <a:headEnd/>
            <a:tailEnd/>
          </a:ln>
          <a:effectLst/>
        </p:spPr>
        <p:txBody>
          <a:bodyPr wrap="square">
            <a:spAutoFit/>
          </a:bodyPr>
          <a:lstStyle/>
          <a:p>
            <a:pPr>
              <a:spcBef>
                <a:spcPct val="50000"/>
              </a:spcBef>
            </a:pPr>
            <a:r>
              <a:rPr lang="es-ES" dirty="0">
                <a:latin typeface="Arial Rounded MT Bold" pitchFamily="34" charset="0"/>
              </a:rPr>
              <a:t>VENTAJAS COMPETITIVAS</a:t>
            </a:r>
          </a:p>
        </p:txBody>
      </p:sp>
      <p:sp>
        <p:nvSpPr>
          <p:cNvPr id="21508" name="Rectangle 4"/>
          <p:cNvSpPr>
            <a:spLocks noChangeArrowheads="1"/>
          </p:cNvSpPr>
          <p:nvPr/>
        </p:nvSpPr>
        <p:spPr bwMode="auto">
          <a:xfrm>
            <a:off x="323850" y="1412875"/>
            <a:ext cx="4321175" cy="2262158"/>
          </a:xfrm>
          <a:prstGeom prst="rect">
            <a:avLst/>
          </a:prstGeom>
          <a:noFill/>
          <a:ln w="9525">
            <a:noFill/>
            <a:miter lim="800000"/>
            <a:headEnd/>
            <a:tailEnd/>
          </a:ln>
          <a:effectLst/>
        </p:spPr>
        <p:txBody>
          <a:bodyPr anchor="ctr">
            <a:spAutoFit/>
          </a:bodyPr>
          <a:lstStyle/>
          <a:p>
            <a:pPr marL="354013" indent="-354013" algn="just">
              <a:spcBef>
                <a:spcPts val="600"/>
              </a:spcBef>
            </a:pPr>
            <a:r>
              <a:rPr lang="es-ES" b="1" dirty="0">
                <a:latin typeface="Futura Lt BT" pitchFamily="34" charset="0"/>
                <a:cs typeface="Arial" pitchFamily="34" charset="0"/>
              </a:rPr>
              <a:t>Ventajas.</a:t>
            </a:r>
          </a:p>
          <a:p>
            <a:pPr marL="354013" indent="-354013" algn="just">
              <a:spcBef>
                <a:spcPts val="600"/>
              </a:spcBef>
              <a:buFontTx/>
              <a:buChar char="•"/>
            </a:pPr>
            <a:r>
              <a:rPr lang="es-ES" dirty="0">
                <a:latin typeface="Futura Lt BT" pitchFamily="34" charset="0"/>
                <a:cs typeface="Arial" pitchFamily="34" charset="0"/>
              </a:rPr>
              <a:t>Los álabes de ala portante permiten mayores rendimientos y una operación más silenciosa.</a:t>
            </a:r>
          </a:p>
          <a:p>
            <a:pPr marL="354013" indent="-354013" algn="just">
              <a:spcBef>
                <a:spcPts val="600"/>
              </a:spcBef>
              <a:buFontTx/>
              <a:buChar char="•"/>
            </a:pPr>
            <a:r>
              <a:rPr lang="es-ES" dirty="0">
                <a:latin typeface="Futura Lt BT" pitchFamily="34" charset="0"/>
                <a:cs typeface="Arial" pitchFamily="34" charset="0"/>
              </a:rPr>
              <a:t>Son las que generan un mayor rendimiento y presiones de succión.</a:t>
            </a:r>
          </a:p>
          <a:p>
            <a:pPr marL="354013" indent="-354013" algn="just">
              <a:spcBef>
                <a:spcPts val="600"/>
              </a:spcBef>
              <a:buFontTx/>
              <a:buChar char="•"/>
            </a:pPr>
            <a:endParaRPr lang="es-ES" dirty="0">
              <a:latin typeface="Futura Lt BT" pitchFamily="34" charset="0"/>
              <a:cs typeface="Arial" pitchFamily="34" charset="0"/>
            </a:endParaRPr>
          </a:p>
        </p:txBody>
      </p:sp>
      <p:sp>
        <p:nvSpPr>
          <p:cNvPr id="21509" name="Rectangle 5"/>
          <p:cNvSpPr>
            <a:spLocks noChangeArrowheads="1"/>
          </p:cNvSpPr>
          <p:nvPr/>
        </p:nvSpPr>
        <p:spPr bwMode="auto">
          <a:xfrm>
            <a:off x="428596" y="3666184"/>
            <a:ext cx="4175125" cy="1477328"/>
          </a:xfrm>
          <a:prstGeom prst="rect">
            <a:avLst/>
          </a:prstGeom>
          <a:noFill/>
          <a:ln w="9525">
            <a:noFill/>
            <a:miter lim="800000"/>
            <a:headEnd/>
            <a:tailEnd/>
          </a:ln>
          <a:effectLst/>
        </p:spPr>
        <p:txBody>
          <a:bodyPr>
            <a:spAutoFit/>
          </a:bodyPr>
          <a:lstStyle/>
          <a:p>
            <a:pPr marL="358775" indent="-358775" algn="just"/>
            <a:r>
              <a:rPr lang="es-ES" b="1" dirty="0">
                <a:latin typeface="Futura Lt BT" pitchFamily="34" charset="0"/>
                <a:cs typeface="Arial" pitchFamily="34" charset="0"/>
              </a:rPr>
              <a:t>Manufactura</a:t>
            </a:r>
          </a:p>
          <a:p>
            <a:pPr marL="358775" indent="-358775" algn="just">
              <a:buFontTx/>
              <a:buChar char="•"/>
            </a:pPr>
            <a:r>
              <a:rPr lang="es-ES" dirty="0">
                <a:latin typeface="Futura Lt BT" pitchFamily="34" charset="0"/>
                <a:cs typeface="Arial" pitchFamily="34" charset="0"/>
              </a:rPr>
              <a:t>La manufactura de este ventilador es colombiana, con procedimientos convencionales posibles en cualquier taller de metalmecánica de la ciudad.</a:t>
            </a:r>
          </a:p>
        </p:txBody>
      </p:sp>
      <p:sp>
        <p:nvSpPr>
          <p:cNvPr id="10" name="3 CuadroTexto"/>
          <p:cNvSpPr txBox="1">
            <a:spLocks noChangeArrowheads="1"/>
          </p:cNvSpPr>
          <p:nvPr/>
        </p:nvSpPr>
        <p:spPr bwMode="auto">
          <a:xfrm>
            <a:off x="115759" y="59272"/>
            <a:ext cx="4857784"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VENTILADOR CENTRIFUGO</a:t>
            </a:r>
            <a:endParaRPr lang="es-ES" b="1" dirty="0">
              <a:solidFill>
                <a:srgbClr val="008000"/>
              </a:solidFill>
              <a:latin typeface="Arial Rounded MT Bold" pitchFamily="34" charset="0"/>
            </a:endParaRPr>
          </a:p>
        </p:txBody>
      </p:sp>
      <p:pic>
        <p:nvPicPr>
          <p:cNvPr id="1027" name="Picture 3"/>
          <p:cNvPicPr>
            <a:picLocks noChangeAspect="1" noChangeArrowheads="1"/>
          </p:cNvPicPr>
          <p:nvPr/>
        </p:nvPicPr>
        <p:blipFill>
          <a:blip r:embed="rId2"/>
          <a:srcRect/>
          <a:stretch>
            <a:fillRect/>
          </a:stretch>
        </p:blipFill>
        <p:spPr bwMode="auto">
          <a:xfrm>
            <a:off x="5000628" y="500042"/>
            <a:ext cx="3857652" cy="3013385"/>
          </a:xfrm>
          <a:prstGeom prst="snip2DiagRect">
            <a:avLst>
              <a:gd name="adj1" fmla="val 19387"/>
              <a:gd name="adj2" fmla="val 0"/>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3" name="20 Imagen" descr="ensamble VENTILADOR_1.jpg"/>
          <p:cNvPicPr/>
          <p:nvPr/>
        </p:nvPicPr>
        <p:blipFill>
          <a:blip r:embed="rId3" cstate="print"/>
          <a:srcRect b="7773"/>
          <a:stretch>
            <a:fillRect/>
          </a:stretch>
        </p:blipFill>
        <p:spPr>
          <a:xfrm>
            <a:off x="5357818" y="3714752"/>
            <a:ext cx="3011534" cy="1545977"/>
          </a:xfrm>
          <a:prstGeom prst="rect">
            <a:avLst/>
          </a:prstGeom>
          <a:ln>
            <a:solidFill>
              <a:schemeClr val="tx1"/>
            </a:solidFill>
          </a:ln>
        </p:spPr>
      </p:pic>
      <p:sp>
        <p:nvSpPr>
          <p:cNvPr id="14" name="13 CuadroTexto"/>
          <p:cNvSpPr txBox="1"/>
          <p:nvPr/>
        </p:nvSpPr>
        <p:spPr>
          <a:xfrm>
            <a:off x="5786446" y="5286388"/>
            <a:ext cx="2165978" cy="369332"/>
          </a:xfrm>
          <a:prstGeom prst="rect">
            <a:avLst/>
          </a:prstGeom>
          <a:noFill/>
        </p:spPr>
        <p:txBody>
          <a:bodyPr wrap="none" rtlCol="0">
            <a:spAutoFit/>
          </a:bodyPr>
          <a:lstStyle/>
          <a:p>
            <a:r>
              <a:rPr lang="es-ES" b="1" dirty="0" smtClean="0">
                <a:latin typeface="Futura Lt BT" pitchFamily="34" charset="0"/>
              </a:rPr>
              <a:t>Diagrama ventilador</a:t>
            </a:r>
            <a:endParaRPr lang="es-ES" b="1" dirty="0">
              <a:latin typeface="Futura Lt BT" pitchFamily="34" charset="0"/>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5" name="20 Imagen" descr="ensamble VENTILADOR_1.jpg"/>
          <p:cNvPicPr>
            <a:picLocks noChangeAspect="1" noChangeArrowheads="1"/>
          </p:cNvPicPr>
          <p:nvPr/>
        </p:nvPicPr>
        <p:blipFill>
          <a:blip r:embed="rId2"/>
          <a:srcRect b="7773"/>
          <a:stretch>
            <a:fillRect/>
          </a:stretch>
        </p:blipFill>
        <p:spPr bwMode="auto">
          <a:xfrm>
            <a:off x="357158" y="785794"/>
            <a:ext cx="8424863" cy="4325937"/>
          </a:xfrm>
          <a:prstGeom prst="rect">
            <a:avLst/>
          </a:prstGeom>
          <a:noFill/>
          <a:ln w="9525">
            <a:noFill/>
            <a:miter lim="800000"/>
            <a:headEnd/>
            <a:tailEnd/>
          </a:ln>
        </p:spPr>
      </p:pic>
      <p:sp>
        <p:nvSpPr>
          <p:cNvPr id="4" name="3 CuadroTexto"/>
          <p:cNvSpPr txBox="1">
            <a:spLocks noChangeArrowheads="1"/>
          </p:cNvSpPr>
          <p:nvPr/>
        </p:nvSpPr>
        <p:spPr bwMode="auto">
          <a:xfrm>
            <a:off x="115759" y="59272"/>
            <a:ext cx="4857784"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VENTILADOR CENTRIFUGO</a:t>
            </a:r>
            <a:endParaRPr lang="es-ES" b="1" dirty="0">
              <a:solidFill>
                <a:srgbClr val="008000"/>
              </a:solidFill>
              <a:latin typeface="Arial Rounded MT Bold" pitchFamily="34" charset="0"/>
            </a:endParaRPr>
          </a:p>
        </p:txBody>
      </p:sp>
      <p:sp>
        <p:nvSpPr>
          <p:cNvPr id="5" name="3 CuadroTexto"/>
          <p:cNvSpPr txBox="1">
            <a:spLocks noChangeArrowheads="1"/>
          </p:cNvSpPr>
          <p:nvPr/>
        </p:nvSpPr>
        <p:spPr bwMode="auto">
          <a:xfrm>
            <a:off x="5435600" y="260350"/>
            <a:ext cx="3351213" cy="366713"/>
          </a:xfrm>
          <a:prstGeom prst="rect">
            <a:avLst/>
          </a:prstGeom>
          <a:noFill/>
          <a:ln w="9525">
            <a:noFill/>
            <a:miter lim="800000"/>
            <a:headEnd/>
            <a:tailEnd/>
          </a:ln>
        </p:spPr>
        <p:txBody>
          <a:bodyPr>
            <a:spAutoFit/>
          </a:bodyPr>
          <a:lstStyle/>
          <a:p>
            <a:pPr algn="r"/>
            <a:r>
              <a:rPr lang="es-ES" b="1" dirty="0" smtClean="0"/>
              <a:t>Ficha 1</a:t>
            </a:r>
            <a:endParaRPr lang="es-ES"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4"/>
          <p:cNvSpPr>
            <a:spLocks noChangeArrowheads="1"/>
          </p:cNvSpPr>
          <p:nvPr/>
        </p:nvSpPr>
        <p:spPr bwMode="auto">
          <a:xfrm>
            <a:off x="285720" y="1071546"/>
            <a:ext cx="7920038" cy="1708160"/>
          </a:xfrm>
          <a:prstGeom prst="rect">
            <a:avLst/>
          </a:prstGeom>
          <a:noFill/>
          <a:ln w="9525">
            <a:noFill/>
            <a:miter lim="800000"/>
            <a:headEnd/>
            <a:tailEnd/>
          </a:ln>
          <a:effectLst/>
        </p:spPr>
        <p:txBody>
          <a:bodyPr anchor="ctr">
            <a:spAutoFit/>
          </a:bodyPr>
          <a:lstStyle/>
          <a:p>
            <a:pPr marL="450850" indent="-450850" algn="just">
              <a:spcBef>
                <a:spcPts val="600"/>
              </a:spcBef>
              <a:buFontTx/>
              <a:buChar char="•"/>
            </a:pPr>
            <a:r>
              <a:rPr lang="es-ES" dirty="0" smtClean="0">
                <a:latin typeface="Futura Lt BT" pitchFamily="34" charset="0"/>
              </a:rPr>
              <a:t>La </a:t>
            </a:r>
            <a:r>
              <a:rPr lang="es-ES" dirty="0">
                <a:latin typeface="Futura Lt BT" pitchFamily="34" charset="0"/>
              </a:rPr>
              <a:t>tolva es la encargada de aumentar el área del tubo de succión para mejorar la productividad del artefacto.</a:t>
            </a:r>
          </a:p>
          <a:p>
            <a:pPr marL="450850" indent="-450850" algn="just">
              <a:spcBef>
                <a:spcPts val="600"/>
              </a:spcBef>
              <a:buFontTx/>
              <a:buChar char="•"/>
            </a:pPr>
            <a:r>
              <a:rPr lang="es-ES" dirty="0">
                <a:latin typeface="Futura Lt BT" pitchFamily="34" charset="0"/>
              </a:rPr>
              <a:t>Regular la distancia del suelo de la tolva de succión.</a:t>
            </a:r>
          </a:p>
          <a:p>
            <a:pPr marL="450850" indent="-450850" algn="just">
              <a:spcBef>
                <a:spcPts val="600"/>
              </a:spcBef>
              <a:buFontTx/>
              <a:buChar char="•"/>
            </a:pPr>
            <a:r>
              <a:rPr lang="es-ES" dirty="0">
                <a:latin typeface="Futura Lt BT" pitchFamily="34" charset="0"/>
              </a:rPr>
              <a:t>Permite cambiar fácilmente la boca de succión.	</a:t>
            </a:r>
          </a:p>
          <a:p>
            <a:pPr marL="450850" indent="-450850" algn="just">
              <a:spcBef>
                <a:spcPts val="600"/>
              </a:spcBef>
              <a:buFontTx/>
              <a:buChar char="•"/>
            </a:pPr>
            <a:r>
              <a:rPr lang="es-ES" dirty="0">
                <a:latin typeface="Futura Lt BT" pitchFamily="34" charset="0"/>
              </a:rPr>
              <a:t>Fabricada por rotomoldeo en polietileno de media densidad</a:t>
            </a:r>
            <a:r>
              <a:rPr lang="es-ES" dirty="0" smtClean="0">
                <a:latin typeface="Futura Lt BT" pitchFamily="34" charset="0"/>
              </a:rPr>
              <a:t>.</a:t>
            </a:r>
            <a:endParaRPr lang="es-ES" dirty="0">
              <a:latin typeface="Futura Lt BT" pitchFamily="34" charset="0"/>
            </a:endParaRPr>
          </a:p>
        </p:txBody>
      </p:sp>
      <p:pic>
        <p:nvPicPr>
          <p:cNvPr id="23558" name="Imagen 3" descr="C:\Documents and Settings\HOME\Escritorio\CAPITULO 4 TESIS\imagenes\boca.jpg"/>
          <p:cNvPicPr>
            <a:picLocks noChangeAspect="1" noChangeArrowheads="1"/>
          </p:cNvPicPr>
          <p:nvPr/>
        </p:nvPicPr>
        <p:blipFill>
          <a:blip r:embed="rId2" cstate="print"/>
          <a:srcRect t="7346"/>
          <a:stretch>
            <a:fillRect/>
          </a:stretch>
        </p:blipFill>
        <p:spPr bwMode="auto">
          <a:xfrm>
            <a:off x="785786" y="2857496"/>
            <a:ext cx="3978566" cy="2584456"/>
          </a:xfrm>
          <a:prstGeom prst="rect">
            <a:avLst/>
          </a:prstGeom>
          <a:noFill/>
          <a:ln w="12700">
            <a:solidFill>
              <a:srgbClr val="000000"/>
            </a:solidFill>
            <a:miter lim="800000"/>
            <a:headEnd/>
            <a:tailEnd/>
          </a:ln>
        </p:spPr>
      </p:pic>
      <p:sp>
        <p:nvSpPr>
          <p:cNvPr id="5" name="3 CuadroTexto"/>
          <p:cNvSpPr txBox="1">
            <a:spLocks noChangeArrowheads="1"/>
          </p:cNvSpPr>
          <p:nvPr/>
        </p:nvSpPr>
        <p:spPr bwMode="auto">
          <a:xfrm>
            <a:off x="115759" y="59272"/>
            <a:ext cx="4857784"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TOLVA RECOLECCIÓN</a:t>
            </a:r>
            <a:endParaRPr lang="es-ES" b="1" dirty="0">
              <a:solidFill>
                <a:srgbClr val="008000"/>
              </a:solidFill>
              <a:latin typeface="Arial Rounded MT Bold" pitchFamily="34" charset="0"/>
            </a:endParaRPr>
          </a:p>
        </p:txBody>
      </p:sp>
      <p:sp>
        <p:nvSpPr>
          <p:cNvPr id="7" name="6 CuadroTexto"/>
          <p:cNvSpPr txBox="1"/>
          <p:nvPr/>
        </p:nvSpPr>
        <p:spPr>
          <a:xfrm>
            <a:off x="357158" y="642918"/>
            <a:ext cx="1416285" cy="369332"/>
          </a:xfrm>
          <a:prstGeom prst="rect">
            <a:avLst/>
          </a:prstGeom>
          <a:noFill/>
        </p:spPr>
        <p:txBody>
          <a:bodyPr wrap="none" rtlCol="0">
            <a:spAutoFit/>
          </a:bodyPr>
          <a:lstStyle/>
          <a:p>
            <a:r>
              <a:rPr lang="es-ES" dirty="0" smtClean="0">
                <a:latin typeface="Arial Rounded MT Bold" pitchFamily="34" charset="0"/>
              </a:rPr>
              <a:t>VENTAJAS</a:t>
            </a:r>
            <a:endParaRPr lang="es-ES" dirty="0">
              <a:latin typeface="Arial Rounded MT Bold" pitchFamily="34" charset="0"/>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4"/>
          <p:cNvSpPr>
            <a:spLocks noChangeArrowheads="1"/>
          </p:cNvSpPr>
          <p:nvPr/>
        </p:nvSpPr>
        <p:spPr bwMode="auto">
          <a:xfrm>
            <a:off x="428596" y="1857364"/>
            <a:ext cx="4857784" cy="2785378"/>
          </a:xfrm>
          <a:prstGeom prst="rect">
            <a:avLst/>
          </a:prstGeom>
          <a:noFill/>
          <a:ln w="9525">
            <a:noFill/>
            <a:miter lim="800000"/>
            <a:headEnd/>
            <a:tailEnd/>
          </a:ln>
          <a:effectLst/>
        </p:spPr>
        <p:txBody>
          <a:bodyPr wrap="square" anchor="ctr">
            <a:spAutoFit/>
          </a:bodyPr>
          <a:lstStyle/>
          <a:p>
            <a:pPr marL="354013" indent="-354013" algn="just">
              <a:spcBef>
                <a:spcPts val="600"/>
              </a:spcBef>
              <a:buFontTx/>
              <a:buChar char="•"/>
            </a:pPr>
            <a:r>
              <a:rPr lang="es-ES" sz="2000" dirty="0">
                <a:latin typeface="Futura Lt BT" pitchFamily="34" charset="0"/>
              </a:rPr>
              <a:t>Sacar hojas de alcantarillas bloqueadas.</a:t>
            </a:r>
          </a:p>
          <a:p>
            <a:pPr marL="354013" indent="-354013" algn="just">
              <a:spcBef>
                <a:spcPts val="600"/>
              </a:spcBef>
              <a:buFontTx/>
              <a:buChar char="•"/>
            </a:pPr>
            <a:r>
              <a:rPr lang="es-ES" sz="2000" dirty="0">
                <a:latin typeface="Futura Lt BT" pitchFamily="34" charset="0"/>
              </a:rPr>
              <a:t>Limpiar canecas de basura que no tienen sistema de drenaje por giro (sistema actual de EEVVM y Enviaseo). </a:t>
            </a:r>
          </a:p>
          <a:p>
            <a:pPr marL="354013" indent="-354013" algn="just">
              <a:spcBef>
                <a:spcPts val="600"/>
              </a:spcBef>
              <a:buFontTx/>
              <a:buChar char="•"/>
            </a:pPr>
            <a:r>
              <a:rPr lang="es-ES" sz="2000" dirty="0">
                <a:latin typeface="Futura Lt BT" pitchFamily="34" charset="0"/>
              </a:rPr>
              <a:t>Limpiar materas o jardines altos en parques.</a:t>
            </a:r>
          </a:p>
          <a:p>
            <a:pPr marL="354013" indent="-354013" algn="just">
              <a:spcBef>
                <a:spcPts val="600"/>
              </a:spcBef>
              <a:buFontTx/>
              <a:buChar char="•"/>
            </a:pPr>
            <a:r>
              <a:rPr lang="es-ES" sz="2000" dirty="0">
                <a:latin typeface="Futura Lt BT" pitchFamily="34" charset="0"/>
              </a:rPr>
              <a:t>Limpiar andenes que no justifique subir todo el artefacto.</a:t>
            </a:r>
          </a:p>
        </p:txBody>
      </p:sp>
      <p:sp>
        <p:nvSpPr>
          <p:cNvPr id="24581" name="Rectangle 5"/>
          <p:cNvSpPr>
            <a:spLocks noChangeArrowheads="1"/>
          </p:cNvSpPr>
          <p:nvPr/>
        </p:nvSpPr>
        <p:spPr bwMode="auto">
          <a:xfrm>
            <a:off x="285720" y="714356"/>
            <a:ext cx="3783408" cy="400110"/>
          </a:xfrm>
          <a:prstGeom prst="rect">
            <a:avLst/>
          </a:prstGeom>
          <a:noFill/>
          <a:ln w="9525">
            <a:noFill/>
            <a:miter lim="800000"/>
            <a:headEnd/>
            <a:tailEnd/>
          </a:ln>
          <a:effectLst/>
        </p:spPr>
        <p:txBody>
          <a:bodyPr wrap="none">
            <a:spAutoFit/>
          </a:bodyPr>
          <a:lstStyle/>
          <a:p>
            <a:r>
              <a:rPr lang="es-ES" sz="2000" dirty="0">
                <a:latin typeface="Arial Rounded MT Bold" pitchFamily="34" charset="0"/>
              </a:rPr>
              <a:t>Manguera de 3” que permite:</a:t>
            </a:r>
          </a:p>
        </p:txBody>
      </p:sp>
      <p:sp>
        <p:nvSpPr>
          <p:cNvPr id="24583" name="Text Box 7"/>
          <p:cNvSpPr txBox="1">
            <a:spLocks noChangeArrowheads="1"/>
          </p:cNvSpPr>
          <p:nvPr/>
        </p:nvSpPr>
        <p:spPr bwMode="auto">
          <a:xfrm>
            <a:off x="5487988" y="3448050"/>
            <a:ext cx="184150" cy="366713"/>
          </a:xfrm>
          <a:prstGeom prst="rect">
            <a:avLst/>
          </a:prstGeom>
          <a:noFill/>
          <a:ln w="9525">
            <a:noFill/>
            <a:miter lim="800000"/>
            <a:headEnd/>
            <a:tailEnd/>
          </a:ln>
          <a:effectLst/>
        </p:spPr>
        <p:txBody>
          <a:bodyPr wrap="none">
            <a:spAutoFit/>
          </a:bodyPr>
          <a:lstStyle/>
          <a:p>
            <a:endParaRPr lang="es-ES">
              <a:latin typeface="Futura Lt BT" pitchFamily="34" charset="0"/>
            </a:endParaRPr>
          </a:p>
        </p:txBody>
      </p:sp>
      <p:sp>
        <p:nvSpPr>
          <p:cNvPr id="9" name="3 CuadroTexto"/>
          <p:cNvSpPr txBox="1">
            <a:spLocks noChangeArrowheads="1"/>
          </p:cNvSpPr>
          <p:nvPr/>
        </p:nvSpPr>
        <p:spPr bwMode="auto">
          <a:xfrm>
            <a:off x="115759" y="59272"/>
            <a:ext cx="4857784"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MANGUERA AUXILIAR</a:t>
            </a:r>
            <a:endParaRPr lang="es-ES" b="1" dirty="0">
              <a:solidFill>
                <a:srgbClr val="008000"/>
              </a:solidFill>
              <a:latin typeface="Arial Rounded MT Bold" pitchFamily="34" charset="0"/>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ChangeArrowheads="1"/>
          </p:cNvSpPr>
          <p:nvPr/>
        </p:nvSpPr>
        <p:spPr bwMode="auto">
          <a:xfrm>
            <a:off x="611188" y="901700"/>
            <a:ext cx="7848600" cy="366713"/>
          </a:xfrm>
          <a:prstGeom prst="rect">
            <a:avLst/>
          </a:prstGeom>
          <a:noFill/>
          <a:ln w="9525">
            <a:noFill/>
            <a:miter lim="800000"/>
            <a:headEnd/>
            <a:tailEnd/>
          </a:ln>
          <a:effectLst/>
        </p:spPr>
        <p:txBody>
          <a:bodyPr anchor="ctr">
            <a:spAutoFit/>
          </a:bodyPr>
          <a:lstStyle/>
          <a:p>
            <a:pPr algn="just"/>
            <a:endParaRPr lang="es-ES"/>
          </a:p>
        </p:txBody>
      </p:sp>
      <p:sp>
        <p:nvSpPr>
          <p:cNvPr id="25604" name="Text Box 4"/>
          <p:cNvSpPr txBox="1">
            <a:spLocks noChangeArrowheads="1"/>
          </p:cNvSpPr>
          <p:nvPr/>
        </p:nvSpPr>
        <p:spPr bwMode="auto">
          <a:xfrm>
            <a:off x="285720" y="1357298"/>
            <a:ext cx="4784697" cy="3816429"/>
          </a:xfrm>
          <a:prstGeom prst="rect">
            <a:avLst/>
          </a:prstGeom>
          <a:noFill/>
          <a:ln w="9525">
            <a:noFill/>
            <a:miter lim="800000"/>
            <a:headEnd/>
            <a:tailEnd/>
          </a:ln>
          <a:effectLst/>
        </p:spPr>
        <p:txBody>
          <a:bodyPr wrap="square">
            <a:spAutoFit/>
          </a:bodyPr>
          <a:lstStyle/>
          <a:p>
            <a:pPr algn="just">
              <a:spcBef>
                <a:spcPts val="1000"/>
              </a:spcBef>
            </a:pPr>
            <a:r>
              <a:rPr lang="es-ES" sz="1600" b="1" dirty="0" smtClean="0">
                <a:latin typeface="Futura Lt BT" pitchFamily="34" charset="0"/>
              </a:rPr>
              <a:t>Anti estática</a:t>
            </a:r>
            <a:r>
              <a:rPr lang="es-ES" sz="1600" dirty="0" smtClean="0">
                <a:latin typeface="Futura Lt BT" pitchFamily="34" charset="0"/>
              </a:rPr>
              <a:t>: </a:t>
            </a:r>
            <a:r>
              <a:rPr lang="es-ES" sz="1600" dirty="0">
                <a:latin typeface="Futura Lt BT" pitchFamily="34" charset="0"/>
              </a:rPr>
              <a:t>no cumulan polvo, y residuos debido a la concentración de cargas estáticas.</a:t>
            </a:r>
          </a:p>
          <a:p>
            <a:pPr algn="just">
              <a:spcBef>
                <a:spcPts val="1000"/>
              </a:spcBef>
            </a:pPr>
            <a:r>
              <a:rPr lang="es-ES" sz="1600" b="1" dirty="0" smtClean="0">
                <a:latin typeface="Futura Lt BT" pitchFamily="34" charset="0"/>
              </a:rPr>
              <a:t>Flexibles</a:t>
            </a:r>
            <a:r>
              <a:rPr lang="es-ES" sz="1600" dirty="0">
                <a:latin typeface="Futura Lt BT" pitchFamily="34" charset="0"/>
              </a:rPr>
              <a:t>: para hacer los giros y trayectos requeridos al interior del artefacto</a:t>
            </a:r>
          </a:p>
          <a:p>
            <a:pPr algn="just">
              <a:spcBef>
                <a:spcPts val="1000"/>
              </a:spcBef>
            </a:pPr>
            <a:r>
              <a:rPr lang="es-ES" sz="1600" b="1" dirty="0" smtClean="0">
                <a:latin typeface="Futura Lt BT" pitchFamily="34" charset="0"/>
              </a:rPr>
              <a:t>Tamaños:</a:t>
            </a:r>
            <a:r>
              <a:rPr lang="es-ES" sz="1600" dirty="0" smtClean="0">
                <a:latin typeface="Futura Lt BT" pitchFamily="34" charset="0"/>
              </a:rPr>
              <a:t> </a:t>
            </a:r>
            <a:r>
              <a:rPr lang="es-ES" sz="1600" dirty="0">
                <a:latin typeface="Futura Lt BT" pitchFamily="34" charset="0"/>
              </a:rPr>
              <a:t>4” 3” 2” pulgadas. </a:t>
            </a:r>
          </a:p>
          <a:p>
            <a:pPr algn="just">
              <a:spcBef>
                <a:spcPts val="1000"/>
              </a:spcBef>
            </a:pPr>
            <a:r>
              <a:rPr lang="es-ES" sz="1600" b="1" dirty="0" smtClean="0">
                <a:latin typeface="Futura Lt BT" pitchFamily="34" charset="0"/>
              </a:rPr>
              <a:t>Translucidas</a:t>
            </a:r>
            <a:r>
              <a:rPr lang="es-ES" sz="1600" dirty="0">
                <a:latin typeface="Futura Lt BT" pitchFamily="34" charset="0"/>
              </a:rPr>
              <a:t>: tener control sobre algún elemento atorado en la manguera.</a:t>
            </a:r>
          </a:p>
          <a:p>
            <a:pPr algn="just">
              <a:spcBef>
                <a:spcPts val="1000"/>
              </a:spcBef>
            </a:pPr>
            <a:r>
              <a:rPr lang="es-ES" sz="1600" b="1" dirty="0" smtClean="0">
                <a:latin typeface="Futura Lt BT" pitchFamily="34" charset="0"/>
              </a:rPr>
              <a:t>Resistente </a:t>
            </a:r>
            <a:r>
              <a:rPr lang="es-ES" sz="1600" b="1" dirty="0">
                <a:latin typeface="Futura Lt BT" pitchFamily="34" charset="0"/>
              </a:rPr>
              <a:t>fricción</a:t>
            </a:r>
            <a:r>
              <a:rPr lang="es-ES" sz="1600" dirty="0">
                <a:latin typeface="Futura Lt BT" pitchFamily="34" charset="0"/>
              </a:rPr>
              <a:t>. Debido al contenido de la basura y a la velocidad a la que se desplaza</a:t>
            </a:r>
          </a:p>
          <a:p>
            <a:pPr algn="just">
              <a:spcBef>
                <a:spcPts val="1000"/>
              </a:spcBef>
            </a:pPr>
            <a:r>
              <a:rPr lang="es-ES" sz="1600" b="1" dirty="0" smtClean="0">
                <a:latin typeface="Futura Lt BT" pitchFamily="34" charset="0"/>
              </a:rPr>
              <a:t>Sección </a:t>
            </a:r>
            <a:r>
              <a:rPr lang="es-ES" sz="1600" b="1" dirty="0">
                <a:latin typeface="Futura Lt BT" pitchFamily="34" charset="0"/>
              </a:rPr>
              <a:t>interna lisa</a:t>
            </a:r>
            <a:r>
              <a:rPr lang="es-ES" sz="1600" dirty="0">
                <a:latin typeface="Futura Lt BT" pitchFamily="34" charset="0"/>
              </a:rPr>
              <a:t>. no tiene ranuras donde se acumule la mugre. </a:t>
            </a:r>
          </a:p>
          <a:p>
            <a:pPr algn="just">
              <a:spcBef>
                <a:spcPts val="1000"/>
              </a:spcBef>
            </a:pPr>
            <a:r>
              <a:rPr lang="es-ES" sz="1600" b="1" dirty="0" smtClean="0">
                <a:latin typeface="Futura Lt BT" pitchFamily="34" charset="0"/>
              </a:rPr>
              <a:t>Protección </a:t>
            </a:r>
            <a:r>
              <a:rPr lang="es-ES" sz="1600" b="1" dirty="0">
                <a:latin typeface="Futura Lt BT" pitchFamily="34" charset="0"/>
              </a:rPr>
              <a:t>UV</a:t>
            </a:r>
            <a:r>
              <a:rPr lang="es-ES" sz="1600" dirty="0">
                <a:latin typeface="Futura Lt BT" pitchFamily="34" charset="0"/>
              </a:rPr>
              <a:t>.</a:t>
            </a:r>
          </a:p>
        </p:txBody>
      </p:sp>
      <p:sp>
        <p:nvSpPr>
          <p:cNvPr id="8" name="3 CuadroTexto"/>
          <p:cNvSpPr txBox="1">
            <a:spLocks noChangeArrowheads="1"/>
          </p:cNvSpPr>
          <p:nvPr/>
        </p:nvSpPr>
        <p:spPr bwMode="auto">
          <a:xfrm>
            <a:off x="115759" y="59272"/>
            <a:ext cx="3813299"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MANGUERAS</a:t>
            </a:r>
            <a:endParaRPr lang="es-ES" b="1" dirty="0">
              <a:solidFill>
                <a:srgbClr val="008000"/>
              </a:solidFill>
              <a:latin typeface="Arial Rounded MT Bold" pitchFamily="34" charset="0"/>
            </a:endParaRPr>
          </a:p>
        </p:txBody>
      </p:sp>
      <p:sp>
        <p:nvSpPr>
          <p:cNvPr id="10" name="9 Rectángulo"/>
          <p:cNvSpPr/>
          <p:nvPr/>
        </p:nvSpPr>
        <p:spPr>
          <a:xfrm>
            <a:off x="214282" y="642918"/>
            <a:ext cx="3641766" cy="369332"/>
          </a:xfrm>
          <a:prstGeom prst="rect">
            <a:avLst/>
          </a:prstGeom>
        </p:spPr>
        <p:txBody>
          <a:bodyPr wrap="none">
            <a:spAutoFit/>
          </a:bodyPr>
          <a:lstStyle/>
          <a:p>
            <a:pPr marL="358775" indent="-358775" algn="just"/>
            <a:r>
              <a:rPr lang="es-ES" dirty="0" smtClean="0">
                <a:latin typeface="Arial Rounded MT Bold" pitchFamily="34" charset="0"/>
              </a:rPr>
              <a:t>Las mangueras deben cumplir:</a:t>
            </a:r>
            <a:endParaRPr lang="es-ES" dirty="0">
              <a:latin typeface="Arial Rounded MT Bold" pitchFamily="34" charset="0"/>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30" name="Rectangle 6"/>
          <p:cNvSpPr>
            <a:spLocks noChangeArrowheads="1"/>
          </p:cNvSpPr>
          <p:nvPr/>
        </p:nvSpPr>
        <p:spPr bwMode="auto">
          <a:xfrm>
            <a:off x="714348" y="4643446"/>
            <a:ext cx="7956550" cy="923330"/>
          </a:xfrm>
          <a:prstGeom prst="rect">
            <a:avLst/>
          </a:prstGeom>
          <a:noFill/>
          <a:ln w="9525">
            <a:noFill/>
            <a:miter lim="800000"/>
            <a:headEnd/>
            <a:tailEnd/>
          </a:ln>
          <a:effectLst/>
        </p:spPr>
        <p:txBody>
          <a:bodyPr>
            <a:spAutoFit/>
          </a:bodyPr>
          <a:lstStyle/>
          <a:p>
            <a:pPr algn="just"/>
            <a:r>
              <a:rPr lang="es-ES" dirty="0">
                <a:latin typeface="Futura Lt BT" pitchFamily="34" charset="0"/>
              </a:rPr>
              <a:t>Las mangueras son “</a:t>
            </a:r>
            <a:r>
              <a:rPr lang="es-ES" dirty="0" err="1">
                <a:latin typeface="Futura Lt BT" pitchFamily="34" charset="0"/>
              </a:rPr>
              <a:t>merlett</a:t>
            </a:r>
            <a:r>
              <a:rPr lang="es-ES" dirty="0">
                <a:latin typeface="Futura Lt BT" pitchFamily="34" charset="0"/>
              </a:rPr>
              <a:t> </a:t>
            </a:r>
            <a:r>
              <a:rPr lang="es-ES" dirty="0" err="1">
                <a:latin typeface="Futura Lt BT" pitchFamily="34" charset="0"/>
              </a:rPr>
              <a:t>tecnoplastic</a:t>
            </a:r>
            <a:r>
              <a:rPr lang="es-ES" dirty="0">
                <a:latin typeface="Futura Lt BT" pitchFamily="34" charset="0"/>
              </a:rPr>
              <a:t>”, SUPERFLEX PU PLUS HM/R TIPO PESANTE (</a:t>
            </a:r>
            <a:r>
              <a:rPr lang="es-ES" dirty="0" err="1">
                <a:latin typeface="Futura Lt BT" pitchFamily="34" charset="0"/>
              </a:rPr>
              <a:t>Ventopumi</a:t>
            </a:r>
            <a:r>
              <a:rPr lang="es-ES" dirty="0">
                <a:latin typeface="Futura Lt BT" pitchFamily="34" charset="0"/>
              </a:rPr>
              <a:t>).</a:t>
            </a:r>
          </a:p>
          <a:p>
            <a:pPr algn="just"/>
            <a:r>
              <a:rPr lang="es-ES" dirty="0">
                <a:latin typeface="Futura Lt BT" pitchFamily="34" charset="0"/>
              </a:rPr>
              <a:t>Comercializadas por Representaciones industriales R.D.V de Antioquia LTDA.</a:t>
            </a:r>
          </a:p>
        </p:txBody>
      </p:sp>
      <p:pic>
        <p:nvPicPr>
          <p:cNvPr id="26631" name="Imagen 95"/>
          <p:cNvPicPr>
            <a:picLocks noChangeAspect="1" noChangeArrowheads="1"/>
          </p:cNvPicPr>
          <p:nvPr/>
        </p:nvPicPr>
        <p:blipFill>
          <a:blip r:embed="rId2"/>
          <a:srcRect/>
          <a:stretch>
            <a:fillRect/>
          </a:stretch>
        </p:blipFill>
        <p:spPr bwMode="auto">
          <a:xfrm>
            <a:off x="500034" y="1214422"/>
            <a:ext cx="2589213" cy="309562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26632" name="Imagen 96"/>
          <p:cNvPicPr>
            <a:picLocks noChangeAspect="1" noChangeArrowheads="1"/>
          </p:cNvPicPr>
          <p:nvPr/>
        </p:nvPicPr>
        <p:blipFill>
          <a:blip r:embed="rId3"/>
          <a:srcRect r="51024"/>
          <a:stretch>
            <a:fillRect/>
          </a:stretch>
        </p:blipFill>
        <p:spPr bwMode="auto">
          <a:xfrm>
            <a:off x="3428992" y="1214422"/>
            <a:ext cx="2468545" cy="308768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8" name="3 CuadroTexto"/>
          <p:cNvSpPr txBox="1">
            <a:spLocks noChangeArrowheads="1"/>
          </p:cNvSpPr>
          <p:nvPr/>
        </p:nvSpPr>
        <p:spPr bwMode="auto">
          <a:xfrm>
            <a:off x="115759" y="59272"/>
            <a:ext cx="3813299"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MANGUERAS</a:t>
            </a:r>
            <a:endParaRPr lang="es-ES" b="1" dirty="0">
              <a:solidFill>
                <a:srgbClr val="008000"/>
              </a:solidFill>
              <a:latin typeface="Arial Rounded MT Bold" pitchFamily="34" charset="0"/>
            </a:endParaRPr>
          </a:p>
        </p:txBody>
      </p:sp>
      <p:pic>
        <p:nvPicPr>
          <p:cNvPr id="9" name="Imagen 96"/>
          <p:cNvPicPr>
            <a:picLocks noChangeAspect="1" noChangeArrowheads="1"/>
          </p:cNvPicPr>
          <p:nvPr/>
        </p:nvPicPr>
        <p:blipFill>
          <a:blip r:embed="rId3"/>
          <a:srcRect l="50393"/>
          <a:stretch>
            <a:fillRect/>
          </a:stretch>
        </p:blipFill>
        <p:spPr bwMode="auto">
          <a:xfrm>
            <a:off x="6357950" y="1214422"/>
            <a:ext cx="2500330" cy="308768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ChangeArrowheads="1"/>
          </p:cNvSpPr>
          <p:nvPr/>
        </p:nvSpPr>
        <p:spPr bwMode="auto">
          <a:xfrm>
            <a:off x="285720" y="642918"/>
            <a:ext cx="4857784" cy="366713"/>
          </a:xfrm>
          <a:prstGeom prst="rect">
            <a:avLst/>
          </a:prstGeom>
          <a:noFill/>
          <a:ln w="9525">
            <a:noFill/>
            <a:miter lim="800000"/>
            <a:headEnd/>
            <a:tailEnd/>
          </a:ln>
          <a:effectLst/>
        </p:spPr>
        <p:txBody>
          <a:bodyPr wrap="square" anchor="ctr">
            <a:spAutoFit/>
          </a:bodyPr>
          <a:lstStyle/>
          <a:p>
            <a:r>
              <a:rPr lang="es-ES" b="1" dirty="0" smtClean="0">
                <a:latin typeface="Arial Rounded MT Bold" pitchFamily="34" charset="0"/>
              </a:rPr>
              <a:t>Ventajas:</a:t>
            </a:r>
            <a:endParaRPr lang="es-ES" b="1" dirty="0">
              <a:latin typeface="Arial Rounded MT Bold" pitchFamily="34" charset="0"/>
            </a:endParaRPr>
          </a:p>
        </p:txBody>
      </p:sp>
      <p:sp>
        <p:nvSpPr>
          <p:cNvPr id="30724" name="Text Box 4"/>
          <p:cNvSpPr txBox="1">
            <a:spLocks noChangeArrowheads="1"/>
          </p:cNvSpPr>
          <p:nvPr/>
        </p:nvSpPr>
        <p:spPr bwMode="auto">
          <a:xfrm>
            <a:off x="179388" y="1000108"/>
            <a:ext cx="7607321" cy="1985159"/>
          </a:xfrm>
          <a:prstGeom prst="rect">
            <a:avLst/>
          </a:prstGeom>
          <a:noFill/>
          <a:ln w="9525">
            <a:noFill/>
            <a:miter lim="800000"/>
            <a:headEnd/>
            <a:tailEnd/>
          </a:ln>
          <a:effectLst/>
        </p:spPr>
        <p:txBody>
          <a:bodyPr wrap="square">
            <a:spAutoFit/>
          </a:bodyPr>
          <a:lstStyle/>
          <a:p>
            <a:pPr marL="355600" indent="-355600" algn="just">
              <a:spcBef>
                <a:spcPts val="600"/>
              </a:spcBef>
              <a:buFontTx/>
              <a:buChar char="•"/>
            </a:pPr>
            <a:r>
              <a:rPr lang="es-ES" dirty="0" smtClean="0">
                <a:latin typeface="Futura Lt BT" pitchFamily="34" charset="0"/>
              </a:rPr>
              <a:t>Poder dejar la basura ordenadamente en cualquier lugar para posterior recolección (sistema actual)</a:t>
            </a:r>
          </a:p>
          <a:p>
            <a:pPr marL="355600" indent="-355600" algn="just">
              <a:spcBef>
                <a:spcPts val="600"/>
              </a:spcBef>
              <a:buFontTx/>
              <a:buChar char="•"/>
            </a:pPr>
            <a:r>
              <a:rPr lang="es-ES" dirty="0" smtClean="0">
                <a:latin typeface="Futura Lt BT" pitchFamily="34" charset="0"/>
              </a:rPr>
              <a:t>Bajos costos de repuestos</a:t>
            </a:r>
          </a:p>
          <a:p>
            <a:pPr marL="355600" indent="-355600" algn="just">
              <a:spcBef>
                <a:spcPts val="600"/>
              </a:spcBef>
              <a:buFontTx/>
              <a:buChar char="•"/>
            </a:pPr>
            <a:r>
              <a:rPr lang="es-ES" dirty="0" smtClean="0">
                <a:latin typeface="Futura Lt BT" pitchFamily="34" charset="0"/>
              </a:rPr>
              <a:t>Facilidad de conseguir las bolsas con cualquier proveedor</a:t>
            </a:r>
          </a:p>
          <a:p>
            <a:pPr marL="355600" indent="-355600" algn="just">
              <a:spcBef>
                <a:spcPts val="600"/>
              </a:spcBef>
              <a:buFontTx/>
              <a:buChar char="•"/>
            </a:pPr>
            <a:r>
              <a:rPr lang="es-ES" dirty="0" smtClean="0">
                <a:latin typeface="Futura Lt BT" pitchFamily="34" charset="0"/>
              </a:rPr>
              <a:t>No acumula polvos en los contenedores, limitando la vida útil del producto</a:t>
            </a:r>
            <a:endParaRPr lang="es-ES" dirty="0">
              <a:latin typeface="Futura Lt BT" pitchFamily="34" charset="0"/>
            </a:endParaRPr>
          </a:p>
        </p:txBody>
      </p:sp>
      <p:sp>
        <p:nvSpPr>
          <p:cNvPr id="6" name="3 CuadroTexto"/>
          <p:cNvSpPr txBox="1">
            <a:spLocks noChangeArrowheads="1"/>
          </p:cNvSpPr>
          <p:nvPr/>
        </p:nvSpPr>
        <p:spPr bwMode="auto">
          <a:xfrm>
            <a:off x="115759" y="59272"/>
            <a:ext cx="3813299"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ALMACENAMIENTO</a:t>
            </a:r>
            <a:endParaRPr lang="es-ES" b="1" dirty="0">
              <a:solidFill>
                <a:srgbClr val="008000"/>
              </a:solidFill>
              <a:latin typeface="Arial Rounded MT Bold" pitchFamily="34" charset="0"/>
            </a:endParaRPr>
          </a:p>
        </p:txBody>
      </p:sp>
      <p:pic>
        <p:nvPicPr>
          <p:cNvPr id="5122" name="Picture 2"/>
          <p:cNvPicPr>
            <a:picLocks noChangeAspect="1" noChangeArrowheads="1"/>
          </p:cNvPicPr>
          <p:nvPr/>
        </p:nvPicPr>
        <p:blipFill>
          <a:blip r:embed="rId2"/>
          <a:srcRect r="4807" b="4209"/>
          <a:stretch>
            <a:fillRect/>
          </a:stretch>
        </p:blipFill>
        <p:spPr bwMode="auto">
          <a:xfrm>
            <a:off x="879008" y="3214686"/>
            <a:ext cx="2909928" cy="222994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123" name="Picture 3"/>
          <p:cNvPicPr>
            <a:picLocks noChangeAspect="1" noChangeArrowheads="1"/>
          </p:cNvPicPr>
          <p:nvPr/>
        </p:nvPicPr>
        <p:blipFill>
          <a:blip r:embed="rId3"/>
          <a:srcRect/>
          <a:stretch>
            <a:fillRect/>
          </a:stretch>
        </p:blipFill>
        <p:spPr bwMode="auto">
          <a:xfrm>
            <a:off x="5214942" y="3214686"/>
            <a:ext cx="3071834" cy="2303877"/>
          </a:xfrm>
          <a:prstGeom prst="snip2DiagRect">
            <a:avLst>
              <a:gd name="adj1" fmla="val 0"/>
              <a:gd name="adj2" fmla="val 16667"/>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ChangeArrowheads="1"/>
          </p:cNvSpPr>
          <p:nvPr/>
        </p:nvSpPr>
        <p:spPr bwMode="auto">
          <a:xfrm>
            <a:off x="611188" y="901700"/>
            <a:ext cx="7848600" cy="366713"/>
          </a:xfrm>
          <a:prstGeom prst="rect">
            <a:avLst/>
          </a:prstGeom>
          <a:noFill/>
          <a:ln w="9525">
            <a:noFill/>
            <a:miter lim="800000"/>
            <a:headEnd/>
            <a:tailEnd/>
          </a:ln>
          <a:effectLst/>
        </p:spPr>
        <p:txBody>
          <a:bodyPr anchor="ctr">
            <a:spAutoFit/>
          </a:bodyPr>
          <a:lstStyle/>
          <a:p>
            <a:pPr algn="just"/>
            <a:endParaRPr lang="es-ES"/>
          </a:p>
        </p:txBody>
      </p:sp>
      <p:sp>
        <p:nvSpPr>
          <p:cNvPr id="27652" name="Text Box 4"/>
          <p:cNvSpPr txBox="1">
            <a:spLocks noChangeArrowheads="1"/>
          </p:cNvSpPr>
          <p:nvPr/>
        </p:nvSpPr>
        <p:spPr bwMode="auto">
          <a:xfrm>
            <a:off x="179388" y="836613"/>
            <a:ext cx="8785225" cy="1190625"/>
          </a:xfrm>
          <a:prstGeom prst="rect">
            <a:avLst/>
          </a:prstGeom>
          <a:noFill/>
          <a:ln w="9525">
            <a:noFill/>
            <a:miter lim="800000"/>
            <a:headEnd/>
            <a:tailEnd/>
          </a:ln>
          <a:effectLst/>
        </p:spPr>
        <p:txBody>
          <a:bodyPr>
            <a:spAutoFit/>
          </a:bodyPr>
          <a:lstStyle/>
          <a:p>
            <a:pPr algn="just"/>
            <a:r>
              <a:rPr lang="es-ES" dirty="0">
                <a:latin typeface="Futura Lt BT" pitchFamily="34" charset="0"/>
              </a:rPr>
              <a:t>El almacenamiento consiste en el cajón o recipiente donde se depositan los residuos sólidos.</a:t>
            </a:r>
          </a:p>
          <a:p>
            <a:pPr algn="just"/>
            <a:r>
              <a:rPr lang="es-ES" dirty="0">
                <a:latin typeface="Futura Lt BT" pitchFamily="34" charset="0"/>
              </a:rPr>
              <a:t>Este contenedor tiene la posibilidad de ubicar una bolsa plástica desechable que servirá para almacenar la basura y permitirá ser removida una vez esta se llene.</a:t>
            </a:r>
          </a:p>
        </p:txBody>
      </p:sp>
      <p:pic>
        <p:nvPicPr>
          <p:cNvPr id="8" name="7 Imagen" descr="C:\Documents and Settings\HOME\Escritorio\CAPITULO 4 TESIS\imagenes\molde caneca\canecas tapa.jpg"/>
          <p:cNvPicPr/>
          <p:nvPr/>
        </p:nvPicPr>
        <p:blipFill>
          <a:blip r:embed="rId2" cstate="print"/>
          <a:srcRect l="4463" t="2532" r="2423" b="2532"/>
          <a:stretch>
            <a:fillRect/>
          </a:stretch>
        </p:blipFill>
        <p:spPr bwMode="auto">
          <a:xfrm>
            <a:off x="1428728" y="2285992"/>
            <a:ext cx="6000792" cy="3214710"/>
          </a:xfrm>
          <a:prstGeom prst="rect">
            <a:avLst/>
          </a:prstGeom>
          <a:noFill/>
          <a:ln w="9525">
            <a:solidFill>
              <a:schemeClr val="tx1"/>
            </a:solidFill>
            <a:miter lim="800000"/>
            <a:headEnd/>
            <a:tailEnd/>
          </a:ln>
        </p:spPr>
      </p:pic>
      <p:sp>
        <p:nvSpPr>
          <p:cNvPr id="6" name="3 CuadroTexto"/>
          <p:cNvSpPr txBox="1">
            <a:spLocks noChangeArrowheads="1"/>
          </p:cNvSpPr>
          <p:nvPr/>
        </p:nvSpPr>
        <p:spPr bwMode="auto">
          <a:xfrm>
            <a:off x="115759" y="59272"/>
            <a:ext cx="3813299"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ALMACENAMIENTO</a:t>
            </a:r>
            <a:endParaRPr lang="es-ES" b="1" dirty="0">
              <a:solidFill>
                <a:srgbClr val="008000"/>
              </a:solidFill>
              <a:latin typeface="Arial Rounded MT Bold" pitchFamily="34" charset="0"/>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ChangeArrowheads="1"/>
          </p:cNvSpPr>
          <p:nvPr/>
        </p:nvSpPr>
        <p:spPr bwMode="auto">
          <a:xfrm>
            <a:off x="611188" y="901700"/>
            <a:ext cx="7848600" cy="366713"/>
          </a:xfrm>
          <a:prstGeom prst="rect">
            <a:avLst/>
          </a:prstGeom>
          <a:noFill/>
          <a:ln w="9525">
            <a:noFill/>
            <a:miter lim="800000"/>
            <a:headEnd/>
            <a:tailEnd/>
          </a:ln>
          <a:effectLst/>
        </p:spPr>
        <p:txBody>
          <a:bodyPr anchor="ctr">
            <a:spAutoFit/>
          </a:bodyPr>
          <a:lstStyle/>
          <a:p>
            <a:pPr algn="just"/>
            <a:endParaRPr lang="es-ES"/>
          </a:p>
        </p:txBody>
      </p:sp>
      <p:sp>
        <p:nvSpPr>
          <p:cNvPr id="28676" name="Text Box 4"/>
          <p:cNvSpPr txBox="1">
            <a:spLocks noChangeArrowheads="1"/>
          </p:cNvSpPr>
          <p:nvPr/>
        </p:nvSpPr>
        <p:spPr bwMode="auto">
          <a:xfrm>
            <a:off x="611188" y="1738309"/>
            <a:ext cx="6913562" cy="1190625"/>
          </a:xfrm>
          <a:prstGeom prst="rect">
            <a:avLst/>
          </a:prstGeom>
          <a:noFill/>
          <a:ln w="9525">
            <a:noFill/>
            <a:miter lim="800000"/>
            <a:headEnd/>
            <a:tailEnd/>
          </a:ln>
          <a:effectLst/>
        </p:spPr>
        <p:txBody>
          <a:bodyPr>
            <a:spAutoFit/>
          </a:bodyPr>
          <a:lstStyle/>
          <a:p>
            <a:pPr marL="342900" indent="-342900" algn="just">
              <a:buFontTx/>
              <a:buChar char="•"/>
            </a:pPr>
            <a:r>
              <a:rPr lang="es-ES" dirty="0">
                <a:latin typeface="Futura Lt BT" pitchFamily="34" charset="0"/>
              </a:rPr>
              <a:t>Tener los acoples incorporados en la misma pieza</a:t>
            </a:r>
          </a:p>
          <a:p>
            <a:pPr marL="342900" indent="-342900" algn="just">
              <a:buFontTx/>
              <a:buChar char="•"/>
            </a:pPr>
            <a:r>
              <a:rPr lang="es-ES" dirty="0">
                <a:latin typeface="Futura Lt BT" pitchFamily="34" charset="0"/>
              </a:rPr>
              <a:t>Ubicar la bolsa en una ranura que incluye el mismo diseño</a:t>
            </a:r>
          </a:p>
          <a:p>
            <a:pPr marL="342900" indent="-342900" algn="just">
              <a:buFontTx/>
              <a:buChar char="•"/>
            </a:pPr>
            <a:r>
              <a:rPr lang="es-ES" dirty="0">
                <a:latin typeface="Futura Lt BT" pitchFamily="34" charset="0"/>
              </a:rPr>
              <a:t>La garantía de tener una pieza sellada.</a:t>
            </a:r>
          </a:p>
          <a:p>
            <a:pPr marL="342900" indent="-342900" algn="just"/>
            <a:endParaRPr lang="es-ES" dirty="0">
              <a:latin typeface="Futura Lt BT" pitchFamily="34" charset="0"/>
            </a:endParaRPr>
          </a:p>
        </p:txBody>
      </p:sp>
      <p:sp>
        <p:nvSpPr>
          <p:cNvPr id="28679" name="Rectangle 7"/>
          <p:cNvSpPr>
            <a:spLocks noChangeArrowheads="1"/>
          </p:cNvSpPr>
          <p:nvPr/>
        </p:nvSpPr>
        <p:spPr bwMode="auto">
          <a:xfrm>
            <a:off x="214282" y="500042"/>
            <a:ext cx="8286808" cy="923330"/>
          </a:xfrm>
          <a:prstGeom prst="rect">
            <a:avLst/>
          </a:prstGeom>
          <a:noFill/>
          <a:ln w="9525">
            <a:noFill/>
            <a:miter lim="800000"/>
            <a:headEnd/>
            <a:tailEnd/>
          </a:ln>
          <a:effectLst/>
        </p:spPr>
        <p:txBody>
          <a:bodyPr wrap="square">
            <a:spAutoFit/>
          </a:bodyPr>
          <a:lstStyle/>
          <a:p>
            <a:pPr algn="just"/>
            <a:r>
              <a:rPr lang="es-ES" dirty="0">
                <a:latin typeface="Futura Lt BT" pitchFamily="34" charset="0"/>
              </a:rPr>
              <a:t>La caneca está diseñada por el equipo de diseño para ser fabricada en rotomoldeo. Se propone en polietileno de media densidad.</a:t>
            </a:r>
          </a:p>
          <a:p>
            <a:pPr algn="just"/>
            <a:r>
              <a:rPr lang="es-ES" dirty="0">
                <a:latin typeface="Futura Lt BT" pitchFamily="34" charset="0"/>
              </a:rPr>
              <a:t>Del mismo molde donde se fabrica la caneca se fabrica la tapa</a:t>
            </a:r>
            <a:r>
              <a:rPr lang="es-ES" dirty="0" smtClean="0">
                <a:latin typeface="Futura Lt BT" pitchFamily="34" charset="0"/>
              </a:rPr>
              <a:t>.</a:t>
            </a:r>
            <a:endParaRPr lang="es-ES" dirty="0">
              <a:latin typeface="Futura Lt BT" pitchFamily="34" charset="0"/>
            </a:endParaRPr>
          </a:p>
        </p:txBody>
      </p:sp>
      <p:pic>
        <p:nvPicPr>
          <p:cNvPr id="8" name="25 Imagen" descr="canecas cool.jpg"/>
          <p:cNvPicPr>
            <a:picLocks noChangeAspect="1" noChangeArrowheads="1"/>
          </p:cNvPicPr>
          <p:nvPr/>
        </p:nvPicPr>
        <p:blipFill>
          <a:blip r:embed="rId2"/>
          <a:srcRect/>
          <a:stretch>
            <a:fillRect/>
          </a:stretch>
        </p:blipFill>
        <p:spPr bwMode="auto">
          <a:xfrm>
            <a:off x="1285852" y="2838756"/>
            <a:ext cx="6357982" cy="3019136"/>
          </a:xfrm>
          <a:prstGeom prst="rect">
            <a:avLst/>
          </a:prstGeom>
          <a:noFill/>
          <a:ln w="9525">
            <a:noFill/>
            <a:miter lim="800000"/>
            <a:headEnd/>
            <a:tailEnd/>
          </a:ln>
        </p:spPr>
      </p:pic>
      <p:sp>
        <p:nvSpPr>
          <p:cNvPr id="7" name="3 CuadroTexto"/>
          <p:cNvSpPr txBox="1">
            <a:spLocks noChangeArrowheads="1"/>
          </p:cNvSpPr>
          <p:nvPr/>
        </p:nvSpPr>
        <p:spPr bwMode="auto">
          <a:xfrm>
            <a:off x="115759" y="59272"/>
            <a:ext cx="3813299"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CANECA</a:t>
            </a:r>
            <a:endParaRPr lang="es-ES" b="1" dirty="0">
              <a:solidFill>
                <a:srgbClr val="008000"/>
              </a:solidFill>
              <a:latin typeface="Arial Rounded MT Bold" pitchFamily="34" charset="0"/>
            </a:endParaRPr>
          </a:p>
        </p:txBody>
      </p:sp>
      <p:sp>
        <p:nvSpPr>
          <p:cNvPr id="9" name="8 Rectángulo"/>
          <p:cNvSpPr/>
          <p:nvPr/>
        </p:nvSpPr>
        <p:spPr>
          <a:xfrm>
            <a:off x="357158" y="1428736"/>
            <a:ext cx="1911101" cy="369332"/>
          </a:xfrm>
          <a:prstGeom prst="rect">
            <a:avLst/>
          </a:prstGeom>
        </p:spPr>
        <p:txBody>
          <a:bodyPr wrap="none">
            <a:spAutoFit/>
          </a:bodyPr>
          <a:lstStyle/>
          <a:p>
            <a:r>
              <a:rPr lang="es-ES" dirty="0" smtClean="0">
                <a:latin typeface="Futura Lt BT" pitchFamily="34" charset="0"/>
              </a:rPr>
              <a:t>El diseño permite:</a:t>
            </a:r>
            <a:endParaRPr lang="es-ES" dirty="0">
              <a:latin typeface="Futura Lt BT" pitchFamily="34" charset="0"/>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3" name="Text Box 7"/>
          <p:cNvSpPr txBox="1">
            <a:spLocks noChangeArrowheads="1"/>
          </p:cNvSpPr>
          <p:nvPr/>
        </p:nvSpPr>
        <p:spPr bwMode="auto">
          <a:xfrm>
            <a:off x="357158" y="3929066"/>
            <a:ext cx="4946995" cy="1754326"/>
          </a:xfrm>
          <a:prstGeom prst="rect">
            <a:avLst/>
          </a:prstGeom>
          <a:noFill/>
          <a:ln w="9525">
            <a:noFill/>
            <a:miter lim="800000"/>
            <a:headEnd/>
            <a:tailEnd/>
          </a:ln>
          <a:effectLst/>
        </p:spPr>
        <p:txBody>
          <a:bodyPr wrap="none">
            <a:spAutoFit/>
          </a:bodyPr>
          <a:lstStyle/>
          <a:p>
            <a:pPr marL="342900" indent="-342900" algn="just"/>
            <a:r>
              <a:rPr lang="es-ES" b="1" dirty="0">
                <a:latin typeface="Futura Lt BT" pitchFamily="34" charset="0"/>
              </a:rPr>
              <a:t>Proceso de rotomoldeo:</a:t>
            </a:r>
          </a:p>
          <a:p>
            <a:pPr marL="342900" indent="-342900" algn="just">
              <a:buFontTx/>
              <a:buChar char="•"/>
            </a:pPr>
            <a:r>
              <a:rPr lang="es-ES" dirty="0">
                <a:latin typeface="Futura Lt BT" pitchFamily="34" charset="0"/>
              </a:rPr>
              <a:t>Bajos costos de inversión del molde</a:t>
            </a:r>
          </a:p>
          <a:p>
            <a:pPr marL="342900" indent="-342900" algn="just">
              <a:buFontTx/>
              <a:buChar char="•"/>
            </a:pPr>
            <a:r>
              <a:rPr lang="es-ES" dirty="0">
                <a:latin typeface="Futura Lt BT" pitchFamily="34" charset="0"/>
              </a:rPr>
              <a:t>Facilidad de producción.</a:t>
            </a:r>
          </a:p>
          <a:p>
            <a:pPr marL="342900" indent="-342900" algn="just">
              <a:buFontTx/>
              <a:buChar char="•"/>
            </a:pPr>
            <a:r>
              <a:rPr lang="es-ES" dirty="0">
                <a:latin typeface="Futura Lt BT" pitchFamily="34" charset="0"/>
              </a:rPr>
              <a:t>Facilidad de incorporar geometrías complejas</a:t>
            </a:r>
          </a:p>
          <a:p>
            <a:pPr marL="342900" indent="-342900" algn="just">
              <a:buFontTx/>
              <a:buChar char="•"/>
            </a:pPr>
            <a:r>
              <a:rPr lang="es-ES" dirty="0">
                <a:latin typeface="Futura Lt BT" pitchFamily="34" charset="0"/>
              </a:rPr>
              <a:t>Proceso en serie</a:t>
            </a:r>
          </a:p>
          <a:p>
            <a:pPr marL="342900" indent="-342900" algn="just">
              <a:buFontTx/>
              <a:buChar char="•"/>
            </a:pPr>
            <a:r>
              <a:rPr lang="es-ES" dirty="0">
                <a:latin typeface="Futura Lt BT" pitchFamily="34" charset="0"/>
              </a:rPr>
              <a:t>Producción Local (Rotoplast S.A.)</a:t>
            </a:r>
          </a:p>
        </p:txBody>
      </p:sp>
      <p:pic>
        <p:nvPicPr>
          <p:cNvPr id="29707" name="Picture 11" descr="C:\Documents and Settings\HOME\Escritorio\TESIS MAYO 2007\tesis wow\SUSTENTACION\graficos\molde caneca.jpg"/>
          <p:cNvPicPr>
            <a:picLocks noChangeAspect="1" noChangeArrowheads="1"/>
          </p:cNvPicPr>
          <p:nvPr/>
        </p:nvPicPr>
        <p:blipFill>
          <a:blip r:embed="rId2" cstate="print"/>
          <a:srcRect/>
          <a:stretch>
            <a:fillRect/>
          </a:stretch>
        </p:blipFill>
        <p:spPr bwMode="auto">
          <a:xfrm>
            <a:off x="2786050" y="785794"/>
            <a:ext cx="3681134" cy="307183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8" name="3 CuadroTexto"/>
          <p:cNvSpPr txBox="1">
            <a:spLocks noChangeArrowheads="1"/>
          </p:cNvSpPr>
          <p:nvPr/>
        </p:nvSpPr>
        <p:spPr bwMode="auto">
          <a:xfrm>
            <a:off x="115759" y="59272"/>
            <a:ext cx="3813299"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CANECA</a:t>
            </a:r>
            <a:endParaRPr lang="es-ES" b="1" dirty="0">
              <a:solidFill>
                <a:srgbClr val="008000"/>
              </a:solidFill>
              <a:latin typeface="Arial Rounded MT Bold" pitchFamily="34" charset="0"/>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3 CuadroTexto"/>
          <p:cNvSpPr txBox="1">
            <a:spLocks noChangeArrowheads="1"/>
          </p:cNvSpPr>
          <p:nvPr/>
        </p:nvSpPr>
        <p:spPr bwMode="auto">
          <a:xfrm>
            <a:off x="5435600" y="260350"/>
            <a:ext cx="3351213" cy="366713"/>
          </a:xfrm>
          <a:prstGeom prst="rect">
            <a:avLst/>
          </a:prstGeom>
          <a:noFill/>
          <a:ln w="9525">
            <a:noFill/>
            <a:miter lim="800000"/>
            <a:headEnd/>
            <a:tailEnd/>
          </a:ln>
        </p:spPr>
        <p:txBody>
          <a:bodyPr>
            <a:spAutoFit/>
          </a:bodyPr>
          <a:lstStyle/>
          <a:p>
            <a:pPr algn="r"/>
            <a:r>
              <a:rPr lang="es-ES" b="1" dirty="0" smtClean="0"/>
              <a:t>Ficha 2</a:t>
            </a:r>
            <a:endParaRPr lang="es-ES" dirty="0"/>
          </a:p>
        </p:txBody>
      </p:sp>
      <p:pic>
        <p:nvPicPr>
          <p:cNvPr id="32770" name="Picture 2" descr="C:\Documents and Settings\HOME\Escritorio\TESIS MAYO 2007\tesis wow\SUSTENTACION\graficos\ensamble canecas.jpg"/>
          <p:cNvPicPr>
            <a:picLocks noChangeAspect="1" noChangeArrowheads="1"/>
          </p:cNvPicPr>
          <p:nvPr/>
        </p:nvPicPr>
        <p:blipFill>
          <a:blip r:embed="rId2" cstate="print"/>
          <a:srcRect l="764" t="659" r="865" b="5882"/>
          <a:stretch>
            <a:fillRect/>
          </a:stretch>
        </p:blipFill>
        <p:spPr bwMode="auto">
          <a:xfrm>
            <a:off x="285720" y="1000108"/>
            <a:ext cx="8643998" cy="4461163"/>
          </a:xfrm>
          <a:prstGeom prst="rect">
            <a:avLst/>
          </a:prstGeom>
          <a:noFill/>
          <a:ln>
            <a:solidFill>
              <a:schemeClr val="tx1"/>
            </a:solidFill>
          </a:ln>
        </p:spPr>
      </p:pic>
      <p:sp>
        <p:nvSpPr>
          <p:cNvPr id="4" name="3 CuadroTexto"/>
          <p:cNvSpPr txBox="1">
            <a:spLocks noChangeArrowheads="1"/>
          </p:cNvSpPr>
          <p:nvPr/>
        </p:nvSpPr>
        <p:spPr bwMode="auto">
          <a:xfrm>
            <a:off x="115759" y="59272"/>
            <a:ext cx="3813299"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CANECA</a:t>
            </a:r>
            <a:endParaRPr lang="es-ES" b="1" dirty="0">
              <a:solidFill>
                <a:srgbClr val="008000"/>
              </a:solidFill>
              <a:latin typeface="Arial Rounded MT Bold" pitchFamily="34" charset="0"/>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CuadroTexto"/>
          <p:cNvSpPr txBox="1"/>
          <p:nvPr/>
        </p:nvSpPr>
        <p:spPr>
          <a:xfrm>
            <a:off x="4000496" y="3000372"/>
            <a:ext cx="1429237" cy="369332"/>
          </a:xfrm>
          <a:prstGeom prst="rect">
            <a:avLst/>
          </a:prstGeom>
          <a:noFill/>
        </p:spPr>
        <p:txBody>
          <a:bodyPr wrap="none" rtlCol="0">
            <a:spAutoFit/>
          </a:bodyPr>
          <a:lstStyle/>
          <a:p>
            <a:r>
              <a:rPr lang="es-ES" dirty="0" smtClean="0">
                <a:latin typeface="Arial Rounded MT Bold" pitchFamily="34" charset="0"/>
              </a:rPr>
              <a:t>TRACCION</a:t>
            </a:r>
            <a:endParaRPr lang="es-ES" dirty="0">
              <a:latin typeface="Arial Rounded MT Bold" pitchFamily="34" charset="0"/>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9" name="Text Box 5"/>
          <p:cNvSpPr txBox="1">
            <a:spLocks noChangeArrowheads="1"/>
          </p:cNvSpPr>
          <p:nvPr/>
        </p:nvSpPr>
        <p:spPr bwMode="auto">
          <a:xfrm>
            <a:off x="357158" y="1142984"/>
            <a:ext cx="8569325" cy="923330"/>
          </a:xfrm>
          <a:prstGeom prst="rect">
            <a:avLst/>
          </a:prstGeom>
          <a:noFill/>
          <a:ln w="9525">
            <a:noFill/>
            <a:miter lim="800000"/>
            <a:headEnd/>
            <a:tailEnd/>
          </a:ln>
          <a:effectLst/>
        </p:spPr>
        <p:txBody>
          <a:bodyPr>
            <a:spAutoFit/>
          </a:bodyPr>
          <a:lstStyle/>
          <a:p>
            <a:r>
              <a:rPr lang="es-ES" dirty="0" smtClean="0">
                <a:latin typeface="Futura Lt BT" pitchFamily="34" charset="0"/>
              </a:rPr>
              <a:t>Un requerimiento </a:t>
            </a:r>
            <a:r>
              <a:rPr lang="es-ES" dirty="0">
                <a:latin typeface="Futura Lt BT" pitchFamily="34" charset="0"/>
              </a:rPr>
              <a:t>del proyecto es que el artefacto tuviera autopropulsión</a:t>
            </a:r>
            <a:r>
              <a:rPr lang="es-ES" dirty="0" smtClean="0">
                <a:latin typeface="Futura Lt BT" pitchFamily="34" charset="0"/>
              </a:rPr>
              <a:t>. “</a:t>
            </a:r>
            <a:r>
              <a:rPr lang="es-ES" dirty="0" err="1" smtClean="0">
                <a:latin typeface="Futura Lt BT" pitchFamily="34" charset="0"/>
              </a:rPr>
              <a:t>walk</a:t>
            </a:r>
            <a:r>
              <a:rPr lang="es-ES" dirty="0" smtClean="0">
                <a:latin typeface="Futura Lt BT" pitchFamily="34" charset="0"/>
              </a:rPr>
              <a:t> behind”</a:t>
            </a:r>
            <a:endParaRPr lang="es-ES" dirty="0">
              <a:latin typeface="Futura Lt BT" pitchFamily="34" charset="0"/>
            </a:endParaRPr>
          </a:p>
          <a:p>
            <a:r>
              <a:rPr lang="es-ES" dirty="0">
                <a:latin typeface="Futura Lt BT" pitchFamily="34" charset="0"/>
              </a:rPr>
              <a:t>LA VELOCIDAD DE OPERACIÓN ES DE 4 A 6 Km/h</a:t>
            </a:r>
          </a:p>
        </p:txBody>
      </p:sp>
      <p:sp>
        <p:nvSpPr>
          <p:cNvPr id="31750" name="Text Box 6"/>
          <p:cNvSpPr txBox="1">
            <a:spLocks noChangeArrowheads="1"/>
          </p:cNvSpPr>
          <p:nvPr/>
        </p:nvSpPr>
        <p:spPr bwMode="auto">
          <a:xfrm>
            <a:off x="214282" y="642918"/>
            <a:ext cx="2907206" cy="369332"/>
          </a:xfrm>
          <a:prstGeom prst="rect">
            <a:avLst/>
          </a:prstGeom>
          <a:noFill/>
          <a:ln w="9525">
            <a:noFill/>
            <a:miter lim="800000"/>
            <a:headEnd/>
            <a:tailEnd/>
          </a:ln>
          <a:effectLst/>
        </p:spPr>
        <p:txBody>
          <a:bodyPr wrap="none">
            <a:spAutoFit/>
          </a:bodyPr>
          <a:lstStyle/>
          <a:p>
            <a:r>
              <a:rPr lang="es-ES" dirty="0">
                <a:latin typeface="Arial Rounded MT Bold" pitchFamily="34" charset="0"/>
              </a:rPr>
              <a:t>SISTEMA DE TRACCION</a:t>
            </a:r>
          </a:p>
        </p:txBody>
      </p:sp>
      <p:sp>
        <p:nvSpPr>
          <p:cNvPr id="31751" name="Text Box 7"/>
          <p:cNvSpPr txBox="1">
            <a:spLocks noChangeArrowheads="1"/>
          </p:cNvSpPr>
          <p:nvPr/>
        </p:nvSpPr>
        <p:spPr bwMode="auto">
          <a:xfrm>
            <a:off x="214282" y="2285992"/>
            <a:ext cx="3500462" cy="366713"/>
          </a:xfrm>
          <a:prstGeom prst="rect">
            <a:avLst/>
          </a:prstGeom>
          <a:noFill/>
          <a:ln w="9525">
            <a:noFill/>
            <a:miter lim="800000"/>
            <a:headEnd/>
            <a:tailEnd/>
          </a:ln>
          <a:effectLst/>
        </p:spPr>
        <p:txBody>
          <a:bodyPr wrap="square">
            <a:spAutoFit/>
          </a:bodyPr>
          <a:lstStyle/>
          <a:p>
            <a:r>
              <a:rPr lang="es-ES" b="1" dirty="0">
                <a:latin typeface="Futura Lt BT" pitchFamily="34" charset="0"/>
              </a:rPr>
              <a:t>Las ventajas de este sistema son:</a:t>
            </a:r>
          </a:p>
        </p:txBody>
      </p:sp>
      <p:sp>
        <p:nvSpPr>
          <p:cNvPr id="31752" name="Rectangle 8"/>
          <p:cNvSpPr>
            <a:spLocks noChangeArrowheads="1"/>
          </p:cNvSpPr>
          <p:nvPr/>
        </p:nvSpPr>
        <p:spPr bwMode="auto">
          <a:xfrm>
            <a:off x="357158" y="2714620"/>
            <a:ext cx="4071966" cy="2893100"/>
          </a:xfrm>
          <a:prstGeom prst="rect">
            <a:avLst/>
          </a:prstGeom>
          <a:noFill/>
          <a:ln w="9525">
            <a:noFill/>
            <a:miter lim="800000"/>
            <a:headEnd/>
            <a:tailEnd/>
          </a:ln>
          <a:effectLst/>
        </p:spPr>
        <p:txBody>
          <a:bodyPr wrap="square" anchor="ctr">
            <a:spAutoFit/>
          </a:bodyPr>
          <a:lstStyle/>
          <a:p>
            <a:pPr marL="342900" indent="-342900" algn="just">
              <a:spcBef>
                <a:spcPts val="600"/>
              </a:spcBef>
              <a:buFontTx/>
              <a:buChar char="•"/>
            </a:pPr>
            <a:r>
              <a:rPr lang="es-ES" dirty="0">
                <a:latin typeface="Futura Lt BT" pitchFamily="34" charset="0"/>
              </a:rPr>
              <a:t>Tracción trasera (ayuda a acceder a andenes y obstáculos)</a:t>
            </a:r>
          </a:p>
          <a:p>
            <a:pPr marL="342900" indent="-342900" algn="just">
              <a:spcBef>
                <a:spcPts val="600"/>
              </a:spcBef>
              <a:buFontTx/>
              <a:buChar char="•"/>
            </a:pPr>
            <a:r>
              <a:rPr lang="es-ES" dirty="0">
                <a:latin typeface="Futura Lt BT" pitchFamily="34" charset="0"/>
              </a:rPr>
              <a:t>Tracción independiente en cada rueda</a:t>
            </a:r>
          </a:p>
          <a:p>
            <a:pPr marL="342900" indent="-342900" algn="just">
              <a:spcBef>
                <a:spcPts val="600"/>
              </a:spcBef>
              <a:buFontTx/>
              <a:buChar char="•"/>
            </a:pPr>
            <a:r>
              <a:rPr lang="es-ES" dirty="0">
                <a:latin typeface="Futura Lt BT" pitchFamily="34" charset="0"/>
              </a:rPr>
              <a:t>Baja velocidad con mucho torque</a:t>
            </a:r>
          </a:p>
          <a:p>
            <a:pPr marL="342900" indent="-342900" algn="just">
              <a:spcBef>
                <a:spcPts val="600"/>
              </a:spcBef>
              <a:buFontTx/>
              <a:buChar char="•"/>
            </a:pPr>
            <a:r>
              <a:rPr lang="es-ES" dirty="0">
                <a:latin typeface="Futura Lt BT" pitchFamily="34" charset="0"/>
              </a:rPr>
              <a:t>Control de tracción en cada rueda (giros)</a:t>
            </a:r>
          </a:p>
          <a:p>
            <a:pPr marL="342900" indent="-342900" algn="just">
              <a:spcBef>
                <a:spcPts val="600"/>
              </a:spcBef>
              <a:buFontTx/>
              <a:buChar char="•"/>
            </a:pPr>
            <a:r>
              <a:rPr lang="es-ES" dirty="0">
                <a:latin typeface="Futura Lt BT" pitchFamily="34" charset="0"/>
              </a:rPr>
              <a:t>Llantas inflables (neumáticos) de fácil montaje.</a:t>
            </a:r>
          </a:p>
        </p:txBody>
      </p:sp>
      <p:sp>
        <p:nvSpPr>
          <p:cNvPr id="10" name="3 CuadroTexto"/>
          <p:cNvSpPr txBox="1">
            <a:spLocks noChangeArrowheads="1"/>
          </p:cNvSpPr>
          <p:nvPr/>
        </p:nvSpPr>
        <p:spPr bwMode="auto">
          <a:xfrm>
            <a:off x="115759" y="59272"/>
            <a:ext cx="3813299"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SISTEMA DE TRACCIÓN</a:t>
            </a:r>
            <a:endParaRPr lang="es-ES" b="1" dirty="0">
              <a:solidFill>
                <a:srgbClr val="008000"/>
              </a:solidFill>
              <a:latin typeface="Arial Rounded MT Bold" pitchFamily="34" charset="0"/>
            </a:endParaRPr>
          </a:p>
        </p:txBody>
      </p:sp>
      <p:pic>
        <p:nvPicPr>
          <p:cNvPr id="12" name="Picture 2" descr="C:\Documents and Settings\HOME\Escritorio\TESIS MAYO 2007\tesis wow\SUSTENTACION\renders\UNDER TRACCION.jpg"/>
          <p:cNvPicPr>
            <a:picLocks noChangeAspect="1" noChangeArrowheads="1"/>
          </p:cNvPicPr>
          <p:nvPr/>
        </p:nvPicPr>
        <p:blipFill>
          <a:blip r:embed="rId2" cstate="print"/>
          <a:srcRect/>
          <a:stretch>
            <a:fillRect/>
          </a:stretch>
        </p:blipFill>
        <p:spPr bwMode="auto">
          <a:xfrm>
            <a:off x="4572000" y="2428868"/>
            <a:ext cx="4278312" cy="299794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ChangeArrowheads="1"/>
          </p:cNvSpPr>
          <p:nvPr/>
        </p:nvSpPr>
        <p:spPr bwMode="auto">
          <a:xfrm>
            <a:off x="611188" y="901700"/>
            <a:ext cx="7848600" cy="366713"/>
          </a:xfrm>
          <a:prstGeom prst="rect">
            <a:avLst/>
          </a:prstGeom>
          <a:noFill/>
          <a:ln w="9525">
            <a:noFill/>
            <a:miter lim="800000"/>
            <a:headEnd/>
            <a:tailEnd/>
          </a:ln>
          <a:effectLst/>
        </p:spPr>
        <p:txBody>
          <a:bodyPr anchor="ctr">
            <a:spAutoFit/>
          </a:bodyPr>
          <a:lstStyle/>
          <a:p>
            <a:pPr algn="just"/>
            <a:endParaRPr lang="es-ES"/>
          </a:p>
        </p:txBody>
      </p:sp>
      <p:sp>
        <p:nvSpPr>
          <p:cNvPr id="31749" name="Text Box 5"/>
          <p:cNvSpPr txBox="1">
            <a:spLocks noChangeArrowheads="1"/>
          </p:cNvSpPr>
          <p:nvPr/>
        </p:nvSpPr>
        <p:spPr bwMode="auto">
          <a:xfrm>
            <a:off x="214282" y="642918"/>
            <a:ext cx="4676778" cy="2416046"/>
          </a:xfrm>
          <a:prstGeom prst="rect">
            <a:avLst/>
          </a:prstGeom>
          <a:noFill/>
          <a:ln w="9525">
            <a:noFill/>
            <a:miter lim="800000"/>
            <a:headEnd/>
            <a:tailEnd/>
          </a:ln>
          <a:effectLst/>
        </p:spPr>
        <p:txBody>
          <a:bodyPr wrap="square">
            <a:spAutoFit/>
          </a:bodyPr>
          <a:lstStyle/>
          <a:p>
            <a:r>
              <a:rPr lang="es-ES" dirty="0">
                <a:latin typeface="Arial Rounded MT Bold" pitchFamily="34" charset="0"/>
              </a:rPr>
              <a:t>Componentes del sistema de tracción</a:t>
            </a:r>
            <a:r>
              <a:rPr lang="es-ES" dirty="0" smtClean="0">
                <a:latin typeface="Arial Rounded MT Bold" pitchFamily="34" charset="0"/>
              </a:rPr>
              <a:t>:</a:t>
            </a:r>
          </a:p>
          <a:p>
            <a:endParaRPr lang="es-ES" dirty="0">
              <a:latin typeface="Futura Lt BT" pitchFamily="34" charset="0"/>
            </a:endParaRPr>
          </a:p>
          <a:p>
            <a:pPr marL="357188" indent="-357188">
              <a:spcBef>
                <a:spcPts val="600"/>
              </a:spcBef>
              <a:buFont typeface="Arial" pitchFamily="34" charset="0"/>
              <a:buChar char="•"/>
            </a:pPr>
            <a:r>
              <a:rPr lang="es-ES" dirty="0">
                <a:latin typeface="Futura Lt BT" pitchFamily="34" charset="0"/>
              </a:rPr>
              <a:t>Reductor</a:t>
            </a:r>
          </a:p>
          <a:p>
            <a:pPr marL="357188" indent="-357188">
              <a:spcBef>
                <a:spcPts val="600"/>
              </a:spcBef>
              <a:buFont typeface="Arial" pitchFamily="34" charset="0"/>
              <a:buChar char="•"/>
            </a:pPr>
            <a:r>
              <a:rPr lang="es-ES" dirty="0">
                <a:latin typeface="Futura Lt BT" pitchFamily="34" charset="0"/>
              </a:rPr>
              <a:t>Poleas variables</a:t>
            </a:r>
          </a:p>
          <a:p>
            <a:pPr marL="357188" indent="-357188">
              <a:spcBef>
                <a:spcPts val="600"/>
              </a:spcBef>
              <a:buFont typeface="Arial" pitchFamily="34" charset="0"/>
              <a:buChar char="•"/>
            </a:pPr>
            <a:r>
              <a:rPr lang="es-ES" dirty="0">
                <a:latin typeface="Futura Lt BT" pitchFamily="34" charset="0"/>
              </a:rPr>
              <a:t>Eje</a:t>
            </a:r>
          </a:p>
          <a:p>
            <a:pPr marL="357188" indent="-357188">
              <a:spcBef>
                <a:spcPts val="600"/>
              </a:spcBef>
              <a:buFont typeface="Arial" pitchFamily="34" charset="0"/>
              <a:buChar char="•"/>
            </a:pPr>
            <a:r>
              <a:rPr lang="es-ES" dirty="0">
                <a:latin typeface="Futura Lt BT" pitchFamily="34" charset="0"/>
              </a:rPr>
              <a:t>Llantas traseras</a:t>
            </a:r>
          </a:p>
          <a:p>
            <a:pPr marL="357188" indent="-357188">
              <a:spcBef>
                <a:spcPts val="600"/>
              </a:spcBef>
              <a:buFont typeface="Arial" pitchFamily="34" charset="0"/>
              <a:buChar char="•"/>
            </a:pPr>
            <a:r>
              <a:rPr lang="es-ES" dirty="0">
                <a:latin typeface="Futura Lt BT" pitchFamily="34" charset="0"/>
              </a:rPr>
              <a:t>Frenos</a:t>
            </a:r>
          </a:p>
        </p:txBody>
      </p:sp>
      <p:sp>
        <p:nvSpPr>
          <p:cNvPr id="7" name="3 CuadroTexto"/>
          <p:cNvSpPr txBox="1">
            <a:spLocks noChangeArrowheads="1"/>
          </p:cNvSpPr>
          <p:nvPr/>
        </p:nvSpPr>
        <p:spPr bwMode="auto">
          <a:xfrm>
            <a:off x="115759" y="59272"/>
            <a:ext cx="3813299"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SISTEMA DE TRACCIÓN</a:t>
            </a:r>
            <a:endParaRPr lang="es-ES" b="1" dirty="0">
              <a:solidFill>
                <a:srgbClr val="008000"/>
              </a:solidFill>
              <a:latin typeface="Arial Rounded MT Bold" pitchFamily="34" charset="0"/>
            </a:endParaRPr>
          </a:p>
        </p:txBody>
      </p:sp>
      <p:pic>
        <p:nvPicPr>
          <p:cNvPr id="10" name="TRACCION OK.avi">
            <a:hlinkClick r:id="" action="ppaction://media"/>
          </p:cNvPr>
          <p:cNvPicPr>
            <a:picLocks noRot="1" noChangeAspect="1"/>
          </p:cNvPicPr>
          <p:nvPr>
            <a:videoFile r:link="rId1"/>
          </p:nvPr>
        </p:nvPicPr>
        <p:blipFill>
          <a:blip r:embed="rId3"/>
          <a:stretch>
            <a:fillRect/>
          </a:stretch>
        </p:blipFill>
        <p:spPr>
          <a:xfrm>
            <a:off x="4572000" y="642918"/>
            <a:ext cx="4310092" cy="3232570"/>
          </a:xfrm>
          <a:prstGeom prst="rect">
            <a:avLst/>
          </a:prstGeom>
        </p:spPr>
      </p:pic>
      <p:pic>
        <p:nvPicPr>
          <p:cNvPr id="7171" name="Picture 3" descr="C:\Documents and Settings\HOME\Escritorio\TESIS MAYO 2007\tesis wow\SUSTENTACION\renders\UNDER CAR.jpg"/>
          <p:cNvPicPr>
            <a:picLocks noChangeAspect="1" noChangeArrowheads="1"/>
          </p:cNvPicPr>
          <p:nvPr/>
        </p:nvPicPr>
        <p:blipFill>
          <a:blip r:embed="rId4"/>
          <a:srcRect l="26042" t="57581" r="21494"/>
          <a:stretch>
            <a:fillRect/>
          </a:stretch>
        </p:blipFill>
        <p:spPr bwMode="auto">
          <a:xfrm>
            <a:off x="571472" y="3214686"/>
            <a:ext cx="4041349" cy="235745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repeatCount="indefinite" fill="hold" display="0">
                  <p:stCondLst>
                    <p:cond delay="indefinite"/>
                  </p:stCondLst>
                  <p:endCondLst>
                    <p:cond evt="onPrev" delay="0">
                      <p:tgtEl>
                        <p:sldTgt/>
                      </p:tgtEl>
                    </p:cond>
                  </p:end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9" name="Text Box 5"/>
          <p:cNvSpPr txBox="1">
            <a:spLocks noChangeArrowheads="1"/>
          </p:cNvSpPr>
          <p:nvPr/>
        </p:nvSpPr>
        <p:spPr bwMode="auto">
          <a:xfrm>
            <a:off x="285721" y="714356"/>
            <a:ext cx="5143535" cy="2031325"/>
          </a:xfrm>
          <a:prstGeom prst="rect">
            <a:avLst/>
          </a:prstGeom>
          <a:noFill/>
          <a:ln w="9525">
            <a:noFill/>
            <a:miter lim="800000"/>
            <a:headEnd/>
            <a:tailEnd/>
          </a:ln>
          <a:effectLst/>
        </p:spPr>
        <p:txBody>
          <a:bodyPr wrap="square">
            <a:spAutoFit/>
          </a:bodyPr>
          <a:lstStyle/>
          <a:p>
            <a:pPr algn="just"/>
            <a:r>
              <a:rPr lang="es-ES" dirty="0">
                <a:latin typeface="Futura Lt BT" pitchFamily="34" charset="0"/>
              </a:rPr>
              <a:t>El reductor está diseñado para reducir </a:t>
            </a:r>
            <a:r>
              <a:rPr lang="es-ES" dirty="0" smtClean="0">
                <a:latin typeface="Futura Lt BT" pitchFamily="34" charset="0"/>
              </a:rPr>
              <a:t>las </a:t>
            </a:r>
            <a:r>
              <a:rPr lang="es-ES" dirty="0">
                <a:latin typeface="Futura Lt BT" pitchFamily="34" charset="0"/>
              </a:rPr>
              <a:t>revoluciones del motor debido a su función compartida con el ventilador.</a:t>
            </a:r>
          </a:p>
          <a:p>
            <a:pPr algn="just"/>
            <a:r>
              <a:rPr lang="es-ES" dirty="0">
                <a:latin typeface="Futura Lt BT" pitchFamily="34" charset="0"/>
              </a:rPr>
              <a:t> </a:t>
            </a:r>
          </a:p>
          <a:p>
            <a:pPr algn="just"/>
            <a:r>
              <a:rPr lang="es-ES" dirty="0">
                <a:latin typeface="Futura Lt BT" pitchFamily="34" charset="0"/>
              </a:rPr>
              <a:t>Se deben reducir las 3600 RPM del motor en 75 RPM para lograr que las llantas de </a:t>
            </a:r>
            <a:r>
              <a:rPr lang="es-ES" dirty="0" smtClean="0">
                <a:latin typeface="Futura Lt BT" pitchFamily="34" charset="0"/>
              </a:rPr>
              <a:t>14 </a:t>
            </a:r>
            <a:r>
              <a:rPr lang="es-ES" dirty="0">
                <a:latin typeface="Futura Lt BT" pitchFamily="34" charset="0"/>
              </a:rPr>
              <a:t>pulgadas den una velocidad de aproximadamente 5 </a:t>
            </a:r>
            <a:r>
              <a:rPr lang="es-ES" dirty="0" smtClean="0">
                <a:latin typeface="Futura Lt BT" pitchFamily="34" charset="0"/>
              </a:rPr>
              <a:t>km/h</a:t>
            </a:r>
            <a:endParaRPr lang="es-ES" dirty="0">
              <a:latin typeface="Futura Lt BT" pitchFamily="34" charset="0"/>
            </a:endParaRPr>
          </a:p>
        </p:txBody>
      </p:sp>
      <p:sp>
        <p:nvSpPr>
          <p:cNvPr id="7" name="6 CuadroTexto"/>
          <p:cNvSpPr txBox="1"/>
          <p:nvPr/>
        </p:nvSpPr>
        <p:spPr>
          <a:xfrm>
            <a:off x="357158" y="3000372"/>
            <a:ext cx="4286280" cy="2893100"/>
          </a:xfrm>
          <a:prstGeom prst="rect">
            <a:avLst/>
          </a:prstGeom>
          <a:noFill/>
        </p:spPr>
        <p:txBody>
          <a:bodyPr wrap="square" rtlCol="0">
            <a:spAutoFit/>
          </a:bodyPr>
          <a:lstStyle/>
          <a:p>
            <a:pPr marL="268288" indent="-268288" algn="just">
              <a:spcBef>
                <a:spcPts val="600"/>
              </a:spcBef>
              <a:buFont typeface="Arial" pitchFamily="34" charset="0"/>
              <a:buChar char="•"/>
            </a:pPr>
            <a:r>
              <a:rPr lang="es-ES" dirty="0" smtClean="0">
                <a:latin typeface="Futura Lt BT" pitchFamily="34" charset="0"/>
              </a:rPr>
              <a:t>Está </a:t>
            </a:r>
            <a:r>
              <a:rPr lang="es-ES" dirty="0">
                <a:latin typeface="Futura Lt BT" pitchFamily="34" charset="0"/>
              </a:rPr>
              <a:t>fabricado en aluminio </a:t>
            </a:r>
            <a:r>
              <a:rPr lang="es-ES" dirty="0" smtClean="0">
                <a:latin typeface="Futura Lt BT" pitchFamily="34" charset="0"/>
              </a:rPr>
              <a:t>con </a:t>
            </a:r>
            <a:r>
              <a:rPr lang="es-ES" dirty="0">
                <a:latin typeface="Futura Lt BT" pitchFamily="34" charset="0"/>
              </a:rPr>
              <a:t>procesos de manufactura locales.</a:t>
            </a:r>
          </a:p>
          <a:p>
            <a:pPr marL="268288" indent="-268288" algn="just">
              <a:spcBef>
                <a:spcPts val="600"/>
              </a:spcBef>
              <a:buFont typeface="Arial" pitchFamily="34" charset="0"/>
              <a:buChar char="•"/>
            </a:pPr>
            <a:r>
              <a:rPr lang="es-ES" dirty="0">
                <a:latin typeface="Futura Lt BT" pitchFamily="34" charset="0"/>
              </a:rPr>
              <a:t>Las poleas y bandas son de tamaños estándar</a:t>
            </a:r>
          </a:p>
          <a:p>
            <a:pPr marL="268288" indent="-268288" algn="just">
              <a:spcBef>
                <a:spcPts val="600"/>
              </a:spcBef>
              <a:buFont typeface="Arial" pitchFamily="34" charset="0"/>
              <a:buChar char="•"/>
            </a:pPr>
            <a:r>
              <a:rPr lang="es-ES" dirty="0">
                <a:latin typeface="Futura Lt BT" pitchFamily="34" charset="0"/>
              </a:rPr>
              <a:t>Utiliza correas o bandas que no requieren de lubricantes especiales.</a:t>
            </a:r>
          </a:p>
          <a:p>
            <a:pPr marL="268288" indent="-268288" algn="just">
              <a:spcBef>
                <a:spcPts val="600"/>
              </a:spcBef>
              <a:buFont typeface="Arial" pitchFamily="34" charset="0"/>
              <a:buChar char="•"/>
            </a:pPr>
            <a:r>
              <a:rPr lang="es-ES" dirty="0">
                <a:latin typeface="Futura Lt BT" pitchFamily="34" charset="0"/>
              </a:rPr>
              <a:t>Se puede reparar fácilmente sin repuestos especializados.</a:t>
            </a:r>
          </a:p>
          <a:p>
            <a:pPr algn="just">
              <a:spcBef>
                <a:spcPts val="600"/>
              </a:spcBef>
            </a:pPr>
            <a:endParaRPr lang="es-ES" dirty="0">
              <a:latin typeface="Futura Lt BT" pitchFamily="34" charset="0"/>
            </a:endParaRPr>
          </a:p>
        </p:txBody>
      </p:sp>
      <p:sp>
        <p:nvSpPr>
          <p:cNvPr id="10" name="3 CuadroTexto"/>
          <p:cNvSpPr txBox="1">
            <a:spLocks noChangeArrowheads="1"/>
          </p:cNvSpPr>
          <p:nvPr/>
        </p:nvSpPr>
        <p:spPr bwMode="auto">
          <a:xfrm>
            <a:off x="115759" y="59272"/>
            <a:ext cx="3813299"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REDUCTOR DE REVOLUCIONES</a:t>
            </a:r>
            <a:endParaRPr lang="es-ES" b="1" dirty="0">
              <a:solidFill>
                <a:srgbClr val="008000"/>
              </a:solidFill>
              <a:latin typeface="Arial Rounded MT Bold" pitchFamily="34" charset="0"/>
            </a:endParaRPr>
          </a:p>
        </p:txBody>
      </p:sp>
      <p:pic>
        <p:nvPicPr>
          <p:cNvPr id="11" name="10 Imagen" descr="C:\Documents and Settings\HOME\Escritorio\CAPITULO 4 TESIS\imagenes\reductor.jpg"/>
          <p:cNvPicPr/>
          <p:nvPr/>
        </p:nvPicPr>
        <p:blipFill>
          <a:blip r:embed="rId2" cstate="print"/>
          <a:srcRect l="19681" t="5963" r="26297" b="6422"/>
          <a:stretch>
            <a:fillRect/>
          </a:stretch>
        </p:blipFill>
        <p:spPr bwMode="auto">
          <a:xfrm>
            <a:off x="5572132" y="1643050"/>
            <a:ext cx="3071834" cy="3214710"/>
          </a:xfrm>
          <a:prstGeom prst="snip2DiagRect">
            <a:avLst>
              <a:gd name="adj1" fmla="val 0"/>
              <a:gd name="adj2" fmla="val 10508"/>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3 CuadroTexto"/>
          <p:cNvSpPr txBox="1">
            <a:spLocks noChangeArrowheads="1"/>
          </p:cNvSpPr>
          <p:nvPr/>
        </p:nvSpPr>
        <p:spPr bwMode="auto">
          <a:xfrm>
            <a:off x="5435600" y="260350"/>
            <a:ext cx="3351213" cy="369332"/>
          </a:xfrm>
          <a:prstGeom prst="rect">
            <a:avLst/>
          </a:prstGeom>
          <a:noFill/>
          <a:ln w="9525">
            <a:noFill/>
            <a:miter lim="800000"/>
            <a:headEnd/>
            <a:tailEnd/>
          </a:ln>
        </p:spPr>
        <p:txBody>
          <a:bodyPr>
            <a:spAutoFit/>
          </a:bodyPr>
          <a:lstStyle/>
          <a:p>
            <a:pPr algn="r"/>
            <a:r>
              <a:rPr lang="es-ES" b="1" dirty="0" smtClean="0"/>
              <a:t>Ficha 3</a:t>
            </a:r>
            <a:endParaRPr lang="es-ES" dirty="0"/>
          </a:p>
        </p:txBody>
      </p:sp>
      <p:pic>
        <p:nvPicPr>
          <p:cNvPr id="10" name="9 Imagen" descr="C:\Documents and Settings\HOME\Escritorio\CAPITULO 4 TESIS\imagenes\ensamble REDUCTOR.jpg"/>
          <p:cNvPicPr/>
          <p:nvPr/>
        </p:nvPicPr>
        <p:blipFill>
          <a:blip r:embed="rId2" cstate="print"/>
          <a:srcRect l="836" t="1277" r="1338" b="4688"/>
          <a:stretch>
            <a:fillRect/>
          </a:stretch>
        </p:blipFill>
        <p:spPr bwMode="auto">
          <a:xfrm>
            <a:off x="1372998" y="785794"/>
            <a:ext cx="6199398" cy="4857784"/>
          </a:xfrm>
          <a:prstGeom prst="snip2DiagRect">
            <a:avLst>
              <a:gd name="adj1" fmla="val 0"/>
              <a:gd name="adj2" fmla="val 9293"/>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3 CuadroTexto"/>
          <p:cNvSpPr txBox="1">
            <a:spLocks noChangeArrowheads="1"/>
          </p:cNvSpPr>
          <p:nvPr/>
        </p:nvSpPr>
        <p:spPr bwMode="auto">
          <a:xfrm>
            <a:off x="115759" y="59272"/>
            <a:ext cx="3813299"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REDUCTOR DE REVOLUCIONES</a:t>
            </a:r>
            <a:endParaRPr lang="es-ES" b="1" dirty="0">
              <a:solidFill>
                <a:srgbClr val="008000"/>
              </a:solidFill>
              <a:latin typeface="Arial Rounded MT Bold" pitchFamily="34" charset="0"/>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ChangeArrowheads="1"/>
          </p:cNvSpPr>
          <p:nvPr/>
        </p:nvSpPr>
        <p:spPr bwMode="auto">
          <a:xfrm>
            <a:off x="611188" y="901700"/>
            <a:ext cx="7848600" cy="366713"/>
          </a:xfrm>
          <a:prstGeom prst="rect">
            <a:avLst/>
          </a:prstGeom>
          <a:noFill/>
          <a:ln w="9525">
            <a:noFill/>
            <a:miter lim="800000"/>
            <a:headEnd/>
            <a:tailEnd/>
          </a:ln>
          <a:effectLst/>
        </p:spPr>
        <p:txBody>
          <a:bodyPr anchor="ctr">
            <a:spAutoFit/>
          </a:bodyPr>
          <a:lstStyle/>
          <a:p>
            <a:pPr algn="just"/>
            <a:endParaRPr lang="es-ES"/>
          </a:p>
        </p:txBody>
      </p:sp>
      <p:sp>
        <p:nvSpPr>
          <p:cNvPr id="31749" name="Text Box 5"/>
          <p:cNvSpPr txBox="1">
            <a:spLocks noChangeArrowheads="1"/>
          </p:cNvSpPr>
          <p:nvPr/>
        </p:nvSpPr>
        <p:spPr bwMode="auto">
          <a:xfrm>
            <a:off x="285720" y="642918"/>
            <a:ext cx="8569325" cy="1754326"/>
          </a:xfrm>
          <a:prstGeom prst="rect">
            <a:avLst/>
          </a:prstGeom>
          <a:noFill/>
          <a:ln w="9525">
            <a:noFill/>
            <a:miter lim="800000"/>
            <a:headEnd/>
            <a:tailEnd/>
          </a:ln>
          <a:effectLst/>
        </p:spPr>
        <p:txBody>
          <a:bodyPr>
            <a:spAutoFit/>
          </a:bodyPr>
          <a:lstStyle/>
          <a:p>
            <a:r>
              <a:rPr lang="es-ES" dirty="0">
                <a:latin typeface="Futura Lt BT" pitchFamily="34" charset="0"/>
              </a:rPr>
              <a:t>Para aislar el motor del sistema de tracción y detener el artefacto mientras el ventilador continua en operación se implementa un sistema de bandas con un tensor que las tiempla y las destiempla el operario con un control en el manubrio.</a:t>
            </a:r>
          </a:p>
          <a:p>
            <a:r>
              <a:rPr lang="es-ES" dirty="0">
                <a:latin typeface="Futura Lt BT" pitchFamily="34" charset="0"/>
              </a:rPr>
              <a:t> </a:t>
            </a:r>
          </a:p>
          <a:p>
            <a:r>
              <a:rPr lang="es-ES" dirty="0">
                <a:latin typeface="Futura Lt BT" pitchFamily="34" charset="0"/>
              </a:rPr>
              <a:t>Cuando las bandas se destiemplan el eje queda aislado del motor deteniendo el artefacto.</a:t>
            </a:r>
          </a:p>
        </p:txBody>
      </p:sp>
      <p:pic>
        <p:nvPicPr>
          <p:cNvPr id="10" name="9 Imagen" descr="C:\Documents and Settings\HOME\Escritorio\CAPITULO 4 TESIS\imagenes\rueda seoarada banda.jpg"/>
          <p:cNvPicPr/>
          <p:nvPr/>
        </p:nvPicPr>
        <p:blipFill>
          <a:blip r:embed="rId2" cstate="print"/>
          <a:srcRect/>
          <a:stretch>
            <a:fillRect/>
          </a:stretch>
        </p:blipFill>
        <p:spPr bwMode="auto">
          <a:xfrm>
            <a:off x="500034" y="2444907"/>
            <a:ext cx="4357718" cy="3055795"/>
          </a:xfrm>
          <a:prstGeom prst="snip2DiagRect">
            <a:avLst>
              <a:gd name="adj1" fmla="val 0"/>
              <a:gd name="adj2" fmla="val 6692"/>
            </a:avLst>
          </a:prstGeom>
          <a:solidFill>
            <a:srgbClr val="FFFFFF">
              <a:shade val="85000"/>
            </a:srgbClr>
          </a:solidFill>
          <a:ln w="88900" cap="sq">
            <a:no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3 CuadroTexto"/>
          <p:cNvSpPr txBox="1">
            <a:spLocks noChangeArrowheads="1"/>
          </p:cNvSpPr>
          <p:nvPr/>
        </p:nvSpPr>
        <p:spPr bwMode="auto">
          <a:xfrm>
            <a:off x="115759" y="59272"/>
            <a:ext cx="3813299"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SISTEMA DE ENGRANAJE</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ChangeArrowheads="1"/>
          </p:cNvSpPr>
          <p:nvPr/>
        </p:nvSpPr>
        <p:spPr bwMode="auto">
          <a:xfrm>
            <a:off x="611188" y="901700"/>
            <a:ext cx="7848600" cy="366713"/>
          </a:xfrm>
          <a:prstGeom prst="rect">
            <a:avLst/>
          </a:prstGeom>
          <a:noFill/>
          <a:ln w="9525">
            <a:noFill/>
            <a:miter lim="800000"/>
            <a:headEnd/>
            <a:tailEnd/>
          </a:ln>
          <a:effectLst/>
        </p:spPr>
        <p:txBody>
          <a:bodyPr anchor="ctr">
            <a:spAutoFit/>
          </a:bodyPr>
          <a:lstStyle/>
          <a:p>
            <a:pPr algn="just"/>
            <a:endParaRPr lang="es-ES"/>
          </a:p>
        </p:txBody>
      </p:sp>
      <p:sp>
        <p:nvSpPr>
          <p:cNvPr id="31749" name="Text Box 5"/>
          <p:cNvSpPr txBox="1">
            <a:spLocks noChangeArrowheads="1"/>
          </p:cNvSpPr>
          <p:nvPr/>
        </p:nvSpPr>
        <p:spPr bwMode="auto">
          <a:xfrm>
            <a:off x="285720" y="642918"/>
            <a:ext cx="8569325" cy="1754326"/>
          </a:xfrm>
          <a:prstGeom prst="rect">
            <a:avLst/>
          </a:prstGeom>
          <a:noFill/>
          <a:ln w="9525">
            <a:noFill/>
            <a:miter lim="800000"/>
            <a:headEnd/>
            <a:tailEnd/>
          </a:ln>
          <a:effectLst/>
        </p:spPr>
        <p:txBody>
          <a:bodyPr>
            <a:spAutoFit/>
          </a:bodyPr>
          <a:lstStyle/>
          <a:p>
            <a:r>
              <a:rPr lang="es-ES" dirty="0" smtClean="0">
                <a:latin typeface="Futura Lt BT" pitchFamily="34" charset="0"/>
              </a:rPr>
              <a:t>Las </a:t>
            </a:r>
            <a:r>
              <a:rPr lang="es-ES" dirty="0">
                <a:latin typeface="Futura Lt BT" pitchFamily="34" charset="0"/>
              </a:rPr>
              <a:t>llantas de </a:t>
            </a:r>
            <a:r>
              <a:rPr lang="es-ES" dirty="0" smtClean="0">
                <a:latin typeface="Futura Lt BT" pitchFamily="34" charset="0"/>
              </a:rPr>
              <a:t>14” </a:t>
            </a:r>
            <a:r>
              <a:rPr lang="es-ES" dirty="0">
                <a:latin typeface="Futura Lt BT" pitchFamily="34" charset="0"/>
              </a:rPr>
              <a:t>traseras y 8” delanteras son </a:t>
            </a:r>
            <a:r>
              <a:rPr lang="es-ES" dirty="0" smtClean="0">
                <a:latin typeface="Futura Lt BT" pitchFamily="34" charset="0"/>
              </a:rPr>
              <a:t>de fabricadas nacional </a:t>
            </a:r>
            <a:r>
              <a:rPr lang="es-ES" dirty="0">
                <a:latin typeface="Futura Lt BT" pitchFamily="34" charset="0"/>
              </a:rPr>
              <a:t>y </a:t>
            </a:r>
            <a:r>
              <a:rPr lang="es-ES" dirty="0" smtClean="0">
                <a:latin typeface="Futura Lt BT" pitchFamily="34" charset="0"/>
              </a:rPr>
              <a:t>tienen </a:t>
            </a:r>
            <a:r>
              <a:rPr lang="es-ES" dirty="0">
                <a:latin typeface="Futura Lt BT" pitchFamily="34" charset="0"/>
              </a:rPr>
              <a:t>como principal característica estar diseñadas para terrenos con dificultades como pavimento, cemento y además por su tamaño superan obstáculos como ramas, piedras, rejillas, rieles entre muchos otros con facilidad.</a:t>
            </a:r>
          </a:p>
          <a:p>
            <a:pPr marL="446088" indent="-446088">
              <a:buFont typeface="Arial" pitchFamily="34" charset="0"/>
              <a:buChar char="•"/>
            </a:pPr>
            <a:r>
              <a:rPr lang="es-ES" dirty="0" smtClean="0">
                <a:latin typeface="Futura Lt BT" pitchFamily="34" charset="0"/>
              </a:rPr>
              <a:t>Son </a:t>
            </a:r>
            <a:r>
              <a:rPr lang="es-ES" dirty="0">
                <a:latin typeface="Futura Lt BT" pitchFamily="34" charset="0"/>
              </a:rPr>
              <a:t>de neumático las 2 y se pueden reparar con un parche frio.</a:t>
            </a:r>
          </a:p>
          <a:p>
            <a:pPr marL="446088" indent="-446088">
              <a:buFont typeface="Arial" pitchFamily="34" charset="0"/>
              <a:buChar char="•"/>
            </a:pPr>
            <a:r>
              <a:rPr lang="es-ES" dirty="0">
                <a:latin typeface="Futura Lt BT" pitchFamily="34" charset="0"/>
              </a:rPr>
              <a:t>Están diseñadas para 800 Kg de peso.</a:t>
            </a:r>
          </a:p>
        </p:txBody>
      </p:sp>
      <p:pic>
        <p:nvPicPr>
          <p:cNvPr id="33794" name="Picture 2" descr="C:\Documents and Settings\HOME\Escritorio\TESIS MAYO 2007\tesis wow\SUSTENTACION\graficos\llantas.jpg"/>
          <p:cNvPicPr>
            <a:picLocks noChangeAspect="1" noChangeArrowheads="1"/>
          </p:cNvPicPr>
          <p:nvPr/>
        </p:nvPicPr>
        <p:blipFill>
          <a:blip r:embed="rId2" cstate="print"/>
          <a:srcRect l="-4225" r="-5634"/>
          <a:stretch>
            <a:fillRect/>
          </a:stretch>
        </p:blipFill>
        <p:spPr bwMode="auto">
          <a:xfrm>
            <a:off x="2214546" y="2529386"/>
            <a:ext cx="5113483" cy="3185630"/>
          </a:xfrm>
          <a:prstGeom prst="snip2DiagRect">
            <a:avLst>
              <a:gd name="adj1" fmla="val 0"/>
              <a:gd name="adj2" fmla="val 6789"/>
            </a:avLst>
          </a:prstGeom>
          <a:solidFill>
            <a:schemeClr val="bg1"/>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6" name="3 CuadroTexto"/>
          <p:cNvSpPr txBox="1">
            <a:spLocks noChangeArrowheads="1"/>
          </p:cNvSpPr>
          <p:nvPr/>
        </p:nvSpPr>
        <p:spPr bwMode="auto">
          <a:xfrm>
            <a:off x="115759" y="59272"/>
            <a:ext cx="3813299"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LLANTAS</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ChangeArrowheads="1"/>
          </p:cNvSpPr>
          <p:nvPr/>
        </p:nvSpPr>
        <p:spPr bwMode="auto">
          <a:xfrm>
            <a:off x="611188" y="901700"/>
            <a:ext cx="7848600" cy="366713"/>
          </a:xfrm>
          <a:prstGeom prst="rect">
            <a:avLst/>
          </a:prstGeom>
          <a:noFill/>
          <a:ln w="9525">
            <a:noFill/>
            <a:miter lim="800000"/>
            <a:headEnd/>
            <a:tailEnd/>
          </a:ln>
          <a:effectLst/>
        </p:spPr>
        <p:txBody>
          <a:bodyPr anchor="ctr">
            <a:spAutoFit/>
          </a:bodyPr>
          <a:lstStyle/>
          <a:p>
            <a:pPr algn="just"/>
            <a:endParaRPr lang="es-ES"/>
          </a:p>
        </p:txBody>
      </p:sp>
      <p:sp>
        <p:nvSpPr>
          <p:cNvPr id="31749" name="Text Box 5"/>
          <p:cNvSpPr txBox="1">
            <a:spLocks noChangeArrowheads="1"/>
          </p:cNvSpPr>
          <p:nvPr/>
        </p:nvSpPr>
        <p:spPr bwMode="auto">
          <a:xfrm>
            <a:off x="285720" y="857232"/>
            <a:ext cx="4357718" cy="4632037"/>
          </a:xfrm>
          <a:prstGeom prst="rect">
            <a:avLst/>
          </a:prstGeom>
          <a:noFill/>
          <a:ln w="9525">
            <a:noFill/>
            <a:miter lim="800000"/>
            <a:headEnd/>
            <a:tailEnd/>
          </a:ln>
          <a:effectLst/>
        </p:spPr>
        <p:txBody>
          <a:bodyPr wrap="square">
            <a:spAutoFit/>
          </a:bodyPr>
          <a:lstStyle/>
          <a:p>
            <a:pPr marL="266700" indent="-266700" algn="just">
              <a:spcBef>
                <a:spcPts val="600"/>
              </a:spcBef>
              <a:buFont typeface="Arial" pitchFamily="34" charset="0"/>
              <a:buChar char="•"/>
            </a:pPr>
            <a:r>
              <a:rPr lang="es-ES" dirty="0" smtClean="0">
                <a:latin typeface="Futura Lt BT" pitchFamily="34" charset="0"/>
              </a:rPr>
              <a:t>El </a:t>
            </a:r>
            <a:r>
              <a:rPr lang="es-ES" dirty="0">
                <a:latin typeface="Futura Lt BT" pitchFamily="34" charset="0"/>
              </a:rPr>
              <a:t>sistema de freno es importante no por las velocidades sino por </a:t>
            </a:r>
            <a:r>
              <a:rPr lang="es-ES" dirty="0" smtClean="0">
                <a:latin typeface="Futura Lt BT" pitchFamily="34" charset="0"/>
              </a:rPr>
              <a:t>los descensos en </a:t>
            </a:r>
            <a:r>
              <a:rPr lang="es-ES" dirty="0">
                <a:latin typeface="Futura Lt BT" pitchFamily="34" charset="0"/>
              </a:rPr>
              <a:t>vías con altas pendientes.</a:t>
            </a:r>
          </a:p>
          <a:p>
            <a:pPr marL="266700" indent="-266700" algn="just">
              <a:spcBef>
                <a:spcPts val="600"/>
              </a:spcBef>
              <a:buFont typeface="Arial" pitchFamily="34" charset="0"/>
              <a:buChar char="•"/>
            </a:pPr>
            <a:r>
              <a:rPr lang="es-ES" dirty="0">
                <a:latin typeface="Futura Lt BT" pitchFamily="34" charset="0"/>
              </a:rPr>
              <a:t>El freno también se utiliza para bloquear el vehículo en un lugar con inclinación mientras se procede a utilizar el tubo de recolección auxiliar.</a:t>
            </a:r>
          </a:p>
          <a:p>
            <a:pPr marL="266700" indent="-266700" algn="just">
              <a:spcBef>
                <a:spcPts val="600"/>
              </a:spcBef>
            </a:pPr>
            <a:endParaRPr lang="es-ES" dirty="0" smtClean="0">
              <a:latin typeface="Futura Lt BT" pitchFamily="34" charset="0"/>
            </a:endParaRPr>
          </a:p>
          <a:p>
            <a:pPr marL="266700" indent="-266700" algn="just">
              <a:spcBef>
                <a:spcPts val="600"/>
              </a:spcBef>
            </a:pPr>
            <a:r>
              <a:rPr lang="es-ES" dirty="0" smtClean="0">
                <a:latin typeface="Arial Rounded MT Bold" pitchFamily="34" charset="0"/>
              </a:rPr>
              <a:t>FRENO DE DISCO DE GUAYA</a:t>
            </a:r>
            <a:endParaRPr lang="es-ES" dirty="0">
              <a:latin typeface="Arial Rounded MT Bold" pitchFamily="34" charset="0"/>
            </a:endParaRPr>
          </a:p>
          <a:p>
            <a:pPr marL="266700" indent="-266700" algn="just">
              <a:spcBef>
                <a:spcPts val="600"/>
              </a:spcBef>
              <a:buFont typeface="Arial" pitchFamily="34" charset="0"/>
              <a:buChar char="•"/>
            </a:pPr>
            <a:r>
              <a:rPr lang="es-ES" dirty="0">
                <a:latin typeface="Futura Lt BT" pitchFamily="34" charset="0"/>
              </a:rPr>
              <a:t>Se implemento un freno de disco de bicicletas muy económico y de accionamiento de guaya. </a:t>
            </a:r>
            <a:endParaRPr lang="es-ES" dirty="0" smtClean="0">
              <a:latin typeface="Futura Lt BT" pitchFamily="34" charset="0"/>
            </a:endParaRPr>
          </a:p>
          <a:p>
            <a:pPr marL="266700" indent="-266700" algn="just">
              <a:spcBef>
                <a:spcPts val="600"/>
              </a:spcBef>
              <a:buFont typeface="Arial" pitchFamily="34" charset="0"/>
              <a:buChar char="•"/>
            </a:pPr>
            <a:r>
              <a:rPr lang="es-ES" dirty="0" smtClean="0">
                <a:latin typeface="Futura Lt BT" pitchFamily="34" charset="0"/>
              </a:rPr>
              <a:t>Esto </a:t>
            </a:r>
            <a:r>
              <a:rPr lang="es-ES" dirty="0">
                <a:latin typeface="Futura Lt BT" pitchFamily="34" charset="0"/>
              </a:rPr>
              <a:t>se pretende para evitar problemas de mantenimiento y reparaciones en sistemas hidráulicos.</a:t>
            </a:r>
          </a:p>
        </p:txBody>
      </p:sp>
      <p:sp>
        <p:nvSpPr>
          <p:cNvPr id="6" name="3 CuadroTexto"/>
          <p:cNvSpPr txBox="1">
            <a:spLocks noChangeArrowheads="1"/>
          </p:cNvSpPr>
          <p:nvPr/>
        </p:nvSpPr>
        <p:spPr bwMode="auto">
          <a:xfrm>
            <a:off x="115759" y="59272"/>
            <a:ext cx="3813299"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FRENO</a:t>
            </a:r>
          </a:p>
        </p:txBody>
      </p:sp>
      <p:pic>
        <p:nvPicPr>
          <p:cNvPr id="8194" name="Picture 2"/>
          <p:cNvPicPr>
            <a:picLocks noChangeAspect="1" noChangeArrowheads="1"/>
          </p:cNvPicPr>
          <p:nvPr/>
        </p:nvPicPr>
        <p:blipFill>
          <a:blip r:embed="rId2"/>
          <a:srcRect/>
          <a:stretch>
            <a:fillRect/>
          </a:stretch>
        </p:blipFill>
        <p:spPr bwMode="auto">
          <a:xfrm>
            <a:off x="4857752" y="1785926"/>
            <a:ext cx="4000528" cy="3303962"/>
          </a:xfrm>
          <a:prstGeom prst="snip2DiagRect">
            <a:avLst>
              <a:gd name="adj1" fmla="val 0"/>
              <a:gd name="adj2" fmla="val 11033"/>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3 CuadroTexto"/>
          <p:cNvSpPr txBox="1">
            <a:spLocks noChangeArrowheads="1"/>
          </p:cNvSpPr>
          <p:nvPr/>
        </p:nvSpPr>
        <p:spPr bwMode="auto">
          <a:xfrm>
            <a:off x="5435600" y="260350"/>
            <a:ext cx="3351213" cy="369332"/>
          </a:xfrm>
          <a:prstGeom prst="rect">
            <a:avLst/>
          </a:prstGeom>
          <a:noFill/>
          <a:ln w="9525">
            <a:noFill/>
            <a:miter lim="800000"/>
            <a:headEnd/>
            <a:tailEnd/>
          </a:ln>
        </p:spPr>
        <p:txBody>
          <a:bodyPr>
            <a:spAutoFit/>
          </a:bodyPr>
          <a:lstStyle/>
          <a:p>
            <a:pPr algn="r"/>
            <a:r>
              <a:rPr lang="es-ES" b="1" dirty="0" smtClean="0"/>
              <a:t>DIRECCION</a:t>
            </a:r>
            <a:endParaRPr lang="es-ES" dirty="0" smtClean="0"/>
          </a:p>
        </p:txBody>
      </p:sp>
      <p:sp>
        <p:nvSpPr>
          <p:cNvPr id="31749" name="Text Box 5"/>
          <p:cNvSpPr txBox="1">
            <a:spLocks noChangeArrowheads="1"/>
          </p:cNvSpPr>
          <p:nvPr/>
        </p:nvSpPr>
        <p:spPr bwMode="auto">
          <a:xfrm>
            <a:off x="285720" y="857232"/>
            <a:ext cx="8569325" cy="1754326"/>
          </a:xfrm>
          <a:prstGeom prst="rect">
            <a:avLst/>
          </a:prstGeom>
          <a:noFill/>
          <a:ln w="9525">
            <a:noFill/>
            <a:miter lim="800000"/>
            <a:headEnd/>
            <a:tailEnd/>
          </a:ln>
          <a:effectLst/>
        </p:spPr>
        <p:txBody>
          <a:bodyPr>
            <a:spAutoFit/>
          </a:bodyPr>
          <a:lstStyle/>
          <a:p>
            <a:r>
              <a:rPr lang="es-ES" dirty="0">
                <a:latin typeface="Futura Lt BT" pitchFamily="34" charset="0"/>
              </a:rPr>
              <a:t> </a:t>
            </a:r>
            <a:r>
              <a:rPr lang="es-ES" dirty="0" smtClean="0">
                <a:latin typeface="Futura Lt BT" pitchFamily="34" charset="0"/>
              </a:rPr>
              <a:t>Las </a:t>
            </a:r>
            <a:r>
              <a:rPr lang="es-ES" dirty="0">
                <a:latin typeface="Futura Lt BT" pitchFamily="34" charset="0"/>
              </a:rPr>
              <a:t>llantas delanteras son libres y giran sobre su propio eje para permitir que el artefacto gire casi los 180º sobre un solo punto.</a:t>
            </a:r>
          </a:p>
          <a:p>
            <a:endParaRPr lang="es-ES" dirty="0" smtClean="0">
              <a:latin typeface="Futura Lt BT" pitchFamily="34" charset="0"/>
            </a:endParaRPr>
          </a:p>
          <a:p>
            <a:r>
              <a:rPr lang="es-ES" dirty="0" smtClean="0">
                <a:latin typeface="Futura Lt BT" pitchFamily="34" charset="0"/>
              </a:rPr>
              <a:t>Cuando </a:t>
            </a:r>
            <a:r>
              <a:rPr lang="es-ES" dirty="0">
                <a:latin typeface="Futura Lt BT" pitchFamily="34" charset="0"/>
              </a:rPr>
              <a:t>el operario limita las revoluciones en la tracción de uno de los lados hay una tendencia del producto a girar. Cuando se detiene por completo una de las llantas, el artefacto volteara con un gran ángulo de giro.</a:t>
            </a:r>
          </a:p>
        </p:txBody>
      </p:sp>
      <p:pic>
        <p:nvPicPr>
          <p:cNvPr id="6" name="5 Imagen" descr="C:\Documents and Settings\HOME\Escritorio\CAPITULO 4 TESIS\imagenes\rueda seoarada banda.jpg"/>
          <p:cNvPicPr/>
          <p:nvPr/>
        </p:nvPicPr>
        <p:blipFill>
          <a:blip r:embed="rId2" cstate="print"/>
          <a:srcRect/>
          <a:stretch>
            <a:fillRect/>
          </a:stretch>
        </p:blipFill>
        <p:spPr bwMode="auto">
          <a:xfrm>
            <a:off x="2928926" y="2714620"/>
            <a:ext cx="3871219" cy="2714644"/>
          </a:xfrm>
          <a:prstGeom prst="snip2DiagRect">
            <a:avLst>
              <a:gd name="adj1" fmla="val 0"/>
              <a:gd name="adj2" fmla="val 5907"/>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ChangeArrowheads="1"/>
          </p:cNvSpPr>
          <p:nvPr/>
        </p:nvSpPr>
        <p:spPr bwMode="auto">
          <a:xfrm>
            <a:off x="611188" y="901700"/>
            <a:ext cx="7848600" cy="366713"/>
          </a:xfrm>
          <a:prstGeom prst="rect">
            <a:avLst/>
          </a:prstGeom>
          <a:noFill/>
          <a:ln w="9525">
            <a:noFill/>
            <a:miter lim="800000"/>
            <a:headEnd/>
            <a:tailEnd/>
          </a:ln>
          <a:effectLst/>
        </p:spPr>
        <p:txBody>
          <a:bodyPr anchor="ctr">
            <a:spAutoFit/>
          </a:bodyPr>
          <a:lstStyle/>
          <a:p>
            <a:pPr algn="just"/>
            <a:endParaRPr lang="es-ES"/>
          </a:p>
        </p:txBody>
      </p:sp>
      <p:pic>
        <p:nvPicPr>
          <p:cNvPr id="4" name="3 Imagen" descr="C:\Documents and Settings\HOME\Escritorio\CAPITULO 4 TESIS\imagenes\ensamble traccion.jpg"/>
          <p:cNvPicPr/>
          <p:nvPr/>
        </p:nvPicPr>
        <p:blipFill>
          <a:blip r:embed="rId2" cstate="print"/>
          <a:srcRect t="6742"/>
          <a:stretch>
            <a:fillRect/>
          </a:stretch>
        </p:blipFill>
        <p:spPr bwMode="auto">
          <a:xfrm>
            <a:off x="1071538" y="1071546"/>
            <a:ext cx="6929486" cy="4269046"/>
          </a:xfrm>
          <a:prstGeom prst="rect">
            <a:avLst/>
          </a:prstGeom>
          <a:noFill/>
          <a:ln w="9525">
            <a:solidFill>
              <a:schemeClr val="tx1"/>
            </a:solidFill>
            <a:miter lim="800000"/>
            <a:headEnd/>
            <a:tailEnd/>
          </a:ln>
        </p:spPr>
      </p:pic>
      <p:sp>
        <p:nvSpPr>
          <p:cNvPr id="5" name="3 CuadroTexto"/>
          <p:cNvSpPr txBox="1">
            <a:spLocks noChangeArrowheads="1"/>
          </p:cNvSpPr>
          <p:nvPr/>
        </p:nvSpPr>
        <p:spPr bwMode="auto">
          <a:xfrm>
            <a:off x="5435600" y="260350"/>
            <a:ext cx="3351213" cy="369332"/>
          </a:xfrm>
          <a:prstGeom prst="rect">
            <a:avLst/>
          </a:prstGeom>
          <a:noFill/>
          <a:ln w="9525">
            <a:noFill/>
            <a:miter lim="800000"/>
            <a:headEnd/>
            <a:tailEnd/>
          </a:ln>
        </p:spPr>
        <p:txBody>
          <a:bodyPr>
            <a:spAutoFit/>
          </a:bodyPr>
          <a:lstStyle/>
          <a:p>
            <a:pPr algn="r"/>
            <a:r>
              <a:rPr lang="es-ES" b="1" dirty="0" smtClean="0"/>
              <a:t>Ficha  4</a:t>
            </a:r>
            <a:endParaRPr lang="es-ES" dirty="0"/>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3 CuadroTexto"/>
          <p:cNvSpPr txBox="1">
            <a:spLocks noChangeArrowheads="1"/>
          </p:cNvSpPr>
          <p:nvPr/>
        </p:nvSpPr>
        <p:spPr bwMode="auto">
          <a:xfrm>
            <a:off x="3143240" y="3071810"/>
            <a:ext cx="3351213" cy="369332"/>
          </a:xfrm>
          <a:prstGeom prst="rect">
            <a:avLst/>
          </a:prstGeom>
          <a:noFill/>
          <a:ln w="9525">
            <a:noFill/>
            <a:miter lim="800000"/>
            <a:headEnd/>
            <a:tailEnd/>
          </a:ln>
        </p:spPr>
        <p:txBody>
          <a:bodyPr>
            <a:spAutoFit/>
          </a:bodyPr>
          <a:lstStyle/>
          <a:p>
            <a:pPr algn="ctr"/>
            <a:r>
              <a:rPr lang="es-ES" b="1" dirty="0" smtClean="0">
                <a:latin typeface="Arial Rounded MT Bold" pitchFamily="34" charset="0"/>
              </a:rPr>
              <a:t>CHASIS</a:t>
            </a:r>
            <a:endParaRPr lang="es-ES" dirty="0" smtClean="0">
              <a:latin typeface="Arial Rounded MT Bold" pitchFamily="34" charset="0"/>
            </a:endParaRPr>
          </a:p>
        </p:txBody>
      </p:sp>
      <p:sp>
        <p:nvSpPr>
          <p:cNvPr id="31747" name="Rectangle 3"/>
          <p:cNvSpPr>
            <a:spLocks noChangeArrowheads="1"/>
          </p:cNvSpPr>
          <p:nvPr/>
        </p:nvSpPr>
        <p:spPr bwMode="auto">
          <a:xfrm>
            <a:off x="611188" y="901700"/>
            <a:ext cx="7848600" cy="366713"/>
          </a:xfrm>
          <a:prstGeom prst="rect">
            <a:avLst/>
          </a:prstGeom>
          <a:noFill/>
          <a:ln w="9525">
            <a:noFill/>
            <a:miter lim="800000"/>
            <a:headEnd/>
            <a:tailEnd/>
          </a:ln>
          <a:effectLst/>
        </p:spPr>
        <p:txBody>
          <a:bodyPr anchor="ctr">
            <a:spAutoFit/>
          </a:bodyPr>
          <a:lstStyle/>
          <a:p>
            <a:pPr algn="just"/>
            <a:endParaRPr lang="es-ES"/>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ChangeArrowheads="1"/>
          </p:cNvSpPr>
          <p:nvPr/>
        </p:nvSpPr>
        <p:spPr bwMode="auto">
          <a:xfrm>
            <a:off x="611188" y="901700"/>
            <a:ext cx="7848600" cy="366713"/>
          </a:xfrm>
          <a:prstGeom prst="rect">
            <a:avLst/>
          </a:prstGeom>
          <a:noFill/>
          <a:ln w="9525">
            <a:noFill/>
            <a:miter lim="800000"/>
            <a:headEnd/>
            <a:tailEnd/>
          </a:ln>
          <a:effectLst/>
        </p:spPr>
        <p:txBody>
          <a:bodyPr anchor="ctr">
            <a:spAutoFit/>
          </a:bodyPr>
          <a:lstStyle/>
          <a:p>
            <a:pPr algn="just"/>
            <a:endParaRPr lang="es-ES"/>
          </a:p>
        </p:txBody>
      </p:sp>
      <p:sp>
        <p:nvSpPr>
          <p:cNvPr id="6" name="5 CuadroTexto"/>
          <p:cNvSpPr txBox="1"/>
          <p:nvPr/>
        </p:nvSpPr>
        <p:spPr>
          <a:xfrm>
            <a:off x="642910" y="642918"/>
            <a:ext cx="6715172" cy="923330"/>
          </a:xfrm>
          <a:prstGeom prst="rect">
            <a:avLst/>
          </a:prstGeom>
          <a:noFill/>
        </p:spPr>
        <p:txBody>
          <a:bodyPr wrap="square" rtlCol="0">
            <a:spAutoFit/>
          </a:bodyPr>
          <a:lstStyle/>
          <a:p>
            <a:pPr algn="just"/>
            <a:r>
              <a:rPr lang="es-ES" dirty="0">
                <a:latin typeface="Futura Lt BT" pitchFamily="34" charset="0"/>
              </a:rPr>
              <a:t>El chasis es el esqueleto o estructura que soporta todos los demás componentes del artefacto, brinda protección y estructura a otros </a:t>
            </a:r>
            <a:r>
              <a:rPr lang="es-ES" dirty="0" smtClean="0">
                <a:latin typeface="Futura Lt BT" pitchFamily="34" charset="0"/>
              </a:rPr>
              <a:t>componentes.</a:t>
            </a:r>
            <a:endParaRPr lang="es-ES" dirty="0">
              <a:latin typeface="Futura Lt BT" pitchFamily="34" charset="0"/>
            </a:endParaRPr>
          </a:p>
        </p:txBody>
      </p:sp>
      <p:pic>
        <p:nvPicPr>
          <p:cNvPr id="5" name="4 Imagen" descr="C:\Documents and Settings\HOME\Escritorio\CAPITULO 4 TESIS\imagenes\sds.jpg"/>
          <p:cNvPicPr/>
          <p:nvPr/>
        </p:nvPicPr>
        <p:blipFill>
          <a:blip r:embed="rId2" cstate="print"/>
          <a:srcRect/>
          <a:stretch>
            <a:fillRect/>
          </a:stretch>
        </p:blipFill>
        <p:spPr bwMode="auto">
          <a:xfrm>
            <a:off x="2143108" y="1571612"/>
            <a:ext cx="5017443" cy="3997873"/>
          </a:xfrm>
          <a:prstGeom prst="rect">
            <a:avLst/>
          </a:prstGeom>
          <a:noFill/>
          <a:ln w="9525">
            <a:noFill/>
            <a:miter lim="800000"/>
            <a:headEnd/>
            <a:tailEnd/>
          </a:ln>
        </p:spPr>
      </p:pic>
      <p:sp>
        <p:nvSpPr>
          <p:cNvPr id="7" name="3 CuadroTexto"/>
          <p:cNvSpPr txBox="1">
            <a:spLocks noChangeArrowheads="1"/>
          </p:cNvSpPr>
          <p:nvPr/>
        </p:nvSpPr>
        <p:spPr bwMode="auto">
          <a:xfrm>
            <a:off x="115759" y="59272"/>
            <a:ext cx="3813299"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CHASIS</a:t>
            </a: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3 CuadroTexto"/>
          <p:cNvSpPr txBox="1">
            <a:spLocks noChangeArrowheads="1"/>
          </p:cNvSpPr>
          <p:nvPr/>
        </p:nvSpPr>
        <p:spPr bwMode="auto">
          <a:xfrm>
            <a:off x="5435600" y="260350"/>
            <a:ext cx="3351213" cy="369332"/>
          </a:xfrm>
          <a:prstGeom prst="rect">
            <a:avLst/>
          </a:prstGeom>
          <a:noFill/>
          <a:ln w="9525">
            <a:noFill/>
            <a:miter lim="800000"/>
            <a:headEnd/>
            <a:tailEnd/>
          </a:ln>
        </p:spPr>
        <p:txBody>
          <a:bodyPr>
            <a:spAutoFit/>
          </a:bodyPr>
          <a:lstStyle/>
          <a:p>
            <a:pPr algn="r"/>
            <a:r>
              <a:rPr lang="es-ES" b="1" dirty="0" smtClean="0"/>
              <a:t>CHASIS</a:t>
            </a:r>
            <a:endParaRPr lang="es-ES" dirty="0"/>
          </a:p>
        </p:txBody>
      </p:sp>
      <p:sp>
        <p:nvSpPr>
          <p:cNvPr id="31747" name="Rectangle 3"/>
          <p:cNvSpPr>
            <a:spLocks noChangeArrowheads="1"/>
          </p:cNvSpPr>
          <p:nvPr/>
        </p:nvSpPr>
        <p:spPr bwMode="auto">
          <a:xfrm>
            <a:off x="611188" y="901700"/>
            <a:ext cx="7848600" cy="366713"/>
          </a:xfrm>
          <a:prstGeom prst="rect">
            <a:avLst/>
          </a:prstGeom>
          <a:noFill/>
          <a:ln w="9525">
            <a:noFill/>
            <a:miter lim="800000"/>
            <a:headEnd/>
            <a:tailEnd/>
          </a:ln>
          <a:effectLst/>
        </p:spPr>
        <p:txBody>
          <a:bodyPr anchor="ctr">
            <a:spAutoFit/>
          </a:bodyPr>
          <a:lstStyle/>
          <a:p>
            <a:pPr algn="just"/>
            <a:endParaRPr lang="es-ES"/>
          </a:p>
        </p:txBody>
      </p:sp>
      <p:sp>
        <p:nvSpPr>
          <p:cNvPr id="6" name="5 CuadroTexto"/>
          <p:cNvSpPr txBox="1"/>
          <p:nvPr/>
        </p:nvSpPr>
        <p:spPr>
          <a:xfrm>
            <a:off x="642910" y="642918"/>
            <a:ext cx="6715172" cy="369332"/>
          </a:xfrm>
          <a:prstGeom prst="rect">
            <a:avLst/>
          </a:prstGeom>
          <a:noFill/>
        </p:spPr>
        <p:txBody>
          <a:bodyPr wrap="square" rtlCol="0">
            <a:spAutoFit/>
          </a:bodyPr>
          <a:lstStyle/>
          <a:p>
            <a:pPr algn="just"/>
            <a:r>
              <a:rPr lang="es-ES" dirty="0" smtClean="0">
                <a:latin typeface="Arial Rounded MT Bold" pitchFamily="34" charset="0"/>
              </a:rPr>
              <a:t>El chasis esta diseñado para:</a:t>
            </a:r>
            <a:endParaRPr lang="es-ES" dirty="0">
              <a:latin typeface="Arial Rounded MT Bold" pitchFamily="34" charset="0"/>
            </a:endParaRPr>
          </a:p>
        </p:txBody>
      </p:sp>
      <p:sp>
        <p:nvSpPr>
          <p:cNvPr id="7" name="6 CuadroTexto"/>
          <p:cNvSpPr txBox="1"/>
          <p:nvPr/>
        </p:nvSpPr>
        <p:spPr>
          <a:xfrm>
            <a:off x="1214414" y="1857364"/>
            <a:ext cx="6357982" cy="1477328"/>
          </a:xfrm>
          <a:prstGeom prst="rect">
            <a:avLst/>
          </a:prstGeom>
          <a:noFill/>
        </p:spPr>
        <p:txBody>
          <a:bodyPr wrap="square" rtlCol="0">
            <a:spAutoFit/>
          </a:bodyPr>
          <a:lstStyle/>
          <a:p>
            <a:pPr marL="342900" indent="-342900">
              <a:spcBef>
                <a:spcPts val="600"/>
              </a:spcBef>
              <a:buFont typeface="Arial" pitchFamily="34" charset="0"/>
              <a:buChar char="•"/>
            </a:pPr>
            <a:r>
              <a:rPr lang="es-ES" sz="2000" dirty="0" smtClean="0">
                <a:latin typeface="Futura Lt BT" pitchFamily="34" charset="0"/>
              </a:rPr>
              <a:t>Brindar resistencia a la estructura durante la manipulación del artefacto</a:t>
            </a:r>
          </a:p>
          <a:p>
            <a:pPr marL="342900" indent="-342900">
              <a:spcBef>
                <a:spcPts val="600"/>
              </a:spcBef>
              <a:buFont typeface="Arial" pitchFamily="34" charset="0"/>
              <a:buChar char="•"/>
            </a:pPr>
            <a:r>
              <a:rPr lang="es-ES" sz="2000" dirty="0" smtClean="0">
                <a:latin typeface="Futura Lt BT" pitchFamily="34" charset="0"/>
              </a:rPr>
              <a:t>Brindar protección a la carcasa y los componentes.</a:t>
            </a:r>
          </a:p>
          <a:p>
            <a:pPr marL="342900" indent="-342900">
              <a:spcBef>
                <a:spcPts val="600"/>
              </a:spcBef>
              <a:buFont typeface="Arial" pitchFamily="34" charset="0"/>
              <a:buChar char="•"/>
            </a:pPr>
            <a:r>
              <a:rPr lang="es-ES" sz="2000" dirty="0" smtClean="0">
                <a:latin typeface="Futura Lt BT" pitchFamily="34" charset="0"/>
              </a:rPr>
              <a:t>Permite un trabajo pesado y maltratos.</a:t>
            </a:r>
          </a:p>
        </p:txBody>
      </p:sp>
      <p:sp>
        <p:nvSpPr>
          <p:cNvPr id="8" name="3 CuadroTexto"/>
          <p:cNvSpPr txBox="1">
            <a:spLocks noChangeArrowheads="1"/>
          </p:cNvSpPr>
          <p:nvPr/>
        </p:nvSpPr>
        <p:spPr bwMode="auto">
          <a:xfrm>
            <a:off x="115759" y="59272"/>
            <a:ext cx="3813299"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CHASIS</a:t>
            </a: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ChangeArrowheads="1"/>
          </p:cNvSpPr>
          <p:nvPr/>
        </p:nvSpPr>
        <p:spPr bwMode="auto">
          <a:xfrm>
            <a:off x="611188" y="901700"/>
            <a:ext cx="7848600" cy="366713"/>
          </a:xfrm>
          <a:prstGeom prst="rect">
            <a:avLst/>
          </a:prstGeom>
          <a:noFill/>
          <a:ln w="9525">
            <a:noFill/>
            <a:miter lim="800000"/>
            <a:headEnd/>
            <a:tailEnd/>
          </a:ln>
          <a:effectLst/>
        </p:spPr>
        <p:txBody>
          <a:bodyPr anchor="ctr">
            <a:spAutoFit/>
          </a:bodyPr>
          <a:lstStyle/>
          <a:p>
            <a:pPr algn="just"/>
            <a:endParaRPr lang="es-ES"/>
          </a:p>
        </p:txBody>
      </p:sp>
      <p:sp>
        <p:nvSpPr>
          <p:cNvPr id="5" name="3 CuadroTexto"/>
          <p:cNvSpPr txBox="1">
            <a:spLocks noChangeArrowheads="1"/>
          </p:cNvSpPr>
          <p:nvPr/>
        </p:nvSpPr>
        <p:spPr bwMode="auto">
          <a:xfrm>
            <a:off x="115759" y="59272"/>
            <a:ext cx="3813299"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CHASIS</a:t>
            </a:r>
          </a:p>
        </p:txBody>
      </p:sp>
      <p:pic>
        <p:nvPicPr>
          <p:cNvPr id="4" name="3 Imagen" descr="C:\Documents and Settings\HOME\Escritorio\CAPITULO 4 TESIS\imagenes\subsistemas.jpg"/>
          <p:cNvPicPr/>
          <p:nvPr/>
        </p:nvPicPr>
        <p:blipFill>
          <a:blip r:embed="rId2"/>
          <a:srcRect/>
          <a:stretch>
            <a:fillRect/>
          </a:stretch>
        </p:blipFill>
        <p:spPr bwMode="auto">
          <a:xfrm>
            <a:off x="1928794" y="571480"/>
            <a:ext cx="5400040" cy="5235753"/>
          </a:xfrm>
          <a:prstGeom prst="rect">
            <a:avLst/>
          </a:prstGeom>
          <a:noFill/>
          <a:ln w="9525">
            <a:noFill/>
            <a:miter lim="800000"/>
            <a:headEnd/>
            <a:tailEnd/>
          </a:ln>
        </p:spPr>
      </p:pic>
      <p:sp>
        <p:nvSpPr>
          <p:cNvPr id="6" name="3 CuadroTexto"/>
          <p:cNvSpPr txBox="1">
            <a:spLocks noChangeArrowheads="1"/>
          </p:cNvSpPr>
          <p:nvPr/>
        </p:nvSpPr>
        <p:spPr bwMode="auto">
          <a:xfrm>
            <a:off x="5435600" y="260350"/>
            <a:ext cx="3351213" cy="369332"/>
          </a:xfrm>
          <a:prstGeom prst="rect">
            <a:avLst/>
          </a:prstGeom>
          <a:noFill/>
          <a:ln w="9525">
            <a:noFill/>
            <a:miter lim="800000"/>
            <a:headEnd/>
            <a:tailEnd/>
          </a:ln>
        </p:spPr>
        <p:txBody>
          <a:bodyPr>
            <a:spAutoFit/>
          </a:bodyPr>
          <a:lstStyle/>
          <a:p>
            <a:pPr algn="r"/>
            <a:r>
              <a:rPr lang="es-ES" b="1" dirty="0" smtClean="0"/>
              <a:t>Ficha 5</a:t>
            </a:r>
            <a:endParaRPr lang="es-ES" dirty="0"/>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ChangeArrowheads="1"/>
          </p:cNvSpPr>
          <p:nvPr/>
        </p:nvSpPr>
        <p:spPr bwMode="auto">
          <a:xfrm>
            <a:off x="611188" y="901700"/>
            <a:ext cx="7848600" cy="366713"/>
          </a:xfrm>
          <a:prstGeom prst="rect">
            <a:avLst/>
          </a:prstGeom>
          <a:noFill/>
          <a:ln w="9525">
            <a:noFill/>
            <a:miter lim="800000"/>
            <a:headEnd/>
            <a:tailEnd/>
          </a:ln>
          <a:effectLst/>
        </p:spPr>
        <p:txBody>
          <a:bodyPr anchor="ctr">
            <a:spAutoFit/>
          </a:bodyPr>
          <a:lstStyle/>
          <a:p>
            <a:pPr algn="just"/>
            <a:endParaRPr lang="es-ES"/>
          </a:p>
        </p:txBody>
      </p:sp>
      <p:sp>
        <p:nvSpPr>
          <p:cNvPr id="5" name="3 CuadroTexto"/>
          <p:cNvSpPr txBox="1">
            <a:spLocks noChangeArrowheads="1"/>
          </p:cNvSpPr>
          <p:nvPr/>
        </p:nvSpPr>
        <p:spPr bwMode="auto">
          <a:xfrm>
            <a:off x="115759" y="59272"/>
            <a:ext cx="3813299"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CARCASA</a:t>
            </a:r>
          </a:p>
        </p:txBody>
      </p:sp>
      <p:sp>
        <p:nvSpPr>
          <p:cNvPr id="6" name="5 CuadroTexto"/>
          <p:cNvSpPr txBox="1"/>
          <p:nvPr/>
        </p:nvSpPr>
        <p:spPr>
          <a:xfrm>
            <a:off x="357158" y="714356"/>
            <a:ext cx="8072494" cy="1862048"/>
          </a:xfrm>
          <a:prstGeom prst="rect">
            <a:avLst/>
          </a:prstGeom>
          <a:noFill/>
        </p:spPr>
        <p:txBody>
          <a:bodyPr wrap="square" rtlCol="0">
            <a:spAutoFit/>
          </a:bodyPr>
          <a:lstStyle/>
          <a:p>
            <a:pPr marL="342900" indent="-342900">
              <a:spcBef>
                <a:spcPts val="600"/>
              </a:spcBef>
              <a:buFont typeface="Arial" pitchFamily="34" charset="0"/>
              <a:buChar char="•"/>
            </a:pPr>
            <a:r>
              <a:rPr lang="es-ES" sz="2000" dirty="0" smtClean="0">
                <a:latin typeface="Futura Lt BT" pitchFamily="34" charset="0"/>
              </a:rPr>
              <a:t>Proteger los mecanismos de la intemperie y el agua</a:t>
            </a:r>
          </a:p>
          <a:p>
            <a:pPr marL="342900" indent="-342900">
              <a:spcBef>
                <a:spcPts val="600"/>
              </a:spcBef>
              <a:buFont typeface="Arial" pitchFamily="34" charset="0"/>
              <a:buChar char="•"/>
            </a:pPr>
            <a:r>
              <a:rPr lang="es-ES" sz="2000" dirty="0" smtClean="0">
                <a:latin typeface="Futura Lt BT" pitchFamily="34" charset="0"/>
              </a:rPr>
              <a:t>Proteger al operario de un accidente contra el mismo vehículo.</a:t>
            </a:r>
          </a:p>
          <a:p>
            <a:pPr marL="342900" indent="-342900">
              <a:spcBef>
                <a:spcPts val="600"/>
              </a:spcBef>
              <a:buFont typeface="Arial" pitchFamily="34" charset="0"/>
              <a:buChar char="•"/>
            </a:pPr>
            <a:r>
              <a:rPr lang="es-ES" sz="2000" dirty="0" smtClean="0">
                <a:latin typeface="Futura Lt BT" pitchFamily="34" charset="0"/>
              </a:rPr>
              <a:t>Disminuir la contaminación auditiva generada por el motor</a:t>
            </a:r>
          </a:p>
          <a:p>
            <a:pPr marL="342900" indent="-342900">
              <a:spcBef>
                <a:spcPts val="600"/>
              </a:spcBef>
              <a:buFont typeface="Arial" pitchFamily="34" charset="0"/>
              <a:buChar char="•"/>
            </a:pPr>
            <a:r>
              <a:rPr lang="es-ES" sz="2000" dirty="0" smtClean="0">
                <a:latin typeface="Futura Lt BT" pitchFamily="34" charset="0"/>
              </a:rPr>
              <a:t>Generar una pantalla visual adecuada para ser detectado con facilidad por los otros conductores y peatones.</a:t>
            </a:r>
          </a:p>
        </p:txBody>
      </p:sp>
      <p:pic>
        <p:nvPicPr>
          <p:cNvPr id="7" name="2 Imagen" descr="carcanuñsa.png"/>
          <p:cNvPicPr/>
          <p:nvPr/>
        </p:nvPicPr>
        <p:blipFill>
          <a:blip r:embed="rId2"/>
          <a:srcRect l="28096" t="30703" r="20341" b="23881"/>
          <a:stretch>
            <a:fillRect/>
          </a:stretch>
        </p:blipFill>
        <p:spPr>
          <a:xfrm>
            <a:off x="2214546" y="2714620"/>
            <a:ext cx="4688112" cy="3091543"/>
          </a:xfrm>
          <a:prstGeom prst="rect">
            <a:avLst/>
          </a:prstGeom>
          <a:noFill/>
          <a:scene3d>
            <a:camera prst="orthographicFront"/>
            <a:lightRig rig="threePt" dir="t"/>
          </a:scene3d>
          <a:sp3d prstMaterial="matte"/>
        </p:spPr>
      </p:pic>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ChangeArrowheads="1"/>
          </p:cNvSpPr>
          <p:nvPr/>
        </p:nvSpPr>
        <p:spPr bwMode="auto">
          <a:xfrm>
            <a:off x="611188" y="901700"/>
            <a:ext cx="7848600" cy="366713"/>
          </a:xfrm>
          <a:prstGeom prst="rect">
            <a:avLst/>
          </a:prstGeom>
          <a:noFill/>
          <a:ln w="9525">
            <a:noFill/>
            <a:miter lim="800000"/>
            <a:headEnd/>
            <a:tailEnd/>
          </a:ln>
          <a:effectLst/>
        </p:spPr>
        <p:txBody>
          <a:bodyPr anchor="ctr">
            <a:spAutoFit/>
          </a:bodyPr>
          <a:lstStyle/>
          <a:p>
            <a:pPr algn="just"/>
            <a:endParaRPr lang="es-ES"/>
          </a:p>
        </p:txBody>
      </p:sp>
      <p:sp>
        <p:nvSpPr>
          <p:cNvPr id="5" name="3 CuadroTexto"/>
          <p:cNvSpPr txBox="1">
            <a:spLocks noChangeArrowheads="1"/>
          </p:cNvSpPr>
          <p:nvPr/>
        </p:nvSpPr>
        <p:spPr bwMode="auto">
          <a:xfrm>
            <a:off x="115759" y="59272"/>
            <a:ext cx="3813299" cy="369332"/>
          </a:xfrm>
          <a:prstGeom prst="rect">
            <a:avLst/>
          </a:prstGeom>
          <a:noFill/>
          <a:ln w="9525">
            <a:noFill/>
            <a:miter lim="800000"/>
            <a:headEnd/>
            <a:tailEnd/>
          </a:ln>
        </p:spPr>
        <p:txBody>
          <a:bodyPr wrap="square">
            <a:spAutoFit/>
          </a:bodyPr>
          <a:lstStyle/>
          <a:p>
            <a:pPr algn="just"/>
            <a:r>
              <a:rPr lang="es-ES" b="1" dirty="0" smtClean="0">
                <a:solidFill>
                  <a:srgbClr val="008000"/>
                </a:solidFill>
                <a:latin typeface="Arial Rounded MT Bold" pitchFamily="34" charset="0"/>
              </a:rPr>
              <a:t>CARCASA</a:t>
            </a:r>
          </a:p>
        </p:txBody>
      </p:sp>
      <p:sp>
        <p:nvSpPr>
          <p:cNvPr id="8" name="3 CuadroTexto"/>
          <p:cNvSpPr txBox="1">
            <a:spLocks noChangeArrowheads="1"/>
          </p:cNvSpPr>
          <p:nvPr/>
        </p:nvSpPr>
        <p:spPr bwMode="auto">
          <a:xfrm>
            <a:off x="5435600" y="260350"/>
            <a:ext cx="3351213" cy="369332"/>
          </a:xfrm>
          <a:prstGeom prst="rect">
            <a:avLst/>
          </a:prstGeom>
          <a:noFill/>
          <a:ln w="9525">
            <a:noFill/>
            <a:miter lim="800000"/>
            <a:headEnd/>
            <a:tailEnd/>
          </a:ln>
        </p:spPr>
        <p:txBody>
          <a:bodyPr>
            <a:spAutoFit/>
          </a:bodyPr>
          <a:lstStyle/>
          <a:p>
            <a:pPr algn="r"/>
            <a:r>
              <a:rPr lang="es-ES" b="1" dirty="0" smtClean="0"/>
              <a:t>Ficha 6</a:t>
            </a:r>
            <a:endParaRPr lang="es-ES" dirty="0"/>
          </a:p>
        </p:txBody>
      </p:sp>
      <p:pic>
        <p:nvPicPr>
          <p:cNvPr id="9" name="8 Imagen" descr="C:\Documents and Settings\HOME\Escritorio\CAPITULO 4 TESIS\imagenes\explo.jpg"/>
          <p:cNvPicPr/>
          <p:nvPr/>
        </p:nvPicPr>
        <p:blipFill>
          <a:blip r:embed="rId2" cstate="print"/>
          <a:srcRect/>
          <a:stretch>
            <a:fillRect/>
          </a:stretch>
        </p:blipFill>
        <p:spPr bwMode="auto">
          <a:xfrm>
            <a:off x="2071670" y="642918"/>
            <a:ext cx="4789608" cy="488634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1902</TotalTime>
  <Words>4356</Words>
  <Application>Microsoft Office PowerPoint</Application>
  <PresentationFormat>Presentación en pantalla (4:3)</PresentationFormat>
  <Paragraphs>443</Paragraphs>
  <Slides>77</Slides>
  <Notes>0</Notes>
  <HiddenSlides>0</HiddenSlides>
  <MMClips>8</MMClips>
  <ScaleCrop>false</ScaleCrop>
  <HeadingPairs>
    <vt:vector size="4" baseType="variant">
      <vt:variant>
        <vt:lpstr>Tema</vt:lpstr>
      </vt:variant>
      <vt:variant>
        <vt:i4>1</vt:i4>
      </vt:variant>
      <vt:variant>
        <vt:lpstr>Títulos de diapositiva</vt:lpstr>
      </vt:variant>
      <vt:variant>
        <vt:i4>77</vt:i4>
      </vt:variant>
    </vt:vector>
  </HeadingPairs>
  <TitlesOfParts>
    <vt:vector size="78" baseType="lpstr">
      <vt:lpstr>Tema de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vector>
  </TitlesOfParts>
  <Company>ELITE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HOME</dc:creator>
  <cp:lastModifiedBy>HOME</cp:lastModifiedBy>
  <cp:revision>209</cp:revision>
  <dcterms:created xsi:type="dcterms:W3CDTF">2007-06-02T17:56:56Z</dcterms:created>
  <dcterms:modified xsi:type="dcterms:W3CDTF">2007-06-14T22:14:00Z</dcterms:modified>
</cp:coreProperties>
</file>