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6"/>
  </p:notesMasterIdLst>
  <p:sldIdLst>
    <p:sldId id="256" r:id="rId3"/>
    <p:sldId id="258" r:id="rId4"/>
    <p:sldId id="259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A84F"/>
    <a:srgbClr val="34A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ACDEC2-192A-1ECE-9110-34B05EEB1306}" v="204" dt="2026-03-12T01:19:20.225"/>
  </p1510:revLst>
</p1510:revInfo>
</file>

<file path=ppt/tableStyles.xml><?xml version="1.0" encoding="utf-8"?>
<a:tblStyleLst xmlns:a="http://schemas.openxmlformats.org/drawingml/2006/main" def="{D202B38E-57FB-44F8-B9C6-18525036ED61}">
  <a:tblStyle styleId="{D202B38E-57FB-44F8-B9C6-18525036ED61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d234627cd3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gd234627cd3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>
          <a:extLst>
            <a:ext uri="{FF2B5EF4-FFF2-40B4-BE49-F238E27FC236}">
              <a16:creationId xmlns:a16="http://schemas.microsoft.com/office/drawing/2014/main" id="{B42E76E6-C321-59F6-6A5A-BC150806E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d234627cd3_0_191:notes">
            <a:extLst>
              <a:ext uri="{FF2B5EF4-FFF2-40B4-BE49-F238E27FC236}">
                <a16:creationId xmlns:a16="http://schemas.microsoft.com/office/drawing/2014/main" id="{74A73B96-CAE7-2562-F2A3-D759B1C3B2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gd234627cd3_0_191:notes">
            <a:extLst>
              <a:ext uri="{FF2B5EF4-FFF2-40B4-BE49-F238E27FC236}">
                <a16:creationId xmlns:a16="http://schemas.microsoft.com/office/drawing/2014/main" id="{1D5C28C9-5FFB-40FB-5A08-92AE77E421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2455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2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" name="Google Shape;99;p25"/>
          <p:cNvGraphicFramePr/>
          <p:nvPr>
            <p:extLst>
              <p:ext uri="{D42A27DB-BD31-4B8C-83A1-F6EECF244321}">
                <p14:modId xmlns:p14="http://schemas.microsoft.com/office/powerpoint/2010/main" val="3645686591"/>
              </p:ext>
            </p:extLst>
          </p:nvPr>
        </p:nvGraphicFramePr>
        <p:xfrm>
          <a:off x="0" y="2030"/>
          <a:ext cx="9143970" cy="5186806"/>
        </p:xfrm>
        <a:graphic>
          <a:graphicData uri="http://schemas.openxmlformats.org/drawingml/2006/table">
            <a:tbl>
              <a:tblPr>
                <a:noFill/>
                <a:tableStyleId>{D202B38E-57FB-44F8-B9C6-18525036ED61}</a:tableStyleId>
              </a:tblPr>
              <a:tblGrid>
                <a:gridCol w="1328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9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7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5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37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87073">
                <a:tc rowSpan="2"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1" u="none" strike="noStrike" cap="none" dirty="0">
                        <a:solidFill>
                          <a:srgbClr val="6AA84F"/>
                        </a:solidFill>
                        <a:latin typeface="Times New Roman"/>
                      </a:endParaRPr>
                    </a:p>
                  </a:txBody>
                  <a:tcPr marL="66674" marR="66674" marT="50000" marB="50000" anchor="ctr">
                    <a:lnL w="12700">
                      <a:solidFill>
                        <a:schemeClr val="tx1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ANEXO 10. ANÁLISIS DE INTERESADOS DEL PROYECTO.</a:t>
                      </a:r>
                      <a:endParaRPr lang="en-US" sz="1400" b="1">
                        <a:solidFill>
                          <a:srgbClr val="6AA84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Código: PC-ANX-10</a:t>
                      </a:r>
                      <a:endParaRPr lang="en-US" sz="1400" b="1"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100258"/>
                  </a:ext>
                </a:extLst>
              </a:tr>
              <a:tr h="350693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66674" marR="66674" marT="50000" marB="50000" anchor="ctr">
                    <a:lnL w="12700">
                      <a:solidFill>
                        <a:schemeClr val="tx1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Versión 1</a:t>
                      </a:r>
                      <a:endParaRPr lang="en-US" sz="1400" b="1"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034812"/>
                  </a:ext>
                </a:extLst>
              </a:tr>
              <a:tr h="828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200" b="1" u="none" strike="noStrike" cap="none" dirty="0">
                          <a:solidFill>
                            <a:schemeClr val="bg1"/>
                          </a:solidFill>
                          <a:latin typeface="Times New Roman"/>
                        </a:rPr>
                        <a:t>Stakeholder (Interesados)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Rol dentro del proyecto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Involucramiento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Impacto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Poder / Influencia (A/M/B)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Interés (A/M/B)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Estrategia de gestión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Propietarios / Familia inversionista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Patrocinadores del proyecto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Financian el proyecto, aprueban decisiones estratégicas, definen el alcance y los plazos.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 apoyo económico es vital para la continuidad; decisiones erróneas pueden afectar la sostenibilidad.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Gestionar de cerca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Director del proyecto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Gerente del proyecto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Coordina todas las fases, supervisa el cronograma, el presupuesto y la comunicación.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Alto impacto en la ejecución efectiva y cumplimiento de objetivos.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Gestionar de cerca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27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Arquitecto</a:t>
                      </a: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Miembro del equipo del proyecto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Desarrolla planos, diseña tipologías y asesora en ajustes técnicos y estéticos.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Define la calidad visual y funcional del proyecto; errores afectan aprobación o ventas.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Mantener involucrado</a:t>
                      </a:r>
                      <a:endParaRPr lang="en-US" sz="1100">
                        <a:latin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0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Contratista general Ing. Residente</a:t>
                      </a:r>
                      <a:endParaRPr lang="en-US" sz="1100">
                        <a:latin typeface="Times New Roman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Maestro de obra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Miembro del equipo del proyecto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Supervisa la ejecución técnica, gestiona personal y materiales.</a:t>
                      </a:r>
                      <a:endParaRPr sz="1100">
                        <a:solidFill>
                          <a:schemeClr val="dk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Determina cumplimiento de tiempos y calidad constructiva.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s-CO" sz="1100" dirty="0">
                          <a:latin typeface="Times New Roman"/>
                        </a:rPr>
                        <a:t>Gestionar de cerca</a:t>
                      </a:r>
                      <a:endParaRPr lang="es-CO" sz="1100" u="none" strike="noStrike" cap="none">
                        <a:latin typeface="Times New Roman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472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Compradores potenciales / clientes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Interesados externos (clientes)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Participan mediante preventas, aportan retroalimentación y recomendaciones.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 interés y confianza determinan la viabilidad comercial del proyecto.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Alto</a:t>
                      </a:r>
                      <a:endParaRPr sz="1100" u="none" strike="noStrike" cap="none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latin typeface="Times New Roman"/>
                        </a:rPr>
                        <a:t>Mantener informados y comprometidos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19433AA-7B08-9FA8-9C7B-78F8E6967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100"/>
            <a:ext cx="2294659" cy="8297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>
          <a:extLst>
            <a:ext uri="{FF2B5EF4-FFF2-40B4-BE49-F238E27FC236}">
              <a16:creationId xmlns:a16="http://schemas.microsoft.com/office/drawing/2014/main" id="{62AF0F51-A67B-ED9C-9AAC-85EA2AD97A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" name="Google Shape;99;p25">
            <a:extLst>
              <a:ext uri="{FF2B5EF4-FFF2-40B4-BE49-F238E27FC236}">
                <a16:creationId xmlns:a16="http://schemas.microsoft.com/office/drawing/2014/main" id="{FC03F47E-C871-2CE7-069E-0DB99C64B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530007"/>
              </p:ext>
            </p:extLst>
          </p:nvPr>
        </p:nvGraphicFramePr>
        <p:xfrm>
          <a:off x="0" y="2030"/>
          <a:ext cx="9143968" cy="4674144"/>
        </p:xfrm>
        <a:graphic>
          <a:graphicData uri="http://schemas.openxmlformats.org/drawingml/2006/table">
            <a:tbl>
              <a:tblPr>
                <a:noFill/>
                <a:tableStyleId>{D202B38E-57FB-44F8-B9C6-18525036ED61}</a:tableStyleId>
              </a:tblPr>
              <a:tblGrid>
                <a:gridCol w="1305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9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9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7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5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376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06556">
                <a:tc rowSpan="2" gridSpan="2"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solidFill>
                          <a:srgbClr val="6AA84F"/>
                        </a:solidFill>
                        <a:latin typeface="Times New Roman"/>
                      </a:endParaRPr>
                    </a:p>
                  </a:txBody>
                  <a:tcPr marL="66674" marR="66674" marT="50000" marB="50000" anchor="ctr">
                    <a:lnL w="12700">
                      <a:solidFill>
                        <a:schemeClr val="tx1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ANEXO 10. ANÁLISIS DE INTERESADOS DEL PROYECTO.</a:t>
                      </a:r>
                      <a:endParaRPr lang="en-US" sz="1400" b="1">
                        <a:solidFill>
                          <a:srgbClr val="6AA84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Código: PC-ANX-10</a:t>
                      </a:r>
                      <a:endParaRPr lang="en-US" sz="1400" b="1">
                        <a:solidFill>
                          <a:srgbClr val="6AA84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820695"/>
                  </a:ext>
                </a:extLst>
              </a:tr>
              <a:tr h="321468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66674" marR="66674" marT="50000" marB="50000" anchor="ctr">
                    <a:lnL w="12700">
                      <a:solidFill>
                        <a:schemeClr val="tx1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9524">
                      <a:solidFill>
                        <a:srgbClr val="B7B7B7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 i="0" u="none" strike="noStrike" noProof="0">
                          <a:solidFill>
                            <a:srgbClr val="6AA84F"/>
                          </a:solidFill>
                          <a:latin typeface="Times New Roman"/>
                          <a:cs typeface="Times New Roman"/>
                        </a:rPr>
                        <a:t>Versión 1</a:t>
                      </a:r>
                      <a:endParaRPr lang="en-US" sz="1400" b="1">
                        <a:solidFill>
                          <a:srgbClr val="6AA84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66674" marR="66674" marT="50000" marB="50000" anchor="ctr">
                    <a:lnL w="9524">
                      <a:solidFill>
                        <a:srgbClr val="B7B7B7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9524">
                      <a:solidFill>
                        <a:srgbClr val="B7B7B7"/>
                      </a:solidFill>
                    </a:lnT>
                    <a:lnB w="9524">
                      <a:solidFill>
                        <a:srgbClr val="B7B7B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99513"/>
                  </a:ext>
                </a:extLst>
              </a:tr>
              <a:tr h="828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" sz="1200" b="1" u="none" strike="noStrike" cap="none" dirty="0">
                          <a:solidFill>
                            <a:schemeClr val="bg1"/>
                          </a:solidFill>
                          <a:latin typeface="Times New Roman"/>
                        </a:rPr>
                        <a:t>Stakeholder (Interesados)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Rol dentro del proyecto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Involucramiento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Impacto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Poder / Influencia (A/M/B)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Interés (A/M/B)</a:t>
                      </a:r>
                      <a:endParaRPr sz="1200" b="1" u="none" strike="noStrike" cap="none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None/>
                      </a:pPr>
                      <a:r>
                        <a:rPr lang="es-CO" sz="1200" b="1" dirty="0">
                          <a:solidFill>
                            <a:schemeClr val="bg1"/>
                          </a:solidFill>
                          <a:latin typeface="Times New Roman"/>
                        </a:rPr>
                        <a:t>Estrategia de gestión</a:t>
                      </a:r>
                      <a:endParaRPr sz="1200" b="1">
                        <a:solidFill>
                          <a:schemeClr val="bg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4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34A8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Proveedores y subcontratistas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Interesados externos (proveedores)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Suministran materiales y servicios especializados según el cronograma.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 cumplimiento incide en costos y tiempos del proyecto.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Mantener satisfechos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Municipio de Iles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Autoridad regulatoria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Otorga y supervisa licencias, controla normativas urbanísticas.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 aprobación es requisito para avanzar; incumplimientos generan sanciones o retrasos.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Alto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Mantener satisfechos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4272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 err="1">
                          <a:latin typeface="Times New Roman"/>
                        </a:rPr>
                        <a:t>Corponariño</a:t>
                      </a:r>
                      <a:endParaRPr sz="1100" dirty="0" err="1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Autoridad ambiental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Supervisa vertimientos, residuos y manejo ambiental.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Puede detener o condicionar actividades si no se cumplen requerimientos ambientales.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Alto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Mantener satisfechos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0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Empresas de servicios públicos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Interesado técnico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Evalúan y aprueban las conexiones de acueducto, energía y alcantarillado.</a:t>
                      </a:r>
                      <a:endParaRPr sz="1100">
                        <a:solidFill>
                          <a:schemeClr val="dk1"/>
                        </a:solidFill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Su coordinación asegura la habitabilidad y operación del conjunto.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Bajo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es-CO" sz="1100" u="none" strike="noStrike" cap="none" dirty="0">
                          <a:latin typeface="Times New Roman"/>
                        </a:rPr>
                        <a:t>Monitorear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97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Comunidad vecina y propietarios colindantes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CO" sz="1100" dirty="0">
                          <a:latin typeface="Times New Roman"/>
                        </a:rPr>
                        <a:t>Interesados secundarios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Observan el desarrollo, expresan inquietudes o apoyo.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100" b="0" i="0" u="none" strike="noStrike" noProof="0" dirty="0">
                          <a:latin typeface="Times New Roman"/>
                        </a:rPr>
                        <a:t>Pueden influir en la aceptación social, percepción comunitaria y reputación del proyecto.</a:t>
                      </a:r>
                      <a:endParaRPr sz="1100" b="0" i="0" u="none" strike="noStrike" noProof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Bajo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u="none" strike="noStrike" cap="none" dirty="0">
                          <a:latin typeface="Times New Roman"/>
                        </a:rPr>
                        <a:t>Medio</a:t>
                      </a:r>
                      <a:endParaRPr sz="1100" u="none" strike="noStrike" cap="none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s-MX" sz="1100" dirty="0">
                          <a:latin typeface="Times New Roman"/>
                        </a:rPr>
                        <a:t>Mostrar consideración</a:t>
                      </a:r>
                      <a:endParaRPr sz="1100" dirty="0">
                        <a:latin typeface="Times New Roman"/>
                      </a:endParaRPr>
                    </a:p>
                  </a:txBody>
                  <a:tcPr marL="66675" marR="66675" marT="50000" marB="50000" anchor="ctr">
                    <a:lnL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7B7B7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C04C5EC0-4A57-9A9E-E572-B428B40A2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100"/>
            <a:ext cx="2294659" cy="82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54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4CE9878-174D-2CDF-AD4D-A88E3A6D2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757240"/>
              </p:ext>
            </p:extLst>
          </p:nvPr>
        </p:nvGraphicFramePr>
        <p:xfrm>
          <a:off x="2239175" y="1912604"/>
          <a:ext cx="4663340" cy="1316939"/>
        </p:xfrm>
        <a:graphic>
          <a:graphicData uri="http://schemas.openxmlformats.org/drawingml/2006/table">
            <a:tbl>
              <a:tblPr firstRow="1" bandRow="1">
                <a:tableStyleId>{D202B38E-57FB-44F8-B9C6-18525036ED61}</a:tableStyleId>
              </a:tblPr>
              <a:tblGrid>
                <a:gridCol w="4663340">
                  <a:extLst>
                    <a:ext uri="{9D8B030D-6E8A-4147-A177-3AD203B41FA5}">
                      <a16:colId xmlns:a16="http://schemas.microsoft.com/office/drawing/2014/main" val="2351528129"/>
                    </a:ext>
                  </a:extLst>
                </a:gridCol>
              </a:tblGrid>
              <a:tr h="1316939">
                <a:tc>
                  <a:txBody>
                    <a:bodyPr/>
                    <a:lstStyle/>
                    <a:p>
                      <a:pPr lvl="0" algn="l">
                        <a:buNone/>
                      </a:pPr>
                      <a:r>
                        <a:rPr lang="en-US" sz="1200" b="1" i="0" u="none" strike="noStrike" noProof="0" dirty="0">
                          <a:effectLst/>
                          <a:latin typeface="Times New Roman"/>
                        </a:rPr>
                        <a:t>Nota: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El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presente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análisis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interesados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corresponde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a un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ejercicio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referencia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con fines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académicos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,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elaborado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para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ilustrar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la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aplicación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 la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metodología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PMI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en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la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identificación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,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clasificación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y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gestión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los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interesados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del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proyecto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Portal del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Capulí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. Las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valoraciones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poder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,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interés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e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impacto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no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constituyen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compromisos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reales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ni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reflejan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relaciones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contractuales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definitivas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 del </a:t>
                      </a:r>
                      <a:r>
                        <a:rPr lang="en-US" sz="1200" b="0" i="0" u="none" strike="noStrike" noProof="0" dirty="0" err="1">
                          <a:effectLst/>
                          <a:latin typeface="Times New Roman"/>
                        </a:rPr>
                        <a:t>proyecto</a:t>
                      </a:r>
                      <a:r>
                        <a:rPr lang="en-US" sz="1200" b="0" i="0" u="none" strike="noStrike" noProof="0" dirty="0"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49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83027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509</Words>
  <Application>Microsoft Office PowerPoint</Application>
  <PresentationFormat>On-screen Show (16:9)</PresentationFormat>
  <Paragraphs>109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Simple Light</vt:lpstr>
      <vt:lpstr>Simple Light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Ivan Santiago Miranda Pantoja</cp:lastModifiedBy>
  <cp:revision>157</cp:revision>
  <dcterms:modified xsi:type="dcterms:W3CDTF">2026-03-12T01:38:26Z</dcterms:modified>
</cp:coreProperties>
</file>