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notesMasterIdLst>
    <p:notesMasterId r:id="rId19"/>
  </p:notesMasterIdLst>
  <p:handoutMasterIdLst>
    <p:handoutMasterId r:id="rId20"/>
  </p:handoutMasterIdLst>
  <p:sldIdLst>
    <p:sldId id="260" r:id="rId2"/>
    <p:sldId id="261" r:id="rId3"/>
    <p:sldId id="270" r:id="rId4"/>
    <p:sldId id="275" r:id="rId5"/>
    <p:sldId id="267" r:id="rId6"/>
    <p:sldId id="269" r:id="rId7"/>
    <p:sldId id="272" r:id="rId8"/>
    <p:sldId id="273" r:id="rId9"/>
    <p:sldId id="276" r:id="rId10"/>
    <p:sldId id="274" r:id="rId11"/>
    <p:sldId id="268" r:id="rId12"/>
    <p:sldId id="280" r:id="rId13"/>
    <p:sldId id="264" r:id="rId14"/>
    <p:sldId id="277" r:id="rId15"/>
    <p:sldId id="265" r:id="rId16"/>
    <p:sldId id="266" r:id="rId17"/>
    <p:sldId id="278" r:id="rId18"/>
  </p:sldIdLst>
  <p:sldSz cx="9144000" cy="6858000" type="screen4x3"/>
  <p:notesSz cx="6858000" cy="9144000"/>
  <p:custDataLst>
    <p:tags r:id="rId21"/>
  </p:custData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00"/>
    <a:srgbClr val="4A7EBB"/>
    <a:srgbClr val="BFBFBF"/>
    <a:srgbClr val="FFFF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1417" autoAdjust="0"/>
    <p:restoredTop sz="89058" autoAdjust="0"/>
  </p:normalViewPr>
  <p:slideViewPr>
    <p:cSldViewPr>
      <p:cViewPr>
        <p:scale>
          <a:sx n="70" d="100"/>
          <a:sy n="70" d="100"/>
        </p:scale>
        <p:origin x="-115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11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AECF74-4D62-4400-BEAE-6D9366859980}" type="doc">
      <dgm:prSet loTypeId="urn:microsoft.com/office/officeart/2005/8/layout/cycle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5EAE357A-9D8C-459F-967A-0CAE1728E8A4}">
      <dgm:prSet phldrT="[Texto]"/>
      <dgm:spPr>
        <a:solidFill>
          <a:srgbClr val="00B0F0"/>
        </a:solidFill>
      </dgm:spPr>
      <dgm:t>
        <a:bodyPr/>
        <a:lstStyle/>
        <a:p>
          <a:r>
            <a:rPr lang="es-CO" dirty="0" err="1" smtClean="0"/>
            <a:t>Tablemac</a:t>
          </a:r>
          <a:endParaRPr lang="es-CO" dirty="0"/>
        </a:p>
      </dgm:t>
    </dgm:pt>
    <dgm:pt modelId="{401969ED-D03B-416F-9047-E421ABA6B90C}" type="parTrans" cxnId="{070A3FA9-C4D4-462C-AEFD-F634AB478333}">
      <dgm:prSet/>
      <dgm:spPr/>
      <dgm:t>
        <a:bodyPr/>
        <a:lstStyle/>
        <a:p>
          <a:endParaRPr lang="es-CO"/>
        </a:p>
      </dgm:t>
    </dgm:pt>
    <dgm:pt modelId="{828FD964-D1D4-4587-8C54-530FE6738B1A}" type="sibTrans" cxnId="{070A3FA9-C4D4-462C-AEFD-F634AB478333}">
      <dgm:prSet/>
      <dgm:spPr/>
      <dgm:t>
        <a:bodyPr/>
        <a:lstStyle/>
        <a:p>
          <a:endParaRPr lang="es-CO"/>
        </a:p>
      </dgm:t>
    </dgm:pt>
    <dgm:pt modelId="{69B9EF22-BE44-4288-B4DE-A1B013DD2310}">
      <dgm:prSet phldrT="[Texto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CO" dirty="0" smtClean="0"/>
            <a:t>Muebles Jamar</a:t>
          </a:r>
          <a:endParaRPr lang="es-CO" dirty="0"/>
        </a:p>
      </dgm:t>
    </dgm:pt>
    <dgm:pt modelId="{0E76DF51-65D3-40F5-BC9B-FDBE2678B3BB}" type="parTrans" cxnId="{65546BF0-F5C2-472D-BA1B-D5141AAA89D0}">
      <dgm:prSet/>
      <dgm:spPr/>
      <dgm:t>
        <a:bodyPr/>
        <a:lstStyle/>
        <a:p>
          <a:endParaRPr lang="es-CO"/>
        </a:p>
      </dgm:t>
    </dgm:pt>
    <dgm:pt modelId="{E628BB5C-4D83-4517-9322-C30E68BAE707}" type="sibTrans" cxnId="{65546BF0-F5C2-472D-BA1B-D5141AAA89D0}">
      <dgm:prSet/>
      <dgm:spPr/>
      <dgm:t>
        <a:bodyPr/>
        <a:lstStyle/>
        <a:p>
          <a:endParaRPr lang="es-CO"/>
        </a:p>
      </dgm:t>
    </dgm:pt>
    <dgm:pt modelId="{F4A9662A-EF65-4798-B08A-C532D0003B64}">
      <dgm:prSet phldrT="[Texto]"/>
      <dgm:spPr>
        <a:solidFill>
          <a:srgbClr val="92D050"/>
        </a:solidFill>
      </dgm:spPr>
      <dgm:t>
        <a:bodyPr/>
        <a:lstStyle/>
        <a:p>
          <a:r>
            <a:rPr lang="es-CO" dirty="0" err="1" smtClean="0"/>
            <a:t>Madecentro</a:t>
          </a:r>
          <a:r>
            <a:rPr lang="es-CO" dirty="0" smtClean="0"/>
            <a:t> Cotopaxi</a:t>
          </a:r>
          <a:endParaRPr lang="es-CO" dirty="0"/>
        </a:p>
      </dgm:t>
    </dgm:pt>
    <dgm:pt modelId="{8F19C990-94D4-4432-AB2B-4A1A72EF8E56}" type="parTrans" cxnId="{28E65E7B-E2EC-4B7C-AFAD-CDA2DFA4F2D4}">
      <dgm:prSet/>
      <dgm:spPr/>
      <dgm:t>
        <a:bodyPr/>
        <a:lstStyle/>
        <a:p>
          <a:endParaRPr lang="es-CO"/>
        </a:p>
      </dgm:t>
    </dgm:pt>
    <dgm:pt modelId="{2EBFBB0A-AA69-4A0F-9FFD-F00A36B254F5}" type="sibTrans" cxnId="{28E65E7B-E2EC-4B7C-AFAD-CDA2DFA4F2D4}">
      <dgm:prSet/>
      <dgm:spPr/>
      <dgm:t>
        <a:bodyPr/>
        <a:lstStyle/>
        <a:p>
          <a:endParaRPr lang="es-CO"/>
        </a:p>
      </dgm:t>
    </dgm:pt>
    <dgm:pt modelId="{92EF8E88-72B2-4130-89B9-857AD586EFB1}">
      <dgm:prSet phldrT="[Texto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s-CO" dirty="0" smtClean="0"/>
            <a:t>Pizano</a:t>
          </a:r>
          <a:endParaRPr lang="es-CO" dirty="0"/>
        </a:p>
      </dgm:t>
    </dgm:pt>
    <dgm:pt modelId="{B97237BF-5DC4-4291-956A-2D55D9C7F1EB}" type="parTrans" cxnId="{7E0E71B7-AC41-4D31-A033-5E6C8323562C}">
      <dgm:prSet/>
      <dgm:spPr/>
      <dgm:t>
        <a:bodyPr/>
        <a:lstStyle/>
        <a:p>
          <a:endParaRPr lang="es-CO"/>
        </a:p>
      </dgm:t>
    </dgm:pt>
    <dgm:pt modelId="{67DA15CA-1897-4FA0-8B76-5584FFB12AB4}" type="sibTrans" cxnId="{7E0E71B7-AC41-4D31-A033-5E6C8323562C}">
      <dgm:prSet/>
      <dgm:spPr/>
      <dgm:t>
        <a:bodyPr/>
        <a:lstStyle/>
        <a:p>
          <a:endParaRPr lang="es-CO"/>
        </a:p>
      </dgm:t>
    </dgm:pt>
    <dgm:pt modelId="{DB64C4AF-C714-4E5B-8449-58442362B5D3}" type="pres">
      <dgm:prSet presAssocID="{A9AECF74-4D62-4400-BEAE-6D93668599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5CE42D1D-374C-43EF-B69E-46A6C60EB2E0}" type="pres">
      <dgm:prSet presAssocID="{5EAE357A-9D8C-459F-967A-0CAE1728E8A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A949415-72CD-4EAA-874B-FD803C85B389}" type="pres">
      <dgm:prSet presAssocID="{5EAE357A-9D8C-459F-967A-0CAE1728E8A4}" presName="spNode" presStyleCnt="0"/>
      <dgm:spPr/>
    </dgm:pt>
    <dgm:pt modelId="{3275A29F-C911-4D04-B24D-62FE65AE8158}" type="pres">
      <dgm:prSet presAssocID="{828FD964-D1D4-4587-8C54-530FE6738B1A}" presName="sibTrans" presStyleLbl="sibTrans1D1" presStyleIdx="0" presStyleCnt="4"/>
      <dgm:spPr/>
      <dgm:t>
        <a:bodyPr/>
        <a:lstStyle/>
        <a:p>
          <a:endParaRPr lang="es-CO"/>
        </a:p>
      </dgm:t>
    </dgm:pt>
    <dgm:pt modelId="{0BE75514-FF4B-4987-893B-C5C12E79B077}" type="pres">
      <dgm:prSet presAssocID="{69B9EF22-BE44-4288-B4DE-A1B013DD231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95B6651-15AB-4983-AD55-7A14765F6218}" type="pres">
      <dgm:prSet presAssocID="{69B9EF22-BE44-4288-B4DE-A1B013DD2310}" presName="spNode" presStyleCnt="0"/>
      <dgm:spPr/>
    </dgm:pt>
    <dgm:pt modelId="{EC2B7703-2C3A-405F-B29E-433DEC3EB898}" type="pres">
      <dgm:prSet presAssocID="{E628BB5C-4D83-4517-9322-C30E68BAE707}" presName="sibTrans" presStyleLbl="sibTrans1D1" presStyleIdx="1" presStyleCnt="4"/>
      <dgm:spPr/>
      <dgm:t>
        <a:bodyPr/>
        <a:lstStyle/>
        <a:p>
          <a:endParaRPr lang="es-CO"/>
        </a:p>
      </dgm:t>
    </dgm:pt>
    <dgm:pt modelId="{BD347248-4DB0-435C-9215-E59A87850C4D}" type="pres">
      <dgm:prSet presAssocID="{F4A9662A-EF65-4798-B08A-C532D0003B6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7F84D47-E719-456D-9F4B-9E4BEBB1EA50}" type="pres">
      <dgm:prSet presAssocID="{F4A9662A-EF65-4798-B08A-C532D0003B64}" presName="spNode" presStyleCnt="0"/>
      <dgm:spPr/>
    </dgm:pt>
    <dgm:pt modelId="{22F55B7B-03FB-47EF-9786-A7046D9B33E6}" type="pres">
      <dgm:prSet presAssocID="{2EBFBB0A-AA69-4A0F-9FFD-F00A36B254F5}" presName="sibTrans" presStyleLbl="sibTrans1D1" presStyleIdx="2" presStyleCnt="4"/>
      <dgm:spPr/>
      <dgm:t>
        <a:bodyPr/>
        <a:lstStyle/>
        <a:p>
          <a:endParaRPr lang="es-CO"/>
        </a:p>
      </dgm:t>
    </dgm:pt>
    <dgm:pt modelId="{79A8683F-7A86-4556-B734-E387167CC1DD}" type="pres">
      <dgm:prSet presAssocID="{92EF8E88-72B2-4130-89B9-857AD586EFB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AD96794-1FA3-4B68-B20F-E1004DF43DBB}" type="pres">
      <dgm:prSet presAssocID="{92EF8E88-72B2-4130-89B9-857AD586EFB1}" presName="spNode" presStyleCnt="0"/>
      <dgm:spPr/>
    </dgm:pt>
    <dgm:pt modelId="{E02ADE0C-E36D-449C-A8A8-18FF5A0B7170}" type="pres">
      <dgm:prSet presAssocID="{67DA15CA-1897-4FA0-8B76-5584FFB12AB4}" presName="sibTrans" presStyleLbl="sibTrans1D1" presStyleIdx="3" presStyleCnt="4"/>
      <dgm:spPr/>
      <dgm:t>
        <a:bodyPr/>
        <a:lstStyle/>
        <a:p>
          <a:endParaRPr lang="es-CO"/>
        </a:p>
      </dgm:t>
    </dgm:pt>
  </dgm:ptLst>
  <dgm:cxnLst>
    <dgm:cxn modelId="{0174EF1C-D488-4E1A-B714-E523A491F68C}" type="presOf" srcId="{A9AECF74-4D62-4400-BEAE-6D9366859980}" destId="{DB64C4AF-C714-4E5B-8449-58442362B5D3}" srcOrd="0" destOrd="0" presId="urn:microsoft.com/office/officeart/2005/8/layout/cycle6"/>
    <dgm:cxn modelId="{76BF26BD-260C-490E-BE18-74BFFF1CC24B}" type="presOf" srcId="{828FD964-D1D4-4587-8C54-530FE6738B1A}" destId="{3275A29F-C911-4D04-B24D-62FE65AE8158}" srcOrd="0" destOrd="0" presId="urn:microsoft.com/office/officeart/2005/8/layout/cycle6"/>
    <dgm:cxn modelId="{28E65E7B-E2EC-4B7C-AFAD-CDA2DFA4F2D4}" srcId="{A9AECF74-4D62-4400-BEAE-6D9366859980}" destId="{F4A9662A-EF65-4798-B08A-C532D0003B64}" srcOrd="2" destOrd="0" parTransId="{8F19C990-94D4-4432-AB2B-4A1A72EF8E56}" sibTransId="{2EBFBB0A-AA69-4A0F-9FFD-F00A36B254F5}"/>
    <dgm:cxn modelId="{D58D3513-DD3C-4534-9B9E-841BECB5A46B}" type="presOf" srcId="{69B9EF22-BE44-4288-B4DE-A1B013DD2310}" destId="{0BE75514-FF4B-4987-893B-C5C12E79B077}" srcOrd="0" destOrd="0" presId="urn:microsoft.com/office/officeart/2005/8/layout/cycle6"/>
    <dgm:cxn modelId="{717A8132-E65A-406E-BAA6-0B89F246C595}" type="presOf" srcId="{2EBFBB0A-AA69-4A0F-9FFD-F00A36B254F5}" destId="{22F55B7B-03FB-47EF-9786-A7046D9B33E6}" srcOrd="0" destOrd="0" presId="urn:microsoft.com/office/officeart/2005/8/layout/cycle6"/>
    <dgm:cxn modelId="{4EA28BED-8414-4BC7-AEAA-203A3030A7EB}" type="presOf" srcId="{67DA15CA-1897-4FA0-8B76-5584FFB12AB4}" destId="{E02ADE0C-E36D-449C-A8A8-18FF5A0B7170}" srcOrd="0" destOrd="0" presId="urn:microsoft.com/office/officeart/2005/8/layout/cycle6"/>
    <dgm:cxn modelId="{070A3FA9-C4D4-462C-AEFD-F634AB478333}" srcId="{A9AECF74-4D62-4400-BEAE-6D9366859980}" destId="{5EAE357A-9D8C-459F-967A-0CAE1728E8A4}" srcOrd="0" destOrd="0" parTransId="{401969ED-D03B-416F-9047-E421ABA6B90C}" sibTransId="{828FD964-D1D4-4587-8C54-530FE6738B1A}"/>
    <dgm:cxn modelId="{65546BF0-F5C2-472D-BA1B-D5141AAA89D0}" srcId="{A9AECF74-4D62-4400-BEAE-6D9366859980}" destId="{69B9EF22-BE44-4288-B4DE-A1B013DD2310}" srcOrd="1" destOrd="0" parTransId="{0E76DF51-65D3-40F5-BC9B-FDBE2678B3BB}" sibTransId="{E628BB5C-4D83-4517-9322-C30E68BAE707}"/>
    <dgm:cxn modelId="{B5FE3258-249E-45CA-8249-90B3E450DEBF}" type="presOf" srcId="{5EAE357A-9D8C-459F-967A-0CAE1728E8A4}" destId="{5CE42D1D-374C-43EF-B69E-46A6C60EB2E0}" srcOrd="0" destOrd="0" presId="urn:microsoft.com/office/officeart/2005/8/layout/cycle6"/>
    <dgm:cxn modelId="{7E0E71B7-AC41-4D31-A033-5E6C8323562C}" srcId="{A9AECF74-4D62-4400-BEAE-6D9366859980}" destId="{92EF8E88-72B2-4130-89B9-857AD586EFB1}" srcOrd="3" destOrd="0" parTransId="{B97237BF-5DC4-4291-956A-2D55D9C7F1EB}" sibTransId="{67DA15CA-1897-4FA0-8B76-5584FFB12AB4}"/>
    <dgm:cxn modelId="{B4D4C146-7F8C-4824-9002-BCABC26DB4F1}" type="presOf" srcId="{F4A9662A-EF65-4798-B08A-C532D0003B64}" destId="{BD347248-4DB0-435C-9215-E59A87850C4D}" srcOrd="0" destOrd="0" presId="urn:microsoft.com/office/officeart/2005/8/layout/cycle6"/>
    <dgm:cxn modelId="{0A5386E4-4B4A-49F5-B331-9BBF3330828D}" type="presOf" srcId="{E628BB5C-4D83-4517-9322-C30E68BAE707}" destId="{EC2B7703-2C3A-405F-B29E-433DEC3EB898}" srcOrd="0" destOrd="0" presId="urn:microsoft.com/office/officeart/2005/8/layout/cycle6"/>
    <dgm:cxn modelId="{2B58CB0A-914C-487F-9292-7853F252862E}" type="presOf" srcId="{92EF8E88-72B2-4130-89B9-857AD586EFB1}" destId="{79A8683F-7A86-4556-B734-E387167CC1DD}" srcOrd="0" destOrd="0" presId="urn:microsoft.com/office/officeart/2005/8/layout/cycle6"/>
    <dgm:cxn modelId="{FB6495EE-02E2-4A98-A8CF-B63A8494A1DD}" type="presParOf" srcId="{DB64C4AF-C714-4E5B-8449-58442362B5D3}" destId="{5CE42D1D-374C-43EF-B69E-46A6C60EB2E0}" srcOrd="0" destOrd="0" presId="urn:microsoft.com/office/officeart/2005/8/layout/cycle6"/>
    <dgm:cxn modelId="{99179E71-9AAB-4C5A-B972-9CA0CD8C7C31}" type="presParOf" srcId="{DB64C4AF-C714-4E5B-8449-58442362B5D3}" destId="{CA949415-72CD-4EAA-874B-FD803C85B389}" srcOrd="1" destOrd="0" presId="urn:microsoft.com/office/officeart/2005/8/layout/cycle6"/>
    <dgm:cxn modelId="{DE788219-9CC4-4C4C-9E5D-E936C1DC5A66}" type="presParOf" srcId="{DB64C4AF-C714-4E5B-8449-58442362B5D3}" destId="{3275A29F-C911-4D04-B24D-62FE65AE8158}" srcOrd="2" destOrd="0" presId="urn:microsoft.com/office/officeart/2005/8/layout/cycle6"/>
    <dgm:cxn modelId="{C58374BF-4F2D-48B9-8786-EB1C5920F588}" type="presParOf" srcId="{DB64C4AF-C714-4E5B-8449-58442362B5D3}" destId="{0BE75514-FF4B-4987-893B-C5C12E79B077}" srcOrd="3" destOrd="0" presId="urn:microsoft.com/office/officeart/2005/8/layout/cycle6"/>
    <dgm:cxn modelId="{044F886F-1EE9-4FE0-A265-737B99291198}" type="presParOf" srcId="{DB64C4AF-C714-4E5B-8449-58442362B5D3}" destId="{895B6651-15AB-4983-AD55-7A14765F6218}" srcOrd="4" destOrd="0" presId="urn:microsoft.com/office/officeart/2005/8/layout/cycle6"/>
    <dgm:cxn modelId="{5CB70C98-09CE-4D46-ABF3-3068AC89DBDA}" type="presParOf" srcId="{DB64C4AF-C714-4E5B-8449-58442362B5D3}" destId="{EC2B7703-2C3A-405F-B29E-433DEC3EB898}" srcOrd="5" destOrd="0" presId="urn:microsoft.com/office/officeart/2005/8/layout/cycle6"/>
    <dgm:cxn modelId="{7CFBD66C-6D3B-4FC8-84DF-110C22350C6F}" type="presParOf" srcId="{DB64C4AF-C714-4E5B-8449-58442362B5D3}" destId="{BD347248-4DB0-435C-9215-E59A87850C4D}" srcOrd="6" destOrd="0" presId="urn:microsoft.com/office/officeart/2005/8/layout/cycle6"/>
    <dgm:cxn modelId="{199E3A04-A0F2-42B1-800E-5301DF6749AA}" type="presParOf" srcId="{DB64C4AF-C714-4E5B-8449-58442362B5D3}" destId="{87F84D47-E719-456D-9F4B-9E4BEBB1EA50}" srcOrd="7" destOrd="0" presId="urn:microsoft.com/office/officeart/2005/8/layout/cycle6"/>
    <dgm:cxn modelId="{FE1E2EC4-794F-4724-B1CB-385DFFE5229A}" type="presParOf" srcId="{DB64C4AF-C714-4E5B-8449-58442362B5D3}" destId="{22F55B7B-03FB-47EF-9786-A7046D9B33E6}" srcOrd="8" destOrd="0" presId="urn:microsoft.com/office/officeart/2005/8/layout/cycle6"/>
    <dgm:cxn modelId="{9124C80A-4EB3-45D6-B81F-5592947C5B58}" type="presParOf" srcId="{DB64C4AF-C714-4E5B-8449-58442362B5D3}" destId="{79A8683F-7A86-4556-B734-E387167CC1DD}" srcOrd="9" destOrd="0" presId="urn:microsoft.com/office/officeart/2005/8/layout/cycle6"/>
    <dgm:cxn modelId="{F5780FB5-454A-48DB-AB4D-18ACC57FF47E}" type="presParOf" srcId="{DB64C4AF-C714-4E5B-8449-58442362B5D3}" destId="{6AD96794-1FA3-4B68-B20F-E1004DF43DBB}" srcOrd="10" destOrd="0" presId="urn:microsoft.com/office/officeart/2005/8/layout/cycle6"/>
    <dgm:cxn modelId="{7B88F2AE-8F47-4817-ABF7-36D89DABE4FC}" type="presParOf" srcId="{DB64C4AF-C714-4E5B-8449-58442362B5D3}" destId="{E02ADE0C-E36D-449C-A8A8-18FF5A0B7170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DF5BFC-9F16-49AF-8E71-110C9D92A096}" type="doc">
      <dgm:prSet loTypeId="urn:microsoft.com/office/officeart/2005/8/layout/radial4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FD34CF7E-58D5-4267-AE10-D0E68BD35EBC}">
      <dgm:prSet phldrT="[Texto]"/>
      <dgm:spPr/>
      <dgm:t>
        <a:bodyPr/>
        <a:lstStyle/>
        <a:p>
          <a:r>
            <a:rPr lang="es-CO" dirty="0" smtClean="0"/>
            <a:t>Empresa que cotiza en la BVC</a:t>
          </a:r>
          <a:endParaRPr lang="es-CO" dirty="0"/>
        </a:p>
      </dgm:t>
    </dgm:pt>
    <dgm:pt modelId="{C1E6B53D-BC1A-4989-BB65-6D41AA84E6CF}" type="parTrans" cxnId="{8512C027-71F3-4C9C-9F56-360B76A71583}">
      <dgm:prSet/>
      <dgm:spPr/>
      <dgm:t>
        <a:bodyPr/>
        <a:lstStyle/>
        <a:p>
          <a:endParaRPr lang="es-CO"/>
        </a:p>
      </dgm:t>
    </dgm:pt>
    <dgm:pt modelId="{8EB0659D-97E4-4AD3-93CC-626AFB969258}" type="sibTrans" cxnId="{8512C027-71F3-4C9C-9F56-360B76A71583}">
      <dgm:prSet/>
      <dgm:spPr/>
      <dgm:t>
        <a:bodyPr/>
        <a:lstStyle/>
        <a:p>
          <a:endParaRPr lang="es-CO"/>
        </a:p>
      </dgm:t>
    </dgm:pt>
    <dgm:pt modelId="{8015039F-BB0A-4ACE-ACB0-76302E9FD842}">
      <dgm:prSet phldrT="[Texto]"/>
      <dgm:spPr/>
      <dgm:t>
        <a:bodyPr/>
        <a:lstStyle/>
        <a:p>
          <a:r>
            <a:rPr lang="es-CO" dirty="0" smtClean="0"/>
            <a:t>Proyecto </a:t>
          </a:r>
          <a:r>
            <a:rPr lang="es-CO" dirty="0" err="1" smtClean="0"/>
            <a:t>Burkenroad</a:t>
          </a:r>
          <a:endParaRPr lang="es-CO" dirty="0"/>
        </a:p>
      </dgm:t>
    </dgm:pt>
    <dgm:pt modelId="{C9795DAA-2758-46AA-A559-CB47DE57D8CE}" type="parTrans" cxnId="{75867CE0-67E7-40B2-BBFE-DBCA542FBE16}">
      <dgm:prSet/>
      <dgm:spPr/>
      <dgm:t>
        <a:bodyPr/>
        <a:lstStyle/>
        <a:p>
          <a:endParaRPr lang="es-CO"/>
        </a:p>
      </dgm:t>
    </dgm:pt>
    <dgm:pt modelId="{EE5D9EFA-3E89-4F04-84A4-3B2FD068829A}" type="sibTrans" cxnId="{75867CE0-67E7-40B2-BBFE-DBCA542FBE16}">
      <dgm:prSet/>
      <dgm:spPr/>
      <dgm:t>
        <a:bodyPr/>
        <a:lstStyle/>
        <a:p>
          <a:endParaRPr lang="es-CO"/>
        </a:p>
      </dgm:t>
    </dgm:pt>
    <dgm:pt modelId="{BD0B7D54-ED54-40CE-A3B9-A96592ED0943}">
      <dgm:prSet phldrT="[Texto]"/>
      <dgm:spPr/>
      <dgm:t>
        <a:bodyPr/>
        <a:lstStyle/>
        <a:p>
          <a:r>
            <a:rPr lang="es-CO" dirty="0" smtClean="0"/>
            <a:t>Valoración por flujo de caja descontado</a:t>
          </a:r>
          <a:endParaRPr lang="es-CO" dirty="0"/>
        </a:p>
      </dgm:t>
    </dgm:pt>
    <dgm:pt modelId="{EFA54404-B1C7-4DAD-8AD6-536663D0D4CE}" type="parTrans" cxnId="{B0AD728F-B0BE-40EA-9E7F-4C5B76053FB2}">
      <dgm:prSet/>
      <dgm:spPr/>
      <dgm:t>
        <a:bodyPr/>
        <a:lstStyle/>
        <a:p>
          <a:endParaRPr lang="es-CO"/>
        </a:p>
      </dgm:t>
    </dgm:pt>
    <dgm:pt modelId="{99855249-950F-4183-9FA4-FAC5497CE37D}" type="sibTrans" cxnId="{B0AD728F-B0BE-40EA-9E7F-4C5B76053FB2}">
      <dgm:prSet/>
      <dgm:spPr/>
      <dgm:t>
        <a:bodyPr/>
        <a:lstStyle/>
        <a:p>
          <a:endParaRPr lang="es-CO"/>
        </a:p>
      </dgm:t>
    </dgm:pt>
    <dgm:pt modelId="{1611ED19-7B94-4272-8765-DBDAF9A1D493}">
      <dgm:prSet/>
      <dgm:spPr/>
      <dgm:t>
        <a:bodyPr/>
        <a:lstStyle/>
        <a:p>
          <a:r>
            <a:rPr lang="es-CO" dirty="0" smtClean="0"/>
            <a:t>Estados financieros históricos</a:t>
          </a:r>
          <a:endParaRPr lang="es-CO" dirty="0"/>
        </a:p>
      </dgm:t>
    </dgm:pt>
    <dgm:pt modelId="{697410DF-41EE-4E19-A8EF-99BFA601A7B3}" type="parTrans" cxnId="{D8C1DDE0-549F-4403-BC2B-C54E0E262470}">
      <dgm:prSet/>
      <dgm:spPr/>
      <dgm:t>
        <a:bodyPr/>
        <a:lstStyle/>
        <a:p>
          <a:endParaRPr lang="es-CO"/>
        </a:p>
      </dgm:t>
    </dgm:pt>
    <dgm:pt modelId="{01BFE8DE-E41C-4F04-BB78-4E93E6CA5C14}" type="sibTrans" cxnId="{D8C1DDE0-549F-4403-BC2B-C54E0E262470}">
      <dgm:prSet/>
      <dgm:spPr/>
      <dgm:t>
        <a:bodyPr/>
        <a:lstStyle/>
        <a:p>
          <a:endParaRPr lang="es-CO"/>
        </a:p>
      </dgm:t>
    </dgm:pt>
    <dgm:pt modelId="{581ED7FC-E5F0-4017-8911-41248E3136B6}">
      <dgm:prSet/>
      <dgm:spPr/>
      <dgm:t>
        <a:bodyPr/>
        <a:lstStyle/>
        <a:p>
          <a:r>
            <a:rPr lang="es-CO" dirty="0" smtClean="0"/>
            <a:t>Proyección de Estados financieros</a:t>
          </a:r>
          <a:endParaRPr lang="es-CO" dirty="0"/>
        </a:p>
      </dgm:t>
    </dgm:pt>
    <dgm:pt modelId="{184E72E4-1075-418A-B6CC-81B9766D231C}" type="parTrans" cxnId="{E9F5887A-9166-492D-A866-7C19B1F926A5}">
      <dgm:prSet/>
      <dgm:spPr/>
      <dgm:t>
        <a:bodyPr/>
        <a:lstStyle/>
        <a:p>
          <a:endParaRPr lang="es-CO"/>
        </a:p>
      </dgm:t>
    </dgm:pt>
    <dgm:pt modelId="{2890B731-19E0-423D-A3AB-5C741801D190}" type="sibTrans" cxnId="{E9F5887A-9166-492D-A866-7C19B1F926A5}">
      <dgm:prSet/>
      <dgm:spPr/>
      <dgm:t>
        <a:bodyPr/>
        <a:lstStyle/>
        <a:p>
          <a:endParaRPr lang="es-CO"/>
        </a:p>
      </dgm:t>
    </dgm:pt>
    <dgm:pt modelId="{B781ACA3-6E7B-432B-A91A-A604C07313CD}">
      <dgm:prSet/>
      <dgm:spPr/>
      <dgm:t>
        <a:bodyPr/>
        <a:lstStyle/>
        <a:p>
          <a:r>
            <a:rPr lang="es-CO" dirty="0" smtClean="0"/>
            <a:t>Análisis e interpretación de indicadores</a:t>
          </a:r>
          <a:endParaRPr lang="es-CO" dirty="0"/>
        </a:p>
      </dgm:t>
    </dgm:pt>
    <dgm:pt modelId="{0FB7A17C-75A8-4A0A-AA69-C7971C77597C}" type="parTrans" cxnId="{95E5F577-01E2-44BC-A97A-6D208C08875B}">
      <dgm:prSet/>
      <dgm:spPr/>
      <dgm:t>
        <a:bodyPr/>
        <a:lstStyle/>
        <a:p>
          <a:endParaRPr lang="es-CO"/>
        </a:p>
      </dgm:t>
    </dgm:pt>
    <dgm:pt modelId="{89EA8B76-FF63-4572-904F-0CC4F5B9F249}" type="sibTrans" cxnId="{95E5F577-01E2-44BC-A97A-6D208C08875B}">
      <dgm:prSet/>
      <dgm:spPr/>
      <dgm:t>
        <a:bodyPr/>
        <a:lstStyle/>
        <a:p>
          <a:endParaRPr lang="es-CO"/>
        </a:p>
      </dgm:t>
    </dgm:pt>
    <dgm:pt modelId="{33A2A545-BC2C-4FC9-9783-B393631E469E}">
      <dgm:prSet/>
      <dgm:spPr/>
      <dgm:t>
        <a:bodyPr/>
        <a:lstStyle/>
        <a:p>
          <a:r>
            <a:rPr lang="es-CO" dirty="0" smtClean="0"/>
            <a:t>Análisis situación actual y futura</a:t>
          </a:r>
          <a:endParaRPr lang="es-CO" dirty="0"/>
        </a:p>
      </dgm:t>
    </dgm:pt>
    <dgm:pt modelId="{7733E15D-9EFA-4EBD-BCB5-EF3EE919BAD0}" type="parTrans" cxnId="{A63951AD-B3B1-4183-9FF5-472B3E1B98E2}">
      <dgm:prSet/>
      <dgm:spPr/>
      <dgm:t>
        <a:bodyPr/>
        <a:lstStyle/>
        <a:p>
          <a:endParaRPr lang="es-CO"/>
        </a:p>
      </dgm:t>
    </dgm:pt>
    <dgm:pt modelId="{55ABAE52-0D73-4415-83CB-19DE71D4D7A7}" type="sibTrans" cxnId="{A63951AD-B3B1-4183-9FF5-472B3E1B98E2}">
      <dgm:prSet/>
      <dgm:spPr/>
      <dgm:t>
        <a:bodyPr/>
        <a:lstStyle/>
        <a:p>
          <a:endParaRPr lang="es-CO"/>
        </a:p>
      </dgm:t>
    </dgm:pt>
    <dgm:pt modelId="{137F4BB3-D727-4425-A61D-418CD7D86877}" type="pres">
      <dgm:prSet presAssocID="{CEDF5BFC-9F16-49AF-8E71-110C9D92A09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8A268888-1ED8-4476-A753-845C3DD9DF9C}" type="pres">
      <dgm:prSet presAssocID="{FD34CF7E-58D5-4267-AE10-D0E68BD35EBC}" presName="centerShape" presStyleLbl="node0" presStyleIdx="0" presStyleCnt="1" custLinFactNeighborX="569" custLinFactNeighborY="-13"/>
      <dgm:spPr/>
      <dgm:t>
        <a:bodyPr/>
        <a:lstStyle/>
        <a:p>
          <a:endParaRPr lang="es-CO"/>
        </a:p>
      </dgm:t>
    </dgm:pt>
    <dgm:pt modelId="{08F8FD36-7359-4752-88C3-DAC3B1DD43BF}" type="pres">
      <dgm:prSet presAssocID="{C9795DAA-2758-46AA-A559-CB47DE57D8CE}" presName="parTrans" presStyleLbl="bgSibTrans2D1" presStyleIdx="0" presStyleCnt="6"/>
      <dgm:spPr/>
      <dgm:t>
        <a:bodyPr/>
        <a:lstStyle/>
        <a:p>
          <a:endParaRPr lang="es-CO"/>
        </a:p>
      </dgm:t>
    </dgm:pt>
    <dgm:pt modelId="{FA8C36A1-6DF2-4C32-A9CD-5C53D614FD3F}" type="pres">
      <dgm:prSet presAssocID="{8015039F-BB0A-4ACE-ACB0-76302E9FD84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0EBE4D5-D83E-49F8-952B-B080D752D8B5}" type="pres">
      <dgm:prSet presAssocID="{EFA54404-B1C7-4DAD-8AD6-536663D0D4CE}" presName="parTrans" presStyleLbl="bgSibTrans2D1" presStyleIdx="1" presStyleCnt="6"/>
      <dgm:spPr/>
      <dgm:t>
        <a:bodyPr/>
        <a:lstStyle/>
        <a:p>
          <a:endParaRPr lang="es-CO"/>
        </a:p>
      </dgm:t>
    </dgm:pt>
    <dgm:pt modelId="{362BD2E4-2AB9-426B-8859-B6CBF1CA44C8}" type="pres">
      <dgm:prSet presAssocID="{BD0B7D54-ED54-40CE-A3B9-A96592ED094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78FAA06-4A2E-4EBF-8091-6415F5F7A46A}" type="pres">
      <dgm:prSet presAssocID="{7733E15D-9EFA-4EBD-BCB5-EF3EE919BAD0}" presName="parTrans" presStyleLbl="bgSibTrans2D1" presStyleIdx="2" presStyleCnt="6"/>
      <dgm:spPr/>
      <dgm:t>
        <a:bodyPr/>
        <a:lstStyle/>
        <a:p>
          <a:endParaRPr lang="es-CO"/>
        </a:p>
      </dgm:t>
    </dgm:pt>
    <dgm:pt modelId="{AA2A2A5B-F838-4F9E-9A3F-42AD432406DB}" type="pres">
      <dgm:prSet presAssocID="{33A2A545-BC2C-4FC9-9783-B393631E469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39786B4-9431-4D1C-B54C-6BD9600ECC26}" type="pres">
      <dgm:prSet presAssocID="{697410DF-41EE-4E19-A8EF-99BFA601A7B3}" presName="parTrans" presStyleLbl="bgSibTrans2D1" presStyleIdx="3" presStyleCnt="6"/>
      <dgm:spPr/>
      <dgm:t>
        <a:bodyPr/>
        <a:lstStyle/>
        <a:p>
          <a:endParaRPr lang="es-CO"/>
        </a:p>
      </dgm:t>
    </dgm:pt>
    <dgm:pt modelId="{1C751F55-B68C-47DE-BFB4-E5856076DBD9}" type="pres">
      <dgm:prSet presAssocID="{1611ED19-7B94-4272-8765-DBDAF9A1D49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6918D43-5F13-4826-B01C-384617C7A829}" type="pres">
      <dgm:prSet presAssocID="{184E72E4-1075-418A-B6CC-81B9766D231C}" presName="parTrans" presStyleLbl="bgSibTrans2D1" presStyleIdx="4" presStyleCnt="6"/>
      <dgm:spPr/>
      <dgm:t>
        <a:bodyPr/>
        <a:lstStyle/>
        <a:p>
          <a:endParaRPr lang="es-CO"/>
        </a:p>
      </dgm:t>
    </dgm:pt>
    <dgm:pt modelId="{6D2F0D21-C28F-41D7-A8ED-979C49BB6A2B}" type="pres">
      <dgm:prSet presAssocID="{581ED7FC-E5F0-4017-8911-41248E3136B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6C81EDF-60A9-43B8-8436-2E07839DDF3B}" type="pres">
      <dgm:prSet presAssocID="{0FB7A17C-75A8-4A0A-AA69-C7971C77597C}" presName="parTrans" presStyleLbl="bgSibTrans2D1" presStyleIdx="5" presStyleCnt="6"/>
      <dgm:spPr/>
      <dgm:t>
        <a:bodyPr/>
        <a:lstStyle/>
        <a:p>
          <a:endParaRPr lang="es-CO"/>
        </a:p>
      </dgm:t>
    </dgm:pt>
    <dgm:pt modelId="{E23F3EB4-0F2F-46A4-9F25-1AA991FDE1DF}" type="pres">
      <dgm:prSet presAssocID="{B781ACA3-6E7B-432B-A91A-A604C07313C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16487F0E-A0AA-4BAB-A1C5-DA7E7813B4F5}" type="presOf" srcId="{1611ED19-7B94-4272-8765-DBDAF9A1D493}" destId="{1C751F55-B68C-47DE-BFB4-E5856076DBD9}" srcOrd="0" destOrd="0" presId="urn:microsoft.com/office/officeart/2005/8/layout/radial4"/>
    <dgm:cxn modelId="{F5BFAA4C-C7B2-4856-9790-FAF490B38C2F}" type="presOf" srcId="{FD34CF7E-58D5-4267-AE10-D0E68BD35EBC}" destId="{8A268888-1ED8-4476-A753-845C3DD9DF9C}" srcOrd="0" destOrd="0" presId="urn:microsoft.com/office/officeart/2005/8/layout/radial4"/>
    <dgm:cxn modelId="{CA7439C2-9BBE-4053-9517-3044D7CC69BF}" type="presOf" srcId="{697410DF-41EE-4E19-A8EF-99BFA601A7B3}" destId="{939786B4-9431-4D1C-B54C-6BD9600ECC26}" srcOrd="0" destOrd="0" presId="urn:microsoft.com/office/officeart/2005/8/layout/radial4"/>
    <dgm:cxn modelId="{52CB57EE-3216-4FC6-8D32-DF19D74C01FD}" type="presOf" srcId="{EFA54404-B1C7-4DAD-8AD6-536663D0D4CE}" destId="{50EBE4D5-D83E-49F8-952B-B080D752D8B5}" srcOrd="0" destOrd="0" presId="urn:microsoft.com/office/officeart/2005/8/layout/radial4"/>
    <dgm:cxn modelId="{75867CE0-67E7-40B2-BBFE-DBCA542FBE16}" srcId="{FD34CF7E-58D5-4267-AE10-D0E68BD35EBC}" destId="{8015039F-BB0A-4ACE-ACB0-76302E9FD842}" srcOrd="0" destOrd="0" parTransId="{C9795DAA-2758-46AA-A559-CB47DE57D8CE}" sibTransId="{EE5D9EFA-3E89-4F04-84A4-3B2FD068829A}"/>
    <dgm:cxn modelId="{2088543A-94D4-45BE-AEA3-3C08ACFE3DB1}" type="presOf" srcId="{33A2A545-BC2C-4FC9-9783-B393631E469E}" destId="{AA2A2A5B-F838-4F9E-9A3F-42AD432406DB}" srcOrd="0" destOrd="0" presId="urn:microsoft.com/office/officeart/2005/8/layout/radial4"/>
    <dgm:cxn modelId="{2CAE8917-340C-4483-97E7-D8C93B70930B}" type="presOf" srcId="{BD0B7D54-ED54-40CE-A3B9-A96592ED0943}" destId="{362BD2E4-2AB9-426B-8859-B6CBF1CA44C8}" srcOrd="0" destOrd="0" presId="urn:microsoft.com/office/officeart/2005/8/layout/radial4"/>
    <dgm:cxn modelId="{890B4172-3492-44F5-B7BA-171DC8538A4D}" type="presOf" srcId="{8015039F-BB0A-4ACE-ACB0-76302E9FD842}" destId="{FA8C36A1-6DF2-4C32-A9CD-5C53D614FD3F}" srcOrd="0" destOrd="0" presId="urn:microsoft.com/office/officeart/2005/8/layout/radial4"/>
    <dgm:cxn modelId="{F315451F-280C-4FE2-B4DA-D1BD1B263E83}" type="presOf" srcId="{0FB7A17C-75A8-4A0A-AA69-C7971C77597C}" destId="{D6C81EDF-60A9-43B8-8436-2E07839DDF3B}" srcOrd="0" destOrd="0" presId="urn:microsoft.com/office/officeart/2005/8/layout/radial4"/>
    <dgm:cxn modelId="{EDC1BCE1-197D-41D7-8D86-118FD499DBCE}" type="presOf" srcId="{C9795DAA-2758-46AA-A559-CB47DE57D8CE}" destId="{08F8FD36-7359-4752-88C3-DAC3B1DD43BF}" srcOrd="0" destOrd="0" presId="urn:microsoft.com/office/officeart/2005/8/layout/radial4"/>
    <dgm:cxn modelId="{B0AD728F-B0BE-40EA-9E7F-4C5B76053FB2}" srcId="{FD34CF7E-58D5-4267-AE10-D0E68BD35EBC}" destId="{BD0B7D54-ED54-40CE-A3B9-A96592ED0943}" srcOrd="1" destOrd="0" parTransId="{EFA54404-B1C7-4DAD-8AD6-536663D0D4CE}" sibTransId="{99855249-950F-4183-9FA4-FAC5497CE37D}"/>
    <dgm:cxn modelId="{8D7E5E0E-DC7F-4212-A2A3-6541EF2927B6}" type="presOf" srcId="{B781ACA3-6E7B-432B-A91A-A604C07313CD}" destId="{E23F3EB4-0F2F-46A4-9F25-1AA991FDE1DF}" srcOrd="0" destOrd="0" presId="urn:microsoft.com/office/officeart/2005/8/layout/radial4"/>
    <dgm:cxn modelId="{C22B1D04-E8C0-4BF2-A1F8-C7B2260FE905}" type="presOf" srcId="{CEDF5BFC-9F16-49AF-8E71-110C9D92A096}" destId="{137F4BB3-D727-4425-A61D-418CD7D86877}" srcOrd="0" destOrd="0" presId="urn:microsoft.com/office/officeart/2005/8/layout/radial4"/>
    <dgm:cxn modelId="{A63951AD-B3B1-4183-9FF5-472B3E1B98E2}" srcId="{FD34CF7E-58D5-4267-AE10-D0E68BD35EBC}" destId="{33A2A545-BC2C-4FC9-9783-B393631E469E}" srcOrd="2" destOrd="0" parTransId="{7733E15D-9EFA-4EBD-BCB5-EF3EE919BAD0}" sibTransId="{55ABAE52-0D73-4415-83CB-19DE71D4D7A7}"/>
    <dgm:cxn modelId="{D6B89004-DC04-4C0D-BB9E-235C7EB1D070}" type="presOf" srcId="{184E72E4-1075-418A-B6CC-81B9766D231C}" destId="{F6918D43-5F13-4826-B01C-384617C7A829}" srcOrd="0" destOrd="0" presId="urn:microsoft.com/office/officeart/2005/8/layout/radial4"/>
    <dgm:cxn modelId="{D8C1DDE0-549F-4403-BC2B-C54E0E262470}" srcId="{FD34CF7E-58D5-4267-AE10-D0E68BD35EBC}" destId="{1611ED19-7B94-4272-8765-DBDAF9A1D493}" srcOrd="3" destOrd="0" parTransId="{697410DF-41EE-4E19-A8EF-99BFA601A7B3}" sibTransId="{01BFE8DE-E41C-4F04-BB78-4E93E6CA5C14}"/>
    <dgm:cxn modelId="{075B4EE1-059D-46A9-9F95-69806AEFD798}" type="presOf" srcId="{581ED7FC-E5F0-4017-8911-41248E3136B6}" destId="{6D2F0D21-C28F-41D7-A8ED-979C49BB6A2B}" srcOrd="0" destOrd="0" presId="urn:microsoft.com/office/officeart/2005/8/layout/radial4"/>
    <dgm:cxn modelId="{61FE043F-947A-4A4B-A906-87F50BC5027F}" type="presOf" srcId="{7733E15D-9EFA-4EBD-BCB5-EF3EE919BAD0}" destId="{A78FAA06-4A2E-4EBF-8091-6415F5F7A46A}" srcOrd="0" destOrd="0" presId="urn:microsoft.com/office/officeart/2005/8/layout/radial4"/>
    <dgm:cxn modelId="{8512C027-71F3-4C9C-9F56-360B76A71583}" srcId="{CEDF5BFC-9F16-49AF-8E71-110C9D92A096}" destId="{FD34CF7E-58D5-4267-AE10-D0E68BD35EBC}" srcOrd="0" destOrd="0" parTransId="{C1E6B53D-BC1A-4989-BB65-6D41AA84E6CF}" sibTransId="{8EB0659D-97E4-4AD3-93CC-626AFB969258}"/>
    <dgm:cxn modelId="{95E5F577-01E2-44BC-A97A-6D208C08875B}" srcId="{FD34CF7E-58D5-4267-AE10-D0E68BD35EBC}" destId="{B781ACA3-6E7B-432B-A91A-A604C07313CD}" srcOrd="5" destOrd="0" parTransId="{0FB7A17C-75A8-4A0A-AA69-C7971C77597C}" sibTransId="{89EA8B76-FF63-4572-904F-0CC4F5B9F249}"/>
    <dgm:cxn modelId="{E9F5887A-9166-492D-A866-7C19B1F926A5}" srcId="{FD34CF7E-58D5-4267-AE10-D0E68BD35EBC}" destId="{581ED7FC-E5F0-4017-8911-41248E3136B6}" srcOrd="4" destOrd="0" parTransId="{184E72E4-1075-418A-B6CC-81B9766D231C}" sibTransId="{2890B731-19E0-423D-A3AB-5C741801D190}"/>
    <dgm:cxn modelId="{AA786985-A009-4012-AC22-23F58102CCA2}" type="presParOf" srcId="{137F4BB3-D727-4425-A61D-418CD7D86877}" destId="{8A268888-1ED8-4476-A753-845C3DD9DF9C}" srcOrd="0" destOrd="0" presId="urn:microsoft.com/office/officeart/2005/8/layout/radial4"/>
    <dgm:cxn modelId="{EF840216-FF04-4906-AB64-0F87C5D329C3}" type="presParOf" srcId="{137F4BB3-D727-4425-A61D-418CD7D86877}" destId="{08F8FD36-7359-4752-88C3-DAC3B1DD43BF}" srcOrd="1" destOrd="0" presId="urn:microsoft.com/office/officeart/2005/8/layout/radial4"/>
    <dgm:cxn modelId="{B9BBB7BB-F131-4D18-964C-83DC4965FF5E}" type="presParOf" srcId="{137F4BB3-D727-4425-A61D-418CD7D86877}" destId="{FA8C36A1-6DF2-4C32-A9CD-5C53D614FD3F}" srcOrd="2" destOrd="0" presId="urn:microsoft.com/office/officeart/2005/8/layout/radial4"/>
    <dgm:cxn modelId="{6A0058AB-A52D-473E-99DD-273578F4B01B}" type="presParOf" srcId="{137F4BB3-D727-4425-A61D-418CD7D86877}" destId="{50EBE4D5-D83E-49F8-952B-B080D752D8B5}" srcOrd="3" destOrd="0" presId="urn:microsoft.com/office/officeart/2005/8/layout/radial4"/>
    <dgm:cxn modelId="{C6EAC65E-4BCE-4B44-B49F-6001EA53CEC1}" type="presParOf" srcId="{137F4BB3-D727-4425-A61D-418CD7D86877}" destId="{362BD2E4-2AB9-426B-8859-B6CBF1CA44C8}" srcOrd="4" destOrd="0" presId="urn:microsoft.com/office/officeart/2005/8/layout/radial4"/>
    <dgm:cxn modelId="{AEC92870-5DB4-46BC-96CA-00E6194A21E9}" type="presParOf" srcId="{137F4BB3-D727-4425-A61D-418CD7D86877}" destId="{A78FAA06-4A2E-4EBF-8091-6415F5F7A46A}" srcOrd="5" destOrd="0" presId="urn:microsoft.com/office/officeart/2005/8/layout/radial4"/>
    <dgm:cxn modelId="{44C49799-2051-4324-92BA-11F21B4E39CC}" type="presParOf" srcId="{137F4BB3-D727-4425-A61D-418CD7D86877}" destId="{AA2A2A5B-F838-4F9E-9A3F-42AD432406DB}" srcOrd="6" destOrd="0" presId="urn:microsoft.com/office/officeart/2005/8/layout/radial4"/>
    <dgm:cxn modelId="{B6C85F52-BC97-420B-8210-983D529BBA5B}" type="presParOf" srcId="{137F4BB3-D727-4425-A61D-418CD7D86877}" destId="{939786B4-9431-4D1C-B54C-6BD9600ECC26}" srcOrd="7" destOrd="0" presId="urn:microsoft.com/office/officeart/2005/8/layout/radial4"/>
    <dgm:cxn modelId="{CC36C24F-EACA-4716-844D-F5DC0292C93C}" type="presParOf" srcId="{137F4BB3-D727-4425-A61D-418CD7D86877}" destId="{1C751F55-B68C-47DE-BFB4-E5856076DBD9}" srcOrd="8" destOrd="0" presId="urn:microsoft.com/office/officeart/2005/8/layout/radial4"/>
    <dgm:cxn modelId="{898F9DD5-66B8-4823-BC03-21F708494CA3}" type="presParOf" srcId="{137F4BB3-D727-4425-A61D-418CD7D86877}" destId="{F6918D43-5F13-4826-B01C-384617C7A829}" srcOrd="9" destOrd="0" presId="urn:microsoft.com/office/officeart/2005/8/layout/radial4"/>
    <dgm:cxn modelId="{EBE5A931-7C54-4F77-BB0B-8354C7190D91}" type="presParOf" srcId="{137F4BB3-D727-4425-A61D-418CD7D86877}" destId="{6D2F0D21-C28F-41D7-A8ED-979C49BB6A2B}" srcOrd="10" destOrd="0" presId="urn:microsoft.com/office/officeart/2005/8/layout/radial4"/>
    <dgm:cxn modelId="{59066EAC-E181-406E-8128-4D6344624593}" type="presParOf" srcId="{137F4BB3-D727-4425-A61D-418CD7D86877}" destId="{D6C81EDF-60A9-43B8-8436-2E07839DDF3B}" srcOrd="11" destOrd="0" presId="urn:microsoft.com/office/officeart/2005/8/layout/radial4"/>
    <dgm:cxn modelId="{864C7B33-4D85-40E4-91D5-53E344D706C2}" type="presParOf" srcId="{137F4BB3-D727-4425-A61D-418CD7D86877}" destId="{E23F3EB4-0F2F-46A4-9F25-1AA991FDE1DF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F6CFA1-C202-446D-B744-973C1D9C90EF}" type="doc">
      <dgm:prSet loTypeId="urn:microsoft.com/office/officeart/2005/8/layout/cycle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9056741-49E4-4DBD-B509-C2E936CAF83B}">
      <dgm:prSet phldrT="[Texto]"/>
      <dgm:spPr>
        <a:solidFill>
          <a:srgbClr val="92D050"/>
        </a:solidFill>
      </dgm:spPr>
      <dgm:t>
        <a:bodyPr/>
        <a:lstStyle/>
        <a:p>
          <a:r>
            <a:rPr lang="es-CO" dirty="0" smtClean="0"/>
            <a:t>Situación de mercado</a:t>
          </a:r>
          <a:endParaRPr lang="es-CO" dirty="0"/>
        </a:p>
      </dgm:t>
    </dgm:pt>
    <dgm:pt modelId="{3660E5A2-1A64-44EC-B710-B469F9CD01AF}" type="parTrans" cxnId="{5ACC255D-09D1-48C7-B716-5A58951CC11D}">
      <dgm:prSet/>
      <dgm:spPr/>
      <dgm:t>
        <a:bodyPr/>
        <a:lstStyle/>
        <a:p>
          <a:endParaRPr lang="es-CO"/>
        </a:p>
      </dgm:t>
    </dgm:pt>
    <dgm:pt modelId="{45A3617C-1971-4B89-AAD3-30C25CCAAD58}" type="sibTrans" cxnId="{5ACC255D-09D1-48C7-B716-5A58951CC11D}">
      <dgm:prSet/>
      <dgm:spPr/>
      <dgm:t>
        <a:bodyPr/>
        <a:lstStyle/>
        <a:p>
          <a:endParaRPr lang="es-CO"/>
        </a:p>
      </dgm:t>
    </dgm:pt>
    <dgm:pt modelId="{8086D240-675F-4A58-B7D7-538C055C1FB9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CO" sz="1800" dirty="0" smtClean="0"/>
            <a:t>Entorno económico</a:t>
          </a:r>
          <a:endParaRPr lang="es-CO" sz="1800" dirty="0"/>
        </a:p>
      </dgm:t>
    </dgm:pt>
    <dgm:pt modelId="{CED2569F-C558-40A8-9A23-BE3E348446BC}" type="parTrans" cxnId="{5B39C5DC-F5B5-4907-8662-91B9B03F716A}">
      <dgm:prSet/>
      <dgm:spPr/>
      <dgm:t>
        <a:bodyPr/>
        <a:lstStyle/>
        <a:p>
          <a:endParaRPr lang="es-CO"/>
        </a:p>
      </dgm:t>
    </dgm:pt>
    <dgm:pt modelId="{253B7CB9-C328-4D86-A5B6-1AC0A4F205CA}" type="sibTrans" cxnId="{5B39C5DC-F5B5-4907-8662-91B9B03F716A}">
      <dgm:prSet/>
      <dgm:spPr/>
      <dgm:t>
        <a:bodyPr/>
        <a:lstStyle/>
        <a:p>
          <a:endParaRPr lang="es-CO"/>
        </a:p>
      </dgm:t>
    </dgm:pt>
    <dgm:pt modelId="{BED000A1-3145-4A69-96EB-F96432FD49E9}">
      <dgm:prSet phldrT="[Texto]"/>
      <dgm:spPr>
        <a:solidFill>
          <a:srgbClr val="0070C0"/>
        </a:solidFill>
      </dgm:spPr>
      <dgm:t>
        <a:bodyPr/>
        <a:lstStyle/>
        <a:p>
          <a:r>
            <a:rPr lang="es-CO" dirty="0" smtClean="0"/>
            <a:t>Objetivos</a:t>
          </a:r>
          <a:endParaRPr lang="es-CO" dirty="0"/>
        </a:p>
      </dgm:t>
    </dgm:pt>
    <dgm:pt modelId="{62A78AD4-3428-44CA-81AD-E67321D27DEC}" type="parTrans" cxnId="{2A6FBC07-18F6-4623-A0F9-19E59821491A}">
      <dgm:prSet/>
      <dgm:spPr/>
      <dgm:t>
        <a:bodyPr/>
        <a:lstStyle/>
        <a:p>
          <a:endParaRPr lang="es-CO"/>
        </a:p>
      </dgm:t>
    </dgm:pt>
    <dgm:pt modelId="{C20CEB9F-AC7D-41AE-AE3F-30503F063964}" type="sibTrans" cxnId="{2A6FBC07-18F6-4623-A0F9-19E59821491A}">
      <dgm:prSet/>
      <dgm:spPr/>
      <dgm:t>
        <a:bodyPr/>
        <a:lstStyle/>
        <a:p>
          <a:endParaRPr lang="es-CO"/>
        </a:p>
      </dgm:t>
    </dgm:pt>
    <dgm:pt modelId="{D71C8E99-9588-42B8-9E6E-D49607470B3D}">
      <dgm:prSet phldrT="[Texto]"/>
      <dgm:spPr>
        <a:solidFill>
          <a:srgbClr val="FF9900"/>
        </a:solidFill>
      </dgm:spPr>
      <dgm:t>
        <a:bodyPr/>
        <a:lstStyle/>
        <a:p>
          <a:r>
            <a:rPr lang="es-CO" dirty="0" smtClean="0"/>
            <a:t>Resultados</a:t>
          </a:r>
          <a:endParaRPr lang="es-CO" dirty="0"/>
        </a:p>
      </dgm:t>
    </dgm:pt>
    <dgm:pt modelId="{D5913652-797B-4EB9-B0EB-606DACB3D076}" type="parTrans" cxnId="{73D77543-6797-4FA0-86F1-6A36CD85FB8A}">
      <dgm:prSet/>
      <dgm:spPr/>
      <dgm:t>
        <a:bodyPr/>
        <a:lstStyle/>
        <a:p>
          <a:endParaRPr lang="es-CO"/>
        </a:p>
      </dgm:t>
    </dgm:pt>
    <dgm:pt modelId="{9AB4B7D1-56A3-40E1-A8C9-8EC6F1B71B79}" type="sibTrans" cxnId="{73D77543-6797-4FA0-86F1-6A36CD85FB8A}">
      <dgm:prSet/>
      <dgm:spPr/>
      <dgm:t>
        <a:bodyPr/>
        <a:lstStyle/>
        <a:p>
          <a:endParaRPr lang="es-CO"/>
        </a:p>
      </dgm:t>
    </dgm:pt>
    <dgm:pt modelId="{E856DE77-BFF9-4BAC-A944-0607F538CB6F}">
      <dgm:prSet phldrT="[Texto]"/>
      <dgm:spPr/>
      <dgm:t>
        <a:bodyPr/>
        <a:lstStyle/>
        <a:p>
          <a:r>
            <a:rPr lang="es-CO" dirty="0" smtClean="0"/>
            <a:t>Estrategia de empresa</a:t>
          </a:r>
          <a:endParaRPr lang="es-CO" dirty="0"/>
        </a:p>
      </dgm:t>
    </dgm:pt>
    <dgm:pt modelId="{CB762A01-D90C-431B-A58F-5A537E047DA3}" type="parTrans" cxnId="{49E50292-E151-46E7-B73E-A8BA60C7C14D}">
      <dgm:prSet/>
      <dgm:spPr/>
      <dgm:t>
        <a:bodyPr/>
        <a:lstStyle/>
        <a:p>
          <a:endParaRPr lang="es-CO"/>
        </a:p>
      </dgm:t>
    </dgm:pt>
    <dgm:pt modelId="{7AB3E1A2-E2FE-4B0F-BD83-2F229B691883}" type="sibTrans" cxnId="{49E50292-E151-46E7-B73E-A8BA60C7C14D}">
      <dgm:prSet/>
      <dgm:spPr/>
      <dgm:t>
        <a:bodyPr/>
        <a:lstStyle/>
        <a:p>
          <a:endParaRPr lang="es-CO"/>
        </a:p>
      </dgm:t>
    </dgm:pt>
    <dgm:pt modelId="{5C0A2F21-A64A-478D-BDF5-CC57AB3AB229}" type="pres">
      <dgm:prSet presAssocID="{7DF6CFA1-C202-446D-B744-973C1D9C90E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CEF8F74-CBD4-460F-9728-95FC7B37C1FD}" type="pres">
      <dgm:prSet presAssocID="{69056741-49E4-4DBD-B509-C2E936CAF83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BBF9BB3-178E-4A52-A86D-8A5CCDFA6283}" type="pres">
      <dgm:prSet presAssocID="{69056741-49E4-4DBD-B509-C2E936CAF83B}" presName="spNode" presStyleCnt="0"/>
      <dgm:spPr/>
      <dgm:t>
        <a:bodyPr/>
        <a:lstStyle/>
        <a:p>
          <a:endParaRPr lang="es-CO"/>
        </a:p>
      </dgm:t>
    </dgm:pt>
    <dgm:pt modelId="{02A068AA-67B1-44AE-BC83-0E8F7368765B}" type="pres">
      <dgm:prSet presAssocID="{45A3617C-1971-4B89-AAD3-30C25CCAAD58}" presName="sibTrans" presStyleLbl="sibTrans1D1" presStyleIdx="0" presStyleCnt="5"/>
      <dgm:spPr/>
      <dgm:t>
        <a:bodyPr/>
        <a:lstStyle/>
        <a:p>
          <a:endParaRPr lang="es-CO"/>
        </a:p>
      </dgm:t>
    </dgm:pt>
    <dgm:pt modelId="{313C68FB-4292-4ACF-896D-58AF1B830E58}" type="pres">
      <dgm:prSet presAssocID="{8086D240-675F-4A58-B7D7-538C055C1FB9}" presName="node" presStyleLbl="node1" presStyleIdx="1" presStyleCnt="5" custScaleX="100057" custScaleY="9997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04DDC7B-6955-481B-B4A2-51562C75305A}" type="pres">
      <dgm:prSet presAssocID="{8086D240-675F-4A58-B7D7-538C055C1FB9}" presName="spNode" presStyleCnt="0"/>
      <dgm:spPr/>
      <dgm:t>
        <a:bodyPr/>
        <a:lstStyle/>
        <a:p>
          <a:endParaRPr lang="es-CO"/>
        </a:p>
      </dgm:t>
    </dgm:pt>
    <dgm:pt modelId="{0601175F-D5A6-411D-9E1D-E73F3CFC92E6}" type="pres">
      <dgm:prSet presAssocID="{253B7CB9-C328-4D86-A5B6-1AC0A4F205CA}" presName="sibTrans" presStyleLbl="sibTrans1D1" presStyleIdx="1" presStyleCnt="5"/>
      <dgm:spPr/>
      <dgm:t>
        <a:bodyPr/>
        <a:lstStyle/>
        <a:p>
          <a:endParaRPr lang="es-CO"/>
        </a:p>
      </dgm:t>
    </dgm:pt>
    <dgm:pt modelId="{9FE025C3-6459-45F9-AFF1-C75E07BB254B}" type="pres">
      <dgm:prSet presAssocID="{BED000A1-3145-4A69-96EB-F96432FD49E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AB2640A-776C-465B-9FE3-D9D6BC36B5B6}" type="pres">
      <dgm:prSet presAssocID="{BED000A1-3145-4A69-96EB-F96432FD49E9}" presName="spNode" presStyleCnt="0"/>
      <dgm:spPr/>
      <dgm:t>
        <a:bodyPr/>
        <a:lstStyle/>
        <a:p>
          <a:endParaRPr lang="es-CO"/>
        </a:p>
      </dgm:t>
    </dgm:pt>
    <dgm:pt modelId="{8017585D-D20E-4780-8442-0F39ADFF577A}" type="pres">
      <dgm:prSet presAssocID="{C20CEB9F-AC7D-41AE-AE3F-30503F063964}" presName="sibTrans" presStyleLbl="sibTrans1D1" presStyleIdx="2" presStyleCnt="5"/>
      <dgm:spPr/>
      <dgm:t>
        <a:bodyPr/>
        <a:lstStyle/>
        <a:p>
          <a:endParaRPr lang="es-CO"/>
        </a:p>
      </dgm:t>
    </dgm:pt>
    <dgm:pt modelId="{73E3D998-91AF-4077-923F-99CDAA973C6F}" type="pres">
      <dgm:prSet presAssocID="{D71C8E99-9588-42B8-9E6E-D49607470B3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B481300-E1E4-40B9-BF90-835F76CA4CF9}" type="pres">
      <dgm:prSet presAssocID="{D71C8E99-9588-42B8-9E6E-D49607470B3D}" presName="spNode" presStyleCnt="0"/>
      <dgm:spPr/>
      <dgm:t>
        <a:bodyPr/>
        <a:lstStyle/>
        <a:p>
          <a:endParaRPr lang="es-CO"/>
        </a:p>
      </dgm:t>
    </dgm:pt>
    <dgm:pt modelId="{35208B6F-A2BF-4916-AB02-B15D947D3309}" type="pres">
      <dgm:prSet presAssocID="{9AB4B7D1-56A3-40E1-A8C9-8EC6F1B71B79}" presName="sibTrans" presStyleLbl="sibTrans1D1" presStyleIdx="3" presStyleCnt="5"/>
      <dgm:spPr/>
      <dgm:t>
        <a:bodyPr/>
        <a:lstStyle/>
        <a:p>
          <a:endParaRPr lang="es-CO"/>
        </a:p>
      </dgm:t>
    </dgm:pt>
    <dgm:pt modelId="{B37874C6-D2D2-4A78-9509-AA550829D447}" type="pres">
      <dgm:prSet presAssocID="{E856DE77-BFF9-4BAC-A944-0607F538CB6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0A65445-2A05-495D-9134-BC5E938E4BCA}" type="pres">
      <dgm:prSet presAssocID="{E856DE77-BFF9-4BAC-A944-0607F538CB6F}" presName="spNode" presStyleCnt="0"/>
      <dgm:spPr/>
      <dgm:t>
        <a:bodyPr/>
        <a:lstStyle/>
        <a:p>
          <a:endParaRPr lang="es-CO"/>
        </a:p>
      </dgm:t>
    </dgm:pt>
    <dgm:pt modelId="{73FA7546-9D04-4B19-B87A-92122A7BB67F}" type="pres">
      <dgm:prSet presAssocID="{7AB3E1A2-E2FE-4B0F-BD83-2F229B691883}" presName="sibTrans" presStyleLbl="sibTrans1D1" presStyleIdx="4" presStyleCnt="5"/>
      <dgm:spPr/>
      <dgm:t>
        <a:bodyPr/>
        <a:lstStyle/>
        <a:p>
          <a:endParaRPr lang="es-CO"/>
        </a:p>
      </dgm:t>
    </dgm:pt>
  </dgm:ptLst>
  <dgm:cxnLst>
    <dgm:cxn modelId="{49E50292-E151-46E7-B73E-A8BA60C7C14D}" srcId="{7DF6CFA1-C202-446D-B744-973C1D9C90EF}" destId="{E856DE77-BFF9-4BAC-A944-0607F538CB6F}" srcOrd="4" destOrd="0" parTransId="{CB762A01-D90C-431B-A58F-5A537E047DA3}" sibTransId="{7AB3E1A2-E2FE-4B0F-BD83-2F229B691883}"/>
    <dgm:cxn modelId="{DDEACC28-2B12-46AE-B4C4-AE11295EFB3F}" type="presOf" srcId="{7AB3E1A2-E2FE-4B0F-BD83-2F229B691883}" destId="{73FA7546-9D04-4B19-B87A-92122A7BB67F}" srcOrd="0" destOrd="0" presId="urn:microsoft.com/office/officeart/2005/8/layout/cycle6"/>
    <dgm:cxn modelId="{6A7A3701-AA24-4F8D-AE7C-17AB62B787DC}" type="presOf" srcId="{C20CEB9F-AC7D-41AE-AE3F-30503F063964}" destId="{8017585D-D20E-4780-8442-0F39ADFF577A}" srcOrd="0" destOrd="0" presId="urn:microsoft.com/office/officeart/2005/8/layout/cycle6"/>
    <dgm:cxn modelId="{7B463CE3-3F84-42E6-95AD-63C65C4E4554}" type="presOf" srcId="{D71C8E99-9588-42B8-9E6E-D49607470B3D}" destId="{73E3D998-91AF-4077-923F-99CDAA973C6F}" srcOrd="0" destOrd="0" presId="urn:microsoft.com/office/officeart/2005/8/layout/cycle6"/>
    <dgm:cxn modelId="{26459A01-F509-45C0-B2AD-A44D1585F4E6}" type="presOf" srcId="{253B7CB9-C328-4D86-A5B6-1AC0A4F205CA}" destId="{0601175F-D5A6-411D-9E1D-E73F3CFC92E6}" srcOrd="0" destOrd="0" presId="urn:microsoft.com/office/officeart/2005/8/layout/cycle6"/>
    <dgm:cxn modelId="{B5E7CEAE-A0B9-4E3F-A6D3-ECD9D2A686C8}" type="presOf" srcId="{9AB4B7D1-56A3-40E1-A8C9-8EC6F1B71B79}" destId="{35208B6F-A2BF-4916-AB02-B15D947D3309}" srcOrd="0" destOrd="0" presId="urn:microsoft.com/office/officeart/2005/8/layout/cycle6"/>
    <dgm:cxn modelId="{D9F3A750-DB79-4677-86E6-DDA3D6040017}" type="presOf" srcId="{45A3617C-1971-4B89-AAD3-30C25CCAAD58}" destId="{02A068AA-67B1-44AE-BC83-0E8F7368765B}" srcOrd="0" destOrd="0" presId="urn:microsoft.com/office/officeart/2005/8/layout/cycle6"/>
    <dgm:cxn modelId="{5B39C5DC-F5B5-4907-8662-91B9B03F716A}" srcId="{7DF6CFA1-C202-446D-B744-973C1D9C90EF}" destId="{8086D240-675F-4A58-B7D7-538C055C1FB9}" srcOrd="1" destOrd="0" parTransId="{CED2569F-C558-40A8-9A23-BE3E348446BC}" sibTransId="{253B7CB9-C328-4D86-A5B6-1AC0A4F205CA}"/>
    <dgm:cxn modelId="{CCCC76CE-7294-41BD-95FB-E24B328A03C0}" type="presOf" srcId="{BED000A1-3145-4A69-96EB-F96432FD49E9}" destId="{9FE025C3-6459-45F9-AFF1-C75E07BB254B}" srcOrd="0" destOrd="0" presId="urn:microsoft.com/office/officeart/2005/8/layout/cycle6"/>
    <dgm:cxn modelId="{85E38C43-35FE-4D16-8E50-0CC9C3033654}" type="presOf" srcId="{69056741-49E4-4DBD-B509-C2E936CAF83B}" destId="{2CEF8F74-CBD4-460F-9728-95FC7B37C1FD}" srcOrd="0" destOrd="0" presId="urn:microsoft.com/office/officeart/2005/8/layout/cycle6"/>
    <dgm:cxn modelId="{9BD19DB8-2099-455B-9FFC-08461CA82A8C}" type="presOf" srcId="{7DF6CFA1-C202-446D-B744-973C1D9C90EF}" destId="{5C0A2F21-A64A-478D-BDF5-CC57AB3AB229}" srcOrd="0" destOrd="0" presId="urn:microsoft.com/office/officeart/2005/8/layout/cycle6"/>
    <dgm:cxn modelId="{5ACC255D-09D1-48C7-B716-5A58951CC11D}" srcId="{7DF6CFA1-C202-446D-B744-973C1D9C90EF}" destId="{69056741-49E4-4DBD-B509-C2E936CAF83B}" srcOrd="0" destOrd="0" parTransId="{3660E5A2-1A64-44EC-B710-B469F9CD01AF}" sibTransId="{45A3617C-1971-4B89-AAD3-30C25CCAAD58}"/>
    <dgm:cxn modelId="{73D77543-6797-4FA0-86F1-6A36CD85FB8A}" srcId="{7DF6CFA1-C202-446D-B744-973C1D9C90EF}" destId="{D71C8E99-9588-42B8-9E6E-D49607470B3D}" srcOrd="3" destOrd="0" parTransId="{D5913652-797B-4EB9-B0EB-606DACB3D076}" sibTransId="{9AB4B7D1-56A3-40E1-A8C9-8EC6F1B71B79}"/>
    <dgm:cxn modelId="{F7983F41-7D13-45D4-8959-19E4A340A3E0}" type="presOf" srcId="{E856DE77-BFF9-4BAC-A944-0607F538CB6F}" destId="{B37874C6-D2D2-4A78-9509-AA550829D447}" srcOrd="0" destOrd="0" presId="urn:microsoft.com/office/officeart/2005/8/layout/cycle6"/>
    <dgm:cxn modelId="{2A6FBC07-18F6-4623-A0F9-19E59821491A}" srcId="{7DF6CFA1-C202-446D-B744-973C1D9C90EF}" destId="{BED000A1-3145-4A69-96EB-F96432FD49E9}" srcOrd="2" destOrd="0" parTransId="{62A78AD4-3428-44CA-81AD-E67321D27DEC}" sibTransId="{C20CEB9F-AC7D-41AE-AE3F-30503F063964}"/>
    <dgm:cxn modelId="{FF205816-E977-4842-9E39-0F5F7A8459EF}" type="presOf" srcId="{8086D240-675F-4A58-B7D7-538C055C1FB9}" destId="{313C68FB-4292-4ACF-896D-58AF1B830E58}" srcOrd="0" destOrd="0" presId="urn:microsoft.com/office/officeart/2005/8/layout/cycle6"/>
    <dgm:cxn modelId="{CA4609A5-2693-4E18-A986-853FE489BEA6}" type="presParOf" srcId="{5C0A2F21-A64A-478D-BDF5-CC57AB3AB229}" destId="{2CEF8F74-CBD4-460F-9728-95FC7B37C1FD}" srcOrd="0" destOrd="0" presId="urn:microsoft.com/office/officeart/2005/8/layout/cycle6"/>
    <dgm:cxn modelId="{00D1B8A9-3388-4C38-A522-193668A55082}" type="presParOf" srcId="{5C0A2F21-A64A-478D-BDF5-CC57AB3AB229}" destId="{7BBF9BB3-178E-4A52-A86D-8A5CCDFA6283}" srcOrd="1" destOrd="0" presId="urn:microsoft.com/office/officeart/2005/8/layout/cycle6"/>
    <dgm:cxn modelId="{C187C55D-5A54-4295-9638-CE028DA72D07}" type="presParOf" srcId="{5C0A2F21-A64A-478D-BDF5-CC57AB3AB229}" destId="{02A068AA-67B1-44AE-BC83-0E8F7368765B}" srcOrd="2" destOrd="0" presId="urn:microsoft.com/office/officeart/2005/8/layout/cycle6"/>
    <dgm:cxn modelId="{E83AC042-1535-42FF-9B74-CB58B43FD899}" type="presParOf" srcId="{5C0A2F21-A64A-478D-BDF5-CC57AB3AB229}" destId="{313C68FB-4292-4ACF-896D-58AF1B830E58}" srcOrd="3" destOrd="0" presId="urn:microsoft.com/office/officeart/2005/8/layout/cycle6"/>
    <dgm:cxn modelId="{363FDB74-6677-4091-91F1-92D41221D44D}" type="presParOf" srcId="{5C0A2F21-A64A-478D-BDF5-CC57AB3AB229}" destId="{A04DDC7B-6955-481B-B4A2-51562C75305A}" srcOrd="4" destOrd="0" presId="urn:microsoft.com/office/officeart/2005/8/layout/cycle6"/>
    <dgm:cxn modelId="{41EC9953-AA31-4215-987D-38773BF4B00D}" type="presParOf" srcId="{5C0A2F21-A64A-478D-BDF5-CC57AB3AB229}" destId="{0601175F-D5A6-411D-9E1D-E73F3CFC92E6}" srcOrd="5" destOrd="0" presId="urn:microsoft.com/office/officeart/2005/8/layout/cycle6"/>
    <dgm:cxn modelId="{147F8EF2-00A4-4748-A28F-1CFF416D6FB8}" type="presParOf" srcId="{5C0A2F21-A64A-478D-BDF5-CC57AB3AB229}" destId="{9FE025C3-6459-45F9-AFF1-C75E07BB254B}" srcOrd="6" destOrd="0" presId="urn:microsoft.com/office/officeart/2005/8/layout/cycle6"/>
    <dgm:cxn modelId="{7FC98DF2-5D34-47A4-8A55-18B9230996D0}" type="presParOf" srcId="{5C0A2F21-A64A-478D-BDF5-CC57AB3AB229}" destId="{6AB2640A-776C-465B-9FE3-D9D6BC36B5B6}" srcOrd="7" destOrd="0" presId="urn:microsoft.com/office/officeart/2005/8/layout/cycle6"/>
    <dgm:cxn modelId="{F14BF976-A3B4-4490-8B88-F43E33B625C2}" type="presParOf" srcId="{5C0A2F21-A64A-478D-BDF5-CC57AB3AB229}" destId="{8017585D-D20E-4780-8442-0F39ADFF577A}" srcOrd="8" destOrd="0" presId="urn:microsoft.com/office/officeart/2005/8/layout/cycle6"/>
    <dgm:cxn modelId="{F5A247E5-055A-4829-BD7A-7A3B2A37327D}" type="presParOf" srcId="{5C0A2F21-A64A-478D-BDF5-CC57AB3AB229}" destId="{73E3D998-91AF-4077-923F-99CDAA973C6F}" srcOrd="9" destOrd="0" presId="urn:microsoft.com/office/officeart/2005/8/layout/cycle6"/>
    <dgm:cxn modelId="{5290590C-68B8-4B32-A394-7E753E009C74}" type="presParOf" srcId="{5C0A2F21-A64A-478D-BDF5-CC57AB3AB229}" destId="{FB481300-E1E4-40B9-BF90-835F76CA4CF9}" srcOrd="10" destOrd="0" presId="urn:microsoft.com/office/officeart/2005/8/layout/cycle6"/>
    <dgm:cxn modelId="{7A78AC71-BAD5-487A-AD1A-67B5CE8FE94C}" type="presParOf" srcId="{5C0A2F21-A64A-478D-BDF5-CC57AB3AB229}" destId="{35208B6F-A2BF-4916-AB02-B15D947D3309}" srcOrd="11" destOrd="0" presId="urn:microsoft.com/office/officeart/2005/8/layout/cycle6"/>
    <dgm:cxn modelId="{3EBF7EF7-313A-4EB9-854D-0822803DD1D1}" type="presParOf" srcId="{5C0A2F21-A64A-478D-BDF5-CC57AB3AB229}" destId="{B37874C6-D2D2-4A78-9509-AA550829D447}" srcOrd="12" destOrd="0" presId="urn:microsoft.com/office/officeart/2005/8/layout/cycle6"/>
    <dgm:cxn modelId="{5669686D-0B54-4149-AE02-B87C0CAF76CF}" type="presParOf" srcId="{5C0A2F21-A64A-478D-BDF5-CC57AB3AB229}" destId="{30A65445-2A05-495D-9134-BC5E938E4BCA}" srcOrd="13" destOrd="0" presId="urn:microsoft.com/office/officeart/2005/8/layout/cycle6"/>
    <dgm:cxn modelId="{C638B6A1-1DE5-4C70-98AE-8DE58E72E32F}" type="presParOf" srcId="{5C0A2F21-A64A-478D-BDF5-CC57AB3AB229}" destId="{73FA7546-9D04-4B19-B87A-92122A7BB67F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E42D1D-374C-43EF-B69E-46A6C60EB2E0}">
      <dsp:nvSpPr>
        <dsp:cNvPr id="0" name=""/>
        <dsp:cNvSpPr/>
      </dsp:nvSpPr>
      <dsp:spPr>
        <a:xfrm>
          <a:off x="2602932" y="1494"/>
          <a:ext cx="1220664" cy="793431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err="1" smtClean="0"/>
            <a:t>Tablemac</a:t>
          </a:r>
          <a:endParaRPr lang="es-CO" sz="1500" kern="1200" dirty="0"/>
        </a:p>
      </dsp:txBody>
      <dsp:txXfrm>
        <a:off x="2641664" y="40226"/>
        <a:ext cx="1143200" cy="715967"/>
      </dsp:txXfrm>
    </dsp:sp>
    <dsp:sp modelId="{3275A29F-C911-4D04-B24D-62FE65AE8158}">
      <dsp:nvSpPr>
        <dsp:cNvPr id="0" name=""/>
        <dsp:cNvSpPr/>
      </dsp:nvSpPr>
      <dsp:spPr>
        <a:xfrm>
          <a:off x="1903511" y="398210"/>
          <a:ext cx="2619507" cy="2619507"/>
        </a:xfrm>
        <a:custGeom>
          <a:avLst/>
          <a:gdLst/>
          <a:ahLst/>
          <a:cxnLst/>
          <a:rect l="0" t="0" r="0" b="0"/>
          <a:pathLst>
            <a:path>
              <a:moveTo>
                <a:pt x="1928861" y="155561"/>
              </a:moveTo>
              <a:arcTo wR="1309753" hR="1309753" stAng="17892545" swAng="2623481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E75514-FF4B-4987-893B-C5C12E79B077}">
      <dsp:nvSpPr>
        <dsp:cNvPr id="0" name=""/>
        <dsp:cNvSpPr/>
      </dsp:nvSpPr>
      <dsp:spPr>
        <a:xfrm>
          <a:off x="3912686" y="1311248"/>
          <a:ext cx="1220664" cy="793431"/>
        </a:xfrm>
        <a:prstGeom prst="round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/>
            <a:t>Muebles Jamar</a:t>
          </a:r>
          <a:endParaRPr lang="es-CO" sz="1500" kern="1200" dirty="0"/>
        </a:p>
      </dsp:txBody>
      <dsp:txXfrm>
        <a:off x="3951418" y="1349980"/>
        <a:ext cx="1143200" cy="715967"/>
      </dsp:txXfrm>
    </dsp:sp>
    <dsp:sp modelId="{EC2B7703-2C3A-405F-B29E-433DEC3EB898}">
      <dsp:nvSpPr>
        <dsp:cNvPr id="0" name=""/>
        <dsp:cNvSpPr/>
      </dsp:nvSpPr>
      <dsp:spPr>
        <a:xfrm>
          <a:off x="1903511" y="398210"/>
          <a:ext cx="2619507" cy="2619507"/>
        </a:xfrm>
        <a:custGeom>
          <a:avLst/>
          <a:gdLst/>
          <a:ahLst/>
          <a:cxnLst/>
          <a:rect l="0" t="0" r="0" b="0"/>
          <a:pathLst>
            <a:path>
              <a:moveTo>
                <a:pt x="2554935" y="1715930"/>
              </a:moveTo>
              <a:arcTo wR="1309753" hR="1309753" stAng="1083975" swAng="2623481"/>
            </a:path>
          </a:pathLst>
        </a:custGeom>
        <a:noFill/>
        <a:ln w="9525" cap="flat" cmpd="sng" algn="ctr">
          <a:solidFill>
            <a:schemeClr val="accent4">
              <a:hueOff val="-668004"/>
              <a:satOff val="20904"/>
              <a:lumOff val="790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347248-4DB0-435C-9215-E59A87850C4D}">
      <dsp:nvSpPr>
        <dsp:cNvPr id="0" name=""/>
        <dsp:cNvSpPr/>
      </dsp:nvSpPr>
      <dsp:spPr>
        <a:xfrm>
          <a:off x="2602932" y="2621002"/>
          <a:ext cx="1220664" cy="793431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err="1" smtClean="0"/>
            <a:t>Madecentro</a:t>
          </a:r>
          <a:r>
            <a:rPr lang="es-CO" sz="1500" kern="1200" dirty="0" smtClean="0"/>
            <a:t> Cotopaxi</a:t>
          </a:r>
          <a:endParaRPr lang="es-CO" sz="1500" kern="1200" dirty="0"/>
        </a:p>
      </dsp:txBody>
      <dsp:txXfrm>
        <a:off x="2641664" y="2659734"/>
        <a:ext cx="1143200" cy="715967"/>
      </dsp:txXfrm>
    </dsp:sp>
    <dsp:sp modelId="{22F55B7B-03FB-47EF-9786-A7046D9B33E6}">
      <dsp:nvSpPr>
        <dsp:cNvPr id="0" name=""/>
        <dsp:cNvSpPr/>
      </dsp:nvSpPr>
      <dsp:spPr>
        <a:xfrm>
          <a:off x="1903511" y="398210"/>
          <a:ext cx="2619507" cy="2619507"/>
        </a:xfrm>
        <a:custGeom>
          <a:avLst/>
          <a:gdLst/>
          <a:ahLst/>
          <a:cxnLst/>
          <a:rect l="0" t="0" r="0" b="0"/>
          <a:pathLst>
            <a:path>
              <a:moveTo>
                <a:pt x="690645" y="2463946"/>
              </a:moveTo>
              <a:arcTo wR="1309753" hR="1309753" stAng="7092545" swAng="2623481"/>
            </a:path>
          </a:pathLst>
        </a:custGeom>
        <a:noFill/>
        <a:ln w="9525" cap="flat" cmpd="sng" algn="ctr">
          <a:solidFill>
            <a:schemeClr val="accent4">
              <a:hueOff val="-1336009"/>
              <a:satOff val="41807"/>
              <a:lumOff val="158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A8683F-7A86-4556-B734-E387167CC1DD}">
      <dsp:nvSpPr>
        <dsp:cNvPr id="0" name=""/>
        <dsp:cNvSpPr/>
      </dsp:nvSpPr>
      <dsp:spPr>
        <a:xfrm>
          <a:off x="1293179" y="1311248"/>
          <a:ext cx="1220664" cy="793431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kern="1200" dirty="0" smtClean="0"/>
            <a:t>Pizano</a:t>
          </a:r>
          <a:endParaRPr lang="es-CO" sz="1500" kern="1200" dirty="0"/>
        </a:p>
      </dsp:txBody>
      <dsp:txXfrm>
        <a:off x="1331911" y="1349980"/>
        <a:ext cx="1143200" cy="715967"/>
      </dsp:txXfrm>
    </dsp:sp>
    <dsp:sp modelId="{E02ADE0C-E36D-449C-A8A8-18FF5A0B7170}">
      <dsp:nvSpPr>
        <dsp:cNvPr id="0" name=""/>
        <dsp:cNvSpPr/>
      </dsp:nvSpPr>
      <dsp:spPr>
        <a:xfrm>
          <a:off x="1903511" y="398210"/>
          <a:ext cx="2619507" cy="2619507"/>
        </a:xfrm>
        <a:custGeom>
          <a:avLst/>
          <a:gdLst/>
          <a:ahLst/>
          <a:cxnLst/>
          <a:rect l="0" t="0" r="0" b="0"/>
          <a:pathLst>
            <a:path>
              <a:moveTo>
                <a:pt x="64572" y="903577"/>
              </a:moveTo>
              <a:arcTo wR="1309753" hR="1309753" stAng="11883975" swAng="2623481"/>
            </a:path>
          </a:pathLst>
        </a:custGeom>
        <a:noFill/>
        <a:ln w="9525" cap="flat" cmpd="sng" algn="ctr">
          <a:solidFill>
            <a:schemeClr val="accent4">
              <a:hueOff val="-2004013"/>
              <a:satOff val="62711"/>
              <a:lumOff val="2372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68888-1ED8-4476-A753-845C3DD9DF9C}">
      <dsp:nvSpPr>
        <dsp:cNvPr id="0" name=""/>
        <dsp:cNvSpPr/>
      </dsp:nvSpPr>
      <dsp:spPr>
        <a:xfrm>
          <a:off x="3031929" y="2439086"/>
          <a:ext cx="1997909" cy="199790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500" kern="1200" dirty="0" smtClean="0"/>
            <a:t>Empresa que cotiza en la BVC</a:t>
          </a:r>
          <a:endParaRPr lang="es-CO" sz="2500" kern="1200" dirty="0"/>
        </a:p>
      </dsp:txBody>
      <dsp:txXfrm>
        <a:off x="3324516" y="2731673"/>
        <a:ext cx="1412735" cy="1412735"/>
      </dsp:txXfrm>
    </dsp:sp>
    <dsp:sp modelId="{08F8FD36-7359-4752-88C3-DAC3B1DD43BF}">
      <dsp:nvSpPr>
        <dsp:cNvPr id="0" name=""/>
        <dsp:cNvSpPr/>
      </dsp:nvSpPr>
      <dsp:spPr>
        <a:xfrm rot="10799116">
          <a:off x="969996" y="3153875"/>
          <a:ext cx="1948527" cy="56940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C36A1-6DF2-4C32-A9CD-5C53D614FD3F}">
      <dsp:nvSpPr>
        <dsp:cNvPr id="0" name=""/>
        <dsp:cNvSpPr/>
      </dsp:nvSpPr>
      <dsp:spPr>
        <a:xfrm>
          <a:off x="270727" y="2879413"/>
          <a:ext cx="1398536" cy="111882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Proyecto </a:t>
          </a:r>
          <a:r>
            <a:rPr lang="es-CO" sz="1600" kern="1200" dirty="0" err="1" smtClean="0"/>
            <a:t>Burkenroad</a:t>
          </a:r>
          <a:endParaRPr lang="es-CO" sz="1600" kern="1200" dirty="0"/>
        </a:p>
      </dsp:txBody>
      <dsp:txXfrm>
        <a:off x="303496" y="2912182"/>
        <a:ext cx="1332998" cy="1053291"/>
      </dsp:txXfrm>
    </dsp:sp>
    <dsp:sp modelId="{50EBE4D5-D83E-49F8-952B-B080D752D8B5}">
      <dsp:nvSpPr>
        <dsp:cNvPr id="0" name=""/>
        <dsp:cNvSpPr/>
      </dsp:nvSpPr>
      <dsp:spPr>
        <a:xfrm rot="12936495">
          <a:off x="1366440" y="1940562"/>
          <a:ext cx="1941941" cy="56940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400803"/>
            <a:satOff val="12542"/>
            <a:lumOff val="4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2BD2E4-2AB9-426B-8859-B6CBF1CA44C8}">
      <dsp:nvSpPr>
        <dsp:cNvPr id="0" name=""/>
        <dsp:cNvSpPr/>
      </dsp:nvSpPr>
      <dsp:spPr>
        <a:xfrm>
          <a:off x="848727" y="1100511"/>
          <a:ext cx="1398536" cy="1118829"/>
        </a:xfrm>
        <a:prstGeom prst="roundRect">
          <a:avLst>
            <a:gd name="adj" fmla="val 10000"/>
          </a:avLst>
        </a:prstGeom>
        <a:solidFill>
          <a:schemeClr val="accent4">
            <a:hueOff val="-400803"/>
            <a:satOff val="12542"/>
            <a:lumOff val="4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Valoración por flujo de caja descontado</a:t>
          </a:r>
          <a:endParaRPr lang="es-CO" sz="1600" kern="1200" dirty="0"/>
        </a:p>
      </dsp:txBody>
      <dsp:txXfrm>
        <a:off x="881496" y="1133280"/>
        <a:ext cx="1332998" cy="1053291"/>
      </dsp:txXfrm>
    </dsp:sp>
    <dsp:sp modelId="{A78FAA06-4A2E-4EBF-8091-6415F5F7A46A}">
      <dsp:nvSpPr>
        <dsp:cNvPr id="0" name=""/>
        <dsp:cNvSpPr/>
      </dsp:nvSpPr>
      <dsp:spPr>
        <a:xfrm rot="15082641">
          <a:off x="2405908" y="1188145"/>
          <a:ext cx="1925500" cy="56940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801605"/>
            <a:satOff val="25084"/>
            <a:lumOff val="9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2A2A5B-F838-4F9E-9A3F-42AD432406DB}">
      <dsp:nvSpPr>
        <dsp:cNvPr id="0" name=""/>
        <dsp:cNvSpPr/>
      </dsp:nvSpPr>
      <dsp:spPr>
        <a:xfrm>
          <a:off x="2361951" y="1090"/>
          <a:ext cx="1398536" cy="1118829"/>
        </a:xfrm>
        <a:prstGeom prst="roundRect">
          <a:avLst>
            <a:gd name="adj" fmla="val 10000"/>
          </a:avLst>
        </a:prstGeom>
        <a:solidFill>
          <a:schemeClr val="accent4">
            <a:hueOff val="-801605"/>
            <a:satOff val="25084"/>
            <a:lumOff val="9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Análisis situación actual y futura</a:t>
          </a:r>
          <a:endParaRPr lang="es-CO" sz="1600" kern="1200" dirty="0"/>
        </a:p>
      </dsp:txBody>
      <dsp:txXfrm>
        <a:off x="2394720" y="33859"/>
        <a:ext cx="1332998" cy="1053291"/>
      </dsp:txXfrm>
    </dsp:sp>
    <dsp:sp modelId="{939786B4-9431-4D1C-B54C-6BD9600ECC26}">
      <dsp:nvSpPr>
        <dsp:cNvPr id="0" name=""/>
        <dsp:cNvSpPr/>
      </dsp:nvSpPr>
      <dsp:spPr>
        <a:xfrm rot="17242931">
          <a:off x="3694365" y="1184987"/>
          <a:ext cx="1905381" cy="56940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1202408"/>
            <a:satOff val="37627"/>
            <a:lumOff val="1423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751F55-B68C-47DE-BFB4-E5856076DBD9}">
      <dsp:nvSpPr>
        <dsp:cNvPr id="0" name=""/>
        <dsp:cNvSpPr/>
      </dsp:nvSpPr>
      <dsp:spPr>
        <a:xfrm>
          <a:off x="4232398" y="1090"/>
          <a:ext cx="1398536" cy="1118829"/>
        </a:xfrm>
        <a:prstGeom prst="roundRect">
          <a:avLst>
            <a:gd name="adj" fmla="val 10000"/>
          </a:avLst>
        </a:prstGeom>
        <a:solidFill>
          <a:schemeClr val="accent4">
            <a:hueOff val="-1202408"/>
            <a:satOff val="37627"/>
            <a:lumOff val="142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Estados financieros históricos</a:t>
          </a:r>
          <a:endParaRPr lang="es-CO" sz="1600" kern="1200" dirty="0"/>
        </a:p>
      </dsp:txBody>
      <dsp:txXfrm>
        <a:off x="4265167" y="33859"/>
        <a:ext cx="1332998" cy="1053291"/>
      </dsp:txXfrm>
    </dsp:sp>
    <dsp:sp modelId="{F6918D43-5F13-4826-B01C-384617C7A829}">
      <dsp:nvSpPr>
        <dsp:cNvPr id="0" name=""/>
        <dsp:cNvSpPr/>
      </dsp:nvSpPr>
      <dsp:spPr>
        <a:xfrm rot="19417518">
          <a:off x="4739674" y="1935453"/>
          <a:ext cx="1889273" cy="56940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1603210"/>
            <a:satOff val="50169"/>
            <a:lumOff val="18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2F0D21-C28F-41D7-A8ED-979C49BB6A2B}">
      <dsp:nvSpPr>
        <dsp:cNvPr id="0" name=""/>
        <dsp:cNvSpPr/>
      </dsp:nvSpPr>
      <dsp:spPr>
        <a:xfrm>
          <a:off x="5745622" y="1100511"/>
          <a:ext cx="1398536" cy="1118829"/>
        </a:xfrm>
        <a:prstGeom prst="roundRect">
          <a:avLst>
            <a:gd name="adj" fmla="val 10000"/>
          </a:avLst>
        </a:prstGeom>
        <a:solidFill>
          <a:schemeClr val="accent4">
            <a:hueOff val="-1603210"/>
            <a:satOff val="50169"/>
            <a:lumOff val="18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Proyección de Estados financieros</a:t>
          </a:r>
          <a:endParaRPr lang="es-CO" sz="1600" kern="1200" dirty="0"/>
        </a:p>
      </dsp:txBody>
      <dsp:txXfrm>
        <a:off x="5778391" y="1133280"/>
        <a:ext cx="1332998" cy="1053291"/>
      </dsp:txXfrm>
    </dsp:sp>
    <dsp:sp modelId="{D6C81EDF-60A9-43B8-8436-2E07839DDF3B}">
      <dsp:nvSpPr>
        <dsp:cNvPr id="0" name=""/>
        <dsp:cNvSpPr/>
      </dsp:nvSpPr>
      <dsp:spPr>
        <a:xfrm rot="904">
          <a:off x="5139457" y="3153877"/>
          <a:ext cx="1883433" cy="56940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2004013"/>
            <a:satOff val="62711"/>
            <a:lumOff val="2372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3F3EB4-0F2F-46A4-9F25-1AA991FDE1DF}">
      <dsp:nvSpPr>
        <dsp:cNvPr id="0" name=""/>
        <dsp:cNvSpPr/>
      </dsp:nvSpPr>
      <dsp:spPr>
        <a:xfrm>
          <a:off x="6323622" y="2879413"/>
          <a:ext cx="1398536" cy="1118829"/>
        </a:xfrm>
        <a:prstGeom prst="roundRect">
          <a:avLst>
            <a:gd name="adj" fmla="val 10000"/>
          </a:avLst>
        </a:prstGeom>
        <a:solidFill>
          <a:schemeClr val="accent4">
            <a:hueOff val="-2004013"/>
            <a:satOff val="62711"/>
            <a:lumOff val="23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Análisis e interpretación de indicadores</a:t>
          </a:r>
          <a:endParaRPr lang="es-CO" sz="1600" kern="1200" dirty="0"/>
        </a:p>
      </dsp:txBody>
      <dsp:txXfrm>
        <a:off x="6356391" y="2912182"/>
        <a:ext cx="1332998" cy="10532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F8F74-CBD4-460F-9728-95FC7B37C1FD}">
      <dsp:nvSpPr>
        <dsp:cNvPr id="0" name=""/>
        <dsp:cNvSpPr/>
      </dsp:nvSpPr>
      <dsp:spPr>
        <a:xfrm>
          <a:off x="2349797" y="1576"/>
          <a:ext cx="1396007" cy="907405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Situación de mercado</a:t>
          </a:r>
          <a:endParaRPr lang="es-CO" sz="1800" kern="1200" dirty="0"/>
        </a:p>
      </dsp:txBody>
      <dsp:txXfrm>
        <a:off x="2394093" y="45872"/>
        <a:ext cx="1307415" cy="818813"/>
      </dsp:txXfrm>
    </dsp:sp>
    <dsp:sp modelId="{02A068AA-67B1-44AE-BC83-0E8F7368765B}">
      <dsp:nvSpPr>
        <dsp:cNvPr id="0" name=""/>
        <dsp:cNvSpPr/>
      </dsp:nvSpPr>
      <dsp:spPr>
        <a:xfrm>
          <a:off x="1235752" y="455278"/>
          <a:ext cx="3624096" cy="3624096"/>
        </a:xfrm>
        <a:custGeom>
          <a:avLst/>
          <a:gdLst/>
          <a:ahLst/>
          <a:cxnLst/>
          <a:rect l="0" t="0" r="0" b="0"/>
          <a:pathLst>
            <a:path>
              <a:moveTo>
                <a:pt x="2519632" y="143862"/>
              </a:moveTo>
              <a:arcTo wR="1812048" hR="1812048" stAng="17579095" swAng="1960574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3C68FB-4292-4ACF-896D-58AF1B830E58}">
      <dsp:nvSpPr>
        <dsp:cNvPr id="0" name=""/>
        <dsp:cNvSpPr/>
      </dsp:nvSpPr>
      <dsp:spPr>
        <a:xfrm>
          <a:off x="4072759" y="1253774"/>
          <a:ext cx="1396803" cy="907196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Entorno económico</a:t>
          </a:r>
          <a:endParaRPr lang="es-CO" sz="1800" kern="1200" dirty="0"/>
        </a:p>
      </dsp:txBody>
      <dsp:txXfrm>
        <a:off x="4117045" y="1298060"/>
        <a:ext cx="1308231" cy="818624"/>
      </dsp:txXfrm>
    </dsp:sp>
    <dsp:sp modelId="{0601175F-D5A6-411D-9E1D-E73F3CFC92E6}">
      <dsp:nvSpPr>
        <dsp:cNvPr id="0" name=""/>
        <dsp:cNvSpPr/>
      </dsp:nvSpPr>
      <dsp:spPr>
        <a:xfrm>
          <a:off x="1235752" y="455278"/>
          <a:ext cx="3624096" cy="3624096"/>
        </a:xfrm>
        <a:custGeom>
          <a:avLst/>
          <a:gdLst/>
          <a:ahLst/>
          <a:cxnLst/>
          <a:rect l="0" t="0" r="0" b="0"/>
          <a:pathLst>
            <a:path>
              <a:moveTo>
                <a:pt x="3621616" y="1717272"/>
              </a:moveTo>
              <a:arcTo wR="1812048" hR="1812048" stAng="21420112" swAng="2195577"/>
            </a:path>
          </a:pathLst>
        </a:custGeom>
        <a:noFill/>
        <a:ln w="9525" cap="flat" cmpd="sng" algn="ctr">
          <a:solidFill>
            <a:schemeClr val="accent5">
              <a:hueOff val="5039426"/>
              <a:satOff val="-5212"/>
              <a:lumOff val="-115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025C3-6459-45F9-AFF1-C75E07BB254B}">
      <dsp:nvSpPr>
        <dsp:cNvPr id="0" name=""/>
        <dsp:cNvSpPr/>
      </dsp:nvSpPr>
      <dsp:spPr>
        <a:xfrm>
          <a:off x="3414892" y="3279602"/>
          <a:ext cx="1396007" cy="907405"/>
        </a:xfrm>
        <a:prstGeom prst="round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Objetivos</a:t>
          </a:r>
          <a:endParaRPr lang="es-CO" sz="1800" kern="1200" dirty="0"/>
        </a:p>
      </dsp:txBody>
      <dsp:txXfrm>
        <a:off x="3459188" y="3323898"/>
        <a:ext cx="1307415" cy="818813"/>
      </dsp:txXfrm>
    </dsp:sp>
    <dsp:sp modelId="{8017585D-D20E-4780-8442-0F39ADFF577A}">
      <dsp:nvSpPr>
        <dsp:cNvPr id="0" name=""/>
        <dsp:cNvSpPr/>
      </dsp:nvSpPr>
      <dsp:spPr>
        <a:xfrm>
          <a:off x="1235752" y="455278"/>
          <a:ext cx="3624096" cy="3624096"/>
        </a:xfrm>
        <a:custGeom>
          <a:avLst/>
          <a:gdLst/>
          <a:ahLst/>
          <a:cxnLst/>
          <a:rect l="0" t="0" r="0" b="0"/>
          <a:pathLst>
            <a:path>
              <a:moveTo>
                <a:pt x="2171946" y="3587996"/>
              </a:moveTo>
              <a:arcTo wR="1812048" hR="1812048" stAng="4712644" swAng="1374713"/>
            </a:path>
          </a:pathLst>
        </a:custGeom>
        <a:noFill/>
        <a:ln w="9525" cap="flat" cmpd="sng" algn="ctr">
          <a:solidFill>
            <a:schemeClr val="accent5">
              <a:hueOff val="10078852"/>
              <a:satOff val="-10425"/>
              <a:lumOff val="-2313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E3D998-91AF-4077-923F-99CDAA973C6F}">
      <dsp:nvSpPr>
        <dsp:cNvPr id="0" name=""/>
        <dsp:cNvSpPr/>
      </dsp:nvSpPr>
      <dsp:spPr>
        <a:xfrm>
          <a:off x="1284701" y="3279602"/>
          <a:ext cx="1396007" cy="907405"/>
        </a:xfrm>
        <a:prstGeom prst="round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Resultados</a:t>
          </a:r>
          <a:endParaRPr lang="es-CO" sz="1800" kern="1200" dirty="0"/>
        </a:p>
      </dsp:txBody>
      <dsp:txXfrm>
        <a:off x="1328997" y="3323898"/>
        <a:ext cx="1307415" cy="818813"/>
      </dsp:txXfrm>
    </dsp:sp>
    <dsp:sp modelId="{35208B6F-A2BF-4916-AB02-B15D947D3309}">
      <dsp:nvSpPr>
        <dsp:cNvPr id="0" name=""/>
        <dsp:cNvSpPr/>
      </dsp:nvSpPr>
      <dsp:spPr>
        <a:xfrm>
          <a:off x="1235752" y="455278"/>
          <a:ext cx="3624096" cy="3624096"/>
        </a:xfrm>
        <a:custGeom>
          <a:avLst/>
          <a:gdLst/>
          <a:ahLst/>
          <a:cxnLst/>
          <a:rect l="0" t="0" r="0" b="0"/>
          <a:pathLst>
            <a:path>
              <a:moveTo>
                <a:pt x="302664" y="2814684"/>
              </a:moveTo>
              <a:arcTo wR="1812048" hR="1812048" stAng="8784309" swAng="2195382"/>
            </a:path>
          </a:pathLst>
        </a:custGeom>
        <a:noFill/>
        <a:ln w="9525" cap="flat" cmpd="sng" algn="ctr">
          <a:solidFill>
            <a:schemeClr val="accent5">
              <a:hueOff val="15118278"/>
              <a:satOff val="-15637"/>
              <a:lumOff val="-3470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874C6-D2D2-4A78-9509-AA550829D447}">
      <dsp:nvSpPr>
        <dsp:cNvPr id="0" name=""/>
        <dsp:cNvSpPr/>
      </dsp:nvSpPr>
      <dsp:spPr>
        <a:xfrm>
          <a:off x="626436" y="1253670"/>
          <a:ext cx="1396007" cy="907405"/>
        </a:xfrm>
        <a:prstGeom prst="roundRect">
          <a:avLst/>
        </a:prstGeom>
        <a:solidFill>
          <a:schemeClr val="accent5">
            <a:hueOff val="20157704"/>
            <a:satOff val="-20849"/>
            <a:lumOff val="-462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Estrategia de empresa</a:t>
          </a:r>
          <a:endParaRPr lang="es-CO" sz="1800" kern="1200" dirty="0"/>
        </a:p>
      </dsp:txBody>
      <dsp:txXfrm>
        <a:off x="670732" y="1297966"/>
        <a:ext cx="1307415" cy="818813"/>
      </dsp:txXfrm>
    </dsp:sp>
    <dsp:sp modelId="{73FA7546-9D04-4B19-B87A-92122A7BB67F}">
      <dsp:nvSpPr>
        <dsp:cNvPr id="0" name=""/>
        <dsp:cNvSpPr/>
      </dsp:nvSpPr>
      <dsp:spPr>
        <a:xfrm>
          <a:off x="1235752" y="455278"/>
          <a:ext cx="3624096" cy="3624096"/>
        </a:xfrm>
        <a:custGeom>
          <a:avLst/>
          <a:gdLst/>
          <a:ahLst/>
          <a:cxnLst/>
          <a:rect l="0" t="0" r="0" b="0"/>
          <a:pathLst>
            <a:path>
              <a:moveTo>
                <a:pt x="315881" y="789794"/>
              </a:moveTo>
              <a:arcTo wR="1812048" hR="1812048" stAng="12860568" swAng="1960340"/>
            </a:path>
          </a:pathLst>
        </a:custGeom>
        <a:noFill/>
        <a:ln w="9525" cap="flat" cmpd="sng" algn="ctr">
          <a:solidFill>
            <a:schemeClr val="accent5">
              <a:hueOff val="20157704"/>
              <a:satOff val="-20849"/>
              <a:lumOff val="-462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A100C50-2D30-4A0A-BD6B-BC101F578FCE}" type="datetimeFigureOut">
              <a:rPr lang="es-ES"/>
              <a:pPr>
                <a:defRPr/>
              </a:pPr>
              <a:t>30/07/2014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2D07CA9-D1F2-4284-B5A5-BE2793543D1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4696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3143132-104A-4E4C-8F2C-866B13F699B8}" type="datetimeFigureOut">
              <a:rPr lang="es-ES"/>
              <a:pPr>
                <a:defRPr/>
              </a:pPr>
              <a:t>30/07/2014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dirty="0" smtClean="0"/>
              <a:t>Haga clic para modificar el estilo de texto del patrón</a:t>
            </a:r>
          </a:p>
          <a:p>
            <a:pPr lvl="1"/>
            <a:r>
              <a:rPr lang="es-ES" noProof="0" dirty="0" smtClean="0"/>
              <a:t>Segundo nivel</a:t>
            </a:r>
          </a:p>
          <a:p>
            <a:pPr lvl="2"/>
            <a:r>
              <a:rPr lang="es-ES" noProof="0" dirty="0" smtClean="0"/>
              <a:t>Tercer nivel</a:t>
            </a:r>
          </a:p>
          <a:p>
            <a:pPr lvl="3"/>
            <a:r>
              <a:rPr lang="es-ES" noProof="0" dirty="0" smtClean="0"/>
              <a:t>Cuarto nivel</a:t>
            </a:r>
          </a:p>
          <a:p>
            <a:pPr lvl="4"/>
            <a:r>
              <a:rPr lang="es-ES" noProof="0" dirty="0" smtClean="0"/>
              <a:t>Quinto nivel</a:t>
            </a:r>
            <a:endParaRPr lang="es-ES" noProof="0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DB0D027-959D-4509-83BC-F6CE05A1EE9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86026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69114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AR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1823B-E56E-4A18-9322-6927EAC4DB5D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A1EF6-F98C-4266-B2E0-3E8CF8F94C4B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AR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17FD6-6F15-490A-9F62-E634A29EC98D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269F8-8801-4D8B-B325-360307C3CB9C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AR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EA071-2ACC-4DA0-9E6B-5E896AA6D2EB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9F6E6-50F1-4C94-B826-7A830DF60439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Rectángulo"/>
          <p:cNvSpPr/>
          <p:nvPr userDrawn="1"/>
        </p:nvSpPr>
        <p:spPr>
          <a:xfrm>
            <a:off x="7154863" y="0"/>
            <a:ext cx="1606550" cy="396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2000" b="1" dirty="0">
                <a:solidFill>
                  <a:schemeClr val="bg1"/>
                </a:solidFill>
              </a:rPr>
              <a:t>ETB S.A. ESP.</a:t>
            </a:r>
            <a:r>
              <a:rPr lang="es-ES" sz="2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err="1"/>
              <a:t>Haga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modificar</a:t>
            </a:r>
            <a:r>
              <a:rPr lang="en-US" dirty="0"/>
              <a:t> el </a:t>
            </a:r>
            <a:r>
              <a:rPr lang="en-US" dirty="0" err="1"/>
              <a:t>estilo</a:t>
            </a:r>
            <a:r>
              <a:rPr lang="en-US" dirty="0"/>
              <a:t> de </a:t>
            </a:r>
            <a:r>
              <a:rPr lang="en-US" dirty="0" err="1"/>
              <a:t>título</a:t>
            </a:r>
            <a:r>
              <a:rPr lang="en-US" dirty="0"/>
              <a:t> del </a:t>
            </a:r>
            <a:r>
              <a:rPr lang="en-US" dirty="0" err="1"/>
              <a:t>patrón</a:t>
            </a:r>
            <a:endParaRPr lang="es-CO" dirty="0"/>
          </a:p>
        </p:txBody>
      </p:sp>
      <p:sp>
        <p:nvSpPr>
          <p:cNvPr id="3" name="Marcador de tab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 lvl="0"/>
            <a:endParaRPr lang="es-CO" noProof="0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51C35A7-AEEB-4FBD-9E64-1005F86F4EFF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357FEDA-8A6B-4280-B8F0-2496BFC81917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Rectángulo"/>
          <p:cNvSpPr/>
          <p:nvPr userDrawn="1"/>
        </p:nvSpPr>
        <p:spPr>
          <a:xfrm>
            <a:off x="7154863" y="0"/>
            <a:ext cx="1606550" cy="396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2000" b="1" dirty="0">
                <a:solidFill>
                  <a:schemeClr val="bg1"/>
                </a:solidFill>
              </a:rPr>
              <a:t>ETB S.A. ESP.</a:t>
            </a:r>
            <a:r>
              <a:rPr lang="es-ES" sz="2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AR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F125ED1-499B-4190-A280-9D70BE101DE5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FEE0628-B9EA-45C7-813C-0D4DD151F861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AF8EE-A77D-4B2C-BEB0-5B3E8D358D74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AB066-96F7-4888-B809-84953CCE89A1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Rectángulo"/>
          <p:cNvSpPr/>
          <p:nvPr userDrawn="1"/>
        </p:nvSpPr>
        <p:spPr>
          <a:xfrm>
            <a:off x="7154863" y="0"/>
            <a:ext cx="1606550" cy="396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2000" b="1" dirty="0">
                <a:solidFill>
                  <a:schemeClr val="bg1"/>
                </a:solidFill>
              </a:rPr>
              <a:t>ETB S.A. ESP.</a:t>
            </a:r>
            <a:r>
              <a:rPr lang="es-ES" sz="2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AR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AR" dirty="0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34BF7CD-BFA0-4B46-8345-7D50CF652F23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BB75C5-3414-4EE6-A6E3-4CD9C00FCCA8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AR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AR" dirty="0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7BB61-D160-4AEB-B38C-7C0C80529289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54261-1EEB-429E-B7DC-767316E6AA72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378AA-C2C8-4048-8E19-67123C5D95B9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A5777-A370-4830-946D-5BA899474019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Rectángulo"/>
          <p:cNvSpPr/>
          <p:nvPr userDrawn="1"/>
        </p:nvSpPr>
        <p:spPr>
          <a:xfrm>
            <a:off x="7154863" y="0"/>
            <a:ext cx="1606550" cy="396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2000" b="1" dirty="0">
                <a:solidFill>
                  <a:schemeClr val="bg1"/>
                </a:solidFill>
              </a:rPr>
              <a:t>ETB S.A. ESP.</a:t>
            </a:r>
            <a:r>
              <a:rPr lang="es-ES" sz="2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888C2E1-DF41-48D5-8542-6ECE37D8B028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E3A74CE-6DE8-4908-A556-99F9C4F39A4C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AR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6774B-47E2-4324-B788-41E61B7E1101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BE6B-F778-4212-B327-CDA388A7D553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s-AR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3F90F-C0E4-4C81-A9A7-7FDC39859CD6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0CA4C-D369-4461-AFC3-BF16B0C6F879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31E989-E03A-4F02-96C3-946609C643C6}" type="datetimeFigureOut">
              <a:rPr lang="es-AR"/>
              <a:pPr>
                <a:defRPr/>
              </a:pPr>
              <a:t>30/07/2014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E1F167D-80BF-4342-BEEA-A3E353187467}" type="slidenum">
              <a:rPr lang="es-AR"/>
              <a:pPr>
                <a:defRPr/>
              </a:pPr>
              <a:t>‹Nº›</a:t>
            </a:fld>
            <a:endParaRPr lang="es-AR" dirty="0"/>
          </a:p>
        </p:txBody>
      </p:sp>
      <p:sp>
        <p:nvSpPr>
          <p:cNvPr id="1031" name="4 CuadroTexto"/>
          <p:cNvSpPr txBox="1">
            <a:spLocks noChangeArrowheads="1"/>
          </p:cNvSpPr>
          <p:nvPr/>
        </p:nvSpPr>
        <p:spPr bwMode="auto">
          <a:xfrm>
            <a:off x="0" y="6215063"/>
            <a:ext cx="3500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400" dirty="0">
                <a:latin typeface="Calisto MT" pitchFamily="18" charset="0"/>
              </a:rPr>
              <a:t>B</a:t>
            </a:r>
            <a:r>
              <a:rPr lang="es-ES" dirty="0">
                <a:latin typeface="Calisto MT" pitchFamily="18" charset="0"/>
              </a:rPr>
              <a:t>URKENROAD </a:t>
            </a:r>
            <a:r>
              <a:rPr lang="es-ES" sz="2400" dirty="0">
                <a:latin typeface="Calisto MT" pitchFamily="18" charset="0"/>
              </a:rPr>
              <a:t>R</a:t>
            </a:r>
            <a:r>
              <a:rPr lang="es-ES" dirty="0">
                <a:latin typeface="Calisto MT" pitchFamily="18" charset="0"/>
              </a:rPr>
              <a:t>EPORTS</a:t>
            </a:r>
          </a:p>
        </p:txBody>
      </p:sp>
      <p:pic>
        <p:nvPicPr>
          <p:cNvPr id="1040" name="Picture 16" descr="http://www.onlinecourses.com/images/logo-tulane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491880" y="6093296"/>
            <a:ext cx="1666875" cy="6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C:\Users\descoba8\Pictures\Logo_EAFIT_-_Laboratorio_Financiero.png"/>
          <p:cNvPicPr>
            <a:picLocks noChangeAspect="1" noChangeArrowheads="1"/>
          </p:cNvPicPr>
          <p:nvPr/>
        </p:nvPicPr>
        <p:blipFill>
          <a:blip r:embed="rId16" cstate="print"/>
          <a:srcRect b="34481"/>
          <a:stretch>
            <a:fillRect/>
          </a:stretch>
        </p:blipFill>
        <p:spPr bwMode="auto">
          <a:xfrm>
            <a:off x="5443538" y="5805488"/>
            <a:ext cx="3952875" cy="93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13 Conector recto"/>
          <p:cNvCxnSpPr/>
          <p:nvPr/>
        </p:nvCxnSpPr>
        <p:spPr>
          <a:xfrm>
            <a:off x="71438" y="6572250"/>
            <a:ext cx="3000375" cy="0"/>
          </a:xfrm>
          <a:prstGeom prst="line">
            <a:avLst/>
          </a:prstGeom>
          <a:ln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1" r:id="rId3"/>
    <p:sldLayoutId id="2147483784" r:id="rId4"/>
    <p:sldLayoutId id="2147483780" r:id="rId5"/>
    <p:sldLayoutId id="2147483779" r:id="rId6"/>
    <p:sldLayoutId id="2147483785" r:id="rId7"/>
    <p:sldLayoutId id="2147483778" r:id="rId8"/>
    <p:sldLayoutId id="2147483777" r:id="rId9"/>
    <p:sldLayoutId id="2147483776" r:id="rId10"/>
    <p:sldLayoutId id="2147483775" r:id="rId11"/>
    <p:sldLayoutId id="21474837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3200" kern="1200">
          <a:solidFill>
            <a:srgbClr val="BFBFBF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–"/>
        <a:defRPr sz="2800" kern="1200">
          <a:solidFill>
            <a:srgbClr val="BFBFBF"/>
          </a:solidFill>
          <a:latin typeface="Calibri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400" kern="1200">
          <a:solidFill>
            <a:srgbClr val="BFBFBF"/>
          </a:solidFill>
          <a:latin typeface="Calibri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–"/>
        <a:defRPr sz="2000" kern="1200">
          <a:solidFill>
            <a:srgbClr val="BFBFBF"/>
          </a:solidFill>
          <a:latin typeface="Calibri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»"/>
        <a:defRPr sz="2000" kern="1200">
          <a:solidFill>
            <a:srgbClr val="BFBFBF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notesSlide" Target="../notesSlides/notesSlide12.xml"/><Relationship Id="rId7" Type="http://schemas.openxmlformats.org/officeDocument/2006/relationships/diagramQuickStyle" Target="../diagrams/quickStyl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4.png"/><Relationship Id="rId9" Type="http://schemas.microsoft.com/office/2007/relationships/diagramDrawing" Target="../diagrams/drawing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6" Type="http://schemas.openxmlformats.org/officeDocument/2006/relationships/image" Target="../media/image17.emf"/><Relationship Id="rId5" Type="http://schemas.openxmlformats.org/officeDocument/2006/relationships/image" Target="../media/image4.png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5" Type="http://schemas.openxmlformats.org/officeDocument/2006/relationships/image" Target="../media/image19.emf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7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notesSlide" Target="../notesSlides/notesSlide8.xml"/><Relationship Id="rId7" Type="http://schemas.openxmlformats.org/officeDocument/2006/relationships/diagramQuickStyle" Target="../diagrams/quickStyl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4.png"/><Relationship Id="rId9" Type="http://schemas.microsoft.com/office/2007/relationships/diagramDrawing" Target="../diagrams/drawin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Título"/>
          <p:cNvSpPr>
            <a:spLocks noGrp="1"/>
          </p:cNvSpPr>
          <p:nvPr>
            <p:ph type="ctrTitle"/>
          </p:nvPr>
        </p:nvSpPr>
        <p:spPr>
          <a:xfrm>
            <a:off x="34925" y="2174875"/>
            <a:ext cx="9123363" cy="1470025"/>
          </a:xfrm>
        </p:spPr>
        <p:txBody>
          <a:bodyPr/>
          <a:lstStyle/>
          <a:p>
            <a:pPr eaLnBrk="1" hangingPunct="1"/>
            <a:r>
              <a:rPr lang="es-CO" sz="2800" b="1" dirty="0">
                <a:solidFill>
                  <a:srgbClr val="D5D0B8"/>
                </a:solidFill>
                <a:ea typeface="+mn-ea"/>
                <a:cs typeface="+mn-cs"/>
              </a:rPr>
              <a:t>Valoración </a:t>
            </a:r>
            <a:r>
              <a:rPr lang="es-CO" sz="2800" b="1" dirty="0" err="1">
                <a:solidFill>
                  <a:srgbClr val="D5D0B8"/>
                </a:solidFill>
                <a:ea typeface="+mn-ea"/>
                <a:cs typeface="+mn-cs"/>
              </a:rPr>
              <a:t>Tablemac</a:t>
            </a:r>
            <a:r>
              <a:rPr lang="es-CO" sz="2800" b="1" dirty="0">
                <a:solidFill>
                  <a:srgbClr val="D5D0B8"/>
                </a:solidFill>
                <a:ea typeface="+mn-ea"/>
                <a:cs typeface="+mn-cs"/>
              </a:rPr>
              <a:t> S.A.</a:t>
            </a:r>
            <a:endParaRPr lang="es-ES" sz="2800" b="1" dirty="0">
              <a:solidFill>
                <a:srgbClr val="D5D0B8"/>
              </a:solidFill>
              <a:ea typeface="+mn-ea"/>
              <a:cs typeface="+mn-cs"/>
            </a:endParaRPr>
          </a:p>
        </p:txBody>
      </p:sp>
      <p:sp>
        <p:nvSpPr>
          <p:cNvPr id="16386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sz="3000" dirty="0" smtClean="0">
                <a:solidFill>
                  <a:srgbClr val="D5D0B8"/>
                </a:solidFill>
              </a:rPr>
              <a:t>CURSO PROYECTO BURKENROAD</a:t>
            </a:r>
          </a:p>
          <a:p>
            <a:pPr eaLnBrk="1" hangingPunct="1">
              <a:lnSpc>
                <a:spcPct val="80000"/>
              </a:lnSpc>
            </a:pPr>
            <a:r>
              <a:rPr lang="es-ES" sz="3000" dirty="0" smtClean="0">
                <a:solidFill>
                  <a:srgbClr val="D5D0B8"/>
                </a:solidFill>
              </a:rPr>
              <a:t>Maestría en Administración Financiera</a:t>
            </a:r>
            <a:br>
              <a:rPr lang="es-ES" sz="3000" dirty="0" smtClean="0">
                <a:solidFill>
                  <a:srgbClr val="D5D0B8"/>
                </a:solidFill>
              </a:rPr>
            </a:br>
            <a:r>
              <a:rPr lang="es-ES" sz="3000" dirty="0" smtClean="0">
                <a:solidFill>
                  <a:srgbClr val="D5D0B8"/>
                </a:solidFill>
              </a:rPr>
              <a:t>UNIVERSIDAD EAFIT </a:t>
            </a:r>
          </a:p>
          <a:p>
            <a:pPr eaLnBrk="1" hangingPunct="1">
              <a:lnSpc>
                <a:spcPct val="80000"/>
              </a:lnSpc>
            </a:pPr>
            <a:r>
              <a:rPr lang="es-ES" sz="3000" dirty="0" smtClean="0">
                <a:solidFill>
                  <a:srgbClr val="D5D0B8"/>
                </a:solidFill>
              </a:rPr>
              <a:t>2014</a:t>
            </a:r>
          </a:p>
        </p:txBody>
      </p:sp>
      <p:sp>
        <p:nvSpPr>
          <p:cNvPr id="16387" name="AutoShape 10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76200" y="-296863"/>
            <a:ext cx="1333500" cy="62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16388" name="AutoShape 14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1908175" y="908050"/>
            <a:ext cx="1333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14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1908175" y="908050"/>
            <a:ext cx="1333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280920" cy="4969222"/>
          </a:xfrm>
        </p:spPr>
        <p:txBody>
          <a:bodyPr/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s-CO" sz="2400" dirty="0"/>
              <a:t>Proyección del flujo </a:t>
            </a:r>
            <a:r>
              <a:rPr lang="es-CO" sz="2400" dirty="0" smtClean="0"/>
              <a:t>realizada </a:t>
            </a:r>
            <a:r>
              <a:rPr lang="es-CO" sz="2400" dirty="0"/>
              <a:t>a 5 años </a:t>
            </a:r>
            <a:r>
              <a:rPr lang="es-CO" sz="2400" dirty="0" smtClean="0"/>
              <a:t>teniendo </a:t>
            </a:r>
            <a:r>
              <a:rPr lang="es-CO" sz="2400" dirty="0"/>
              <a:t>en cuenta que tanto el sector de la construcción como la inflación en los próximos 5 años tendrán una tendencia constante</a:t>
            </a:r>
            <a:r>
              <a:rPr lang="es-CO" sz="2400" dirty="0" smtClean="0"/>
              <a:t>.</a:t>
            </a:r>
          </a:p>
          <a:p>
            <a:pPr algn="just"/>
            <a:endParaRPr lang="es-ES" sz="1200" dirty="0" smtClean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ES" sz="2400" dirty="0" smtClean="0"/>
              <a:t>Para </a:t>
            </a:r>
            <a:r>
              <a:rPr lang="es-ES" sz="2400" dirty="0"/>
              <a:t>la proyección de </a:t>
            </a:r>
            <a:r>
              <a:rPr lang="es-ES" sz="2400" dirty="0" smtClean="0"/>
              <a:t>las ventas nacionales, gasto de mercancía vendida, proveedores, cuentas y gastos por pagar  se </a:t>
            </a:r>
            <a:r>
              <a:rPr lang="es-ES" sz="2400" dirty="0"/>
              <a:t>tuvo en cuenta un factor de crecimiento hallado a partir de la </a:t>
            </a:r>
            <a:r>
              <a:rPr lang="es-ES" sz="2400" dirty="0" err="1"/>
              <a:t>productoria</a:t>
            </a:r>
            <a:r>
              <a:rPr lang="es-ES" sz="2400" dirty="0"/>
              <a:t> del crecimiento poblacional, del sector de la construcción y el índice de precios al </a:t>
            </a:r>
            <a:r>
              <a:rPr lang="es-ES" sz="2400" dirty="0" smtClean="0"/>
              <a:t>productor.</a:t>
            </a:r>
          </a:p>
          <a:p>
            <a:pPr algn="just"/>
            <a:endParaRPr lang="es-ES" sz="1200" dirty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ES" sz="2400" dirty="0" smtClean="0"/>
              <a:t>Para </a:t>
            </a:r>
            <a:r>
              <a:rPr lang="es-ES" sz="2400" dirty="0"/>
              <a:t>las ventas al extranjero se tuvo en cuenta la TRM proyectada y el porcentaje de crecimiento de las exportaciones reportado en el informe del 4T de 2013 y el PIB proyectado de Ecuador y América </a:t>
            </a:r>
            <a:r>
              <a:rPr lang="es-ES" sz="2400" dirty="0" smtClean="0"/>
              <a:t>Central</a:t>
            </a:r>
            <a:r>
              <a:rPr lang="es-ES" sz="2400" dirty="0"/>
              <a:t>.</a:t>
            </a:r>
            <a:endParaRPr lang="es-CO" sz="2400" dirty="0"/>
          </a:p>
        </p:txBody>
      </p:sp>
      <p:sp>
        <p:nvSpPr>
          <p:cNvPr id="9" name="1 Subtítulo"/>
          <p:cNvSpPr txBox="1">
            <a:spLocks/>
          </p:cNvSpPr>
          <p:nvPr/>
        </p:nvSpPr>
        <p:spPr bwMode="auto">
          <a:xfrm>
            <a:off x="683568" y="260648"/>
            <a:ext cx="8280919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O" sz="3000" b="1" dirty="0" smtClean="0"/>
              <a:t>DESARROLLO</a:t>
            </a:r>
            <a:endParaRPr lang="es-CO" sz="30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5316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Subtítulo"/>
          <p:cNvSpPr txBox="1">
            <a:spLocks/>
          </p:cNvSpPr>
          <p:nvPr/>
        </p:nvSpPr>
        <p:spPr bwMode="auto">
          <a:xfrm>
            <a:off x="542678" y="548680"/>
            <a:ext cx="834980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O" sz="3000" b="1" dirty="0" smtClean="0"/>
              <a:t>COMPARACIÓN CON OTRAS EMPRESAS</a:t>
            </a:r>
            <a:endParaRPr lang="es-CO" sz="30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3" t="51446" r="22413" b="26912"/>
          <a:stretch/>
        </p:blipFill>
        <p:spPr bwMode="auto">
          <a:xfrm>
            <a:off x="323527" y="1844825"/>
            <a:ext cx="8568951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771800" y="4715852"/>
            <a:ext cx="3353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Fuente: </a:t>
            </a:r>
            <a:r>
              <a:rPr lang="es-ES" dirty="0" err="1"/>
              <a:t>Bloomberg</a:t>
            </a:r>
            <a:r>
              <a:rPr lang="es-ES" dirty="0"/>
              <a:t>, marzo </a:t>
            </a:r>
            <a:r>
              <a:rPr lang="es-ES" dirty="0" smtClean="0"/>
              <a:t>2014</a:t>
            </a:r>
            <a:endParaRPr lang="es-CO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460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"/>
          <p:cNvSpPr/>
          <p:nvPr/>
        </p:nvSpPr>
        <p:spPr>
          <a:xfrm rot="21340581">
            <a:off x="890133" y="1544601"/>
            <a:ext cx="6368459" cy="3810000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FFFF00">
              <a:alpha val="30000"/>
            </a:srgb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387" name="AutoShape 10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76200" y="-296863"/>
            <a:ext cx="1333500" cy="62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16388" name="AutoShape 14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1274696" y="938921"/>
            <a:ext cx="1333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1 Subtítulo"/>
          <p:cNvSpPr txBox="1">
            <a:spLocks/>
          </p:cNvSpPr>
          <p:nvPr/>
        </p:nvSpPr>
        <p:spPr bwMode="auto">
          <a:xfrm>
            <a:off x="398662" y="260648"/>
            <a:ext cx="834980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O" sz="3000" b="1" dirty="0" smtClean="0"/>
              <a:t>OBJETIVO</a:t>
            </a:r>
            <a:endParaRPr lang="es-CO" sz="3000" b="1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315553977"/>
              </p:ext>
            </p:extLst>
          </p:nvPr>
        </p:nvGraphicFramePr>
        <p:xfrm>
          <a:off x="790640" y="1227623"/>
          <a:ext cx="60960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7020272" y="1412776"/>
            <a:ext cx="1618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Decisión de inversión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865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5" grpId="0">
        <p:bldAsOne/>
      </p:bldGraphic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10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76200" y="-296863"/>
            <a:ext cx="1333500" cy="62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16388" name="AutoShape 14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1908175" y="908050"/>
            <a:ext cx="1333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683568" y="1299532"/>
            <a:ext cx="80648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 Método de estimación: Capital </a:t>
            </a:r>
            <a:r>
              <a:rPr lang="es-CO" sz="2400" dirty="0" err="1" smtClean="0">
                <a:solidFill>
                  <a:schemeClr val="tx1">
                    <a:tint val="75000"/>
                  </a:schemeClr>
                </a:solidFill>
              </a:rPr>
              <a:t>Asset</a:t>
            </a:r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CO" sz="2400" dirty="0" err="1" smtClean="0">
                <a:solidFill>
                  <a:schemeClr val="tx1">
                    <a:tint val="75000"/>
                  </a:schemeClr>
                </a:solidFill>
              </a:rPr>
              <a:t>Pricing</a:t>
            </a:r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CO" sz="2400" dirty="0" err="1" smtClean="0">
                <a:solidFill>
                  <a:schemeClr val="tx1">
                    <a:tint val="75000"/>
                  </a:schemeClr>
                </a:solidFill>
              </a:rPr>
              <a:t>Model</a:t>
            </a:r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 -CAPM        </a:t>
            </a:r>
          </a:p>
          <a:p>
            <a:endParaRPr lang="es-CO" sz="2400" dirty="0" smtClean="0">
              <a:solidFill>
                <a:schemeClr val="tx1">
                  <a:tint val="75000"/>
                </a:schemeClr>
              </a:solidFill>
            </a:endParaRPr>
          </a:p>
          <a:p>
            <a:endParaRPr lang="es-CO" sz="2400" dirty="0">
              <a:solidFill>
                <a:schemeClr val="tx1">
                  <a:tint val="75000"/>
                </a:schemeClr>
              </a:solidFill>
            </a:endParaRPr>
          </a:p>
          <a:p>
            <a:endParaRPr lang="es-CO" sz="2400" dirty="0" smtClean="0">
              <a:solidFill>
                <a:schemeClr val="tx1">
                  <a:tint val="75000"/>
                </a:schemeClr>
              </a:solidFill>
            </a:endParaRPr>
          </a:p>
          <a:p>
            <a:endParaRPr lang="es-CO" sz="2400" dirty="0">
              <a:solidFill>
                <a:schemeClr val="tx1">
                  <a:tint val="75000"/>
                </a:schemeClr>
              </a:solidFill>
            </a:endParaRPr>
          </a:p>
          <a:p>
            <a:endParaRPr lang="es-CO" sz="2400" dirty="0" smtClean="0">
              <a:solidFill>
                <a:schemeClr val="tx1">
                  <a:tint val="75000"/>
                </a:schemeClr>
              </a:solidFill>
            </a:endParaRPr>
          </a:p>
          <a:p>
            <a:endParaRPr lang="es-CO" sz="2400" dirty="0">
              <a:solidFill>
                <a:schemeClr val="tx1">
                  <a:tint val="75000"/>
                </a:schemeClr>
              </a:solidFill>
            </a:endParaRPr>
          </a:p>
          <a:p>
            <a:endParaRPr lang="es-CO" sz="2400" dirty="0" smtClean="0">
              <a:solidFill>
                <a:schemeClr val="tx1">
                  <a:tint val="75000"/>
                </a:schemeClr>
              </a:solidFill>
            </a:endParaRPr>
          </a:p>
          <a:p>
            <a:endParaRPr lang="es-CO" sz="2400" dirty="0">
              <a:solidFill>
                <a:schemeClr val="tx1">
                  <a:tint val="75000"/>
                </a:schemeClr>
              </a:solidFill>
            </a:endParaRPr>
          </a:p>
          <a:p>
            <a:endParaRPr lang="es-CO" sz="2400" dirty="0" smtClean="0">
              <a:solidFill>
                <a:schemeClr val="tx1">
                  <a:tint val="75000"/>
                </a:schemeClr>
              </a:solidFill>
            </a:endParaRPr>
          </a:p>
          <a:p>
            <a:endParaRPr lang="es-CO" sz="2400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 WACC </a:t>
            </a:r>
            <a:r>
              <a:rPr lang="es-CO" sz="2400" dirty="0">
                <a:solidFill>
                  <a:schemeClr val="tx1">
                    <a:tint val="75000"/>
                  </a:schemeClr>
                </a:solidFill>
              </a:rPr>
              <a:t>período de proyección: </a:t>
            </a:r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11,45%</a:t>
            </a:r>
            <a:endParaRPr lang="es-CO" sz="2400" dirty="0">
              <a:solidFill>
                <a:schemeClr val="tx1">
                  <a:tint val="75000"/>
                </a:schemeClr>
              </a:solidFill>
            </a:endParaRPr>
          </a:p>
          <a:p>
            <a:endParaRPr lang="es-CO" sz="24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9" y="498738"/>
            <a:ext cx="84969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s-CO" sz="3000" b="1" dirty="0" smtClean="0">
                <a:solidFill>
                  <a:schemeClr val="tx1">
                    <a:tint val="75000"/>
                  </a:schemeClr>
                </a:solidFill>
              </a:rPr>
              <a:t>ESTIMACIÓN DEL COSTO DE CAPITAL</a:t>
            </a:r>
            <a:endParaRPr lang="es-CO" sz="3000" b="1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" t="28433" r="45459" b="25858"/>
          <a:stretch/>
        </p:blipFill>
        <p:spPr bwMode="auto">
          <a:xfrm>
            <a:off x="899592" y="1889838"/>
            <a:ext cx="7200800" cy="33437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9710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10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76200" y="-296863"/>
            <a:ext cx="1333500" cy="62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16388" name="AutoShape 14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1908175" y="980058"/>
            <a:ext cx="1333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683568" y="1290240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Fecha de valoración:                        31 de diciembre de 2013</a:t>
            </a:r>
          </a:p>
          <a:p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Recomendación:                               Comprar</a:t>
            </a:r>
          </a:p>
          <a:p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Precio </a:t>
            </a:r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actual de la acción</a:t>
            </a:r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:              $7,30 </a:t>
            </a:r>
            <a:endParaRPr lang="es-CO" sz="2400" i="1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Precio </a:t>
            </a:r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esperado: </a:t>
            </a:r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                              $10,25</a:t>
            </a:r>
            <a:endParaRPr lang="es-CO" sz="2400" i="1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Capitalización </a:t>
            </a:r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Bursátil:	  </a:t>
            </a:r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     247.210.308.727</a:t>
            </a:r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		</a:t>
            </a:r>
          </a:p>
          <a:p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Acciones en Circulación:            </a:t>
            </a:r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      33.864.425.853</a:t>
            </a:r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		</a:t>
            </a:r>
          </a:p>
          <a:p>
            <a:r>
              <a:rPr lang="es-CO" sz="2400" i="1" dirty="0" err="1">
                <a:solidFill>
                  <a:schemeClr val="tx1">
                    <a:tint val="75000"/>
                  </a:schemeClr>
                </a:solidFill>
              </a:rPr>
              <a:t>Bursatilidad</a:t>
            </a:r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: 		</a:t>
            </a:r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                     </a:t>
            </a:r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Baja			</a:t>
            </a:r>
          </a:p>
          <a:p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Participación índice:                   </a:t>
            </a:r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      No </a:t>
            </a:r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hace parte del COLCAP </a:t>
            </a:r>
          </a:p>
          <a:p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Cotiza en: 	   </a:t>
            </a:r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                                BVC</a:t>
            </a:r>
            <a:endParaRPr lang="es-CO" sz="2400" i="1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Beta: 	                           </a:t>
            </a:r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                     1,12</a:t>
            </a:r>
            <a:r>
              <a:rPr lang="es-CO" sz="2400" i="1" dirty="0">
                <a:solidFill>
                  <a:schemeClr val="tx1">
                    <a:tint val="75000"/>
                  </a:schemeClr>
                </a:solidFill>
              </a:rPr>
              <a:t>	</a:t>
            </a:r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	</a:t>
            </a:r>
            <a:endParaRPr lang="es-CO" sz="2400" i="1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s-CO" sz="2400" i="1" dirty="0" smtClean="0">
                <a:solidFill>
                  <a:schemeClr val="tx1">
                    <a:tint val="75000"/>
                  </a:schemeClr>
                </a:solidFill>
              </a:rPr>
              <a:t>Rango último año:		       $6,61 - $8,60	</a:t>
            </a:r>
            <a:endParaRPr lang="es-CO" sz="2400" i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39553" y="354722"/>
            <a:ext cx="84969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s-CO" sz="3000" b="1" dirty="0" smtClean="0">
                <a:solidFill>
                  <a:schemeClr val="tx1">
                    <a:tint val="75000"/>
                  </a:schemeClr>
                </a:solidFill>
              </a:rPr>
              <a:t>RESULTADOS</a:t>
            </a:r>
            <a:endParaRPr lang="es-CO" sz="30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954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10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76200" y="-296863"/>
            <a:ext cx="1333500" cy="62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251520" y="814386"/>
            <a:ext cx="8601000" cy="4990877"/>
          </a:xfrm>
        </p:spPr>
        <p:txBody>
          <a:bodyPr/>
          <a:lstStyle/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pPr algn="l"/>
            <a:endParaRPr lang="es-CO" sz="2800" dirty="0"/>
          </a:p>
          <a:p>
            <a:pPr algn="l"/>
            <a:r>
              <a:rPr lang="es-CO" sz="2800" dirty="0" smtClean="0"/>
              <a:t>     </a:t>
            </a:r>
            <a:endParaRPr lang="es-CO" sz="2800" dirty="0"/>
          </a:p>
          <a:p>
            <a:pPr algn="l"/>
            <a:endParaRPr lang="es-CO" sz="2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7632999" cy="297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683569" y="354722"/>
            <a:ext cx="84969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s-CO" sz="3000" b="1" dirty="0" smtClean="0">
                <a:solidFill>
                  <a:schemeClr val="tx1">
                    <a:tint val="75000"/>
                  </a:schemeClr>
                </a:solidFill>
              </a:rPr>
              <a:t>RESULTADOS</a:t>
            </a:r>
            <a:endParaRPr lang="es-CO" sz="3000" b="1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70" y="4437112"/>
            <a:ext cx="283845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5" t="62500" r="70839" b="14366"/>
          <a:stretch/>
        </p:blipFill>
        <p:spPr bwMode="auto">
          <a:xfrm>
            <a:off x="4211959" y="4071963"/>
            <a:ext cx="3528391" cy="1692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7142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10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76200" y="-296863"/>
            <a:ext cx="1333500" cy="62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8601000" cy="4730948"/>
          </a:xfrm>
        </p:spPr>
        <p:txBody>
          <a:bodyPr/>
          <a:lstStyle/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pPr algn="l"/>
            <a:endParaRPr lang="es-CO" sz="2800" dirty="0" smtClean="0"/>
          </a:p>
          <a:p>
            <a:pPr algn="l"/>
            <a:endParaRPr lang="es-CO" sz="2800" dirty="0" smtClean="0"/>
          </a:p>
          <a:p>
            <a:pPr algn="l"/>
            <a:endParaRPr lang="es-CO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395535" y="314307"/>
            <a:ext cx="84969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s-CO" sz="3000" b="1" dirty="0">
                <a:solidFill>
                  <a:schemeClr val="tx1">
                    <a:tint val="75000"/>
                  </a:schemeClr>
                </a:solidFill>
              </a:rPr>
              <a:t>ANÁLISIS DE SENSIBILIDAD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2" y="1916832"/>
            <a:ext cx="8665988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133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10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76200" y="-296863"/>
            <a:ext cx="1333500" cy="62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8601000" cy="4730948"/>
          </a:xfrm>
        </p:spPr>
        <p:txBody>
          <a:bodyPr/>
          <a:lstStyle/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pPr algn="l"/>
            <a:endParaRPr lang="es-CO" sz="2800" dirty="0" smtClean="0"/>
          </a:p>
          <a:p>
            <a:pPr algn="l"/>
            <a:endParaRPr lang="es-CO" sz="2800" dirty="0" smtClean="0"/>
          </a:p>
          <a:p>
            <a:pPr algn="l"/>
            <a:endParaRPr lang="es-CO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2057772" y="2485345"/>
            <a:ext cx="48184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s-CO" sz="7200" dirty="0" smtClean="0">
                <a:solidFill>
                  <a:schemeClr val="tx1">
                    <a:tint val="75000"/>
                  </a:schemeClr>
                </a:solidFill>
              </a:rPr>
              <a:t>Gracias…</a:t>
            </a:r>
            <a:endParaRPr lang="es-CO" sz="7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076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3085431" y="1406082"/>
            <a:ext cx="3070746" cy="562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45" t="36728" r="53048" b="44856"/>
          <a:stretch/>
        </p:blipFill>
        <p:spPr bwMode="auto">
          <a:xfrm>
            <a:off x="539552" y="1938459"/>
            <a:ext cx="1796463" cy="1347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50926" y="3285596"/>
            <a:ext cx="1785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Planta Manizales</a:t>
            </a:r>
            <a:endParaRPr lang="es-CO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39552" y="5301820"/>
            <a:ext cx="1790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Planta </a:t>
            </a:r>
            <a:r>
              <a:rPr lang="es-CO" dirty="0" err="1" smtClean="0"/>
              <a:t>Yarumal</a:t>
            </a:r>
            <a:endParaRPr lang="es-CO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56" t="45226" r="37883" b="37127"/>
          <a:stretch/>
        </p:blipFill>
        <p:spPr bwMode="auto">
          <a:xfrm>
            <a:off x="539552" y="3971199"/>
            <a:ext cx="1790446" cy="129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6876256" y="3316882"/>
            <a:ext cx="18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Planta Guarne</a:t>
            </a:r>
            <a:endParaRPr lang="es-CO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22" t="70663" r="52835" b="10494"/>
          <a:stretch/>
        </p:blipFill>
        <p:spPr bwMode="auto">
          <a:xfrm>
            <a:off x="6804248" y="1938459"/>
            <a:ext cx="1801137" cy="137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6876256" y="5339153"/>
            <a:ext cx="1761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Planta Barbosa</a:t>
            </a:r>
            <a:endParaRPr lang="es-CO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6" t="20373" r="52952" b="61149"/>
          <a:stretch/>
        </p:blipFill>
        <p:spPr bwMode="auto">
          <a:xfrm>
            <a:off x="6876256" y="3992214"/>
            <a:ext cx="1768565" cy="135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8" t="37022" r="40211" b="8582"/>
          <a:stretch/>
        </p:blipFill>
        <p:spPr bwMode="auto">
          <a:xfrm>
            <a:off x="3085430" y="1944477"/>
            <a:ext cx="3070746" cy="3859913"/>
          </a:xfrm>
          <a:prstGeom prst="rect">
            <a:avLst/>
          </a:prstGeom>
          <a:noFill/>
          <a:ln>
            <a:noFill/>
          </a:ln>
          <a:effectLst>
            <a:glow rad="1905000">
              <a:schemeClr val="accent1">
                <a:alpha val="0"/>
              </a:schemeClr>
            </a:glow>
            <a:outerShdw dist="35921" dir="2700000" algn="ctr" rotWithShape="0">
              <a:schemeClr val="bg2"/>
            </a:outerShdw>
            <a:reflection stA="99000" endPos="0" dist="50800" dir="5400000" sy="-100000" algn="bl" rotWithShape="0"/>
          </a:effectLst>
        </p:spPr>
      </p:pic>
      <p:sp>
        <p:nvSpPr>
          <p:cNvPr id="28" name="1 Subtítulo"/>
          <p:cNvSpPr>
            <a:spLocks noGrp="1"/>
          </p:cNvSpPr>
          <p:nvPr>
            <p:ph type="subTitle" idx="1"/>
          </p:nvPr>
        </p:nvSpPr>
        <p:spPr>
          <a:xfrm>
            <a:off x="467544" y="742639"/>
            <a:ext cx="8161192" cy="5062626"/>
          </a:xfrm>
        </p:spPr>
        <p:txBody>
          <a:bodyPr/>
          <a:lstStyle/>
          <a:p>
            <a:pPr algn="just"/>
            <a:r>
              <a:rPr lang="es-CO" sz="2800" dirty="0" smtClean="0"/>
              <a:t>Empresa Colombiana de tableros y maderas de Caldas.</a:t>
            </a:r>
            <a:endParaRPr lang="es-CO" sz="28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467544" y="188640"/>
            <a:ext cx="79208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000" b="1" dirty="0" smtClean="0">
                <a:solidFill>
                  <a:schemeClr val="tx1">
                    <a:tint val="75000"/>
                  </a:schemeClr>
                </a:solidFill>
              </a:rPr>
              <a:t>HISTORIA DE LA EMPRESA Y CONTEXTO</a:t>
            </a:r>
            <a:endParaRPr lang="es-CO" sz="30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143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5" grpId="0"/>
      <p:bldP spid="18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92553" y="891292"/>
            <a:ext cx="820891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E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mpresa </a:t>
            </a: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Brasileña </a:t>
            </a:r>
            <a:r>
              <a:rPr lang="es-CO" sz="2200" dirty="0" err="1" smtClean="0">
                <a:solidFill>
                  <a:schemeClr val="tx1">
                    <a:tint val="75000"/>
                  </a:schemeClr>
                </a:solidFill>
              </a:rPr>
              <a:t>Duratex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, participación </a:t>
            </a: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del 80,62% de las acciones de </a:t>
            </a:r>
            <a:r>
              <a:rPr lang="es-CO" sz="2200" dirty="0" err="1" smtClean="0">
                <a:solidFill>
                  <a:schemeClr val="tx1">
                    <a:tint val="75000"/>
                  </a:schemeClr>
                </a:solidFill>
              </a:rPr>
              <a:t>Tablemac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; fin estratégico </a:t>
            </a: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incursionar en el mercado de aglomerados y madera en el que actualmente participa </a:t>
            </a:r>
            <a:r>
              <a:rPr lang="es-CO" sz="2200" dirty="0" err="1">
                <a:solidFill>
                  <a:schemeClr val="tx1">
                    <a:tint val="75000"/>
                  </a:schemeClr>
                </a:solidFill>
              </a:rPr>
              <a:t>Tablemac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.</a:t>
            </a:r>
          </a:p>
          <a:p>
            <a:pPr algn="just"/>
            <a:endParaRPr lang="es-CO" sz="1400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Planta MDF, proyecto </a:t>
            </a: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más 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importante, logró </a:t>
            </a: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conquistar el mercado 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Colombiano y </a:t>
            </a: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entrar en nuevos mercados como el E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cuatoriano.</a:t>
            </a:r>
          </a:p>
          <a:p>
            <a:pPr algn="just"/>
            <a:endParaRPr lang="es-CO" sz="1400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Resultados </a:t>
            </a: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positivos reflejan el potencial de crecimiento con 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que </a:t>
            </a: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cuenta la 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empresa, planes </a:t>
            </a: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de 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expansión se están </a:t>
            </a: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materializando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. </a:t>
            </a:r>
          </a:p>
          <a:p>
            <a:pPr algn="just"/>
            <a:endParaRPr lang="es-CO" sz="1400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Ecuador y América 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central, principales países a los que exporta </a:t>
            </a:r>
            <a:r>
              <a:rPr lang="es-CO" sz="2200" dirty="0" err="1" smtClean="0">
                <a:solidFill>
                  <a:schemeClr val="tx1">
                    <a:tint val="75000"/>
                  </a:schemeClr>
                </a:solidFill>
              </a:rPr>
              <a:t>Tablemac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.</a:t>
            </a:r>
          </a:p>
          <a:p>
            <a:pPr algn="just"/>
            <a:endParaRPr lang="es-CO" sz="1400" dirty="0">
              <a:solidFill>
                <a:schemeClr val="tx1">
                  <a:tint val="75000"/>
                </a:schemeClr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200" dirty="0" err="1" smtClean="0">
                <a:solidFill>
                  <a:schemeClr val="tx1">
                    <a:tint val="75000"/>
                  </a:schemeClr>
                </a:solidFill>
              </a:rPr>
              <a:t>Tablemac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s-CO" sz="2200" dirty="0">
                <a:solidFill>
                  <a:schemeClr val="tx1">
                    <a:tint val="75000"/>
                  </a:schemeClr>
                </a:solidFill>
              </a:rPr>
              <a:t>cuenta con un patrimonio forestal de 7.666 hectáreas de tierra </a:t>
            </a:r>
            <a:r>
              <a:rPr lang="es-CO" sz="2200" dirty="0" smtClean="0">
                <a:solidFill>
                  <a:schemeClr val="tx1">
                    <a:tint val="75000"/>
                  </a:schemeClr>
                </a:solidFill>
              </a:rPr>
              <a:t>propias.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539553" y="188640"/>
            <a:ext cx="83529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3000" b="1" dirty="0" smtClean="0">
                <a:solidFill>
                  <a:schemeClr val="tx1">
                    <a:tint val="75000"/>
                  </a:schemeClr>
                </a:solidFill>
              </a:rPr>
              <a:t>ESTRATEGIA</a:t>
            </a:r>
            <a:endParaRPr lang="es-CO" sz="30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747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51520" y="870967"/>
            <a:ext cx="83529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s-CO" sz="2400" dirty="0">
                <a:solidFill>
                  <a:schemeClr val="tx1">
                    <a:tint val="75000"/>
                  </a:schemeClr>
                </a:solidFill>
              </a:rPr>
              <a:t> Colombia es un país que cuenta con un alto potencial de desarrollo en el sector maderero, debido a que cuenta con 17 millones de hectáreas que están aptas para la </a:t>
            </a:r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reforestación.</a:t>
            </a:r>
          </a:p>
          <a:p>
            <a:pPr algn="just"/>
            <a:endParaRPr lang="es-CO" sz="1200" dirty="0">
              <a:solidFill>
                <a:schemeClr val="tx1">
                  <a:tint val="75000"/>
                </a:schemeClr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400" dirty="0">
                <a:solidFill>
                  <a:schemeClr val="tx1">
                    <a:tint val="75000"/>
                  </a:schemeClr>
                </a:solidFill>
              </a:rPr>
              <a:t>C</a:t>
            </a:r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uenta </a:t>
            </a:r>
            <a:r>
              <a:rPr lang="es-CO" sz="2400" dirty="0">
                <a:solidFill>
                  <a:schemeClr val="tx1">
                    <a:tint val="75000"/>
                  </a:schemeClr>
                </a:solidFill>
              </a:rPr>
              <a:t>con beneficios tributarios como el certificado del incentivo forestal y la exención del impuesto de renta por aprovechamiento de plantaciones nuevas y se tiene oportunidad de satisfacer la demanda </a:t>
            </a:r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interna.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s-CO" sz="1200" dirty="0">
              <a:solidFill>
                <a:schemeClr val="tx1">
                  <a:tint val="75000"/>
                </a:schemeClr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400" dirty="0">
                <a:solidFill>
                  <a:schemeClr val="tx1">
                    <a:tint val="75000"/>
                  </a:schemeClr>
                </a:solidFill>
              </a:rPr>
              <a:t>M</a:t>
            </a:r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ercado nacional, de </a:t>
            </a:r>
            <a:r>
              <a:rPr lang="es-CO" sz="2400" dirty="0">
                <a:solidFill>
                  <a:schemeClr val="tx1">
                    <a:tint val="75000"/>
                  </a:schemeClr>
                </a:solidFill>
              </a:rPr>
              <a:t>mayor importancia para la empresa, ya que representa cerca del 88% de la participación total de las ventas frente a un 12% del mercado extranjero. </a:t>
            </a:r>
          </a:p>
          <a:p>
            <a:pPr algn="just"/>
            <a:endParaRPr lang="es-CO" sz="1200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s-ES" sz="2400" dirty="0">
                <a:solidFill>
                  <a:schemeClr val="tx1">
                    <a:tint val="75000"/>
                  </a:schemeClr>
                </a:solidFill>
              </a:rPr>
              <a:t>Actualmente existe el Pacto intersectorial por la madera legal en Colombia, vigente de agosto de 2011 a agosto de </a:t>
            </a:r>
            <a:r>
              <a:rPr lang="es-ES" sz="2400" dirty="0" smtClean="0">
                <a:solidFill>
                  <a:schemeClr val="tx1">
                    <a:tint val="75000"/>
                  </a:schemeClr>
                </a:solidFill>
              </a:rPr>
              <a:t>2015.</a:t>
            </a:r>
            <a:endParaRPr lang="es-CO" sz="24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39553" y="188640"/>
            <a:ext cx="83529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3000" b="1" dirty="0" smtClean="0">
                <a:solidFill>
                  <a:schemeClr val="tx1">
                    <a:tint val="75000"/>
                  </a:schemeClr>
                </a:solidFill>
              </a:rPr>
              <a:t>ANÁLISIS DE LA INDUSTRIA</a:t>
            </a:r>
            <a:endParaRPr lang="es-CO" sz="30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644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3" t="58535" r="21329" b="17916"/>
          <a:stretch/>
        </p:blipFill>
        <p:spPr bwMode="auto">
          <a:xfrm>
            <a:off x="5685316" y="2282457"/>
            <a:ext cx="2775116" cy="172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5" t="33542" r="43987" b="42164"/>
          <a:stretch/>
        </p:blipFill>
        <p:spPr bwMode="auto">
          <a:xfrm>
            <a:off x="712721" y="1562377"/>
            <a:ext cx="2784144" cy="1777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82" t="33582" r="21258" b="42164"/>
          <a:stretch/>
        </p:blipFill>
        <p:spPr bwMode="auto">
          <a:xfrm>
            <a:off x="4182176" y="2020415"/>
            <a:ext cx="2766088" cy="1774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30" t="58395" r="43882" b="17724"/>
          <a:stretch/>
        </p:blipFill>
        <p:spPr bwMode="auto">
          <a:xfrm>
            <a:off x="2391216" y="1778401"/>
            <a:ext cx="2756848" cy="1746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11560" y="4163596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Dentro de los últimos desarrollos de </a:t>
            </a:r>
            <a:r>
              <a:rPr lang="es-CO" sz="2400" dirty="0" err="1" smtClean="0">
                <a:solidFill>
                  <a:schemeClr val="tx1">
                    <a:tint val="75000"/>
                  </a:schemeClr>
                </a:solidFill>
              </a:rPr>
              <a:t>Tablemac</a:t>
            </a:r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 se encuentra una planta para producción de resinas, la planta de tableros de densidad media MDF, y la instalación de una nueva línea de laminación con recubrimiento </a:t>
            </a:r>
            <a:r>
              <a:rPr lang="es-CO" sz="2400" dirty="0" err="1" smtClean="0">
                <a:solidFill>
                  <a:schemeClr val="tx1">
                    <a:tint val="75000"/>
                  </a:schemeClr>
                </a:solidFill>
              </a:rPr>
              <a:t>melamínico</a:t>
            </a:r>
            <a:r>
              <a:rPr lang="es-CO" sz="2400" dirty="0" smtClean="0">
                <a:solidFill>
                  <a:schemeClr val="tx1">
                    <a:tint val="75000"/>
                  </a:schemeClr>
                </a:solidFill>
              </a:rPr>
              <a:t>.</a:t>
            </a:r>
            <a:endParaRPr lang="es-CO" sz="24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39553" y="476672"/>
            <a:ext cx="83529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000" b="1" dirty="0" smtClean="0">
                <a:solidFill>
                  <a:schemeClr val="tx1">
                    <a:tint val="75000"/>
                  </a:schemeClr>
                </a:solidFill>
              </a:rPr>
              <a:t>PORTAFOLIO DE PRODUCTOS Y ÚLTIMOS DESARROLLOS.</a:t>
            </a:r>
            <a:endParaRPr lang="es-CO" sz="30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716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14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2104793" y="923236"/>
            <a:ext cx="1333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836463"/>
              </p:ext>
            </p:extLst>
          </p:nvPr>
        </p:nvGraphicFramePr>
        <p:xfrm>
          <a:off x="348209" y="693896"/>
          <a:ext cx="8400255" cy="503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1863"/>
                <a:gridCol w="35283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OPORTUNIDADES</a:t>
                      </a:r>
                      <a:endParaRPr lang="es-CO" dirty="0"/>
                    </a:p>
                  </a:txBody>
                  <a:tcPr>
                    <a:solidFill>
                      <a:srgbClr val="4A7E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AMENAZAS</a:t>
                      </a:r>
                      <a:endParaRPr lang="es-CO" dirty="0"/>
                    </a:p>
                  </a:txBody>
                  <a:tcPr>
                    <a:solidFill>
                      <a:srgbClr val="4A7EB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vl="0" algn="just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-Buen comportamiento de la economía Colombiana, se espera un aumento en el consumo de bienes como muebles o gastos de mejoramiento del hogar.</a:t>
                      </a:r>
                    </a:p>
                    <a:p>
                      <a:pPr lvl="0" algn="just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-Entrada en operación de un nuevo sistema integrado de información que moderniza los sistemas de la compañía.</a:t>
                      </a:r>
                    </a:p>
                    <a:p>
                      <a:pPr lvl="0" algn="just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-Exitosa estrategia operacional y comercial y positivas perspectivas de demanda.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-Políticas del Gobierno Nacional en cuanto a </a:t>
                      </a:r>
                      <a:r>
                        <a:rPr lang="es-CO" sz="1500" kern="1200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macroproyectos</a:t>
                      </a:r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inversión en infraestructura.</a:t>
                      </a:r>
                      <a:endParaRPr lang="es-CO" sz="15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-Presión del producto importado y caída de los precios promedio.</a:t>
                      </a:r>
                    </a:p>
                    <a:p>
                      <a:pPr lvl="0" algn="just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-Sub ejecución en infraestructura por parte del Gobierno Colombiano. </a:t>
                      </a:r>
                    </a:p>
                    <a:p>
                      <a:pPr lvl="0" algn="just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-Alta competencia del sector. </a:t>
                      </a:r>
                    </a:p>
                    <a:p>
                      <a:pPr algn="just"/>
                      <a:endParaRPr lang="es-CO" sz="15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FORTALEZAS</a:t>
                      </a:r>
                      <a:endParaRPr lang="es-CO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A7EB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O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DEBILIDADES</a:t>
                      </a:r>
                      <a:endParaRPr lang="es-CO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A7EB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-Fortalecimiento financiero de la compañía con el ingreso de </a:t>
                      </a:r>
                      <a:r>
                        <a:rPr lang="es-CO" sz="1500" kern="1200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Duratex</a:t>
                      </a:r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S.A. de Brasil como socio estratégico.</a:t>
                      </a:r>
                    </a:p>
                    <a:p>
                      <a:pPr lvl="0" algn="just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-Conocimiento tecnológico por parte de </a:t>
                      </a:r>
                      <a:r>
                        <a:rPr lang="es-CO" sz="1500" kern="1200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Duratex</a:t>
                      </a:r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lvl="0" algn="just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-Crecimiento del mercado de tableros en el país, disminución de las importaciones.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-Aumento de volumen de producción.</a:t>
                      </a:r>
                    </a:p>
                    <a:p>
                      <a:pPr lvl="0" algn="just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-Altas inversiones en bosques y tecnología que soportan el crecimiento potencial de la compañía.</a:t>
                      </a:r>
                    </a:p>
                    <a:p>
                      <a:pPr algn="just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-Políticas de disminución en costos.</a:t>
                      </a:r>
                      <a:endParaRPr lang="es-CO" sz="15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-Alto costo de capital y alto uso de la capacidad instalada.</a:t>
                      </a:r>
                    </a:p>
                    <a:p>
                      <a:pPr marL="0" lvl="0" algn="just" defTabSz="914400" rtl="0" eaLnBrk="1" latinLnBrk="0" hangingPunct="1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-Moderada generación de caja debido a financiación de expansión con recursos propios.</a:t>
                      </a:r>
                    </a:p>
                    <a:p>
                      <a:pPr marL="0" lvl="0" algn="just" defTabSz="914400" rtl="0" eaLnBrk="1" latinLnBrk="0" hangingPunct="1"/>
                      <a:r>
                        <a:rPr lang="es-CO" sz="15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-Enfoque casi exclusivo en el mercado local</a:t>
                      </a:r>
                      <a:endParaRPr lang="es-CO" sz="15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323528" y="108896"/>
            <a:ext cx="83529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000" b="1" dirty="0" smtClean="0">
                <a:solidFill>
                  <a:schemeClr val="tx1">
                    <a:tint val="75000"/>
                  </a:schemeClr>
                </a:solidFill>
              </a:rPr>
              <a:t>ANÁLISIS FODA</a:t>
            </a:r>
            <a:endParaRPr lang="es-CO" sz="30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461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14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2104793" y="923236"/>
            <a:ext cx="1333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39552" y="332656"/>
            <a:ext cx="8064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000" b="1" dirty="0" smtClean="0">
                <a:solidFill>
                  <a:schemeClr val="tx1">
                    <a:tint val="75000"/>
                  </a:schemeClr>
                </a:solidFill>
              </a:rPr>
              <a:t>ANÁLISIS DE COMPETIDORES</a:t>
            </a:r>
            <a:endParaRPr lang="es-CO" sz="30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1052736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solidFill>
                  <a:schemeClr val="tx1">
                    <a:tint val="75000"/>
                  </a:schemeClr>
                </a:solidFill>
              </a:rPr>
              <a:t>El sector maderero en Colombia es un sector  con pocas empresas participantes, pero con una alta competencia, las empresas con mayor participación en el mercado </a:t>
            </a:r>
            <a:r>
              <a:rPr lang="es-ES" sz="2400" dirty="0" smtClean="0">
                <a:solidFill>
                  <a:schemeClr val="tx1">
                    <a:tint val="75000"/>
                  </a:schemeClr>
                </a:solidFill>
              </a:rPr>
              <a:t>son:</a:t>
            </a:r>
            <a:endParaRPr lang="es-CO" sz="2400" dirty="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232777836"/>
              </p:ext>
            </p:extLst>
          </p:nvPr>
        </p:nvGraphicFramePr>
        <p:xfrm>
          <a:off x="1403648" y="2348880"/>
          <a:ext cx="6426530" cy="3415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66677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Graphic spid="2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14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1908175" y="908050"/>
            <a:ext cx="1333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Subtítulo"/>
          <p:cNvSpPr txBox="1">
            <a:spLocks/>
          </p:cNvSpPr>
          <p:nvPr/>
        </p:nvSpPr>
        <p:spPr bwMode="auto">
          <a:xfrm>
            <a:off x="539552" y="260648"/>
            <a:ext cx="820578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O" sz="3000" b="1" dirty="0" smtClean="0"/>
              <a:t>METODOLOGÍA</a:t>
            </a:r>
            <a:endParaRPr lang="es-CO" sz="30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929951589"/>
              </p:ext>
            </p:extLst>
          </p:nvPr>
        </p:nvGraphicFramePr>
        <p:xfrm>
          <a:off x="611561" y="1196752"/>
          <a:ext cx="7992887" cy="4438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11" name="10 Grupo"/>
          <p:cNvGrpSpPr/>
          <p:nvPr/>
        </p:nvGrpSpPr>
        <p:grpSpPr>
          <a:xfrm>
            <a:off x="3736219" y="3689026"/>
            <a:ext cx="1812449" cy="1812449"/>
            <a:chOff x="3090218" y="2625441"/>
            <a:chExt cx="1812449" cy="1812449"/>
          </a:xfrm>
        </p:grpSpPr>
        <p:sp>
          <p:nvSpPr>
            <p:cNvPr id="13" name="12 Elipse"/>
            <p:cNvSpPr/>
            <p:nvPr/>
          </p:nvSpPr>
          <p:spPr>
            <a:xfrm>
              <a:off x="3090218" y="2625441"/>
              <a:ext cx="1812449" cy="181244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Elipse 4"/>
            <p:cNvSpPr/>
            <p:nvPr/>
          </p:nvSpPr>
          <p:spPr>
            <a:xfrm>
              <a:off x="3355645" y="2890868"/>
              <a:ext cx="1281595" cy="12815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3000" kern="1200" dirty="0" smtClean="0">
                  <a:solidFill>
                    <a:schemeClr val="bg1">
                      <a:lumMod val="50000"/>
                    </a:schemeClr>
                  </a:solidFill>
                </a:rPr>
                <a:t>Precio de la acción</a:t>
              </a:r>
              <a:endParaRPr lang="es-CO" sz="3000" kern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1687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14" descr="data:image/jpg;base64,/9j/4AAQSkZJRgABAQAAAQABAAD/2wCEAAkGBhMQEA8REhQWFBQVGSASFxcXFhoXHBUiHRgYIBgaFhsfIiYqIxkvHhsdHzciLyg1LiwuGB8xNzAqNSg3LDUBCQoKDgwOGg8PGiwkHyQpLCksKSwsKSwtLC0vKTUtLCwsLCwtLCwsKSwsKS8sKSoqKSwpLCksKSkpLCksKSwsLP/AABEIAEIAjAMBIgACEQEDEQH/xAAcAAEAAwEAAwEAAAAAAAAAAAAABQYHBAECAwj/xAA3EAACAQMDAgQEAwcEAwAAAAABAgMABBEFEiEGMRNBUWEHInGBFDKRNUJSYqGxwRU0crIjY5L/xAAYAQEBAQEBAAAAAAAAAAAAAAAAAQIEA//EAB4RAQEAAgIDAQEAAAAAAAAAAAABAhESIQMxgVEy/9oADAMBAAIRAxEAPwDcaVx6hqqQbPEyA52ggZxwTz+leP8AWYcZ8Rfpnn/57/0om3bSoWLq+2aVog/zL3Hc/dR8w+4rtfWoAM+Ip9gdx/QZP9KG47aVD33VUEFt+KkLCPcIxhCzEltoAUZJyajpviNao8cbrcq8n5Ea1mDP67QVyaJyi00qG0jqyC6mkgQSrKiiRkkieIgE4B+YDjNdGva9FZQtPNv2L3KIz4+uBwPc0Xc9pGlc+nXyzwxTJnbIiyLng4YAjPvzXRRSlKUClKUClKUClKUFC+M6505vrmsm6e0CW7tbi4e+ENvAcShnlYqMDGEHBznAGeTxWtfGX9nP9/7VXdN6gt7fTLk2UUEhtIofEd4siaSQndnkHj1PmceVZrmzkuff4yKySMyoryeEm7mTaW2D+LaOf0qf6z0O4sDHFLdCdZE8RQskjDb2UkNxg84+hrRtX63ki0WyvxBbGWaTY6mL5Mf+TsM5z8g8/Woz4kalbS2jRSpFHdeDDdQuke3eH/PEDyeOT3xg+1Hlwkl7aH0nYJLYWe8Z2FZV9mUfKftVf63/AG7oH1f/ABVo6I/2Nv8A8R/YVUutLndrOkyrHKyW5YSusMjKm4gDkLz9qtdN/mfE1p2qvJrN7bskW+GAbJVDglXZWCupbBwfT37ZqF1nqOa60zqCOZYw1sWgBjDANgA5IYnFfV7/APB65cXMkUzQ3VuixPHC8m5lx8pCjIbjsfaoSTxRa9Ro9vOr3MrNEPCZg2Qo2gqCC3r5d+aJb7+rbo2rXAj0m1gjwr2iyvcOjPGm1FAQAFfnJ9WGBjg162nXMz2epyCOJ5rF3RsMyxyBRuDrwxBx+7nuO9V6HV3Eulw3EVw1ktqi7I4ZDvmCgFZlAycYxtPHIPNfGxlaOLqSBreeNpmd40ELEYaPCLlARknjA/xQ5Ji968vorK11Fobf8Owj8RNz+IQ5ALp+6Bk8KcnGM+0rqnWo/ET28M1rAYQAz3LH52ZchEQMpwBjLZ7tgA4qr9RKz9NW1ukcrTbY08MRSbgUKlwV25GB59q67LW30y/vXlhmktL0rcRyxxM+1toDK64yDxjHfgetDlVp6E6u/wBRt3dkCSxuYZAp3KSMYZD5qQcj/NWSovQ9QluA8rxNDGcCJJBtkIGcvIv7uT2XuAMnvgSlV6z0UpSilKUoKH8Zf2c/3/tWW/D7VLbw7+wu5PBju1UCXyRkLEZ9BznnjjyzW2de6GbyymiHfBI88cHnHn649q/OFlbJDdxpeKwjRwJVX823z2kd89wQeRUrk825nK1/U+lLd9IsLSS8jSCOVm/EfLtcAS8LlsZO71PbzrNviNrsN3eFrfJhijW3QnjcEB558uf6Vd7vrPQpbOGxaO58CI70ABBB+bndvyfzH9azHRtGe7nWGMHk8nGdq5xn6+QHmSBUY8t3qYv0r0R/sbf/AIj+wqudWapdQ6rp1tFcukV0W3rsiJTb/ASnGffOKuejWXgwRxnggcj09vt2+1UfrnjXNAJ7Zcf9arqy6xnxdtUt3Nu4SV43VciQBCcgHBYFSCM9xj9KjOi713srWW4nMks8ayndsXGVyQiqBwB9am784ilP8rf9TWS6VokUl908kiAiSwy45G/CcB/Ue3Y+eaGV1Wsw3STKTFIrDkbkYMAftxn2qK6eY20CxXN4lxKC2ZGKoT8x4xny7VVdA0yJNb1e1SNVgaGJzEowhPGTgdu5/WqxpWgeN08lzGimezne5jJUHISTLqfUYGcfyim0uVbQ92ilVLqC3YFgCfTA869ItRid2jWRGde6hwWH1AOazLrfqFbq1/GwgBYIUKvjJje5Kg4PkyRbu3Yyg9xUrqXQskq2siSWlv8Ah2EqSwxMp2gcqzF+UI75ovP8Xma/jTO6RFwQDlgME9gcnuaNqMQfwzIgf+Deu79M5rNOkOkrS6utcjmiWSNbgBFJOF+UnK4Pfyz6cdq5zcjT91pqUG62kn8eG/jAcZMu9DIeSGHAz6DGCOabOd1td7i6/AzX11dXgNvtVkhIUeDgYO3zJY8AeZqR03qGGaGGbei+IivtLrldyg4PPcZrKOo7KNbnqYKq7RbRuOM4Jwdwz58k596tOodHR3uhQRxxoJvAjmjIVQS6xqRk47nlfvRJld9L097GoVi6AN2JYAH6Hzr71n2jaumrppKlVIQG6uF2jCtF8iLjHGZCXx6R1oNVuXZVO6u+GtvfDdjY/kRwR9D5fQgj2B5q40otkvVYXbfA6czFXkPhjzAAJ++SP0B+grUeluh7ewUCNRu759/XJ5J9z9go4qx0qaYx8eOPoqD6q6Tj1BIw7NHJE3iRSocNG3qPUcDj2FTlKrdm1Yfpe6mXwrq+aSE8OscKQtIPNXcEkKex2gZGRkV7XfR5e+t71ZtngJ4UcYjXaFP5gec59+MYHFWWlE4xV4ejpEvbm+W5xJOojKmJSqgY245zkY7k819+kOk/9Pga28UzRklgGQAjcctkjuPbFWGlDjFb03oO2hsJdPwWikLlvI/M2Rg+qjaAf5RUfpXw8eJVhkvp5rZPywMFCnH5VkYcsn8mQD27cVdKUOMVrpzpF7Oe6m8cyfiX8WRTGqjdzjYQeBz257V8X6IZ7X8DJcF7Yn5gYwJCu7dsD5wFzxnbuA8/OrXShximTfDnxJr2SS4JF3H4EiCNVCqBhPD54IwO+c11ae8WkQwxXl8GyBFEZdkQAQcBQPMAjLE+lWmuTUdIguQonijlCncodQ2D6jNDjruK/wBA6VGi3l3GmwXkzTIMY+Tshx5Bvmkx/wCyrXXgDHArzRZNQpSlFKUpQKUpQKUpQKUpQKUpQKUpQKUpQKUpQf/Z"/>
          <p:cNvSpPr>
            <a:spLocks noChangeAspect="1" noChangeArrowheads="1"/>
          </p:cNvSpPr>
          <p:nvPr/>
        </p:nvSpPr>
        <p:spPr bwMode="auto">
          <a:xfrm>
            <a:off x="1908175" y="1052066"/>
            <a:ext cx="1333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0" y="0"/>
            <a:ext cx="6948488" cy="1628775"/>
          </a:xfrm>
          <a:prstGeom prst="line">
            <a:avLst/>
          </a:prstGeom>
          <a:ln>
            <a:solidFill>
              <a:srgbClr val="4A7EBB">
                <a:alpha val="96863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 flipH="1" flipV="1">
            <a:off x="-580231" y="580231"/>
            <a:ext cx="2708275" cy="154781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349802" cy="5112568"/>
          </a:xfrm>
        </p:spPr>
        <p:txBody>
          <a:bodyPr/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s-CO" sz="2300" dirty="0" smtClean="0"/>
              <a:t>Punto </a:t>
            </a:r>
            <a:r>
              <a:rPr lang="es-CO" sz="2300" dirty="0"/>
              <a:t>de </a:t>
            </a:r>
            <a:r>
              <a:rPr lang="es-CO" sz="2300" dirty="0" smtClean="0"/>
              <a:t>partida, </a:t>
            </a:r>
            <a:r>
              <a:rPr lang="es-CO" sz="2300" dirty="0"/>
              <a:t>estados financieros históricos de la </a:t>
            </a:r>
            <a:r>
              <a:rPr lang="es-CO" sz="2300" dirty="0" smtClean="0"/>
              <a:t>compañía.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300" dirty="0" smtClean="0"/>
              <a:t>Proyecciones </a:t>
            </a:r>
            <a:r>
              <a:rPr lang="es-CO" sz="2300" dirty="0"/>
              <a:t>realizadas teniendo en cuenta el </a:t>
            </a:r>
            <a:r>
              <a:rPr lang="es-CO" sz="2300" dirty="0" smtClean="0"/>
              <a:t>comportamiento </a:t>
            </a:r>
            <a:r>
              <a:rPr lang="es-CO" sz="2300" dirty="0"/>
              <a:t>poblacional</a:t>
            </a:r>
            <a:r>
              <a:rPr lang="es-CO" sz="2300" dirty="0" smtClean="0"/>
              <a:t>, </a:t>
            </a:r>
            <a:r>
              <a:rPr lang="es-CO" sz="2300" dirty="0"/>
              <a:t>sector de la construcción, el IPP y el </a:t>
            </a:r>
            <a:r>
              <a:rPr lang="es-CO" sz="2300" dirty="0" smtClean="0"/>
              <a:t>IPC.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300" dirty="0" smtClean="0"/>
              <a:t>Proyecciones realizadas considerando las </a:t>
            </a:r>
            <a:r>
              <a:rPr lang="es-CO" sz="2300" dirty="0"/>
              <a:t>ultimas noticias de la empresa y el mercado</a:t>
            </a:r>
            <a:r>
              <a:rPr lang="es-CO" sz="2300" dirty="0" smtClean="0"/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300" dirty="0" smtClean="0"/>
              <a:t>Fueron estimadas por separado las ventas nacionales  y al extranjero.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300" dirty="0" err="1" smtClean="0"/>
              <a:t>Capex</a:t>
            </a:r>
            <a:r>
              <a:rPr lang="es-CO" sz="2300" dirty="0" smtClean="0"/>
              <a:t> y deuda se proyectan asumiendo que la empresa no hará inversiones representativas en los próximos años.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s-ES" sz="2300" dirty="0" smtClean="0"/>
              <a:t>Se </a:t>
            </a:r>
            <a:r>
              <a:rPr lang="es-ES" sz="2300" dirty="0"/>
              <a:t>manejó un escenario basado en variables conservadoras en cuanto a crecimiento del sector de la construcción, el cual afecta directamente y en gran proporción las ventas de la </a:t>
            </a:r>
            <a:r>
              <a:rPr lang="es-ES" sz="2300" dirty="0" smtClean="0"/>
              <a:t>compañía.</a:t>
            </a:r>
            <a:endParaRPr lang="es-CO" sz="2300" dirty="0"/>
          </a:p>
        </p:txBody>
      </p:sp>
      <p:sp>
        <p:nvSpPr>
          <p:cNvPr id="9" name="1 Subtítulo"/>
          <p:cNvSpPr txBox="1">
            <a:spLocks/>
          </p:cNvSpPr>
          <p:nvPr/>
        </p:nvSpPr>
        <p:spPr bwMode="auto">
          <a:xfrm>
            <a:off x="539552" y="188640"/>
            <a:ext cx="820578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O" sz="3000" b="1" dirty="0" smtClean="0"/>
              <a:t>SUPUESTOS</a:t>
            </a:r>
            <a:endParaRPr lang="es-CO" sz="30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t="16710" r="33181" b="74140"/>
          <a:stretch/>
        </p:blipFill>
        <p:spPr bwMode="auto">
          <a:xfrm>
            <a:off x="6588224" y="220199"/>
            <a:ext cx="2304255" cy="33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4224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SECONDARYMONITOR" val="True"/>
  <p:tag name="BULLETTYPE" val="3"/>
  <p:tag name="RESPCOUNTERSTYLE" val="-1"/>
  <p:tag name="INPUTSOURCE" val="1"/>
  <p:tag name="BACKUPSESSIONS" val="True"/>
  <p:tag name="REVIEWONLY" val="False"/>
  <p:tag name="PARTICIPANTSINLEADERBOARD" val="8"/>
  <p:tag name="BUBBLESIZEVISIBLE" val="True"/>
  <p:tag name="CUSTOMGRIDBACKCOLOR" val="-2830136"/>
  <p:tag name="CUSTOMCELLBACKCOLOR3" val="-268652"/>
  <p:tag name="DISPLAYDEVICENUMBER" val="True"/>
  <p:tag name="AUTOSIZEGRID" val="True"/>
  <p:tag name="CHARTCOLORS" val="0"/>
  <p:tag name="MULTIRESPDIVISOR" val="1"/>
  <p:tag name="CORRECTPOINTVALUE" val="100"/>
  <p:tag name="ADDINALWAYSLOADED" val="True"/>
  <p:tag name="TPVERSION" val="2006"/>
  <p:tag name="DEFAULTPORT" val="1001"/>
  <p:tag name="COUNTDOWNSTYLE" val="2"/>
  <p:tag name="USEENTERPRISEMANAGER" val="False"/>
  <p:tag name="CHARTVALUEFORMAT" val="0%"/>
  <p:tag name="STDCHART" val="1"/>
  <p:tag name="BUBBLEVALUEFORMAT" val="0.0"/>
  <p:tag name="CUSTOMCELLBACKCOLOR1" val="-657956"/>
  <p:tag name="DISPLAYNAME" val="True"/>
  <p:tag name="GRIDSIZE" val="{Width=800, Height=600}"/>
  <p:tag name="RESETCHARTS" val="True"/>
  <p:tag name="ALLOWUSERFEEDBACK" val="False"/>
  <p:tag name="ZEROBASED" val="False"/>
  <p:tag name="EXPANDSHOWBAR" val="True"/>
  <p:tag name="ANSWERNOWTEXT" val="Contestar ahora"/>
  <p:tag name="NUMRESPONSES" val="1"/>
  <p:tag name="ROTATIONINTERVAL" val="2"/>
  <p:tag name="BUBBLENAMEVISIBLE" val="True"/>
  <p:tag name="CUSTOMCELLBACKCOLOR2" val="-13395457"/>
  <p:tag name="GRIDOPACITY" val="90"/>
  <p:tag name="CHARTLABELS" val="0"/>
  <p:tag name="INCORRECTPOINTVALUE" val="0"/>
  <p:tag name="CHARTSCALE" val="True"/>
  <p:tag name="ANSWERNOWSTYLE" val="-1"/>
  <p:tag name="ALLOWDUPLICATES" val="False"/>
  <p:tag name="TEAMSINLEADERBOARD" val="5"/>
  <p:tag name="CUSTOMCELLFORECOLOR" val="-16777216"/>
  <p:tag name="GRIDROTATIONINTERVAL" val="2"/>
  <p:tag name="PARTLISTDEFAULT" val="1"/>
  <p:tag name="AUTOADJUSTPARTRANGE" val="True"/>
  <p:tag name="RESPCOUNTERFORMAT" val="0"/>
  <p:tag name="AUTOADVANCE" val="False"/>
  <p:tag name="DEFAULTNUMTEAMS" val="5"/>
  <p:tag name="GRIDPOSITION" val="1"/>
  <p:tag name="REALTIMEBACKUP" val="False"/>
  <p:tag name="REQUIREPASSWORD" val="False"/>
  <p:tag name="AUTOUPDATEALIASES" val="True"/>
  <p:tag name="USESCHEMECOLORS" val="True"/>
  <p:tag name="INCLUDEPPT" val="True"/>
  <p:tag name="RESPTABLESTYLE" val="-1"/>
  <p:tag name="BUBBLEGROUPING" val="3"/>
  <p:tag name="INCLUDENONRESPONDERS" val="False"/>
  <p:tag name="COUNTDOWNSECONDS" val="20"/>
  <p:tag name="DISPLAYDEVICEID" val="True"/>
  <p:tag name="ENABLEPRESENTERVPAD" val="False"/>
  <p:tag name="POLLINGCYCLE" val="60"/>
  <p:tag name="MAXRESPONDERS" val="9"/>
  <p:tag name="BACKUPMAINTENANCE" val="7"/>
  <p:tag name="CUSTOMCELLBACKCOLOR4" val="-8355712"/>
  <p:tag name="SHOWBARVISIBLE" val="True"/>
  <p:tag name="REALTIMEBACKUPPATH" val="(None)"/>
  <p:tag name="DELIMITERS" val="3.1"/>
  <p:tag name="INCLUDESESSION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materia_og_-_0591">
  <a:themeElements>
    <a:clrScheme name="materia_og_-_0591 4">
      <a:dk1>
        <a:srgbClr val="C4BD97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FFFFFF"/>
      </a:accent3>
      <a:accent4>
        <a:srgbClr val="A7A180"/>
      </a:accent4>
      <a:accent5>
        <a:srgbClr val="F6C0AA"/>
      </a:accent5>
      <a:accent6>
        <a:srgbClr val="902430"/>
      </a:accent6>
      <a:hlink>
        <a:srgbClr val="6B9F25"/>
      </a:hlink>
      <a:folHlink>
        <a:srgbClr val="B26B0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teria_og_-_0591 1">
        <a:dk1>
          <a:srgbClr val="000000"/>
        </a:dk1>
        <a:lt1>
          <a:srgbClr val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FFFFFF"/>
        </a:accent3>
        <a:accent4>
          <a:srgbClr val="000000"/>
        </a:accent4>
        <a:accent5>
          <a:srgbClr val="F6C0AA"/>
        </a:accent5>
        <a:accent6>
          <a:srgbClr val="902430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teria_og_-_0591 2">
        <a:dk1>
          <a:srgbClr val="FFFFFF"/>
        </a:dk1>
        <a:lt1>
          <a:srgbClr val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FFFFFF"/>
        </a:accent3>
        <a:accent4>
          <a:srgbClr val="DADADA"/>
        </a:accent4>
        <a:accent5>
          <a:srgbClr val="F6C0AA"/>
        </a:accent5>
        <a:accent6>
          <a:srgbClr val="902430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teria_og_-_0591 3">
        <a:dk1>
          <a:srgbClr val="BFBFBF"/>
        </a:dk1>
        <a:lt1>
          <a:srgbClr val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FFFFFF"/>
        </a:accent3>
        <a:accent4>
          <a:srgbClr val="A3A3A3"/>
        </a:accent4>
        <a:accent5>
          <a:srgbClr val="F6C0AA"/>
        </a:accent5>
        <a:accent6>
          <a:srgbClr val="902430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teria_og_-_0591 4">
        <a:dk1>
          <a:srgbClr val="C4BD97"/>
        </a:dk1>
        <a:lt1>
          <a:srgbClr val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FFFFFF"/>
        </a:accent3>
        <a:accent4>
          <a:srgbClr val="A7A180"/>
        </a:accent4>
        <a:accent5>
          <a:srgbClr val="F6C0AA"/>
        </a:accent5>
        <a:accent6>
          <a:srgbClr val="902430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3224</TotalTime>
  <Words>900</Words>
  <Application>Microsoft Office PowerPoint</Application>
  <PresentationFormat>Presentación en pantalla (4:3)</PresentationFormat>
  <Paragraphs>135</Paragraphs>
  <Slides>17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materia_og_-_0591</vt:lpstr>
      <vt:lpstr>Valoración Tablemac S.A.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PASOS DEL REPORTE BURKENROAD</dc:title>
  <dc:creator>USUARIO</dc:creator>
  <cp:lastModifiedBy>USER</cp:lastModifiedBy>
  <cp:revision>441</cp:revision>
  <dcterms:created xsi:type="dcterms:W3CDTF">2010-03-17T16:15:25Z</dcterms:created>
  <dcterms:modified xsi:type="dcterms:W3CDTF">2014-07-30T15:52:56Z</dcterms:modified>
</cp:coreProperties>
</file>