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0" r:id="rId1"/>
  </p:sldMasterIdLst>
  <p:notesMasterIdLst>
    <p:notesMasterId r:id="rId32"/>
  </p:notesMasterIdLst>
  <p:sldIdLst>
    <p:sldId id="260" r:id="rId2"/>
    <p:sldId id="309" r:id="rId3"/>
    <p:sldId id="310" r:id="rId4"/>
    <p:sldId id="286" r:id="rId5"/>
    <p:sldId id="308" r:id="rId6"/>
    <p:sldId id="301" r:id="rId7"/>
    <p:sldId id="292" r:id="rId8"/>
    <p:sldId id="311" r:id="rId9"/>
    <p:sldId id="304" r:id="rId10"/>
    <p:sldId id="287" r:id="rId11"/>
    <p:sldId id="303" r:id="rId12"/>
    <p:sldId id="319" r:id="rId13"/>
    <p:sldId id="314" r:id="rId14"/>
    <p:sldId id="312" r:id="rId15"/>
    <p:sldId id="284" r:id="rId16"/>
    <p:sldId id="320" r:id="rId17"/>
    <p:sldId id="323" r:id="rId18"/>
    <p:sldId id="322" r:id="rId19"/>
    <p:sldId id="321" r:id="rId20"/>
    <p:sldId id="324" r:id="rId21"/>
    <p:sldId id="289" r:id="rId22"/>
    <p:sldId id="306" r:id="rId23"/>
    <p:sldId id="313" r:id="rId24"/>
    <p:sldId id="294" r:id="rId25"/>
    <p:sldId id="325" r:id="rId26"/>
    <p:sldId id="326" r:id="rId27"/>
    <p:sldId id="315" r:id="rId28"/>
    <p:sldId id="316" r:id="rId29"/>
    <p:sldId id="317" r:id="rId30"/>
    <p:sldId id="318" r:id="rId3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04040"/>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7" autoAdjust="0"/>
    <p:restoredTop sz="90037" autoAdjust="0"/>
  </p:normalViewPr>
  <p:slideViewPr>
    <p:cSldViewPr>
      <p:cViewPr varScale="1">
        <p:scale>
          <a:sx n="66" d="100"/>
          <a:sy n="66" d="100"/>
        </p:scale>
        <p:origin x="210"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apaz\Documents\FCJ\Federico%20C&#243;rdoba%20J\MAF\Tesis%20de%20Grado\Anteriores\Soportes%20Doc%20Burkenroa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paz\Documents\FCJ\Federico%20C&#243;rdoba%20J\MAF\Tesis%20de%20Grado\Anteriores\Soportes%20Doc%20Burkenroa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0.5706408784961432"/>
          <c:y val="0.15245481198887506"/>
        </c:manualLayout>
      </c:layout>
      <c:overlay val="0"/>
      <c:txPr>
        <a:bodyPr/>
        <a:lstStyle/>
        <a:p>
          <a:pPr>
            <a:defRPr u="sng">
              <a:solidFill>
                <a:schemeClr val="bg1"/>
              </a:solidFill>
            </a:defRPr>
          </a:pPr>
          <a:endParaRPr lang="es-CO"/>
        </a:p>
      </c:txPr>
    </c:title>
    <c:autoTitleDeleted val="0"/>
    <c:view3D>
      <c:rotX val="75"/>
      <c:rotY val="0"/>
      <c:rAngAx val="0"/>
    </c:view3D>
    <c:floor>
      <c:thickness val="0"/>
    </c:floor>
    <c:sideWall>
      <c:thickness val="0"/>
    </c:sideWall>
    <c:backWall>
      <c:thickness val="0"/>
    </c:backWall>
    <c:plotArea>
      <c:layout>
        <c:manualLayout>
          <c:layoutTarget val="inner"/>
          <c:xMode val="edge"/>
          <c:yMode val="edge"/>
          <c:x val="0"/>
          <c:y val="0.20156969962088073"/>
          <c:w val="0.61446412948381457"/>
          <c:h val="0.74489319043452906"/>
        </c:manualLayout>
      </c:layout>
      <c:pie3DChart>
        <c:varyColors val="1"/>
        <c:ser>
          <c:idx val="0"/>
          <c:order val="0"/>
          <c:tx>
            <c:strRef>
              <c:f>Activos!$F$28</c:f>
              <c:strCache>
                <c:ptCount val="1"/>
                <c:pt idx="0">
                  <c:v>ACCIONISTAS</c:v>
                </c:pt>
              </c:strCache>
            </c:strRef>
          </c:tx>
          <c:dLbls>
            <c:spPr>
              <a:noFill/>
              <a:ln>
                <a:noFill/>
              </a:ln>
              <a:effectLst/>
            </c:spPr>
            <c:txPr>
              <a:bodyPr/>
              <a:lstStyle/>
              <a:p>
                <a:pPr>
                  <a:defRPr sz="1600">
                    <a:solidFill>
                      <a:schemeClr val="bg1"/>
                    </a:solidFill>
                  </a:defRPr>
                </a:pPr>
                <a:endParaRPr lang="es-CO"/>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Activos!$F$29:$F$32</c:f>
              <c:strCache>
                <c:ptCount val="4"/>
                <c:pt idx="0">
                  <c:v>GRUPO AVAL</c:v>
                </c:pt>
                <c:pt idx="1">
                  <c:v>CIAS ORG. SARMIENTO ANGULO</c:v>
                </c:pt>
                <c:pt idx="2">
                  <c:v>GRUPO PAZ BAUTISTA</c:v>
                </c:pt>
                <c:pt idx="3">
                  <c:v>OTROS</c:v>
                </c:pt>
              </c:strCache>
            </c:strRef>
          </c:cat>
          <c:val>
            <c:numRef>
              <c:f>Activos!$G$29:$G$32</c:f>
              <c:numCache>
                <c:formatCode>0%</c:formatCode>
                <c:ptCount val="4"/>
                <c:pt idx="0">
                  <c:v>0.68700000000000006</c:v>
                </c:pt>
                <c:pt idx="1">
                  <c:v>8.3000000000000004E-2</c:v>
                </c:pt>
                <c:pt idx="2">
                  <c:v>0.11900000000000001</c:v>
                </c:pt>
                <c:pt idx="3">
                  <c:v>0.111</c:v>
                </c:pt>
              </c:numCache>
            </c:numRef>
          </c:val>
          <c:extLst>
            <c:ext xmlns:c16="http://schemas.microsoft.com/office/drawing/2014/chart" uri="{C3380CC4-5D6E-409C-BE32-E72D297353CC}">
              <c16:uniqueId val="{00000000-BC3C-4206-B313-172CDA28FECA}"/>
            </c:ext>
          </c:extLst>
        </c:ser>
        <c:dLbls>
          <c:showLegendKey val="0"/>
          <c:showVal val="0"/>
          <c:showCatName val="0"/>
          <c:showSerName val="0"/>
          <c:showPercent val="1"/>
          <c:showBubbleSize val="0"/>
          <c:showLeaderLines val="1"/>
        </c:dLbls>
      </c:pie3DChart>
    </c:plotArea>
    <c:legend>
      <c:legendPos val="r"/>
      <c:layout>
        <c:manualLayout>
          <c:xMode val="edge"/>
          <c:yMode val="edge"/>
          <c:x val="0.54547826375361352"/>
          <c:y val="0.25361197240710626"/>
          <c:w val="0.44882020997375321"/>
          <c:h val="0.49414095232356481"/>
        </c:manualLayout>
      </c:layout>
      <c:overlay val="0"/>
      <c:txPr>
        <a:bodyPr/>
        <a:lstStyle/>
        <a:p>
          <a:pPr>
            <a:defRPr sz="1600">
              <a:solidFill>
                <a:schemeClr val="bg1"/>
              </a:solidFill>
            </a:defRPr>
          </a:pPr>
          <a:endParaRPr lang="es-CO"/>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2800"/>
            </a:pPr>
            <a:r>
              <a:rPr lang="es-CO" sz="2800" dirty="0"/>
              <a:t>Comparación con otros Bancos</a:t>
            </a:r>
          </a:p>
        </c:rich>
      </c:tx>
      <c:layout>
        <c:manualLayout>
          <c:xMode val="edge"/>
          <c:yMode val="edge"/>
          <c:x val="0.22990839648838493"/>
          <c:y val="5.159775561523855E-2"/>
        </c:manualLayout>
      </c:layout>
      <c:overlay val="0"/>
    </c:title>
    <c:autoTitleDeleted val="0"/>
    <c:plotArea>
      <c:layout/>
      <c:barChart>
        <c:barDir val="col"/>
        <c:grouping val="clustered"/>
        <c:varyColors val="0"/>
        <c:ser>
          <c:idx val="1"/>
          <c:order val="0"/>
          <c:tx>
            <c:strRef>
              <c:f>'Comparación bancos'!$B$3</c:f>
              <c:strCache>
                <c:ptCount val="1"/>
                <c:pt idx="0">
                  <c:v>ACTIVOS</c:v>
                </c:pt>
              </c:strCache>
            </c:strRef>
          </c:tx>
          <c:invertIfNegative val="0"/>
          <c:dLbls>
            <c:dLbl>
              <c:idx val="0"/>
              <c:layout>
                <c:manualLayout>
                  <c:x val="-3.2361338036854211E-3"/>
                  <c:y val="8.9466168755736927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9B05-431B-BBC8-DD08BC73B0EA}"/>
                </c:ext>
              </c:extLst>
            </c:dLbl>
            <c:dLbl>
              <c:idx val="1"/>
              <c:spPr/>
              <c:txPr>
                <a:bodyPr/>
                <a:lstStyle/>
                <a:p>
                  <a:pPr>
                    <a:defRPr sz="1050" b="1">
                      <a:solidFill>
                        <a:srgbClr val="FF0000"/>
                      </a:solidFill>
                    </a:defRPr>
                  </a:pPr>
                  <a:endParaRPr lang="es-CO"/>
                </a:p>
              </c:txPr>
              <c:showLegendKey val="0"/>
              <c:showVal val="1"/>
              <c:showCatName val="0"/>
              <c:showSerName val="0"/>
              <c:showPercent val="0"/>
              <c:showBubbleSize val="0"/>
              <c:extLst>
                <c:ext xmlns:c16="http://schemas.microsoft.com/office/drawing/2014/chart" uri="{C3380CC4-5D6E-409C-BE32-E72D297353CC}">
                  <c16:uniqueId val="{00000001-9B05-431B-BBC8-DD08BC73B0EA}"/>
                </c:ext>
              </c:extLst>
            </c:dLbl>
            <c:spPr>
              <a:noFill/>
              <a:ln>
                <a:noFill/>
              </a:ln>
              <a:effectLst/>
            </c:spPr>
            <c:txPr>
              <a:bodyPr/>
              <a:lstStyle/>
              <a:p>
                <a:pPr>
                  <a:defRPr sz="105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bancos'!$C$3:$I$3</c:f>
              <c:numCache>
                <c:formatCode>#,##0</c:formatCode>
                <c:ptCount val="7"/>
                <c:pt idx="0">
                  <c:v>146613842.79000002</c:v>
                </c:pt>
                <c:pt idx="1">
                  <c:v>83413652.070000008</c:v>
                </c:pt>
                <c:pt idx="2">
                  <c:v>78491881.010000005</c:v>
                </c:pt>
                <c:pt idx="3">
                  <c:v>57584344.670000009</c:v>
                </c:pt>
                <c:pt idx="4">
                  <c:v>34363926.82</c:v>
                </c:pt>
                <c:pt idx="5">
                  <c:v>29518132.069999993</c:v>
                </c:pt>
                <c:pt idx="6">
                  <c:v>22218021.74000001</c:v>
                </c:pt>
              </c:numCache>
            </c:numRef>
          </c:val>
          <c:extLst>
            <c:ext xmlns:c16="http://schemas.microsoft.com/office/drawing/2014/chart" uri="{C3380CC4-5D6E-409C-BE32-E72D297353CC}">
              <c16:uniqueId val="{00000002-9B05-431B-BBC8-DD08BC73B0EA}"/>
            </c:ext>
          </c:extLst>
        </c:ser>
        <c:ser>
          <c:idx val="2"/>
          <c:order val="1"/>
          <c:tx>
            <c:strRef>
              <c:f>'Comparación bancos'!$B$4</c:f>
              <c:strCache>
                <c:ptCount val="1"/>
                <c:pt idx="0">
                  <c:v>PATRIMONIO</c:v>
                </c:pt>
              </c:strCache>
            </c:strRef>
          </c:tx>
          <c:invertIfNegative val="0"/>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bancos'!$C$4:$I$4</c:f>
              <c:numCache>
                <c:formatCode>#,##0</c:formatCode>
                <c:ptCount val="7"/>
                <c:pt idx="0">
                  <c:v>21422369.719999999</c:v>
                </c:pt>
                <c:pt idx="1">
                  <c:v>16811454.41</c:v>
                </c:pt>
                <c:pt idx="2">
                  <c:v>9544714.870000001</c:v>
                </c:pt>
                <c:pt idx="3">
                  <c:v>4023991.7800000003</c:v>
                </c:pt>
                <c:pt idx="4">
                  <c:v>4043386.8100000005</c:v>
                </c:pt>
                <c:pt idx="5">
                  <c:v>3466517.88</c:v>
                </c:pt>
                <c:pt idx="6">
                  <c:v>2474217.9099999997</c:v>
                </c:pt>
              </c:numCache>
            </c:numRef>
          </c:val>
          <c:extLst>
            <c:ext xmlns:c16="http://schemas.microsoft.com/office/drawing/2014/chart" uri="{C3380CC4-5D6E-409C-BE32-E72D297353CC}">
              <c16:uniqueId val="{00000003-9B05-431B-BBC8-DD08BC73B0EA}"/>
            </c:ext>
          </c:extLst>
        </c:ser>
        <c:ser>
          <c:idx val="3"/>
          <c:order val="2"/>
          <c:tx>
            <c:strRef>
              <c:f>'Comparación bancos'!$B$5</c:f>
              <c:strCache>
                <c:ptCount val="1"/>
                <c:pt idx="0">
                  <c:v>INGRESOS DE OPERACIONES</c:v>
                </c:pt>
              </c:strCache>
            </c:strRef>
          </c:tx>
          <c:invertIfNegative val="0"/>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bancos'!$C$5:$I$5</c:f>
              <c:numCache>
                <c:formatCode>#,##0</c:formatCode>
                <c:ptCount val="7"/>
                <c:pt idx="0">
                  <c:v>32864218.670000002</c:v>
                </c:pt>
                <c:pt idx="1">
                  <c:v>18365365.970000003</c:v>
                </c:pt>
                <c:pt idx="2">
                  <c:v>14534388.759999998</c:v>
                </c:pt>
                <c:pt idx="3">
                  <c:v>11916542.48</c:v>
                </c:pt>
                <c:pt idx="4">
                  <c:v>6481547.9099999992</c:v>
                </c:pt>
                <c:pt idx="5">
                  <c:v>15994585.889999999</c:v>
                </c:pt>
                <c:pt idx="6">
                  <c:v>2783066.0900000003</c:v>
                </c:pt>
              </c:numCache>
            </c:numRef>
          </c:val>
          <c:extLst>
            <c:ext xmlns:c16="http://schemas.microsoft.com/office/drawing/2014/chart" uri="{C3380CC4-5D6E-409C-BE32-E72D297353CC}">
              <c16:uniqueId val="{00000004-9B05-431B-BBC8-DD08BC73B0EA}"/>
            </c:ext>
          </c:extLst>
        </c:ser>
        <c:ser>
          <c:idx val="4"/>
          <c:order val="3"/>
          <c:tx>
            <c:strRef>
              <c:f>'Comparación bancos'!$B$6</c:f>
              <c:strCache>
                <c:ptCount val="1"/>
                <c:pt idx="0">
                  <c:v>GANANCIAS (EXCEDENTES) Y PÉRDIDAS</c:v>
                </c:pt>
              </c:strCache>
            </c:strRef>
          </c:tx>
          <c:invertIfNegative val="0"/>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bancos'!$C$6:$I$6</c:f>
              <c:numCache>
                <c:formatCode>#,##0</c:formatCode>
                <c:ptCount val="7"/>
                <c:pt idx="0">
                  <c:v>2231909.9700000002</c:v>
                </c:pt>
                <c:pt idx="1">
                  <c:v>2012491.52</c:v>
                </c:pt>
                <c:pt idx="2">
                  <c:v>1108467.5</c:v>
                </c:pt>
                <c:pt idx="3">
                  <c:v>457466.49</c:v>
                </c:pt>
                <c:pt idx="4">
                  <c:v>315418.39</c:v>
                </c:pt>
                <c:pt idx="5">
                  <c:v>-121281.52</c:v>
                </c:pt>
                <c:pt idx="6">
                  <c:v>144050</c:v>
                </c:pt>
              </c:numCache>
            </c:numRef>
          </c:val>
          <c:extLst>
            <c:ext xmlns:c16="http://schemas.microsoft.com/office/drawing/2014/chart" uri="{C3380CC4-5D6E-409C-BE32-E72D297353CC}">
              <c16:uniqueId val="{00000005-9B05-431B-BBC8-DD08BC73B0EA}"/>
            </c:ext>
          </c:extLst>
        </c:ser>
        <c:ser>
          <c:idx val="5"/>
          <c:order val="4"/>
          <c:tx>
            <c:strRef>
              <c:f>'Comparación bancos'!$B$7</c:f>
              <c:strCache>
                <c:ptCount val="1"/>
                <c:pt idx="0">
                  <c:v>MARGEN NETO DE INTERESES</c:v>
                </c:pt>
              </c:strCache>
            </c:strRef>
          </c:tx>
          <c:invertIfNegative val="0"/>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bancos'!$C$7:$I$7</c:f>
              <c:numCache>
                <c:formatCode>#,##0</c:formatCode>
                <c:ptCount val="7"/>
                <c:pt idx="0">
                  <c:v>6924408.1999999993</c:v>
                </c:pt>
                <c:pt idx="1">
                  <c:v>2945780.6499999985</c:v>
                </c:pt>
                <c:pt idx="2">
                  <c:v>3884115.8599999985</c:v>
                </c:pt>
                <c:pt idx="3">
                  <c:v>2303067.9499999997</c:v>
                </c:pt>
                <c:pt idx="4">
                  <c:v>1782404.2200000007</c:v>
                </c:pt>
                <c:pt idx="5">
                  <c:v>873788.05000000028</c:v>
                </c:pt>
                <c:pt idx="6">
                  <c:v>1047423.2699999993</c:v>
                </c:pt>
              </c:numCache>
            </c:numRef>
          </c:val>
          <c:extLst>
            <c:ext xmlns:c16="http://schemas.microsoft.com/office/drawing/2014/chart" uri="{C3380CC4-5D6E-409C-BE32-E72D297353CC}">
              <c16:uniqueId val="{00000006-9B05-431B-BBC8-DD08BC73B0EA}"/>
            </c:ext>
          </c:extLst>
        </c:ser>
        <c:ser>
          <c:idx val="0"/>
          <c:order val="5"/>
          <c:tx>
            <c:strRef>
              <c:f>'Comparación bancos'!$B$8</c:f>
              <c:strCache>
                <c:ptCount val="1"/>
                <c:pt idx="0">
                  <c:v>MARGEN FINANCIERO BRUTO</c:v>
                </c:pt>
              </c:strCache>
            </c:strRef>
          </c:tx>
          <c:invertIfNegative val="0"/>
          <c:cat>
            <c:strRef>
              <c:f>'Comparación bancos'!$C$2:$I$2</c:f>
              <c:strCache>
                <c:ptCount val="7"/>
                <c:pt idx="0">
                  <c:v>BANCOLOMBIA S.A.</c:v>
                </c:pt>
                <c:pt idx="1">
                  <c:v>BANCO DE BOGOTA</c:v>
                </c:pt>
                <c:pt idx="2">
                  <c:v>BANCO DAVIVIENDA S.A.</c:v>
                </c:pt>
                <c:pt idx="3">
                  <c:v>BBVA COLOMBIA S.A.</c:v>
                </c:pt>
                <c:pt idx="4">
                  <c:v>BANCO DE OCCIDENTE S.A</c:v>
                </c:pt>
                <c:pt idx="5">
                  <c:v>ITAÚ CORPBANCA COLOMBIA S.A.</c:v>
                </c:pt>
                <c:pt idx="6">
                  <c:v>BANCO POPULAR S.A.</c:v>
                </c:pt>
              </c:strCache>
            </c:strRef>
          </c:cat>
          <c:val>
            <c:numRef>
              <c:f>'Comparación bancos'!$C$8:$I$8</c:f>
              <c:numCache>
                <c:formatCode>#,##0</c:formatCode>
                <c:ptCount val="7"/>
                <c:pt idx="0">
                  <c:v>10023477.169999994</c:v>
                </c:pt>
                <c:pt idx="1">
                  <c:v>4303159.5500000017</c:v>
                </c:pt>
                <c:pt idx="2">
                  <c:v>5271015.6899999967</c:v>
                </c:pt>
                <c:pt idx="3">
                  <c:v>3180580.8099999977</c:v>
                </c:pt>
                <c:pt idx="4">
                  <c:v>2335489.3200000008</c:v>
                </c:pt>
                <c:pt idx="5">
                  <c:v>1535173.8500000003</c:v>
                </c:pt>
                <c:pt idx="6">
                  <c:v>1271518.0399999993</c:v>
                </c:pt>
              </c:numCache>
            </c:numRef>
          </c:val>
          <c:extLst>
            <c:ext xmlns:c16="http://schemas.microsoft.com/office/drawing/2014/chart" uri="{C3380CC4-5D6E-409C-BE32-E72D297353CC}">
              <c16:uniqueId val="{00000007-9B05-431B-BBC8-DD08BC73B0EA}"/>
            </c:ext>
          </c:extLst>
        </c:ser>
        <c:dLbls>
          <c:showLegendKey val="0"/>
          <c:showVal val="0"/>
          <c:showCatName val="0"/>
          <c:showSerName val="0"/>
          <c:showPercent val="0"/>
          <c:showBubbleSize val="0"/>
        </c:dLbls>
        <c:gapWidth val="75"/>
        <c:overlap val="-25"/>
        <c:axId val="181508608"/>
        <c:axId val="285523968"/>
      </c:barChart>
      <c:catAx>
        <c:axId val="181508608"/>
        <c:scaling>
          <c:orientation val="minMax"/>
        </c:scaling>
        <c:delete val="0"/>
        <c:axPos val="b"/>
        <c:numFmt formatCode="General" sourceLinked="0"/>
        <c:majorTickMark val="none"/>
        <c:minorTickMark val="none"/>
        <c:tickLblPos val="nextTo"/>
        <c:crossAx val="285523968"/>
        <c:crosses val="autoZero"/>
        <c:auto val="1"/>
        <c:lblAlgn val="ctr"/>
        <c:lblOffset val="100"/>
        <c:noMultiLvlLbl val="0"/>
      </c:catAx>
      <c:valAx>
        <c:axId val="285523968"/>
        <c:scaling>
          <c:orientation val="minMax"/>
        </c:scaling>
        <c:delete val="0"/>
        <c:axPos val="l"/>
        <c:numFmt formatCode="#,##0" sourceLinked="1"/>
        <c:majorTickMark val="none"/>
        <c:minorTickMark val="none"/>
        <c:tickLblPos val="nextTo"/>
        <c:spPr>
          <a:ln w="9525">
            <a:noFill/>
          </a:ln>
        </c:spPr>
        <c:crossAx val="181508608"/>
        <c:crosses val="autoZero"/>
        <c:crossBetween val="between"/>
      </c:valAx>
      <c:spPr>
        <a:noFill/>
        <a:ln w="25400">
          <a:noFill/>
        </a:ln>
      </c:spPr>
    </c:plotArea>
    <c:legend>
      <c:legendPos val="b"/>
      <c:layout/>
      <c:overlay val="0"/>
    </c:legend>
    <c:plotVisOnly val="1"/>
    <c:dispBlanksAs val="gap"/>
    <c:showDLblsOverMax val="0"/>
  </c:chart>
  <c:spPr>
    <a:solidFill>
      <a:schemeClr val="bg1"/>
    </a:solidFill>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'Precio Historico'!$C$3</c:f>
              <c:strCache>
                <c:ptCount val="1"/>
                <c:pt idx="0">
                  <c:v>Banco de Bogotá</c:v>
                </c:pt>
              </c:strCache>
            </c:strRef>
          </c:tx>
          <c:marker>
            <c:symbol val="none"/>
          </c:marker>
          <c:cat>
            <c:numRef>
              <c:f>'Precio Historico'!$B$4:$B$1120</c:f>
              <c:numCache>
                <c:formatCode>m/d/yyyy</c:formatCode>
                <c:ptCount val="1117"/>
                <c:pt idx="0">
                  <c:v>43245</c:v>
                </c:pt>
                <c:pt idx="1">
                  <c:v>43244</c:v>
                </c:pt>
                <c:pt idx="2">
                  <c:v>43243</c:v>
                </c:pt>
                <c:pt idx="3">
                  <c:v>43242</c:v>
                </c:pt>
                <c:pt idx="4">
                  <c:v>43241</c:v>
                </c:pt>
                <c:pt idx="5">
                  <c:v>43238</c:v>
                </c:pt>
                <c:pt idx="6">
                  <c:v>43237</c:v>
                </c:pt>
                <c:pt idx="7">
                  <c:v>43236</c:v>
                </c:pt>
                <c:pt idx="8">
                  <c:v>43235</c:v>
                </c:pt>
                <c:pt idx="9">
                  <c:v>43231</c:v>
                </c:pt>
                <c:pt idx="10">
                  <c:v>43230</c:v>
                </c:pt>
                <c:pt idx="11">
                  <c:v>43229</c:v>
                </c:pt>
                <c:pt idx="12">
                  <c:v>43228</c:v>
                </c:pt>
                <c:pt idx="13">
                  <c:v>43227</c:v>
                </c:pt>
                <c:pt idx="14">
                  <c:v>43224</c:v>
                </c:pt>
                <c:pt idx="15">
                  <c:v>43223</c:v>
                </c:pt>
                <c:pt idx="16">
                  <c:v>43222</c:v>
                </c:pt>
                <c:pt idx="17">
                  <c:v>43220</c:v>
                </c:pt>
                <c:pt idx="18">
                  <c:v>43217</c:v>
                </c:pt>
                <c:pt idx="19">
                  <c:v>43216</c:v>
                </c:pt>
                <c:pt idx="20">
                  <c:v>43215</c:v>
                </c:pt>
                <c:pt idx="21">
                  <c:v>43214</c:v>
                </c:pt>
                <c:pt idx="22">
                  <c:v>43213</c:v>
                </c:pt>
                <c:pt idx="23">
                  <c:v>43210</c:v>
                </c:pt>
                <c:pt idx="24">
                  <c:v>43209</c:v>
                </c:pt>
                <c:pt idx="25">
                  <c:v>43208</c:v>
                </c:pt>
                <c:pt idx="26">
                  <c:v>43207</c:v>
                </c:pt>
                <c:pt idx="27">
                  <c:v>43206</c:v>
                </c:pt>
                <c:pt idx="28">
                  <c:v>43203</c:v>
                </c:pt>
                <c:pt idx="29">
                  <c:v>43202</c:v>
                </c:pt>
                <c:pt idx="30">
                  <c:v>43201</c:v>
                </c:pt>
                <c:pt idx="31">
                  <c:v>43200</c:v>
                </c:pt>
                <c:pt idx="32">
                  <c:v>43199</c:v>
                </c:pt>
                <c:pt idx="33">
                  <c:v>43196</c:v>
                </c:pt>
                <c:pt idx="34">
                  <c:v>43195</c:v>
                </c:pt>
                <c:pt idx="35">
                  <c:v>43194</c:v>
                </c:pt>
                <c:pt idx="36">
                  <c:v>43193</c:v>
                </c:pt>
                <c:pt idx="37">
                  <c:v>43192</c:v>
                </c:pt>
                <c:pt idx="38">
                  <c:v>43187</c:v>
                </c:pt>
                <c:pt idx="39">
                  <c:v>43186</c:v>
                </c:pt>
                <c:pt idx="40">
                  <c:v>43185</c:v>
                </c:pt>
                <c:pt idx="41">
                  <c:v>43182</c:v>
                </c:pt>
                <c:pt idx="42">
                  <c:v>43181</c:v>
                </c:pt>
                <c:pt idx="43">
                  <c:v>43180</c:v>
                </c:pt>
                <c:pt idx="44">
                  <c:v>43179</c:v>
                </c:pt>
                <c:pt idx="45">
                  <c:v>43175</c:v>
                </c:pt>
                <c:pt idx="46">
                  <c:v>43174</c:v>
                </c:pt>
                <c:pt idx="47">
                  <c:v>43173</c:v>
                </c:pt>
                <c:pt idx="48">
                  <c:v>43172</c:v>
                </c:pt>
                <c:pt idx="49">
                  <c:v>43171</c:v>
                </c:pt>
                <c:pt idx="50">
                  <c:v>43168</c:v>
                </c:pt>
                <c:pt idx="51">
                  <c:v>43167</c:v>
                </c:pt>
                <c:pt idx="52">
                  <c:v>43166</c:v>
                </c:pt>
                <c:pt idx="53">
                  <c:v>43165</c:v>
                </c:pt>
                <c:pt idx="54">
                  <c:v>43164</c:v>
                </c:pt>
                <c:pt idx="55">
                  <c:v>43161</c:v>
                </c:pt>
                <c:pt idx="56">
                  <c:v>43160</c:v>
                </c:pt>
                <c:pt idx="57">
                  <c:v>43159</c:v>
                </c:pt>
                <c:pt idx="58">
                  <c:v>43158</c:v>
                </c:pt>
                <c:pt idx="59">
                  <c:v>43157</c:v>
                </c:pt>
                <c:pt idx="60">
                  <c:v>43154</c:v>
                </c:pt>
                <c:pt idx="61">
                  <c:v>43153</c:v>
                </c:pt>
                <c:pt idx="62">
                  <c:v>43152</c:v>
                </c:pt>
                <c:pt idx="63">
                  <c:v>43151</c:v>
                </c:pt>
                <c:pt idx="64">
                  <c:v>43150</c:v>
                </c:pt>
                <c:pt idx="65">
                  <c:v>43147</c:v>
                </c:pt>
                <c:pt idx="66">
                  <c:v>43146</c:v>
                </c:pt>
                <c:pt idx="67">
                  <c:v>43145</c:v>
                </c:pt>
                <c:pt idx="68">
                  <c:v>43144</c:v>
                </c:pt>
                <c:pt idx="69">
                  <c:v>43143</c:v>
                </c:pt>
                <c:pt idx="70">
                  <c:v>43140</c:v>
                </c:pt>
                <c:pt idx="71">
                  <c:v>43139</c:v>
                </c:pt>
                <c:pt idx="72">
                  <c:v>43138</c:v>
                </c:pt>
                <c:pt idx="73">
                  <c:v>43137</c:v>
                </c:pt>
                <c:pt idx="74">
                  <c:v>43136</c:v>
                </c:pt>
                <c:pt idx="75">
                  <c:v>43132</c:v>
                </c:pt>
                <c:pt idx="76">
                  <c:v>43131</c:v>
                </c:pt>
                <c:pt idx="77">
                  <c:v>43129</c:v>
                </c:pt>
                <c:pt idx="78">
                  <c:v>43126</c:v>
                </c:pt>
                <c:pt idx="79">
                  <c:v>43125</c:v>
                </c:pt>
                <c:pt idx="80">
                  <c:v>43124</c:v>
                </c:pt>
                <c:pt idx="81">
                  <c:v>43123</c:v>
                </c:pt>
                <c:pt idx="82">
                  <c:v>43122</c:v>
                </c:pt>
                <c:pt idx="83">
                  <c:v>43119</c:v>
                </c:pt>
                <c:pt idx="84">
                  <c:v>43117</c:v>
                </c:pt>
                <c:pt idx="85">
                  <c:v>43116</c:v>
                </c:pt>
                <c:pt idx="86">
                  <c:v>43115</c:v>
                </c:pt>
                <c:pt idx="87">
                  <c:v>43112</c:v>
                </c:pt>
                <c:pt idx="88">
                  <c:v>43111</c:v>
                </c:pt>
                <c:pt idx="89">
                  <c:v>43110</c:v>
                </c:pt>
                <c:pt idx="90">
                  <c:v>43109</c:v>
                </c:pt>
                <c:pt idx="91">
                  <c:v>43105</c:v>
                </c:pt>
                <c:pt idx="92">
                  <c:v>43104</c:v>
                </c:pt>
                <c:pt idx="93">
                  <c:v>43103</c:v>
                </c:pt>
                <c:pt idx="94">
                  <c:v>43102</c:v>
                </c:pt>
                <c:pt idx="95">
                  <c:v>43097</c:v>
                </c:pt>
                <c:pt idx="96">
                  <c:v>43096</c:v>
                </c:pt>
                <c:pt idx="97">
                  <c:v>43095</c:v>
                </c:pt>
                <c:pt idx="98">
                  <c:v>43091</c:v>
                </c:pt>
                <c:pt idx="99">
                  <c:v>43090</c:v>
                </c:pt>
                <c:pt idx="100">
                  <c:v>43089</c:v>
                </c:pt>
                <c:pt idx="101">
                  <c:v>43088</c:v>
                </c:pt>
                <c:pt idx="102">
                  <c:v>43087</c:v>
                </c:pt>
                <c:pt idx="103">
                  <c:v>43084</c:v>
                </c:pt>
                <c:pt idx="104">
                  <c:v>43083</c:v>
                </c:pt>
                <c:pt idx="105">
                  <c:v>43082</c:v>
                </c:pt>
                <c:pt idx="106">
                  <c:v>43081</c:v>
                </c:pt>
                <c:pt idx="107">
                  <c:v>43080</c:v>
                </c:pt>
                <c:pt idx="108">
                  <c:v>43076</c:v>
                </c:pt>
                <c:pt idx="109">
                  <c:v>43075</c:v>
                </c:pt>
                <c:pt idx="110">
                  <c:v>43074</c:v>
                </c:pt>
                <c:pt idx="111">
                  <c:v>43070</c:v>
                </c:pt>
                <c:pt idx="112">
                  <c:v>43069</c:v>
                </c:pt>
                <c:pt idx="113">
                  <c:v>43068</c:v>
                </c:pt>
                <c:pt idx="114">
                  <c:v>43067</c:v>
                </c:pt>
                <c:pt idx="115">
                  <c:v>43066</c:v>
                </c:pt>
                <c:pt idx="116">
                  <c:v>43063</c:v>
                </c:pt>
                <c:pt idx="117">
                  <c:v>43062</c:v>
                </c:pt>
                <c:pt idx="118">
                  <c:v>43061</c:v>
                </c:pt>
                <c:pt idx="119">
                  <c:v>43060</c:v>
                </c:pt>
                <c:pt idx="120">
                  <c:v>43059</c:v>
                </c:pt>
                <c:pt idx="121">
                  <c:v>43056</c:v>
                </c:pt>
                <c:pt idx="122">
                  <c:v>43055</c:v>
                </c:pt>
                <c:pt idx="123">
                  <c:v>43054</c:v>
                </c:pt>
                <c:pt idx="124">
                  <c:v>43053</c:v>
                </c:pt>
                <c:pt idx="125">
                  <c:v>43049</c:v>
                </c:pt>
                <c:pt idx="126">
                  <c:v>43048</c:v>
                </c:pt>
                <c:pt idx="127">
                  <c:v>43047</c:v>
                </c:pt>
                <c:pt idx="128">
                  <c:v>43046</c:v>
                </c:pt>
                <c:pt idx="129">
                  <c:v>43042</c:v>
                </c:pt>
                <c:pt idx="130">
                  <c:v>43041</c:v>
                </c:pt>
                <c:pt idx="131">
                  <c:v>43040</c:v>
                </c:pt>
                <c:pt idx="132">
                  <c:v>43039</c:v>
                </c:pt>
                <c:pt idx="133">
                  <c:v>43038</c:v>
                </c:pt>
                <c:pt idx="134">
                  <c:v>43035</c:v>
                </c:pt>
                <c:pt idx="135">
                  <c:v>43034</c:v>
                </c:pt>
                <c:pt idx="136">
                  <c:v>43033</c:v>
                </c:pt>
                <c:pt idx="137">
                  <c:v>43032</c:v>
                </c:pt>
                <c:pt idx="138">
                  <c:v>43031</c:v>
                </c:pt>
                <c:pt idx="139">
                  <c:v>43028</c:v>
                </c:pt>
                <c:pt idx="140">
                  <c:v>43027</c:v>
                </c:pt>
                <c:pt idx="141">
                  <c:v>43026</c:v>
                </c:pt>
                <c:pt idx="142">
                  <c:v>43025</c:v>
                </c:pt>
                <c:pt idx="143">
                  <c:v>43021</c:v>
                </c:pt>
                <c:pt idx="144">
                  <c:v>43020</c:v>
                </c:pt>
                <c:pt idx="145">
                  <c:v>43019</c:v>
                </c:pt>
                <c:pt idx="146">
                  <c:v>43018</c:v>
                </c:pt>
                <c:pt idx="147">
                  <c:v>43017</c:v>
                </c:pt>
                <c:pt idx="148">
                  <c:v>43014</c:v>
                </c:pt>
                <c:pt idx="149">
                  <c:v>43013</c:v>
                </c:pt>
                <c:pt idx="150">
                  <c:v>43012</c:v>
                </c:pt>
                <c:pt idx="151">
                  <c:v>43011</c:v>
                </c:pt>
                <c:pt idx="152">
                  <c:v>43010</c:v>
                </c:pt>
                <c:pt idx="153">
                  <c:v>43007</c:v>
                </c:pt>
                <c:pt idx="154">
                  <c:v>43006</c:v>
                </c:pt>
                <c:pt idx="155">
                  <c:v>43005</c:v>
                </c:pt>
                <c:pt idx="156">
                  <c:v>43004</c:v>
                </c:pt>
                <c:pt idx="157">
                  <c:v>43003</c:v>
                </c:pt>
                <c:pt idx="158">
                  <c:v>43000</c:v>
                </c:pt>
                <c:pt idx="159">
                  <c:v>42999</c:v>
                </c:pt>
                <c:pt idx="160">
                  <c:v>42998</c:v>
                </c:pt>
                <c:pt idx="161">
                  <c:v>42997</c:v>
                </c:pt>
                <c:pt idx="162">
                  <c:v>42996</c:v>
                </c:pt>
                <c:pt idx="163">
                  <c:v>42992</c:v>
                </c:pt>
                <c:pt idx="164">
                  <c:v>42991</c:v>
                </c:pt>
                <c:pt idx="165">
                  <c:v>42990</c:v>
                </c:pt>
                <c:pt idx="166">
                  <c:v>42989</c:v>
                </c:pt>
                <c:pt idx="167">
                  <c:v>42986</c:v>
                </c:pt>
                <c:pt idx="168">
                  <c:v>42985</c:v>
                </c:pt>
                <c:pt idx="169">
                  <c:v>42984</c:v>
                </c:pt>
                <c:pt idx="170">
                  <c:v>42983</c:v>
                </c:pt>
                <c:pt idx="171">
                  <c:v>42982</c:v>
                </c:pt>
                <c:pt idx="172">
                  <c:v>42979</c:v>
                </c:pt>
                <c:pt idx="173">
                  <c:v>42978</c:v>
                </c:pt>
                <c:pt idx="174">
                  <c:v>42977</c:v>
                </c:pt>
                <c:pt idx="175">
                  <c:v>42976</c:v>
                </c:pt>
                <c:pt idx="176">
                  <c:v>42975</c:v>
                </c:pt>
                <c:pt idx="177">
                  <c:v>42972</c:v>
                </c:pt>
                <c:pt idx="178">
                  <c:v>42971</c:v>
                </c:pt>
                <c:pt idx="179">
                  <c:v>42970</c:v>
                </c:pt>
                <c:pt idx="180">
                  <c:v>42969</c:v>
                </c:pt>
                <c:pt idx="181">
                  <c:v>42965</c:v>
                </c:pt>
                <c:pt idx="182">
                  <c:v>42964</c:v>
                </c:pt>
                <c:pt idx="183">
                  <c:v>42963</c:v>
                </c:pt>
                <c:pt idx="184">
                  <c:v>42962</c:v>
                </c:pt>
                <c:pt idx="185">
                  <c:v>42961</c:v>
                </c:pt>
                <c:pt idx="186">
                  <c:v>42958</c:v>
                </c:pt>
                <c:pt idx="187">
                  <c:v>42957</c:v>
                </c:pt>
                <c:pt idx="188">
                  <c:v>42956</c:v>
                </c:pt>
                <c:pt idx="189">
                  <c:v>42955</c:v>
                </c:pt>
                <c:pt idx="190">
                  <c:v>42951</c:v>
                </c:pt>
                <c:pt idx="191">
                  <c:v>42950</c:v>
                </c:pt>
                <c:pt idx="192">
                  <c:v>42949</c:v>
                </c:pt>
                <c:pt idx="193">
                  <c:v>42948</c:v>
                </c:pt>
                <c:pt idx="194">
                  <c:v>42947</c:v>
                </c:pt>
                <c:pt idx="195">
                  <c:v>42944</c:v>
                </c:pt>
                <c:pt idx="196">
                  <c:v>42943</c:v>
                </c:pt>
                <c:pt idx="197">
                  <c:v>42942</c:v>
                </c:pt>
                <c:pt idx="198">
                  <c:v>42941</c:v>
                </c:pt>
                <c:pt idx="199">
                  <c:v>42940</c:v>
                </c:pt>
                <c:pt idx="200">
                  <c:v>42937</c:v>
                </c:pt>
                <c:pt idx="201">
                  <c:v>42934</c:v>
                </c:pt>
                <c:pt idx="202">
                  <c:v>42933</c:v>
                </c:pt>
                <c:pt idx="203">
                  <c:v>42930</c:v>
                </c:pt>
                <c:pt idx="204">
                  <c:v>42929</c:v>
                </c:pt>
                <c:pt idx="205">
                  <c:v>42928</c:v>
                </c:pt>
                <c:pt idx="206">
                  <c:v>42927</c:v>
                </c:pt>
                <c:pt idx="207">
                  <c:v>42926</c:v>
                </c:pt>
                <c:pt idx="208">
                  <c:v>42923</c:v>
                </c:pt>
                <c:pt idx="209">
                  <c:v>42922</c:v>
                </c:pt>
                <c:pt idx="210">
                  <c:v>42921</c:v>
                </c:pt>
                <c:pt idx="211">
                  <c:v>42920</c:v>
                </c:pt>
                <c:pt idx="212">
                  <c:v>42916</c:v>
                </c:pt>
                <c:pt idx="213">
                  <c:v>42915</c:v>
                </c:pt>
                <c:pt idx="214">
                  <c:v>42899</c:v>
                </c:pt>
                <c:pt idx="215">
                  <c:v>42898</c:v>
                </c:pt>
                <c:pt idx="216">
                  <c:v>42895</c:v>
                </c:pt>
                <c:pt idx="217">
                  <c:v>42894</c:v>
                </c:pt>
                <c:pt idx="218">
                  <c:v>42893</c:v>
                </c:pt>
                <c:pt idx="219">
                  <c:v>42892</c:v>
                </c:pt>
                <c:pt idx="220">
                  <c:v>42891</c:v>
                </c:pt>
                <c:pt idx="221">
                  <c:v>42888</c:v>
                </c:pt>
                <c:pt idx="222">
                  <c:v>42887</c:v>
                </c:pt>
                <c:pt idx="223">
                  <c:v>42886</c:v>
                </c:pt>
                <c:pt idx="224">
                  <c:v>42885</c:v>
                </c:pt>
                <c:pt idx="225">
                  <c:v>42881</c:v>
                </c:pt>
                <c:pt idx="226">
                  <c:v>42880</c:v>
                </c:pt>
                <c:pt idx="227">
                  <c:v>42879</c:v>
                </c:pt>
                <c:pt idx="228">
                  <c:v>42878</c:v>
                </c:pt>
                <c:pt idx="229">
                  <c:v>42877</c:v>
                </c:pt>
                <c:pt idx="230">
                  <c:v>42874</c:v>
                </c:pt>
                <c:pt idx="231">
                  <c:v>42873</c:v>
                </c:pt>
                <c:pt idx="232">
                  <c:v>42872</c:v>
                </c:pt>
                <c:pt idx="233">
                  <c:v>42871</c:v>
                </c:pt>
                <c:pt idx="234">
                  <c:v>42870</c:v>
                </c:pt>
                <c:pt idx="235">
                  <c:v>42867</c:v>
                </c:pt>
                <c:pt idx="236">
                  <c:v>42866</c:v>
                </c:pt>
                <c:pt idx="237">
                  <c:v>42865</c:v>
                </c:pt>
                <c:pt idx="238">
                  <c:v>42864</c:v>
                </c:pt>
                <c:pt idx="239">
                  <c:v>42863</c:v>
                </c:pt>
                <c:pt idx="240">
                  <c:v>42860</c:v>
                </c:pt>
                <c:pt idx="241">
                  <c:v>42859</c:v>
                </c:pt>
                <c:pt idx="242">
                  <c:v>42851</c:v>
                </c:pt>
                <c:pt idx="243">
                  <c:v>42850</c:v>
                </c:pt>
                <c:pt idx="244">
                  <c:v>42849</c:v>
                </c:pt>
                <c:pt idx="245">
                  <c:v>42845</c:v>
                </c:pt>
                <c:pt idx="246">
                  <c:v>42844</c:v>
                </c:pt>
                <c:pt idx="247">
                  <c:v>42843</c:v>
                </c:pt>
                <c:pt idx="248">
                  <c:v>42842</c:v>
                </c:pt>
                <c:pt idx="249">
                  <c:v>42837</c:v>
                </c:pt>
                <c:pt idx="250">
                  <c:v>42836</c:v>
                </c:pt>
                <c:pt idx="251">
                  <c:v>42835</c:v>
                </c:pt>
                <c:pt idx="252">
                  <c:v>42832</c:v>
                </c:pt>
                <c:pt idx="253">
                  <c:v>42831</c:v>
                </c:pt>
                <c:pt idx="254">
                  <c:v>42830</c:v>
                </c:pt>
                <c:pt idx="255">
                  <c:v>42829</c:v>
                </c:pt>
                <c:pt idx="256">
                  <c:v>42828</c:v>
                </c:pt>
                <c:pt idx="257">
                  <c:v>42825</c:v>
                </c:pt>
                <c:pt idx="258">
                  <c:v>42824</c:v>
                </c:pt>
                <c:pt idx="259">
                  <c:v>42823</c:v>
                </c:pt>
                <c:pt idx="260">
                  <c:v>42822</c:v>
                </c:pt>
                <c:pt idx="261">
                  <c:v>42821</c:v>
                </c:pt>
                <c:pt idx="262">
                  <c:v>42818</c:v>
                </c:pt>
                <c:pt idx="263">
                  <c:v>42817</c:v>
                </c:pt>
                <c:pt idx="264">
                  <c:v>42816</c:v>
                </c:pt>
                <c:pt idx="265">
                  <c:v>42815</c:v>
                </c:pt>
                <c:pt idx="266">
                  <c:v>42811</c:v>
                </c:pt>
                <c:pt idx="267">
                  <c:v>42810</c:v>
                </c:pt>
                <c:pt idx="268">
                  <c:v>42809</c:v>
                </c:pt>
                <c:pt idx="269">
                  <c:v>42808</c:v>
                </c:pt>
                <c:pt idx="270">
                  <c:v>42807</c:v>
                </c:pt>
                <c:pt idx="271">
                  <c:v>42804</c:v>
                </c:pt>
                <c:pt idx="272">
                  <c:v>42803</c:v>
                </c:pt>
                <c:pt idx="273">
                  <c:v>42801</c:v>
                </c:pt>
                <c:pt idx="274">
                  <c:v>42800</c:v>
                </c:pt>
                <c:pt idx="275">
                  <c:v>42797</c:v>
                </c:pt>
                <c:pt idx="276">
                  <c:v>42796</c:v>
                </c:pt>
                <c:pt idx="277">
                  <c:v>42795</c:v>
                </c:pt>
                <c:pt idx="278">
                  <c:v>42794</c:v>
                </c:pt>
                <c:pt idx="279">
                  <c:v>42793</c:v>
                </c:pt>
                <c:pt idx="280">
                  <c:v>42790</c:v>
                </c:pt>
                <c:pt idx="281">
                  <c:v>42789</c:v>
                </c:pt>
                <c:pt idx="282">
                  <c:v>42788</c:v>
                </c:pt>
                <c:pt idx="283">
                  <c:v>42786</c:v>
                </c:pt>
                <c:pt idx="284">
                  <c:v>42783</c:v>
                </c:pt>
                <c:pt idx="285">
                  <c:v>42782</c:v>
                </c:pt>
                <c:pt idx="286">
                  <c:v>42781</c:v>
                </c:pt>
                <c:pt idx="287">
                  <c:v>42780</c:v>
                </c:pt>
                <c:pt idx="288">
                  <c:v>42779</c:v>
                </c:pt>
                <c:pt idx="289">
                  <c:v>42776</c:v>
                </c:pt>
                <c:pt idx="290">
                  <c:v>42775</c:v>
                </c:pt>
                <c:pt idx="291">
                  <c:v>42774</c:v>
                </c:pt>
                <c:pt idx="292">
                  <c:v>42773</c:v>
                </c:pt>
                <c:pt idx="293">
                  <c:v>42772</c:v>
                </c:pt>
                <c:pt idx="294">
                  <c:v>42769</c:v>
                </c:pt>
                <c:pt idx="295">
                  <c:v>42768</c:v>
                </c:pt>
                <c:pt idx="296">
                  <c:v>42767</c:v>
                </c:pt>
                <c:pt idx="297">
                  <c:v>42766</c:v>
                </c:pt>
                <c:pt idx="298">
                  <c:v>42762</c:v>
                </c:pt>
                <c:pt idx="299">
                  <c:v>42761</c:v>
                </c:pt>
                <c:pt idx="300">
                  <c:v>42760</c:v>
                </c:pt>
                <c:pt idx="301">
                  <c:v>42759</c:v>
                </c:pt>
                <c:pt idx="302">
                  <c:v>42758</c:v>
                </c:pt>
                <c:pt idx="303">
                  <c:v>42755</c:v>
                </c:pt>
                <c:pt idx="304">
                  <c:v>42754</c:v>
                </c:pt>
                <c:pt idx="305">
                  <c:v>42753</c:v>
                </c:pt>
                <c:pt idx="306">
                  <c:v>42752</c:v>
                </c:pt>
                <c:pt idx="307">
                  <c:v>42751</c:v>
                </c:pt>
                <c:pt idx="308">
                  <c:v>42748</c:v>
                </c:pt>
                <c:pt idx="309">
                  <c:v>42747</c:v>
                </c:pt>
                <c:pt idx="310">
                  <c:v>42746</c:v>
                </c:pt>
                <c:pt idx="311">
                  <c:v>42745</c:v>
                </c:pt>
                <c:pt idx="312">
                  <c:v>42741</c:v>
                </c:pt>
                <c:pt idx="313">
                  <c:v>42740</c:v>
                </c:pt>
                <c:pt idx="314">
                  <c:v>42739</c:v>
                </c:pt>
                <c:pt idx="315">
                  <c:v>42732</c:v>
                </c:pt>
                <c:pt idx="316">
                  <c:v>42731</c:v>
                </c:pt>
                <c:pt idx="317">
                  <c:v>42730</c:v>
                </c:pt>
                <c:pt idx="318">
                  <c:v>42727</c:v>
                </c:pt>
                <c:pt idx="319">
                  <c:v>42726</c:v>
                </c:pt>
                <c:pt idx="320">
                  <c:v>42725</c:v>
                </c:pt>
                <c:pt idx="321">
                  <c:v>42724</c:v>
                </c:pt>
                <c:pt idx="322">
                  <c:v>42723</c:v>
                </c:pt>
                <c:pt idx="323">
                  <c:v>42720</c:v>
                </c:pt>
                <c:pt idx="324">
                  <c:v>42719</c:v>
                </c:pt>
                <c:pt idx="325">
                  <c:v>42718</c:v>
                </c:pt>
                <c:pt idx="326">
                  <c:v>42717</c:v>
                </c:pt>
                <c:pt idx="327">
                  <c:v>42716</c:v>
                </c:pt>
                <c:pt idx="328">
                  <c:v>42713</c:v>
                </c:pt>
                <c:pt idx="329">
                  <c:v>42711</c:v>
                </c:pt>
                <c:pt idx="330">
                  <c:v>42710</c:v>
                </c:pt>
                <c:pt idx="331">
                  <c:v>42709</c:v>
                </c:pt>
                <c:pt idx="332">
                  <c:v>42705</c:v>
                </c:pt>
                <c:pt idx="333">
                  <c:v>42704</c:v>
                </c:pt>
                <c:pt idx="334">
                  <c:v>42703</c:v>
                </c:pt>
                <c:pt idx="335">
                  <c:v>42702</c:v>
                </c:pt>
                <c:pt idx="336">
                  <c:v>42699</c:v>
                </c:pt>
                <c:pt idx="337">
                  <c:v>42698</c:v>
                </c:pt>
                <c:pt idx="338">
                  <c:v>42697</c:v>
                </c:pt>
                <c:pt idx="339">
                  <c:v>42696</c:v>
                </c:pt>
                <c:pt idx="340">
                  <c:v>42695</c:v>
                </c:pt>
                <c:pt idx="341">
                  <c:v>42691</c:v>
                </c:pt>
                <c:pt idx="342">
                  <c:v>42690</c:v>
                </c:pt>
                <c:pt idx="343">
                  <c:v>42689</c:v>
                </c:pt>
                <c:pt idx="344">
                  <c:v>42685</c:v>
                </c:pt>
                <c:pt idx="345">
                  <c:v>42684</c:v>
                </c:pt>
                <c:pt idx="346">
                  <c:v>42682</c:v>
                </c:pt>
                <c:pt idx="347">
                  <c:v>42678</c:v>
                </c:pt>
                <c:pt idx="348">
                  <c:v>42677</c:v>
                </c:pt>
                <c:pt idx="349">
                  <c:v>42676</c:v>
                </c:pt>
                <c:pt idx="350">
                  <c:v>42674</c:v>
                </c:pt>
                <c:pt idx="351">
                  <c:v>42671</c:v>
                </c:pt>
                <c:pt idx="352">
                  <c:v>42669</c:v>
                </c:pt>
                <c:pt idx="353">
                  <c:v>42668</c:v>
                </c:pt>
                <c:pt idx="354">
                  <c:v>42662</c:v>
                </c:pt>
                <c:pt idx="355">
                  <c:v>42661</c:v>
                </c:pt>
                <c:pt idx="356">
                  <c:v>42657</c:v>
                </c:pt>
                <c:pt idx="357">
                  <c:v>42655</c:v>
                </c:pt>
                <c:pt idx="358">
                  <c:v>42654</c:v>
                </c:pt>
                <c:pt idx="359">
                  <c:v>42649</c:v>
                </c:pt>
                <c:pt idx="360">
                  <c:v>42647</c:v>
                </c:pt>
                <c:pt idx="361">
                  <c:v>42646</c:v>
                </c:pt>
                <c:pt idx="362">
                  <c:v>42643</c:v>
                </c:pt>
                <c:pt idx="363">
                  <c:v>42642</c:v>
                </c:pt>
                <c:pt idx="364">
                  <c:v>42641</c:v>
                </c:pt>
                <c:pt idx="365">
                  <c:v>42640</c:v>
                </c:pt>
                <c:pt idx="366">
                  <c:v>42639</c:v>
                </c:pt>
                <c:pt idx="367">
                  <c:v>42636</c:v>
                </c:pt>
                <c:pt idx="368">
                  <c:v>42635</c:v>
                </c:pt>
                <c:pt idx="369">
                  <c:v>42633</c:v>
                </c:pt>
                <c:pt idx="370">
                  <c:v>42632</c:v>
                </c:pt>
                <c:pt idx="371">
                  <c:v>42629</c:v>
                </c:pt>
                <c:pt idx="372">
                  <c:v>42628</c:v>
                </c:pt>
                <c:pt idx="373">
                  <c:v>42627</c:v>
                </c:pt>
                <c:pt idx="374">
                  <c:v>42626</c:v>
                </c:pt>
                <c:pt idx="375">
                  <c:v>42625</c:v>
                </c:pt>
                <c:pt idx="376">
                  <c:v>42622</c:v>
                </c:pt>
                <c:pt idx="377">
                  <c:v>42621</c:v>
                </c:pt>
                <c:pt idx="378">
                  <c:v>42620</c:v>
                </c:pt>
                <c:pt idx="379">
                  <c:v>42619</c:v>
                </c:pt>
                <c:pt idx="380">
                  <c:v>42618</c:v>
                </c:pt>
                <c:pt idx="381">
                  <c:v>42615</c:v>
                </c:pt>
                <c:pt idx="382">
                  <c:v>42614</c:v>
                </c:pt>
                <c:pt idx="383">
                  <c:v>42613</c:v>
                </c:pt>
                <c:pt idx="384">
                  <c:v>42612</c:v>
                </c:pt>
                <c:pt idx="385">
                  <c:v>42611</c:v>
                </c:pt>
                <c:pt idx="386">
                  <c:v>42608</c:v>
                </c:pt>
                <c:pt idx="387">
                  <c:v>42607</c:v>
                </c:pt>
                <c:pt idx="388">
                  <c:v>42606</c:v>
                </c:pt>
                <c:pt idx="389">
                  <c:v>42605</c:v>
                </c:pt>
                <c:pt idx="390">
                  <c:v>42604</c:v>
                </c:pt>
                <c:pt idx="391">
                  <c:v>42600</c:v>
                </c:pt>
                <c:pt idx="392">
                  <c:v>42599</c:v>
                </c:pt>
                <c:pt idx="393">
                  <c:v>42598</c:v>
                </c:pt>
                <c:pt idx="394">
                  <c:v>42594</c:v>
                </c:pt>
                <c:pt idx="395">
                  <c:v>42593</c:v>
                </c:pt>
                <c:pt idx="396">
                  <c:v>42592</c:v>
                </c:pt>
                <c:pt idx="397">
                  <c:v>42591</c:v>
                </c:pt>
                <c:pt idx="398">
                  <c:v>42590</c:v>
                </c:pt>
                <c:pt idx="399">
                  <c:v>42585</c:v>
                </c:pt>
                <c:pt idx="400">
                  <c:v>42584</c:v>
                </c:pt>
                <c:pt idx="401">
                  <c:v>42583</c:v>
                </c:pt>
                <c:pt idx="402">
                  <c:v>42580</c:v>
                </c:pt>
                <c:pt idx="403">
                  <c:v>42579</c:v>
                </c:pt>
                <c:pt idx="404">
                  <c:v>42578</c:v>
                </c:pt>
                <c:pt idx="405">
                  <c:v>42577</c:v>
                </c:pt>
                <c:pt idx="406">
                  <c:v>42576</c:v>
                </c:pt>
                <c:pt idx="407">
                  <c:v>42573</c:v>
                </c:pt>
                <c:pt idx="408">
                  <c:v>42570</c:v>
                </c:pt>
                <c:pt idx="409">
                  <c:v>42569</c:v>
                </c:pt>
                <c:pt idx="410">
                  <c:v>42566</c:v>
                </c:pt>
                <c:pt idx="411">
                  <c:v>42564</c:v>
                </c:pt>
                <c:pt idx="412">
                  <c:v>42563</c:v>
                </c:pt>
                <c:pt idx="413">
                  <c:v>42562</c:v>
                </c:pt>
                <c:pt idx="414">
                  <c:v>42557</c:v>
                </c:pt>
                <c:pt idx="415">
                  <c:v>42556</c:v>
                </c:pt>
                <c:pt idx="416">
                  <c:v>42551</c:v>
                </c:pt>
                <c:pt idx="417">
                  <c:v>42550</c:v>
                </c:pt>
                <c:pt idx="418">
                  <c:v>42549</c:v>
                </c:pt>
                <c:pt idx="419">
                  <c:v>42548</c:v>
                </c:pt>
                <c:pt idx="420">
                  <c:v>42545</c:v>
                </c:pt>
                <c:pt idx="421">
                  <c:v>42544</c:v>
                </c:pt>
                <c:pt idx="422">
                  <c:v>42543</c:v>
                </c:pt>
                <c:pt idx="423">
                  <c:v>42542</c:v>
                </c:pt>
                <c:pt idx="424">
                  <c:v>42537</c:v>
                </c:pt>
                <c:pt idx="425">
                  <c:v>42536</c:v>
                </c:pt>
                <c:pt idx="426">
                  <c:v>42535</c:v>
                </c:pt>
                <c:pt idx="427">
                  <c:v>42534</c:v>
                </c:pt>
                <c:pt idx="428">
                  <c:v>42531</c:v>
                </c:pt>
                <c:pt idx="429">
                  <c:v>42530</c:v>
                </c:pt>
                <c:pt idx="430">
                  <c:v>42529</c:v>
                </c:pt>
                <c:pt idx="431">
                  <c:v>42528</c:v>
                </c:pt>
                <c:pt idx="432">
                  <c:v>42523</c:v>
                </c:pt>
                <c:pt idx="433">
                  <c:v>42522</c:v>
                </c:pt>
                <c:pt idx="434">
                  <c:v>42521</c:v>
                </c:pt>
                <c:pt idx="435">
                  <c:v>42517</c:v>
                </c:pt>
                <c:pt idx="436">
                  <c:v>42516</c:v>
                </c:pt>
                <c:pt idx="437">
                  <c:v>42515</c:v>
                </c:pt>
                <c:pt idx="438">
                  <c:v>42514</c:v>
                </c:pt>
                <c:pt idx="439">
                  <c:v>42509</c:v>
                </c:pt>
                <c:pt idx="440">
                  <c:v>42508</c:v>
                </c:pt>
                <c:pt idx="441">
                  <c:v>42507</c:v>
                </c:pt>
                <c:pt idx="442">
                  <c:v>42506</c:v>
                </c:pt>
                <c:pt idx="443">
                  <c:v>42503</c:v>
                </c:pt>
                <c:pt idx="444">
                  <c:v>42502</c:v>
                </c:pt>
                <c:pt idx="445">
                  <c:v>42501</c:v>
                </c:pt>
                <c:pt idx="446">
                  <c:v>42496</c:v>
                </c:pt>
                <c:pt idx="447">
                  <c:v>42495</c:v>
                </c:pt>
                <c:pt idx="448">
                  <c:v>42494</c:v>
                </c:pt>
                <c:pt idx="449">
                  <c:v>42493</c:v>
                </c:pt>
                <c:pt idx="450">
                  <c:v>42492</c:v>
                </c:pt>
                <c:pt idx="451">
                  <c:v>42489</c:v>
                </c:pt>
                <c:pt idx="452">
                  <c:v>42488</c:v>
                </c:pt>
                <c:pt idx="453">
                  <c:v>42487</c:v>
                </c:pt>
                <c:pt idx="454">
                  <c:v>42486</c:v>
                </c:pt>
                <c:pt idx="455">
                  <c:v>42485</c:v>
                </c:pt>
                <c:pt idx="456">
                  <c:v>42482</c:v>
                </c:pt>
                <c:pt idx="457">
                  <c:v>42481</c:v>
                </c:pt>
                <c:pt idx="458">
                  <c:v>42480</c:v>
                </c:pt>
                <c:pt idx="459">
                  <c:v>42479</c:v>
                </c:pt>
                <c:pt idx="460">
                  <c:v>42478</c:v>
                </c:pt>
                <c:pt idx="461">
                  <c:v>42475</c:v>
                </c:pt>
                <c:pt idx="462">
                  <c:v>42473</c:v>
                </c:pt>
                <c:pt idx="463">
                  <c:v>42472</c:v>
                </c:pt>
                <c:pt idx="464">
                  <c:v>42458</c:v>
                </c:pt>
                <c:pt idx="465">
                  <c:v>42457</c:v>
                </c:pt>
                <c:pt idx="466">
                  <c:v>42451</c:v>
                </c:pt>
                <c:pt idx="467">
                  <c:v>42447</c:v>
                </c:pt>
                <c:pt idx="468">
                  <c:v>42446</c:v>
                </c:pt>
                <c:pt idx="469">
                  <c:v>42445</c:v>
                </c:pt>
                <c:pt idx="470">
                  <c:v>42444</c:v>
                </c:pt>
                <c:pt idx="471">
                  <c:v>42443</c:v>
                </c:pt>
                <c:pt idx="472">
                  <c:v>42440</c:v>
                </c:pt>
                <c:pt idx="473">
                  <c:v>42439</c:v>
                </c:pt>
                <c:pt idx="474">
                  <c:v>42438</c:v>
                </c:pt>
                <c:pt idx="475">
                  <c:v>42437</c:v>
                </c:pt>
                <c:pt idx="476">
                  <c:v>42436</c:v>
                </c:pt>
                <c:pt idx="477">
                  <c:v>42433</c:v>
                </c:pt>
                <c:pt idx="478">
                  <c:v>42432</c:v>
                </c:pt>
                <c:pt idx="479">
                  <c:v>42431</c:v>
                </c:pt>
                <c:pt idx="480">
                  <c:v>42430</c:v>
                </c:pt>
                <c:pt idx="481">
                  <c:v>42429</c:v>
                </c:pt>
                <c:pt idx="482">
                  <c:v>42426</c:v>
                </c:pt>
                <c:pt idx="483">
                  <c:v>42425</c:v>
                </c:pt>
                <c:pt idx="484">
                  <c:v>42424</c:v>
                </c:pt>
                <c:pt idx="485">
                  <c:v>42423</c:v>
                </c:pt>
                <c:pt idx="486">
                  <c:v>42422</c:v>
                </c:pt>
                <c:pt idx="487">
                  <c:v>42419</c:v>
                </c:pt>
                <c:pt idx="488">
                  <c:v>42418</c:v>
                </c:pt>
                <c:pt idx="489">
                  <c:v>42417</c:v>
                </c:pt>
                <c:pt idx="490">
                  <c:v>42416</c:v>
                </c:pt>
                <c:pt idx="491">
                  <c:v>42415</c:v>
                </c:pt>
                <c:pt idx="492">
                  <c:v>42412</c:v>
                </c:pt>
                <c:pt idx="493">
                  <c:v>42411</c:v>
                </c:pt>
                <c:pt idx="494">
                  <c:v>42410</c:v>
                </c:pt>
                <c:pt idx="495">
                  <c:v>42409</c:v>
                </c:pt>
                <c:pt idx="496">
                  <c:v>42405</c:v>
                </c:pt>
                <c:pt idx="497">
                  <c:v>42404</c:v>
                </c:pt>
                <c:pt idx="498">
                  <c:v>42403</c:v>
                </c:pt>
                <c:pt idx="499">
                  <c:v>42402</c:v>
                </c:pt>
                <c:pt idx="500">
                  <c:v>42401</c:v>
                </c:pt>
                <c:pt idx="501">
                  <c:v>42398</c:v>
                </c:pt>
                <c:pt idx="502">
                  <c:v>42397</c:v>
                </c:pt>
                <c:pt idx="503">
                  <c:v>42396</c:v>
                </c:pt>
                <c:pt idx="504">
                  <c:v>42395</c:v>
                </c:pt>
                <c:pt idx="505">
                  <c:v>42394</c:v>
                </c:pt>
                <c:pt idx="506">
                  <c:v>42391</c:v>
                </c:pt>
                <c:pt idx="507">
                  <c:v>42390</c:v>
                </c:pt>
                <c:pt idx="508">
                  <c:v>42388</c:v>
                </c:pt>
                <c:pt idx="509">
                  <c:v>42384</c:v>
                </c:pt>
                <c:pt idx="510">
                  <c:v>42383</c:v>
                </c:pt>
                <c:pt idx="511">
                  <c:v>42382</c:v>
                </c:pt>
                <c:pt idx="512">
                  <c:v>42381</c:v>
                </c:pt>
                <c:pt idx="513">
                  <c:v>42377</c:v>
                </c:pt>
                <c:pt idx="514">
                  <c:v>42376</c:v>
                </c:pt>
                <c:pt idx="515">
                  <c:v>42375</c:v>
                </c:pt>
                <c:pt idx="516">
                  <c:v>42374</c:v>
                </c:pt>
                <c:pt idx="517">
                  <c:v>42362</c:v>
                </c:pt>
                <c:pt idx="518">
                  <c:v>42361</c:v>
                </c:pt>
                <c:pt idx="519">
                  <c:v>42359</c:v>
                </c:pt>
                <c:pt idx="520">
                  <c:v>42356</c:v>
                </c:pt>
                <c:pt idx="521">
                  <c:v>42355</c:v>
                </c:pt>
                <c:pt idx="522">
                  <c:v>42354</c:v>
                </c:pt>
                <c:pt idx="523">
                  <c:v>42353</c:v>
                </c:pt>
                <c:pt idx="524">
                  <c:v>42352</c:v>
                </c:pt>
                <c:pt idx="525">
                  <c:v>42349</c:v>
                </c:pt>
                <c:pt idx="526">
                  <c:v>42348</c:v>
                </c:pt>
                <c:pt idx="527">
                  <c:v>42347</c:v>
                </c:pt>
                <c:pt idx="528">
                  <c:v>42342</c:v>
                </c:pt>
                <c:pt idx="529">
                  <c:v>42341</c:v>
                </c:pt>
                <c:pt idx="530">
                  <c:v>42340</c:v>
                </c:pt>
                <c:pt idx="531">
                  <c:v>42339</c:v>
                </c:pt>
                <c:pt idx="532">
                  <c:v>42338</c:v>
                </c:pt>
                <c:pt idx="533">
                  <c:v>42334</c:v>
                </c:pt>
                <c:pt idx="534">
                  <c:v>42332</c:v>
                </c:pt>
                <c:pt idx="535">
                  <c:v>42331</c:v>
                </c:pt>
                <c:pt idx="536">
                  <c:v>42327</c:v>
                </c:pt>
                <c:pt idx="537">
                  <c:v>42325</c:v>
                </c:pt>
                <c:pt idx="538">
                  <c:v>42321</c:v>
                </c:pt>
                <c:pt idx="539">
                  <c:v>42319</c:v>
                </c:pt>
                <c:pt idx="540">
                  <c:v>42318</c:v>
                </c:pt>
                <c:pt idx="541">
                  <c:v>42313</c:v>
                </c:pt>
                <c:pt idx="542">
                  <c:v>42312</c:v>
                </c:pt>
                <c:pt idx="543">
                  <c:v>42311</c:v>
                </c:pt>
                <c:pt idx="544">
                  <c:v>42307</c:v>
                </c:pt>
                <c:pt idx="545">
                  <c:v>42306</c:v>
                </c:pt>
                <c:pt idx="546">
                  <c:v>42305</c:v>
                </c:pt>
                <c:pt idx="547">
                  <c:v>42304</c:v>
                </c:pt>
                <c:pt idx="548">
                  <c:v>42303</c:v>
                </c:pt>
                <c:pt idx="549">
                  <c:v>42300</c:v>
                </c:pt>
                <c:pt idx="550">
                  <c:v>42299</c:v>
                </c:pt>
                <c:pt idx="551">
                  <c:v>42298</c:v>
                </c:pt>
                <c:pt idx="552">
                  <c:v>42297</c:v>
                </c:pt>
                <c:pt idx="553">
                  <c:v>42296</c:v>
                </c:pt>
                <c:pt idx="554">
                  <c:v>42292</c:v>
                </c:pt>
                <c:pt idx="555">
                  <c:v>42291</c:v>
                </c:pt>
                <c:pt idx="556">
                  <c:v>42290</c:v>
                </c:pt>
                <c:pt idx="557">
                  <c:v>42286</c:v>
                </c:pt>
                <c:pt idx="558">
                  <c:v>42285</c:v>
                </c:pt>
                <c:pt idx="559">
                  <c:v>42284</c:v>
                </c:pt>
                <c:pt idx="560">
                  <c:v>42283</c:v>
                </c:pt>
                <c:pt idx="561">
                  <c:v>42282</c:v>
                </c:pt>
                <c:pt idx="562">
                  <c:v>42277</c:v>
                </c:pt>
                <c:pt idx="563">
                  <c:v>42276</c:v>
                </c:pt>
                <c:pt idx="564">
                  <c:v>42272</c:v>
                </c:pt>
                <c:pt idx="565">
                  <c:v>42271</c:v>
                </c:pt>
                <c:pt idx="566">
                  <c:v>42270</c:v>
                </c:pt>
                <c:pt idx="567">
                  <c:v>42269</c:v>
                </c:pt>
                <c:pt idx="568">
                  <c:v>42265</c:v>
                </c:pt>
                <c:pt idx="569">
                  <c:v>42264</c:v>
                </c:pt>
                <c:pt idx="570">
                  <c:v>42263</c:v>
                </c:pt>
                <c:pt idx="571">
                  <c:v>42262</c:v>
                </c:pt>
                <c:pt idx="572">
                  <c:v>42261</c:v>
                </c:pt>
                <c:pt idx="573">
                  <c:v>42258</c:v>
                </c:pt>
                <c:pt idx="574">
                  <c:v>42257</c:v>
                </c:pt>
                <c:pt idx="575">
                  <c:v>42256</c:v>
                </c:pt>
                <c:pt idx="576">
                  <c:v>42255</c:v>
                </c:pt>
                <c:pt idx="577">
                  <c:v>42251</c:v>
                </c:pt>
                <c:pt idx="578">
                  <c:v>42250</c:v>
                </c:pt>
                <c:pt idx="579">
                  <c:v>42249</c:v>
                </c:pt>
                <c:pt idx="580">
                  <c:v>42248</c:v>
                </c:pt>
                <c:pt idx="581">
                  <c:v>42247</c:v>
                </c:pt>
                <c:pt idx="582">
                  <c:v>42244</c:v>
                </c:pt>
                <c:pt idx="583">
                  <c:v>42243</c:v>
                </c:pt>
                <c:pt idx="584">
                  <c:v>42242</c:v>
                </c:pt>
                <c:pt idx="585">
                  <c:v>42241</c:v>
                </c:pt>
                <c:pt idx="586">
                  <c:v>42240</c:v>
                </c:pt>
                <c:pt idx="587">
                  <c:v>42237</c:v>
                </c:pt>
                <c:pt idx="588">
                  <c:v>42236</c:v>
                </c:pt>
                <c:pt idx="589">
                  <c:v>42234</c:v>
                </c:pt>
                <c:pt idx="590">
                  <c:v>42230</c:v>
                </c:pt>
                <c:pt idx="591">
                  <c:v>42229</c:v>
                </c:pt>
                <c:pt idx="592">
                  <c:v>42228</c:v>
                </c:pt>
                <c:pt idx="593">
                  <c:v>42227</c:v>
                </c:pt>
                <c:pt idx="594">
                  <c:v>42226</c:v>
                </c:pt>
                <c:pt idx="595">
                  <c:v>42222</c:v>
                </c:pt>
                <c:pt idx="596">
                  <c:v>42221</c:v>
                </c:pt>
                <c:pt idx="597">
                  <c:v>42220</c:v>
                </c:pt>
                <c:pt idx="598">
                  <c:v>42216</c:v>
                </c:pt>
                <c:pt idx="599">
                  <c:v>42215</c:v>
                </c:pt>
                <c:pt idx="600">
                  <c:v>42214</c:v>
                </c:pt>
                <c:pt idx="601">
                  <c:v>42213</c:v>
                </c:pt>
                <c:pt idx="602">
                  <c:v>42212</c:v>
                </c:pt>
                <c:pt idx="603">
                  <c:v>42209</c:v>
                </c:pt>
                <c:pt idx="604">
                  <c:v>42208</c:v>
                </c:pt>
                <c:pt idx="605">
                  <c:v>42207</c:v>
                </c:pt>
                <c:pt idx="606">
                  <c:v>42206</c:v>
                </c:pt>
                <c:pt idx="607">
                  <c:v>42202</c:v>
                </c:pt>
                <c:pt idx="608">
                  <c:v>42201</c:v>
                </c:pt>
                <c:pt idx="609">
                  <c:v>42200</c:v>
                </c:pt>
                <c:pt idx="610">
                  <c:v>42199</c:v>
                </c:pt>
                <c:pt idx="611">
                  <c:v>42198</c:v>
                </c:pt>
                <c:pt idx="612">
                  <c:v>42195</c:v>
                </c:pt>
                <c:pt idx="613">
                  <c:v>42194</c:v>
                </c:pt>
                <c:pt idx="614">
                  <c:v>42193</c:v>
                </c:pt>
                <c:pt idx="615">
                  <c:v>42192</c:v>
                </c:pt>
                <c:pt idx="616">
                  <c:v>42191</c:v>
                </c:pt>
                <c:pt idx="617">
                  <c:v>42181</c:v>
                </c:pt>
                <c:pt idx="618">
                  <c:v>42180</c:v>
                </c:pt>
                <c:pt idx="619">
                  <c:v>42179</c:v>
                </c:pt>
                <c:pt idx="620">
                  <c:v>42178</c:v>
                </c:pt>
                <c:pt idx="621">
                  <c:v>42177</c:v>
                </c:pt>
                <c:pt idx="622">
                  <c:v>42173</c:v>
                </c:pt>
                <c:pt idx="623">
                  <c:v>42172</c:v>
                </c:pt>
                <c:pt idx="624">
                  <c:v>42167</c:v>
                </c:pt>
                <c:pt idx="625">
                  <c:v>42166</c:v>
                </c:pt>
                <c:pt idx="626">
                  <c:v>42165</c:v>
                </c:pt>
                <c:pt idx="627">
                  <c:v>42164</c:v>
                </c:pt>
                <c:pt idx="628">
                  <c:v>42160</c:v>
                </c:pt>
                <c:pt idx="629">
                  <c:v>42159</c:v>
                </c:pt>
                <c:pt idx="630">
                  <c:v>42158</c:v>
                </c:pt>
                <c:pt idx="631">
                  <c:v>42157</c:v>
                </c:pt>
                <c:pt idx="632">
                  <c:v>42156</c:v>
                </c:pt>
                <c:pt idx="633">
                  <c:v>42153</c:v>
                </c:pt>
                <c:pt idx="634">
                  <c:v>42152</c:v>
                </c:pt>
                <c:pt idx="635">
                  <c:v>42151</c:v>
                </c:pt>
                <c:pt idx="636">
                  <c:v>42150</c:v>
                </c:pt>
                <c:pt idx="637">
                  <c:v>42149</c:v>
                </c:pt>
                <c:pt idx="638">
                  <c:v>42146</c:v>
                </c:pt>
                <c:pt idx="639">
                  <c:v>42145</c:v>
                </c:pt>
                <c:pt idx="640">
                  <c:v>42144</c:v>
                </c:pt>
                <c:pt idx="641">
                  <c:v>42143</c:v>
                </c:pt>
                <c:pt idx="642">
                  <c:v>42139</c:v>
                </c:pt>
                <c:pt idx="643">
                  <c:v>42138</c:v>
                </c:pt>
                <c:pt idx="644">
                  <c:v>42137</c:v>
                </c:pt>
                <c:pt idx="645">
                  <c:v>42136</c:v>
                </c:pt>
                <c:pt idx="646">
                  <c:v>42135</c:v>
                </c:pt>
                <c:pt idx="647">
                  <c:v>42132</c:v>
                </c:pt>
                <c:pt idx="648">
                  <c:v>42131</c:v>
                </c:pt>
                <c:pt idx="649">
                  <c:v>42130</c:v>
                </c:pt>
                <c:pt idx="650">
                  <c:v>42129</c:v>
                </c:pt>
                <c:pt idx="651">
                  <c:v>42128</c:v>
                </c:pt>
                <c:pt idx="652">
                  <c:v>42124</c:v>
                </c:pt>
                <c:pt idx="653">
                  <c:v>42123</c:v>
                </c:pt>
                <c:pt idx="654">
                  <c:v>42122</c:v>
                </c:pt>
                <c:pt idx="655">
                  <c:v>42121</c:v>
                </c:pt>
                <c:pt idx="656">
                  <c:v>42118</c:v>
                </c:pt>
                <c:pt idx="657">
                  <c:v>42117</c:v>
                </c:pt>
                <c:pt idx="658">
                  <c:v>42116</c:v>
                </c:pt>
                <c:pt idx="659">
                  <c:v>42115</c:v>
                </c:pt>
                <c:pt idx="660">
                  <c:v>42114</c:v>
                </c:pt>
                <c:pt idx="661">
                  <c:v>42110</c:v>
                </c:pt>
                <c:pt idx="662">
                  <c:v>42109</c:v>
                </c:pt>
                <c:pt idx="663">
                  <c:v>42108</c:v>
                </c:pt>
                <c:pt idx="664">
                  <c:v>42107</c:v>
                </c:pt>
                <c:pt idx="665">
                  <c:v>42104</c:v>
                </c:pt>
                <c:pt idx="666">
                  <c:v>42103</c:v>
                </c:pt>
                <c:pt idx="667">
                  <c:v>42102</c:v>
                </c:pt>
                <c:pt idx="668">
                  <c:v>42101</c:v>
                </c:pt>
                <c:pt idx="669">
                  <c:v>42100</c:v>
                </c:pt>
                <c:pt idx="670">
                  <c:v>42095</c:v>
                </c:pt>
                <c:pt idx="671">
                  <c:v>42094</c:v>
                </c:pt>
                <c:pt idx="672">
                  <c:v>42090</c:v>
                </c:pt>
                <c:pt idx="673">
                  <c:v>42089</c:v>
                </c:pt>
                <c:pt idx="674">
                  <c:v>42088</c:v>
                </c:pt>
                <c:pt idx="675">
                  <c:v>42087</c:v>
                </c:pt>
                <c:pt idx="676">
                  <c:v>42083</c:v>
                </c:pt>
                <c:pt idx="677">
                  <c:v>42082</c:v>
                </c:pt>
                <c:pt idx="678">
                  <c:v>42081</c:v>
                </c:pt>
                <c:pt idx="679">
                  <c:v>42080</c:v>
                </c:pt>
                <c:pt idx="680">
                  <c:v>42079</c:v>
                </c:pt>
                <c:pt idx="681">
                  <c:v>42076</c:v>
                </c:pt>
                <c:pt idx="682">
                  <c:v>42075</c:v>
                </c:pt>
                <c:pt idx="683">
                  <c:v>42074</c:v>
                </c:pt>
                <c:pt idx="684">
                  <c:v>42069</c:v>
                </c:pt>
                <c:pt idx="685">
                  <c:v>42068</c:v>
                </c:pt>
                <c:pt idx="686">
                  <c:v>42067</c:v>
                </c:pt>
                <c:pt idx="687">
                  <c:v>42066</c:v>
                </c:pt>
                <c:pt idx="688">
                  <c:v>42065</c:v>
                </c:pt>
                <c:pt idx="689">
                  <c:v>42062</c:v>
                </c:pt>
                <c:pt idx="690">
                  <c:v>42061</c:v>
                </c:pt>
                <c:pt idx="691">
                  <c:v>42060</c:v>
                </c:pt>
                <c:pt idx="692">
                  <c:v>42059</c:v>
                </c:pt>
                <c:pt idx="693">
                  <c:v>42058</c:v>
                </c:pt>
                <c:pt idx="694">
                  <c:v>42055</c:v>
                </c:pt>
                <c:pt idx="695">
                  <c:v>42054</c:v>
                </c:pt>
                <c:pt idx="696">
                  <c:v>42052</c:v>
                </c:pt>
                <c:pt idx="697">
                  <c:v>42048</c:v>
                </c:pt>
                <c:pt idx="698">
                  <c:v>42047</c:v>
                </c:pt>
                <c:pt idx="699">
                  <c:v>42046</c:v>
                </c:pt>
                <c:pt idx="700">
                  <c:v>42045</c:v>
                </c:pt>
                <c:pt idx="701">
                  <c:v>42044</c:v>
                </c:pt>
                <c:pt idx="702">
                  <c:v>42041</c:v>
                </c:pt>
                <c:pt idx="703">
                  <c:v>42040</c:v>
                </c:pt>
                <c:pt idx="704">
                  <c:v>42039</c:v>
                </c:pt>
                <c:pt idx="705">
                  <c:v>42038</c:v>
                </c:pt>
                <c:pt idx="706">
                  <c:v>42037</c:v>
                </c:pt>
                <c:pt idx="707">
                  <c:v>42034</c:v>
                </c:pt>
                <c:pt idx="708">
                  <c:v>42033</c:v>
                </c:pt>
                <c:pt idx="709">
                  <c:v>42032</c:v>
                </c:pt>
                <c:pt idx="710">
                  <c:v>42031</c:v>
                </c:pt>
                <c:pt idx="711">
                  <c:v>42030</c:v>
                </c:pt>
                <c:pt idx="712">
                  <c:v>42027</c:v>
                </c:pt>
                <c:pt idx="713">
                  <c:v>42026</c:v>
                </c:pt>
                <c:pt idx="714">
                  <c:v>42025</c:v>
                </c:pt>
                <c:pt idx="715">
                  <c:v>42024</c:v>
                </c:pt>
                <c:pt idx="716">
                  <c:v>42023</c:v>
                </c:pt>
                <c:pt idx="717">
                  <c:v>42020</c:v>
                </c:pt>
                <c:pt idx="718">
                  <c:v>42019</c:v>
                </c:pt>
                <c:pt idx="719">
                  <c:v>42018</c:v>
                </c:pt>
                <c:pt idx="720">
                  <c:v>42017</c:v>
                </c:pt>
                <c:pt idx="721">
                  <c:v>42013</c:v>
                </c:pt>
                <c:pt idx="722">
                  <c:v>42011</c:v>
                </c:pt>
                <c:pt idx="723">
                  <c:v>42010</c:v>
                </c:pt>
                <c:pt idx="724">
                  <c:v>42009</c:v>
                </c:pt>
                <c:pt idx="725">
                  <c:v>42003</c:v>
                </c:pt>
                <c:pt idx="726">
                  <c:v>42002</c:v>
                </c:pt>
                <c:pt idx="727">
                  <c:v>41999</c:v>
                </c:pt>
                <c:pt idx="728">
                  <c:v>41997</c:v>
                </c:pt>
                <c:pt idx="729">
                  <c:v>41996</c:v>
                </c:pt>
                <c:pt idx="730">
                  <c:v>41992</c:v>
                </c:pt>
                <c:pt idx="731">
                  <c:v>41991</c:v>
                </c:pt>
                <c:pt idx="732">
                  <c:v>41990</c:v>
                </c:pt>
                <c:pt idx="733">
                  <c:v>41989</c:v>
                </c:pt>
                <c:pt idx="734">
                  <c:v>41988</c:v>
                </c:pt>
                <c:pt idx="735">
                  <c:v>41985</c:v>
                </c:pt>
                <c:pt idx="736">
                  <c:v>41984</c:v>
                </c:pt>
                <c:pt idx="737">
                  <c:v>41983</c:v>
                </c:pt>
                <c:pt idx="738">
                  <c:v>41982</c:v>
                </c:pt>
                <c:pt idx="739">
                  <c:v>41978</c:v>
                </c:pt>
                <c:pt idx="740">
                  <c:v>41977</c:v>
                </c:pt>
                <c:pt idx="741">
                  <c:v>41976</c:v>
                </c:pt>
                <c:pt idx="742">
                  <c:v>41975</c:v>
                </c:pt>
                <c:pt idx="743">
                  <c:v>41974</c:v>
                </c:pt>
                <c:pt idx="744">
                  <c:v>41971</c:v>
                </c:pt>
                <c:pt idx="745">
                  <c:v>41970</c:v>
                </c:pt>
                <c:pt idx="746">
                  <c:v>41969</c:v>
                </c:pt>
                <c:pt idx="747">
                  <c:v>41968</c:v>
                </c:pt>
                <c:pt idx="748">
                  <c:v>41967</c:v>
                </c:pt>
                <c:pt idx="749">
                  <c:v>41964</c:v>
                </c:pt>
                <c:pt idx="750">
                  <c:v>41963</c:v>
                </c:pt>
                <c:pt idx="751">
                  <c:v>41962</c:v>
                </c:pt>
                <c:pt idx="752">
                  <c:v>41961</c:v>
                </c:pt>
                <c:pt idx="753">
                  <c:v>41957</c:v>
                </c:pt>
                <c:pt idx="754">
                  <c:v>41956</c:v>
                </c:pt>
                <c:pt idx="755">
                  <c:v>41955</c:v>
                </c:pt>
                <c:pt idx="756">
                  <c:v>41954</c:v>
                </c:pt>
                <c:pt idx="757">
                  <c:v>41953</c:v>
                </c:pt>
                <c:pt idx="758">
                  <c:v>41950</c:v>
                </c:pt>
                <c:pt idx="759">
                  <c:v>41949</c:v>
                </c:pt>
                <c:pt idx="760">
                  <c:v>41948</c:v>
                </c:pt>
                <c:pt idx="761">
                  <c:v>41947</c:v>
                </c:pt>
                <c:pt idx="762">
                  <c:v>41943</c:v>
                </c:pt>
                <c:pt idx="763">
                  <c:v>41942</c:v>
                </c:pt>
                <c:pt idx="764">
                  <c:v>41941</c:v>
                </c:pt>
                <c:pt idx="765">
                  <c:v>41940</c:v>
                </c:pt>
                <c:pt idx="766">
                  <c:v>41939</c:v>
                </c:pt>
                <c:pt idx="767">
                  <c:v>41935</c:v>
                </c:pt>
                <c:pt idx="768">
                  <c:v>41934</c:v>
                </c:pt>
                <c:pt idx="769">
                  <c:v>41933</c:v>
                </c:pt>
                <c:pt idx="770">
                  <c:v>41932</c:v>
                </c:pt>
                <c:pt idx="771">
                  <c:v>41929</c:v>
                </c:pt>
                <c:pt idx="772">
                  <c:v>41928</c:v>
                </c:pt>
                <c:pt idx="773">
                  <c:v>41927</c:v>
                </c:pt>
                <c:pt idx="774">
                  <c:v>41926</c:v>
                </c:pt>
                <c:pt idx="775">
                  <c:v>41922</c:v>
                </c:pt>
                <c:pt idx="776">
                  <c:v>41921</c:v>
                </c:pt>
                <c:pt idx="777">
                  <c:v>41920</c:v>
                </c:pt>
                <c:pt idx="778">
                  <c:v>41919</c:v>
                </c:pt>
                <c:pt idx="779">
                  <c:v>41918</c:v>
                </c:pt>
                <c:pt idx="780">
                  <c:v>41915</c:v>
                </c:pt>
                <c:pt idx="781">
                  <c:v>41914</c:v>
                </c:pt>
                <c:pt idx="782">
                  <c:v>41913</c:v>
                </c:pt>
                <c:pt idx="783">
                  <c:v>41912</c:v>
                </c:pt>
                <c:pt idx="784">
                  <c:v>41911</c:v>
                </c:pt>
                <c:pt idx="785">
                  <c:v>41908</c:v>
                </c:pt>
                <c:pt idx="786">
                  <c:v>41907</c:v>
                </c:pt>
                <c:pt idx="787">
                  <c:v>41906</c:v>
                </c:pt>
                <c:pt idx="788">
                  <c:v>41905</c:v>
                </c:pt>
                <c:pt idx="789">
                  <c:v>41904</c:v>
                </c:pt>
                <c:pt idx="790">
                  <c:v>41901</c:v>
                </c:pt>
                <c:pt idx="791">
                  <c:v>41900</c:v>
                </c:pt>
                <c:pt idx="792">
                  <c:v>41899</c:v>
                </c:pt>
                <c:pt idx="793">
                  <c:v>41898</c:v>
                </c:pt>
                <c:pt idx="794">
                  <c:v>41897</c:v>
                </c:pt>
                <c:pt idx="795">
                  <c:v>41894</c:v>
                </c:pt>
                <c:pt idx="796">
                  <c:v>41893</c:v>
                </c:pt>
                <c:pt idx="797">
                  <c:v>41892</c:v>
                </c:pt>
                <c:pt idx="798">
                  <c:v>41891</c:v>
                </c:pt>
                <c:pt idx="799">
                  <c:v>41890</c:v>
                </c:pt>
                <c:pt idx="800">
                  <c:v>41887</c:v>
                </c:pt>
                <c:pt idx="801">
                  <c:v>41886</c:v>
                </c:pt>
                <c:pt idx="802">
                  <c:v>41885</c:v>
                </c:pt>
                <c:pt idx="803">
                  <c:v>41884</c:v>
                </c:pt>
                <c:pt idx="804">
                  <c:v>41883</c:v>
                </c:pt>
                <c:pt idx="805">
                  <c:v>41880</c:v>
                </c:pt>
                <c:pt idx="806">
                  <c:v>41879</c:v>
                </c:pt>
                <c:pt idx="807">
                  <c:v>41878</c:v>
                </c:pt>
                <c:pt idx="808">
                  <c:v>41877</c:v>
                </c:pt>
                <c:pt idx="809">
                  <c:v>41876</c:v>
                </c:pt>
                <c:pt idx="810">
                  <c:v>41873</c:v>
                </c:pt>
                <c:pt idx="811">
                  <c:v>41872</c:v>
                </c:pt>
                <c:pt idx="812">
                  <c:v>41871</c:v>
                </c:pt>
                <c:pt idx="813">
                  <c:v>41870</c:v>
                </c:pt>
                <c:pt idx="814">
                  <c:v>41866</c:v>
                </c:pt>
                <c:pt idx="815">
                  <c:v>41865</c:v>
                </c:pt>
                <c:pt idx="816">
                  <c:v>41864</c:v>
                </c:pt>
                <c:pt idx="817">
                  <c:v>41863</c:v>
                </c:pt>
                <c:pt idx="818">
                  <c:v>41862</c:v>
                </c:pt>
                <c:pt idx="819">
                  <c:v>41859</c:v>
                </c:pt>
                <c:pt idx="820">
                  <c:v>41857</c:v>
                </c:pt>
                <c:pt idx="821">
                  <c:v>41856</c:v>
                </c:pt>
                <c:pt idx="822">
                  <c:v>41855</c:v>
                </c:pt>
                <c:pt idx="823">
                  <c:v>41852</c:v>
                </c:pt>
                <c:pt idx="824">
                  <c:v>41850</c:v>
                </c:pt>
                <c:pt idx="825">
                  <c:v>41849</c:v>
                </c:pt>
                <c:pt idx="826">
                  <c:v>41848</c:v>
                </c:pt>
                <c:pt idx="827">
                  <c:v>41845</c:v>
                </c:pt>
                <c:pt idx="828">
                  <c:v>41844</c:v>
                </c:pt>
                <c:pt idx="829">
                  <c:v>41843</c:v>
                </c:pt>
                <c:pt idx="830">
                  <c:v>41842</c:v>
                </c:pt>
                <c:pt idx="831">
                  <c:v>41841</c:v>
                </c:pt>
                <c:pt idx="832">
                  <c:v>41838</c:v>
                </c:pt>
                <c:pt idx="833">
                  <c:v>41837</c:v>
                </c:pt>
                <c:pt idx="834">
                  <c:v>41836</c:v>
                </c:pt>
                <c:pt idx="835">
                  <c:v>41835</c:v>
                </c:pt>
                <c:pt idx="836">
                  <c:v>41834</c:v>
                </c:pt>
                <c:pt idx="837">
                  <c:v>41831</c:v>
                </c:pt>
                <c:pt idx="838">
                  <c:v>41830</c:v>
                </c:pt>
                <c:pt idx="839">
                  <c:v>41829</c:v>
                </c:pt>
                <c:pt idx="840">
                  <c:v>41828</c:v>
                </c:pt>
                <c:pt idx="841">
                  <c:v>41827</c:v>
                </c:pt>
                <c:pt idx="842">
                  <c:v>41823</c:v>
                </c:pt>
                <c:pt idx="843">
                  <c:v>41822</c:v>
                </c:pt>
                <c:pt idx="844">
                  <c:v>41821</c:v>
                </c:pt>
                <c:pt idx="845">
                  <c:v>41817</c:v>
                </c:pt>
                <c:pt idx="846">
                  <c:v>41816</c:v>
                </c:pt>
                <c:pt idx="847">
                  <c:v>41815</c:v>
                </c:pt>
                <c:pt idx="848">
                  <c:v>41814</c:v>
                </c:pt>
                <c:pt idx="849">
                  <c:v>41810</c:v>
                </c:pt>
                <c:pt idx="850">
                  <c:v>41809</c:v>
                </c:pt>
                <c:pt idx="851">
                  <c:v>41808</c:v>
                </c:pt>
                <c:pt idx="852">
                  <c:v>41807</c:v>
                </c:pt>
                <c:pt idx="853">
                  <c:v>41806</c:v>
                </c:pt>
                <c:pt idx="854">
                  <c:v>41803</c:v>
                </c:pt>
                <c:pt idx="855">
                  <c:v>41802</c:v>
                </c:pt>
                <c:pt idx="856">
                  <c:v>41801</c:v>
                </c:pt>
                <c:pt idx="857">
                  <c:v>41800</c:v>
                </c:pt>
                <c:pt idx="858">
                  <c:v>41799</c:v>
                </c:pt>
                <c:pt idx="859">
                  <c:v>41796</c:v>
                </c:pt>
                <c:pt idx="860">
                  <c:v>41795</c:v>
                </c:pt>
                <c:pt idx="861">
                  <c:v>41794</c:v>
                </c:pt>
                <c:pt idx="862">
                  <c:v>41793</c:v>
                </c:pt>
                <c:pt idx="863">
                  <c:v>41789</c:v>
                </c:pt>
                <c:pt idx="864">
                  <c:v>41788</c:v>
                </c:pt>
                <c:pt idx="865">
                  <c:v>41787</c:v>
                </c:pt>
                <c:pt idx="866">
                  <c:v>41786</c:v>
                </c:pt>
                <c:pt idx="867">
                  <c:v>41785</c:v>
                </c:pt>
                <c:pt idx="868">
                  <c:v>41782</c:v>
                </c:pt>
                <c:pt idx="869">
                  <c:v>41781</c:v>
                </c:pt>
                <c:pt idx="870">
                  <c:v>41780</c:v>
                </c:pt>
                <c:pt idx="871">
                  <c:v>41779</c:v>
                </c:pt>
                <c:pt idx="872">
                  <c:v>41778</c:v>
                </c:pt>
                <c:pt idx="873">
                  <c:v>41775</c:v>
                </c:pt>
                <c:pt idx="874">
                  <c:v>41774</c:v>
                </c:pt>
                <c:pt idx="875">
                  <c:v>41773</c:v>
                </c:pt>
                <c:pt idx="876">
                  <c:v>41772</c:v>
                </c:pt>
                <c:pt idx="877">
                  <c:v>41771</c:v>
                </c:pt>
                <c:pt idx="878">
                  <c:v>41768</c:v>
                </c:pt>
                <c:pt idx="879">
                  <c:v>41767</c:v>
                </c:pt>
                <c:pt idx="880">
                  <c:v>41766</c:v>
                </c:pt>
                <c:pt idx="881">
                  <c:v>41765</c:v>
                </c:pt>
                <c:pt idx="882">
                  <c:v>41764</c:v>
                </c:pt>
                <c:pt idx="883">
                  <c:v>41761</c:v>
                </c:pt>
                <c:pt idx="884">
                  <c:v>41759</c:v>
                </c:pt>
                <c:pt idx="885">
                  <c:v>41758</c:v>
                </c:pt>
                <c:pt idx="886">
                  <c:v>41757</c:v>
                </c:pt>
                <c:pt idx="887">
                  <c:v>41754</c:v>
                </c:pt>
                <c:pt idx="888">
                  <c:v>41753</c:v>
                </c:pt>
                <c:pt idx="889">
                  <c:v>41752</c:v>
                </c:pt>
                <c:pt idx="890">
                  <c:v>41751</c:v>
                </c:pt>
                <c:pt idx="891">
                  <c:v>41750</c:v>
                </c:pt>
                <c:pt idx="892">
                  <c:v>41745</c:v>
                </c:pt>
                <c:pt idx="893">
                  <c:v>41744</c:v>
                </c:pt>
                <c:pt idx="894">
                  <c:v>41743</c:v>
                </c:pt>
                <c:pt idx="895">
                  <c:v>41740</c:v>
                </c:pt>
                <c:pt idx="896">
                  <c:v>41739</c:v>
                </c:pt>
                <c:pt idx="897">
                  <c:v>41738</c:v>
                </c:pt>
                <c:pt idx="898">
                  <c:v>41737</c:v>
                </c:pt>
                <c:pt idx="899">
                  <c:v>41736</c:v>
                </c:pt>
                <c:pt idx="900">
                  <c:v>41733</c:v>
                </c:pt>
                <c:pt idx="901">
                  <c:v>41732</c:v>
                </c:pt>
                <c:pt idx="902">
                  <c:v>41731</c:v>
                </c:pt>
                <c:pt idx="903">
                  <c:v>41730</c:v>
                </c:pt>
                <c:pt idx="904">
                  <c:v>41729</c:v>
                </c:pt>
                <c:pt idx="905">
                  <c:v>41726</c:v>
                </c:pt>
                <c:pt idx="906">
                  <c:v>41725</c:v>
                </c:pt>
                <c:pt idx="907">
                  <c:v>41723</c:v>
                </c:pt>
                <c:pt idx="908">
                  <c:v>41719</c:v>
                </c:pt>
                <c:pt idx="909">
                  <c:v>41718</c:v>
                </c:pt>
                <c:pt idx="910">
                  <c:v>41717</c:v>
                </c:pt>
                <c:pt idx="911">
                  <c:v>41716</c:v>
                </c:pt>
                <c:pt idx="912">
                  <c:v>41715</c:v>
                </c:pt>
                <c:pt idx="913">
                  <c:v>41712</c:v>
                </c:pt>
                <c:pt idx="914">
                  <c:v>41711</c:v>
                </c:pt>
                <c:pt idx="915">
                  <c:v>41710</c:v>
                </c:pt>
                <c:pt idx="916">
                  <c:v>41709</c:v>
                </c:pt>
                <c:pt idx="917">
                  <c:v>41708</c:v>
                </c:pt>
                <c:pt idx="918">
                  <c:v>41705</c:v>
                </c:pt>
                <c:pt idx="919">
                  <c:v>41704</c:v>
                </c:pt>
                <c:pt idx="920">
                  <c:v>41703</c:v>
                </c:pt>
                <c:pt idx="921">
                  <c:v>41702</c:v>
                </c:pt>
                <c:pt idx="922">
                  <c:v>41701</c:v>
                </c:pt>
                <c:pt idx="923">
                  <c:v>41698</c:v>
                </c:pt>
                <c:pt idx="924">
                  <c:v>41697</c:v>
                </c:pt>
                <c:pt idx="925">
                  <c:v>41696</c:v>
                </c:pt>
                <c:pt idx="926">
                  <c:v>41695</c:v>
                </c:pt>
                <c:pt idx="927">
                  <c:v>41694</c:v>
                </c:pt>
                <c:pt idx="928">
                  <c:v>41691</c:v>
                </c:pt>
                <c:pt idx="929">
                  <c:v>41690</c:v>
                </c:pt>
                <c:pt idx="930">
                  <c:v>41689</c:v>
                </c:pt>
                <c:pt idx="931">
                  <c:v>41688</c:v>
                </c:pt>
                <c:pt idx="932">
                  <c:v>41687</c:v>
                </c:pt>
                <c:pt idx="933">
                  <c:v>41684</c:v>
                </c:pt>
                <c:pt idx="934">
                  <c:v>41683</c:v>
                </c:pt>
                <c:pt idx="935">
                  <c:v>41682</c:v>
                </c:pt>
                <c:pt idx="936">
                  <c:v>41681</c:v>
                </c:pt>
                <c:pt idx="937">
                  <c:v>41680</c:v>
                </c:pt>
                <c:pt idx="938">
                  <c:v>41677</c:v>
                </c:pt>
                <c:pt idx="939">
                  <c:v>41676</c:v>
                </c:pt>
                <c:pt idx="940">
                  <c:v>41675</c:v>
                </c:pt>
                <c:pt idx="941">
                  <c:v>41674</c:v>
                </c:pt>
                <c:pt idx="942">
                  <c:v>41673</c:v>
                </c:pt>
                <c:pt idx="943">
                  <c:v>41670</c:v>
                </c:pt>
                <c:pt idx="944">
                  <c:v>41669</c:v>
                </c:pt>
                <c:pt idx="945">
                  <c:v>41668</c:v>
                </c:pt>
                <c:pt idx="946">
                  <c:v>41667</c:v>
                </c:pt>
                <c:pt idx="947">
                  <c:v>41666</c:v>
                </c:pt>
                <c:pt idx="948">
                  <c:v>41663</c:v>
                </c:pt>
                <c:pt idx="949">
                  <c:v>41662</c:v>
                </c:pt>
                <c:pt idx="950">
                  <c:v>41661</c:v>
                </c:pt>
                <c:pt idx="951">
                  <c:v>41660</c:v>
                </c:pt>
                <c:pt idx="952">
                  <c:v>41656</c:v>
                </c:pt>
                <c:pt idx="953">
                  <c:v>41655</c:v>
                </c:pt>
                <c:pt idx="954">
                  <c:v>41654</c:v>
                </c:pt>
                <c:pt idx="955">
                  <c:v>41653</c:v>
                </c:pt>
                <c:pt idx="956">
                  <c:v>41652</c:v>
                </c:pt>
                <c:pt idx="957">
                  <c:v>41649</c:v>
                </c:pt>
                <c:pt idx="958">
                  <c:v>41648</c:v>
                </c:pt>
                <c:pt idx="959">
                  <c:v>41647</c:v>
                </c:pt>
                <c:pt idx="960">
                  <c:v>41646</c:v>
                </c:pt>
                <c:pt idx="961">
                  <c:v>41634</c:v>
                </c:pt>
                <c:pt idx="962">
                  <c:v>41631</c:v>
                </c:pt>
                <c:pt idx="963">
                  <c:v>41628</c:v>
                </c:pt>
                <c:pt idx="964">
                  <c:v>41627</c:v>
                </c:pt>
                <c:pt idx="965">
                  <c:v>41626</c:v>
                </c:pt>
                <c:pt idx="966">
                  <c:v>41625</c:v>
                </c:pt>
                <c:pt idx="967">
                  <c:v>41624</c:v>
                </c:pt>
                <c:pt idx="968">
                  <c:v>41621</c:v>
                </c:pt>
                <c:pt idx="969">
                  <c:v>41620</c:v>
                </c:pt>
                <c:pt idx="970">
                  <c:v>41619</c:v>
                </c:pt>
                <c:pt idx="971">
                  <c:v>41618</c:v>
                </c:pt>
                <c:pt idx="972">
                  <c:v>41617</c:v>
                </c:pt>
                <c:pt idx="973">
                  <c:v>41614</c:v>
                </c:pt>
                <c:pt idx="974">
                  <c:v>41613</c:v>
                </c:pt>
                <c:pt idx="975">
                  <c:v>41612</c:v>
                </c:pt>
                <c:pt idx="976">
                  <c:v>41611</c:v>
                </c:pt>
                <c:pt idx="977">
                  <c:v>41610</c:v>
                </c:pt>
                <c:pt idx="978">
                  <c:v>41605</c:v>
                </c:pt>
                <c:pt idx="979">
                  <c:v>41604</c:v>
                </c:pt>
                <c:pt idx="980">
                  <c:v>41603</c:v>
                </c:pt>
                <c:pt idx="981">
                  <c:v>41600</c:v>
                </c:pt>
                <c:pt idx="982">
                  <c:v>41599</c:v>
                </c:pt>
                <c:pt idx="983">
                  <c:v>41598</c:v>
                </c:pt>
                <c:pt idx="984">
                  <c:v>41597</c:v>
                </c:pt>
                <c:pt idx="985">
                  <c:v>41596</c:v>
                </c:pt>
                <c:pt idx="986">
                  <c:v>41593</c:v>
                </c:pt>
                <c:pt idx="987">
                  <c:v>41592</c:v>
                </c:pt>
                <c:pt idx="988">
                  <c:v>41591</c:v>
                </c:pt>
                <c:pt idx="989">
                  <c:v>41590</c:v>
                </c:pt>
                <c:pt idx="990">
                  <c:v>41586</c:v>
                </c:pt>
                <c:pt idx="991">
                  <c:v>41585</c:v>
                </c:pt>
                <c:pt idx="992">
                  <c:v>41584</c:v>
                </c:pt>
                <c:pt idx="993">
                  <c:v>41583</c:v>
                </c:pt>
                <c:pt idx="994">
                  <c:v>41579</c:v>
                </c:pt>
                <c:pt idx="995">
                  <c:v>41578</c:v>
                </c:pt>
                <c:pt idx="996">
                  <c:v>41577</c:v>
                </c:pt>
                <c:pt idx="997">
                  <c:v>41576</c:v>
                </c:pt>
                <c:pt idx="998">
                  <c:v>41575</c:v>
                </c:pt>
                <c:pt idx="999">
                  <c:v>41572</c:v>
                </c:pt>
                <c:pt idx="1000">
                  <c:v>41571</c:v>
                </c:pt>
                <c:pt idx="1001">
                  <c:v>41570</c:v>
                </c:pt>
                <c:pt idx="1002">
                  <c:v>41569</c:v>
                </c:pt>
                <c:pt idx="1003">
                  <c:v>41568</c:v>
                </c:pt>
                <c:pt idx="1004">
                  <c:v>41565</c:v>
                </c:pt>
                <c:pt idx="1005">
                  <c:v>41564</c:v>
                </c:pt>
                <c:pt idx="1006">
                  <c:v>41563</c:v>
                </c:pt>
                <c:pt idx="1007">
                  <c:v>41562</c:v>
                </c:pt>
                <c:pt idx="1008">
                  <c:v>41557</c:v>
                </c:pt>
                <c:pt idx="1009">
                  <c:v>41556</c:v>
                </c:pt>
                <c:pt idx="1010">
                  <c:v>41555</c:v>
                </c:pt>
                <c:pt idx="1011">
                  <c:v>41554</c:v>
                </c:pt>
                <c:pt idx="1012">
                  <c:v>41551</c:v>
                </c:pt>
                <c:pt idx="1013">
                  <c:v>41550</c:v>
                </c:pt>
                <c:pt idx="1014">
                  <c:v>41549</c:v>
                </c:pt>
                <c:pt idx="1015">
                  <c:v>41548</c:v>
                </c:pt>
                <c:pt idx="1016">
                  <c:v>41547</c:v>
                </c:pt>
                <c:pt idx="1017">
                  <c:v>41544</c:v>
                </c:pt>
                <c:pt idx="1018">
                  <c:v>41543</c:v>
                </c:pt>
                <c:pt idx="1019">
                  <c:v>41542</c:v>
                </c:pt>
                <c:pt idx="1020">
                  <c:v>41541</c:v>
                </c:pt>
                <c:pt idx="1021">
                  <c:v>41540</c:v>
                </c:pt>
                <c:pt idx="1022">
                  <c:v>41537</c:v>
                </c:pt>
                <c:pt idx="1023">
                  <c:v>41536</c:v>
                </c:pt>
                <c:pt idx="1024">
                  <c:v>41535</c:v>
                </c:pt>
                <c:pt idx="1025">
                  <c:v>41534</c:v>
                </c:pt>
                <c:pt idx="1026">
                  <c:v>41533</c:v>
                </c:pt>
                <c:pt idx="1027">
                  <c:v>41530</c:v>
                </c:pt>
                <c:pt idx="1028">
                  <c:v>41529</c:v>
                </c:pt>
                <c:pt idx="1029">
                  <c:v>41528</c:v>
                </c:pt>
                <c:pt idx="1030">
                  <c:v>41527</c:v>
                </c:pt>
                <c:pt idx="1031">
                  <c:v>41526</c:v>
                </c:pt>
                <c:pt idx="1032">
                  <c:v>41522</c:v>
                </c:pt>
                <c:pt idx="1033">
                  <c:v>41521</c:v>
                </c:pt>
                <c:pt idx="1034">
                  <c:v>41520</c:v>
                </c:pt>
                <c:pt idx="1035">
                  <c:v>41519</c:v>
                </c:pt>
                <c:pt idx="1036">
                  <c:v>41516</c:v>
                </c:pt>
                <c:pt idx="1037">
                  <c:v>41515</c:v>
                </c:pt>
                <c:pt idx="1038">
                  <c:v>41514</c:v>
                </c:pt>
                <c:pt idx="1039">
                  <c:v>41513</c:v>
                </c:pt>
                <c:pt idx="1040">
                  <c:v>41512</c:v>
                </c:pt>
                <c:pt idx="1041">
                  <c:v>41509</c:v>
                </c:pt>
                <c:pt idx="1042">
                  <c:v>41508</c:v>
                </c:pt>
                <c:pt idx="1043">
                  <c:v>41507</c:v>
                </c:pt>
                <c:pt idx="1044">
                  <c:v>41506</c:v>
                </c:pt>
                <c:pt idx="1045">
                  <c:v>41502</c:v>
                </c:pt>
                <c:pt idx="1046">
                  <c:v>41501</c:v>
                </c:pt>
                <c:pt idx="1047">
                  <c:v>41500</c:v>
                </c:pt>
                <c:pt idx="1048">
                  <c:v>41499</c:v>
                </c:pt>
                <c:pt idx="1049">
                  <c:v>41498</c:v>
                </c:pt>
                <c:pt idx="1050">
                  <c:v>41495</c:v>
                </c:pt>
                <c:pt idx="1051">
                  <c:v>41494</c:v>
                </c:pt>
                <c:pt idx="1052">
                  <c:v>41492</c:v>
                </c:pt>
                <c:pt idx="1053">
                  <c:v>41488</c:v>
                </c:pt>
                <c:pt idx="1054">
                  <c:v>41486</c:v>
                </c:pt>
                <c:pt idx="1055">
                  <c:v>41485</c:v>
                </c:pt>
                <c:pt idx="1056">
                  <c:v>41484</c:v>
                </c:pt>
                <c:pt idx="1057">
                  <c:v>41481</c:v>
                </c:pt>
                <c:pt idx="1058">
                  <c:v>41480</c:v>
                </c:pt>
                <c:pt idx="1059">
                  <c:v>41479</c:v>
                </c:pt>
                <c:pt idx="1060">
                  <c:v>41478</c:v>
                </c:pt>
                <c:pt idx="1061">
                  <c:v>41477</c:v>
                </c:pt>
                <c:pt idx="1062">
                  <c:v>41474</c:v>
                </c:pt>
                <c:pt idx="1063">
                  <c:v>41473</c:v>
                </c:pt>
                <c:pt idx="1064">
                  <c:v>41472</c:v>
                </c:pt>
                <c:pt idx="1065">
                  <c:v>41471</c:v>
                </c:pt>
                <c:pt idx="1066">
                  <c:v>41470</c:v>
                </c:pt>
                <c:pt idx="1067">
                  <c:v>41467</c:v>
                </c:pt>
                <c:pt idx="1068">
                  <c:v>41466</c:v>
                </c:pt>
                <c:pt idx="1069">
                  <c:v>41465</c:v>
                </c:pt>
                <c:pt idx="1070">
                  <c:v>41464</c:v>
                </c:pt>
                <c:pt idx="1071">
                  <c:v>41463</c:v>
                </c:pt>
                <c:pt idx="1072">
                  <c:v>41460</c:v>
                </c:pt>
                <c:pt idx="1073">
                  <c:v>41459</c:v>
                </c:pt>
                <c:pt idx="1074">
                  <c:v>41458</c:v>
                </c:pt>
                <c:pt idx="1075">
                  <c:v>41457</c:v>
                </c:pt>
                <c:pt idx="1076">
                  <c:v>41453</c:v>
                </c:pt>
                <c:pt idx="1077">
                  <c:v>41452</c:v>
                </c:pt>
                <c:pt idx="1078">
                  <c:v>41451</c:v>
                </c:pt>
                <c:pt idx="1079">
                  <c:v>41450</c:v>
                </c:pt>
                <c:pt idx="1080">
                  <c:v>41449</c:v>
                </c:pt>
                <c:pt idx="1081">
                  <c:v>41446</c:v>
                </c:pt>
                <c:pt idx="1082">
                  <c:v>41445</c:v>
                </c:pt>
                <c:pt idx="1083">
                  <c:v>41444</c:v>
                </c:pt>
                <c:pt idx="1084">
                  <c:v>41443</c:v>
                </c:pt>
                <c:pt idx="1085">
                  <c:v>41439</c:v>
                </c:pt>
                <c:pt idx="1086">
                  <c:v>41438</c:v>
                </c:pt>
                <c:pt idx="1087">
                  <c:v>41437</c:v>
                </c:pt>
                <c:pt idx="1088">
                  <c:v>41432</c:v>
                </c:pt>
                <c:pt idx="1089">
                  <c:v>41431</c:v>
                </c:pt>
                <c:pt idx="1090">
                  <c:v>41430</c:v>
                </c:pt>
                <c:pt idx="1091">
                  <c:v>41429</c:v>
                </c:pt>
                <c:pt idx="1092">
                  <c:v>41425</c:v>
                </c:pt>
                <c:pt idx="1093">
                  <c:v>41424</c:v>
                </c:pt>
                <c:pt idx="1094">
                  <c:v>41423</c:v>
                </c:pt>
                <c:pt idx="1095">
                  <c:v>41422</c:v>
                </c:pt>
                <c:pt idx="1096">
                  <c:v>41421</c:v>
                </c:pt>
                <c:pt idx="1097">
                  <c:v>41418</c:v>
                </c:pt>
                <c:pt idx="1098">
                  <c:v>41417</c:v>
                </c:pt>
                <c:pt idx="1099">
                  <c:v>41416</c:v>
                </c:pt>
                <c:pt idx="1100">
                  <c:v>41415</c:v>
                </c:pt>
                <c:pt idx="1101">
                  <c:v>41414</c:v>
                </c:pt>
                <c:pt idx="1102">
                  <c:v>41411</c:v>
                </c:pt>
                <c:pt idx="1103">
                  <c:v>41410</c:v>
                </c:pt>
                <c:pt idx="1104">
                  <c:v>41409</c:v>
                </c:pt>
                <c:pt idx="1105">
                  <c:v>41408</c:v>
                </c:pt>
                <c:pt idx="1106">
                  <c:v>41404</c:v>
                </c:pt>
                <c:pt idx="1107">
                  <c:v>41403</c:v>
                </c:pt>
                <c:pt idx="1108">
                  <c:v>41402</c:v>
                </c:pt>
                <c:pt idx="1109">
                  <c:v>41401</c:v>
                </c:pt>
                <c:pt idx="1110">
                  <c:v>41400</c:v>
                </c:pt>
                <c:pt idx="1111">
                  <c:v>41397</c:v>
                </c:pt>
                <c:pt idx="1112">
                  <c:v>41396</c:v>
                </c:pt>
                <c:pt idx="1113">
                  <c:v>41394</c:v>
                </c:pt>
                <c:pt idx="1114">
                  <c:v>41393</c:v>
                </c:pt>
                <c:pt idx="1115">
                  <c:v>41390</c:v>
                </c:pt>
                <c:pt idx="1116">
                  <c:v>41389</c:v>
                </c:pt>
              </c:numCache>
            </c:numRef>
          </c:cat>
          <c:val>
            <c:numRef>
              <c:f>'Precio Historico'!$C$4:$C$1120</c:f>
              <c:numCache>
                <c:formatCode>#,##0</c:formatCode>
                <c:ptCount val="1117"/>
                <c:pt idx="0">
                  <c:v>69700</c:v>
                </c:pt>
                <c:pt idx="1">
                  <c:v>69700</c:v>
                </c:pt>
                <c:pt idx="2">
                  <c:v>69700</c:v>
                </c:pt>
                <c:pt idx="3">
                  <c:v>69700</c:v>
                </c:pt>
                <c:pt idx="4">
                  <c:v>69700</c:v>
                </c:pt>
                <c:pt idx="5">
                  <c:v>69500</c:v>
                </c:pt>
                <c:pt idx="6">
                  <c:v>69900</c:v>
                </c:pt>
                <c:pt idx="7">
                  <c:v>69880</c:v>
                </c:pt>
                <c:pt idx="8">
                  <c:v>69900</c:v>
                </c:pt>
                <c:pt idx="9">
                  <c:v>69900</c:v>
                </c:pt>
                <c:pt idx="10">
                  <c:v>69960</c:v>
                </c:pt>
                <c:pt idx="11">
                  <c:v>69980</c:v>
                </c:pt>
                <c:pt idx="12">
                  <c:v>68740</c:v>
                </c:pt>
                <c:pt idx="13">
                  <c:v>68740</c:v>
                </c:pt>
                <c:pt idx="14">
                  <c:v>70000</c:v>
                </c:pt>
                <c:pt idx="15">
                  <c:v>70000</c:v>
                </c:pt>
                <c:pt idx="16">
                  <c:v>70000</c:v>
                </c:pt>
                <c:pt idx="17">
                  <c:v>69500</c:v>
                </c:pt>
                <c:pt idx="18">
                  <c:v>69400</c:v>
                </c:pt>
                <c:pt idx="19">
                  <c:v>69400</c:v>
                </c:pt>
                <c:pt idx="20">
                  <c:v>69400</c:v>
                </c:pt>
                <c:pt idx="21">
                  <c:v>69400</c:v>
                </c:pt>
                <c:pt idx="22">
                  <c:v>69300</c:v>
                </c:pt>
                <c:pt idx="23">
                  <c:v>68500</c:v>
                </c:pt>
                <c:pt idx="24">
                  <c:v>69400</c:v>
                </c:pt>
                <c:pt idx="25">
                  <c:v>68600</c:v>
                </c:pt>
                <c:pt idx="26">
                  <c:v>69200</c:v>
                </c:pt>
                <c:pt idx="27">
                  <c:v>69300</c:v>
                </c:pt>
                <c:pt idx="28">
                  <c:v>69300</c:v>
                </c:pt>
                <c:pt idx="29">
                  <c:v>69080</c:v>
                </c:pt>
                <c:pt idx="30">
                  <c:v>69440</c:v>
                </c:pt>
                <c:pt idx="31">
                  <c:v>69400</c:v>
                </c:pt>
                <c:pt idx="32">
                  <c:v>69040</c:v>
                </c:pt>
                <c:pt idx="33">
                  <c:v>68500</c:v>
                </c:pt>
                <c:pt idx="34">
                  <c:v>69500</c:v>
                </c:pt>
                <c:pt idx="35">
                  <c:v>69760</c:v>
                </c:pt>
                <c:pt idx="36">
                  <c:v>68000</c:v>
                </c:pt>
                <c:pt idx="37">
                  <c:v>67940</c:v>
                </c:pt>
                <c:pt idx="38">
                  <c:v>67920</c:v>
                </c:pt>
                <c:pt idx="39">
                  <c:v>67200</c:v>
                </c:pt>
                <c:pt idx="40">
                  <c:v>67700</c:v>
                </c:pt>
                <c:pt idx="41">
                  <c:v>67700</c:v>
                </c:pt>
                <c:pt idx="42">
                  <c:v>67100</c:v>
                </c:pt>
                <c:pt idx="43">
                  <c:v>67940</c:v>
                </c:pt>
                <c:pt idx="44">
                  <c:v>67940</c:v>
                </c:pt>
                <c:pt idx="45">
                  <c:v>67960</c:v>
                </c:pt>
                <c:pt idx="46">
                  <c:v>68000</c:v>
                </c:pt>
                <c:pt idx="47">
                  <c:v>67480</c:v>
                </c:pt>
                <c:pt idx="48">
                  <c:v>67400</c:v>
                </c:pt>
                <c:pt idx="49">
                  <c:v>67500</c:v>
                </c:pt>
                <c:pt idx="50">
                  <c:v>67200</c:v>
                </c:pt>
                <c:pt idx="51">
                  <c:v>67000</c:v>
                </c:pt>
                <c:pt idx="52">
                  <c:v>67000</c:v>
                </c:pt>
                <c:pt idx="53">
                  <c:v>66680</c:v>
                </c:pt>
                <c:pt idx="54">
                  <c:v>66500</c:v>
                </c:pt>
                <c:pt idx="55">
                  <c:v>66040</c:v>
                </c:pt>
                <c:pt idx="56">
                  <c:v>66020</c:v>
                </c:pt>
                <c:pt idx="57">
                  <c:v>66560</c:v>
                </c:pt>
                <c:pt idx="58">
                  <c:v>66540</c:v>
                </c:pt>
                <c:pt idx="59">
                  <c:v>66980</c:v>
                </c:pt>
                <c:pt idx="60">
                  <c:v>66500</c:v>
                </c:pt>
                <c:pt idx="61">
                  <c:v>66500</c:v>
                </c:pt>
                <c:pt idx="62">
                  <c:v>65820</c:v>
                </c:pt>
                <c:pt idx="63">
                  <c:v>66100</c:v>
                </c:pt>
                <c:pt idx="64">
                  <c:v>66300</c:v>
                </c:pt>
                <c:pt idx="65">
                  <c:v>66100</c:v>
                </c:pt>
                <c:pt idx="66">
                  <c:v>66200</c:v>
                </c:pt>
                <c:pt idx="67">
                  <c:v>65180</c:v>
                </c:pt>
                <c:pt idx="68">
                  <c:v>66480</c:v>
                </c:pt>
                <c:pt idx="69">
                  <c:v>65500</c:v>
                </c:pt>
                <c:pt idx="70">
                  <c:v>66000</c:v>
                </c:pt>
                <c:pt idx="71">
                  <c:v>67340</c:v>
                </c:pt>
                <c:pt idx="72">
                  <c:v>66100</c:v>
                </c:pt>
                <c:pt idx="73">
                  <c:v>67380</c:v>
                </c:pt>
                <c:pt idx="74">
                  <c:v>66200</c:v>
                </c:pt>
                <c:pt idx="75">
                  <c:v>66600</c:v>
                </c:pt>
                <c:pt idx="76">
                  <c:v>66700</c:v>
                </c:pt>
                <c:pt idx="77">
                  <c:v>67200</c:v>
                </c:pt>
                <c:pt idx="78">
                  <c:v>68000</c:v>
                </c:pt>
                <c:pt idx="79">
                  <c:v>68100</c:v>
                </c:pt>
                <c:pt idx="80">
                  <c:v>68100</c:v>
                </c:pt>
                <c:pt idx="81">
                  <c:v>67520</c:v>
                </c:pt>
                <c:pt idx="82">
                  <c:v>68000</c:v>
                </c:pt>
                <c:pt idx="83">
                  <c:v>67980</c:v>
                </c:pt>
                <c:pt idx="84">
                  <c:v>67780</c:v>
                </c:pt>
                <c:pt idx="85">
                  <c:v>66900</c:v>
                </c:pt>
                <c:pt idx="86">
                  <c:v>65940</c:v>
                </c:pt>
                <c:pt idx="87">
                  <c:v>66000</c:v>
                </c:pt>
                <c:pt idx="88">
                  <c:v>66000</c:v>
                </c:pt>
                <c:pt idx="89">
                  <c:v>67000</c:v>
                </c:pt>
                <c:pt idx="90">
                  <c:v>67780</c:v>
                </c:pt>
                <c:pt idx="91">
                  <c:v>68000</c:v>
                </c:pt>
                <c:pt idx="92">
                  <c:v>67000</c:v>
                </c:pt>
                <c:pt idx="93">
                  <c:v>67000</c:v>
                </c:pt>
                <c:pt idx="94">
                  <c:v>67420</c:v>
                </c:pt>
                <c:pt idx="95">
                  <c:v>67020</c:v>
                </c:pt>
                <c:pt idx="96">
                  <c:v>68200</c:v>
                </c:pt>
                <c:pt idx="97">
                  <c:v>67900</c:v>
                </c:pt>
                <c:pt idx="98">
                  <c:v>68400</c:v>
                </c:pt>
                <c:pt idx="99">
                  <c:v>68000</c:v>
                </c:pt>
                <c:pt idx="100">
                  <c:v>67660</c:v>
                </c:pt>
                <c:pt idx="101">
                  <c:v>66840</c:v>
                </c:pt>
                <c:pt idx="102">
                  <c:v>67000</c:v>
                </c:pt>
                <c:pt idx="103">
                  <c:v>66840</c:v>
                </c:pt>
                <c:pt idx="104">
                  <c:v>67680</c:v>
                </c:pt>
                <c:pt idx="105">
                  <c:v>67800</c:v>
                </c:pt>
                <c:pt idx="106">
                  <c:v>67300</c:v>
                </c:pt>
                <c:pt idx="107">
                  <c:v>66820</c:v>
                </c:pt>
                <c:pt idx="108">
                  <c:v>66500</c:v>
                </c:pt>
                <c:pt idx="109">
                  <c:v>66080</c:v>
                </c:pt>
                <c:pt idx="110">
                  <c:v>67100</c:v>
                </c:pt>
                <c:pt idx="111">
                  <c:v>67400</c:v>
                </c:pt>
                <c:pt idx="112">
                  <c:v>67160</c:v>
                </c:pt>
                <c:pt idx="113">
                  <c:v>67500</c:v>
                </c:pt>
                <c:pt idx="114">
                  <c:v>67500</c:v>
                </c:pt>
                <c:pt idx="115">
                  <c:v>67100</c:v>
                </c:pt>
                <c:pt idx="116">
                  <c:v>67280</c:v>
                </c:pt>
                <c:pt idx="117">
                  <c:v>67020</c:v>
                </c:pt>
                <c:pt idx="118">
                  <c:v>67200</c:v>
                </c:pt>
                <c:pt idx="119">
                  <c:v>67000</c:v>
                </c:pt>
                <c:pt idx="120">
                  <c:v>67080</c:v>
                </c:pt>
                <c:pt idx="121">
                  <c:v>66000</c:v>
                </c:pt>
                <c:pt idx="122">
                  <c:v>66360</c:v>
                </c:pt>
                <c:pt idx="123">
                  <c:v>65900</c:v>
                </c:pt>
                <c:pt idx="124">
                  <c:v>66360</c:v>
                </c:pt>
                <c:pt idx="125">
                  <c:v>67000</c:v>
                </c:pt>
                <c:pt idx="126">
                  <c:v>67320</c:v>
                </c:pt>
                <c:pt idx="127">
                  <c:v>67000</c:v>
                </c:pt>
                <c:pt idx="128">
                  <c:v>67100</c:v>
                </c:pt>
                <c:pt idx="129">
                  <c:v>67860</c:v>
                </c:pt>
                <c:pt idx="130">
                  <c:v>67280</c:v>
                </c:pt>
                <c:pt idx="131">
                  <c:v>65700</c:v>
                </c:pt>
                <c:pt idx="132">
                  <c:v>68260</c:v>
                </c:pt>
                <c:pt idx="133">
                  <c:v>67500</c:v>
                </c:pt>
                <c:pt idx="134">
                  <c:v>68400</c:v>
                </c:pt>
                <c:pt idx="135">
                  <c:v>68060</c:v>
                </c:pt>
                <c:pt idx="136">
                  <c:v>68360</c:v>
                </c:pt>
                <c:pt idx="137">
                  <c:v>68000</c:v>
                </c:pt>
                <c:pt idx="138">
                  <c:v>68180</c:v>
                </c:pt>
                <c:pt idx="139">
                  <c:v>68000</c:v>
                </c:pt>
                <c:pt idx="140">
                  <c:v>68260</c:v>
                </c:pt>
                <c:pt idx="141">
                  <c:v>68300</c:v>
                </c:pt>
                <c:pt idx="142">
                  <c:v>68600</c:v>
                </c:pt>
                <c:pt idx="143">
                  <c:v>68380</c:v>
                </c:pt>
                <c:pt idx="144">
                  <c:v>68700</c:v>
                </c:pt>
                <c:pt idx="145">
                  <c:v>68500</c:v>
                </c:pt>
                <c:pt idx="146">
                  <c:v>68700</c:v>
                </c:pt>
                <c:pt idx="147">
                  <c:v>68500</c:v>
                </c:pt>
                <c:pt idx="148">
                  <c:v>68640</c:v>
                </c:pt>
                <c:pt idx="149">
                  <c:v>68740</c:v>
                </c:pt>
                <c:pt idx="150">
                  <c:v>68540</c:v>
                </c:pt>
                <c:pt idx="151">
                  <c:v>68540</c:v>
                </c:pt>
                <c:pt idx="152">
                  <c:v>68540</c:v>
                </c:pt>
                <c:pt idx="153">
                  <c:v>68520</c:v>
                </c:pt>
                <c:pt idx="154">
                  <c:v>68500</c:v>
                </c:pt>
                <c:pt idx="155">
                  <c:v>68000</c:v>
                </c:pt>
                <c:pt idx="156">
                  <c:v>68200</c:v>
                </c:pt>
                <c:pt idx="157">
                  <c:v>68300</c:v>
                </c:pt>
                <c:pt idx="158">
                  <c:v>68340</c:v>
                </c:pt>
                <c:pt idx="159">
                  <c:v>68500</c:v>
                </c:pt>
                <c:pt idx="160">
                  <c:v>68920</c:v>
                </c:pt>
                <c:pt idx="161">
                  <c:v>68700</c:v>
                </c:pt>
                <c:pt idx="162">
                  <c:v>68700</c:v>
                </c:pt>
                <c:pt idx="163">
                  <c:v>68240</c:v>
                </c:pt>
                <c:pt idx="164">
                  <c:v>68660</c:v>
                </c:pt>
                <c:pt idx="165">
                  <c:v>68600</c:v>
                </c:pt>
                <c:pt idx="166">
                  <c:v>69980</c:v>
                </c:pt>
                <c:pt idx="167">
                  <c:v>69560</c:v>
                </c:pt>
                <c:pt idx="168">
                  <c:v>70000</c:v>
                </c:pt>
                <c:pt idx="169">
                  <c:v>70480</c:v>
                </c:pt>
                <c:pt idx="170">
                  <c:v>70500</c:v>
                </c:pt>
                <c:pt idx="171">
                  <c:v>69500</c:v>
                </c:pt>
                <c:pt idx="172">
                  <c:v>69500</c:v>
                </c:pt>
                <c:pt idx="173">
                  <c:v>68980</c:v>
                </c:pt>
                <c:pt idx="174">
                  <c:v>67200</c:v>
                </c:pt>
                <c:pt idx="175">
                  <c:v>67000</c:v>
                </c:pt>
                <c:pt idx="176">
                  <c:v>67380</c:v>
                </c:pt>
                <c:pt idx="177">
                  <c:v>67380</c:v>
                </c:pt>
                <c:pt idx="178">
                  <c:v>67400</c:v>
                </c:pt>
                <c:pt idx="179">
                  <c:v>67980</c:v>
                </c:pt>
                <c:pt idx="180">
                  <c:v>68200</c:v>
                </c:pt>
                <c:pt idx="181">
                  <c:v>67180</c:v>
                </c:pt>
                <c:pt idx="182">
                  <c:v>68460</c:v>
                </c:pt>
                <c:pt idx="183">
                  <c:v>67200</c:v>
                </c:pt>
                <c:pt idx="184">
                  <c:v>67000</c:v>
                </c:pt>
                <c:pt idx="185">
                  <c:v>67000</c:v>
                </c:pt>
                <c:pt idx="186">
                  <c:v>67020</c:v>
                </c:pt>
                <c:pt idx="187">
                  <c:v>67240</c:v>
                </c:pt>
                <c:pt idx="188">
                  <c:v>68420</c:v>
                </c:pt>
                <c:pt idx="189">
                  <c:v>67460</c:v>
                </c:pt>
                <c:pt idx="190">
                  <c:v>67440</c:v>
                </c:pt>
                <c:pt idx="191">
                  <c:v>68500</c:v>
                </c:pt>
                <c:pt idx="192">
                  <c:v>68260</c:v>
                </c:pt>
                <c:pt idx="193">
                  <c:v>68300</c:v>
                </c:pt>
                <c:pt idx="194">
                  <c:v>68000</c:v>
                </c:pt>
                <c:pt idx="195">
                  <c:v>67980</c:v>
                </c:pt>
                <c:pt idx="196">
                  <c:v>67880</c:v>
                </c:pt>
                <c:pt idx="197">
                  <c:v>67800</c:v>
                </c:pt>
                <c:pt idx="198">
                  <c:v>67200</c:v>
                </c:pt>
                <c:pt idx="199">
                  <c:v>67300</c:v>
                </c:pt>
                <c:pt idx="200">
                  <c:v>67000</c:v>
                </c:pt>
                <c:pt idx="201">
                  <c:v>64400</c:v>
                </c:pt>
                <c:pt idx="202">
                  <c:v>64680</c:v>
                </c:pt>
                <c:pt idx="203">
                  <c:v>64000</c:v>
                </c:pt>
                <c:pt idx="204">
                  <c:v>63000</c:v>
                </c:pt>
                <c:pt idx="205">
                  <c:v>63000</c:v>
                </c:pt>
                <c:pt idx="206">
                  <c:v>63000</c:v>
                </c:pt>
                <c:pt idx="207">
                  <c:v>62620</c:v>
                </c:pt>
                <c:pt idx="208">
                  <c:v>62520</c:v>
                </c:pt>
                <c:pt idx="209">
                  <c:v>63500</c:v>
                </c:pt>
                <c:pt idx="210">
                  <c:v>62880</c:v>
                </c:pt>
                <c:pt idx="211">
                  <c:v>62200</c:v>
                </c:pt>
                <c:pt idx="212">
                  <c:v>62980</c:v>
                </c:pt>
                <c:pt idx="213">
                  <c:v>62200</c:v>
                </c:pt>
                <c:pt idx="214">
                  <c:v>62980</c:v>
                </c:pt>
                <c:pt idx="215">
                  <c:v>63000</c:v>
                </c:pt>
                <c:pt idx="216">
                  <c:v>62960</c:v>
                </c:pt>
                <c:pt idx="217">
                  <c:v>62940</c:v>
                </c:pt>
                <c:pt idx="218">
                  <c:v>62700</c:v>
                </c:pt>
                <c:pt idx="219">
                  <c:v>61920</c:v>
                </c:pt>
                <c:pt idx="220">
                  <c:v>61500</c:v>
                </c:pt>
                <c:pt idx="221">
                  <c:v>62000</c:v>
                </c:pt>
                <c:pt idx="222">
                  <c:v>62200</c:v>
                </c:pt>
                <c:pt idx="223">
                  <c:v>62240</c:v>
                </c:pt>
                <c:pt idx="224">
                  <c:v>62360</c:v>
                </c:pt>
                <c:pt idx="225">
                  <c:v>62360</c:v>
                </c:pt>
                <c:pt idx="226">
                  <c:v>61240</c:v>
                </c:pt>
                <c:pt idx="227">
                  <c:v>62320</c:v>
                </c:pt>
                <c:pt idx="228">
                  <c:v>62300</c:v>
                </c:pt>
                <c:pt idx="229">
                  <c:v>62280</c:v>
                </c:pt>
                <c:pt idx="230">
                  <c:v>62300</c:v>
                </c:pt>
                <c:pt idx="231">
                  <c:v>61000</c:v>
                </c:pt>
                <c:pt idx="232">
                  <c:v>61900</c:v>
                </c:pt>
                <c:pt idx="233">
                  <c:v>61900</c:v>
                </c:pt>
                <c:pt idx="234">
                  <c:v>62000</c:v>
                </c:pt>
                <c:pt idx="235">
                  <c:v>62360</c:v>
                </c:pt>
                <c:pt idx="236">
                  <c:v>62400</c:v>
                </c:pt>
                <c:pt idx="237">
                  <c:v>61520</c:v>
                </c:pt>
                <c:pt idx="238">
                  <c:v>61000</c:v>
                </c:pt>
                <c:pt idx="239">
                  <c:v>61000</c:v>
                </c:pt>
                <c:pt idx="240">
                  <c:v>60860</c:v>
                </c:pt>
                <c:pt idx="241">
                  <c:v>60800</c:v>
                </c:pt>
                <c:pt idx="242">
                  <c:v>60120</c:v>
                </c:pt>
                <c:pt idx="243">
                  <c:v>60220</c:v>
                </c:pt>
                <c:pt idx="244">
                  <c:v>60000</c:v>
                </c:pt>
                <c:pt idx="245">
                  <c:v>60000</c:v>
                </c:pt>
                <c:pt idx="246">
                  <c:v>60000</c:v>
                </c:pt>
                <c:pt idx="247">
                  <c:v>60360</c:v>
                </c:pt>
                <c:pt idx="248">
                  <c:v>60500</c:v>
                </c:pt>
                <c:pt idx="249">
                  <c:v>60800</c:v>
                </c:pt>
                <c:pt idx="250">
                  <c:v>60800</c:v>
                </c:pt>
                <c:pt idx="251">
                  <c:v>60800</c:v>
                </c:pt>
                <c:pt idx="252">
                  <c:v>60440</c:v>
                </c:pt>
                <c:pt idx="253">
                  <c:v>60060</c:v>
                </c:pt>
                <c:pt idx="254">
                  <c:v>60300</c:v>
                </c:pt>
                <c:pt idx="255">
                  <c:v>60000</c:v>
                </c:pt>
                <c:pt idx="256">
                  <c:v>60860</c:v>
                </c:pt>
                <c:pt idx="257">
                  <c:v>59700</c:v>
                </c:pt>
                <c:pt idx="258">
                  <c:v>59500</c:v>
                </c:pt>
                <c:pt idx="259">
                  <c:v>59380</c:v>
                </c:pt>
                <c:pt idx="260">
                  <c:v>59240</c:v>
                </c:pt>
                <c:pt idx="261">
                  <c:v>58520</c:v>
                </c:pt>
                <c:pt idx="262">
                  <c:v>59000</c:v>
                </c:pt>
                <c:pt idx="263">
                  <c:v>59000</c:v>
                </c:pt>
                <c:pt idx="264">
                  <c:v>57720</c:v>
                </c:pt>
                <c:pt idx="265">
                  <c:v>58700</c:v>
                </c:pt>
                <c:pt idx="266">
                  <c:v>58980</c:v>
                </c:pt>
                <c:pt idx="267">
                  <c:v>58400</c:v>
                </c:pt>
                <c:pt idx="268">
                  <c:v>57500</c:v>
                </c:pt>
                <c:pt idx="269">
                  <c:v>57240</c:v>
                </c:pt>
                <c:pt idx="270">
                  <c:v>57960</c:v>
                </c:pt>
                <c:pt idx="271">
                  <c:v>57980</c:v>
                </c:pt>
                <c:pt idx="272">
                  <c:v>57980</c:v>
                </c:pt>
                <c:pt idx="273">
                  <c:v>58000</c:v>
                </c:pt>
                <c:pt idx="274">
                  <c:v>57200</c:v>
                </c:pt>
                <c:pt idx="275">
                  <c:v>58000</c:v>
                </c:pt>
                <c:pt idx="276">
                  <c:v>57980</c:v>
                </c:pt>
                <c:pt idx="277">
                  <c:v>57420</c:v>
                </c:pt>
                <c:pt idx="278">
                  <c:v>57000</c:v>
                </c:pt>
                <c:pt idx="279">
                  <c:v>57200</c:v>
                </c:pt>
                <c:pt idx="280">
                  <c:v>58760</c:v>
                </c:pt>
                <c:pt idx="281">
                  <c:v>58800</c:v>
                </c:pt>
                <c:pt idx="282">
                  <c:v>58500</c:v>
                </c:pt>
                <c:pt idx="283">
                  <c:v>59400</c:v>
                </c:pt>
                <c:pt idx="284">
                  <c:v>58520</c:v>
                </c:pt>
                <c:pt idx="285">
                  <c:v>59280</c:v>
                </c:pt>
                <c:pt idx="286">
                  <c:v>59840</c:v>
                </c:pt>
                <c:pt idx="287">
                  <c:v>56500</c:v>
                </c:pt>
                <c:pt idx="288">
                  <c:v>60680</c:v>
                </c:pt>
                <c:pt idx="289">
                  <c:v>60500</c:v>
                </c:pt>
                <c:pt idx="290">
                  <c:v>60700</c:v>
                </c:pt>
                <c:pt idx="291">
                  <c:v>60660</c:v>
                </c:pt>
                <c:pt idx="292">
                  <c:v>60200</c:v>
                </c:pt>
                <c:pt idx="293">
                  <c:v>60100</c:v>
                </c:pt>
                <c:pt idx="294">
                  <c:v>60100</c:v>
                </c:pt>
                <c:pt idx="295">
                  <c:v>60820</c:v>
                </c:pt>
                <c:pt idx="296">
                  <c:v>60900</c:v>
                </c:pt>
                <c:pt idx="297">
                  <c:v>59620</c:v>
                </c:pt>
                <c:pt idx="298">
                  <c:v>61680</c:v>
                </c:pt>
                <c:pt idx="299">
                  <c:v>60700</c:v>
                </c:pt>
                <c:pt idx="300">
                  <c:v>60520</c:v>
                </c:pt>
                <c:pt idx="301">
                  <c:v>61500</c:v>
                </c:pt>
                <c:pt idx="302">
                  <c:v>61480</c:v>
                </c:pt>
                <c:pt idx="303">
                  <c:v>61980</c:v>
                </c:pt>
                <c:pt idx="304">
                  <c:v>61100</c:v>
                </c:pt>
                <c:pt idx="305">
                  <c:v>62400</c:v>
                </c:pt>
                <c:pt idx="306">
                  <c:v>62400</c:v>
                </c:pt>
                <c:pt idx="307">
                  <c:v>62800</c:v>
                </c:pt>
                <c:pt idx="308">
                  <c:v>62000</c:v>
                </c:pt>
                <c:pt idx="309">
                  <c:v>62600</c:v>
                </c:pt>
                <c:pt idx="310">
                  <c:v>62940</c:v>
                </c:pt>
                <c:pt idx="311">
                  <c:v>62980</c:v>
                </c:pt>
                <c:pt idx="312">
                  <c:v>63000</c:v>
                </c:pt>
                <c:pt idx="313">
                  <c:v>62000</c:v>
                </c:pt>
                <c:pt idx="314">
                  <c:v>60480</c:v>
                </c:pt>
                <c:pt idx="315">
                  <c:v>60300</c:v>
                </c:pt>
                <c:pt idx="316">
                  <c:v>61980</c:v>
                </c:pt>
                <c:pt idx="317">
                  <c:v>61980</c:v>
                </c:pt>
                <c:pt idx="318">
                  <c:v>61100</c:v>
                </c:pt>
                <c:pt idx="319">
                  <c:v>61920</c:v>
                </c:pt>
                <c:pt idx="320">
                  <c:v>61000</c:v>
                </c:pt>
                <c:pt idx="321">
                  <c:v>61300</c:v>
                </c:pt>
                <c:pt idx="322">
                  <c:v>60880</c:v>
                </c:pt>
                <c:pt idx="323">
                  <c:v>60900</c:v>
                </c:pt>
                <c:pt idx="324">
                  <c:v>59900</c:v>
                </c:pt>
                <c:pt idx="325">
                  <c:v>60000</c:v>
                </c:pt>
                <c:pt idx="326">
                  <c:v>61240</c:v>
                </c:pt>
                <c:pt idx="327">
                  <c:v>61780</c:v>
                </c:pt>
                <c:pt idx="328">
                  <c:v>61920</c:v>
                </c:pt>
                <c:pt idx="329">
                  <c:v>61940</c:v>
                </c:pt>
                <c:pt idx="330">
                  <c:v>61120</c:v>
                </c:pt>
                <c:pt idx="331">
                  <c:v>60520</c:v>
                </c:pt>
                <c:pt idx="332">
                  <c:v>61620</c:v>
                </c:pt>
                <c:pt idx="333">
                  <c:v>61620</c:v>
                </c:pt>
                <c:pt idx="334">
                  <c:v>59940</c:v>
                </c:pt>
                <c:pt idx="335">
                  <c:v>59120</c:v>
                </c:pt>
                <c:pt idx="336">
                  <c:v>59220</c:v>
                </c:pt>
                <c:pt idx="337">
                  <c:v>59980</c:v>
                </c:pt>
                <c:pt idx="338">
                  <c:v>59240</c:v>
                </c:pt>
                <c:pt idx="339">
                  <c:v>60500</c:v>
                </c:pt>
                <c:pt idx="340">
                  <c:v>60080</c:v>
                </c:pt>
                <c:pt idx="341">
                  <c:v>60000</c:v>
                </c:pt>
                <c:pt idx="342">
                  <c:v>59600</c:v>
                </c:pt>
                <c:pt idx="343">
                  <c:v>59920</c:v>
                </c:pt>
                <c:pt idx="344">
                  <c:v>61000</c:v>
                </c:pt>
                <c:pt idx="345">
                  <c:v>60000</c:v>
                </c:pt>
                <c:pt idx="346">
                  <c:v>60800</c:v>
                </c:pt>
                <c:pt idx="347">
                  <c:v>60100</c:v>
                </c:pt>
                <c:pt idx="348">
                  <c:v>60000</c:v>
                </c:pt>
                <c:pt idx="349">
                  <c:v>60400</c:v>
                </c:pt>
                <c:pt idx="350">
                  <c:v>60640</c:v>
                </c:pt>
                <c:pt idx="351">
                  <c:v>60640</c:v>
                </c:pt>
                <c:pt idx="352">
                  <c:v>62080</c:v>
                </c:pt>
                <c:pt idx="353">
                  <c:v>61900</c:v>
                </c:pt>
                <c:pt idx="354">
                  <c:v>61420</c:v>
                </c:pt>
                <c:pt idx="355">
                  <c:v>61200</c:v>
                </c:pt>
                <c:pt idx="356">
                  <c:v>61300</c:v>
                </c:pt>
                <c:pt idx="357">
                  <c:v>62400</c:v>
                </c:pt>
                <c:pt idx="358">
                  <c:v>62000</c:v>
                </c:pt>
                <c:pt idx="359">
                  <c:v>62820</c:v>
                </c:pt>
                <c:pt idx="360">
                  <c:v>62900</c:v>
                </c:pt>
                <c:pt idx="361">
                  <c:v>62880</c:v>
                </c:pt>
                <c:pt idx="362">
                  <c:v>62600</c:v>
                </c:pt>
                <c:pt idx="363">
                  <c:v>63000</c:v>
                </c:pt>
                <c:pt idx="364">
                  <c:v>62980</c:v>
                </c:pt>
                <c:pt idx="365">
                  <c:v>63000</c:v>
                </c:pt>
                <c:pt idx="366">
                  <c:v>62000</c:v>
                </c:pt>
                <c:pt idx="367">
                  <c:v>62000</c:v>
                </c:pt>
                <c:pt idx="368">
                  <c:v>62500</c:v>
                </c:pt>
                <c:pt idx="369">
                  <c:v>62500</c:v>
                </c:pt>
                <c:pt idx="370">
                  <c:v>62500</c:v>
                </c:pt>
                <c:pt idx="371">
                  <c:v>62500</c:v>
                </c:pt>
                <c:pt idx="372">
                  <c:v>63000</c:v>
                </c:pt>
                <c:pt idx="373">
                  <c:v>63000</c:v>
                </c:pt>
                <c:pt idx="374">
                  <c:v>62300</c:v>
                </c:pt>
                <c:pt idx="375">
                  <c:v>62220</c:v>
                </c:pt>
                <c:pt idx="376">
                  <c:v>63780</c:v>
                </c:pt>
                <c:pt idx="377">
                  <c:v>64320</c:v>
                </c:pt>
                <c:pt idx="378">
                  <c:v>63760</c:v>
                </c:pt>
                <c:pt idx="379">
                  <c:v>62520</c:v>
                </c:pt>
                <c:pt idx="380">
                  <c:v>62400</c:v>
                </c:pt>
                <c:pt idx="381">
                  <c:v>62960</c:v>
                </c:pt>
                <c:pt idx="382">
                  <c:v>61000</c:v>
                </c:pt>
                <c:pt idx="383">
                  <c:v>60520</c:v>
                </c:pt>
                <c:pt idx="384">
                  <c:v>60020</c:v>
                </c:pt>
                <c:pt idx="385">
                  <c:v>60560</c:v>
                </c:pt>
                <c:pt idx="386">
                  <c:v>60000</c:v>
                </c:pt>
                <c:pt idx="387">
                  <c:v>60000</c:v>
                </c:pt>
                <c:pt idx="388">
                  <c:v>60460</c:v>
                </c:pt>
                <c:pt idx="389">
                  <c:v>59700</c:v>
                </c:pt>
                <c:pt idx="390">
                  <c:v>59000</c:v>
                </c:pt>
                <c:pt idx="391">
                  <c:v>59500</c:v>
                </c:pt>
                <c:pt idx="392">
                  <c:v>59640</c:v>
                </c:pt>
                <c:pt idx="393">
                  <c:v>59500</c:v>
                </c:pt>
                <c:pt idx="394">
                  <c:v>58600</c:v>
                </c:pt>
                <c:pt idx="395">
                  <c:v>58580</c:v>
                </c:pt>
                <c:pt idx="396">
                  <c:v>58340</c:v>
                </c:pt>
                <c:pt idx="397">
                  <c:v>58260</c:v>
                </c:pt>
                <c:pt idx="398">
                  <c:v>58600</c:v>
                </c:pt>
                <c:pt idx="399">
                  <c:v>59200</c:v>
                </c:pt>
                <c:pt idx="400">
                  <c:v>58700</c:v>
                </c:pt>
                <c:pt idx="401">
                  <c:v>58700</c:v>
                </c:pt>
                <c:pt idx="402">
                  <c:v>58300</c:v>
                </c:pt>
                <c:pt idx="403">
                  <c:v>58500</c:v>
                </c:pt>
                <c:pt idx="404">
                  <c:v>58520</c:v>
                </c:pt>
                <c:pt idx="405">
                  <c:v>59000</c:v>
                </c:pt>
                <c:pt idx="406">
                  <c:v>58500</c:v>
                </c:pt>
                <c:pt idx="407">
                  <c:v>58500</c:v>
                </c:pt>
                <c:pt idx="408">
                  <c:v>59000</c:v>
                </c:pt>
                <c:pt idx="409">
                  <c:v>58000</c:v>
                </c:pt>
                <c:pt idx="410">
                  <c:v>58600</c:v>
                </c:pt>
                <c:pt idx="411">
                  <c:v>58980</c:v>
                </c:pt>
                <c:pt idx="412">
                  <c:v>58640</c:v>
                </c:pt>
                <c:pt idx="413">
                  <c:v>58540</c:v>
                </c:pt>
                <c:pt idx="414">
                  <c:v>58140</c:v>
                </c:pt>
                <c:pt idx="415">
                  <c:v>57980</c:v>
                </c:pt>
                <c:pt idx="416">
                  <c:v>58500</c:v>
                </c:pt>
                <c:pt idx="417">
                  <c:v>58500</c:v>
                </c:pt>
                <c:pt idx="418">
                  <c:v>59000</c:v>
                </c:pt>
                <c:pt idx="419">
                  <c:v>58400</c:v>
                </c:pt>
                <c:pt idx="420">
                  <c:v>58420</c:v>
                </c:pt>
                <c:pt idx="421">
                  <c:v>58880</c:v>
                </c:pt>
                <c:pt idx="422">
                  <c:v>59400</c:v>
                </c:pt>
                <c:pt idx="423">
                  <c:v>58820</c:v>
                </c:pt>
                <c:pt idx="424">
                  <c:v>59460</c:v>
                </c:pt>
                <c:pt idx="425">
                  <c:v>59480</c:v>
                </c:pt>
                <c:pt idx="426">
                  <c:v>59480</c:v>
                </c:pt>
                <c:pt idx="427">
                  <c:v>59480</c:v>
                </c:pt>
                <c:pt idx="428">
                  <c:v>59480</c:v>
                </c:pt>
                <c:pt idx="429">
                  <c:v>59480</c:v>
                </c:pt>
                <c:pt idx="430">
                  <c:v>59200</c:v>
                </c:pt>
                <c:pt idx="431">
                  <c:v>59100</c:v>
                </c:pt>
                <c:pt idx="432">
                  <c:v>58820</c:v>
                </c:pt>
                <c:pt idx="433">
                  <c:v>58500</c:v>
                </c:pt>
                <c:pt idx="434">
                  <c:v>58960</c:v>
                </c:pt>
                <c:pt idx="435">
                  <c:v>58860</c:v>
                </c:pt>
                <c:pt idx="436">
                  <c:v>58920</c:v>
                </c:pt>
                <c:pt idx="437">
                  <c:v>59000</c:v>
                </c:pt>
                <c:pt idx="438">
                  <c:v>59000</c:v>
                </c:pt>
                <c:pt idx="439">
                  <c:v>62020</c:v>
                </c:pt>
                <c:pt idx="440">
                  <c:v>61560</c:v>
                </c:pt>
                <c:pt idx="441">
                  <c:v>62240</c:v>
                </c:pt>
                <c:pt idx="442">
                  <c:v>64800</c:v>
                </c:pt>
                <c:pt idx="443">
                  <c:v>64700</c:v>
                </c:pt>
                <c:pt idx="444">
                  <c:v>64700</c:v>
                </c:pt>
                <c:pt idx="445">
                  <c:v>63000</c:v>
                </c:pt>
                <c:pt idx="446">
                  <c:v>62000</c:v>
                </c:pt>
                <c:pt idx="447">
                  <c:v>62300</c:v>
                </c:pt>
                <c:pt idx="448">
                  <c:v>61080</c:v>
                </c:pt>
                <c:pt idx="449">
                  <c:v>62460</c:v>
                </c:pt>
                <c:pt idx="450">
                  <c:v>62980</c:v>
                </c:pt>
                <c:pt idx="451">
                  <c:v>62980</c:v>
                </c:pt>
                <c:pt idx="452">
                  <c:v>61600</c:v>
                </c:pt>
                <c:pt idx="453">
                  <c:v>62000</c:v>
                </c:pt>
                <c:pt idx="454">
                  <c:v>62000</c:v>
                </c:pt>
                <c:pt idx="455">
                  <c:v>63000</c:v>
                </c:pt>
                <c:pt idx="456">
                  <c:v>62980</c:v>
                </c:pt>
                <c:pt idx="457">
                  <c:v>62980</c:v>
                </c:pt>
                <c:pt idx="458">
                  <c:v>62400</c:v>
                </c:pt>
                <c:pt idx="459">
                  <c:v>63000</c:v>
                </c:pt>
                <c:pt idx="460">
                  <c:v>62400</c:v>
                </c:pt>
                <c:pt idx="461">
                  <c:v>62000</c:v>
                </c:pt>
                <c:pt idx="462">
                  <c:v>63900</c:v>
                </c:pt>
                <c:pt idx="463">
                  <c:v>61500</c:v>
                </c:pt>
                <c:pt idx="464">
                  <c:v>60000</c:v>
                </c:pt>
                <c:pt idx="465">
                  <c:v>60000</c:v>
                </c:pt>
                <c:pt idx="466">
                  <c:v>57520</c:v>
                </c:pt>
                <c:pt idx="467">
                  <c:v>57520</c:v>
                </c:pt>
                <c:pt idx="468">
                  <c:v>60560</c:v>
                </c:pt>
                <c:pt idx="469">
                  <c:v>60000</c:v>
                </c:pt>
                <c:pt idx="470">
                  <c:v>61000</c:v>
                </c:pt>
                <c:pt idx="471">
                  <c:v>59860</c:v>
                </c:pt>
                <c:pt idx="472">
                  <c:v>59020</c:v>
                </c:pt>
                <c:pt idx="473">
                  <c:v>58880</c:v>
                </c:pt>
                <c:pt idx="474">
                  <c:v>59960</c:v>
                </c:pt>
                <c:pt idx="475">
                  <c:v>59800</c:v>
                </c:pt>
                <c:pt idx="476">
                  <c:v>59400</c:v>
                </c:pt>
                <c:pt idx="477">
                  <c:v>59400</c:v>
                </c:pt>
                <c:pt idx="478">
                  <c:v>59000</c:v>
                </c:pt>
                <c:pt idx="479">
                  <c:v>57980</c:v>
                </c:pt>
                <c:pt idx="480">
                  <c:v>56800</c:v>
                </c:pt>
                <c:pt idx="481">
                  <c:v>56800</c:v>
                </c:pt>
                <c:pt idx="482">
                  <c:v>57500</c:v>
                </c:pt>
                <c:pt idx="483">
                  <c:v>57200</c:v>
                </c:pt>
                <c:pt idx="484">
                  <c:v>56680</c:v>
                </c:pt>
                <c:pt idx="485">
                  <c:v>56740</c:v>
                </c:pt>
                <c:pt idx="486">
                  <c:v>56740</c:v>
                </c:pt>
                <c:pt idx="487">
                  <c:v>56700</c:v>
                </c:pt>
                <c:pt idx="488">
                  <c:v>56720</c:v>
                </c:pt>
                <c:pt idx="489">
                  <c:v>56660</c:v>
                </c:pt>
                <c:pt idx="490">
                  <c:v>56000</c:v>
                </c:pt>
                <c:pt idx="491">
                  <c:v>56220</c:v>
                </c:pt>
                <c:pt idx="492">
                  <c:v>56220</c:v>
                </c:pt>
                <c:pt idx="493">
                  <c:v>56180</c:v>
                </c:pt>
                <c:pt idx="494">
                  <c:v>56100</c:v>
                </c:pt>
                <c:pt idx="495">
                  <c:v>56600</c:v>
                </c:pt>
                <c:pt idx="496">
                  <c:v>56540</c:v>
                </c:pt>
                <c:pt idx="497">
                  <c:v>56600</c:v>
                </c:pt>
                <c:pt idx="498">
                  <c:v>56200</c:v>
                </c:pt>
                <c:pt idx="499">
                  <c:v>56500</c:v>
                </c:pt>
                <c:pt idx="500">
                  <c:v>56500</c:v>
                </c:pt>
                <c:pt idx="501">
                  <c:v>55800</c:v>
                </c:pt>
                <c:pt idx="502">
                  <c:v>57000</c:v>
                </c:pt>
                <c:pt idx="503">
                  <c:v>56880</c:v>
                </c:pt>
                <c:pt idx="504">
                  <c:v>56880</c:v>
                </c:pt>
                <c:pt idx="505">
                  <c:v>56700</c:v>
                </c:pt>
                <c:pt idx="506">
                  <c:v>56940</c:v>
                </c:pt>
                <c:pt idx="507">
                  <c:v>56980</c:v>
                </c:pt>
                <c:pt idx="508">
                  <c:v>57100</c:v>
                </c:pt>
                <c:pt idx="509">
                  <c:v>58900</c:v>
                </c:pt>
                <c:pt idx="510">
                  <c:v>57100</c:v>
                </c:pt>
                <c:pt idx="511">
                  <c:v>57200</c:v>
                </c:pt>
                <c:pt idx="512">
                  <c:v>57100</c:v>
                </c:pt>
                <c:pt idx="513">
                  <c:v>57240</c:v>
                </c:pt>
                <c:pt idx="514">
                  <c:v>59000</c:v>
                </c:pt>
                <c:pt idx="515">
                  <c:v>58500</c:v>
                </c:pt>
                <c:pt idx="516">
                  <c:v>59000</c:v>
                </c:pt>
                <c:pt idx="517">
                  <c:v>59500</c:v>
                </c:pt>
                <c:pt idx="518">
                  <c:v>59000</c:v>
                </c:pt>
                <c:pt idx="519">
                  <c:v>57800</c:v>
                </c:pt>
                <c:pt idx="520">
                  <c:v>56600</c:v>
                </c:pt>
                <c:pt idx="521">
                  <c:v>58900</c:v>
                </c:pt>
                <c:pt idx="522">
                  <c:v>57880</c:v>
                </c:pt>
                <c:pt idx="523">
                  <c:v>57540</c:v>
                </c:pt>
                <c:pt idx="524">
                  <c:v>57500</c:v>
                </c:pt>
                <c:pt idx="525">
                  <c:v>57500</c:v>
                </c:pt>
                <c:pt idx="526">
                  <c:v>57780</c:v>
                </c:pt>
                <c:pt idx="527">
                  <c:v>57800</c:v>
                </c:pt>
                <c:pt idx="528">
                  <c:v>57100</c:v>
                </c:pt>
                <c:pt idx="529">
                  <c:v>58480</c:v>
                </c:pt>
                <c:pt idx="530">
                  <c:v>57100</c:v>
                </c:pt>
                <c:pt idx="531">
                  <c:v>57500</c:v>
                </c:pt>
                <c:pt idx="532">
                  <c:v>57000</c:v>
                </c:pt>
                <c:pt idx="533">
                  <c:v>57640</c:v>
                </c:pt>
                <c:pt idx="534">
                  <c:v>59000</c:v>
                </c:pt>
                <c:pt idx="535">
                  <c:v>58980</c:v>
                </c:pt>
                <c:pt idx="536">
                  <c:v>58500</c:v>
                </c:pt>
                <c:pt idx="537">
                  <c:v>55100</c:v>
                </c:pt>
                <c:pt idx="538">
                  <c:v>55100</c:v>
                </c:pt>
                <c:pt idx="539">
                  <c:v>59800</c:v>
                </c:pt>
                <c:pt idx="540">
                  <c:v>59040</c:v>
                </c:pt>
                <c:pt idx="541">
                  <c:v>60000</c:v>
                </c:pt>
                <c:pt idx="542">
                  <c:v>59000</c:v>
                </c:pt>
                <c:pt idx="543">
                  <c:v>59000</c:v>
                </c:pt>
                <c:pt idx="544">
                  <c:v>59000</c:v>
                </c:pt>
                <c:pt idx="545">
                  <c:v>59020</c:v>
                </c:pt>
                <c:pt idx="546">
                  <c:v>59000</c:v>
                </c:pt>
                <c:pt idx="547">
                  <c:v>59000</c:v>
                </c:pt>
                <c:pt idx="548">
                  <c:v>59100</c:v>
                </c:pt>
                <c:pt idx="549">
                  <c:v>59000</c:v>
                </c:pt>
                <c:pt idx="550">
                  <c:v>59100</c:v>
                </c:pt>
                <c:pt idx="551">
                  <c:v>59000</c:v>
                </c:pt>
                <c:pt idx="552">
                  <c:v>59000</c:v>
                </c:pt>
                <c:pt idx="553">
                  <c:v>59620</c:v>
                </c:pt>
                <c:pt idx="554">
                  <c:v>59500</c:v>
                </c:pt>
                <c:pt idx="555">
                  <c:v>59100</c:v>
                </c:pt>
                <c:pt idx="556">
                  <c:v>58940</c:v>
                </c:pt>
                <c:pt idx="557">
                  <c:v>58900</c:v>
                </c:pt>
                <c:pt idx="558">
                  <c:v>58500</c:v>
                </c:pt>
                <c:pt idx="559">
                  <c:v>59000</c:v>
                </c:pt>
                <c:pt idx="560">
                  <c:v>58500</c:v>
                </c:pt>
                <c:pt idx="561">
                  <c:v>58100</c:v>
                </c:pt>
                <c:pt idx="562">
                  <c:v>59000</c:v>
                </c:pt>
                <c:pt idx="563">
                  <c:v>59000</c:v>
                </c:pt>
                <c:pt idx="564">
                  <c:v>59000</c:v>
                </c:pt>
                <c:pt idx="565">
                  <c:v>59000</c:v>
                </c:pt>
                <c:pt idx="566">
                  <c:v>59000</c:v>
                </c:pt>
                <c:pt idx="567">
                  <c:v>58680</c:v>
                </c:pt>
                <c:pt idx="568">
                  <c:v>57020</c:v>
                </c:pt>
                <c:pt idx="569">
                  <c:v>59400</c:v>
                </c:pt>
                <c:pt idx="570">
                  <c:v>59000</c:v>
                </c:pt>
                <c:pt idx="571">
                  <c:v>58500</c:v>
                </c:pt>
                <c:pt idx="572">
                  <c:v>58500</c:v>
                </c:pt>
                <c:pt idx="573">
                  <c:v>58500</c:v>
                </c:pt>
                <c:pt idx="574">
                  <c:v>58580</c:v>
                </c:pt>
                <c:pt idx="575">
                  <c:v>58000</c:v>
                </c:pt>
                <c:pt idx="576">
                  <c:v>57920</c:v>
                </c:pt>
                <c:pt idx="577">
                  <c:v>58340</c:v>
                </c:pt>
                <c:pt idx="578">
                  <c:v>58940</c:v>
                </c:pt>
                <c:pt idx="579">
                  <c:v>59300</c:v>
                </c:pt>
                <c:pt idx="580">
                  <c:v>58000</c:v>
                </c:pt>
                <c:pt idx="581">
                  <c:v>58000</c:v>
                </c:pt>
                <c:pt idx="582">
                  <c:v>57180</c:v>
                </c:pt>
                <c:pt idx="583">
                  <c:v>55260</c:v>
                </c:pt>
                <c:pt idx="584">
                  <c:v>53240</c:v>
                </c:pt>
                <c:pt idx="585">
                  <c:v>55380</c:v>
                </c:pt>
                <c:pt idx="586">
                  <c:v>55420</c:v>
                </c:pt>
                <c:pt idx="587">
                  <c:v>57500</c:v>
                </c:pt>
                <c:pt idx="588">
                  <c:v>57100</c:v>
                </c:pt>
                <c:pt idx="589">
                  <c:v>58500</c:v>
                </c:pt>
                <c:pt idx="590">
                  <c:v>58040</c:v>
                </c:pt>
                <c:pt idx="591">
                  <c:v>58620</c:v>
                </c:pt>
                <c:pt idx="592">
                  <c:v>58980</c:v>
                </c:pt>
                <c:pt idx="593">
                  <c:v>59020</c:v>
                </c:pt>
                <c:pt idx="594">
                  <c:v>60060</c:v>
                </c:pt>
                <c:pt idx="595">
                  <c:v>60060</c:v>
                </c:pt>
                <c:pt idx="596">
                  <c:v>60060</c:v>
                </c:pt>
                <c:pt idx="597">
                  <c:v>60760</c:v>
                </c:pt>
                <c:pt idx="598">
                  <c:v>60020</c:v>
                </c:pt>
                <c:pt idx="599">
                  <c:v>60000</c:v>
                </c:pt>
                <c:pt idx="600">
                  <c:v>60560</c:v>
                </c:pt>
                <c:pt idx="601">
                  <c:v>60060</c:v>
                </c:pt>
                <c:pt idx="602">
                  <c:v>59960</c:v>
                </c:pt>
                <c:pt idx="603">
                  <c:v>60980</c:v>
                </c:pt>
                <c:pt idx="604">
                  <c:v>61000</c:v>
                </c:pt>
                <c:pt idx="605">
                  <c:v>61000</c:v>
                </c:pt>
                <c:pt idx="606">
                  <c:v>60900</c:v>
                </c:pt>
                <c:pt idx="607">
                  <c:v>60040</c:v>
                </c:pt>
                <c:pt idx="608">
                  <c:v>61000</c:v>
                </c:pt>
                <c:pt idx="609">
                  <c:v>61000</c:v>
                </c:pt>
                <c:pt idx="610">
                  <c:v>61000</c:v>
                </c:pt>
                <c:pt idx="611">
                  <c:v>61000</c:v>
                </c:pt>
                <c:pt idx="612">
                  <c:v>60300</c:v>
                </c:pt>
                <c:pt idx="613">
                  <c:v>59900</c:v>
                </c:pt>
                <c:pt idx="614">
                  <c:v>59900</c:v>
                </c:pt>
                <c:pt idx="615">
                  <c:v>60000</c:v>
                </c:pt>
                <c:pt idx="616">
                  <c:v>60000</c:v>
                </c:pt>
                <c:pt idx="617">
                  <c:v>59920</c:v>
                </c:pt>
                <c:pt idx="618">
                  <c:v>59940</c:v>
                </c:pt>
                <c:pt idx="619">
                  <c:v>60000</c:v>
                </c:pt>
                <c:pt idx="620">
                  <c:v>59500</c:v>
                </c:pt>
                <c:pt idx="621">
                  <c:v>58820</c:v>
                </c:pt>
                <c:pt idx="622">
                  <c:v>58200</c:v>
                </c:pt>
                <c:pt idx="623">
                  <c:v>59000</c:v>
                </c:pt>
                <c:pt idx="624">
                  <c:v>60100</c:v>
                </c:pt>
                <c:pt idx="625">
                  <c:v>61000</c:v>
                </c:pt>
                <c:pt idx="626">
                  <c:v>61700</c:v>
                </c:pt>
                <c:pt idx="627">
                  <c:v>62000</c:v>
                </c:pt>
                <c:pt idx="628">
                  <c:v>62140</c:v>
                </c:pt>
                <c:pt idx="629">
                  <c:v>62400</c:v>
                </c:pt>
                <c:pt idx="630">
                  <c:v>62400</c:v>
                </c:pt>
                <c:pt idx="631">
                  <c:v>62400</c:v>
                </c:pt>
                <c:pt idx="632">
                  <c:v>63000</c:v>
                </c:pt>
                <c:pt idx="633">
                  <c:v>62300</c:v>
                </c:pt>
                <c:pt idx="634">
                  <c:v>63880</c:v>
                </c:pt>
                <c:pt idx="635">
                  <c:v>62600</c:v>
                </c:pt>
                <c:pt idx="636">
                  <c:v>63200</c:v>
                </c:pt>
                <c:pt idx="637">
                  <c:v>64020</c:v>
                </c:pt>
                <c:pt idx="638">
                  <c:v>63300</c:v>
                </c:pt>
                <c:pt idx="639">
                  <c:v>63120</c:v>
                </c:pt>
                <c:pt idx="640">
                  <c:v>64300</c:v>
                </c:pt>
                <c:pt idx="641">
                  <c:v>62500</c:v>
                </c:pt>
                <c:pt idx="642">
                  <c:v>63000</c:v>
                </c:pt>
                <c:pt idx="643">
                  <c:v>63000</c:v>
                </c:pt>
                <c:pt idx="644">
                  <c:v>62160</c:v>
                </c:pt>
                <c:pt idx="645">
                  <c:v>62520</c:v>
                </c:pt>
                <c:pt idx="646">
                  <c:v>62520</c:v>
                </c:pt>
                <c:pt idx="647">
                  <c:v>62540</c:v>
                </c:pt>
                <c:pt idx="648">
                  <c:v>63000</c:v>
                </c:pt>
                <c:pt idx="649">
                  <c:v>63000</c:v>
                </c:pt>
                <c:pt idx="650">
                  <c:v>63000</c:v>
                </c:pt>
                <c:pt idx="651">
                  <c:v>63000</c:v>
                </c:pt>
                <c:pt idx="652">
                  <c:v>62880</c:v>
                </c:pt>
                <c:pt idx="653">
                  <c:v>63600</c:v>
                </c:pt>
                <c:pt idx="654">
                  <c:v>62000</c:v>
                </c:pt>
                <c:pt idx="655">
                  <c:v>61700</c:v>
                </c:pt>
                <c:pt idx="656">
                  <c:v>60000</c:v>
                </c:pt>
                <c:pt idx="657">
                  <c:v>59820</c:v>
                </c:pt>
                <c:pt idx="658">
                  <c:v>58340</c:v>
                </c:pt>
                <c:pt idx="659">
                  <c:v>58240</c:v>
                </c:pt>
                <c:pt idx="660">
                  <c:v>60000</c:v>
                </c:pt>
                <c:pt idx="661">
                  <c:v>59000</c:v>
                </c:pt>
                <c:pt idx="662">
                  <c:v>58680</c:v>
                </c:pt>
                <c:pt idx="663">
                  <c:v>60000</c:v>
                </c:pt>
                <c:pt idx="664">
                  <c:v>60000</c:v>
                </c:pt>
                <c:pt idx="665">
                  <c:v>60520</c:v>
                </c:pt>
                <c:pt idx="666">
                  <c:v>60520</c:v>
                </c:pt>
                <c:pt idx="667">
                  <c:v>59000</c:v>
                </c:pt>
                <c:pt idx="668">
                  <c:v>58480</c:v>
                </c:pt>
                <c:pt idx="669">
                  <c:v>57080</c:v>
                </c:pt>
                <c:pt idx="670">
                  <c:v>56480</c:v>
                </c:pt>
                <c:pt idx="671">
                  <c:v>55140</c:v>
                </c:pt>
                <c:pt idx="672">
                  <c:v>56000</c:v>
                </c:pt>
                <c:pt idx="673">
                  <c:v>56000</c:v>
                </c:pt>
                <c:pt idx="674">
                  <c:v>57000</c:v>
                </c:pt>
                <c:pt idx="675">
                  <c:v>56640</c:v>
                </c:pt>
                <c:pt idx="676">
                  <c:v>58000</c:v>
                </c:pt>
                <c:pt idx="677">
                  <c:v>58500</c:v>
                </c:pt>
                <c:pt idx="678">
                  <c:v>58100</c:v>
                </c:pt>
                <c:pt idx="679">
                  <c:v>57560</c:v>
                </c:pt>
                <c:pt idx="680">
                  <c:v>57980</c:v>
                </c:pt>
                <c:pt idx="681">
                  <c:v>56600</c:v>
                </c:pt>
                <c:pt idx="682">
                  <c:v>56900</c:v>
                </c:pt>
                <c:pt idx="683">
                  <c:v>56200</c:v>
                </c:pt>
                <c:pt idx="684">
                  <c:v>60880</c:v>
                </c:pt>
                <c:pt idx="685">
                  <c:v>60000</c:v>
                </c:pt>
                <c:pt idx="686">
                  <c:v>60500</c:v>
                </c:pt>
                <c:pt idx="687">
                  <c:v>60520</c:v>
                </c:pt>
                <c:pt idx="688">
                  <c:v>60900</c:v>
                </c:pt>
                <c:pt idx="689">
                  <c:v>61880</c:v>
                </c:pt>
                <c:pt idx="690">
                  <c:v>61000</c:v>
                </c:pt>
                <c:pt idx="691">
                  <c:v>61000</c:v>
                </c:pt>
                <c:pt idx="692">
                  <c:v>61900</c:v>
                </c:pt>
                <c:pt idx="693">
                  <c:v>62500</c:v>
                </c:pt>
                <c:pt idx="694">
                  <c:v>62500</c:v>
                </c:pt>
                <c:pt idx="695">
                  <c:v>63100</c:v>
                </c:pt>
                <c:pt idx="696">
                  <c:v>63000</c:v>
                </c:pt>
                <c:pt idx="697">
                  <c:v>63000</c:v>
                </c:pt>
                <c:pt idx="698">
                  <c:v>63000</c:v>
                </c:pt>
                <c:pt idx="699">
                  <c:v>63500</c:v>
                </c:pt>
                <c:pt idx="700">
                  <c:v>64000</c:v>
                </c:pt>
                <c:pt idx="701">
                  <c:v>64020</c:v>
                </c:pt>
                <c:pt idx="702">
                  <c:v>64000</c:v>
                </c:pt>
                <c:pt idx="703">
                  <c:v>64500</c:v>
                </c:pt>
                <c:pt idx="704">
                  <c:v>64980</c:v>
                </c:pt>
                <c:pt idx="705">
                  <c:v>63980</c:v>
                </c:pt>
                <c:pt idx="706">
                  <c:v>63500</c:v>
                </c:pt>
                <c:pt idx="707">
                  <c:v>62120</c:v>
                </c:pt>
                <c:pt idx="708">
                  <c:v>64360</c:v>
                </c:pt>
                <c:pt idx="709">
                  <c:v>63600</c:v>
                </c:pt>
                <c:pt idx="710">
                  <c:v>64080</c:v>
                </c:pt>
                <c:pt idx="711">
                  <c:v>65420</c:v>
                </c:pt>
                <c:pt idx="712">
                  <c:v>63500</c:v>
                </c:pt>
                <c:pt idx="713">
                  <c:v>63480</c:v>
                </c:pt>
                <c:pt idx="714">
                  <c:v>63000</c:v>
                </c:pt>
                <c:pt idx="715">
                  <c:v>63500</c:v>
                </c:pt>
                <c:pt idx="716">
                  <c:v>63500</c:v>
                </c:pt>
                <c:pt idx="717">
                  <c:v>63500</c:v>
                </c:pt>
                <c:pt idx="718">
                  <c:v>64000</c:v>
                </c:pt>
                <c:pt idx="719">
                  <c:v>64000</c:v>
                </c:pt>
                <c:pt idx="720">
                  <c:v>64520</c:v>
                </c:pt>
                <c:pt idx="721">
                  <c:v>65500</c:v>
                </c:pt>
                <c:pt idx="722">
                  <c:v>63600</c:v>
                </c:pt>
                <c:pt idx="723">
                  <c:v>64300</c:v>
                </c:pt>
                <c:pt idx="724">
                  <c:v>64300</c:v>
                </c:pt>
                <c:pt idx="725">
                  <c:v>66100</c:v>
                </c:pt>
                <c:pt idx="726">
                  <c:v>68700</c:v>
                </c:pt>
                <c:pt idx="727">
                  <c:v>69000</c:v>
                </c:pt>
                <c:pt idx="728">
                  <c:v>68500</c:v>
                </c:pt>
                <c:pt idx="729">
                  <c:v>67900</c:v>
                </c:pt>
                <c:pt idx="730">
                  <c:v>65000</c:v>
                </c:pt>
                <c:pt idx="731">
                  <c:v>64020</c:v>
                </c:pt>
                <c:pt idx="732">
                  <c:v>65000</c:v>
                </c:pt>
                <c:pt idx="733">
                  <c:v>63000</c:v>
                </c:pt>
                <c:pt idx="734">
                  <c:v>63800</c:v>
                </c:pt>
                <c:pt idx="735">
                  <c:v>63500</c:v>
                </c:pt>
                <c:pt idx="736">
                  <c:v>64020</c:v>
                </c:pt>
                <c:pt idx="737">
                  <c:v>64240</c:v>
                </c:pt>
                <c:pt idx="738">
                  <c:v>66900</c:v>
                </c:pt>
                <c:pt idx="739">
                  <c:v>66400</c:v>
                </c:pt>
                <c:pt idx="740">
                  <c:v>66140</c:v>
                </c:pt>
                <c:pt idx="741">
                  <c:v>66880</c:v>
                </c:pt>
                <c:pt idx="742">
                  <c:v>66980</c:v>
                </c:pt>
                <c:pt idx="743">
                  <c:v>66000</c:v>
                </c:pt>
                <c:pt idx="744">
                  <c:v>67000</c:v>
                </c:pt>
                <c:pt idx="745">
                  <c:v>67220</c:v>
                </c:pt>
                <c:pt idx="746">
                  <c:v>67500</c:v>
                </c:pt>
                <c:pt idx="747">
                  <c:v>66900</c:v>
                </c:pt>
                <c:pt idx="748">
                  <c:v>67000</c:v>
                </c:pt>
                <c:pt idx="749">
                  <c:v>67100</c:v>
                </c:pt>
                <c:pt idx="750">
                  <c:v>66900</c:v>
                </c:pt>
                <c:pt idx="751">
                  <c:v>67000</c:v>
                </c:pt>
                <c:pt idx="752">
                  <c:v>66980</c:v>
                </c:pt>
                <c:pt idx="753">
                  <c:v>66980</c:v>
                </c:pt>
                <c:pt idx="754">
                  <c:v>66600</c:v>
                </c:pt>
                <c:pt idx="755">
                  <c:v>66000</c:v>
                </c:pt>
                <c:pt idx="756">
                  <c:v>67200</c:v>
                </c:pt>
                <c:pt idx="757">
                  <c:v>67780</c:v>
                </c:pt>
                <c:pt idx="758">
                  <c:v>68000</c:v>
                </c:pt>
                <c:pt idx="759">
                  <c:v>68000</c:v>
                </c:pt>
                <c:pt idx="760">
                  <c:v>68000</c:v>
                </c:pt>
                <c:pt idx="761">
                  <c:v>68000</c:v>
                </c:pt>
                <c:pt idx="762">
                  <c:v>68000</c:v>
                </c:pt>
                <c:pt idx="763">
                  <c:v>67500</c:v>
                </c:pt>
                <c:pt idx="764">
                  <c:v>68520</c:v>
                </c:pt>
                <c:pt idx="765">
                  <c:v>68900</c:v>
                </c:pt>
                <c:pt idx="766">
                  <c:v>69100</c:v>
                </c:pt>
                <c:pt idx="767">
                  <c:v>69900</c:v>
                </c:pt>
                <c:pt idx="768">
                  <c:v>68600</c:v>
                </c:pt>
                <c:pt idx="769">
                  <c:v>69440</c:v>
                </c:pt>
                <c:pt idx="770">
                  <c:v>66480</c:v>
                </c:pt>
                <c:pt idx="771">
                  <c:v>67500</c:v>
                </c:pt>
                <c:pt idx="772">
                  <c:v>68000</c:v>
                </c:pt>
                <c:pt idx="773">
                  <c:v>67020</c:v>
                </c:pt>
                <c:pt idx="774">
                  <c:v>70000</c:v>
                </c:pt>
                <c:pt idx="775">
                  <c:v>70000</c:v>
                </c:pt>
                <c:pt idx="776">
                  <c:v>70000</c:v>
                </c:pt>
                <c:pt idx="777">
                  <c:v>70000</c:v>
                </c:pt>
                <c:pt idx="778">
                  <c:v>70500</c:v>
                </c:pt>
                <c:pt idx="779">
                  <c:v>71000</c:v>
                </c:pt>
                <c:pt idx="780">
                  <c:v>70020</c:v>
                </c:pt>
                <c:pt idx="781">
                  <c:v>70020</c:v>
                </c:pt>
                <c:pt idx="782">
                  <c:v>70540</c:v>
                </c:pt>
                <c:pt idx="783">
                  <c:v>70540</c:v>
                </c:pt>
                <c:pt idx="784">
                  <c:v>70500</c:v>
                </c:pt>
                <c:pt idx="785">
                  <c:v>70220</c:v>
                </c:pt>
                <c:pt idx="786">
                  <c:v>71000</c:v>
                </c:pt>
                <c:pt idx="787">
                  <c:v>72000</c:v>
                </c:pt>
                <c:pt idx="788">
                  <c:v>73000</c:v>
                </c:pt>
                <c:pt idx="789">
                  <c:v>73480</c:v>
                </c:pt>
                <c:pt idx="790">
                  <c:v>73300</c:v>
                </c:pt>
                <c:pt idx="791">
                  <c:v>73200</c:v>
                </c:pt>
                <c:pt idx="792">
                  <c:v>73500</c:v>
                </c:pt>
                <c:pt idx="793">
                  <c:v>72500</c:v>
                </c:pt>
                <c:pt idx="794">
                  <c:v>72900</c:v>
                </c:pt>
                <c:pt idx="795">
                  <c:v>72900</c:v>
                </c:pt>
                <c:pt idx="796">
                  <c:v>72000</c:v>
                </c:pt>
                <c:pt idx="797">
                  <c:v>72000</c:v>
                </c:pt>
                <c:pt idx="798">
                  <c:v>72620</c:v>
                </c:pt>
                <c:pt idx="799">
                  <c:v>72600</c:v>
                </c:pt>
                <c:pt idx="800">
                  <c:v>72800</c:v>
                </c:pt>
                <c:pt idx="801">
                  <c:v>72600</c:v>
                </c:pt>
                <c:pt idx="802">
                  <c:v>72540</c:v>
                </c:pt>
                <c:pt idx="803">
                  <c:v>72600</c:v>
                </c:pt>
                <c:pt idx="804">
                  <c:v>72600</c:v>
                </c:pt>
                <c:pt idx="805">
                  <c:v>72540</c:v>
                </c:pt>
                <c:pt idx="806">
                  <c:v>72540</c:v>
                </c:pt>
                <c:pt idx="807">
                  <c:v>72980</c:v>
                </c:pt>
                <c:pt idx="808">
                  <c:v>73000</c:v>
                </c:pt>
                <c:pt idx="809">
                  <c:v>72300</c:v>
                </c:pt>
                <c:pt idx="810">
                  <c:v>72160</c:v>
                </c:pt>
                <c:pt idx="811">
                  <c:v>72980</c:v>
                </c:pt>
                <c:pt idx="812">
                  <c:v>73460</c:v>
                </c:pt>
                <c:pt idx="813">
                  <c:v>71200</c:v>
                </c:pt>
                <c:pt idx="814">
                  <c:v>71000</c:v>
                </c:pt>
                <c:pt idx="815">
                  <c:v>70500</c:v>
                </c:pt>
                <c:pt idx="816">
                  <c:v>70120</c:v>
                </c:pt>
                <c:pt idx="817">
                  <c:v>70000</c:v>
                </c:pt>
                <c:pt idx="818">
                  <c:v>70000</c:v>
                </c:pt>
                <c:pt idx="819">
                  <c:v>69620</c:v>
                </c:pt>
                <c:pt idx="820">
                  <c:v>69520</c:v>
                </c:pt>
                <c:pt idx="821">
                  <c:v>69540</c:v>
                </c:pt>
                <c:pt idx="822">
                  <c:v>70000</c:v>
                </c:pt>
                <c:pt idx="823">
                  <c:v>69140</c:v>
                </c:pt>
                <c:pt idx="824">
                  <c:v>69200</c:v>
                </c:pt>
                <c:pt idx="825">
                  <c:v>69200</c:v>
                </c:pt>
                <c:pt idx="826">
                  <c:v>69200</c:v>
                </c:pt>
                <c:pt idx="827">
                  <c:v>68520</c:v>
                </c:pt>
                <c:pt idx="828">
                  <c:v>69000</c:v>
                </c:pt>
                <c:pt idx="829">
                  <c:v>68240</c:v>
                </c:pt>
                <c:pt idx="830">
                  <c:v>68280</c:v>
                </c:pt>
                <c:pt idx="831">
                  <c:v>68500</c:v>
                </c:pt>
                <c:pt idx="832">
                  <c:v>68600</c:v>
                </c:pt>
                <c:pt idx="833">
                  <c:v>68520</c:v>
                </c:pt>
                <c:pt idx="834">
                  <c:v>68520</c:v>
                </c:pt>
                <c:pt idx="835">
                  <c:v>68740</c:v>
                </c:pt>
                <c:pt idx="836">
                  <c:v>69400</c:v>
                </c:pt>
                <c:pt idx="837">
                  <c:v>69400</c:v>
                </c:pt>
                <c:pt idx="838">
                  <c:v>68700</c:v>
                </c:pt>
                <c:pt idx="839">
                  <c:v>68700</c:v>
                </c:pt>
                <c:pt idx="840">
                  <c:v>68900</c:v>
                </c:pt>
                <c:pt idx="841">
                  <c:v>69000</c:v>
                </c:pt>
                <c:pt idx="842">
                  <c:v>68700</c:v>
                </c:pt>
                <c:pt idx="843">
                  <c:v>68500</c:v>
                </c:pt>
                <c:pt idx="844">
                  <c:v>68800</c:v>
                </c:pt>
                <c:pt idx="845">
                  <c:v>68500</c:v>
                </c:pt>
                <c:pt idx="846">
                  <c:v>69020</c:v>
                </c:pt>
                <c:pt idx="847">
                  <c:v>69400</c:v>
                </c:pt>
                <c:pt idx="848">
                  <c:v>69500</c:v>
                </c:pt>
                <c:pt idx="849">
                  <c:v>69280</c:v>
                </c:pt>
                <c:pt idx="850">
                  <c:v>69280</c:v>
                </c:pt>
                <c:pt idx="851">
                  <c:v>69280</c:v>
                </c:pt>
                <c:pt idx="852">
                  <c:v>69280</c:v>
                </c:pt>
                <c:pt idx="853">
                  <c:v>68700</c:v>
                </c:pt>
                <c:pt idx="854">
                  <c:v>69000</c:v>
                </c:pt>
                <c:pt idx="855">
                  <c:v>68900</c:v>
                </c:pt>
                <c:pt idx="856">
                  <c:v>69000</c:v>
                </c:pt>
                <c:pt idx="857">
                  <c:v>68500</c:v>
                </c:pt>
                <c:pt idx="858">
                  <c:v>68680</c:v>
                </c:pt>
                <c:pt idx="859">
                  <c:v>69000</c:v>
                </c:pt>
                <c:pt idx="860">
                  <c:v>69000</c:v>
                </c:pt>
                <c:pt idx="861">
                  <c:v>68800</c:v>
                </c:pt>
                <c:pt idx="862">
                  <c:v>69600</c:v>
                </c:pt>
                <c:pt idx="863">
                  <c:v>69600</c:v>
                </c:pt>
                <c:pt idx="864">
                  <c:v>68700</c:v>
                </c:pt>
                <c:pt idx="865">
                  <c:v>68700</c:v>
                </c:pt>
                <c:pt idx="866">
                  <c:v>68720</c:v>
                </c:pt>
                <c:pt idx="867">
                  <c:v>69480</c:v>
                </c:pt>
                <c:pt idx="868">
                  <c:v>69480</c:v>
                </c:pt>
                <c:pt idx="869">
                  <c:v>68700</c:v>
                </c:pt>
                <c:pt idx="870">
                  <c:v>68980</c:v>
                </c:pt>
                <c:pt idx="871">
                  <c:v>68980</c:v>
                </c:pt>
                <c:pt idx="872">
                  <c:v>69000</c:v>
                </c:pt>
                <c:pt idx="873">
                  <c:v>69000</c:v>
                </c:pt>
                <c:pt idx="874">
                  <c:v>69000</c:v>
                </c:pt>
                <c:pt idx="875">
                  <c:v>69000</c:v>
                </c:pt>
                <c:pt idx="876">
                  <c:v>69480</c:v>
                </c:pt>
                <c:pt idx="877">
                  <c:v>68880</c:v>
                </c:pt>
                <c:pt idx="878">
                  <c:v>69000</c:v>
                </c:pt>
                <c:pt idx="879">
                  <c:v>69000</c:v>
                </c:pt>
                <c:pt idx="880">
                  <c:v>69000</c:v>
                </c:pt>
                <c:pt idx="881">
                  <c:v>68520</c:v>
                </c:pt>
                <c:pt idx="882">
                  <c:v>68520</c:v>
                </c:pt>
                <c:pt idx="883">
                  <c:v>68700</c:v>
                </c:pt>
                <c:pt idx="884">
                  <c:v>69900</c:v>
                </c:pt>
                <c:pt idx="885">
                  <c:v>69500</c:v>
                </c:pt>
                <c:pt idx="886">
                  <c:v>69500</c:v>
                </c:pt>
                <c:pt idx="887">
                  <c:v>68560</c:v>
                </c:pt>
                <c:pt idx="888">
                  <c:v>69040</c:v>
                </c:pt>
                <c:pt idx="889">
                  <c:v>69000</c:v>
                </c:pt>
                <c:pt idx="890">
                  <c:v>69020</c:v>
                </c:pt>
                <c:pt idx="891">
                  <c:v>68900</c:v>
                </c:pt>
                <c:pt idx="892">
                  <c:v>69000</c:v>
                </c:pt>
                <c:pt idx="893">
                  <c:v>68520</c:v>
                </c:pt>
                <c:pt idx="894">
                  <c:v>68980</c:v>
                </c:pt>
                <c:pt idx="895">
                  <c:v>69000</c:v>
                </c:pt>
                <c:pt idx="896">
                  <c:v>69720</c:v>
                </c:pt>
                <c:pt idx="897">
                  <c:v>68500</c:v>
                </c:pt>
                <c:pt idx="898">
                  <c:v>69000</c:v>
                </c:pt>
                <c:pt idx="899">
                  <c:v>69180</c:v>
                </c:pt>
                <c:pt idx="900">
                  <c:v>71060</c:v>
                </c:pt>
                <c:pt idx="901">
                  <c:v>70700</c:v>
                </c:pt>
                <c:pt idx="902">
                  <c:v>71000</c:v>
                </c:pt>
                <c:pt idx="903">
                  <c:v>69980</c:v>
                </c:pt>
                <c:pt idx="904">
                  <c:v>69960</c:v>
                </c:pt>
                <c:pt idx="905">
                  <c:v>69900</c:v>
                </c:pt>
                <c:pt idx="906">
                  <c:v>69800</c:v>
                </c:pt>
                <c:pt idx="907">
                  <c:v>69600</c:v>
                </c:pt>
                <c:pt idx="908">
                  <c:v>69640</c:v>
                </c:pt>
                <c:pt idx="909">
                  <c:v>69900</c:v>
                </c:pt>
                <c:pt idx="910">
                  <c:v>69880</c:v>
                </c:pt>
                <c:pt idx="911">
                  <c:v>69020</c:v>
                </c:pt>
                <c:pt idx="912">
                  <c:v>70000</c:v>
                </c:pt>
                <c:pt idx="913">
                  <c:v>70000</c:v>
                </c:pt>
                <c:pt idx="914">
                  <c:v>70000</c:v>
                </c:pt>
                <c:pt idx="915">
                  <c:v>70000</c:v>
                </c:pt>
                <c:pt idx="916">
                  <c:v>69600</c:v>
                </c:pt>
                <c:pt idx="917">
                  <c:v>69100</c:v>
                </c:pt>
                <c:pt idx="918">
                  <c:v>69000</c:v>
                </c:pt>
                <c:pt idx="919">
                  <c:v>68980</c:v>
                </c:pt>
                <c:pt idx="920">
                  <c:v>68920</c:v>
                </c:pt>
                <c:pt idx="921">
                  <c:v>68780</c:v>
                </c:pt>
                <c:pt idx="922">
                  <c:v>68100</c:v>
                </c:pt>
                <c:pt idx="923">
                  <c:v>67980</c:v>
                </c:pt>
                <c:pt idx="924">
                  <c:v>67040</c:v>
                </c:pt>
                <c:pt idx="925">
                  <c:v>67000</c:v>
                </c:pt>
                <c:pt idx="926">
                  <c:v>68400</c:v>
                </c:pt>
                <c:pt idx="927">
                  <c:v>69000</c:v>
                </c:pt>
                <c:pt idx="928">
                  <c:v>67760</c:v>
                </c:pt>
                <c:pt idx="929">
                  <c:v>65700</c:v>
                </c:pt>
                <c:pt idx="930">
                  <c:v>66000</c:v>
                </c:pt>
                <c:pt idx="931">
                  <c:v>65680</c:v>
                </c:pt>
                <c:pt idx="932">
                  <c:v>65980</c:v>
                </c:pt>
                <c:pt idx="933">
                  <c:v>65020</c:v>
                </c:pt>
                <c:pt idx="934">
                  <c:v>66380</c:v>
                </c:pt>
                <c:pt idx="935">
                  <c:v>66700</c:v>
                </c:pt>
                <c:pt idx="936">
                  <c:v>66780</c:v>
                </c:pt>
                <c:pt idx="937">
                  <c:v>66000</c:v>
                </c:pt>
                <c:pt idx="938">
                  <c:v>66840</c:v>
                </c:pt>
                <c:pt idx="939">
                  <c:v>66940</c:v>
                </c:pt>
                <c:pt idx="940">
                  <c:v>66900</c:v>
                </c:pt>
                <c:pt idx="941">
                  <c:v>66940</c:v>
                </c:pt>
                <c:pt idx="942">
                  <c:v>65500</c:v>
                </c:pt>
                <c:pt idx="943">
                  <c:v>66400</c:v>
                </c:pt>
                <c:pt idx="944">
                  <c:v>65060</c:v>
                </c:pt>
                <c:pt idx="945">
                  <c:v>67420</c:v>
                </c:pt>
                <c:pt idx="946">
                  <c:v>68800</c:v>
                </c:pt>
                <c:pt idx="947">
                  <c:v>69000</c:v>
                </c:pt>
                <c:pt idx="948">
                  <c:v>68780</c:v>
                </c:pt>
                <c:pt idx="949">
                  <c:v>68880</c:v>
                </c:pt>
                <c:pt idx="950">
                  <c:v>68780</c:v>
                </c:pt>
                <c:pt idx="951">
                  <c:v>69000</c:v>
                </c:pt>
                <c:pt idx="952">
                  <c:v>69000</c:v>
                </c:pt>
                <c:pt idx="953">
                  <c:v>68000</c:v>
                </c:pt>
                <c:pt idx="954">
                  <c:v>68320</c:v>
                </c:pt>
                <c:pt idx="955">
                  <c:v>68440</c:v>
                </c:pt>
                <c:pt idx="956">
                  <c:v>68480</c:v>
                </c:pt>
                <c:pt idx="957">
                  <c:v>68400</c:v>
                </c:pt>
                <c:pt idx="958">
                  <c:v>68400</c:v>
                </c:pt>
                <c:pt idx="959">
                  <c:v>68440</c:v>
                </c:pt>
                <c:pt idx="960">
                  <c:v>70000</c:v>
                </c:pt>
                <c:pt idx="961">
                  <c:v>68900</c:v>
                </c:pt>
                <c:pt idx="962">
                  <c:v>68940</c:v>
                </c:pt>
                <c:pt idx="963">
                  <c:v>69000</c:v>
                </c:pt>
                <c:pt idx="964">
                  <c:v>66780</c:v>
                </c:pt>
                <c:pt idx="965">
                  <c:v>66040</c:v>
                </c:pt>
                <c:pt idx="966">
                  <c:v>66000</c:v>
                </c:pt>
                <c:pt idx="967">
                  <c:v>65500</c:v>
                </c:pt>
                <c:pt idx="968">
                  <c:v>66800</c:v>
                </c:pt>
                <c:pt idx="969">
                  <c:v>67000</c:v>
                </c:pt>
                <c:pt idx="970">
                  <c:v>67000</c:v>
                </c:pt>
                <c:pt idx="971">
                  <c:v>64900</c:v>
                </c:pt>
                <c:pt idx="972">
                  <c:v>64220</c:v>
                </c:pt>
                <c:pt idx="973">
                  <c:v>65740</c:v>
                </c:pt>
                <c:pt idx="974">
                  <c:v>66000</c:v>
                </c:pt>
                <c:pt idx="975">
                  <c:v>65220</c:v>
                </c:pt>
                <c:pt idx="976">
                  <c:v>65100</c:v>
                </c:pt>
                <c:pt idx="977">
                  <c:v>67000</c:v>
                </c:pt>
                <c:pt idx="978">
                  <c:v>65500</c:v>
                </c:pt>
                <c:pt idx="979">
                  <c:v>65040</c:v>
                </c:pt>
                <c:pt idx="980">
                  <c:v>65120</c:v>
                </c:pt>
                <c:pt idx="981">
                  <c:v>65800</c:v>
                </c:pt>
                <c:pt idx="982">
                  <c:v>67980</c:v>
                </c:pt>
                <c:pt idx="983">
                  <c:v>65000</c:v>
                </c:pt>
                <c:pt idx="984">
                  <c:v>68360</c:v>
                </c:pt>
                <c:pt idx="985">
                  <c:v>67300</c:v>
                </c:pt>
                <c:pt idx="986">
                  <c:v>66400</c:v>
                </c:pt>
                <c:pt idx="987">
                  <c:v>66620</c:v>
                </c:pt>
                <c:pt idx="988">
                  <c:v>66600</c:v>
                </c:pt>
                <c:pt idx="989">
                  <c:v>66100</c:v>
                </c:pt>
                <c:pt idx="990">
                  <c:v>67020</c:v>
                </c:pt>
                <c:pt idx="991">
                  <c:v>66960</c:v>
                </c:pt>
                <c:pt idx="992">
                  <c:v>68480</c:v>
                </c:pt>
                <c:pt idx="993">
                  <c:v>68500</c:v>
                </c:pt>
                <c:pt idx="994">
                  <c:v>68820</c:v>
                </c:pt>
                <c:pt idx="995">
                  <c:v>67020</c:v>
                </c:pt>
                <c:pt idx="996">
                  <c:v>69000</c:v>
                </c:pt>
                <c:pt idx="997">
                  <c:v>69020</c:v>
                </c:pt>
                <c:pt idx="998">
                  <c:v>69560</c:v>
                </c:pt>
                <c:pt idx="999">
                  <c:v>68600</c:v>
                </c:pt>
                <c:pt idx="1000">
                  <c:v>69900</c:v>
                </c:pt>
                <c:pt idx="1001">
                  <c:v>69960</c:v>
                </c:pt>
                <c:pt idx="1002">
                  <c:v>69200</c:v>
                </c:pt>
                <c:pt idx="1003">
                  <c:v>70000</c:v>
                </c:pt>
                <c:pt idx="1004">
                  <c:v>69900</c:v>
                </c:pt>
                <c:pt idx="1005">
                  <c:v>70000</c:v>
                </c:pt>
                <c:pt idx="1006">
                  <c:v>69920</c:v>
                </c:pt>
                <c:pt idx="1007">
                  <c:v>69900</c:v>
                </c:pt>
                <c:pt idx="1008">
                  <c:v>70000</c:v>
                </c:pt>
                <c:pt idx="1009">
                  <c:v>70000</c:v>
                </c:pt>
                <c:pt idx="1010">
                  <c:v>69920</c:v>
                </c:pt>
                <c:pt idx="1011">
                  <c:v>69000</c:v>
                </c:pt>
                <c:pt idx="1012">
                  <c:v>68080</c:v>
                </c:pt>
                <c:pt idx="1013">
                  <c:v>68000</c:v>
                </c:pt>
                <c:pt idx="1014">
                  <c:v>68020</c:v>
                </c:pt>
                <c:pt idx="1015">
                  <c:v>68020</c:v>
                </c:pt>
                <c:pt idx="1016">
                  <c:v>67600</c:v>
                </c:pt>
                <c:pt idx="1017">
                  <c:v>69940</c:v>
                </c:pt>
                <c:pt idx="1018">
                  <c:v>70000</c:v>
                </c:pt>
                <c:pt idx="1019">
                  <c:v>69500</c:v>
                </c:pt>
                <c:pt idx="1020">
                  <c:v>70720</c:v>
                </c:pt>
                <c:pt idx="1021">
                  <c:v>71780</c:v>
                </c:pt>
                <c:pt idx="1022">
                  <c:v>72000</c:v>
                </c:pt>
                <c:pt idx="1023">
                  <c:v>69860</c:v>
                </c:pt>
                <c:pt idx="1024">
                  <c:v>69300</c:v>
                </c:pt>
                <c:pt idx="1025">
                  <c:v>69060</c:v>
                </c:pt>
                <c:pt idx="1026">
                  <c:v>69060</c:v>
                </c:pt>
                <c:pt idx="1027">
                  <c:v>69160</c:v>
                </c:pt>
                <c:pt idx="1028">
                  <c:v>69480</c:v>
                </c:pt>
                <c:pt idx="1029">
                  <c:v>69060</c:v>
                </c:pt>
                <c:pt idx="1030">
                  <c:v>69480</c:v>
                </c:pt>
                <c:pt idx="1031">
                  <c:v>69400</c:v>
                </c:pt>
                <c:pt idx="1032">
                  <c:v>69500</c:v>
                </c:pt>
                <c:pt idx="1033">
                  <c:v>69000</c:v>
                </c:pt>
                <c:pt idx="1034">
                  <c:v>69900</c:v>
                </c:pt>
                <c:pt idx="1035">
                  <c:v>69900</c:v>
                </c:pt>
                <c:pt idx="1036">
                  <c:v>69980</c:v>
                </c:pt>
                <c:pt idx="1037">
                  <c:v>70000</c:v>
                </c:pt>
                <c:pt idx="1038">
                  <c:v>69920</c:v>
                </c:pt>
                <c:pt idx="1039">
                  <c:v>70000</c:v>
                </c:pt>
                <c:pt idx="1040">
                  <c:v>69300</c:v>
                </c:pt>
                <c:pt idx="1041">
                  <c:v>69260</c:v>
                </c:pt>
                <c:pt idx="1042">
                  <c:v>69880</c:v>
                </c:pt>
                <c:pt idx="1043">
                  <c:v>69880</c:v>
                </c:pt>
                <c:pt idx="1044">
                  <c:v>69900</c:v>
                </c:pt>
                <c:pt idx="1045">
                  <c:v>70000</c:v>
                </c:pt>
                <c:pt idx="1046">
                  <c:v>70000</c:v>
                </c:pt>
                <c:pt idx="1047">
                  <c:v>70200</c:v>
                </c:pt>
                <c:pt idx="1048">
                  <c:v>70200</c:v>
                </c:pt>
                <c:pt idx="1049">
                  <c:v>70280</c:v>
                </c:pt>
                <c:pt idx="1050">
                  <c:v>70480</c:v>
                </c:pt>
                <c:pt idx="1051">
                  <c:v>70300</c:v>
                </c:pt>
                <c:pt idx="1052">
                  <c:v>70300</c:v>
                </c:pt>
                <c:pt idx="1053">
                  <c:v>70360</c:v>
                </c:pt>
                <c:pt idx="1054">
                  <c:v>70980</c:v>
                </c:pt>
                <c:pt idx="1055">
                  <c:v>70220</c:v>
                </c:pt>
                <c:pt idx="1056">
                  <c:v>70000</c:v>
                </c:pt>
                <c:pt idx="1057">
                  <c:v>69760</c:v>
                </c:pt>
                <c:pt idx="1058">
                  <c:v>70880</c:v>
                </c:pt>
                <c:pt idx="1059">
                  <c:v>68040</c:v>
                </c:pt>
                <c:pt idx="1060">
                  <c:v>66300</c:v>
                </c:pt>
                <c:pt idx="1061">
                  <c:v>66500</c:v>
                </c:pt>
                <c:pt idx="1062">
                  <c:v>66680</c:v>
                </c:pt>
                <c:pt idx="1063">
                  <c:v>66960</c:v>
                </c:pt>
                <c:pt idx="1064">
                  <c:v>66980</c:v>
                </c:pt>
                <c:pt idx="1065">
                  <c:v>66600</c:v>
                </c:pt>
                <c:pt idx="1066">
                  <c:v>67300</c:v>
                </c:pt>
                <c:pt idx="1067">
                  <c:v>67480</c:v>
                </c:pt>
                <c:pt idx="1068">
                  <c:v>67500</c:v>
                </c:pt>
                <c:pt idx="1069">
                  <c:v>67300</c:v>
                </c:pt>
                <c:pt idx="1070">
                  <c:v>67800</c:v>
                </c:pt>
                <c:pt idx="1071">
                  <c:v>67840</c:v>
                </c:pt>
                <c:pt idx="1072">
                  <c:v>69000</c:v>
                </c:pt>
                <c:pt idx="1073">
                  <c:v>69000</c:v>
                </c:pt>
                <c:pt idx="1074">
                  <c:v>69000</c:v>
                </c:pt>
                <c:pt idx="1075">
                  <c:v>69000</c:v>
                </c:pt>
                <c:pt idx="1076">
                  <c:v>69000</c:v>
                </c:pt>
                <c:pt idx="1077">
                  <c:v>69000</c:v>
                </c:pt>
                <c:pt idx="1078">
                  <c:v>69000</c:v>
                </c:pt>
                <c:pt idx="1079">
                  <c:v>68880</c:v>
                </c:pt>
                <c:pt idx="1080">
                  <c:v>68980</c:v>
                </c:pt>
                <c:pt idx="1081">
                  <c:v>69400</c:v>
                </c:pt>
                <c:pt idx="1082">
                  <c:v>69760</c:v>
                </c:pt>
                <c:pt idx="1083">
                  <c:v>69960</c:v>
                </c:pt>
                <c:pt idx="1084">
                  <c:v>69980</c:v>
                </c:pt>
                <c:pt idx="1085">
                  <c:v>65960</c:v>
                </c:pt>
                <c:pt idx="1086">
                  <c:v>66000</c:v>
                </c:pt>
                <c:pt idx="1087">
                  <c:v>66000</c:v>
                </c:pt>
                <c:pt idx="1088">
                  <c:v>67000</c:v>
                </c:pt>
                <c:pt idx="1089">
                  <c:v>69480</c:v>
                </c:pt>
                <c:pt idx="1090">
                  <c:v>69000</c:v>
                </c:pt>
                <c:pt idx="1091">
                  <c:v>69980</c:v>
                </c:pt>
                <c:pt idx="1092">
                  <c:v>70000</c:v>
                </c:pt>
                <c:pt idx="1093">
                  <c:v>70000</c:v>
                </c:pt>
                <c:pt idx="1094">
                  <c:v>70000</c:v>
                </c:pt>
                <c:pt idx="1095">
                  <c:v>70000</c:v>
                </c:pt>
                <c:pt idx="1096">
                  <c:v>70000</c:v>
                </c:pt>
                <c:pt idx="1097">
                  <c:v>70000</c:v>
                </c:pt>
                <c:pt idx="1098">
                  <c:v>68100</c:v>
                </c:pt>
                <c:pt idx="1099">
                  <c:v>65500</c:v>
                </c:pt>
                <c:pt idx="1100">
                  <c:v>66500</c:v>
                </c:pt>
                <c:pt idx="1101">
                  <c:v>66340</c:v>
                </c:pt>
                <c:pt idx="1102">
                  <c:v>66200</c:v>
                </c:pt>
                <c:pt idx="1103">
                  <c:v>66200</c:v>
                </c:pt>
                <c:pt idx="1104">
                  <c:v>66000</c:v>
                </c:pt>
                <c:pt idx="1105">
                  <c:v>65400</c:v>
                </c:pt>
                <c:pt idx="1106">
                  <c:v>65400</c:v>
                </c:pt>
                <c:pt idx="1107">
                  <c:v>65500</c:v>
                </c:pt>
                <c:pt idx="1108">
                  <c:v>66400</c:v>
                </c:pt>
                <c:pt idx="1109">
                  <c:v>65000</c:v>
                </c:pt>
                <c:pt idx="1110">
                  <c:v>63980</c:v>
                </c:pt>
                <c:pt idx="1111">
                  <c:v>64000</c:v>
                </c:pt>
                <c:pt idx="1112">
                  <c:v>63300</c:v>
                </c:pt>
                <c:pt idx="1113">
                  <c:v>63000</c:v>
                </c:pt>
                <c:pt idx="1114">
                  <c:v>63500</c:v>
                </c:pt>
                <c:pt idx="1115">
                  <c:v>63000</c:v>
                </c:pt>
                <c:pt idx="1116">
                  <c:v>61600</c:v>
                </c:pt>
              </c:numCache>
            </c:numRef>
          </c:val>
          <c:smooth val="0"/>
          <c:extLst>
            <c:ext xmlns:c16="http://schemas.microsoft.com/office/drawing/2014/chart" uri="{C3380CC4-5D6E-409C-BE32-E72D297353CC}">
              <c16:uniqueId val="{00000000-2911-4DF7-9928-1E6DA063F0E0}"/>
            </c:ext>
          </c:extLst>
        </c:ser>
        <c:dLbls>
          <c:showLegendKey val="0"/>
          <c:showVal val="0"/>
          <c:showCatName val="0"/>
          <c:showSerName val="0"/>
          <c:showPercent val="0"/>
          <c:showBubbleSize val="0"/>
        </c:dLbls>
        <c:marker val="1"/>
        <c:smooth val="0"/>
        <c:axId val="168470016"/>
        <c:axId val="54614208"/>
      </c:lineChart>
      <c:lineChart>
        <c:grouping val="standard"/>
        <c:varyColors val="0"/>
        <c:ser>
          <c:idx val="1"/>
          <c:order val="1"/>
          <c:tx>
            <c:strRef>
              <c:f>'Precio Historico'!$D$3</c:f>
              <c:strCache>
                <c:ptCount val="1"/>
                <c:pt idx="0">
                  <c:v>ICOLCAP</c:v>
                </c:pt>
              </c:strCache>
            </c:strRef>
          </c:tx>
          <c:marker>
            <c:symbol val="none"/>
          </c:marker>
          <c:val>
            <c:numRef>
              <c:f>'Precio Historico'!$D$4:$D$1120</c:f>
              <c:numCache>
                <c:formatCode>#,##0</c:formatCode>
                <c:ptCount val="1117"/>
                <c:pt idx="0">
                  <c:v>15502.5</c:v>
                </c:pt>
                <c:pt idx="1">
                  <c:v>15400</c:v>
                </c:pt>
                <c:pt idx="2">
                  <c:v>15462</c:v>
                </c:pt>
                <c:pt idx="3">
                  <c:v>15435</c:v>
                </c:pt>
                <c:pt idx="4">
                  <c:v>15422</c:v>
                </c:pt>
                <c:pt idx="5">
                  <c:v>15400</c:v>
                </c:pt>
                <c:pt idx="6">
                  <c:v>15522.5</c:v>
                </c:pt>
                <c:pt idx="7">
                  <c:v>15695</c:v>
                </c:pt>
                <c:pt idx="8">
                  <c:v>15908.5</c:v>
                </c:pt>
                <c:pt idx="9">
                  <c:v>15785</c:v>
                </c:pt>
                <c:pt idx="10">
                  <c:v>15700</c:v>
                </c:pt>
                <c:pt idx="11">
                  <c:v>15765.5</c:v>
                </c:pt>
                <c:pt idx="12">
                  <c:v>15552.5</c:v>
                </c:pt>
                <c:pt idx="13">
                  <c:v>15641.5</c:v>
                </c:pt>
                <c:pt idx="14">
                  <c:v>15685.5</c:v>
                </c:pt>
                <c:pt idx="15">
                  <c:v>15818</c:v>
                </c:pt>
                <c:pt idx="16">
                  <c:v>15859</c:v>
                </c:pt>
                <c:pt idx="17">
                  <c:v>15830</c:v>
                </c:pt>
                <c:pt idx="18">
                  <c:v>15969.5</c:v>
                </c:pt>
                <c:pt idx="19">
                  <c:v>15830.5</c:v>
                </c:pt>
                <c:pt idx="20">
                  <c:v>15861.5</c:v>
                </c:pt>
                <c:pt idx="21">
                  <c:v>15877</c:v>
                </c:pt>
                <c:pt idx="22">
                  <c:v>16000</c:v>
                </c:pt>
                <c:pt idx="23">
                  <c:v>15898</c:v>
                </c:pt>
                <c:pt idx="24">
                  <c:v>15969</c:v>
                </c:pt>
                <c:pt idx="25">
                  <c:v>15893</c:v>
                </c:pt>
                <c:pt idx="26">
                  <c:v>15750</c:v>
                </c:pt>
                <c:pt idx="27">
                  <c:v>15610</c:v>
                </c:pt>
                <c:pt idx="28">
                  <c:v>15702</c:v>
                </c:pt>
                <c:pt idx="29">
                  <c:v>15728.5</c:v>
                </c:pt>
                <c:pt idx="30">
                  <c:v>15836</c:v>
                </c:pt>
                <c:pt idx="31">
                  <c:v>15635</c:v>
                </c:pt>
                <c:pt idx="32">
                  <c:v>15548</c:v>
                </c:pt>
                <c:pt idx="33">
                  <c:v>15320</c:v>
                </c:pt>
                <c:pt idx="34">
                  <c:v>15337</c:v>
                </c:pt>
                <c:pt idx="35">
                  <c:v>15175</c:v>
                </c:pt>
                <c:pt idx="36">
                  <c:v>15100</c:v>
                </c:pt>
                <c:pt idx="37">
                  <c:v>14880</c:v>
                </c:pt>
                <c:pt idx="38">
                  <c:v>14667.5</c:v>
                </c:pt>
                <c:pt idx="39">
                  <c:v>14830</c:v>
                </c:pt>
                <c:pt idx="40">
                  <c:v>14893.5</c:v>
                </c:pt>
                <c:pt idx="41">
                  <c:v>14825</c:v>
                </c:pt>
                <c:pt idx="42">
                  <c:v>14826.5</c:v>
                </c:pt>
                <c:pt idx="43">
                  <c:v>15078.5</c:v>
                </c:pt>
                <c:pt idx="44">
                  <c:v>14984.5</c:v>
                </c:pt>
                <c:pt idx="45">
                  <c:v>14926</c:v>
                </c:pt>
                <c:pt idx="46">
                  <c:v>14832.5</c:v>
                </c:pt>
                <c:pt idx="47">
                  <c:v>14814</c:v>
                </c:pt>
                <c:pt idx="48">
                  <c:v>14822</c:v>
                </c:pt>
                <c:pt idx="49">
                  <c:v>14925</c:v>
                </c:pt>
                <c:pt idx="50">
                  <c:v>14987</c:v>
                </c:pt>
                <c:pt idx="51">
                  <c:v>14946</c:v>
                </c:pt>
                <c:pt idx="52">
                  <c:v>14934.5</c:v>
                </c:pt>
                <c:pt idx="53">
                  <c:v>14952</c:v>
                </c:pt>
                <c:pt idx="54">
                  <c:v>14740</c:v>
                </c:pt>
                <c:pt idx="55">
                  <c:v>14790</c:v>
                </c:pt>
                <c:pt idx="56">
                  <c:v>14880</c:v>
                </c:pt>
                <c:pt idx="57">
                  <c:v>15050</c:v>
                </c:pt>
                <c:pt idx="58">
                  <c:v>15366</c:v>
                </c:pt>
                <c:pt idx="59">
                  <c:v>15464</c:v>
                </c:pt>
                <c:pt idx="60">
                  <c:v>15508</c:v>
                </c:pt>
                <c:pt idx="61">
                  <c:v>15506.5</c:v>
                </c:pt>
                <c:pt idx="62">
                  <c:v>15420</c:v>
                </c:pt>
                <c:pt idx="63">
                  <c:v>15385</c:v>
                </c:pt>
                <c:pt idx="64">
                  <c:v>15299</c:v>
                </c:pt>
                <c:pt idx="65">
                  <c:v>15410</c:v>
                </c:pt>
                <c:pt idx="66">
                  <c:v>15336.5</c:v>
                </c:pt>
                <c:pt idx="67">
                  <c:v>15299</c:v>
                </c:pt>
                <c:pt idx="68">
                  <c:v>15240.5</c:v>
                </c:pt>
                <c:pt idx="69">
                  <c:v>15357.5</c:v>
                </c:pt>
                <c:pt idx="70">
                  <c:v>15268.5</c:v>
                </c:pt>
                <c:pt idx="71">
                  <c:v>15320</c:v>
                </c:pt>
                <c:pt idx="72">
                  <c:v>15415</c:v>
                </c:pt>
                <c:pt idx="73">
                  <c:v>15474.5</c:v>
                </c:pt>
                <c:pt idx="74">
                  <c:v>15552</c:v>
                </c:pt>
                <c:pt idx="75">
                  <c:v>15968.5</c:v>
                </c:pt>
                <c:pt idx="76">
                  <c:v>15942</c:v>
                </c:pt>
                <c:pt idx="77">
                  <c:v>16067.5</c:v>
                </c:pt>
                <c:pt idx="78">
                  <c:v>16100</c:v>
                </c:pt>
                <c:pt idx="79">
                  <c:v>16065</c:v>
                </c:pt>
                <c:pt idx="80">
                  <c:v>16103</c:v>
                </c:pt>
                <c:pt idx="81">
                  <c:v>15792</c:v>
                </c:pt>
                <c:pt idx="82">
                  <c:v>15727</c:v>
                </c:pt>
                <c:pt idx="83">
                  <c:v>15640.5</c:v>
                </c:pt>
                <c:pt idx="84">
                  <c:v>15550</c:v>
                </c:pt>
                <c:pt idx="85">
                  <c:v>15500</c:v>
                </c:pt>
                <c:pt idx="86">
                  <c:v>15285</c:v>
                </c:pt>
                <c:pt idx="87">
                  <c:v>15400</c:v>
                </c:pt>
                <c:pt idx="88">
                  <c:v>15445</c:v>
                </c:pt>
                <c:pt idx="89">
                  <c:v>15598</c:v>
                </c:pt>
                <c:pt idx="90">
                  <c:v>15550</c:v>
                </c:pt>
                <c:pt idx="91">
                  <c:v>15500.5</c:v>
                </c:pt>
                <c:pt idx="92">
                  <c:v>15381</c:v>
                </c:pt>
                <c:pt idx="93">
                  <c:v>15303</c:v>
                </c:pt>
                <c:pt idx="94">
                  <c:v>15124</c:v>
                </c:pt>
                <c:pt idx="95">
                  <c:v>15200</c:v>
                </c:pt>
                <c:pt idx="96">
                  <c:v>15199.5</c:v>
                </c:pt>
                <c:pt idx="97">
                  <c:v>15129.5</c:v>
                </c:pt>
                <c:pt idx="98">
                  <c:v>15115</c:v>
                </c:pt>
                <c:pt idx="99">
                  <c:v>15074</c:v>
                </c:pt>
                <c:pt idx="100">
                  <c:v>14990</c:v>
                </c:pt>
                <c:pt idx="101">
                  <c:v>14975</c:v>
                </c:pt>
                <c:pt idx="102">
                  <c:v>14860</c:v>
                </c:pt>
                <c:pt idx="103">
                  <c:v>14747</c:v>
                </c:pt>
                <c:pt idx="104">
                  <c:v>14870</c:v>
                </c:pt>
                <c:pt idx="105">
                  <c:v>14915</c:v>
                </c:pt>
                <c:pt idx="106">
                  <c:v>14790</c:v>
                </c:pt>
                <c:pt idx="107">
                  <c:v>14871</c:v>
                </c:pt>
                <c:pt idx="108">
                  <c:v>14726</c:v>
                </c:pt>
                <c:pt idx="109">
                  <c:v>14677.5</c:v>
                </c:pt>
                <c:pt idx="110">
                  <c:v>14622</c:v>
                </c:pt>
                <c:pt idx="111">
                  <c:v>14640</c:v>
                </c:pt>
                <c:pt idx="112">
                  <c:v>14656.5</c:v>
                </c:pt>
                <c:pt idx="113">
                  <c:v>14650</c:v>
                </c:pt>
                <c:pt idx="114">
                  <c:v>14604.5</c:v>
                </c:pt>
                <c:pt idx="115">
                  <c:v>14670</c:v>
                </c:pt>
                <c:pt idx="116">
                  <c:v>14688.5</c:v>
                </c:pt>
                <c:pt idx="117">
                  <c:v>14638.5</c:v>
                </c:pt>
                <c:pt idx="118">
                  <c:v>14697</c:v>
                </c:pt>
                <c:pt idx="119">
                  <c:v>14673</c:v>
                </c:pt>
                <c:pt idx="120">
                  <c:v>14610</c:v>
                </c:pt>
                <c:pt idx="121">
                  <c:v>14600</c:v>
                </c:pt>
                <c:pt idx="122">
                  <c:v>14521</c:v>
                </c:pt>
                <c:pt idx="123">
                  <c:v>14559</c:v>
                </c:pt>
                <c:pt idx="124">
                  <c:v>14483.5</c:v>
                </c:pt>
                <c:pt idx="125">
                  <c:v>14540</c:v>
                </c:pt>
                <c:pt idx="126">
                  <c:v>14590</c:v>
                </c:pt>
                <c:pt idx="127">
                  <c:v>14445</c:v>
                </c:pt>
                <c:pt idx="128">
                  <c:v>14428.5</c:v>
                </c:pt>
                <c:pt idx="129">
                  <c:v>14395</c:v>
                </c:pt>
                <c:pt idx="130">
                  <c:v>14500</c:v>
                </c:pt>
                <c:pt idx="131">
                  <c:v>14548</c:v>
                </c:pt>
                <c:pt idx="132">
                  <c:v>14534.5</c:v>
                </c:pt>
                <c:pt idx="133">
                  <c:v>14580</c:v>
                </c:pt>
                <c:pt idx="134">
                  <c:v>14690</c:v>
                </c:pt>
                <c:pt idx="135">
                  <c:v>15000</c:v>
                </c:pt>
                <c:pt idx="136">
                  <c:v>14874</c:v>
                </c:pt>
                <c:pt idx="137">
                  <c:v>14815</c:v>
                </c:pt>
                <c:pt idx="138">
                  <c:v>14861.5</c:v>
                </c:pt>
                <c:pt idx="139">
                  <c:v>14874.5</c:v>
                </c:pt>
                <c:pt idx="140">
                  <c:v>14925</c:v>
                </c:pt>
                <c:pt idx="141">
                  <c:v>14973</c:v>
                </c:pt>
                <c:pt idx="142">
                  <c:v>15034</c:v>
                </c:pt>
                <c:pt idx="143">
                  <c:v>14976.5</c:v>
                </c:pt>
                <c:pt idx="144">
                  <c:v>15027.5</c:v>
                </c:pt>
                <c:pt idx="145">
                  <c:v>15016.5</c:v>
                </c:pt>
                <c:pt idx="146">
                  <c:v>15076</c:v>
                </c:pt>
                <c:pt idx="147">
                  <c:v>15074</c:v>
                </c:pt>
                <c:pt idx="148">
                  <c:v>15049</c:v>
                </c:pt>
                <c:pt idx="149">
                  <c:v>15031.5</c:v>
                </c:pt>
                <c:pt idx="150">
                  <c:v>15001.5</c:v>
                </c:pt>
                <c:pt idx="151">
                  <c:v>15040</c:v>
                </c:pt>
                <c:pt idx="152">
                  <c:v>15005.5</c:v>
                </c:pt>
                <c:pt idx="153">
                  <c:v>15000</c:v>
                </c:pt>
                <c:pt idx="154">
                  <c:v>15069.5</c:v>
                </c:pt>
                <c:pt idx="155">
                  <c:v>15050.5</c:v>
                </c:pt>
                <c:pt idx="156">
                  <c:v>15004</c:v>
                </c:pt>
                <c:pt idx="157">
                  <c:v>15045</c:v>
                </c:pt>
                <c:pt idx="158">
                  <c:v>15047.5</c:v>
                </c:pt>
                <c:pt idx="159">
                  <c:v>15045.5</c:v>
                </c:pt>
                <c:pt idx="160">
                  <c:v>15035</c:v>
                </c:pt>
                <c:pt idx="161">
                  <c:v>15092</c:v>
                </c:pt>
                <c:pt idx="162">
                  <c:v>15085</c:v>
                </c:pt>
                <c:pt idx="163">
                  <c:v>15054.5</c:v>
                </c:pt>
                <c:pt idx="164">
                  <c:v>15060</c:v>
                </c:pt>
                <c:pt idx="165">
                  <c:v>15075</c:v>
                </c:pt>
                <c:pt idx="166">
                  <c:v>15196</c:v>
                </c:pt>
                <c:pt idx="167">
                  <c:v>15104</c:v>
                </c:pt>
                <c:pt idx="168">
                  <c:v>15155</c:v>
                </c:pt>
                <c:pt idx="169">
                  <c:v>15217.5</c:v>
                </c:pt>
                <c:pt idx="170">
                  <c:v>15183</c:v>
                </c:pt>
                <c:pt idx="171">
                  <c:v>15184</c:v>
                </c:pt>
                <c:pt idx="172">
                  <c:v>15071</c:v>
                </c:pt>
                <c:pt idx="173">
                  <c:v>14975</c:v>
                </c:pt>
                <c:pt idx="174">
                  <c:v>14876</c:v>
                </c:pt>
                <c:pt idx="175">
                  <c:v>14869</c:v>
                </c:pt>
                <c:pt idx="176">
                  <c:v>14837</c:v>
                </c:pt>
                <c:pt idx="177">
                  <c:v>14911.5</c:v>
                </c:pt>
                <c:pt idx="178">
                  <c:v>14911</c:v>
                </c:pt>
                <c:pt idx="179">
                  <c:v>14960.5</c:v>
                </c:pt>
                <c:pt idx="180">
                  <c:v>14976</c:v>
                </c:pt>
                <c:pt idx="181">
                  <c:v>14960</c:v>
                </c:pt>
                <c:pt idx="182">
                  <c:v>14950</c:v>
                </c:pt>
                <c:pt idx="183">
                  <c:v>14901.5</c:v>
                </c:pt>
                <c:pt idx="184">
                  <c:v>14682.5</c:v>
                </c:pt>
                <c:pt idx="185">
                  <c:v>14762</c:v>
                </c:pt>
                <c:pt idx="186">
                  <c:v>14760</c:v>
                </c:pt>
                <c:pt idx="187">
                  <c:v>14706.5</c:v>
                </c:pt>
                <c:pt idx="188">
                  <c:v>14800</c:v>
                </c:pt>
                <c:pt idx="189">
                  <c:v>14850</c:v>
                </c:pt>
                <c:pt idx="190">
                  <c:v>14941.5</c:v>
                </c:pt>
                <c:pt idx="191">
                  <c:v>14956</c:v>
                </c:pt>
                <c:pt idx="192">
                  <c:v>14959.5</c:v>
                </c:pt>
                <c:pt idx="193">
                  <c:v>14954.5</c:v>
                </c:pt>
                <c:pt idx="194">
                  <c:v>14956</c:v>
                </c:pt>
                <c:pt idx="195">
                  <c:v>14990</c:v>
                </c:pt>
                <c:pt idx="196">
                  <c:v>14932</c:v>
                </c:pt>
                <c:pt idx="197">
                  <c:v>14950</c:v>
                </c:pt>
                <c:pt idx="198">
                  <c:v>14984.5</c:v>
                </c:pt>
                <c:pt idx="199">
                  <c:v>14873</c:v>
                </c:pt>
                <c:pt idx="200">
                  <c:v>14914.5</c:v>
                </c:pt>
                <c:pt idx="201">
                  <c:v>14966</c:v>
                </c:pt>
                <c:pt idx="202">
                  <c:v>15104.5</c:v>
                </c:pt>
                <c:pt idx="203">
                  <c:v>15040</c:v>
                </c:pt>
                <c:pt idx="204">
                  <c:v>15105</c:v>
                </c:pt>
                <c:pt idx="205">
                  <c:v>15040</c:v>
                </c:pt>
                <c:pt idx="206">
                  <c:v>14933.5</c:v>
                </c:pt>
                <c:pt idx="207">
                  <c:v>14911</c:v>
                </c:pt>
                <c:pt idx="208">
                  <c:v>14839.5</c:v>
                </c:pt>
                <c:pt idx="209">
                  <c:v>15027</c:v>
                </c:pt>
                <c:pt idx="210">
                  <c:v>14964</c:v>
                </c:pt>
                <c:pt idx="211">
                  <c:v>14900</c:v>
                </c:pt>
                <c:pt idx="212">
                  <c:v>14742</c:v>
                </c:pt>
                <c:pt idx="213">
                  <c:v>14740</c:v>
                </c:pt>
                <c:pt idx="214">
                  <c:v>14629</c:v>
                </c:pt>
                <c:pt idx="215">
                  <c:v>14570.5</c:v>
                </c:pt>
                <c:pt idx="216">
                  <c:v>14642.5</c:v>
                </c:pt>
                <c:pt idx="217">
                  <c:v>14675</c:v>
                </c:pt>
                <c:pt idx="218">
                  <c:v>14721.5</c:v>
                </c:pt>
                <c:pt idx="219">
                  <c:v>14713</c:v>
                </c:pt>
                <c:pt idx="220">
                  <c:v>14548</c:v>
                </c:pt>
                <c:pt idx="221">
                  <c:v>14557</c:v>
                </c:pt>
                <c:pt idx="222">
                  <c:v>14576</c:v>
                </c:pt>
                <c:pt idx="223">
                  <c:v>14480</c:v>
                </c:pt>
                <c:pt idx="224">
                  <c:v>14580</c:v>
                </c:pt>
                <c:pt idx="225">
                  <c:v>14670</c:v>
                </c:pt>
                <c:pt idx="226">
                  <c:v>14628.5</c:v>
                </c:pt>
                <c:pt idx="227">
                  <c:v>14623</c:v>
                </c:pt>
                <c:pt idx="228">
                  <c:v>14580</c:v>
                </c:pt>
                <c:pt idx="229">
                  <c:v>14589.5</c:v>
                </c:pt>
                <c:pt idx="230">
                  <c:v>14662</c:v>
                </c:pt>
                <c:pt idx="231">
                  <c:v>14470</c:v>
                </c:pt>
                <c:pt idx="232">
                  <c:v>14545</c:v>
                </c:pt>
                <c:pt idx="233">
                  <c:v>14668</c:v>
                </c:pt>
                <c:pt idx="234">
                  <c:v>14725.5</c:v>
                </c:pt>
                <c:pt idx="235">
                  <c:v>14591</c:v>
                </c:pt>
                <c:pt idx="236">
                  <c:v>14345</c:v>
                </c:pt>
                <c:pt idx="237">
                  <c:v>14275</c:v>
                </c:pt>
                <c:pt idx="238">
                  <c:v>14268</c:v>
                </c:pt>
                <c:pt idx="239">
                  <c:v>14226</c:v>
                </c:pt>
                <c:pt idx="240">
                  <c:v>14004</c:v>
                </c:pt>
                <c:pt idx="241">
                  <c:v>13909</c:v>
                </c:pt>
                <c:pt idx="242">
                  <c:v>13946</c:v>
                </c:pt>
                <c:pt idx="243">
                  <c:v>13950.5</c:v>
                </c:pt>
                <c:pt idx="244">
                  <c:v>13816.5</c:v>
                </c:pt>
                <c:pt idx="245">
                  <c:v>13826.5</c:v>
                </c:pt>
                <c:pt idx="246">
                  <c:v>13840</c:v>
                </c:pt>
                <c:pt idx="247">
                  <c:v>13903.5</c:v>
                </c:pt>
                <c:pt idx="248">
                  <c:v>13915</c:v>
                </c:pt>
                <c:pt idx="249">
                  <c:v>13950</c:v>
                </c:pt>
                <c:pt idx="250">
                  <c:v>13908</c:v>
                </c:pt>
                <c:pt idx="251">
                  <c:v>13909</c:v>
                </c:pt>
                <c:pt idx="252">
                  <c:v>13888.5</c:v>
                </c:pt>
                <c:pt idx="253">
                  <c:v>13870</c:v>
                </c:pt>
                <c:pt idx="254">
                  <c:v>13850</c:v>
                </c:pt>
                <c:pt idx="255">
                  <c:v>13825</c:v>
                </c:pt>
                <c:pt idx="256">
                  <c:v>13828</c:v>
                </c:pt>
                <c:pt idx="257">
                  <c:v>13844.5</c:v>
                </c:pt>
                <c:pt idx="258">
                  <c:v>13887.5</c:v>
                </c:pt>
                <c:pt idx="259">
                  <c:v>13795.5</c:v>
                </c:pt>
                <c:pt idx="260">
                  <c:v>13775</c:v>
                </c:pt>
                <c:pt idx="261">
                  <c:v>13650</c:v>
                </c:pt>
                <c:pt idx="262">
                  <c:v>13676</c:v>
                </c:pt>
                <c:pt idx="263">
                  <c:v>13734</c:v>
                </c:pt>
                <c:pt idx="264">
                  <c:v>13613.5</c:v>
                </c:pt>
                <c:pt idx="265">
                  <c:v>13572</c:v>
                </c:pt>
                <c:pt idx="266">
                  <c:v>13560</c:v>
                </c:pt>
                <c:pt idx="267">
                  <c:v>13537</c:v>
                </c:pt>
                <c:pt idx="268">
                  <c:v>13404.5</c:v>
                </c:pt>
                <c:pt idx="269">
                  <c:v>13379.5</c:v>
                </c:pt>
                <c:pt idx="270">
                  <c:v>13520</c:v>
                </c:pt>
                <c:pt idx="271">
                  <c:v>13485</c:v>
                </c:pt>
                <c:pt idx="272">
                  <c:v>13378</c:v>
                </c:pt>
                <c:pt idx="273">
                  <c:v>13456.5</c:v>
                </c:pt>
                <c:pt idx="274">
                  <c:v>13439</c:v>
                </c:pt>
                <c:pt idx="275">
                  <c:v>13430</c:v>
                </c:pt>
                <c:pt idx="276">
                  <c:v>13430</c:v>
                </c:pt>
                <c:pt idx="277">
                  <c:v>13454</c:v>
                </c:pt>
                <c:pt idx="278">
                  <c:v>13506</c:v>
                </c:pt>
                <c:pt idx="279">
                  <c:v>13458</c:v>
                </c:pt>
                <c:pt idx="280">
                  <c:v>13504</c:v>
                </c:pt>
                <c:pt idx="281">
                  <c:v>13569</c:v>
                </c:pt>
                <c:pt idx="282">
                  <c:v>13418</c:v>
                </c:pt>
                <c:pt idx="283">
                  <c:v>13530</c:v>
                </c:pt>
                <c:pt idx="284">
                  <c:v>13574</c:v>
                </c:pt>
                <c:pt idx="285">
                  <c:v>13559</c:v>
                </c:pt>
                <c:pt idx="286">
                  <c:v>13460</c:v>
                </c:pt>
                <c:pt idx="287">
                  <c:v>13370</c:v>
                </c:pt>
                <c:pt idx="288">
                  <c:v>13580</c:v>
                </c:pt>
                <c:pt idx="289">
                  <c:v>13610</c:v>
                </c:pt>
                <c:pt idx="290">
                  <c:v>13664.5</c:v>
                </c:pt>
                <c:pt idx="291">
                  <c:v>13689</c:v>
                </c:pt>
                <c:pt idx="292">
                  <c:v>13770</c:v>
                </c:pt>
                <c:pt idx="293">
                  <c:v>13844</c:v>
                </c:pt>
                <c:pt idx="294">
                  <c:v>13819</c:v>
                </c:pt>
                <c:pt idx="295">
                  <c:v>13804</c:v>
                </c:pt>
                <c:pt idx="296">
                  <c:v>13755.5</c:v>
                </c:pt>
                <c:pt idx="297">
                  <c:v>13751</c:v>
                </c:pt>
                <c:pt idx="298">
                  <c:v>13968</c:v>
                </c:pt>
                <c:pt idx="299">
                  <c:v>13910</c:v>
                </c:pt>
                <c:pt idx="300">
                  <c:v>13796.5</c:v>
                </c:pt>
                <c:pt idx="301">
                  <c:v>13820</c:v>
                </c:pt>
                <c:pt idx="302">
                  <c:v>13705</c:v>
                </c:pt>
                <c:pt idx="303">
                  <c:v>13720</c:v>
                </c:pt>
                <c:pt idx="304">
                  <c:v>13760</c:v>
                </c:pt>
                <c:pt idx="305">
                  <c:v>13785</c:v>
                </c:pt>
                <c:pt idx="306">
                  <c:v>13841</c:v>
                </c:pt>
                <c:pt idx="307">
                  <c:v>13812</c:v>
                </c:pt>
                <c:pt idx="308">
                  <c:v>13860.5</c:v>
                </c:pt>
                <c:pt idx="309">
                  <c:v>13920</c:v>
                </c:pt>
                <c:pt idx="310">
                  <c:v>13935</c:v>
                </c:pt>
                <c:pt idx="311">
                  <c:v>13914.5</c:v>
                </c:pt>
                <c:pt idx="312">
                  <c:v>13928.5</c:v>
                </c:pt>
                <c:pt idx="313">
                  <c:v>13911</c:v>
                </c:pt>
                <c:pt idx="314">
                  <c:v>13802.5</c:v>
                </c:pt>
                <c:pt idx="315">
                  <c:v>13680</c:v>
                </c:pt>
                <c:pt idx="316">
                  <c:v>13625</c:v>
                </c:pt>
                <c:pt idx="317">
                  <c:v>13608.5</c:v>
                </c:pt>
                <c:pt idx="318">
                  <c:v>13556.5</c:v>
                </c:pt>
                <c:pt idx="319">
                  <c:v>13543</c:v>
                </c:pt>
                <c:pt idx="320">
                  <c:v>13630.5</c:v>
                </c:pt>
                <c:pt idx="321">
                  <c:v>13626.5</c:v>
                </c:pt>
                <c:pt idx="322">
                  <c:v>13575</c:v>
                </c:pt>
                <c:pt idx="323">
                  <c:v>13587</c:v>
                </c:pt>
                <c:pt idx="324">
                  <c:v>13490</c:v>
                </c:pt>
                <c:pt idx="325">
                  <c:v>13431</c:v>
                </c:pt>
                <c:pt idx="326">
                  <c:v>13450</c:v>
                </c:pt>
                <c:pt idx="327">
                  <c:v>13408</c:v>
                </c:pt>
                <c:pt idx="328">
                  <c:v>13320</c:v>
                </c:pt>
                <c:pt idx="329">
                  <c:v>13300</c:v>
                </c:pt>
                <c:pt idx="330">
                  <c:v>13298</c:v>
                </c:pt>
                <c:pt idx="331">
                  <c:v>13253.5</c:v>
                </c:pt>
                <c:pt idx="332">
                  <c:v>13120</c:v>
                </c:pt>
                <c:pt idx="333">
                  <c:v>13040</c:v>
                </c:pt>
                <c:pt idx="334">
                  <c:v>12945</c:v>
                </c:pt>
                <c:pt idx="335">
                  <c:v>13090</c:v>
                </c:pt>
                <c:pt idx="336">
                  <c:v>13140</c:v>
                </c:pt>
                <c:pt idx="337">
                  <c:v>13200</c:v>
                </c:pt>
                <c:pt idx="338">
                  <c:v>13148.5</c:v>
                </c:pt>
                <c:pt idx="339">
                  <c:v>13150</c:v>
                </c:pt>
                <c:pt idx="340">
                  <c:v>13277</c:v>
                </c:pt>
                <c:pt idx="341">
                  <c:v>13230</c:v>
                </c:pt>
                <c:pt idx="342">
                  <c:v>13080</c:v>
                </c:pt>
                <c:pt idx="343">
                  <c:v>13160</c:v>
                </c:pt>
                <c:pt idx="344">
                  <c:v>13142</c:v>
                </c:pt>
                <c:pt idx="345">
                  <c:v>13405</c:v>
                </c:pt>
                <c:pt idx="346">
                  <c:v>13710</c:v>
                </c:pt>
                <c:pt idx="347">
                  <c:v>13657</c:v>
                </c:pt>
                <c:pt idx="348">
                  <c:v>13775</c:v>
                </c:pt>
                <c:pt idx="349">
                  <c:v>13847</c:v>
                </c:pt>
                <c:pt idx="350">
                  <c:v>13780</c:v>
                </c:pt>
                <c:pt idx="351">
                  <c:v>13763.5</c:v>
                </c:pt>
                <c:pt idx="352">
                  <c:v>13770</c:v>
                </c:pt>
                <c:pt idx="353">
                  <c:v>13800</c:v>
                </c:pt>
                <c:pt idx="354">
                  <c:v>13862</c:v>
                </c:pt>
                <c:pt idx="355">
                  <c:v>13703</c:v>
                </c:pt>
                <c:pt idx="356">
                  <c:v>13699.5</c:v>
                </c:pt>
                <c:pt idx="357">
                  <c:v>13720</c:v>
                </c:pt>
                <c:pt idx="358">
                  <c:v>13695</c:v>
                </c:pt>
                <c:pt idx="359">
                  <c:v>13600</c:v>
                </c:pt>
                <c:pt idx="360">
                  <c:v>13508</c:v>
                </c:pt>
                <c:pt idx="361">
                  <c:v>13470</c:v>
                </c:pt>
                <c:pt idx="362">
                  <c:v>13652</c:v>
                </c:pt>
                <c:pt idx="363">
                  <c:v>13645</c:v>
                </c:pt>
                <c:pt idx="364">
                  <c:v>13623</c:v>
                </c:pt>
                <c:pt idx="365">
                  <c:v>13488</c:v>
                </c:pt>
                <c:pt idx="366">
                  <c:v>13560.5</c:v>
                </c:pt>
                <c:pt idx="367">
                  <c:v>13720.5</c:v>
                </c:pt>
                <c:pt idx="368">
                  <c:v>13687</c:v>
                </c:pt>
                <c:pt idx="369">
                  <c:v>13533</c:v>
                </c:pt>
                <c:pt idx="370">
                  <c:v>13727</c:v>
                </c:pt>
                <c:pt idx="371">
                  <c:v>13730</c:v>
                </c:pt>
                <c:pt idx="372">
                  <c:v>13831</c:v>
                </c:pt>
                <c:pt idx="373">
                  <c:v>13900</c:v>
                </c:pt>
                <c:pt idx="374">
                  <c:v>13809.5</c:v>
                </c:pt>
                <c:pt idx="375">
                  <c:v>14020</c:v>
                </c:pt>
                <c:pt idx="376">
                  <c:v>13725.5</c:v>
                </c:pt>
                <c:pt idx="377">
                  <c:v>14279</c:v>
                </c:pt>
                <c:pt idx="378">
                  <c:v>14320</c:v>
                </c:pt>
                <c:pt idx="379">
                  <c:v>14126.5</c:v>
                </c:pt>
                <c:pt idx="380">
                  <c:v>14140</c:v>
                </c:pt>
                <c:pt idx="381">
                  <c:v>14015</c:v>
                </c:pt>
                <c:pt idx="382">
                  <c:v>13915</c:v>
                </c:pt>
                <c:pt idx="383">
                  <c:v>13965</c:v>
                </c:pt>
                <c:pt idx="384">
                  <c:v>13918</c:v>
                </c:pt>
                <c:pt idx="385">
                  <c:v>13888</c:v>
                </c:pt>
                <c:pt idx="386">
                  <c:v>13885</c:v>
                </c:pt>
                <c:pt idx="387">
                  <c:v>13867</c:v>
                </c:pt>
                <c:pt idx="388">
                  <c:v>13835</c:v>
                </c:pt>
                <c:pt idx="389">
                  <c:v>13675</c:v>
                </c:pt>
                <c:pt idx="390">
                  <c:v>13610</c:v>
                </c:pt>
                <c:pt idx="391">
                  <c:v>13610</c:v>
                </c:pt>
                <c:pt idx="392">
                  <c:v>13588</c:v>
                </c:pt>
                <c:pt idx="393">
                  <c:v>13568</c:v>
                </c:pt>
                <c:pt idx="394">
                  <c:v>13347</c:v>
                </c:pt>
                <c:pt idx="395">
                  <c:v>13387</c:v>
                </c:pt>
                <c:pt idx="396">
                  <c:v>13332</c:v>
                </c:pt>
                <c:pt idx="397">
                  <c:v>13366</c:v>
                </c:pt>
                <c:pt idx="398">
                  <c:v>13215</c:v>
                </c:pt>
                <c:pt idx="399">
                  <c:v>13137.5</c:v>
                </c:pt>
                <c:pt idx="400">
                  <c:v>13137.5</c:v>
                </c:pt>
                <c:pt idx="401">
                  <c:v>13185</c:v>
                </c:pt>
                <c:pt idx="402">
                  <c:v>13272</c:v>
                </c:pt>
                <c:pt idx="403">
                  <c:v>13375</c:v>
                </c:pt>
                <c:pt idx="404">
                  <c:v>13407</c:v>
                </c:pt>
                <c:pt idx="405">
                  <c:v>13395</c:v>
                </c:pt>
                <c:pt idx="406">
                  <c:v>13425</c:v>
                </c:pt>
                <c:pt idx="407">
                  <c:v>13473.5</c:v>
                </c:pt>
                <c:pt idx="408">
                  <c:v>13595</c:v>
                </c:pt>
                <c:pt idx="409">
                  <c:v>13539</c:v>
                </c:pt>
                <c:pt idx="410">
                  <c:v>13560</c:v>
                </c:pt>
                <c:pt idx="411">
                  <c:v>13410</c:v>
                </c:pt>
                <c:pt idx="412">
                  <c:v>13345</c:v>
                </c:pt>
                <c:pt idx="413">
                  <c:v>13220.5</c:v>
                </c:pt>
                <c:pt idx="414">
                  <c:v>13319</c:v>
                </c:pt>
                <c:pt idx="415">
                  <c:v>13250</c:v>
                </c:pt>
                <c:pt idx="416">
                  <c:v>13300</c:v>
                </c:pt>
                <c:pt idx="417">
                  <c:v>13318</c:v>
                </c:pt>
                <c:pt idx="418">
                  <c:v>13250</c:v>
                </c:pt>
                <c:pt idx="419">
                  <c:v>13204.5</c:v>
                </c:pt>
                <c:pt idx="420">
                  <c:v>13250</c:v>
                </c:pt>
                <c:pt idx="421">
                  <c:v>13455</c:v>
                </c:pt>
                <c:pt idx="422">
                  <c:v>13415</c:v>
                </c:pt>
                <c:pt idx="423">
                  <c:v>13305</c:v>
                </c:pt>
                <c:pt idx="424">
                  <c:v>13205</c:v>
                </c:pt>
                <c:pt idx="425">
                  <c:v>13151</c:v>
                </c:pt>
                <c:pt idx="426">
                  <c:v>13219</c:v>
                </c:pt>
                <c:pt idx="427">
                  <c:v>13289</c:v>
                </c:pt>
                <c:pt idx="428">
                  <c:v>13415</c:v>
                </c:pt>
                <c:pt idx="429">
                  <c:v>13483</c:v>
                </c:pt>
                <c:pt idx="430">
                  <c:v>13417</c:v>
                </c:pt>
                <c:pt idx="431">
                  <c:v>13234</c:v>
                </c:pt>
                <c:pt idx="432">
                  <c:v>13190</c:v>
                </c:pt>
                <c:pt idx="433">
                  <c:v>13050</c:v>
                </c:pt>
                <c:pt idx="434">
                  <c:v>13046.5</c:v>
                </c:pt>
                <c:pt idx="435">
                  <c:v>13093</c:v>
                </c:pt>
                <c:pt idx="436">
                  <c:v>13203.5</c:v>
                </c:pt>
                <c:pt idx="437">
                  <c:v>13201</c:v>
                </c:pt>
                <c:pt idx="438">
                  <c:v>13326</c:v>
                </c:pt>
                <c:pt idx="439">
                  <c:v>13320</c:v>
                </c:pt>
                <c:pt idx="440">
                  <c:v>13420</c:v>
                </c:pt>
                <c:pt idx="441">
                  <c:v>13581</c:v>
                </c:pt>
                <c:pt idx="442">
                  <c:v>13773</c:v>
                </c:pt>
                <c:pt idx="443">
                  <c:v>13622.5</c:v>
                </c:pt>
                <c:pt idx="444">
                  <c:v>13660</c:v>
                </c:pt>
                <c:pt idx="445">
                  <c:v>13638</c:v>
                </c:pt>
                <c:pt idx="446">
                  <c:v>13056</c:v>
                </c:pt>
                <c:pt idx="447">
                  <c:v>13075</c:v>
                </c:pt>
                <c:pt idx="448">
                  <c:v>13275</c:v>
                </c:pt>
                <c:pt idx="449">
                  <c:v>13275</c:v>
                </c:pt>
                <c:pt idx="450">
                  <c:v>13520</c:v>
                </c:pt>
                <c:pt idx="451">
                  <c:v>13616.5</c:v>
                </c:pt>
                <c:pt idx="452">
                  <c:v>13817</c:v>
                </c:pt>
                <c:pt idx="453">
                  <c:v>13861.5</c:v>
                </c:pt>
                <c:pt idx="454">
                  <c:v>13816</c:v>
                </c:pt>
                <c:pt idx="455">
                  <c:v>13743</c:v>
                </c:pt>
                <c:pt idx="456">
                  <c:v>13933.5</c:v>
                </c:pt>
                <c:pt idx="457">
                  <c:v>13946</c:v>
                </c:pt>
                <c:pt idx="458">
                  <c:v>13945</c:v>
                </c:pt>
                <c:pt idx="459">
                  <c:v>13849.5</c:v>
                </c:pt>
                <c:pt idx="460">
                  <c:v>13704</c:v>
                </c:pt>
                <c:pt idx="461">
                  <c:v>13743</c:v>
                </c:pt>
                <c:pt idx="462">
                  <c:v>13967</c:v>
                </c:pt>
                <c:pt idx="463">
                  <c:v>13740</c:v>
                </c:pt>
                <c:pt idx="464">
                  <c:v>13080</c:v>
                </c:pt>
                <c:pt idx="465">
                  <c:v>13170</c:v>
                </c:pt>
                <c:pt idx="466">
                  <c:v>13170</c:v>
                </c:pt>
                <c:pt idx="467">
                  <c:v>13131</c:v>
                </c:pt>
                <c:pt idx="468">
                  <c:v>13080</c:v>
                </c:pt>
                <c:pt idx="469">
                  <c:v>12883.5</c:v>
                </c:pt>
                <c:pt idx="470">
                  <c:v>13005</c:v>
                </c:pt>
                <c:pt idx="471">
                  <c:v>13080</c:v>
                </c:pt>
                <c:pt idx="472">
                  <c:v>13175</c:v>
                </c:pt>
                <c:pt idx="473">
                  <c:v>13040</c:v>
                </c:pt>
                <c:pt idx="474">
                  <c:v>13173</c:v>
                </c:pt>
                <c:pt idx="475">
                  <c:v>13066</c:v>
                </c:pt>
                <c:pt idx="476">
                  <c:v>13140</c:v>
                </c:pt>
                <c:pt idx="477">
                  <c:v>13120</c:v>
                </c:pt>
                <c:pt idx="478">
                  <c:v>13037</c:v>
                </c:pt>
                <c:pt idx="479">
                  <c:v>12848</c:v>
                </c:pt>
                <c:pt idx="480">
                  <c:v>12667</c:v>
                </c:pt>
                <c:pt idx="481">
                  <c:v>12608</c:v>
                </c:pt>
                <c:pt idx="482">
                  <c:v>12665</c:v>
                </c:pt>
                <c:pt idx="483">
                  <c:v>12566.5</c:v>
                </c:pt>
                <c:pt idx="484">
                  <c:v>12405</c:v>
                </c:pt>
                <c:pt idx="485">
                  <c:v>12438.5</c:v>
                </c:pt>
                <c:pt idx="486">
                  <c:v>12533.5</c:v>
                </c:pt>
                <c:pt idx="487">
                  <c:v>12447.5</c:v>
                </c:pt>
                <c:pt idx="488">
                  <c:v>12495</c:v>
                </c:pt>
                <c:pt idx="489">
                  <c:v>12432.5</c:v>
                </c:pt>
                <c:pt idx="490">
                  <c:v>12200</c:v>
                </c:pt>
                <c:pt idx="491">
                  <c:v>12222</c:v>
                </c:pt>
                <c:pt idx="492">
                  <c:v>12279</c:v>
                </c:pt>
                <c:pt idx="493">
                  <c:v>12054</c:v>
                </c:pt>
                <c:pt idx="494">
                  <c:v>12152</c:v>
                </c:pt>
                <c:pt idx="495">
                  <c:v>12137</c:v>
                </c:pt>
                <c:pt idx="496">
                  <c:v>12065</c:v>
                </c:pt>
                <c:pt idx="497">
                  <c:v>11988.5</c:v>
                </c:pt>
                <c:pt idx="498">
                  <c:v>11928</c:v>
                </c:pt>
                <c:pt idx="499">
                  <c:v>11815</c:v>
                </c:pt>
                <c:pt idx="500">
                  <c:v>11860</c:v>
                </c:pt>
                <c:pt idx="501">
                  <c:v>11969</c:v>
                </c:pt>
                <c:pt idx="502">
                  <c:v>11800</c:v>
                </c:pt>
                <c:pt idx="503">
                  <c:v>11660</c:v>
                </c:pt>
                <c:pt idx="504">
                  <c:v>11627</c:v>
                </c:pt>
                <c:pt idx="505">
                  <c:v>11618</c:v>
                </c:pt>
                <c:pt idx="506">
                  <c:v>11734.5</c:v>
                </c:pt>
                <c:pt idx="507">
                  <c:v>11400</c:v>
                </c:pt>
                <c:pt idx="508">
                  <c:v>11127.5</c:v>
                </c:pt>
                <c:pt idx="509">
                  <c:v>11290</c:v>
                </c:pt>
                <c:pt idx="510">
                  <c:v>11143</c:v>
                </c:pt>
                <c:pt idx="511">
                  <c:v>11140</c:v>
                </c:pt>
                <c:pt idx="512">
                  <c:v>10895</c:v>
                </c:pt>
                <c:pt idx="513">
                  <c:v>11210</c:v>
                </c:pt>
                <c:pt idx="514">
                  <c:v>11322</c:v>
                </c:pt>
                <c:pt idx="515">
                  <c:v>11420</c:v>
                </c:pt>
                <c:pt idx="516">
                  <c:v>11791</c:v>
                </c:pt>
                <c:pt idx="517">
                  <c:v>11791</c:v>
                </c:pt>
                <c:pt idx="518">
                  <c:v>11558.5</c:v>
                </c:pt>
                <c:pt idx="519">
                  <c:v>11315</c:v>
                </c:pt>
                <c:pt idx="520">
                  <c:v>11468</c:v>
                </c:pt>
                <c:pt idx="521">
                  <c:v>11309</c:v>
                </c:pt>
                <c:pt idx="522">
                  <c:v>11332</c:v>
                </c:pt>
                <c:pt idx="523">
                  <c:v>11105</c:v>
                </c:pt>
                <c:pt idx="524">
                  <c:v>10756.5</c:v>
                </c:pt>
                <c:pt idx="525">
                  <c:v>10870</c:v>
                </c:pt>
                <c:pt idx="526">
                  <c:v>10977</c:v>
                </c:pt>
                <c:pt idx="527">
                  <c:v>10636</c:v>
                </c:pt>
                <c:pt idx="528">
                  <c:v>10886.5</c:v>
                </c:pt>
                <c:pt idx="529">
                  <c:v>10886.5</c:v>
                </c:pt>
                <c:pt idx="530">
                  <c:v>11121</c:v>
                </c:pt>
                <c:pt idx="531">
                  <c:v>11162</c:v>
                </c:pt>
                <c:pt idx="532">
                  <c:v>11042</c:v>
                </c:pt>
                <c:pt idx="533">
                  <c:v>11117</c:v>
                </c:pt>
                <c:pt idx="534">
                  <c:v>11524</c:v>
                </c:pt>
                <c:pt idx="535">
                  <c:v>11600</c:v>
                </c:pt>
                <c:pt idx="536">
                  <c:v>11430</c:v>
                </c:pt>
                <c:pt idx="537">
                  <c:v>11535</c:v>
                </c:pt>
                <c:pt idx="538">
                  <c:v>11729</c:v>
                </c:pt>
                <c:pt idx="539">
                  <c:v>12400</c:v>
                </c:pt>
                <c:pt idx="540">
                  <c:v>12400</c:v>
                </c:pt>
                <c:pt idx="541">
                  <c:v>12400</c:v>
                </c:pt>
                <c:pt idx="542">
                  <c:v>12360</c:v>
                </c:pt>
                <c:pt idx="543">
                  <c:v>12300</c:v>
                </c:pt>
                <c:pt idx="544">
                  <c:v>12400</c:v>
                </c:pt>
                <c:pt idx="545">
                  <c:v>12415</c:v>
                </c:pt>
                <c:pt idx="546">
                  <c:v>12439</c:v>
                </c:pt>
                <c:pt idx="547">
                  <c:v>12466</c:v>
                </c:pt>
                <c:pt idx="548">
                  <c:v>12560</c:v>
                </c:pt>
                <c:pt idx="549">
                  <c:v>12639.5</c:v>
                </c:pt>
                <c:pt idx="550">
                  <c:v>12582</c:v>
                </c:pt>
                <c:pt idx="551">
                  <c:v>12557</c:v>
                </c:pt>
                <c:pt idx="552">
                  <c:v>12620</c:v>
                </c:pt>
                <c:pt idx="553">
                  <c:v>12570</c:v>
                </c:pt>
                <c:pt idx="554">
                  <c:v>12685</c:v>
                </c:pt>
                <c:pt idx="555">
                  <c:v>12900</c:v>
                </c:pt>
                <c:pt idx="556">
                  <c:v>12900</c:v>
                </c:pt>
                <c:pt idx="557">
                  <c:v>12930</c:v>
                </c:pt>
                <c:pt idx="558">
                  <c:v>12943</c:v>
                </c:pt>
                <c:pt idx="559">
                  <c:v>12804</c:v>
                </c:pt>
                <c:pt idx="560">
                  <c:v>12649.5</c:v>
                </c:pt>
                <c:pt idx="561">
                  <c:v>12516.5</c:v>
                </c:pt>
                <c:pt idx="562">
                  <c:v>12264.5</c:v>
                </c:pt>
                <c:pt idx="563">
                  <c:v>12148</c:v>
                </c:pt>
                <c:pt idx="564">
                  <c:v>12290</c:v>
                </c:pt>
                <c:pt idx="565">
                  <c:v>12200</c:v>
                </c:pt>
                <c:pt idx="566">
                  <c:v>12140</c:v>
                </c:pt>
                <c:pt idx="567">
                  <c:v>12197.5</c:v>
                </c:pt>
                <c:pt idx="568">
                  <c:v>12500</c:v>
                </c:pt>
                <c:pt idx="569">
                  <c:v>12741</c:v>
                </c:pt>
                <c:pt idx="570">
                  <c:v>12686</c:v>
                </c:pt>
                <c:pt idx="571">
                  <c:v>12620</c:v>
                </c:pt>
                <c:pt idx="572">
                  <c:v>12495</c:v>
                </c:pt>
                <c:pt idx="573">
                  <c:v>12530</c:v>
                </c:pt>
                <c:pt idx="574">
                  <c:v>12554.5</c:v>
                </c:pt>
                <c:pt idx="575">
                  <c:v>12560</c:v>
                </c:pt>
                <c:pt idx="576">
                  <c:v>12575</c:v>
                </c:pt>
                <c:pt idx="577">
                  <c:v>12420</c:v>
                </c:pt>
                <c:pt idx="578">
                  <c:v>12452</c:v>
                </c:pt>
                <c:pt idx="579">
                  <c:v>12310</c:v>
                </c:pt>
                <c:pt idx="580">
                  <c:v>12260</c:v>
                </c:pt>
                <c:pt idx="581">
                  <c:v>12357</c:v>
                </c:pt>
                <c:pt idx="582">
                  <c:v>12269</c:v>
                </c:pt>
                <c:pt idx="583">
                  <c:v>12069</c:v>
                </c:pt>
                <c:pt idx="584">
                  <c:v>11552</c:v>
                </c:pt>
                <c:pt idx="585">
                  <c:v>11702</c:v>
                </c:pt>
                <c:pt idx="586">
                  <c:v>12212</c:v>
                </c:pt>
                <c:pt idx="587">
                  <c:v>12212</c:v>
                </c:pt>
                <c:pt idx="588">
                  <c:v>12463</c:v>
                </c:pt>
                <c:pt idx="589">
                  <c:v>12651</c:v>
                </c:pt>
                <c:pt idx="590">
                  <c:v>12860</c:v>
                </c:pt>
                <c:pt idx="591">
                  <c:v>12950.5</c:v>
                </c:pt>
                <c:pt idx="592">
                  <c:v>12877</c:v>
                </c:pt>
                <c:pt idx="593">
                  <c:v>12990</c:v>
                </c:pt>
                <c:pt idx="594">
                  <c:v>12990</c:v>
                </c:pt>
                <c:pt idx="595">
                  <c:v>13040</c:v>
                </c:pt>
                <c:pt idx="596">
                  <c:v>12939.5</c:v>
                </c:pt>
                <c:pt idx="597">
                  <c:v>13400</c:v>
                </c:pt>
                <c:pt idx="598">
                  <c:v>13400</c:v>
                </c:pt>
                <c:pt idx="599">
                  <c:v>13400</c:v>
                </c:pt>
                <c:pt idx="600">
                  <c:v>13320</c:v>
                </c:pt>
                <c:pt idx="601">
                  <c:v>13200</c:v>
                </c:pt>
                <c:pt idx="602">
                  <c:v>13150</c:v>
                </c:pt>
                <c:pt idx="603">
                  <c:v>13205</c:v>
                </c:pt>
                <c:pt idx="604">
                  <c:v>13281</c:v>
                </c:pt>
                <c:pt idx="605">
                  <c:v>13200</c:v>
                </c:pt>
                <c:pt idx="606">
                  <c:v>13150</c:v>
                </c:pt>
                <c:pt idx="607">
                  <c:v>13393</c:v>
                </c:pt>
                <c:pt idx="608">
                  <c:v>13434</c:v>
                </c:pt>
                <c:pt idx="609">
                  <c:v>13456</c:v>
                </c:pt>
                <c:pt idx="610">
                  <c:v>13410</c:v>
                </c:pt>
                <c:pt idx="611">
                  <c:v>13350</c:v>
                </c:pt>
                <c:pt idx="612">
                  <c:v>13245</c:v>
                </c:pt>
                <c:pt idx="613">
                  <c:v>13221</c:v>
                </c:pt>
                <c:pt idx="614">
                  <c:v>13100</c:v>
                </c:pt>
                <c:pt idx="615">
                  <c:v>13100</c:v>
                </c:pt>
                <c:pt idx="616">
                  <c:v>13242</c:v>
                </c:pt>
                <c:pt idx="617">
                  <c:v>13470</c:v>
                </c:pt>
                <c:pt idx="618">
                  <c:v>13547</c:v>
                </c:pt>
                <c:pt idx="619">
                  <c:v>13620</c:v>
                </c:pt>
                <c:pt idx="620">
                  <c:v>13600</c:v>
                </c:pt>
                <c:pt idx="621">
                  <c:v>13450</c:v>
                </c:pt>
                <c:pt idx="622">
                  <c:v>13556</c:v>
                </c:pt>
                <c:pt idx="623">
                  <c:v>13420</c:v>
                </c:pt>
                <c:pt idx="624">
                  <c:v>13471.5</c:v>
                </c:pt>
                <c:pt idx="625">
                  <c:v>13510</c:v>
                </c:pt>
                <c:pt idx="626">
                  <c:v>13451</c:v>
                </c:pt>
                <c:pt idx="627">
                  <c:v>13385</c:v>
                </c:pt>
                <c:pt idx="628">
                  <c:v>13330</c:v>
                </c:pt>
                <c:pt idx="629">
                  <c:v>13263</c:v>
                </c:pt>
                <c:pt idx="630">
                  <c:v>13311</c:v>
                </c:pt>
                <c:pt idx="631">
                  <c:v>13318</c:v>
                </c:pt>
                <c:pt idx="632">
                  <c:v>13308</c:v>
                </c:pt>
                <c:pt idx="633">
                  <c:v>13308</c:v>
                </c:pt>
                <c:pt idx="634">
                  <c:v>13230</c:v>
                </c:pt>
                <c:pt idx="635">
                  <c:v>13300</c:v>
                </c:pt>
                <c:pt idx="636">
                  <c:v>13600</c:v>
                </c:pt>
                <c:pt idx="637">
                  <c:v>13630</c:v>
                </c:pt>
                <c:pt idx="638">
                  <c:v>13724</c:v>
                </c:pt>
                <c:pt idx="639">
                  <c:v>13810</c:v>
                </c:pt>
                <c:pt idx="640">
                  <c:v>13894</c:v>
                </c:pt>
                <c:pt idx="641">
                  <c:v>13852</c:v>
                </c:pt>
                <c:pt idx="642">
                  <c:v>13800</c:v>
                </c:pt>
                <c:pt idx="643">
                  <c:v>13799</c:v>
                </c:pt>
                <c:pt idx="644">
                  <c:v>13802</c:v>
                </c:pt>
                <c:pt idx="645">
                  <c:v>13866</c:v>
                </c:pt>
                <c:pt idx="646">
                  <c:v>13866</c:v>
                </c:pt>
                <c:pt idx="647">
                  <c:v>13892.5</c:v>
                </c:pt>
                <c:pt idx="648">
                  <c:v>14015</c:v>
                </c:pt>
                <c:pt idx="649">
                  <c:v>14270</c:v>
                </c:pt>
                <c:pt idx="650">
                  <c:v>14290</c:v>
                </c:pt>
                <c:pt idx="651">
                  <c:v>14209</c:v>
                </c:pt>
                <c:pt idx="652">
                  <c:v>14280</c:v>
                </c:pt>
                <c:pt idx="653">
                  <c:v>14373.5</c:v>
                </c:pt>
                <c:pt idx="654">
                  <c:v>14260</c:v>
                </c:pt>
                <c:pt idx="655">
                  <c:v>14186</c:v>
                </c:pt>
                <c:pt idx="656">
                  <c:v>13951</c:v>
                </c:pt>
                <c:pt idx="657">
                  <c:v>13821</c:v>
                </c:pt>
                <c:pt idx="658">
                  <c:v>13700</c:v>
                </c:pt>
                <c:pt idx="659">
                  <c:v>13465.5</c:v>
                </c:pt>
                <c:pt idx="660">
                  <c:v>13670</c:v>
                </c:pt>
                <c:pt idx="661">
                  <c:v>13884</c:v>
                </c:pt>
                <c:pt idx="662">
                  <c:v>13880</c:v>
                </c:pt>
                <c:pt idx="663">
                  <c:v>13800</c:v>
                </c:pt>
                <c:pt idx="664">
                  <c:v>13786.5</c:v>
                </c:pt>
                <c:pt idx="665">
                  <c:v>13710</c:v>
                </c:pt>
                <c:pt idx="666">
                  <c:v>13717</c:v>
                </c:pt>
                <c:pt idx="667">
                  <c:v>13649</c:v>
                </c:pt>
                <c:pt idx="668">
                  <c:v>13783</c:v>
                </c:pt>
                <c:pt idx="669">
                  <c:v>13600</c:v>
                </c:pt>
                <c:pt idx="670">
                  <c:v>13400</c:v>
                </c:pt>
                <c:pt idx="671">
                  <c:v>13209.5</c:v>
                </c:pt>
                <c:pt idx="672">
                  <c:v>13132.5</c:v>
                </c:pt>
                <c:pt idx="673">
                  <c:v>13200</c:v>
                </c:pt>
                <c:pt idx="674">
                  <c:v>13182</c:v>
                </c:pt>
                <c:pt idx="675">
                  <c:v>13000</c:v>
                </c:pt>
                <c:pt idx="676">
                  <c:v>13240</c:v>
                </c:pt>
                <c:pt idx="677">
                  <c:v>13190</c:v>
                </c:pt>
                <c:pt idx="678">
                  <c:v>13219</c:v>
                </c:pt>
                <c:pt idx="679">
                  <c:v>13045</c:v>
                </c:pt>
                <c:pt idx="680">
                  <c:v>13020</c:v>
                </c:pt>
                <c:pt idx="681">
                  <c:v>13012</c:v>
                </c:pt>
                <c:pt idx="682">
                  <c:v>12789</c:v>
                </c:pt>
                <c:pt idx="683">
                  <c:v>12686</c:v>
                </c:pt>
                <c:pt idx="684">
                  <c:v>13080</c:v>
                </c:pt>
                <c:pt idx="685">
                  <c:v>13348.5</c:v>
                </c:pt>
                <c:pt idx="686">
                  <c:v>13199.5</c:v>
                </c:pt>
                <c:pt idx="687">
                  <c:v>13389.5</c:v>
                </c:pt>
                <c:pt idx="688">
                  <c:v>13753</c:v>
                </c:pt>
                <c:pt idx="689">
                  <c:v>13929.5</c:v>
                </c:pt>
                <c:pt idx="690">
                  <c:v>13785</c:v>
                </c:pt>
                <c:pt idx="691">
                  <c:v>13803</c:v>
                </c:pt>
                <c:pt idx="692">
                  <c:v>13915</c:v>
                </c:pt>
                <c:pt idx="693">
                  <c:v>13920</c:v>
                </c:pt>
                <c:pt idx="694">
                  <c:v>13897</c:v>
                </c:pt>
                <c:pt idx="695">
                  <c:v>14100.5</c:v>
                </c:pt>
                <c:pt idx="696">
                  <c:v>14100</c:v>
                </c:pt>
                <c:pt idx="697">
                  <c:v>14000</c:v>
                </c:pt>
                <c:pt idx="698">
                  <c:v>13871</c:v>
                </c:pt>
                <c:pt idx="699">
                  <c:v>14020</c:v>
                </c:pt>
                <c:pt idx="700">
                  <c:v>14298</c:v>
                </c:pt>
                <c:pt idx="701">
                  <c:v>14510</c:v>
                </c:pt>
                <c:pt idx="702">
                  <c:v>14455.5</c:v>
                </c:pt>
                <c:pt idx="703">
                  <c:v>14590</c:v>
                </c:pt>
                <c:pt idx="704">
                  <c:v>14470.5</c:v>
                </c:pt>
                <c:pt idx="705">
                  <c:v>14560</c:v>
                </c:pt>
                <c:pt idx="706">
                  <c:v>14153</c:v>
                </c:pt>
                <c:pt idx="707">
                  <c:v>14259</c:v>
                </c:pt>
                <c:pt idx="708">
                  <c:v>14240</c:v>
                </c:pt>
                <c:pt idx="709">
                  <c:v>14436</c:v>
                </c:pt>
                <c:pt idx="710">
                  <c:v>14290</c:v>
                </c:pt>
                <c:pt idx="711">
                  <c:v>14432</c:v>
                </c:pt>
                <c:pt idx="712">
                  <c:v>14499.5</c:v>
                </c:pt>
                <c:pt idx="713">
                  <c:v>14240</c:v>
                </c:pt>
                <c:pt idx="714">
                  <c:v>14000</c:v>
                </c:pt>
                <c:pt idx="715">
                  <c:v>13940</c:v>
                </c:pt>
                <c:pt idx="716">
                  <c:v>13893</c:v>
                </c:pt>
                <c:pt idx="717">
                  <c:v>14000</c:v>
                </c:pt>
                <c:pt idx="718">
                  <c:v>14033.5</c:v>
                </c:pt>
                <c:pt idx="719">
                  <c:v>14028</c:v>
                </c:pt>
                <c:pt idx="720">
                  <c:v>14420</c:v>
                </c:pt>
                <c:pt idx="721">
                  <c:v>14450</c:v>
                </c:pt>
                <c:pt idx="722">
                  <c:v>14450</c:v>
                </c:pt>
                <c:pt idx="723">
                  <c:v>14358.5</c:v>
                </c:pt>
                <c:pt idx="724">
                  <c:v>14350.5</c:v>
                </c:pt>
                <c:pt idx="725">
                  <c:v>15200</c:v>
                </c:pt>
                <c:pt idx="726">
                  <c:v>15200</c:v>
                </c:pt>
                <c:pt idx="727">
                  <c:v>15427</c:v>
                </c:pt>
                <c:pt idx="728">
                  <c:v>15460</c:v>
                </c:pt>
                <c:pt idx="729">
                  <c:v>15420</c:v>
                </c:pt>
                <c:pt idx="730">
                  <c:v>14780</c:v>
                </c:pt>
                <c:pt idx="731">
                  <c:v>14410</c:v>
                </c:pt>
                <c:pt idx="732">
                  <c:v>14449</c:v>
                </c:pt>
                <c:pt idx="733">
                  <c:v>13800</c:v>
                </c:pt>
                <c:pt idx="734">
                  <c:v>14097</c:v>
                </c:pt>
                <c:pt idx="735">
                  <c:v>14097</c:v>
                </c:pt>
                <c:pt idx="736">
                  <c:v>14281.5</c:v>
                </c:pt>
                <c:pt idx="737">
                  <c:v>14600</c:v>
                </c:pt>
                <c:pt idx="738">
                  <c:v>14880</c:v>
                </c:pt>
                <c:pt idx="739">
                  <c:v>15065</c:v>
                </c:pt>
                <c:pt idx="740">
                  <c:v>15065</c:v>
                </c:pt>
                <c:pt idx="741">
                  <c:v>15250</c:v>
                </c:pt>
                <c:pt idx="742">
                  <c:v>15190</c:v>
                </c:pt>
                <c:pt idx="743">
                  <c:v>15175</c:v>
                </c:pt>
                <c:pt idx="744">
                  <c:v>15320</c:v>
                </c:pt>
                <c:pt idx="745">
                  <c:v>15494</c:v>
                </c:pt>
                <c:pt idx="746">
                  <c:v>15675</c:v>
                </c:pt>
                <c:pt idx="747">
                  <c:v>15810</c:v>
                </c:pt>
                <c:pt idx="748">
                  <c:v>15970</c:v>
                </c:pt>
                <c:pt idx="749">
                  <c:v>16090</c:v>
                </c:pt>
                <c:pt idx="750">
                  <c:v>16000</c:v>
                </c:pt>
                <c:pt idx="751">
                  <c:v>16000</c:v>
                </c:pt>
                <c:pt idx="752">
                  <c:v>16105</c:v>
                </c:pt>
                <c:pt idx="753">
                  <c:v>16028</c:v>
                </c:pt>
                <c:pt idx="754">
                  <c:v>16222</c:v>
                </c:pt>
                <c:pt idx="755">
                  <c:v>16410</c:v>
                </c:pt>
                <c:pt idx="756">
                  <c:v>16343</c:v>
                </c:pt>
                <c:pt idx="757">
                  <c:v>16520</c:v>
                </c:pt>
                <c:pt idx="758">
                  <c:v>16634</c:v>
                </c:pt>
                <c:pt idx="759">
                  <c:v>16620</c:v>
                </c:pt>
                <c:pt idx="760">
                  <c:v>16476</c:v>
                </c:pt>
                <c:pt idx="761">
                  <c:v>16457.5</c:v>
                </c:pt>
                <c:pt idx="762">
                  <c:v>16560</c:v>
                </c:pt>
                <c:pt idx="763">
                  <c:v>16370</c:v>
                </c:pt>
                <c:pt idx="764">
                  <c:v>16280</c:v>
                </c:pt>
                <c:pt idx="765">
                  <c:v>16250</c:v>
                </c:pt>
                <c:pt idx="766">
                  <c:v>16300</c:v>
                </c:pt>
                <c:pt idx="767">
                  <c:v>16425</c:v>
                </c:pt>
                <c:pt idx="768">
                  <c:v>16390</c:v>
                </c:pt>
                <c:pt idx="769">
                  <c:v>16420</c:v>
                </c:pt>
                <c:pt idx="770">
                  <c:v>16378.5</c:v>
                </c:pt>
                <c:pt idx="771">
                  <c:v>16428</c:v>
                </c:pt>
                <c:pt idx="772">
                  <c:v>16252</c:v>
                </c:pt>
                <c:pt idx="773">
                  <c:v>15870</c:v>
                </c:pt>
                <c:pt idx="774">
                  <c:v>16176</c:v>
                </c:pt>
                <c:pt idx="775">
                  <c:v>16500</c:v>
                </c:pt>
                <c:pt idx="776">
                  <c:v>16610</c:v>
                </c:pt>
                <c:pt idx="777">
                  <c:v>16648</c:v>
                </c:pt>
                <c:pt idx="778">
                  <c:v>16706</c:v>
                </c:pt>
                <c:pt idx="779">
                  <c:v>16900</c:v>
                </c:pt>
                <c:pt idx="780">
                  <c:v>16702</c:v>
                </c:pt>
                <c:pt idx="781">
                  <c:v>16443</c:v>
                </c:pt>
                <c:pt idx="782">
                  <c:v>16600.5</c:v>
                </c:pt>
                <c:pt idx="783">
                  <c:v>16929</c:v>
                </c:pt>
                <c:pt idx="784">
                  <c:v>16890</c:v>
                </c:pt>
                <c:pt idx="785">
                  <c:v>17021.5</c:v>
                </c:pt>
                <c:pt idx="786">
                  <c:v>16939</c:v>
                </c:pt>
                <c:pt idx="787">
                  <c:v>17165</c:v>
                </c:pt>
                <c:pt idx="788">
                  <c:v>17230</c:v>
                </c:pt>
                <c:pt idx="789">
                  <c:v>17432</c:v>
                </c:pt>
                <c:pt idx="790">
                  <c:v>17530</c:v>
                </c:pt>
                <c:pt idx="791">
                  <c:v>17478</c:v>
                </c:pt>
                <c:pt idx="792">
                  <c:v>17475</c:v>
                </c:pt>
                <c:pt idx="793">
                  <c:v>17502</c:v>
                </c:pt>
                <c:pt idx="794">
                  <c:v>17499.5</c:v>
                </c:pt>
                <c:pt idx="795">
                  <c:v>17532</c:v>
                </c:pt>
                <c:pt idx="796">
                  <c:v>17550</c:v>
                </c:pt>
                <c:pt idx="797">
                  <c:v>17579.5</c:v>
                </c:pt>
                <c:pt idx="798">
                  <c:v>17560</c:v>
                </c:pt>
                <c:pt idx="799">
                  <c:v>17620</c:v>
                </c:pt>
                <c:pt idx="800">
                  <c:v>17751.5</c:v>
                </c:pt>
                <c:pt idx="801">
                  <c:v>17870</c:v>
                </c:pt>
                <c:pt idx="802">
                  <c:v>17941.5</c:v>
                </c:pt>
                <c:pt idx="803">
                  <c:v>18000</c:v>
                </c:pt>
                <c:pt idx="804">
                  <c:v>17898.5</c:v>
                </c:pt>
                <c:pt idx="805">
                  <c:v>17850</c:v>
                </c:pt>
                <c:pt idx="806">
                  <c:v>17750.5</c:v>
                </c:pt>
                <c:pt idx="807">
                  <c:v>17744.5</c:v>
                </c:pt>
                <c:pt idx="808">
                  <c:v>17635</c:v>
                </c:pt>
                <c:pt idx="809">
                  <c:v>17588</c:v>
                </c:pt>
                <c:pt idx="810">
                  <c:v>17630</c:v>
                </c:pt>
                <c:pt idx="811">
                  <c:v>17630</c:v>
                </c:pt>
                <c:pt idx="812">
                  <c:v>17570</c:v>
                </c:pt>
                <c:pt idx="813">
                  <c:v>17470.5</c:v>
                </c:pt>
                <c:pt idx="814">
                  <c:v>17350</c:v>
                </c:pt>
                <c:pt idx="815">
                  <c:v>17350</c:v>
                </c:pt>
                <c:pt idx="816">
                  <c:v>17300</c:v>
                </c:pt>
                <c:pt idx="817">
                  <c:v>17340</c:v>
                </c:pt>
                <c:pt idx="818">
                  <c:v>17447.5</c:v>
                </c:pt>
                <c:pt idx="819">
                  <c:v>17356</c:v>
                </c:pt>
                <c:pt idx="820">
                  <c:v>17370</c:v>
                </c:pt>
                <c:pt idx="821">
                  <c:v>17344</c:v>
                </c:pt>
                <c:pt idx="822">
                  <c:v>17221</c:v>
                </c:pt>
                <c:pt idx="823">
                  <c:v>17030</c:v>
                </c:pt>
                <c:pt idx="824">
                  <c:v>17200</c:v>
                </c:pt>
                <c:pt idx="825">
                  <c:v>17238</c:v>
                </c:pt>
                <c:pt idx="826">
                  <c:v>17300</c:v>
                </c:pt>
                <c:pt idx="827">
                  <c:v>17128</c:v>
                </c:pt>
                <c:pt idx="828">
                  <c:v>17096</c:v>
                </c:pt>
                <c:pt idx="829">
                  <c:v>17099.5</c:v>
                </c:pt>
                <c:pt idx="830">
                  <c:v>17050</c:v>
                </c:pt>
                <c:pt idx="831">
                  <c:v>17056</c:v>
                </c:pt>
                <c:pt idx="832">
                  <c:v>17035</c:v>
                </c:pt>
                <c:pt idx="833">
                  <c:v>16977</c:v>
                </c:pt>
                <c:pt idx="834">
                  <c:v>17015</c:v>
                </c:pt>
                <c:pt idx="835">
                  <c:v>16865</c:v>
                </c:pt>
                <c:pt idx="836">
                  <c:v>16937</c:v>
                </c:pt>
                <c:pt idx="837">
                  <c:v>16930</c:v>
                </c:pt>
                <c:pt idx="838">
                  <c:v>16920</c:v>
                </c:pt>
                <c:pt idx="839">
                  <c:v>16900</c:v>
                </c:pt>
                <c:pt idx="840">
                  <c:v>17050</c:v>
                </c:pt>
                <c:pt idx="841">
                  <c:v>17119</c:v>
                </c:pt>
                <c:pt idx="842">
                  <c:v>17185</c:v>
                </c:pt>
                <c:pt idx="843">
                  <c:v>17120</c:v>
                </c:pt>
                <c:pt idx="844">
                  <c:v>17159</c:v>
                </c:pt>
                <c:pt idx="845">
                  <c:v>17183.5</c:v>
                </c:pt>
                <c:pt idx="846">
                  <c:v>17200</c:v>
                </c:pt>
                <c:pt idx="847">
                  <c:v>17247</c:v>
                </c:pt>
                <c:pt idx="848">
                  <c:v>17400</c:v>
                </c:pt>
                <c:pt idx="849">
                  <c:v>17350</c:v>
                </c:pt>
                <c:pt idx="850">
                  <c:v>17340</c:v>
                </c:pt>
                <c:pt idx="851">
                  <c:v>17270</c:v>
                </c:pt>
                <c:pt idx="852">
                  <c:v>17178</c:v>
                </c:pt>
                <c:pt idx="853">
                  <c:v>17340</c:v>
                </c:pt>
                <c:pt idx="854">
                  <c:v>17243</c:v>
                </c:pt>
                <c:pt idx="855">
                  <c:v>17200</c:v>
                </c:pt>
                <c:pt idx="856">
                  <c:v>17210</c:v>
                </c:pt>
                <c:pt idx="857">
                  <c:v>17160</c:v>
                </c:pt>
                <c:pt idx="858">
                  <c:v>16909.5</c:v>
                </c:pt>
                <c:pt idx="859">
                  <c:v>16915</c:v>
                </c:pt>
                <c:pt idx="860">
                  <c:v>16879.5</c:v>
                </c:pt>
                <c:pt idx="861">
                  <c:v>16810</c:v>
                </c:pt>
                <c:pt idx="862">
                  <c:v>16757</c:v>
                </c:pt>
                <c:pt idx="863">
                  <c:v>16665</c:v>
                </c:pt>
                <c:pt idx="864">
                  <c:v>16660</c:v>
                </c:pt>
                <c:pt idx="865">
                  <c:v>16680</c:v>
                </c:pt>
                <c:pt idx="866">
                  <c:v>16750</c:v>
                </c:pt>
                <c:pt idx="867">
                  <c:v>16726</c:v>
                </c:pt>
                <c:pt idx="868">
                  <c:v>16779.5</c:v>
                </c:pt>
                <c:pt idx="869">
                  <c:v>16700</c:v>
                </c:pt>
                <c:pt idx="870">
                  <c:v>16806</c:v>
                </c:pt>
                <c:pt idx="871">
                  <c:v>16740</c:v>
                </c:pt>
                <c:pt idx="872">
                  <c:v>16923</c:v>
                </c:pt>
                <c:pt idx="873">
                  <c:v>16900.5</c:v>
                </c:pt>
                <c:pt idx="874">
                  <c:v>16820</c:v>
                </c:pt>
                <c:pt idx="875">
                  <c:v>16932</c:v>
                </c:pt>
                <c:pt idx="876">
                  <c:v>16920</c:v>
                </c:pt>
                <c:pt idx="877">
                  <c:v>16900</c:v>
                </c:pt>
                <c:pt idx="878">
                  <c:v>16800</c:v>
                </c:pt>
                <c:pt idx="879">
                  <c:v>16860</c:v>
                </c:pt>
                <c:pt idx="880">
                  <c:v>16746</c:v>
                </c:pt>
                <c:pt idx="881">
                  <c:v>16590</c:v>
                </c:pt>
                <c:pt idx="882">
                  <c:v>16590</c:v>
                </c:pt>
                <c:pt idx="883">
                  <c:v>16690</c:v>
                </c:pt>
                <c:pt idx="884">
                  <c:v>16650</c:v>
                </c:pt>
                <c:pt idx="885">
                  <c:v>16800</c:v>
                </c:pt>
                <c:pt idx="886">
                  <c:v>16740</c:v>
                </c:pt>
                <c:pt idx="887">
                  <c:v>16775.5</c:v>
                </c:pt>
                <c:pt idx="888">
                  <c:v>16705</c:v>
                </c:pt>
                <c:pt idx="889">
                  <c:v>16810</c:v>
                </c:pt>
                <c:pt idx="890">
                  <c:v>16890</c:v>
                </c:pt>
                <c:pt idx="891">
                  <c:v>16810</c:v>
                </c:pt>
                <c:pt idx="892">
                  <c:v>16726.5</c:v>
                </c:pt>
                <c:pt idx="893">
                  <c:v>16900</c:v>
                </c:pt>
                <c:pt idx="894">
                  <c:v>16901.5</c:v>
                </c:pt>
                <c:pt idx="895">
                  <c:v>16790</c:v>
                </c:pt>
                <c:pt idx="896">
                  <c:v>16834</c:v>
                </c:pt>
                <c:pt idx="897">
                  <c:v>16590</c:v>
                </c:pt>
                <c:pt idx="898">
                  <c:v>16785</c:v>
                </c:pt>
                <c:pt idx="899">
                  <c:v>16850</c:v>
                </c:pt>
                <c:pt idx="900">
                  <c:v>17070</c:v>
                </c:pt>
                <c:pt idx="901">
                  <c:v>17166.5</c:v>
                </c:pt>
                <c:pt idx="902">
                  <c:v>17080</c:v>
                </c:pt>
                <c:pt idx="903">
                  <c:v>16960</c:v>
                </c:pt>
                <c:pt idx="904">
                  <c:v>16900</c:v>
                </c:pt>
                <c:pt idx="905">
                  <c:v>16760</c:v>
                </c:pt>
                <c:pt idx="906">
                  <c:v>16615</c:v>
                </c:pt>
                <c:pt idx="907">
                  <c:v>16400</c:v>
                </c:pt>
                <c:pt idx="908">
                  <c:v>16172</c:v>
                </c:pt>
                <c:pt idx="909">
                  <c:v>16050</c:v>
                </c:pt>
                <c:pt idx="910">
                  <c:v>16052</c:v>
                </c:pt>
                <c:pt idx="911">
                  <c:v>15965</c:v>
                </c:pt>
                <c:pt idx="912">
                  <c:v>15950</c:v>
                </c:pt>
                <c:pt idx="913">
                  <c:v>15940</c:v>
                </c:pt>
                <c:pt idx="914">
                  <c:v>16040</c:v>
                </c:pt>
                <c:pt idx="915">
                  <c:v>15720</c:v>
                </c:pt>
                <c:pt idx="916">
                  <c:v>15720</c:v>
                </c:pt>
                <c:pt idx="917">
                  <c:v>15752.5</c:v>
                </c:pt>
                <c:pt idx="918">
                  <c:v>15773.5</c:v>
                </c:pt>
                <c:pt idx="919">
                  <c:v>15945</c:v>
                </c:pt>
                <c:pt idx="920">
                  <c:v>15605</c:v>
                </c:pt>
                <c:pt idx="921">
                  <c:v>15094</c:v>
                </c:pt>
                <c:pt idx="922">
                  <c:v>15094</c:v>
                </c:pt>
                <c:pt idx="923">
                  <c:v>15170</c:v>
                </c:pt>
                <c:pt idx="924">
                  <c:v>14880</c:v>
                </c:pt>
                <c:pt idx="925">
                  <c:v>14830</c:v>
                </c:pt>
                <c:pt idx="926">
                  <c:v>15100</c:v>
                </c:pt>
                <c:pt idx="927">
                  <c:v>15380</c:v>
                </c:pt>
                <c:pt idx="928">
                  <c:v>15100.5</c:v>
                </c:pt>
                <c:pt idx="929">
                  <c:v>15350</c:v>
                </c:pt>
                <c:pt idx="930">
                  <c:v>15450</c:v>
                </c:pt>
                <c:pt idx="931">
                  <c:v>15366</c:v>
                </c:pt>
                <c:pt idx="932">
                  <c:v>15377</c:v>
                </c:pt>
                <c:pt idx="933">
                  <c:v>15377</c:v>
                </c:pt>
                <c:pt idx="934">
                  <c:v>15167</c:v>
                </c:pt>
                <c:pt idx="935">
                  <c:v>15060</c:v>
                </c:pt>
                <c:pt idx="936">
                  <c:v>14850.5</c:v>
                </c:pt>
                <c:pt idx="937">
                  <c:v>15058</c:v>
                </c:pt>
                <c:pt idx="938">
                  <c:v>15058</c:v>
                </c:pt>
                <c:pt idx="939">
                  <c:v>14815</c:v>
                </c:pt>
                <c:pt idx="940">
                  <c:v>14630</c:v>
                </c:pt>
                <c:pt idx="941">
                  <c:v>14520</c:v>
                </c:pt>
                <c:pt idx="942">
                  <c:v>14522</c:v>
                </c:pt>
                <c:pt idx="943">
                  <c:v>14600</c:v>
                </c:pt>
                <c:pt idx="944">
                  <c:v>14624</c:v>
                </c:pt>
                <c:pt idx="945">
                  <c:v>14675</c:v>
                </c:pt>
                <c:pt idx="946">
                  <c:v>14700</c:v>
                </c:pt>
                <c:pt idx="947">
                  <c:v>14930</c:v>
                </c:pt>
                <c:pt idx="948">
                  <c:v>15000</c:v>
                </c:pt>
                <c:pt idx="949">
                  <c:v>15050.5</c:v>
                </c:pt>
                <c:pt idx="950">
                  <c:v>15370</c:v>
                </c:pt>
                <c:pt idx="951">
                  <c:v>15420</c:v>
                </c:pt>
                <c:pt idx="952">
                  <c:v>15478</c:v>
                </c:pt>
                <c:pt idx="953">
                  <c:v>15400</c:v>
                </c:pt>
                <c:pt idx="954">
                  <c:v>15590</c:v>
                </c:pt>
                <c:pt idx="955">
                  <c:v>15460</c:v>
                </c:pt>
                <c:pt idx="956">
                  <c:v>15460</c:v>
                </c:pt>
                <c:pt idx="957">
                  <c:v>15600</c:v>
                </c:pt>
                <c:pt idx="958">
                  <c:v>15643</c:v>
                </c:pt>
                <c:pt idx="959">
                  <c:v>16000</c:v>
                </c:pt>
                <c:pt idx="960">
                  <c:v>16000</c:v>
                </c:pt>
                <c:pt idx="961">
                  <c:v>16100</c:v>
                </c:pt>
                <c:pt idx="962">
                  <c:v>16002.5</c:v>
                </c:pt>
                <c:pt idx="963">
                  <c:v>16280.5</c:v>
                </c:pt>
                <c:pt idx="964">
                  <c:v>16100</c:v>
                </c:pt>
                <c:pt idx="965">
                  <c:v>16088</c:v>
                </c:pt>
                <c:pt idx="966">
                  <c:v>16143</c:v>
                </c:pt>
                <c:pt idx="967">
                  <c:v>16330</c:v>
                </c:pt>
                <c:pt idx="968">
                  <c:v>16500</c:v>
                </c:pt>
                <c:pt idx="969">
                  <c:v>16551</c:v>
                </c:pt>
                <c:pt idx="970">
                  <c:v>16340</c:v>
                </c:pt>
                <c:pt idx="971">
                  <c:v>16200</c:v>
                </c:pt>
                <c:pt idx="972">
                  <c:v>16200</c:v>
                </c:pt>
                <c:pt idx="973">
                  <c:v>16101</c:v>
                </c:pt>
                <c:pt idx="974">
                  <c:v>16150</c:v>
                </c:pt>
                <c:pt idx="975">
                  <c:v>16000</c:v>
                </c:pt>
                <c:pt idx="976">
                  <c:v>16200</c:v>
                </c:pt>
                <c:pt idx="977">
                  <c:v>16260</c:v>
                </c:pt>
                <c:pt idx="978">
                  <c:v>16263</c:v>
                </c:pt>
                <c:pt idx="979">
                  <c:v>16260.5</c:v>
                </c:pt>
                <c:pt idx="980">
                  <c:v>16560</c:v>
                </c:pt>
                <c:pt idx="981">
                  <c:v>16651</c:v>
                </c:pt>
                <c:pt idx="982">
                  <c:v>16720</c:v>
                </c:pt>
                <c:pt idx="983">
                  <c:v>16681</c:v>
                </c:pt>
                <c:pt idx="984">
                  <c:v>16700</c:v>
                </c:pt>
                <c:pt idx="985">
                  <c:v>16780</c:v>
                </c:pt>
                <c:pt idx="986">
                  <c:v>16785</c:v>
                </c:pt>
                <c:pt idx="987">
                  <c:v>16760</c:v>
                </c:pt>
                <c:pt idx="988">
                  <c:v>16600</c:v>
                </c:pt>
                <c:pt idx="989">
                  <c:v>16480</c:v>
                </c:pt>
                <c:pt idx="990">
                  <c:v>16900</c:v>
                </c:pt>
                <c:pt idx="991">
                  <c:v>17350</c:v>
                </c:pt>
                <c:pt idx="992">
                  <c:v>17320</c:v>
                </c:pt>
                <c:pt idx="993">
                  <c:v>17469</c:v>
                </c:pt>
                <c:pt idx="994">
                  <c:v>17560</c:v>
                </c:pt>
                <c:pt idx="995">
                  <c:v>17516</c:v>
                </c:pt>
                <c:pt idx="996">
                  <c:v>17713</c:v>
                </c:pt>
                <c:pt idx="997">
                  <c:v>17775</c:v>
                </c:pt>
                <c:pt idx="998">
                  <c:v>17785</c:v>
                </c:pt>
                <c:pt idx="999">
                  <c:v>17839.5</c:v>
                </c:pt>
                <c:pt idx="1000">
                  <c:v>17780.5</c:v>
                </c:pt>
                <c:pt idx="1001">
                  <c:v>17754</c:v>
                </c:pt>
                <c:pt idx="1002">
                  <c:v>17835</c:v>
                </c:pt>
                <c:pt idx="1003">
                  <c:v>17865</c:v>
                </c:pt>
                <c:pt idx="1004">
                  <c:v>17815</c:v>
                </c:pt>
                <c:pt idx="1005">
                  <c:v>17790</c:v>
                </c:pt>
                <c:pt idx="1006">
                  <c:v>17800</c:v>
                </c:pt>
                <c:pt idx="1007">
                  <c:v>17718</c:v>
                </c:pt>
                <c:pt idx="1008">
                  <c:v>17609.5</c:v>
                </c:pt>
                <c:pt idx="1009">
                  <c:v>17586.5</c:v>
                </c:pt>
                <c:pt idx="1010">
                  <c:v>17580</c:v>
                </c:pt>
                <c:pt idx="1011">
                  <c:v>17579</c:v>
                </c:pt>
                <c:pt idx="1012">
                  <c:v>17500.5</c:v>
                </c:pt>
                <c:pt idx="1013">
                  <c:v>17590</c:v>
                </c:pt>
                <c:pt idx="1014">
                  <c:v>17604</c:v>
                </c:pt>
                <c:pt idx="1015">
                  <c:v>17670</c:v>
                </c:pt>
                <c:pt idx="1016">
                  <c:v>17680</c:v>
                </c:pt>
                <c:pt idx="1017">
                  <c:v>17770</c:v>
                </c:pt>
                <c:pt idx="1018">
                  <c:v>17794.5</c:v>
                </c:pt>
                <c:pt idx="1019">
                  <c:v>17814</c:v>
                </c:pt>
                <c:pt idx="1020">
                  <c:v>17770</c:v>
                </c:pt>
                <c:pt idx="1021">
                  <c:v>17730</c:v>
                </c:pt>
                <c:pt idx="1022">
                  <c:v>17720</c:v>
                </c:pt>
                <c:pt idx="1023">
                  <c:v>17725</c:v>
                </c:pt>
                <c:pt idx="1024">
                  <c:v>17720</c:v>
                </c:pt>
                <c:pt idx="1025">
                  <c:v>17590</c:v>
                </c:pt>
                <c:pt idx="1026">
                  <c:v>17699.5</c:v>
                </c:pt>
                <c:pt idx="1027">
                  <c:v>17550</c:v>
                </c:pt>
                <c:pt idx="1028">
                  <c:v>17700</c:v>
                </c:pt>
                <c:pt idx="1029">
                  <c:v>17725</c:v>
                </c:pt>
                <c:pt idx="1030">
                  <c:v>17626</c:v>
                </c:pt>
                <c:pt idx="1031">
                  <c:v>17580</c:v>
                </c:pt>
                <c:pt idx="1032">
                  <c:v>17566</c:v>
                </c:pt>
                <c:pt idx="1033">
                  <c:v>17507</c:v>
                </c:pt>
                <c:pt idx="1034">
                  <c:v>17431</c:v>
                </c:pt>
                <c:pt idx="1035">
                  <c:v>17358</c:v>
                </c:pt>
                <c:pt idx="1036">
                  <c:v>17265</c:v>
                </c:pt>
                <c:pt idx="1037">
                  <c:v>17320</c:v>
                </c:pt>
                <c:pt idx="1038">
                  <c:v>17370</c:v>
                </c:pt>
                <c:pt idx="1039">
                  <c:v>17160</c:v>
                </c:pt>
                <c:pt idx="1040">
                  <c:v>17235</c:v>
                </c:pt>
                <c:pt idx="1041">
                  <c:v>17230</c:v>
                </c:pt>
                <c:pt idx="1042">
                  <c:v>17280</c:v>
                </c:pt>
                <c:pt idx="1043">
                  <c:v>17297</c:v>
                </c:pt>
                <c:pt idx="1044">
                  <c:v>17303</c:v>
                </c:pt>
                <c:pt idx="1045">
                  <c:v>17306</c:v>
                </c:pt>
                <c:pt idx="1046">
                  <c:v>17420</c:v>
                </c:pt>
                <c:pt idx="1047">
                  <c:v>17515</c:v>
                </c:pt>
                <c:pt idx="1048">
                  <c:v>17400</c:v>
                </c:pt>
                <c:pt idx="1049">
                  <c:v>17275</c:v>
                </c:pt>
                <c:pt idx="1050">
                  <c:v>17290</c:v>
                </c:pt>
                <c:pt idx="1051">
                  <c:v>17238</c:v>
                </c:pt>
                <c:pt idx="1052">
                  <c:v>17300</c:v>
                </c:pt>
                <c:pt idx="1053">
                  <c:v>17264</c:v>
                </c:pt>
                <c:pt idx="1054">
                  <c:v>16880</c:v>
                </c:pt>
                <c:pt idx="1055">
                  <c:v>17010</c:v>
                </c:pt>
                <c:pt idx="1056">
                  <c:v>16990</c:v>
                </c:pt>
                <c:pt idx="1057">
                  <c:v>17100</c:v>
                </c:pt>
                <c:pt idx="1058">
                  <c:v>17140</c:v>
                </c:pt>
                <c:pt idx="1059">
                  <c:v>17125</c:v>
                </c:pt>
                <c:pt idx="1060">
                  <c:v>16950</c:v>
                </c:pt>
                <c:pt idx="1061">
                  <c:v>16758.5</c:v>
                </c:pt>
                <c:pt idx="1062">
                  <c:v>17000</c:v>
                </c:pt>
                <c:pt idx="1063">
                  <c:v>16810</c:v>
                </c:pt>
                <c:pt idx="1064">
                  <c:v>16689</c:v>
                </c:pt>
                <c:pt idx="1065">
                  <c:v>16630</c:v>
                </c:pt>
                <c:pt idx="1066">
                  <c:v>16400</c:v>
                </c:pt>
                <c:pt idx="1067">
                  <c:v>16000</c:v>
                </c:pt>
                <c:pt idx="1068">
                  <c:v>15950</c:v>
                </c:pt>
                <c:pt idx="1069">
                  <c:v>15658</c:v>
                </c:pt>
                <c:pt idx="1070">
                  <c:v>15812.5</c:v>
                </c:pt>
                <c:pt idx="1071">
                  <c:v>16036</c:v>
                </c:pt>
                <c:pt idx="1072">
                  <c:v>16060</c:v>
                </c:pt>
                <c:pt idx="1073">
                  <c:v>16156</c:v>
                </c:pt>
                <c:pt idx="1074">
                  <c:v>16140</c:v>
                </c:pt>
                <c:pt idx="1075">
                  <c:v>16146</c:v>
                </c:pt>
                <c:pt idx="1076">
                  <c:v>15861</c:v>
                </c:pt>
                <c:pt idx="1077">
                  <c:v>15861</c:v>
                </c:pt>
                <c:pt idx="1078">
                  <c:v>15800</c:v>
                </c:pt>
                <c:pt idx="1079">
                  <c:v>15820</c:v>
                </c:pt>
                <c:pt idx="1080">
                  <c:v>15571</c:v>
                </c:pt>
                <c:pt idx="1081">
                  <c:v>16140</c:v>
                </c:pt>
                <c:pt idx="1082">
                  <c:v>16330</c:v>
                </c:pt>
                <c:pt idx="1083">
                  <c:v>16490</c:v>
                </c:pt>
                <c:pt idx="1084">
                  <c:v>16538</c:v>
                </c:pt>
                <c:pt idx="1085">
                  <c:v>16356</c:v>
                </c:pt>
                <c:pt idx="1086">
                  <c:v>16380</c:v>
                </c:pt>
                <c:pt idx="1087">
                  <c:v>16350</c:v>
                </c:pt>
                <c:pt idx="1088">
                  <c:v>16811</c:v>
                </c:pt>
                <c:pt idx="1089">
                  <c:v>16768</c:v>
                </c:pt>
                <c:pt idx="1090">
                  <c:v>16870</c:v>
                </c:pt>
                <c:pt idx="1091">
                  <c:v>16828</c:v>
                </c:pt>
                <c:pt idx="1092">
                  <c:v>16877</c:v>
                </c:pt>
                <c:pt idx="1093">
                  <c:v>17110</c:v>
                </c:pt>
                <c:pt idx="1094">
                  <c:v>17190</c:v>
                </c:pt>
                <c:pt idx="1095">
                  <c:v>17275</c:v>
                </c:pt>
                <c:pt idx="1096">
                  <c:v>17160</c:v>
                </c:pt>
                <c:pt idx="1097">
                  <c:v>17126</c:v>
                </c:pt>
                <c:pt idx="1098">
                  <c:v>17125</c:v>
                </c:pt>
                <c:pt idx="1099">
                  <c:v>17047</c:v>
                </c:pt>
                <c:pt idx="1100">
                  <c:v>16909.5</c:v>
                </c:pt>
                <c:pt idx="1101">
                  <c:v>16950</c:v>
                </c:pt>
                <c:pt idx="1102">
                  <c:v>16940</c:v>
                </c:pt>
                <c:pt idx="1103">
                  <c:v>16951</c:v>
                </c:pt>
                <c:pt idx="1104">
                  <c:v>16830</c:v>
                </c:pt>
                <c:pt idx="1105">
                  <c:v>16749</c:v>
                </c:pt>
                <c:pt idx="1106">
                  <c:v>16550</c:v>
                </c:pt>
                <c:pt idx="1107">
                  <c:v>16780</c:v>
                </c:pt>
                <c:pt idx="1108">
                  <c:v>16796</c:v>
                </c:pt>
                <c:pt idx="1109">
                  <c:v>16978</c:v>
                </c:pt>
                <c:pt idx="1110">
                  <c:v>16910</c:v>
                </c:pt>
                <c:pt idx="1111">
                  <c:v>17045</c:v>
                </c:pt>
                <c:pt idx="1112">
                  <c:v>17040</c:v>
                </c:pt>
                <c:pt idx="1113">
                  <c:v>17005</c:v>
                </c:pt>
                <c:pt idx="1114">
                  <c:v>17010</c:v>
                </c:pt>
                <c:pt idx="1115">
                  <c:v>17200</c:v>
                </c:pt>
                <c:pt idx="1116">
                  <c:v>17190</c:v>
                </c:pt>
              </c:numCache>
            </c:numRef>
          </c:val>
          <c:smooth val="0"/>
          <c:extLst>
            <c:ext xmlns:c16="http://schemas.microsoft.com/office/drawing/2014/chart" uri="{C3380CC4-5D6E-409C-BE32-E72D297353CC}">
              <c16:uniqueId val="{00000001-2911-4DF7-9928-1E6DA063F0E0}"/>
            </c:ext>
          </c:extLst>
        </c:ser>
        <c:dLbls>
          <c:showLegendKey val="0"/>
          <c:showVal val="0"/>
          <c:showCatName val="0"/>
          <c:showSerName val="0"/>
          <c:showPercent val="0"/>
          <c:showBubbleSize val="0"/>
        </c:dLbls>
        <c:marker val="1"/>
        <c:smooth val="0"/>
        <c:axId val="227522560"/>
        <c:axId val="179693248"/>
      </c:lineChart>
      <c:dateAx>
        <c:axId val="168470016"/>
        <c:scaling>
          <c:orientation val="minMax"/>
        </c:scaling>
        <c:delete val="0"/>
        <c:axPos val="b"/>
        <c:numFmt formatCode="m/d/yyyy" sourceLinked="1"/>
        <c:majorTickMark val="none"/>
        <c:minorTickMark val="none"/>
        <c:tickLblPos val="nextTo"/>
        <c:crossAx val="54614208"/>
        <c:crosses val="autoZero"/>
        <c:auto val="1"/>
        <c:lblOffset val="100"/>
        <c:baseTimeUnit val="days"/>
      </c:dateAx>
      <c:valAx>
        <c:axId val="54614208"/>
        <c:scaling>
          <c:orientation val="minMax"/>
          <c:min val="50000"/>
        </c:scaling>
        <c:delete val="0"/>
        <c:axPos val="l"/>
        <c:numFmt formatCode="#,##0" sourceLinked="1"/>
        <c:majorTickMark val="none"/>
        <c:minorTickMark val="none"/>
        <c:tickLblPos val="nextTo"/>
        <c:crossAx val="168470016"/>
        <c:crosses val="autoZero"/>
        <c:crossBetween val="between"/>
      </c:valAx>
      <c:valAx>
        <c:axId val="179693248"/>
        <c:scaling>
          <c:orientation val="minMax"/>
        </c:scaling>
        <c:delete val="0"/>
        <c:axPos val="r"/>
        <c:numFmt formatCode="#,##0" sourceLinked="1"/>
        <c:majorTickMark val="out"/>
        <c:minorTickMark val="none"/>
        <c:tickLblPos val="nextTo"/>
        <c:crossAx val="227522560"/>
        <c:crosses val="max"/>
        <c:crossBetween val="between"/>
      </c:valAx>
      <c:catAx>
        <c:axId val="227522560"/>
        <c:scaling>
          <c:orientation val="minMax"/>
        </c:scaling>
        <c:delete val="1"/>
        <c:axPos val="b"/>
        <c:majorTickMark val="out"/>
        <c:minorTickMark val="none"/>
        <c:tickLblPos val="nextTo"/>
        <c:crossAx val="179693248"/>
        <c:crosses val="autoZero"/>
        <c:auto val="1"/>
        <c:lblAlgn val="ctr"/>
        <c:lblOffset val="100"/>
        <c:noMultiLvlLbl val="0"/>
      </c:catAx>
    </c:plotArea>
    <c:legend>
      <c:legendPos val="b"/>
      <c:layout/>
      <c:overlay val="0"/>
    </c:legend>
    <c:plotVisOnly val="1"/>
    <c:dispBlanksAs val="gap"/>
    <c:showDLblsOverMax val="0"/>
  </c:chart>
  <c:spPr>
    <a:solidFill>
      <a:schemeClr val="bg1"/>
    </a:solidFill>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EB8B1-02F0-4089-B414-FC4EDD139823}" type="datetimeFigureOut">
              <a:rPr lang="es-ES" smtClean="0"/>
              <a:pPr/>
              <a:t>30/10/2018</a:t>
            </a:fld>
            <a:endParaRPr lang="es-ES" dirty="0"/>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E85DA3-E133-42A5-94E1-CCE2F734480F}" type="slidenum">
              <a:rPr lang="es-ES" smtClean="0"/>
              <a:pPr/>
              <a:t>‹Nº›</a:t>
            </a:fld>
            <a:endParaRPr lang="es-ES" dirty="0"/>
          </a:p>
        </p:txBody>
      </p:sp>
    </p:spTree>
    <p:extLst>
      <p:ext uri="{BB962C8B-B14F-4D97-AF65-F5344CB8AC3E}">
        <p14:creationId xmlns:p14="http://schemas.microsoft.com/office/powerpoint/2010/main" val="2932527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a:t>FCJ</a:t>
            </a:r>
          </a:p>
        </p:txBody>
      </p:sp>
      <p:sp>
        <p:nvSpPr>
          <p:cNvPr id="4" name="Slide Number Placeholder 3"/>
          <p:cNvSpPr>
            <a:spLocks noGrp="1"/>
          </p:cNvSpPr>
          <p:nvPr>
            <p:ph type="sldNum" sz="quarter" idx="10"/>
          </p:nvPr>
        </p:nvSpPr>
        <p:spPr/>
        <p:txBody>
          <a:bodyPr/>
          <a:lstStyle/>
          <a:p>
            <a:fld id="{42E85DA3-E133-42A5-94E1-CCE2F734480F}" type="slidenum">
              <a:rPr lang="es-ES" smtClean="0"/>
              <a:pPr/>
              <a:t>4</a:t>
            </a:fld>
            <a:endParaRPr lang="es-ES" dirty="0"/>
          </a:p>
        </p:txBody>
      </p:sp>
    </p:spTree>
    <p:extLst>
      <p:ext uri="{BB962C8B-B14F-4D97-AF65-F5344CB8AC3E}">
        <p14:creationId xmlns:p14="http://schemas.microsoft.com/office/powerpoint/2010/main" val="3907475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err="1">
                <a:solidFill>
                  <a:schemeClr val="bg2">
                    <a:lumMod val="75000"/>
                  </a:schemeClr>
                </a:solidFill>
              </a:rPr>
              <a:t>Embi</a:t>
            </a:r>
            <a:r>
              <a:rPr lang="es-ES" sz="1200" dirty="0">
                <a:solidFill>
                  <a:schemeClr val="bg2">
                    <a:lumMod val="75000"/>
                  </a:schemeClr>
                </a:solidFill>
              </a:rPr>
              <a:t> calculado de cada país de acuerdo a sus filiales y participación</a:t>
            </a:r>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19</a:t>
            </a:fld>
            <a:endParaRPr lang="es-ES" dirty="0"/>
          </a:p>
        </p:txBody>
      </p:sp>
    </p:spTree>
    <p:extLst>
      <p:ext uri="{BB962C8B-B14F-4D97-AF65-F5344CB8AC3E}">
        <p14:creationId xmlns:p14="http://schemas.microsoft.com/office/powerpoint/2010/main" val="4263319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solidFill>
                  <a:schemeClr val="bg2">
                    <a:lumMod val="75000"/>
                  </a:schemeClr>
                </a:solidFill>
              </a:rPr>
              <a:t>Existe una oportunidad de crecimiento importante para el banco al conservar un aumento constante de sus utilidades (exceptuando el último año debido a la coyuntura económica del país, la cual afectó el resultado de todos los bancos del país) creciendo su participación en Centroamérica a través de sus filiales.</a:t>
            </a:r>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20</a:t>
            </a:fld>
            <a:endParaRPr lang="es-ES" dirty="0"/>
          </a:p>
        </p:txBody>
      </p:sp>
    </p:spTree>
    <p:extLst>
      <p:ext uri="{BB962C8B-B14F-4D97-AF65-F5344CB8AC3E}">
        <p14:creationId xmlns:p14="http://schemas.microsoft.com/office/powerpoint/2010/main" val="1513542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a:t>Bancos que cotizan en bolsa de NY de </a:t>
            </a:r>
            <a:r>
              <a:rPr lang="es-CO" dirty="0" err="1"/>
              <a:t>repferencia</a:t>
            </a:r>
            <a:endParaRPr lang="es-CO" dirty="0"/>
          </a:p>
        </p:txBody>
      </p:sp>
      <p:sp>
        <p:nvSpPr>
          <p:cNvPr id="4" name="Slide Number Placeholder 3"/>
          <p:cNvSpPr>
            <a:spLocks noGrp="1"/>
          </p:cNvSpPr>
          <p:nvPr>
            <p:ph type="sldNum" sz="quarter" idx="10"/>
          </p:nvPr>
        </p:nvSpPr>
        <p:spPr/>
        <p:txBody>
          <a:bodyPr/>
          <a:lstStyle/>
          <a:p>
            <a:fld id="{42E85DA3-E133-42A5-94E1-CCE2F734480F}" type="slidenum">
              <a:rPr lang="es-ES" smtClean="0"/>
              <a:pPr/>
              <a:t>21</a:t>
            </a:fld>
            <a:endParaRPr lang="es-ES" dirty="0"/>
          </a:p>
        </p:txBody>
      </p:sp>
    </p:spTree>
    <p:extLst>
      <p:ext uri="{BB962C8B-B14F-4D97-AF65-F5344CB8AC3E}">
        <p14:creationId xmlns:p14="http://schemas.microsoft.com/office/powerpoint/2010/main" val="211807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a:t>FCJ</a:t>
            </a:r>
          </a:p>
        </p:txBody>
      </p:sp>
      <p:sp>
        <p:nvSpPr>
          <p:cNvPr id="4" name="Slide Number Placeholder 3"/>
          <p:cNvSpPr>
            <a:spLocks noGrp="1"/>
          </p:cNvSpPr>
          <p:nvPr>
            <p:ph type="sldNum" sz="quarter" idx="10"/>
          </p:nvPr>
        </p:nvSpPr>
        <p:spPr/>
        <p:txBody>
          <a:bodyPr/>
          <a:lstStyle/>
          <a:p>
            <a:fld id="{42E85DA3-E133-42A5-94E1-CCE2F734480F}" type="slidenum">
              <a:rPr lang="es-ES" smtClean="0"/>
              <a:pPr/>
              <a:t>5</a:t>
            </a:fld>
            <a:endParaRPr lang="es-ES" dirty="0"/>
          </a:p>
        </p:txBody>
      </p:sp>
    </p:spTree>
    <p:extLst>
      <p:ext uri="{BB962C8B-B14F-4D97-AF65-F5344CB8AC3E}">
        <p14:creationId xmlns:p14="http://schemas.microsoft.com/office/powerpoint/2010/main" val="240455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buFont typeface="Arial" pitchFamily="34" charset="0"/>
              <a:buChar char="•"/>
            </a:pPr>
            <a:r>
              <a:rPr lang="es-ES" dirty="0">
                <a:solidFill>
                  <a:schemeClr val="bg2">
                    <a:lumMod val="75000"/>
                  </a:schemeClr>
                </a:solidFill>
              </a:rPr>
              <a:t>El sector financiero colombiano esta supervisado y controlado por la Superintendencia Financiera de Colombia y a su vez compuesto por:</a:t>
            </a:r>
          </a:p>
          <a:p>
            <a:pPr algn="just"/>
            <a:endParaRPr lang="es-ES" dirty="0">
              <a:solidFill>
                <a:schemeClr val="bg2">
                  <a:lumMod val="75000"/>
                </a:schemeClr>
              </a:solidFill>
            </a:endParaRPr>
          </a:p>
          <a:p>
            <a:pPr marL="342900" indent="-342900" algn="just">
              <a:buFont typeface="+mj-lt"/>
              <a:buAutoNum type="arabicPeriod"/>
            </a:pPr>
            <a:r>
              <a:rPr lang="es-ES" dirty="0">
                <a:solidFill>
                  <a:srgbClr val="FFFF00"/>
                </a:solidFill>
              </a:rPr>
              <a:t>Establecimientos de crédito (Incluye Entidades Bancarias).</a:t>
            </a:r>
          </a:p>
          <a:p>
            <a:pPr marL="342900" indent="-342900" algn="just">
              <a:buFont typeface="+mj-lt"/>
              <a:buAutoNum type="arabicPeriod"/>
            </a:pPr>
            <a:r>
              <a:rPr lang="es-ES" dirty="0">
                <a:solidFill>
                  <a:schemeClr val="bg2">
                    <a:lumMod val="75000"/>
                  </a:schemeClr>
                </a:solidFill>
              </a:rPr>
              <a:t>Seguros.</a:t>
            </a:r>
          </a:p>
          <a:p>
            <a:pPr marL="342900" indent="-342900" algn="just">
              <a:buFont typeface="+mj-lt"/>
              <a:buAutoNum type="arabicPeriod"/>
            </a:pPr>
            <a:r>
              <a:rPr lang="es-ES" dirty="0">
                <a:solidFill>
                  <a:schemeClr val="bg2">
                    <a:lumMod val="75000"/>
                  </a:schemeClr>
                </a:solidFill>
              </a:rPr>
              <a:t>Fondos de pensiones - Régimen de Ahorro Individual con Solidaridad (RAIS) y cesantías.</a:t>
            </a:r>
          </a:p>
          <a:p>
            <a:pPr marL="342900" indent="-342900" algn="just">
              <a:buFont typeface="+mj-lt"/>
              <a:buAutoNum type="arabicPeriod"/>
            </a:pPr>
            <a:r>
              <a:rPr lang="es-ES" dirty="0">
                <a:solidFill>
                  <a:schemeClr val="bg2">
                    <a:lumMod val="75000"/>
                  </a:schemeClr>
                </a:solidFill>
              </a:rPr>
              <a:t>Recursos administrados por fiduciarias, comisionistas y administradoras de inversiones (SAI).</a:t>
            </a:r>
          </a:p>
          <a:p>
            <a:pPr algn="just">
              <a:buFont typeface="Arial" pitchFamily="34" charset="0"/>
              <a:buChar char="•"/>
            </a:pPr>
            <a:endParaRPr lang="es-ES" sz="1100" dirty="0">
              <a:solidFill>
                <a:schemeClr val="bg2">
                  <a:lumMod val="75000"/>
                </a:schemeClr>
              </a:solidFill>
            </a:endParaRPr>
          </a:p>
          <a:p>
            <a:pPr algn="just">
              <a:buFont typeface="Arial" pitchFamily="34" charset="0"/>
              <a:buChar char="•"/>
            </a:pPr>
            <a:r>
              <a:rPr lang="es-ES" dirty="0">
                <a:solidFill>
                  <a:schemeClr val="bg2">
                    <a:lumMod val="75000"/>
                  </a:schemeClr>
                </a:solidFill>
              </a:rPr>
              <a:t>Los factores macroeconómicos que afectan la industria están dados principalmente por la tasas de interés, producto interno bruto, el tipo de cambio y la inflación. El año 2017 se vieron reflejados los efectos colaterales por la caída del precio del petróleo en 2016 con un menor crecimiento económico , bajo consumo de los hogares menores ventas minoristas, el bajo crecimiento de sectores como la industria, comercio, minas, construcción y manufactura, así como el deterioro en la confianza de los consumidores según reportes de la Superintendencia Financiera en 2018.</a:t>
            </a:r>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9</a:t>
            </a:fld>
            <a:endParaRPr lang="es-ES" dirty="0"/>
          </a:p>
        </p:txBody>
      </p:sp>
    </p:spTree>
    <p:extLst>
      <p:ext uri="{BB962C8B-B14F-4D97-AF65-F5344CB8AC3E}">
        <p14:creationId xmlns:p14="http://schemas.microsoft.com/office/powerpoint/2010/main" val="4187745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buFont typeface="Arial" pitchFamily="34" charset="0"/>
              <a:buChar char="•"/>
            </a:pPr>
            <a:r>
              <a:rPr lang="es-ES" sz="1200" dirty="0">
                <a:solidFill>
                  <a:schemeClr val="bg2">
                    <a:lumMod val="75000"/>
                  </a:schemeClr>
                </a:solidFill>
              </a:rPr>
              <a:t>Los factores macroeconómicos que afectan la industria están dados principalmente por la tasas de interés, producto interno bruto, el tipo de cambio y la inflación. El año 2017 se vieron reflejados los efectos colaterales por la caída del precio del petróleo en 2016 con un menor crecimiento económico , bajo consumo de los hogares menores ventas minoristas, el bajo crecimiento de sectores como la industria, comercio, minas, construcción y manufactura, así como el deterioro en la confianza de los consumidores según reportes de la Superintendencia Financiera en 2018.</a:t>
            </a:r>
          </a:p>
          <a:p>
            <a:pPr algn="just">
              <a:buFont typeface="Arial" pitchFamily="34" charset="0"/>
              <a:buChar char="•"/>
            </a:pPr>
            <a:endParaRPr lang="es-ES" sz="1200" dirty="0">
              <a:solidFill>
                <a:schemeClr val="bg2">
                  <a:lumMod val="75000"/>
                </a:schemeClr>
              </a:solidFill>
            </a:endParaRPr>
          </a:p>
          <a:p>
            <a:pPr algn="just">
              <a:buFont typeface="Arial" pitchFamily="34" charset="0"/>
              <a:buChar char="•"/>
            </a:pPr>
            <a:r>
              <a:rPr lang="es-ES" sz="1200" dirty="0">
                <a:solidFill>
                  <a:schemeClr val="bg2">
                    <a:lumMod val="75000"/>
                  </a:schemeClr>
                </a:solidFill>
              </a:rPr>
              <a:t>Sin embargo, en este contexto la inflación corrigió su tendencia favoreciendo la disminución de las tasas de interés de política monetaria, lo que promovió un ajuste en el costo del crédito en algunos segmentos. Sectores como agricultura y financiero impulsaron la dinámica de crecimiento, consolidando la importancia de este último como promotor del crecimiento del país.</a:t>
            </a:r>
          </a:p>
          <a:p>
            <a:pPr algn="just"/>
            <a:endParaRPr lang="es-ES" sz="1200" dirty="0">
              <a:solidFill>
                <a:schemeClr val="bg2">
                  <a:lumMod val="75000"/>
                </a:schemeClr>
              </a:solidFill>
            </a:endParaRPr>
          </a:p>
          <a:p>
            <a:pPr algn="just">
              <a:buFont typeface="Arial" pitchFamily="34" charset="0"/>
              <a:buChar char="•"/>
            </a:pPr>
            <a:r>
              <a:rPr lang="es-ES" sz="1200" dirty="0">
                <a:solidFill>
                  <a:schemeClr val="bg2">
                    <a:lumMod val="75000"/>
                  </a:schemeClr>
                </a:solidFill>
              </a:rPr>
              <a:t>y  dar información sobre los  ratios y comportamiento de la industria, crecimiento, retornos. </a:t>
            </a:r>
          </a:p>
          <a:p>
            <a:pPr algn="just">
              <a:buFont typeface="Arial" pitchFamily="34" charset="0"/>
              <a:buChar char="•"/>
            </a:pPr>
            <a:r>
              <a:rPr lang="es-ES" sz="1200" dirty="0">
                <a:solidFill>
                  <a:schemeClr val="bg2">
                    <a:lumMod val="75000"/>
                  </a:schemeClr>
                </a:solidFill>
              </a:rPr>
              <a:t> Describir los principales indicadores de los participantes de la industria.</a:t>
            </a:r>
          </a:p>
          <a:p>
            <a:pPr algn="just"/>
            <a:r>
              <a:rPr lang="es-ES" sz="1200" dirty="0">
                <a:solidFill>
                  <a:schemeClr val="bg2">
                    <a:lumMod val="75000"/>
                  </a:schemeClr>
                </a:solidFill>
              </a:rPr>
              <a:t>  ¿Cuáles son los determinantes del precio?</a:t>
            </a:r>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10</a:t>
            </a:fld>
            <a:endParaRPr lang="es-ES" dirty="0"/>
          </a:p>
        </p:txBody>
      </p:sp>
    </p:spTree>
    <p:extLst>
      <p:ext uri="{BB962C8B-B14F-4D97-AF65-F5344CB8AC3E}">
        <p14:creationId xmlns:p14="http://schemas.microsoft.com/office/powerpoint/2010/main" val="3540774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Comercial 28(58) consumo 13(27) vivienda 6(12)</a:t>
            </a:r>
            <a:r>
              <a:rPr lang="es-CO" baseline="0" dirty="0" smtClean="0"/>
              <a:t> microcrédito 1,5(3)</a:t>
            </a:r>
            <a:endParaRPr lang="es-CO" dirty="0"/>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11</a:t>
            </a:fld>
            <a:endParaRPr lang="es-ES" dirty="0"/>
          </a:p>
        </p:txBody>
      </p:sp>
    </p:spTree>
    <p:extLst>
      <p:ext uri="{BB962C8B-B14F-4D97-AF65-F5344CB8AC3E}">
        <p14:creationId xmlns:p14="http://schemas.microsoft.com/office/powerpoint/2010/main" val="1753889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2E85DA3-E133-42A5-94E1-CCE2F734480F}" type="slidenum">
              <a:rPr lang="es-ES" smtClean="0"/>
              <a:pPr/>
              <a:t>12</a:t>
            </a:fld>
            <a:endParaRPr lang="es-ES" dirty="0"/>
          </a:p>
        </p:txBody>
      </p:sp>
    </p:spTree>
    <p:extLst>
      <p:ext uri="{BB962C8B-B14F-4D97-AF65-F5344CB8AC3E}">
        <p14:creationId xmlns:p14="http://schemas.microsoft.com/office/powerpoint/2010/main" val="464561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a:t>FCJ</a:t>
            </a:r>
          </a:p>
        </p:txBody>
      </p:sp>
      <p:sp>
        <p:nvSpPr>
          <p:cNvPr id="4" name="Slide Number Placeholder 3"/>
          <p:cNvSpPr>
            <a:spLocks noGrp="1"/>
          </p:cNvSpPr>
          <p:nvPr>
            <p:ph type="sldNum" sz="quarter" idx="10"/>
          </p:nvPr>
        </p:nvSpPr>
        <p:spPr/>
        <p:txBody>
          <a:bodyPr/>
          <a:lstStyle/>
          <a:p>
            <a:fld id="{42E85DA3-E133-42A5-94E1-CCE2F734480F}" type="slidenum">
              <a:rPr lang="es-ES" smtClean="0"/>
              <a:pPr/>
              <a:t>13</a:t>
            </a:fld>
            <a:endParaRPr lang="es-ES" dirty="0"/>
          </a:p>
        </p:txBody>
      </p:sp>
    </p:spTree>
    <p:extLst>
      <p:ext uri="{BB962C8B-B14F-4D97-AF65-F5344CB8AC3E}">
        <p14:creationId xmlns:p14="http://schemas.microsoft.com/office/powerpoint/2010/main" val="884118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r>
              <a:rPr lang="es-ES" dirty="0"/>
              <a:t>FCJ </a:t>
            </a:r>
            <a:r>
              <a:rPr lang="es-ES" dirty="0" err="1"/>
              <a:t>burstilidad</a:t>
            </a:r>
            <a:r>
              <a:rPr lang="es-ES" dirty="0"/>
              <a:t> baja por alto precio de la transacción y bajo movimiento</a:t>
            </a:r>
          </a:p>
          <a:p>
            <a:r>
              <a:rPr lang="es-ES" dirty="0"/>
              <a:t>Beta que tan sensible es la acción ante los cambios del mercado</a:t>
            </a:r>
          </a:p>
        </p:txBody>
      </p:sp>
      <p:sp>
        <p:nvSpPr>
          <p:cNvPr id="4" name="3 Marcador de número de diapositiva"/>
          <p:cNvSpPr>
            <a:spLocks noGrp="1"/>
          </p:cNvSpPr>
          <p:nvPr>
            <p:ph type="sldNum" sz="quarter" idx="10"/>
          </p:nvPr>
        </p:nvSpPr>
        <p:spPr/>
        <p:txBody>
          <a:bodyPr/>
          <a:lstStyle/>
          <a:p>
            <a:fld id="{42E85DA3-E133-42A5-94E1-CCE2F734480F}" type="slidenum">
              <a:rPr lang="es-ES" smtClean="0"/>
              <a:pPr/>
              <a:t>15</a:t>
            </a:fld>
            <a:endParaRPr lang="es-ES" dirty="0"/>
          </a:p>
        </p:txBody>
      </p:sp>
    </p:spTree>
    <p:extLst>
      <p:ext uri="{BB962C8B-B14F-4D97-AF65-F5344CB8AC3E}">
        <p14:creationId xmlns:p14="http://schemas.microsoft.com/office/powerpoint/2010/main" val="1727599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a:t>Nivel de penetración bancaria – Colombia en promedio es del 53% -&gt; Asobancaria proyecta para 2028 un optimo del 57%  o ideal para Colombia. Se ha dado por mayor bancarización de los colombianos</a:t>
            </a:r>
          </a:p>
          <a:p>
            <a:r>
              <a:rPr lang="es-CO" dirty="0"/>
              <a:t>Proyecciones macroeconómicas de </a:t>
            </a:r>
            <a:r>
              <a:rPr lang="es-CO" dirty="0" err="1"/>
              <a:t>Bcolombia</a:t>
            </a:r>
            <a:r>
              <a:rPr lang="es-CO" dirty="0"/>
              <a:t> </a:t>
            </a:r>
          </a:p>
        </p:txBody>
      </p:sp>
      <p:sp>
        <p:nvSpPr>
          <p:cNvPr id="4" name="Slide Number Placeholder 3"/>
          <p:cNvSpPr>
            <a:spLocks noGrp="1"/>
          </p:cNvSpPr>
          <p:nvPr>
            <p:ph type="sldNum" sz="quarter" idx="10"/>
          </p:nvPr>
        </p:nvSpPr>
        <p:spPr/>
        <p:txBody>
          <a:bodyPr/>
          <a:lstStyle/>
          <a:p>
            <a:fld id="{42E85DA3-E133-42A5-94E1-CCE2F734480F}" type="slidenum">
              <a:rPr lang="es-ES" smtClean="0"/>
              <a:pPr/>
              <a:t>16</a:t>
            </a:fld>
            <a:endParaRPr lang="es-ES" dirty="0"/>
          </a:p>
        </p:txBody>
      </p:sp>
    </p:spTree>
    <p:extLst>
      <p:ext uri="{BB962C8B-B14F-4D97-AF65-F5344CB8AC3E}">
        <p14:creationId xmlns:p14="http://schemas.microsoft.com/office/powerpoint/2010/main" val="19280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11"/>
          </p:nvPr>
        </p:nvSpPr>
        <p:spPr/>
        <p:txBody>
          <a:bodyPr/>
          <a:lstStyle/>
          <a:p>
            <a:endParaRPr lang="es-AR" dirty="0"/>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6" name="5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6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8" name="7 Marcador de pie de página"/>
          <p:cNvSpPr>
            <a:spLocks noGrp="1"/>
          </p:cNvSpPr>
          <p:nvPr>
            <p:ph type="ftr" sz="quarter" idx="11"/>
          </p:nvPr>
        </p:nvSpPr>
        <p:spPr/>
        <p:txBody>
          <a:bodyPr/>
          <a:lstStyle/>
          <a:p>
            <a:endParaRPr lang="es-AR" dirty="0"/>
          </a:p>
        </p:txBody>
      </p:sp>
      <p:sp>
        <p:nvSpPr>
          <p:cNvPr id="9" name="8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4" name="3 Marcador de pie de página"/>
          <p:cNvSpPr>
            <a:spLocks noGrp="1"/>
          </p:cNvSpPr>
          <p:nvPr>
            <p:ph type="ftr" sz="quarter" idx="11"/>
          </p:nvPr>
        </p:nvSpPr>
        <p:spPr/>
        <p:txBody>
          <a:bodyPr/>
          <a:lstStyle/>
          <a:p>
            <a:endParaRPr lang="es-AR" dirty="0"/>
          </a:p>
        </p:txBody>
      </p:sp>
      <p:sp>
        <p:nvSpPr>
          <p:cNvPr id="5" name="4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3" name="2 Marcador de pie de página"/>
          <p:cNvSpPr>
            <a:spLocks noGrp="1"/>
          </p:cNvSpPr>
          <p:nvPr>
            <p:ph type="ftr" sz="quarter" idx="11"/>
          </p:nvPr>
        </p:nvSpPr>
        <p:spPr/>
        <p:txBody>
          <a:bodyPr/>
          <a:lstStyle/>
          <a:p>
            <a:endParaRPr lang="es-AR" dirty="0"/>
          </a:p>
        </p:txBody>
      </p:sp>
      <p:sp>
        <p:nvSpPr>
          <p:cNvPr id="4" name="3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6" name="5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s-AR"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308F047-9422-41F7-BEAC-7BBF5BF93ACA}" type="datetimeFigureOut">
              <a:rPr lang="es-AR" smtClean="0"/>
              <a:pPr/>
              <a:t>30/10/2018</a:t>
            </a:fld>
            <a:endParaRPr lang="es-AR" dirty="0"/>
          </a:p>
        </p:txBody>
      </p:sp>
      <p:sp>
        <p:nvSpPr>
          <p:cNvPr id="6" name="5 Marcador de pie de página"/>
          <p:cNvSpPr>
            <a:spLocks noGrp="1"/>
          </p:cNvSpPr>
          <p:nvPr>
            <p:ph type="ftr" sz="quarter" idx="11"/>
          </p:nvPr>
        </p:nvSpPr>
        <p:spPr/>
        <p:txBody>
          <a:bodyPr/>
          <a:lstStyle/>
          <a:p>
            <a:endParaRPr lang="es-AR" dirty="0"/>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08F047-9422-41F7-BEAC-7BBF5BF93ACA}" type="datetimeFigureOut">
              <a:rPr lang="es-AR" smtClean="0"/>
              <a:pPr/>
              <a:t>30/10/2018</a:t>
            </a:fld>
            <a:endParaRPr lang="es-AR" dirty="0"/>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dirty="0"/>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AD099-ECAE-40EB-AD09-19311CE73702}" type="slidenum">
              <a:rPr lang="es-AR" smtClean="0"/>
              <a:pPr/>
              <a:t>‹Nº›</a:t>
            </a:fld>
            <a:endParaRPr lang="es-AR" dirty="0"/>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85176" y="764704"/>
            <a:ext cx="9479376" cy="1728192"/>
          </a:xfrm>
        </p:spPr>
        <p:txBody>
          <a:bodyPr>
            <a:normAutofit fontScale="90000"/>
          </a:bodyPr>
          <a:lstStyle/>
          <a:p>
            <a:r>
              <a:rPr lang="es-ES" dirty="0">
                <a:solidFill>
                  <a:schemeClr val="bg1"/>
                </a:solidFill>
              </a:rPr>
              <a:t>VALORACION BANCO DE BOGOTÁ BAJO METODOLOGÍA DE DESCUENTO DE DIVIDENDOS.</a:t>
            </a:r>
          </a:p>
        </p:txBody>
      </p:sp>
      <p:sp>
        <p:nvSpPr>
          <p:cNvPr id="3" name="2 Subtítulo"/>
          <p:cNvSpPr>
            <a:spLocks noGrp="1"/>
          </p:cNvSpPr>
          <p:nvPr>
            <p:ph type="subTitle" idx="1"/>
          </p:nvPr>
        </p:nvSpPr>
        <p:spPr>
          <a:xfrm>
            <a:off x="2421591" y="2853870"/>
            <a:ext cx="7806545" cy="2839058"/>
          </a:xfrm>
        </p:spPr>
        <p:txBody>
          <a:bodyPr>
            <a:normAutofit fontScale="92500" lnSpcReduction="10000"/>
          </a:bodyPr>
          <a:lstStyle/>
          <a:p>
            <a:r>
              <a:rPr lang="es-ES" dirty="0"/>
              <a:t>CURSO PROYECTO BURKENROAD</a:t>
            </a:r>
          </a:p>
          <a:p>
            <a:r>
              <a:rPr lang="es-ES" dirty="0"/>
              <a:t>Maestría en Administración Financiera</a:t>
            </a:r>
            <a:br>
              <a:rPr lang="es-ES" dirty="0"/>
            </a:br>
            <a:r>
              <a:rPr lang="es-ES" dirty="0"/>
              <a:t>UNIVERSIDAD EAFIT </a:t>
            </a:r>
          </a:p>
          <a:p>
            <a:r>
              <a:rPr lang="es-ES" dirty="0"/>
              <a:t>17 DE MAYO DE 2018</a:t>
            </a:r>
          </a:p>
          <a:p>
            <a:endParaRPr lang="es-ES" dirty="0"/>
          </a:p>
          <a:p>
            <a:r>
              <a:rPr lang="es-ES" sz="2200" i="1" dirty="0">
                <a:solidFill>
                  <a:schemeClr val="bg1"/>
                </a:solidFill>
                <a:latin typeface="Bahnschrift" panose="020B0502040204020203" pitchFamily="34" charset="0"/>
              </a:rPr>
              <a:t>Hector Mauricio Arbelaez – Federico Córdoba J</a:t>
            </a:r>
          </a:p>
        </p:txBody>
      </p:sp>
      <p:sp>
        <p:nvSpPr>
          <p:cNvPr id="5" name="4 CuadroTexto"/>
          <p:cNvSpPr txBox="1"/>
          <p:nvPr/>
        </p:nvSpPr>
        <p:spPr>
          <a:xfrm>
            <a:off x="1600200" y="6208822"/>
            <a:ext cx="3500430" cy="461665"/>
          </a:xfrm>
          <a:prstGeom prst="rect">
            <a:avLst/>
          </a:prstGeom>
          <a:noFill/>
          <a:ln>
            <a:noFill/>
          </a:ln>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sp>
        <p:nvSpPr>
          <p:cNvPr id="1034" name="AutoShape 10" descr="data:image/jpg;base64,/9j/4AAQSkZJRgABAQAAAQABAAD/2wCEAAkGBhMQEA8REhQWFBQVGSASFxcXFhoXHBUiHRgYIBgaFhsfIiYqIxkvHhsdHzciLyg1LiwuGB8xNzAqNSg3LDUBCQoKDgwOGg8PGiwkHyQpLCksKSwsKSwtLC0vKTUtLCwsLCwtLCwsKSwsKS8sKSoqKSwpLCksKSkpLCksKSwsLP/AABEIAEIAjAMBIgACEQEDEQH/xAAcAAEAAwEAAwEAAAAAAAAAAAAABQYHBAECAwj/xAA3EAACAQMDAgQEAwcEAwAAAAABAgMABBEFEiEGMRNBUWEHInGBFDKRNUJSYqGxwRU0crIjY5L/xAAYAQEBAQEBAAAAAAAAAAAAAAAAAQIEA//EAB4RAQEAAgIDAQEAAAAAAAAAAAABAhESIQMxgVEy/9oADAMBAAIRAxEAPwDcaVx6hqqQbPEyA52ggZxwTz+leP8AWYcZ8Rfpnn/57/0om3bSoWLq+2aVog/zL3Hc/dR8w+4rtfWoAM+Ip9gdx/QZP9KG47aVD33VUEFt+KkLCPcIxhCzEltoAUZJyajpviNao8cbrcq8n5Ea1mDP67QVyaJyi00qG0jqyC6mkgQSrKiiRkkieIgE4B+YDjNdGva9FZQtPNv2L3KIz4+uBwPc0Xc9pGlc+nXyzwxTJnbIiyLng4YAjPvzXRRSlKUClKUClKUClKUFC+M6505vrmsm6e0CW7tbi4e+ENvAcShnlYqMDGEHBznAGeTxWtfGX9nP9/7VXdN6gt7fTLk2UUEhtIofEd4siaSQndnkHj1PmceVZrmzkuff4yKySMyoryeEm7mTaW2D+LaOf0qf6z0O4sDHFLdCdZE8RQskjDb2UkNxg84+hrRtX63ki0WyvxBbGWaTY6mL5Mf+TsM5z8g8/Woz4kalbS2jRSpFHdeDDdQuke3eH/PEDyeOT3xg+1Hlwkl7aH0nYJLYWe8Z2FZV9mUfKftVf63/AG7oH1f/ABVo6I/2Nv8A8R/YVUutLndrOkyrHKyW5YSusMjKm4gDkLz9qtdN/mfE1p2qvJrN7bskW+GAbJVDglXZWCupbBwfT37ZqF1nqOa60zqCOZYw1sWgBjDANgA5IYnFfV7/APB65cXMkUzQ3VuixPHC8m5lx8pCjIbjsfaoSTxRa9Ro9vOr3MrNEPCZg2Qo2gqCC3r5d+aJb7+rbo2rXAj0m1gjwr2iyvcOjPGm1FAQAFfnJ9WGBjg162nXMz2epyCOJ5rF3RsMyxyBRuDrwxBx+7nuO9V6HV3Eulw3EVw1ktqi7I4ZDvmCgFZlAycYxtPHIPNfGxlaOLqSBreeNpmd40ELEYaPCLlARknjA/xQ5Ji968vorK11Fobf8Owj8RNz+IQ5ALp+6Bk8KcnGM+0rqnWo/ET28M1rAYQAz3LH52ZchEQMpwBjLZ7tgA4qr9RKz9NW1ukcrTbY08MRSbgUKlwV25GB59q67LW30y/vXlhmktL0rcRyxxM+1toDK64yDxjHfgetDlVp6E6u/wBRt3dkCSxuYZAp3KSMYZD5qQcj/NWSovQ9QluA8rxNDGcCJJBtkIGcvIv7uT2XuAMnvgSlV6z0UpSilKUoKH8Zf2c/3/tWW/D7VLbw7+wu5PBju1UCXyRkLEZ9BznnjjyzW2de6GbyymiHfBI88cHnHn649q/OFlbJDdxpeKwjRwJVX823z2kd89wQeRUrk825nK1/U+lLd9IsLSS8jSCOVm/EfLtcAS8LlsZO71PbzrNviNrsN3eFrfJhijW3QnjcEB558uf6Vd7vrPQpbOGxaO58CI70ABBB+bndvyfzH9azHRtGe7nWGMHk8nGdq5xn6+QHmSBUY8t3qYv0r0R/sbf/AIj+wqudWapdQ6rp1tFcukV0W3rsiJTb/ASnGffOKuejWXgwRxnggcj09vt2+1UfrnjXNAJ7Zcf9arqy6xnxdtUt3Nu4SV43VciQBCcgHBYFSCM9xj9KjOi713srWW4nMks8ayndsXGVyQiqBwB9am784ilP8rf9TWS6VokUl908kiAiSwy45G/CcB/Ue3Y+eaGV1Wsw3STKTFIrDkbkYMAftxn2qK6eY20CxXN4lxKC2ZGKoT8x4xny7VVdA0yJNb1e1SNVgaGJzEowhPGTgdu5/WqxpWgeN08lzGimezne5jJUHISTLqfUYGcfyim0uVbQ92ilVLqC3YFgCfTA869ItRid2jWRGde6hwWH1AOazLrfqFbq1/GwgBYIUKvjJje5Kg4PkyRbu3Yyg9xUrqXQskq2siSWlv8Ah2EqSwxMp2gcqzF+UI75ovP8Xma/jTO6RFwQDlgME9gcnuaNqMQfwzIgf+Deu79M5rNOkOkrS6utcjmiWSNbgBFJOF+UnK4Pfyz6cdq5zcjT91pqUG62kn8eG/jAcZMu9DIeSGHAz6DGCOabOd1td7i6/AzX11dXgNvtVkhIUeDgYO3zJY8AeZqR03qGGaGGbei+IivtLrldyg4PPcZrKOo7KNbnqYKq7RbRuOM4Jwdwz58k596tOodHR3uhQRxxoJvAjmjIVQS6xqRk47nlfvRJld9L097GoVi6AN2JYAH6Hzr71n2jaumrppKlVIQG6uF2jCtF8iLjHGZCXx6R1oNVuXZVO6u+GtvfDdjY/kRwR9D5fQgj2B5q40otkvVYXbfA6czFXkPhjzAAJ++SP0B+grUeluh7ewUCNRu759/XJ5J9z9go4qx0qaYx8eOPoqD6q6Tj1BIw7NHJE3iRSocNG3qPUcDj2FTlKrdm1Yfpe6mXwrq+aSE8OscKQtIPNXcEkKex2gZGRkV7XfR5e+t71ZtngJ4UcYjXaFP5gec59+MYHFWWlE4xV4ejpEvbm+W5xJOojKmJSqgY245zkY7k819+kOk/9Pga28UzRklgGQAjcctkjuPbFWGlDjFb03oO2hsJdPwWikLlvI/M2Rg+qjaAf5RUfpXw8eJVhkvp5rZPywMFCnH5VkYcsn8mQD27cVdKUOMVrpzpF7Oe6m8cyfiX8WRTGqjdzjYQeBz257V8X6IZ7X8DJcF7Yn5gYwJCu7dsD5wFzxnbuA8/OrXShximTfDnxJr2SS4JF3H4EiCNVCqBhPD54IwO+c11ae8WkQwxXl8GyBFEZdkQAQcBQPMAjLE+lWmuTUdIguQonijlCncodQ2D6jNDjruK/wBA6VGi3l3GmwXkzTIMY+Tshx5Bvmkx/wCyrXXgDHArzRZNQpSlFKUpQKUpQKUpQKUpQKUpQKUpQKUpQKUpQf/Z"/>
          <p:cNvSpPr>
            <a:spLocks noChangeAspect="1" noChangeArrowheads="1"/>
          </p:cNvSpPr>
          <p:nvPr/>
        </p:nvSpPr>
        <p:spPr bwMode="auto">
          <a:xfrm>
            <a:off x="1600200" y="-296863"/>
            <a:ext cx="1333500" cy="628651"/>
          </a:xfrm>
          <a:prstGeom prst="rect">
            <a:avLst/>
          </a:prstGeom>
          <a:noFill/>
        </p:spPr>
        <p:txBody>
          <a:bodyPr vert="horz" wrap="square" lIns="91440" tIns="45720" rIns="91440" bIns="45720" numCol="1" anchor="t" anchorCtr="0" compatLnSpc="1">
            <a:prstTxWarp prst="textNoShape">
              <a:avLst/>
            </a:prstTxWarp>
          </a:bodyPr>
          <a:lstStyle/>
          <a:p>
            <a:endParaRPr lang="es-ES" dirty="0"/>
          </a:p>
        </p:txBody>
      </p:sp>
      <p:sp>
        <p:nvSpPr>
          <p:cNvPr id="1036" name="AutoShape 12" descr="data:image/jpg;base64,/9j/4AAQSkZJRgABAQAAAQABAAD/2wCEAAkGBhMQEA8REhQWFBQVGSASFxcXFhoXHBUiHRgYIBgaFhsfIiYqIxkvHhsdHzciLyg1LiwuGB8xNzAqNSg3LDUBCQoKDgwOGg8PGiwkHyQpLCksKSwsKSwtLC0vKTUtLCwsLCwtLCwsKSwsKS8sKSoqKSwpLCksKSkpLCksKSwsLP/AABEIAEIAjAMBIgACEQEDEQH/xAAcAAEAAwEAAwEAAAAAAAAAAAAABQYHBAECAwj/xAA3EAACAQMDAgQEAwcEAwAAAAABAgMABBEFEiEGMRNBUWEHInGBFDKRNUJSYqGxwRU0crIjY5L/xAAYAQEBAQEBAAAAAAAAAAAAAAAAAQIEA//EAB4RAQEAAgIDAQEAAAAAAAAAAAABAhESIQMxgVEy/9oADAMBAAIRAxEAPwDcaVx6hqqQbPEyA52ggZxwTz+leP8AWYcZ8Rfpnn/57/0om3bSoWLq+2aVog/zL3Hc/dR8w+4rtfWoAM+Ip9gdx/QZP9KG47aVD33VUEFt+KkLCPcIxhCzEltoAUZJyajpviNao8cbrcq8n5Ea1mDP67QVyaJyi00qG0jqyC6mkgQSrKiiRkkieIgE4B+YDjNdGva9FZQtPNv2L3KIz4+uBwPc0Xc9pGlc+nXyzwxTJnbIiyLng4YAjPvzXRRSlKUClKUClKUClKUFC+M6505vrmsm6e0CW7tbi4e+ENvAcShnlYqMDGEHBznAGeTxWtfGX9nP9/7VXdN6gt7fTLk2UUEhtIofEd4siaSQndnkHj1PmceVZrmzkuff4yKySMyoryeEm7mTaW2D+LaOf0qf6z0O4sDHFLdCdZE8RQskjDb2UkNxg84+hrRtX63ki0WyvxBbGWaTY6mL5Mf+TsM5z8g8/Woz4kalbS2jRSpFHdeDDdQuke3eH/PEDyeOT3xg+1Hlwkl7aH0nYJLYWe8Z2FZV9mUfKftVf63/AG7oH1f/ABVo6I/2Nv8A8R/YVUutLndrOkyrHKyW5YSusMjKm4gDkLz9qtdN/mfE1p2qvJrN7bskW+GAbJVDglXZWCupbBwfT37ZqF1nqOa60zqCOZYw1sWgBjDANgA5IYnFfV7/APB65cXMkUzQ3VuixPHC8m5lx8pCjIbjsfaoSTxRa9Ro9vOr3MrNEPCZg2Qo2gqCC3r5d+aJb7+rbo2rXAj0m1gjwr2iyvcOjPGm1FAQAFfnJ9WGBjg162nXMz2epyCOJ5rF3RsMyxyBRuDrwxBx+7nuO9V6HV3Eulw3EVw1ktqi7I4ZDvmCgFZlAycYxtPHIPNfGxlaOLqSBreeNpmd40ELEYaPCLlARknjA/xQ5Ji968vorK11Fobf8Owj8RNz+IQ5ALp+6Bk8KcnGM+0rqnWo/ET28M1rAYQAz3LH52ZchEQMpwBjLZ7tgA4qr9RKz9NW1ukcrTbY08MRSbgUKlwV25GB59q67LW30y/vXlhmktL0rcRyxxM+1toDK64yDxjHfgetDlVp6E6u/wBRt3dkCSxuYZAp3KSMYZD5qQcj/NWSovQ9QluA8rxNDGcCJJBtkIGcvIv7uT2XuAMnvgSlV6z0UpSilKUoKH8Zf2c/3/tWW/D7VLbw7+wu5PBju1UCXyRkLEZ9BznnjjyzW2de6GbyymiHfBI88cHnHn649q/OFlbJDdxpeKwjRwJVX823z2kd89wQeRUrk825nK1/U+lLd9IsLSS8jSCOVm/EfLtcAS8LlsZO71PbzrNviNrsN3eFrfJhijW3QnjcEB558uf6Vd7vrPQpbOGxaO58CI70ABBB+bndvyfzH9azHRtGe7nWGMHk8nGdq5xn6+QHmSBUY8t3qYv0r0R/sbf/AIj+wqudWapdQ6rp1tFcukV0W3rsiJTb/ASnGffOKuejWXgwRxnggcj09vt2+1UfrnjXNAJ7Zcf9arqy6xnxdtUt3Nu4SV43VciQBCcgHBYFSCM9xj9KjOi713srWW4nMks8ayndsXGVyQiqBwB9am784ilP8rf9TWS6VokUl908kiAiSwy45G/CcB/Ue3Y+eaGV1Wsw3STKTFIrDkbkYMAftxn2qK6eY20CxXN4lxKC2ZGKoT8x4xny7VVdA0yJNb1e1SNVgaGJzEowhPGTgdu5/WqxpWgeN08lzGimezne5jJUHISTLqfUYGcfyim0uVbQ92ilVLqC3YFgCfTA869ItRid2jWRGde6hwWH1AOazLrfqFbq1/GwgBYIUKvjJje5Kg4PkyRbu3Yyg9xUrqXQskq2siSWlv8Ah2EqSwxMp2gcqzF+UI75ovP8Xma/jTO6RFwQDlgME9gcnuaNqMQfwzIgf+Deu79M5rNOkOkrS6utcjmiWSNbgBFJOF+UnK4Pfyz6cdq5zcjT91pqUG62kn8eG/jAcZMu9DIeSGHAz6DGCOabOd1td7i6/AzX11dXgNvtVkhIUeDgYO3zJY8AeZqR03qGGaGGbei+IivtLrldyg4PPcZrKOo7KNbnqYKq7RbRuOM4Jwdwz58k596tOodHR3uhQRxxoJvAjmjIVQS6xqRk47nlfvRJld9L097GoVi6AN2JYAH6Hzr71n2jaumrppKlVIQG6uF2jCtF8iLjHGZCXx6R1oNVuXZVO6u+GtvfDdjY/kRwR9D5fQgj2B5q40otkvVYXbfA6czFXkPhjzAAJ++SP0B+grUeluh7ewUCNRu759/XJ5J9z9go4qx0qaYx8eOPoqD6q6Tj1BIw7NHJE3iRSocNG3qPUcDj2FTlKrdm1Yfpe6mXwrq+aSE8OscKQtIPNXcEkKex2gZGRkV7XfR5e+t71ZtngJ4UcYjXaFP5gec59+MYHFWWlE4xV4ejpEvbm+W5xJOojKmJSqgY245zkY7k819+kOk/9Pga28UzRklgGQAjcctkjuPbFWGlDjFb03oO2hsJdPwWikLlvI/M2Rg+qjaAf5RUfpXw8eJVhkvp5rZPywMFCnH5VkYcsn8mQD27cVdKUOMVrpzpF7Oe6m8cyfiX8WRTGqjdzjYQeBz257V8X6IZ7X8DJcF7Yn5gYwJCu7dsD5wFzxnbuA8/OrXShximTfDnxJr2SS4JF3H4EiCNVCqBhPD54IwO+c11ae8WkQwxXl8GyBFEZdkQAQcBQPMAjLE+lWmuTUdIguQonijlCncodQ2D6jNDjruK/wBA6VGi3l3GmwXkzTIMY+Tshx5Bvmkx/wCyrXXgDHArzRZNQpSlFKUpQKUpQKUpQKUpQKUpQKUpQKUpQKUpQf/Z"/>
          <p:cNvSpPr>
            <a:spLocks noChangeAspect="1" noChangeArrowheads="1"/>
          </p:cNvSpPr>
          <p:nvPr/>
        </p:nvSpPr>
        <p:spPr bwMode="auto">
          <a:xfrm>
            <a:off x="1600200" y="-296863"/>
            <a:ext cx="1333500" cy="628651"/>
          </a:xfrm>
          <a:prstGeom prst="rect">
            <a:avLst/>
          </a:prstGeom>
          <a:noFill/>
        </p:spPr>
        <p:txBody>
          <a:bodyPr vert="horz" wrap="square" lIns="91440" tIns="45720" rIns="91440" bIns="45720" numCol="1" anchor="t" anchorCtr="0" compatLnSpc="1">
            <a:prstTxWarp prst="textNoShape">
              <a:avLst/>
            </a:prstTxWarp>
          </a:bodyPr>
          <a:lstStyle/>
          <a:p>
            <a:endParaRPr lang="es-ES" dirty="0"/>
          </a:p>
        </p:txBody>
      </p:sp>
      <p:sp>
        <p:nvSpPr>
          <p:cNvPr id="1038" name="AutoShape 14" descr="data:image/jpg;base64,/9j/4AAQSkZJRgABAQAAAQABAAD/2wCEAAkGBhMQEA8REhQWFBQVGSASFxcXFhoXHBUiHRgYIBgaFhsfIiYqIxkvHhsdHzciLyg1LiwuGB8xNzAqNSg3LDUBCQoKDgwOGg8PGiwkHyQpLCksKSwsKSwtLC0vKTUtLCwsLCwtLCwsKSwsKS8sKSoqKSwpLCksKSkpLCksKSwsLP/AABEIAEIAjAMBIgACEQEDEQH/xAAcAAEAAwEAAwEAAAAAAAAAAAAABQYHBAECAwj/xAA3EAACAQMDAgQEAwcEAwAAAAABAgMABBEFEiEGMRNBUWEHInGBFDKRNUJSYqGxwRU0crIjY5L/xAAYAQEBAQEBAAAAAAAAAAAAAAAAAQIEA//EAB4RAQEAAgIDAQEAAAAAAAAAAAABAhESIQMxgVEy/9oADAMBAAIRAxEAPwDcaVx6hqqQbPEyA52ggZxwTz+leP8AWYcZ8Rfpnn/57/0om3bSoWLq+2aVog/zL3Hc/dR8w+4rtfWoAM+Ip9gdx/QZP9KG47aVD33VUEFt+KkLCPcIxhCzEltoAUZJyajpviNao8cbrcq8n5Ea1mDP67QVyaJyi00qG0jqyC6mkgQSrKiiRkkieIgE4B+YDjNdGva9FZQtPNv2L3KIz4+uBwPc0Xc9pGlc+nXyzwxTJnbIiyLng4YAjPvzXRRSlKUClKUClKUClKUFC+M6505vrmsm6e0CW7tbi4e+ENvAcShnlYqMDGEHBznAGeTxWtfGX9nP9/7VXdN6gt7fTLk2UUEhtIofEd4siaSQndnkHj1PmceVZrmzkuff4yKySMyoryeEm7mTaW2D+LaOf0qf6z0O4sDHFLdCdZE8RQskjDb2UkNxg84+hrRtX63ki0WyvxBbGWaTY6mL5Mf+TsM5z8g8/Woz4kalbS2jRSpFHdeDDdQuke3eH/PEDyeOT3xg+1Hlwkl7aH0nYJLYWe8Z2FZV9mUfKftVf63/AG7oH1f/ABVo6I/2Nv8A8R/YVUutLndrOkyrHKyW5YSusMjKm4gDkLz9qtdN/mfE1p2qvJrN7bskW+GAbJVDglXZWCupbBwfT37ZqF1nqOa60zqCOZYw1sWgBjDANgA5IYnFfV7/APB65cXMkUzQ3VuixPHC8m5lx8pCjIbjsfaoSTxRa9Ro9vOr3MrNEPCZg2Qo2gqCC3r5d+aJb7+rbo2rXAj0m1gjwr2iyvcOjPGm1FAQAFfnJ9WGBjg162nXMz2epyCOJ5rF3RsMyxyBRuDrwxBx+7nuO9V6HV3Eulw3EVw1ktqi7I4ZDvmCgFZlAycYxtPHIPNfGxlaOLqSBreeNpmd40ELEYaPCLlARknjA/xQ5Ji968vorK11Fobf8Owj8RNz+IQ5ALp+6Bk8KcnGM+0rqnWo/ET28M1rAYQAz3LH52ZchEQMpwBjLZ7tgA4qr9RKz9NW1ukcrTbY08MRSbgUKlwV25GB59q67LW30y/vXlhmktL0rcRyxxM+1toDK64yDxjHfgetDlVp6E6u/wBRt3dkCSxuYZAp3KSMYZD5qQcj/NWSovQ9QluA8rxNDGcCJJBtkIGcvIv7uT2XuAMnvgSlV6z0UpSilKUoKH8Zf2c/3/tWW/D7VLbw7+wu5PBju1UCXyRkLEZ9BznnjjyzW2de6GbyymiHfBI88cHnHn649q/OFlbJDdxpeKwjRwJVX823z2kd89wQeRUrk825nK1/U+lLd9IsLSS8jSCOVm/EfLtcAS8LlsZO71PbzrNviNrsN3eFrfJhijW3QnjcEB558uf6Vd7vrPQpbOGxaO58CI70ABBB+bndvyfzH9azHRtGe7nWGMHk8nGdq5xn6+QHmSBUY8t3qYv0r0R/sbf/AIj+wqudWapdQ6rp1tFcukV0W3rsiJTb/ASnGffOKuejWXgwRxnggcj09vt2+1UfrnjXNAJ7Zcf9arqy6xnxdtUt3Nu4SV43VciQBCcgHBYFSCM9xj9KjOi713srWW4nMks8ayndsXGVyQiqBwB9am784ilP8rf9TWS6VokUl908kiAiSwy45G/CcB/Ue3Y+eaGV1Wsw3STKTFIrDkbkYMAftxn2qK6eY20CxXN4lxKC2ZGKoT8x4xny7VVdA0yJNb1e1SNVgaGJzEowhPGTgdu5/WqxpWgeN08lzGimezne5jJUHISTLqfUYGcfyim0uVbQ92ilVLqC3YFgCfTA869ItRid2jWRGde6hwWH1AOazLrfqFbq1/GwgBYIUKvjJje5Kg4PkyRbu3Yyg9xUrqXQskq2siSWlv8Ah2EqSwxMp2gcqzF+UI75ovP8Xma/jTO6RFwQDlgME9gcnuaNqMQfwzIgf+Deu79M5rNOkOkrS6utcjmiWSNbgBFJOF+UnK4Pfyz6cdq5zcjT91pqUG62kn8eG/jAcZMu9DIeSGHAz6DGCOabOd1td7i6/AzX11dXgNvtVkhIUeDgYO3zJY8AeZqR03qGGaGGbei+IivtLrldyg4PPcZrKOo7KNbnqYKq7RbRuOM4Jwdwz58k596tOodHR3uhQRxxoJvAjmjIVQS6xqRk47nlfvRJld9L097GoVi6AN2JYAH6Hzr71n2jaumrppKlVIQG6uF2jCtF8iLjHGZCXx6R1oNVuXZVO6u+GtvfDdjY/kRwR9D5fQgj2B5q40otkvVYXbfA6czFXkPhjzAAJ++SP0B+grUeluh7ewUCNRu759/XJ5J9z9go4qx0qaYx8eOPoqD6q6Tj1BIw7NHJE3iRSocNG3qPUcDj2FTlKrdm1Yfpe6mXwrq+aSE8OscKQtIPNXcEkKex2gZGRkV7XfR5e+t71ZtngJ4UcYjXaFP5gec59+MYHFWWlE4xV4ejpEvbm+W5xJOojKmJSqgY245zkY7k819+kOk/9Pga28UzRklgGQAjcctkjuPbFWGlDjFb03oO2hsJdPwWikLlvI/M2Rg+qjaAf5RUfpXw8eJVhkvp5rZPywMFCnH5VkYcsn8mQD27cVdKUOMVrpzpF7Oe6m8cyfiX8WRTGqjdzjYQeBz257V8X6IZ7X8DJcF7Yn5gYwJCu7dsD5wFzxnbuA8/OrXShximTfDnxJr2SS4JF3H4EiCNVCqBhPD54IwO+c11ae8WkQwxXl8GyBFEZdkQAQcBQPMAjLE+lWmuTUdIguQonijlCncodQ2D6jNDjruK/wBA6VGi3l3GmwXkzTIMY+Tshx5Bvmkx/wCyrXXgDHArzRZNQpSlFKUpQKUpQKUpQKUpQKUpQKUpQKUpQKUpQf/Z"/>
          <p:cNvSpPr>
            <a:spLocks noChangeAspect="1" noChangeArrowheads="1"/>
          </p:cNvSpPr>
          <p:nvPr/>
        </p:nvSpPr>
        <p:spPr bwMode="auto">
          <a:xfrm>
            <a:off x="1600200" y="-296863"/>
            <a:ext cx="1333500" cy="628651"/>
          </a:xfrm>
          <a:prstGeom prst="rect">
            <a:avLst/>
          </a:prstGeom>
          <a:noFill/>
        </p:spPr>
        <p:txBody>
          <a:bodyPr vert="horz" wrap="square" lIns="91440" tIns="45720" rIns="91440" bIns="45720" numCol="1" anchor="t" anchorCtr="0" compatLnSpc="1">
            <a:prstTxWarp prst="textNoShape">
              <a:avLst/>
            </a:prstTxWarp>
          </a:bodyPr>
          <a:lstStyle/>
          <a:p>
            <a:endParaRPr lang="es-ES" dirty="0"/>
          </a:p>
        </p:txBody>
      </p:sp>
      <p:pic>
        <p:nvPicPr>
          <p:cNvPr id="1040" name="Picture 16" descr="http://www.onlinecourses.com/images/logo-tulane.gif"/>
          <p:cNvPicPr>
            <a:picLocks noChangeAspect="1" noChangeArrowheads="1"/>
          </p:cNvPicPr>
          <p:nvPr/>
        </p:nvPicPr>
        <p:blipFill>
          <a:blip r:embed="rId2" cstate="print"/>
          <a:srcRect/>
          <a:stretch>
            <a:fillRect/>
          </a:stretch>
        </p:blipFill>
        <p:spPr bwMode="auto">
          <a:xfrm>
            <a:off x="5100631" y="6051287"/>
            <a:ext cx="1643442" cy="626040"/>
          </a:xfrm>
          <a:prstGeom prst="rect">
            <a:avLst/>
          </a:prstGeom>
          <a:ln>
            <a:noFill/>
          </a:ln>
          <a:effectLst>
            <a:softEdge rad="112500"/>
          </a:effectLst>
        </p:spPr>
      </p:pic>
      <p:cxnSp>
        <p:nvCxnSpPr>
          <p:cNvPr id="12" name="11 Conector recto"/>
          <p:cNvCxnSpPr/>
          <p:nvPr/>
        </p:nvCxnSpPr>
        <p:spPr>
          <a:xfrm flipV="1">
            <a:off x="1524000" y="0"/>
            <a:ext cx="6948264" cy="1628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rot="5400000" flipH="1" flipV="1">
            <a:off x="943372" y="580628"/>
            <a:ext cx="2708920" cy="154766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ángulo 15"/>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9218" name="Picture 2" descr="Resultado de imagen para logo banco de bogot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50540" y="0"/>
            <a:ext cx="1727221" cy="133699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Imagen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753408"/>
          </a:xfrm>
          <a:prstGeom prst="rect">
            <a:avLst/>
          </a:prstGeom>
          <a:solidFill>
            <a:schemeClr val="bg1"/>
          </a:solid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81200" y="-99392"/>
            <a:ext cx="8229600" cy="1143000"/>
          </a:xfrm>
        </p:spPr>
        <p:txBody>
          <a:bodyPr vert="horz" lIns="91440" tIns="45720" rIns="91440" bIns="45720" rtlCol="0" anchor="ctr">
            <a:normAutofit/>
          </a:bodyPr>
          <a:lstStyle/>
          <a:p>
            <a:r>
              <a:rPr lang="es-ES" dirty="0">
                <a:solidFill>
                  <a:schemeClr val="bg1"/>
                </a:solidFill>
                <a:latin typeface="Arial Narrow" pitchFamily="34" charset="0"/>
              </a:rPr>
              <a:t>ANÁLISIS DE LA INDUSTRIA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980729"/>
            <a:ext cx="8072494" cy="400110"/>
          </a:xfrm>
          <a:prstGeom prst="rect">
            <a:avLst/>
          </a:prstGeom>
          <a:noFill/>
        </p:spPr>
        <p:txBody>
          <a:bodyPr wrap="square" rtlCol="0">
            <a:spAutoFit/>
          </a:bodyPr>
          <a:lstStyle/>
          <a:p>
            <a:pPr algn="just"/>
            <a:r>
              <a:rPr lang="es-ES" sz="2000" dirty="0">
                <a:solidFill>
                  <a:schemeClr val="bg2">
                    <a:lumMod val="75000"/>
                  </a:schemeClr>
                </a:solidFill>
              </a:rPr>
              <a:t>Tamaño de la industria – Establecimientos de crédito:</a:t>
            </a:r>
          </a:p>
        </p:txBody>
      </p: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3" name="2 Tabla"/>
          <p:cNvGraphicFramePr>
            <a:graphicFrameLocks noGrp="1"/>
          </p:cNvGraphicFramePr>
          <p:nvPr>
            <p:extLst>
              <p:ext uri="{D42A27DB-BD31-4B8C-83A1-F6EECF244321}">
                <p14:modId xmlns:p14="http://schemas.microsoft.com/office/powerpoint/2010/main" val="1867980542"/>
              </p:ext>
            </p:extLst>
          </p:nvPr>
        </p:nvGraphicFramePr>
        <p:xfrm>
          <a:off x="1775521" y="1488559"/>
          <a:ext cx="8576549" cy="4100683"/>
        </p:xfrm>
        <a:graphic>
          <a:graphicData uri="http://schemas.openxmlformats.org/drawingml/2006/table">
            <a:tbl>
              <a:tblPr firstRow="1" firstCol="1" bandRow="1">
                <a:tableStyleId>{3C2FFA5D-87B4-456A-9821-1D502468CF0F}</a:tableStyleId>
              </a:tblPr>
              <a:tblGrid>
                <a:gridCol w="1784291">
                  <a:extLst>
                    <a:ext uri="{9D8B030D-6E8A-4147-A177-3AD203B41FA5}">
                      <a16:colId xmlns:a16="http://schemas.microsoft.com/office/drawing/2014/main" val="20000"/>
                    </a:ext>
                  </a:extLst>
                </a:gridCol>
                <a:gridCol w="1120938">
                  <a:extLst>
                    <a:ext uri="{9D8B030D-6E8A-4147-A177-3AD203B41FA5}">
                      <a16:colId xmlns:a16="http://schemas.microsoft.com/office/drawing/2014/main" val="20001"/>
                    </a:ext>
                  </a:extLst>
                </a:gridCol>
                <a:gridCol w="1826424">
                  <a:extLst>
                    <a:ext uri="{9D8B030D-6E8A-4147-A177-3AD203B41FA5}">
                      <a16:colId xmlns:a16="http://schemas.microsoft.com/office/drawing/2014/main" val="20002"/>
                    </a:ext>
                  </a:extLst>
                </a:gridCol>
                <a:gridCol w="1874436">
                  <a:extLst>
                    <a:ext uri="{9D8B030D-6E8A-4147-A177-3AD203B41FA5}">
                      <a16:colId xmlns:a16="http://schemas.microsoft.com/office/drawing/2014/main" val="20003"/>
                    </a:ext>
                  </a:extLst>
                </a:gridCol>
                <a:gridCol w="1029812">
                  <a:extLst>
                    <a:ext uri="{9D8B030D-6E8A-4147-A177-3AD203B41FA5}">
                      <a16:colId xmlns:a16="http://schemas.microsoft.com/office/drawing/2014/main" val="20004"/>
                    </a:ext>
                  </a:extLst>
                </a:gridCol>
                <a:gridCol w="940648">
                  <a:extLst>
                    <a:ext uri="{9D8B030D-6E8A-4147-A177-3AD203B41FA5}">
                      <a16:colId xmlns:a16="http://schemas.microsoft.com/office/drawing/2014/main" val="20005"/>
                    </a:ext>
                  </a:extLst>
                </a:gridCol>
              </a:tblGrid>
              <a:tr h="281835">
                <a:tc gridSpan="6">
                  <a:txBody>
                    <a:bodyPr/>
                    <a:lstStyle/>
                    <a:p>
                      <a:pPr>
                        <a:lnSpc>
                          <a:spcPct val="107000"/>
                        </a:lnSpc>
                        <a:spcAft>
                          <a:spcPts val="0"/>
                        </a:spcAft>
                      </a:pPr>
                      <a:r>
                        <a:rPr lang="es-CO" sz="1400" dirty="0">
                          <a:effectLst/>
                        </a:rPr>
                        <a:t>Cifras en Millones de Pesos a Diciembre 2017. No incluye el FNA</a:t>
                      </a:r>
                      <a:endParaRPr lang="es-CO" sz="2400" dirty="0">
                        <a:effectLst/>
                        <a:latin typeface="Times New Roman"/>
                        <a:ea typeface="SimSun"/>
                        <a:cs typeface="Times New Roman"/>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871898">
                <a:tc>
                  <a:txBody>
                    <a:bodyPr/>
                    <a:lstStyle/>
                    <a:p>
                      <a:pPr algn="ctr">
                        <a:lnSpc>
                          <a:spcPct val="107000"/>
                        </a:lnSpc>
                        <a:spcAft>
                          <a:spcPts val="0"/>
                        </a:spcAft>
                      </a:pPr>
                      <a:r>
                        <a:rPr lang="es-CO" sz="1400" dirty="0">
                          <a:effectLst/>
                        </a:rPr>
                        <a:t>Tipo de intermediario</a:t>
                      </a:r>
                      <a:endParaRPr lang="es-CO" sz="2400" dirty="0">
                        <a:effectLst/>
                        <a:latin typeface="Times New Roman"/>
                        <a:ea typeface="SimSun"/>
                        <a:cs typeface="Times New Roman"/>
                      </a:endParaRPr>
                    </a:p>
                  </a:txBody>
                  <a:tcPr marL="44450" marR="44450" marT="0" marB="0" anchor="ctr"/>
                </a:tc>
                <a:tc>
                  <a:txBody>
                    <a:bodyPr/>
                    <a:lstStyle/>
                    <a:p>
                      <a:pPr algn="ctr">
                        <a:lnSpc>
                          <a:spcPct val="107000"/>
                        </a:lnSpc>
                        <a:spcAft>
                          <a:spcPts val="0"/>
                        </a:spcAft>
                      </a:pPr>
                      <a:r>
                        <a:rPr lang="es-CO" sz="1400" b="1" dirty="0">
                          <a:effectLst/>
                        </a:rPr>
                        <a:t>Activo</a:t>
                      </a:r>
                      <a:endParaRPr lang="es-CO" sz="2400" b="1" dirty="0">
                        <a:effectLst/>
                        <a:latin typeface="Times New Roman"/>
                        <a:ea typeface="SimSun"/>
                        <a:cs typeface="Times New Roman"/>
                      </a:endParaRPr>
                    </a:p>
                  </a:txBody>
                  <a:tcPr marL="44450" marR="44450" marT="0" marB="0" anchor="ctr"/>
                </a:tc>
                <a:tc>
                  <a:txBody>
                    <a:bodyPr/>
                    <a:lstStyle/>
                    <a:p>
                      <a:pPr algn="ctr">
                        <a:lnSpc>
                          <a:spcPct val="107000"/>
                        </a:lnSpc>
                        <a:spcAft>
                          <a:spcPts val="0"/>
                        </a:spcAft>
                      </a:pPr>
                      <a:r>
                        <a:rPr lang="es-CO" sz="1400" b="1" dirty="0">
                          <a:effectLst/>
                        </a:rPr>
                        <a:t>Inversiones y Operaciones con Derivados</a:t>
                      </a:r>
                      <a:endParaRPr lang="es-CO" sz="2400" b="1" dirty="0">
                        <a:effectLst/>
                        <a:latin typeface="Times New Roman"/>
                        <a:ea typeface="SimSun"/>
                        <a:cs typeface="Times New Roman"/>
                      </a:endParaRPr>
                    </a:p>
                  </a:txBody>
                  <a:tcPr marL="44450" marR="44450" marT="0" marB="0" anchor="ctr"/>
                </a:tc>
                <a:tc>
                  <a:txBody>
                    <a:bodyPr/>
                    <a:lstStyle/>
                    <a:p>
                      <a:pPr algn="ctr">
                        <a:lnSpc>
                          <a:spcPct val="107000"/>
                        </a:lnSpc>
                        <a:spcAft>
                          <a:spcPts val="0"/>
                        </a:spcAft>
                      </a:pPr>
                      <a:r>
                        <a:rPr lang="es-CO" sz="1400" b="1" dirty="0">
                          <a:effectLst/>
                        </a:rPr>
                        <a:t>Cartera neta de créditos y Operaciones de leasing financiero</a:t>
                      </a:r>
                      <a:r>
                        <a:rPr lang="es-CO" sz="1400" b="1" baseline="30000" dirty="0">
                          <a:effectLst/>
                        </a:rPr>
                        <a:t>1</a:t>
                      </a:r>
                      <a:endParaRPr lang="es-CO" sz="2400" b="1" dirty="0">
                        <a:effectLst/>
                        <a:latin typeface="Times New Roman"/>
                        <a:ea typeface="SimSun"/>
                        <a:cs typeface="Times New Roman"/>
                      </a:endParaRPr>
                    </a:p>
                  </a:txBody>
                  <a:tcPr marL="44450" marR="44450" marT="0" marB="0" anchor="ctr"/>
                </a:tc>
                <a:tc>
                  <a:txBody>
                    <a:bodyPr/>
                    <a:lstStyle/>
                    <a:p>
                      <a:pPr algn="ctr">
                        <a:lnSpc>
                          <a:spcPct val="107000"/>
                        </a:lnSpc>
                        <a:spcAft>
                          <a:spcPts val="0"/>
                        </a:spcAft>
                      </a:pPr>
                      <a:r>
                        <a:rPr lang="es-CO" sz="1400" b="1" dirty="0">
                          <a:effectLst/>
                        </a:rPr>
                        <a:t>Patrimonio</a:t>
                      </a:r>
                      <a:endParaRPr lang="es-CO" sz="2400" b="1" dirty="0">
                        <a:effectLst/>
                        <a:latin typeface="Times New Roman"/>
                        <a:ea typeface="SimSun"/>
                        <a:cs typeface="Times New Roman"/>
                      </a:endParaRPr>
                    </a:p>
                  </a:txBody>
                  <a:tcPr marL="44450" marR="44450" marT="0" marB="0" anchor="ctr"/>
                </a:tc>
                <a:tc>
                  <a:txBody>
                    <a:bodyPr/>
                    <a:lstStyle/>
                    <a:p>
                      <a:pPr algn="ctr">
                        <a:lnSpc>
                          <a:spcPct val="107000"/>
                        </a:lnSpc>
                        <a:spcAft>
                          <a:spcPts val="0"/>
                        </a:spcAft>
                      </a:pPr>
                      <a:r>
                        <a:rPr lang="es-CO" sz="1400" b="1" dirty="0">
                          <a:effectLst/>
                        </a:rPr>
                        <a:t>Utilidades</a:t>
                      </a:r>
                      <a:endParaRPr lang="es-CO" sz="2400" b="1"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1"/>
                  </a:ext>
                </a:extLst>
              </a:tr>
              <a:tr h="267696">
                <a:tc gridSpan="6">
                  <a:txBody>
                    <a:bodyPr/>
                    <a:lstStyle/>
                    <a:p>
                      <a:pPr algn="ctr">
                        <a:lnSpc>
                          <a:spcPct val="107000"/>
                        </a:lnSpc>
                        <a:spcAft>
                          <a:spcPts val="0"/>
                        </a:spcAft>
                      </a:pPr>
                      <a:r>
                        <a:rPr lang="es-CO" sz="1400" dirty="0">
                          <a:effectLst/>
                        </a:rPr>
                        <a:t>SALDOS</a:t>
                      </a:r>
                      <a:endParaRPr lang="es-CO" sz="2400" dirty="0">
                        <a:effectLst/>
                        <a:latin typeface="Times New Roman"/>
                        <a:ea typeface="SimSun"/>
                        <a:cs typeface="Times New Roman"/>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2"/>
                  </a:ext>
                </a:extLst>
              </a:tr>
              <a:tr h="425017">
                <a:tc>
                  <a:txBody>
                    <a:bodyPr/>
                    <a:lstStyle/>
                    <a:p>
                      <a:pPr>
                        <a:lnSpc>
                          <a:spcPct val="107000"/>
                        </a:lnSpc>
                        <a:spcAft>
                          <a:spcPts val="0"/>
                        </a:spcAft>
                      </a:pPr>
                      <a:r>
                        <a:rPr lang="es-CO" sz="1400" dirty="0">
                          <a:effectLst/>
                        </a:rPr>
                        <a:t>Estab. Bancarios</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581,459,409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103,738,401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394,732,958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76,055,947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7,712,299 </a:t>
                      </a:r>
                      <a:endParaRPr lang="es-CO" sz="2400"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3"/>
                  </a:ext>
                </a:extLst>
              </a:tr>
              <a:tr h="425017">
                <a:tc>
                  <a:txBody>
                    <a:bodyPr/>
                    <a:lstStyle/>
                    <a:p>
                      <a:pPr>
                        <a:lnSpc>
                          <a:spcPct val="107000"/>
                        </a:lnSpc>
                        <a:spcAft>
                          <a:spcPts val="0"/>
                        </a:spcAft>
                      </a:pPr>
                      <a:r>
                        <a:rPr lang="es-CO" sz="1400" dirty="0">
                          <a:effectLst/>
                        </a:rPr>
                        <a:t>Corp Financieras</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12,030,138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9,480,322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5,710,348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490,120 </a:t>
                      </a:r>
                      <a:endParaRPr lang="es-CO" sz="2400"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4"/>
                  </a:ext>
                </a:extLst>
              </a:tr>
              <a:tr h="505525">
                <a:tc>
                  <a:txBody>
                    <a:bodyPr/>
                    <a:lstStyle/>
                    <a:p>
                      <a:pPr>
                        <a:lnSpc>
                          <a:spcPct val="107000"/>
                        </a:lnSpc>
                        <a:spcAft>
                          <a:spcPts val="0"/>
                        </a:spcAft>
                      </a:pPr>
                      <a:r>
                        <a:rPr lang="es-CO" sz="1400" dirty="0">
                          <a:effectLst/>
                        </a:rPr>
                        <a:t>Compañías de Financiamiento</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11,921,546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369,850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9,669,110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1,442,533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36,003 </a:t>
                      </a:r>
                      <a:endParaRPr lang="es-CO" sz="2400"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5"/>
                  </a:ext>
                </a:extLst>
              </a:tr>
              <a:tr h="536335">
                <a:tc>
                  <a:txBody>
                    <a:bodyPr/>
                    <a:lstStyle/>
                    <a:p>
                      <a:pPr>
                        <a:lnSpc>
                          <a:spcPct val="107000"/>
                        </a:lnSpc>
                        <a:spcAft>
                          <a:spcPts val="0"/>
                        </a:spcAft>
                      </a:pPr>
                      <a:r>
                        <a:rPr lang="es-CO" sz="1400" dirty="0">
                          <a:effectLst/>
                        </a:rPr>
                        <a:t>Ent. Cooperativas de carácter financiero</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3,140,192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130,549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2,574,145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690,219 </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dirty="0">
                          <a:effectLst/>
                        </a:rPr>
                        <a:t>        67,101 </a:t>
                      </a:r>
                      <a:endParaRPr lang="es-CO" sz="2400"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6"/>
                  </a:ext>
                </a:extLst>
              </a:tr>
              <a:tr h="281835">
                <a:tc>
                  <a:txBody>
                    <a:bodyPr/>
                    <a:lstStyle/>
                    <a:p>
                      <a:pPr algn="ctr">
                        <a:lnSpc>
                          <a:spcPct val="107000"/>
                        </a:lnSpc>
                        <a:spcAft>
                          <a:spcPts val="0"/>
                        </a:spcAft>
                      </a:pPr>
                      <a:r>
                        <a:rPr lang="es-CO" sz="1400" dirty="0">
                          <a:effectLst/>
                        </a:rPr>
                        <a:t>TOTAL</a:t>
                      </a:r>
                      <a:endParaRPr lang="es-CO" sz="2400"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b="1" dirty="0">
                          <a:effectLst/>
                        </a:rPr>
                        <a:t>  608,551,285 </a:t>
                      </a:r>
                      <a:endParaRPr lang="es-CO" sz="2400" b="1"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b="1" dirty="0">
                          <a:effectLst/>
                        </a:rPr>
                        <a:t>               113,719,122 </a:t>
                      </a:r>
                      <a:endParaRPr lang="es-CO" sz="2400" b="1"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b="1" dirty="0">
                          <a:effectLst/>
                        </a:rPr>
                        <a:t>                406,976,213 </a:t>
                      </a:r>
                      <a:endParaRPr lang="es-CO" sz="2400" b="1"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b="1" dirty="0">
                          <a:effectLst/>
                        </a:rPr>
                        <a:t>  83,899,047 </a:t>
                      </a:r>
                      <a:endParaRPr lang="es-CO" sz="2400" b="1" dirty="0">
                        <a:effectLst/>
                        <a:latin typeface="Times New Roman"/>
                        <a:ea typeface="SimSun"/>
                        <a:cs typeface="Times New Roman"/>
                      </a:endParaRPr>
                    </a:p>
                  </a:txBody>
                  <a:tcPr marL="44450" marR="44450" marT="0" marB="0" anchor="ctr"/>
                </a:tc>
                <a:tc>
                  <a:txBody>
                    <a:bodyPr/>
                    <a:lstStyle/>
                    <a:p>
                      <a:pPr algn="r">
                        <a:lnSpc>
                          <a:spcPct val="107000"/>
                        </a:lnSpc>
                        <a:spcAft>
                          <a:spcPts val="0"/>
                        </a:spcAft>
                      </a:pPr>
                      <a:r>
                        <a:rPr lang="es-CO" sz="1400" b="1" dirty="0">
                          <a:effectLst/>
                        </a:rPr>
                        <a:t>  8,305,523 </a:t>
                      </a:r>
                      <a:endParaRPr lang="es-CO" sz="2400" b="1" dirty="0">
                        <a:effectLst/>
                        <a:latin typeface="Times New Roman"/>
                        <a:ea typeface="SimSun"/>
                        <a:cs typeface="Times New Roman"/>
                      </a:endParaRPr>
                    </a:p>
                  </a:txBody>
                  <a:tcPr marL="44450" marR="44450" marT="0" marB="0" anchor="ctr"/>
                </a:tc>
                <a:extLst>
                  <a:ext uri="{0D108BD9-81ED-4DB2-BD59-A6C34878D82A}">
                    <a16:rowId xmlns:a16="http://schemas.microsoft.com/office/drawing/2014/main" val="10007"/>
                  </a:ext>
                </a:extLst>
              </a:tr>
              <a:tr h="505525">
                <a:tc gridSpan="6">
                  <a:txBody>
                    <a:bodyPr/>
                    <a:lstStyle/>
                    <a:p>
                      <a:pPr algn="just">
                        <a:lnSpc>
                          <a:spcPct val="107000"/>
                        </a:lnSpc>
                        <a:spcAft>
                          <a:spcPts val="0"/>
                        </a:spcAft>
                      </a:pPr>
                      <a:r>
                        <a:rPr lang="es-CO" sz="1400" dirty="0">
                          <a:solidFill>
                            <a:schemeClr val="tx1">
                              <a:lumMod val="85000"/>
                              <a:lumOff val="15000"/>
                            </a:schemeClr>
                          </a:solidFill>
                          <a:effectLst/>
                        </a:rPr>
                        <a:t>(1) Cartera neta de créditos y operaciones de leasing financiero corresponden a la cuenta 140000. No incluye al fondo nacional del ahorro FNA.</a:t>
                      </a:r>
                      <a:endParaRPr lang="es-CO" sz="2400" dirty="0">
                        <a:solidFill>
                          <a:schemeClr val="tx1">
                            <a:lumMod val="85000"/>
                            <a:lumOff val="15000"/>
                          </a:schemeClr>
                        </a:solidFill>
                        <a:effectLst/>
                        <a:latin typeface="Times New Roman"/>
                        <a:ea typeface="SimSun"/>
                        <a:cs typeface="Times New Roman"/>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8"/>
                  </a:ext>
                </a:extLst>
              </a:tr>
            </a:tbl>
          </a:graphicData>
        </a:graphic>
      </p:graphicFrame>
      <p:sp>
        <p:nvSpPr>
          <p:cNvPr id="13" name="12 CuadroTexto"/>
          <p:cNvSpPr txBox="1"/>
          <p:nvPr/>
        </p:nvSpPr>
        <p:spPr>
          <a:xfrm rot="16200000">
            <a:off x="8874952" y="3386354"/>
            <a:ext cx="3246819" cy="307777"/>
          </a:xfrm>
          <a:prstGeom prst="rect">
            <a:avLst/>
          </a:prstGeom>
          <a:noFill/>
        </p:spPr>
        <p:txBody>
          <a:bodyPr wrap="square" rtlCol="0">
            <a:spAutoFit/>
          </a:bodyPr>
          <a:lstStyle/>
          <a:p>
            <a:r>
              <a:rPr lang="es-419" sz="1400" i="1" dirty="0">
                <a:solidFill>
                  <a:schemeClr val="bg1">
                    <a:lumMod val="85000"/>
                  </a:schemeClr>
                </a:solidFill>
              </a:rPr>
              <a:t>Fuente</a:t>
            </a:r>
            <a:r>
              <a:rPr lang="es-419" sz="1400" dirty="0">
                <a:solidFill>
                  <a:schemeClr val="bg1">
                    <a:lumMod val="85000"/>
                  </a:schemeClr>
                </a:solidFill>
              </a:rPr>
              <a:t>: </a:t>
            </a:r>
            <a:r>
              <a:rPr lang="es-CO" sz="1400" dirty="0">
                <a:solidFill>
                  <a:schemeClr val="bg1">
                    <a:lumMod val="85000"/>
                  </a:schemeClr>
                </a:solidFill>
              </a:rPr>
              <a:t>Superintendencia financiera, 2017</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81200" y="-99392"/>
            <a:ext cx="8229600" cy="1143000"/>
          </a:xfrm>
        </p:spPr>
        <p:txBody>
          <a:bodyPr vert="horz" lIns="91440" tIns="45720" rIns="91440" bIns="45720" rtlCol="0" anchor="ctr">
            <a:normAutofit/>
          </a:bodyPr>
          <a:lstStyle/>
          <a:p>
            <a:r>
              <a:rPr lang="es-ES" dirty="0">
                <a:solidFill>
                  <a:schemeClr val="bg1"/>
                </a:solidFill>
                <a:latin typeface="Arial Narrow" pitchFamily="34" charset="0"/>
              </a:rPr>
              <a:t>ANÁLISIS DE LA INDUSTRIA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15" name="14 CuadroTexto"/>
          <p:cNvSpPr txBox="1"/>
          <p:nvPr/>
        </p:nvSpPr>
        <p:spPr>
          <a:xfrm>
            <a:off x="4472592" y="5585281"/>
            <a:ext cx="3246819" cy="307777"/>
          </a:xfrm>
          <a:prstGeom prst="rect">
            <a:avLst/>
          </a:prstGeom>
          <a:noFill/>
        </p:spPr>
        <p:txBody>
          <a:bodyPr wrap="square" rtlCol="0">
            <a:spAutoFit/>
          </a:bodyPr>
          <a:lstStyle/>
          <a:p>
            <a:r>
              <a:rPr lang="es-419" sz="1400" i="1" dirty="0">
                <a:solidFill>
                  <a:schemeClr val="bg1">
                    <a:lumMod val="85000"/>
                  </a:schemeClr>
                </a:solidFill>
              </a:rPr>
              <a:t>Fuente</a:t>
            </a:r>
            <a:r>
              <a:rPr lang="es-419" sz="1400" dirty="0">
                <a:solidFill>
                  <a:schemeClr val="bg1">
                    <a:lumMod val="85000"/>
                  </a:schemeClr>
                </a:solidFill>
              </a:rPr>
              <a:t>: </a:t>
            </a:r>
            <a:r>
              <a:rPr lang="es-CO" sz="1400" dirty="0">
                <a:solidFill>
                  <a:schemeClr val="bg1">
                    <a:lumMod val="85000"/>
                  </a:schemeClr>
                </a:solidFill>
              </a:rPr>
              <a:t>Superintendencia financiera, 2017</a:t>
            </a:r>
          </a:p>
        </p:txBody>
      </p:sp>
      <p:pic>
        <p:nvPicPr>
          <p:cNvPr id="3" name="Imagen 2"/>
          <p:cNvPicPr>
            <a:picLocks noChangeAspect="1"/>
          </p:cNvPicPr>
          <p:nvPr/>
        </p:nvPicPr>
        <p:blipFill>
          <a:blip r:embed="rId5"/>
          <a:stretch>
            <a:fillRect/>
          </a:stretch>
        </p:blipFill>
        <p:spPr>
          <a:xfrm>
            <a:off x="263352" y="1716315"/>
            <a:ext cx="5448300" cy="3714750"/>
          </a:xfrm>
          <a:prstGeom prst="rect">
            <a:avLst/>
          </a:prstGeom>
        </p:spPr>
      </p:pic>
      <p:sp>
        <p:nvSpPr>
          <p:cNvPr id="19" name="1 Título"/>
          <p:cNvSpPr txBox="1">
            <a:spLocks/>
          </p:cNvSpPr>
          <p:nvPr/>
        </p:nvSpPr>
        <p:spPr>
          <a:xfrm>
            <a:off x="957161" y="1053998"/>
            <a:ext cx="4054319"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Activos Estab. Crédito</a:t>
            </a:r>
          </a:p>
        </p:txBody>
      </p:sp>
      <p:pic>
        <p:nvPicPr>
          <p:cNvPr id="5" name="Imagen 4"/>
          <p:cNvPicPr>
            <a:picLocks noChangeAspect="1"/>
          </p:cNvPicPr>
          <p:nvPr/>
        </p:nvPicPr>
        <p:blipFill>
          <a:blip r:embed="rId6"/>
          <a:stretch>
            <a:fillRect/>
          </a:stretch>
        </p:blipFill>
        <p:spPr>
          <a:xfrm>
            <a:off x="6096000" y="1717772"/>
            <a:ext cx="5875667" cy="3709279"/>
          </a:xfrm>
          <a:prstGeom prst="rect">
            <a:avLst/>
          </a:prstGeom>
        </p:spPr>
      </p:pic>
      <p:sp>
        <p:nvSpPr>
          <p:cNvPr id="20" name="1 Título"/>
          <p:cNvSpPr txBox="1">
            <a:spLocks/>
          </p:cNvSpPr>
          <p:nvPr/>
        </p:nvSpPr>
        <p:spPr>
          <a:xfrm>
            <a:off x="6877153" y="1053998"/>
            <a:ext cx="4054319"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Calidad de Cartera</a:t>
            </a:r>
          </a:p>
        </p:txBody>
      </p:sp>
    </p:spTree>
    <p:extLst>
      <p:ext uri="{BB962C8B-B14F-4D97-AF65-F5344CB8AC3E}">
        <p14:creationId xmlns:p14="http://schemas.microsoft.com/office/powerpoint/2010/main" val="31623109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81200" y="-99392"/>
            <a:ext cx="8229600" cy="1143000"/>
          </a:xfrm>
        </p:spPr>
        <p:txBody>
          <a:bodyPr vert="horz" lIns="91440" tIns="45720" rIns="91440" bIns="45720" rtlCol="0" anchor="ctr">
            <a:normAutofit/>
          </a:bodyPr>
          <a:lstStyle/>
          <a:p>
            <a:r>
              <a:rPr lang="es-ES" dirty="0">
                <a:solidFill>
                  <a:schemeClr val="bg1"/>
                </a:solidFill>
                <a:latin typeface="Arial Narrow" pitchFamily="34" charset="0"/>
              </a:rPr>
              <a:t>ANÁLISIS DE LA INDUSTRIA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15" name="14 CuadroTexto"/>
          <p:cNvSpPr txBox="1"/>
          <p:nvPr/>
        </p:nvSpPr>
        <p:spPr>
          <a:xfrm>
            <a:off x="4472592" y="5585281"/>
            <a:ext cx="3246819" cy="307777"/>
          </a:xfrm>
          <a:prstGeom prst="rect">
            <a:avLst/>
          </a:prstGeom>
          <a:noFill/>
        </p:spPr>
        <p:txBody>
          <a:bodyPr wrap="square" rtlCol="0">
            <a:spAutoFit/>
          </a:bodyPr>
          <a:lstStyle/>
          <a:p>
            <a:r>
              <a:rPr lang="es-419" sz="1400" i="1" dirty="0">
                <a:solidFill>
                  <a:schemeClr val="bg1">
                    <a:lumMod val="85000"/>
                  </a:schemeClr>
                </a:solidFill>
              </a:rPr>
              <a:t>Fuente</a:t>
            </a:r>
            <a:r>
              <a:rPr lang="es-419" sz="1400" dirty="0">
                <a:solidFill>
                  <a:schemeClr val="bg1">
                    <a:lumMod val="85000"/>
                  </a:schemeClr>
                </a:solidFill>
              </a:rPr>
              <a:t>: </a:t>
            </a:r>
            <a:r>
              <a:rPr lang="es-CO" sz="1400" dirty="0">
                <a:solidFill>
                  <a:schemeClr val="bg1">
                    <a:lumMod val="85000"/>
                  </a:schemeClr>
                </a:solidFill>
              </a:rPr>
              <a:t>Superintendencia financiera, 2017</a:t>
            </a:r>
          </a:p>
        </p:txBody>
      </p:sp>
      <p:sp>
        <p:nvSpPr>
          <p:cNvPr id="19" name="1 Título"/>
          <p:cNvSpPr txBox="1">
            <a:spLocks/>
          </p:cNvSpPr>
          <p:nvPr/>
        </p:nvSpPr>
        <p:spPr>
          <a:xfrm>
            <a:off x="767408" y="1053998"/>
            <a:ext cx="4754491"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Indicadores Financieros del Sector</a:t>
            </a:r>
          </a:p>
        </p:txBody>
      </p:sp>
      <p:sp>
        <p:nvSpPr>
          <p:cNvPr id="20" name="1 Título"/>
          <p:cNvSpPr txBox="1">
            <a:spLocks/>
          </p:cNvSpPr>
          <p:nvPr/>
        </p:nvSpPr>
        <p:spPr>
          <a:xfrm>
            <a:off x="6877153" y="1053998"/>
            <a:ext cx="4054319"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Solvencia</a:t>
            </a:r>
          </a:p>
        </p:txBody>
      </p:sp>
      <p:pic>
        <p:nvPicPr>
          <p:cNvPr id="14" name="Imagen 13"/>
          <p:cNvPicPr>
            <a:picLocks noChangeAspect="1"/>
          </p:cNvPicPr>
          <p:nvPr/>
        </p:nvPicPr>
        <p:blipFill>
          <a:blip r:embed="rId5"/>
          <a:stretch>
            <a:fillRect/>
          </a:stretch>
        </p:blipFill>
        <p:spPr>
          <a:xfrm>
            <a:off x="225527" y="1740189"/>
            <a:ext cx="5861387" cy="3523068"/>
          </a:xfrm>
          <a:prstGeom prst="rect">
            <a:avLst/>
          </a:prstGeom>
        </p:spPr>
      </p:pic>
      <p:pic>
        <p:nvPicPr>
          <p:cNvPr id="6" name="Imagen 5"/>
          <p:cNvPicPr>
            <a:picLocks noChangeAspect="1"/>
          </p:cNvPicPr>
          <p:nvPr/>
        </p:nvPicPr>
        <p:blipFill>
          <a:blip r:embed="rId6"/>
          <a:stretch>
            <a:fillRect/>
          </a:stretch>
        </p:blipFill>
        <p:spPr>
          <a:xfrm>
            <a:off x="6240015" y="1740188"/>
            <a:ext cx="5568719" cy="3523067"/>
          </a:xfrm>
          <a:prstGeom prst="rect">
            <a:avLst/>
          </a:prstGeom>
        </p:spPr>
      </p:pic>
    </p:spTree>
    <p:extLst>
      <p:ext uri="{BB962C8B-B14F-4D97-AF65-F5344CB8AC3E}">
        <p14:creationId xmlns:p14="http://schemas.microsoft.com/office/powerpoint/2010/main" val="1275994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81200" y="-99392"/>
            <a:ext cx="8229600" cy="1143000"/>
          </a:xfrm>
        </p:spPr>
        <p:txBody>
          <a:bodyPr vert="horz" lIns="91440" tIns="45720" rIns="91440" bIns="45720" rtlCol="0" anchor="ctr">
            <a:normAutofit/>
          </a:bodyPr>
          <a:lstStyle/>
          <a:p>
            <a:r>
              <a:rPr lang="es-ES" dirty="0">
                <a:solidFill>
                  <a:schemeClr val="bg1"/>
                </a:solidFill>
                <a:latin typeface="Arial Narrow" pitchFamily="34" charset="0"/>
              </a:rPr>
              <a:t>ANÁLISIS DE LA INDUSTRIA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15" name="14 CuadroTexto"/>
          <p:cNvSpPr txBox="1"/>
          <p:nvPr/>
        </p:nvSpPr>
        <p:spPr>
          <a:xfrm>
            <a:off x="4472592" y="5585281"/>
            <a:ext cx="3246819" cy="307777"/>
          </a:xfrm>
          <a:prstGeom prst="rect">
            <a:avLst/>
          </a:prstGeom>
          <a:noFill/>
        </p:spPr>
        <p:txBody>
          <a:bodyPr wrap="square" rtlCol="0">
            <a:spAutoFit/>
          </a:bodyPr>
          <a:lstStyle/>
          <a:p>
            <a:r>
              <a:rPr lang="es-419" sz="1400" i="1" dirty="0">
                <a:solidFill>
                  <a:schemeClr val="bg1">
                    <a:lumMod val="85000"/>
                  </a:schemeClr>
                </a:solidFill>
              </a:rPr>
              <a:t>Fuente</a:t>
            </a:r>
            <a:r>
              <a:rPr lang="es-419" sz="1400" dirty="0">
                <a:solidFill>
                  <a:schemeClr val="bg1">
                    <a:lumMod val="85000"/>
                  </a:schemeClr>
                </a:solidFill>
              </a:rPr>
              <a:t>: </a:t>
            </a:r>
            <a:r>
              <a:rPr lang="es-CO" sz="1400" dirty="0">
                <a:solidFill>
                  <a:schemeClr val="bg1">
                    <a:lumMod val="85000"/>
                  </a:schemeClr>
                </a:solidFill>
              </a:rPr>
              <a:t>Superintendencia financiera, 2017</a:t>
            </a:r>
          </a:p>
        </p:txBody>
      </p:sp>
      <p:graphicFrame>
        <p:nvGraphicFramePr>
          <p:cNvPr id="16" name="1 Gráfico"/>
          <p:cNvGraphicFramePr>
            <a:graphicFrameLocks/>
          </p:cNvGraphicFramePr>
          <p:nvPr>
            <p:extLst>
              <p:ext uri="{D42A27DB-BD31-4B8C-83A1-F6EECF244321}">
                <p14:modId xmlns:p14="http://schemas.microsoft.com/office/powerpoint/2010/main" val="377327293"/>
              </p:ext>
            </p:extLst>
          </p:nvPr>
        </p:nvGraphicFramePr>
        <p:xfrm>
          <a:off x="1847529" y="908720"/>
          <a:ext cx="8496945" cy="4676560"/>
        </p:xfrm>
        <a:graphic>
          <a:graphicData uri="http://schemas.openxmlformats.org/drawingml/2006/chart">
            <c:chart xmlns:c="http://schemas.openxmlformats.org/drawingml/2006/chart" xmlns:r="http://schemas.openxmlformats.org/officeDocument/2006/relationships" r:id="rId5"/>
          </a:graphicData>
        </a:graphic>
      </p:graphicFrame>
      <p:sp>
        <p:nvSpPr>
          <p:cNvPr id="6" name="5 Recortar rectángulo de esquina diagonal"/>
          <p:cNvSpPr/>
          <p:nvPr/>
        </p:nvSpPr>
        <p:spPr>
          <a:xfrm>
            <a:off x="3647728" y="1628800"/>
            <a:ext cx="5832649" cy="720080"/>
          </a:xfrm>
          <a:prstGeom prst="snip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419" sz="1600" dirty="0"/>
              <a:t>Representa el 14% de los Establecimientos </a:t>
            </a:r>
            <a:r>
              <a:rPr lang="es-CO" sz="1600" dirty="0"/>
              <a:t>D</a:t>
            </a:r>
            <a:r>
              <a:rPr lang="es-419" sz="1600" dirty="0"/>
              <a:t>e crédito. Segundo Banco más grande de Colombia por nivel de activos</a:t>
            </a:r>
            <a:endParaRPr lang="es-CO" sz="1600" dirty="0"/>
          </a:p>
        </p:txBody>
      </p:sp>
      <p:sp>
        <p:nvSpPr>
          <p:cNvPr id="17" name="16 Flecha abajo"/>
          <p:cNvSpPr/>
          <p:nvPr/>
        </p:nvSpPr>
        <p:spPr>
          <a:xfrm>
            <a:off x="3688672" y="2420888"/>
            <a:ext cx="360040" cy="360040"/>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O" dirty="0"/>
          </a:p>
        </p:txBody>
      </p:sp>
      <p:sp>
        <p:nvSpPr>
          <p:cNvPr id="18" name="17 Rectángulo"/>
          <p:cNvSpPr/>
          <p:nvPr/>
        </p:nvSpPr>
        <p:spPr>
          <a:xfrm>
            <a:off x="1808086" y="878810"/>
            <a:ext cx="3127523" cy="276999"/>
          </a:xfrm>
          <a:prstGeom prst="rect">
            <a:avLst/>
          </a:prstGeom>
        </p:spPr>
        <p:txBody>
          <a:bodyPr wrap="none">
            <a:spAutoFit/>
          </a:bodyPr>
          <a:lstStyle/>
          <a:p>
            <a:r>
              <a:rPr lang="es-CO" sz="1200" dirty="0"/>
              <a:t>* Cifras en Millones de Pesos a Diciembre 2017</a:t>
            </a:r>
          </a:p>
        </p:txBody>
      </p:sp>
    </p:spTree>
    <p:extLst>
      <p:ext uri="{BB962C8B-B14F-4D97-AF65-F5344CB8AC3E}">
        <p14:creationId xmlns:p14="http://schemas.microsoft.com/office/powerpoint/2010/main" val="11506177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133600" y="-18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AGENDA </a:t>
            </a:r>
          </a:p>
        </p:txBody>
      </p:sp>
      <p:grpSp>
        <p:nvGrpSpPr>
          <p:cNvPr id="5" name="Group 106"/>
          <p:cNvGrpSpPr/>
          <p:nvPr/>
        </p:nvGrpSpPr>
        <p:grpSpPr>
          <a:xfrm>
            <a:off x="5092080" y="1295400"/>
            <a:ext cx="4976328" cy="785462"/>
            <a:chOff x="4113734" y="1462930"/>
            <a:chExt cx="7109040" cy="1122088"/>
          </a:xfrm>
        </p:grpSpPr>
        <p:sp>
          <p:nvSpPr>
            <p:cNvPr id="6"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7" name="TextBox 12"/>
            <p:cNvSpPr txBox="1"/>
            <p:nvPr/>
          </p:nvSpPr>
          <p:spPr>
            <a:xfrm>
              <a:off x="5486400" y="1579167"/>
              <a:ext cx="5736374" cy="923330"/>
            </a:xfrm>
            <a:prstGeom prst="rect">
              <a:avLst/>
            </a:prstGeom>
            <a:noFill/>
          </p:spPr>
          <p:txBody>
            <a:bodyPr wrap="square" rtlCol="0" anchor="ctr">
              <a:spAutoFit/>
            </a:bodyPr>
            <a:lstStyle/>
            <a:p>
              <a:r>
                <a:rPr lang="es-419" dirty="0">
                  <a:solidFill>
                    <a:schemeClr val="bg1">
                      <a:lumMod val="65000"/>
                    </a:schemeClr>
                  </a:solidFill>
                </a:rPr>
                <a:t>HISTORIA, PRODUCTOS, SERVICIOS E INFRAESTRUCTURA</a:t>
              </a:r>
              <a:endParaRPr lang="en-US" dirty="0">
                <a:solidFill>
                  <a:schemeClr val="bg1">
                    <a:lumMod val="65000"/>
                  </a:schemeClr>
                </a:solidFill>
              </a:endParaRPr>
            </a:p>
          </p:txBody>
        </p:sp>
        <p:sp>
          <p:nvSpPr>
            <p:cNvPr id="8" name="Oval 102"/>
            <p:cNvSpPr>
              <a:spLocks noChangeAspect="1"/>
            </p:cNvSpPr>
            <p:nvPr/>
          </p:nvSpPr>
          <p:spPr>
            <a:xfrm>
              <a:off x="4113734" y="1462930"/>
              <a:ext cx="1122088" cy="1122088"/>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1</a:t>
              </a:r>
            </a:p>
          </p:txBody>
        </p:sp>
      </p:grpSp>
      <p:grpSp>
        <p:nvGrpSpPr>
          <p:cNvPr id="9" name="Group 107"/>
          <p:cNvGrpSpPr/>
          <p:nvPr/>
        </p:nvGrpSpPr>
        <p:grpSpPr>
          <a:xfrm>
            <a:off x="6404695" y="2438263"/>
            <a:ext cx="4526167" cy="773141"/>
            <a:chOff x="5449046" y="3268744"/>
            <a:chExt cx="6465955" cy="1104487"/>
          </a:xfrm>
        </p:grpSpPr>
        <p:sp>
          <p:nvSpPr>
            <p:cNvPr id="10"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1" name="TextBox 20"/>
            <p:cNvSpPr txBox="1"/>
            <p:nvPr/>
          </p:nvSpPr>
          <p:spPr>
            <a:xfrm>
              <a:off x="6376059" y="3574036"/>
              <a:ext cx="4497354" cy="527617"/>
            </a:xfrm>
            <a:prstGeom prst="rect">
              <a:avLst/>
            </a:prstGeom>
            <a:noFill/>
          </p:spPr>
          <p:txBody>
            <a:bodyPr wrap="square" rtlCol="0" anchor="ctr">
              <a:spAutoFit/>
            </a:bodyPr>
            <a:lstStyle/>
            <a:p>
              <a:r>
                <a:rPr lang="es-419" dirty="0">
                  <a:solidFill>
                    <a:schemeClr val="bg1">
                      <a:lumMod val="65000"/>
                    </a:schemeClr>
                  </a:solidFill>
                </a:rPr>
                <a:t>ANÁLISIS DE LA INDUSTRIA</a:t>
              </a:r>
              <a:endParaRPr lang="es-CO" dirty="0">
                <a:solidFill>
                  <a:schemeClr val="bg1">
                    <a:lumMod val="65000"/>
                  </a:schemeClr>
                </a:solidFill>
              </a:endParaRPr>
            </a:p>
          </p:txBody>
        </p:sp>
      </p:grpSp>
      <p:grpSp>
        <p:nvGrpSpPr>
          <p:cNvPr id="17" name="Group 107"/>
          <p:cNvGrpSpPr/>
          <p:nvPr/>
        </p:nvGrpSpPr>
        <p:grpSpPr>
          <a:xfrm>
            <a:off x="6006481" y="3583413"/>
            <a:ext cx="4924381" cy="785460"/>
            <a:chOff x="4880169" y="3258774"/>
            <a:chExt cx="7034832" cy="1122085"/>
          </a:xfrm>
        </p:grpSpPr>
        <p:sp>
          <p:nvSpPr>
            <p:cNvPr id="18"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 name="TextBox 20"/>
            <p:cNvSpPr txBox="1"/>
            <p:nvPr/>
          </p:nvSpPr>
          <p:spPr>
            <a:xfrm>
              <a:off x="6376059" y="3376180"/>
              <a:ext cx="4497354" cy="923329"/>
            </a:xfrm>
            <a:prstGeom prst="rect">
              <a:avLst/>
            </a:prstGeom>
            <a:noFill/>
          </p:spPr>
          <p:txBody>
            <a:bodyPr wrap="square" rtlCol="0" anchor="ctr">
              <a:spAutoFit/>
            </a:bodyPr>
            <a:lstStyle/>
            <a:p>
              <a:r>
                <a:rPr lang="es-CO" dirty="0">
                  <a:solidFill>
                    <a:schemeClr val="bg1"/>
                  </a:solidFill>
                </a:rPr>
                <a:t>SITUACIÓN Y ANÁLISIS FINANCIERO</a:t>
              </a:r>
            </a:p>
          </p:txBody>
        </p:sp>
        <p:sp>
          <p:nvSpPr>
            <p:cNvPr id="20" name="Oval 104"/>
            <p:cNvSpPr>
              <a:spLocks noChangeAspect="1"/>
            </p:cNvSpPr>
            <p:nvPr/>
          </p:nvSpPr>
          <p:spPr>
            <a:xfrm>
              <a:off x="4880169" y="3258774"/>
              <a:ext cx="1122087" cy="1122085"/>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3</a:t>
              </a:r>
            </a:p>
          </p:txBody>
        </p:sp>
      </p:grpSp>
      <p:pic>
        <p:nvPicPr>
          <p:cNvPr id="11266" name="Picture 2" descr="Resultado de imagen para logo banco de bogo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206" y="1900645"/>
            <a:ext cx="3491880" cy="27029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1" name="Oval 102"/>
          <p:cNvSpPr>
            <a:spLocks noChangeAspect="1"/>
          </p:cNvSpPr>
          <p:nvPr/>
        </p:nvSpPr>
        <p:spPr>
          <a:xfrm>
            <a:off x="5976212" y="2438263"/>
            <a:ext cx="839869" cy="773141"/>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2</a:t>
            </a:r>
          </a:p>
        </p:txBody>
      </p:sp>
      <p:sp>
        <p:nvSpPr>
          <p:cNvPr id="22" name="Oval 102"/>
          <p:cNvSpPr>
            <a:spLocks noChangeAspect="1"/>
          </p:cNvSpPr>
          <p:nvPr/>
        </p:nvSpPr>
        <p:spPr>
          <a:xfrm>
            <a:off x="5957359" y="3583414"/>
            <a:ext cx="860268" cy="79191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3</a:t>
            </a:r>
          </a:p>
        </p:txBody>
      </p:sp>
    </p:spTree>
    <p:extLst>
      <p:ext uri="{BB962C8B-B14F-4D97-AF65-F5344CB8AC3E}">
        <p14:creationId xmlns:p14="http://schemas.microsoft.com/office/powerpoint/2010/main" val="618820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p:txBody>
          <a:bodyPr>
            <a:noAutofit/>
          </a:bodyPr>
          <a:lstStyle/>
          <a:p>
            <a:r>
              <a:rPr lang="es-ES" sz="3200" dirty="0">
                <a:solidFill>
                  <a:schemeClr val="bg1"/>
                </a:solidFill>
              </a:rPr>
              <a:t>Desempeño del precio accionario Banco de Bogotá 5 años (17/05/2013 a 17/05/2018)</a:t>
            </a:r>
          </a:p>
        </p:txBody>
      </p:sp>
      <p:sp>
        <p:nvSpPr>
          <p:cNvPr id="4" name="3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6" name="5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9" name="Rectángulo 8"/>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11" name="10 Gráfico"/>
          <p:cNvGraphicFramePr/>
          <p:nvPr>
            <p:extLst>
              <p:ext uri="{D42A27DB-BD31-4B8C-83A1-F6EECF244321}">
                <p14:modId xmlns:p14="http://schemas.microsoft.com/office/powerpoint/2010/main" val="240742462"/>
              </p:ext>
            </p:extLst>
          </p:nvPr>
        </p:nvGraphicFramePr>
        <p:xfrm>
          <a:off x="479376" y="1446535"/>
          <a:ext cx="7992888" cy="3888432"/>
        </p:xfrm>
        <a:graphic>
          <a:graphicData uri="http://schemas.openxmlformats.org/drawingml/2006/chart">
            <c:chart xmlns:c="http://schemas.openxmlformats.org/drawingml/2006/chart" xmlns:r="http://schemas.openxmlformats.org/officeDocument/2006/relationships" r:id="rId5"/>
          </a:graphicData>
        </a:graphic>
      </p:graphicFrame>
      <p:sp>
        <p:nvSpPr>
          <p:cNvPr id="5" name="4 CuadroTexto"/>
          <p:cNvSpPr txBox="1"/>
          <p:nvPr/>
        </p:nvSpPr>
        <p:spPr>
          <a:xfrm>
            <a:off x="2999656" y="5363924"/>
            <a:ext cx="2664296" cy="369332"/>
          </a:xfrm>
          <a:prstGeom prst="rect">
            <a:avLst/>
          </a:prstGeom>
          <a:noFill/>
        </p:spPr>
        <p:txBody>
          <a:bodyPr wrap="square" rtlCol="0">
            <a:spAutoFit/>
          </a:bodyPr>
          <a:lstStyle/>
          <a:p>
            <a:r>
              <a:rPr lang="es-419" i="1" dirty="0">
                <a:solidFill>
                  <a:schemeClr val="bg1">
                    <a:lumMod val="85000"/>
                  </a:schemeClr>
                </a:solidFill>
              </a:rPr>
              <a:t>Fuente</a:t>
            </a:r>
            <a:r>
              <a:rPr lang="es-419" dirty="0">
                <a:solidFill>
                  <a:schemeClr val="bg1">
                    <a:lumMod val="85000"/>
                  </a:schemeClr>
                </a:solidFill>
              </a:rPr>
              <a:t>: </a:t>
            </a:r>
            <a:r>
              <a:rPr lang="es-CO" dirty="0">
                <a:solidFill>
                  <a:schemeClr val="bg1">
                    <a:lumMod val="85000"/>
                  </a:schemeClr>
                </a:solidFill>
              </a:rPr>
              <a:t>Grupo Aval, 2018</a:t>
            </a:r>
          </a:p>
        </p:txBody>
      </p:sp>
      <p:sp>
        <p:nvSpPr>
          <p:cNvPr id="12" name="11 CuadroTexto"/>
          <p:cNvSpPr txBox="1"/>
          <p:nvPr/>
        </p:nvSpPr>
        <p:spPr>
          <a:xfrm>
            <a:off x="1199456" y="3429001"/>
            <a:ext cx="1800200" cy="646331"/>
          </a:xfrm>
          <a:prstGeom prst="rect">
            <a:avLst/>
          </a:prstGeom>
          <a:noFill/>
        </p:spPr>
        <p:txBody>
          <a:bodyPr wrap="square" rtlCol="0">
            <a:spAutoFit/>
          </a:bodyPr>
          <a:lstStyle/>
          <a:p>
            <a:r>
              <a:rPr lang="es-419" b="1" dirty="0"/>
              <a:t>MIN: </a:t>
            </a:r>
            <a:r>
              <a:rPr lang="es-419" dirty="0"/>
              <a:t>	53.240</a:t>
            </a:r>
          </a:p>
          <a:p>
            <a:r>
              <a:rPr lang="es-419" b="1" dirty="0"/>
              <a:t>MAX:</a:t>
            </a:r>
            <a:r>
              <a:rPr lang="es-419" dirty="0"/>
              <a:t>	73.500</a:t>
            </a:r>
            <a:endParaRPr lang="es-CO" dirty="0"/>
          </a:p>
        </p:txBody>
      </p:sp>
      <p:sp>
        <p:nvSpPr>
          <p:cNvPr id="13" name="TextBox 182"/>
          <p:cNvSpPr txBox="1"/>
          <p:nvPr/>
        </p:nvSpPr>
        <p:spPr>
          <a:xfrm flipH="1">
            <a:off x="8543670" y="1413981"/>
            <a:ext cx="3648330" cy="3877985"/>
          </a:xfrm>
          <a:prstGeom prst="rect">
            <a:avLst/>
          </a:prstGeom>
          <a:noFill/>
        </p:spPr>
        <p:txBody>
          <a:bodyPr wrap="square" rtlCol="0">
            <a:spAutoFit/>
          </a:bodyPr>
          <a:lstStyle/>
          <a:p>
            <a:r>
              <a:rPr lang="es-CO" sz="1600" b="1" dirty="0">
                <a:solidFill>
                  <a:schemeClr val="bg1"/>
                </a:solidFill>
                <a:latin typeface="Arial" pitchFamily="34" charset="0"/>
                <a:cs typeface="Arial" pitchFamily="34" charset="0"/>
              </a:rPr>
              <a:t>Capitalización Bursátil</a:t>
            </a:r>
            <a:r>
              <a:rPr lang="es-CO" sz="1600" b="1" dirty="0">
                <a:solidFill>
                  <a:schemeClr val="bg1"/>
                </a:solidFill>
              </a:rPr>
              <a:t>: </a:t>
            </a:r>
          </a:p>
          <a:p>
            <a:r>
              <a:rPr lang="es-CO" sz="1400" dirty="0">
                <a:solidFill>
                  <a:schemeClr val="bg1"/>
                </a:solidFill>
                <a:latin typeface="Arial" pitchFamily="34" charset="0"/>
                <a:cs typeface="Arial" pitchFamily="34" charset="0"/>
              </a:rPr>
              <a:t>$22,368,063 millones de pesos (COP) </a:t>
            </a:r>
          </a:p>
          <a:p>
            <a:r>
              <a:rPr lang="es-CO" sz="1400" dirty="0">
                <a:solidFill>
                  <a:schemeClr val="bg1"/>
                </a:solidFill>
                <a:latin typeface="Arial" pitchFamily="34" charset="0"/>
                <a:cs typeface="Arial" pitchFamily="34" charset="0"/>
              </a:rPr>
              <a:t>	</a:t>
            </a:r>
            <a:endParaRPr lang="es-CO" sz="1600" dirty="0">
              <a:solidFill>
                <a:schemeClr val="bg1"/>
              </a:solidFill>
              <a:latin typeface="Arial" pitchFamily="34" charset="0"/>
              <a:cs typeface="Arial" pitchFamily="34" charset="0"/>
            </a:endParaRPr>
          </a:p>
          <a:p>
            <a:r>
              <a:rPr lang="es-CO" sz="1600" b="1" dirty="0">
                <a:solidFill>
                  <a:schemeClr val="bg1"/>
                </a:solidFill>
                <a:latin typeface="Arial" pitchFamily="34" charset="0"/>
                <a:cs typeface="Arial" pitchFamily="34" charset="0"/>
              </a:rPr>
              <a:t>Acciones en Circulación</a:t>
            </a:r>
            <a:r>
              <a:rPr lang="es-CO" sz="1600" b="1" dirty="0">
                <a:solidFill>
                  <a:schemeClr val="bg1"/>
                </a:solidFill>
              </a:rPr>
              <a:t>: </a:t>
            </a:r>
          </a:p>
          <a:p>
            <a:r>
              <a:rPr lang="es-CO" sz="1400" dirty="0">
                <a:solidFill>
                  <a:schemeClr val="bg1"/>
                </a:solidFill>
                <a:latin typeface="Arial" pitchFamily="34" charset="0"/>
                <a:cs typeface="Arial" pitchFamily="34" charset="0"/>
              </a:rPr>
              <a:t>331 millones de acciones </a:t>
            </a:r>
          </a:p>
          <a:p>
            <a:r>
              <a:rPr lang="es-CO" sz="1600" b="1" dirty="0">
                <a:solidFill>
                  <a:schemeClr val="bg1"/>
                </a:solidFill>
              </a:rPr>
              <a:t>		</a:t>
            </a:r>
            <a:endParaRPr lang="es-CO" sz="1600" dirty="0">
              <a:solidFill>
                <a:schemeClr val="bg1"/>
              </a:solidFill>
            </a:endParaRPr>
          </a:p>
          <a:p>
            <a:r>
              <a:rPr lang="es-CO" sz="1600" b="1" dirty="0">
                <a:solidFill>
                  <a:schemeClr val="bg1"/>
                </a:solidFill>
                <a:latin typeface="Arial" pitchFamily="34" charset="0"/>
                <a:cs typeface="Arial" pitchFamily="34" charset="0"/>
              </a:rPr>
              <a:t>Volumen Promedio Ultimo Año:</a:t>
            </a:r>
          </a:p>
          <a:p>
            <a:r>
              <a:rPr lang="es-CO" sz="1400" dirty="0">
                <a:solidFill>
                  <a:schemeClr val="bg1"/>
                </a:solidFill>
                <a:latin typeface="Arial" pitchFamily="34" charset="0"/>
                <a:cs typeface="Arial" pitchFamily="34" charset="0"/>
              </a:rPr>
              <a:t>921 millones </a:t>
            </a:r>
          </a:p>
          <a:p>
            <a:endParaRPr lang="es-CO" sz="1600" b="1" dirty="0">
              <a:solidFill>
                <a:schemeClr val="bg1"/>
              </a:solidFill>
              <a:latin typeface="Arial" pitchFamily="34" charset="0"/>
              <a:cs typeface="Arial" pitchFamily="34" charset="0"/>
            </a:endParaRPr>
          </a:p>
          <a:p>
            <a:r>
              <a:rPr lang="es-CO" sz="1600" b="1" dirty="0">
                <a:solidFill>
                  <a:schemeClr val="bg1"/>
                </a:solidFill>
                <a:latin typeface="Arial" pitchFamily="34" charset="0"/>
                <a:cs typeface="Arial" pitchFamily="34" charset="0"/>
              </a:rPr>
              <a:t>Bursatilidad: </a:t>
            </a:r>
            <a:r>
              <a:rPr lang="es-CO" sz="1400" dirty="0">
                <a:solidFill>
                  <a:schemeClr val="bg1"/>
                </a:solidFill>
                <a:latin typeface="Arial" pitchFamily="34" charset="0"/>
                <a:cs typeface="Arial" pitchFamily="34" charset="0"/>
              </a:rPr>
              <a:t>Media</a:t>
            </a:r>
            <a:r>
              <a:rPr lang="es-CO" sz="1600" b="1" dirty="0">
                <a:solidFill>
                  <a:schemeClr val="bg1"/>
                </a:solidFill>
                <a:latin typeface="Arial" pitchFamily="34" charset="0"/>
                <a:cs typeface="Arial" pitchFamily="34" charset="0"/>
              </a:rPr>
              <a:t>				</a:t>
            </a:r>
          </a:p>
          <a:p>
            <a:r>
              <a:rPr lang="es-CO" sz="1600" b="1" dirty="0">
                <a:solidFill>
                  <a:schemeClr val="bg1"/>
                </a:solidFill>
                <a:latin typeface="Arial" pitchFamily="34" charset="0"/>
                <a:cs typeface="Arial" pitchFamily="34" charset="0"/>
              </a:rPr>
              <a:t>Participación índice: </a:t>
            </a:r>
            <a:r>
              <a:rPr lang="es-CO" sz="1400" dirty="0">
                <a:solidFill>
                  <a:schemeClr val="bg1"/>
                </a:solidFill>
                <a:latin typeface="Arial" pitchFamily="34" charset="0"/>
                <a:cs typeface="Arial" pitchFamily="34" charset="0"/>
              </a:rPr>
              <a:t>COLCAP: 2,59%	</a:t>
            </a:r>
          </a:p>
          <a:p>
            <a:r>
              <a:rPr lang="es-CO" sz="1600" b="1" dirty="0">
                <a:solidFill>
                  <a:schemeClr val="bg1"/>
                </a:solidFill>
                <a:latin typeface="Arial" pitchFamily="34" charset="0"/>
                <a:cs typeface="Arial" pitchFamily="34" charset="0"/>
              </a:rPr>
              <a:t>Cotiza en: </a:t>
            </a:r>
            <a:r>
              <a:rPr lang="es-CO" sz="1400" dirty="0">
                <a:solidFill>
                  <a:schemeClr val="bg1"/>
                </a:solidFill>
                <a:latin typeface="Arial" pitchFamily="34" charset="0"/>
                <a:cs typeface="Arial" pitchFamily="34" charset="0"/>
              </a:rPr>
              <a:t>Bolsa de Valores de Colombia</a:t>
            </a:r>
          </a:p>
          <a:p>
            <a:endParaRPr lang="es-CO" sz="1600" b="1" dirty="0">
              <a:solidFill>
                <a:schemeClr val="bg1"/>
              </a:solidFill>
              <a:latin typeface="Arial" pitchFamily="34" charset="0"/>
              <a:cs typeface="Arial" pitchFamily="34" charset="0"/>
            </a:endParaRPr>
          </a:p>
          <a:p>
            <a:r>
              <a:rPr lang="es-CO" sz="1600" b="1" dirty="0">
                <a:solidFill>
                  <a:schemeClr val="bg1"/>
                </a:solidFill>
                <a:latin typeface="Arial" pitchFamily="34" charset="0"/>
                <a:cs typeface="Arial" pitchFamily="34" charset="0"/>
              </a:rPr>
              <a:t>Beta de mercado: </a:t>
            </a:r>
            <a:r>
              <a:rPr lang="es-CO" sz="1400" dirty="0">
                <a:solidFill>
                  <a:schemeClr val="bg1"/>
                </a:solidFill>
                <a:latin typeface="Arial" pitchFamily="34" charset="0"/>
                <a:cs typeface="Arial" pitchFamily="34" charset="0"/>
              </a:rPr>
              <a:t>1,04</a:t>
            </a:r>
            <a:endParaRPr lang="es-CO" sz="16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609142" y="0"/>
            <a:ext cx="10972800" cy="1143000"/>
          </a:xfrm>
        </p:spPr>
        <p:txBody>
          <a:bodyPr vert="horz" lIns="91440" tIns="45720" rIns="91440" bIns="45720" rtlCol="0" anchor="ctr">
            <a:normAutofit/>
          </a:bodyPr>
          <a:lstStyle/>
          <a:p>
            <a:r>
              <a:rPr lang="es-ES" dirty="0">
                <a:solidFill>
                  <a:schemeClr val="bg1"/>
                </a:solidFill>
                <a:latin typeface="Arial Narrow" pitchFamily="34" charset="0"/>
              </a:rPr>
              <a:t>Supuestos Macroeconómicos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1" name="Rectángulo 10"/>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15" name="Imagen 14"/>
          <p:cNvPicPr>
            <a:picLocks noChangeAspect="1"/>
          </p:cNvPicPr>
          <p:nvPr/>
        </p:nvPicPr>
        <p:blipFill>
          <a:blip r:embed="rId5"/>
          <a:stretch>
            <a:fillRect/>
          </a:stretch>
        </p:blipFill>
        <p:spPr>
          <a:xfrm>
            <a:off x="1524179" y="1196752"/>
            <a:ext cx="9142726" cy="4571364"/>
          </a:xfrm>
          <a:prstGeom prst="rect">
            <a:avLst/>
          </a:prstGeom>
        </p:spPr>
      </p:pic>
    </p:spTree>
    <p:extLst>
      <p:ext uri="{BB962C8B-B14F-4D97-AF65-F5344CB8AC3E}">
        <p14:creationId xmlns:p14="http://schemas.microsoft.com/office/powerpoint/2010/main" val="4197002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609142" y="79786"/>
            <a:ext cx="10972800" cy="669999"/>
          </a:xfrm>
        </p:spPr>
        <p:txBody>
          <a:bodyPr vert="horz" lIns="91440" tIns="45720" rIns="91440" bIns="45720" rtlCol="0" anchor="ctr">
            <a:normAutofit fontScale="90000"/>
          </a:bodyPr>
          <a:lstStyle/>
          <a:p>
            <a:r>
              <a:rPr lang="es-ES" dirty="0">
                <a:solidFill>
                  <a:schemeClr val="bg1"/>
                </a:solidFill>
                <a:latin typeface="Arial Narrow" pitchFamily="34" charset="0"/>
              </a:rPr>
              <a:t>Proyecciones Financieras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1" name="Rectángulo 10"/>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3" name="Imagen 2"/>
          <p:cNvPicPr>
            <a:picLocks noChangeAspect="1"/>
          </p:cNvPicPr>
          <p:nvPr/>
        </p:nvPicPr>
        <p:blipFill>
          <a:blip r:embed="rId4"/>
          <a:stretch>
            <a:fillRect/>
          </a:stretch>
        </p:blipFill>
        <p:spPr>
          <a:xfrm>
            <a:off x="1564842" y="775405"/>
            <a:ext cx="8568952" cy="5044082"/>
          </a:xfrm>
          <a:prstGeom prst="rect">
            <a:avLst/>
          </a:prstGeom>
        </p:spPr>
      </p:pic>
    </p:spTree>
    <p:extLst>
      <p:ext uri="{BB962C8B-B14F-4D97-AF65-F5344CB8AC3E}">
        <p14:creationId xmlns:p14="http://schemas.microsoft.com/office/powerpoint/2010/main" val="2418984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609142" y="79786"/>
            <a:ext cx="10972800" cy="669999"/>
          </a:xfrm>
        </p:spPr>
        <p:txBody>
          <a:bodyPr vert="horz" lIns="91440" tIns="45720" rIns="91440" bIns="45720" rtlCol="0" anchor="ctr">
            <a:normAutofit fontScale="90000"/>
          </a:bodyPr>
          <a:lstStyle/>
          <a:p>
            <a:r>
              <a:rPr lang="es-ES" dirty="0">
                <a:solidFill>
                  <a:schemeClr val="bg1"/>
                </a:solidFill>
                <a:latin typeface="Arial Narrow" pitchFamily="34" charset="0"/>
              </a:rPr>
              <a:t>Proyecciones Financieras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1" name="Rectángulo 10"/>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12" name="Imagen 11"/>
          <p:cNvPicPr>
            <a:picLocks noChangeAspect="1"/>
          </p:cNvPicPr>
          <p:nvPr/>
        </p:nvPicPr>
        <p:blipFill>
          <a:blip r:embed="rId4"/>
          <a:stretch>
            <a:fillRect/>
          </a:stretch>
        </p:blipFill>
        <p:spPr>
          <a:xfrm>
            <a:off x="167218" y="1268760"/>
            <a:ext cx="6005759" cy="3232608"/>
          </a:xfrm>
          <a:prstGeom prst="rect">
            <a:avLst/>
          </a:prstGeom>
        </p:spPr>
      </p:pic>
      <p:pic>
        <p:nvPicPr>
          <p:cNvPr id="13" name="Imagen 12"/>
          <p:cNvPicPr>
            <a:picLocks noChangeAspect="1"/>
          </p:cNvPicPr>
          <p:nvPr/>
        </p:nvPicPr>
        <p:blipFill>
          <a:blip r:embed="rId5"/>
          <a:stretch>
            <a:fillRect/>
          </a:stretch>
        </p:blipFill>
        <p:spPr>
          <a:xfrm>
            <a:off x="6229926" y="1268761"/>
            <a:ext cx="5698722" cy="3232608"/>
          </a:xfrm>
          <a:prstGeom prst="rect">
            <a:avLst/>
          </a:prstGeom>
        </p:spPr>
      </p:pic>
    </p:spTree>
    <p:extLst>
      <p:ext uri="{BB962C8B-B14F-4D97-AF65-F5344CB8AC3E}">
        <p14:creationId xmlns:p14="http://schemas.microsoft.com/office/powerpoint/2010/main" val="19620987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3590287" y="29597"/>
            <a:ext cx="5040560" cy="638949"/>
          </a:xfrm>
        </p:spPr>
        <p:txBody>
          <a:bodyPr vert="horz" lIns="91440" tIns="45720" rIns="91440" bIns="45720" rtlCol="0" anchor="ctr">
            <a:noAutofit/>
          </a:bodyPr>
          <a:lstStyle/>
          <a:p>
            <a:r>
              <a:rPr lang="es-ES" sz="3200" dirty="0">
                <a:solidFill>
                  <a:schemeClr val="bg1"/>
                </a:solidFill>
                <a:latin typeface="Times New Roman" panose="02020603050405020304" pitchFamily="18" charset="0"/>
                <a:cs typeface="Times New Roman" panose="02020603050405020304" pitchFamily="18" charset="0"/>
              </a:rPr>
              <a:t>Determinantes de Valoración</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13" name="1 Título"/>
          <p:cNvSpPr txBox="1">
            <a:spLocks/>
          </p:cNvSpPr>
          <p:nvPr/>
        </p:nvSpPr>
        <p:spPr>
          <a:xfrm>
            <a:off x="708645" y="980728"/>
            <a:ext cx="4431436" cy="456198"/>
          </a:xfrm>
          <a:prstGeom prst="rect">
            <a:avLst/>
          </a:prstGeom>
          <a:ln>
            <a:solidFill>
              <a:schemeClr val="bg1"/>
            </a:solidFill>
            <a:prstDash val="sysDash"/>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nSpc>
                <a:spcPct val="80000"/>
              </a:lnSpc>
            </a:pPr>
            <a:r>
              <a:rPr lang="es-ES" sz="2800" dirty="0">
                <a:solidFill>
                  <a:schemeClr val="bg1"/>
                </a:solidFill>
                <a:latin typeface="Times New Roman" panose="02020603050405020304" pitchFamily="18" charset="0"/>
                <a:cs typeface="Times New Roman" panose="02020603050405020304" pitchFamily="18" charset="0"/>
              </a:rPr>
              <a:t>Componentes del Ke</a:t>
            </a:r>
          </a:p>
        </p:txBody>
      </p:sp>
      <p:graphicFrame>
        <p:nvGraphicFramePr>
          <p:cNvPr id="15" name="Tabla 14"/>
          <p:cNvGraphicFramePr>
            <a:graphicFrameLocks noGrp="1"/>
          </p:cNvGraphicFramePr>
          <p:nvPr>
            <p:extLst>
              <p:ext uri="{D42A27DB-BD31-4B8C-83A1-F6EECF244321}">
                <p14:modId xmlns:p14="http://schemas.microsoft.com/office/powerpoint/2010/main" val="1219637095"/>
              </p:ext>
            </p:extLst>
          </p:nvPr>
        </p:nvGraphicFramePr>
        <p:xfrm>
          <a:off x="485725" y="1681441"/>
          <a:ext cx="4877276" cy="1826454"/>
        </p:xfrm>
        <a:graphic>
          <a:graphicData uri="http://schemas.openxmlformats.org/drawingml/2006/table">
            <a:tbl>
              <a:tblPr firstRow="1" firstCol="1" bandRow="1"/>
              <a:tblGrid>
                <a:gridCol w="3326160">
                  <a:extLst>
                    <a:ext uri="{9D8B030D-6E8A-4147-A177-3AD203B41FA5}">
                      <a16:colId xmlns:a16="http://schemas.microsoft.com/office/drawing/2014/main" val="728319332"/>
                    </a:ext>
                  </a:extLst>
                </a:gridCol>
                <a:gridCol w="1551116">
                  <a:extLst>
                    <a:ext uri="{9D8B030D-6E8A-4147-A177-3AD203B41FA5}">
                      <a16:colId xmlns:a16="http://schemas.microsoft.com/office/drawing/2014/main" val="4252106771"/>
                    </a:ext>
                  </a:extLst>
                </a:gridCol>
              </a:tblGrid>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Tasa libre de riesgo</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2.34%</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320571341"/>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Prima</a:t>
                      </a:r>
                      <a:r>
                        <a:rPr lang="es-ES" sz="1600" baseline="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 de mercado</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6.32%</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30852073"/>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Beta</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1.04</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405562455"/>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Riesgo País</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1.93%</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879346726"/>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Ke US</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10.86%</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312801395"/>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Diferencial de Inflación</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1.13%</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0290059"/>
                  </a:ext>
                </a:extLst>
              </a:tr>
              <a:tr h="238125">
                <a:tc>
                  <a:txBody>
                    <a:bodyPr/>
                    <a:lstStyle/>
                    <a:p>
                      <a:pP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Ke COP</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a:lnSpc>
                          <a:spcPct val="107000"/>
                        </a:lnSpc>
                        <a:spcAft>
                          <a:spcPts val="0"/>
                        </a:spcAft>
                      </a:pPr>
                      <a:r>
                        <a:rPr lang="es-ES"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rPr>
                        <a:t>12.11%</a:t>
                      </a:r>
                      <a:endParaRPr lang="es-CO" sz="1600" dirty="0">
                        <a:solidFill>
                          <a:schemeClr val="bg1"/>
                        </a:solidFill>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3578083325"/>
                  </a:ext>
                </a:extLst>
              </a:tr>
            </a:tbl>
          </a:graphicData>
        </a:graphic>
      </p:graphicFrame>
      <p:sp>
        <p:nvSpPr>
          <p:cNvPr id="16" name="1 Título"/>
          <p:cNvSpPr txBox="1">
            <a:spLocks/>
          </p:cNvSpPr>
          <p:nvPr/>
        </p:nvSpPr>
        <p:spPr>
          <a:xfrm>
            <a:off x="6811618" y="956578"/>
            <a:ext cx="4431436" cy="456198"/>
          </a:xfrm>
          <a:prstGeom prst="rect">
            <a:avLst/>
          </a:prstGeom>
          <a:ln>
            <a:solidFill>
              <a:schemeClr val="bg1"/>
            </a:solidFill>
            <a:prstDash val="sysDash"/>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nSpc>
                <a:spcPct val="80000"/>
              </a:lnSpc>
            </a:pPr>
            <a:r>
              <a:rPr lang="es-ES" sz="2800" dirty="0">
                <a:solidFill>
                  <a:schemeClr val="bg1"/>
                </a:solidFill>
                <a:latin typeface="Times New Roman" panose="02020603050405020304" pitchFamily="18" charset="0"/>
                <a:cs typeface="Times New Roman" panose="02020603050405020304" pitchFamily="18" charset="0"/>
              </a:rPr>
              <a:t>Valor del Banco</a:t>
            </a:r>
          </a:p>
        </p:txBody>
      </p:sp>
      <p:graphicFrame>
        <p:nvGraphicFramePr>
          <p:cNvPr id="3" name="Tabla 2"/>
          <p:cNvGraphicFramePr>
            <a:graphicFrameLocks noGrp="1"/>
          </p:cNvGraphicFramePr>
          <p:nvPr>
            <p:extLst>
              <p:ext uri="{D42A27DB-BD31-4B8C-83A1-F6EECF244321}">
                <p14:modId xmlns:p14="http://schemas.microsoft.com/office/powerpoint/2010/main" val="2258460271"/>
              </p:ext>
            </p:extLst>
          </p:nvPr>
        </p:nvGraphicFramePr>
        <p:xfrm>
          <a:off x="6456040" y="1659984"/>
          <a:ext cx="5142592" cy="4145280"/>
        </p:xfrm>
        <a:graphic>
          <a:graphicData uri="http://schemas.openxmlformats.org/drawingml/2006/table">
            <a:tbl>
              <a:tblPr/>
              <a:tblGrid>
                <a:gridCol w="1830224">
                  <a:extLst>
                    <a:ext uri="{9D8B030D-6E8A-4147-A177-3AD203B41FA5}">
                      <a16:colId xmlns:a16="http://schemas.microsoft.com/office/drawing/2014/main" val="250153758"/>
                    </a:ext>
                  </a:extLst>
                </a:gridCol>
                <a:gridCol w="1140536">
                  <a:extLst>
                    <a:ext uri="{9D8B030D-6E8A-4147-A177-3AD203B41FA5}">
                      <a16:colId xmlns:a16="http://schemas.microsoft.com/office/drawing/2014/main" val="1936010200"/>
                    </a:ext>
                  </a:extLst>
                </a:gridCol>
                <a:gridCol w="860237">
                  <a:extLst>
                    <a:ext uri="{9D8B030D-6E8A-4147-A177-3AD203B41FA5}">
                      <a16:colId xmlns:a16="http://schemas.microsoft.com/office/drawing/2014/main" val="1648639620"/>
                    </a:ext>
                  </a:extLst>
                </a:gridCol>
                <a:gridCol w="1311595">
                  <a:extLst>
                    <a:ext uri="{9D8B030D-6E8A-4147-A177-3AD203B41FA5}">
                      <a16:colId xmlns:a16="http://schemas.microsoft.com/office/drawing/2014/main" val="3904928933"/>
                    </a:ext>
                  </a:extLst>
                </a:gridCol>
              </a:tblGrid>
              <a:tr h="487680">
                <a:tc>
                  <a:txBody>
                    <a:bodyPr/>
                    <a:lstStyle/>
                    <a:p>
                      <a:pPr algn="ct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Activo</a:t>
                      </a:r>
                    </a:p>
                  </a:txBody>
                  <a:tcPr marL="0" marR="0" marT="0" marB="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6A6A6"/>
                    </a:solidFill>
                  </a:tcPr>
                </a:tc>
                <a:tc>
                  <a:txBody>
                    <a:bodyPr/>
                    <a:lstStyle/>
                    <a:p>
                      <a:pPr algn="ct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Valor Patrimonio</a:t>
                      </a:r>
                    </a:p>
                  </a:txBody>
                  <a:tcPr marL="0" marR="0"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6A6A6"/>
                    </a:solidFill>
                  </a:tcPr>
                </a:tc>
                <a:tc>
                  <a:txBody>
                    <a:bodyPr/>
                    <a:lstStyle/>
                    <a:p>
                      <a:pPr algn="ct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 Part Bogotá</a:t>
                      </a:r>
                    </a:p>
                  </a:txBody>
                  <a:tcPr marL="0" marR="0" marT="0"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6A6A6"/>
                    </a:solidFill>
                  </a:tcPr>
                </a:tc>
                <a:tc>
                  <a:txBody>
                    <a:bodyPr/>
                    <a:lstStyle/>
                    <a:p>
                      <a:pPr algn="ct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Valor para Bogotá</a:t>
                      </a:r>
                    </a:p>
                  </a:txBody>
                  <a:tcPr marL="0" marR="0" marT="0" marB="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6A6A6"/>
                    </a:solidFill>
                  </a:tcPr>
                </a:tc>
                <a:extLst>
                  <a:ext uri="{0D108BD9-81ED-4DB2-BD59-A6C34878D82A}">
                    <a16:rowId xmlns:a16="http://schemas.microsoft.com/office/drawing/2014/main" val="513630024"/>
                  </a:ext>
                </a:extLst>
              </a:tr>
              <a:tr h="487680">
                <a:tc>
                  <a:txBody>
                    <a:bodyPr/>
                    <a:lstStyle/>
                    <a:p>
                      <a:pPr algn="l"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Banco de Bogotá</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20.768.558</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100,00%</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20.768.558</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59834016"/>
                  </a:ext>
                </a:extLst>
              </a:tr>
              <a:tr h="487680">
                <a:tc>
                  <a:txBody>
                    <a:bodyPr/>
                    <a:lstStyle/>
                    <a:p>
                      <a:pPr algn="l"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Porvenir</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1.160.217</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36,51%</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423.595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96765240"/>
                  </a:ext>
                </a:extLst>
              </a:tr>
              <a:tr h="487680">
                <a:tc>
                  <a:txBody>
                    <a:bodyPr/>
                    <a:lstStyle/>
                    <a:p>
                      <a:pPr algn="l"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Fiduciaria Bogotá</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543.642</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94,99%</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516.406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4148083"/>
                  </a:ext>
                </a:extLst>
              </a:tr>
              <a:tr h="487680">
                <a:tc>
                  <a:txBody>
                    <a:bodyPr/>
                    <a:lstStyle/>
                    <a:p>
                      <a:pPr algn="l"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Megalinea</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408</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94,90%</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388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79731861"/>
                  </a:ext>
                </a:extLst>
              </a:tr>
              <a:tr h="487680">
                <a:tc>
                  <a:txBody>
                    <a:bodyPr/>
                    <a:lstStyle/>
                    <a:p>
                      <a:pPr algn="l"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Alma Viva</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83.357</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94,92%</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79.123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11826204"/>
                  </a:ext>
                </a:extLst>
              </a:tr>
              <a:tr h="487680">
                <a:tc>
                  <a:txBody>
                    <a:bodyPr/>
                    <a:lstStyle/>
                    <a:p>
                      <a:pPr algn="l" fontAlgn="b"/>
                      <a:r>
                        <a:rPr lang="es-ES" sz="1600" b="0" i="0" u="none" strike="noStrike" dirty="0">
                          <a:solidFill>
                            <a:srgbClr val="FFFFFF"/>
                          </a:solidFill>
                          <a:effectLst/>
                          <a:latin typeface="Times New Roman" panose="02020603050405020304" pitchFamily="18" charset="0"/>
                          <a:cs typeface="Times New Roman" panose="02020603050405020304" pitchFamily="18" charset="0"/>
                        </a:rPr>
                        <a:t>Banco de Bogotá- Panamá y subsidiarias</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296.573</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100,00%</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296.573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09627730"/>
                  </a:ext>
                </a:extLst>
              </a:tr>
              <a:tr h="487680">
                <a:tc>
                  <a:txBody>
                    <a:bodyPr/>
                    <a:lstStyle/>
                    <a:p>
                      <a:pPr algn="l" fontAlgn="b"/>
                      <a:r>
                        <a:rPr lang="es-ES" sz="1600" b="0" i="0" u="none" strike="noStrike" dirty="0">
                          <a:solidFill>
                            <a:srgbClr val="FFFFFF"/>
                          </a:solidFill>
                          <a:effectLst/>
                          <a:latin typeface="Times New Roman" panose="02020603050405020304" pitchFamily="18" charset="0"/>
                          <a:cs typeface="Times New Roman" panose="02020603050405020304" pitchFamily="18" charset="0"/>
                        </a:rPr>
                        <a:t>Leasing Bogotá- Panamá y subsidiarias</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7.271.755</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100,00%</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fontAlgn="b"/>
                      <a:r>
                        <a:rPr lang="es-CO" sz="1600" b="0" i="0" u="none" strike="noStrike" dirty="0">
                          <a:solidFill>
                            <a:srgbClr val="FFFFFF"/>
                          </a:solidFill>
                          <a:effectLst/>
                          <a:latin typeface="Times New Roman" panose="02020603050405020304" pitchFamily="18" charset="0"/>
                          <a:cs typeface="Times New Roman" panose="02020603050405020304" pitchFamily="18" charset="0"/>
                        </a:rPr>
                        <a:t>                     7.271.755 </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686648433"/>
                  </a:ext>
                </a:extLst>
              </a:tr>
              <a:tr h="243000">
                <a:tc>
                  <a:txBody>
                    <a:bodyPr/>
                    <a:lstStyle/>
                    <a:p>
                      <a:pPr algn="l"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Total</a:t>
                      </a:r>
                    </a:p>
                  </a:txBody>
                  <a:tcPr marL="0" marR="0" marT="0" marB="0" anchor="b">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tc>
                  <a:txBody>
                    <a:bodyPr/>
                    <a:lstStyle/>
                    <a:p>
                      <a:pPr algn="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30.124.512</a:t>
                      </a: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tc>
                  <a:txBody>
                    <a:bodyPr/>
                    <a:lstStyle/>
                    <a:p>
                      <a:pPr algn="r" fontAlgn="b"/>
                      <a:endParaRPr lang="es-CO" sz="16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0" marR="0" marT="0" marB="0" anchor="b">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tc>
                  <a:txBody>
                    <a:bodyPr/>
                    <a:lstStyle/>
                    <a:p>
                      <a:pPr algn="r" fontAlgn="b"/>
                      <a:r>
                        <a:rPr lang="es-CO" sz="1600" b="1" i="0" u="none" strike="noStrike" dirty="0">
                          <a:solidFill>
                            <a:srgbClr val="FFFFFF"/>
                          </a:solidFill>
                          <a:effectLst/>
                          <a:latin typeface="Times New Roman" panose="02020603050405020304" pitchFamily="18" charset="0"/>
                          <a:cs typeface="Times New Roman" panose="02020603050405020304" pitchFamily="18" charset="0"/>
                        </a:rPr>
                        <a:t>29.356.398</a:t>
                      </a:r>
                    </a:p>
                  </a:txBody>
                  <a:tcPr marL="0" marR="0" marT="0" marB="0" anchor="b">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2657827824"/>
                  </a:ext>
                </a:extLst>
              </a:tr>
            </a:tbl>
          </a:graphicData>
        </a:graphic>
      </p:graphicFrame>
      <p:pic>
        <p:nvPicPr>
          <p:cNvPr id="2050" name="Picture 2" descr="Resultado de imagen para valoracion de empres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5406" y="3763991"/>
            <a:ext cx="2405943" cy="1718531"/>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122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133600" y="-18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AGENDA </a:t>
            </a:r>
          </a:p>
        </p:txBody>
      </p:sp>
      <p:grpSp>
        <p:nvGrpSpPr>
          <p:cNvPr id="5" name="Group 106"/>
          <p:cNvGrpSpPr/>
          <p:nvPr/>
        </p:nvGrpSpPr>
        <p:grpSpPr>
          <a:xfrm>
            <a:off x="5092080" y="1295400"/>
            <a:ext cx="4976328" cy="785462"/>
            <a:chOff x="4113734" y="1462930"/>
            <a:chExt cx="7109040" cy="1122088"/>
          </a:xfrm>
        </p:grpSpPr>
        <p:sp>
          <p:nvSpPr>
            <p:cNvPr id="6"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12"/>
            <p:cNvSpPr txBox="1"/>
            <p:nvPr/>
          </p:nvSpPr>
          <p:spPr>
            <a:xfrm>
              <a:off x="5486400" y="1579167"/>
              <a:ext cx="5736374" cy="923330"/>
            </a:xfrm>
            <a:prstGeom prst="rect">
              <a:avLst/>
            </a:prstGeom>
            <a:noFill/>
          </p:spPr>
          <p:txBody>
            <a:bodyPr wrap="square" rtlCol="0" anchor="ctr">
              <a:spAutoFit/>
            </a:bodyPr>
            <a:lstStyle/>
            <a:p>
              <a:r>
                <a:rPr lang="es-419" dirty="0">
                  <a:solidFill>
                    <a:schemeClr val="bg1">
                      <a:lumMod val="95000"/>
                    </a:schemeClr>
                  </a:solidFill>
                </a:rPr>
                <a:t>HISTORIA, PRODUCTOS, SERVICIOS E INFRAESTRUCTURA</a:t>
              </a:r>
              <a:endParaRPr lang="en-US" dirty="0">
                <a:solidFill>
                  <a:schemeClr val="bg1">
                    <a:lumMod val="95000"/>
                  </a:schemeClr>
                </a:solidFill>
              </a:endParaRPr>
            </a:p>
          </p:txBody>
        </p:sp>
        <p:sp>
          <p:nvSpPr>
            <p:cNvPr id="8" name="Oval 102"/>
            <p:cNvSpPr>
              <a:spLocks noChangeAspect="1"/>
            </p:cNvSpPr>
            <p:nvPr/>
          </p:nvSpPr>
          <p:spPr>
            <a:xfrm>
              <a:off x="4113734" y="1462930"/>
              <a:ext cx="1122088" cy="112208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9" name="Group 107"/>
          <p:cNvGrpSpPr/>
          <p:nvPr/>
        </p:nvGrpSpPr>
        <p:grpSpPr>
          <a:xfrm>
            <a:off x="6006481" y="2420888"/>
            <a:ext cx="4924381" cy="790516"/>
            <a:chOff x="4880169" y="3243923"/>
            <a:chExt cx="7034832" cy="1129308"/>
          </a:xfrm>
        </p:grpSpPr>
        <p:sp>
          <p:nvSpPr>
            <p:cNvPr id="10"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20"/>
            <p:cNvSpPr txBox="1"/>
            <p:nvPr/>
          </p:nvSpPr>
          <p:spPr>
            <a:xfrm>
              <a:off x="6376059" y="3574036"/>
              <a:ext cx="4497354" cy="527617"/>
            </a:xfrm>
            <a:prstGeom prst="rect">
              <a:avLst/>
            </a:prstGeom>
            <a:noFill/>
          </p:spPr>
          <p:txBody>
            <a:bodyPr wrap="square" rtlCol="0" anchor="ctr">
              <a:spAutoFit/>
            </a:bodyPr>
            <a:lstStyle/>
            <a:p>
              <a:r>
                <a:rPr lang="es-419" dirty="0">
                  <a:solidFill>
                    <a:schemeClr val="bg1">
                      <a:lumMod val="95000"/>
                    </a:schemeClr>
                  </a:solidFill>
                </a:rPr>
                <a:t>ANÁLISIS DE LA INDUSTRIA</a:t>
              </a:r>
              <a:endParaRPr lang="es-CO" dirty="0">
                <a:solidFill>
                  <a:schemeClr val="bg1">
                    <a:lumMod val="95000"/>
                  </a:schemeClr>
                </a:solidFill>
              </a:endParaRPr>
            </a:p>
          </p:txBody>
        </p:sp>
        <p:sp>
          <p:nvSpPr>
            <p:cNvPr id="12" name="Oval 104"/>
            <p:cNvSpPr>
              <a:spLocks noChangeAspect="1"/>
            </p:cNvSpPr>
            <p:nvPr/>
          </p:nvSpPr>
          <p:spPr>
            <a:xfrm>
              <a:off x="4880169" y="3243923"/>
              <a:ext cx="1122087" cy="112208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2</a:t>
              </a:r>
            </a:p>
          </p:txBody>
        </p:sp>
      </p:grpSp>
      <p:grpSp>
        <p:nvGrpSpPr>
          <p:cNvPr id="17" name="Group 107"/>
          <p:cNvGrpSpPr/>
          <p:nvPr/>
        </p:nvGrpSpPr>
        <p:grpSpPr>
          <a:xfrm>
            <a:off x="6006481" y="3583413"/>
            <a:ext cx="4924381" cy="785460"/>
            <a:chOff x="4880169" y="3258774"/>
            <a:chExt cx="7034832" cy="1122085"/>
          </a:xfrm>
        </p:grpSpPr>
        <p:sp>
          <p:nvSpPr>
            <p:cNvPr id="18"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20"/>
            <p:cNvSpPr txBox="1"/>
            <p:nvPr/>
          </p:nvSpPr>
          <p:spPr>
            <a:xfrm>
              <a:off x="6376059" y="3376180"/>
              <a:ext cx="4497354" cy="923329"/>
            </a:xfrm>
            <a:prstGeom prst="rect">
              <a:avLst/>
            </a:prstGeom>
            <a:noFill/>
          </p:spPr>
          <p:txBody>
            <a:bodyPr wrap="square" rtlCol="0" anchor="ctr">
              <a:spAutoFit/>
            </a:bodyPr>
            <a:lstStyle/>
            <a:p>
              <a:r>
                <a:rPr lang="es-CO" dirty="0">
                  <a:solidFill>
                    <a:schemeClr val="bg1">
                      <a:lumMod val="95000"/>
                    </a:schemeClr>
                  </a:solidFill>
                </a:rPr>
                <a:t>SITUACIÓN Y ANÁLISIS FINANCIERO</a:t>
              </a:r>
            </a:p>
          </p:txBody>
        </p:sp>
        <p:sp>
          <p:nvSpPr>
            <p:cNvPr id="20" name="Oval 104"/>
            <p:cNvSpPr>
              <a:spLocks noChangeAspect="1"/>
            </p:cNvSpPr>
            <p:nvPr/>
          </p:nvSpPr>
          <p:spPr>
            <a:xfrm>
              <a:off x="4880169" y="3258774"/>
              <a:ext cx="1122087" cy="112208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3</a:t>
              </a:r>
            </a:p>
          </p:txBody>
        </p:sp>
      </p:grpSp>
      <p:pic>
        <p:nvPicPr>
          <p:cNvPr id="11266" name="Picture 2" descr="Resultado de imagen para logo banco de bogo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206" y="1900645"/>
            <a:ext cx="3491880" cy="27029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3203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335360" y="188640"/>
            <a:ext cx="2072608" cy="638949"/>
          </a:xfrm>
        </p:spPr>
        <p:txBody>
          <a:bodyPr vert="horz" lIns="91440" tIns="45720" rIns="91440" bIns="45720" rtlCol="0" anchor="ctr">
            <a:noAutofit/>
          </a:bodyPr>
          <a:lstStyle/>
          <a:p>
            <a:pPr algn="l"/>
            <a:r>
              <a:rPr lang="es-ES" sz="3200" dirty="0">
                <a:solidFill>
                  <a:schemeClr val="bg1"/>
                </a:solidFill>
                <a:latin typeface="Times New Roman" panose="02020603050405020304" pitchFamily="18" charset="0"/>
                <a:cs typeface="Times New Roman" panose="02020603050405020304" pitchFamily="18" charset="0"/>
              </a:rPr>
              <a:t>Valoración</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17" name="1 Título"/>
          <p:cNvSpPr txBox="1">
            <a:spLocks/>
          </p:cNvSpPr>
          <p:nvPr/>
        </p:nvSpPr>
        <p:spPr>
          <a:xfrm>
            <a:off x="3033587" y="976198"/>
            <a:ext cx="1879838" cy="354138"/>
          </a:xfrm>
          <a:prstGeom prst="rect">
            <a:avLst/>
          </a:prstGeom>
          <a:ln>
            <a:solidFill>
              <a:schemeClr val="bg1"/>
            </a:solidFill>
            <a:prstDash val="sysDash"/>
          </a:ln>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nSpc>
                <a:spcPct val="80000"/>
              </a:lnSpc>
            </a:pPr>
            <a:r>
              <a:rPr lang="es-ES" sz="2800" dirty="0">
                <a:solidFill>
                  <a:schemeClr val="bg1"/>
                </a:solidFill>
                <a:latin typeface="Times New Roman" panose="02020603050405020304" pitchFamily="18" charset="0"/>
                <a:cs typeface="Times New Roman" panose="02020603050405020304" pitchFamily="18" charset="0"/>
              </a:rPr>
              <a:t>Precio Objetivo</a:t>
            </a:r>
          </a:p>
        </p:txBody>
      </p:sp>
      <p:sp>
        <p:nvSpPr>
          <p:cNvPr id="4" name="Elipse 3"/>
          <p:cNvSpPr/>
          <p:nvPr/>
        </p:nvSpPr>
        <p:spPr>
          <a:xfrm>
            <a:off x="3227600" y="1482466"/>
            <a:ext cx="1524410" cy="651078"/>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s-CO" sz="2000" dirty="0">
                <a:latin typeface="Times New Roman" panose="02020603050405020304" pitchFamily="18" charset="0"/>
                <a:cs typeface="Times New Roman" panose="02020603050405020304" pitchFamily="18" charset="0"/>
              </a:rPr>
              <a:t>$88.615</a:t>
            </a:r>
          </a:p>
        </p:txBody>
      </p:sp>
      <p:sp>
        <p:nvSpPr>
          <p:cNvPr id="18" name="1 Título"/>
          <p:cNvSpPr txBox="1">
            <a:spLocks/>
          </p:cNvSpPr>
          <p:nvPr/>
        </p:nvSpPr>
        <p:spPr>
          <a:xfrm>
            <a:off x="5047912" y="978516"/>
            <a:ext cx="1879838" cy="354138"/>
          </a:xfrm>
          <a:prstGeom prst="rect">
            <a:avLst/>
          </a:prstGeom>
          <a:ln>
            <a:solidFill>
              <a:schemeClr val="bg1"/>
            </a:solidFill>
            <a:prstDash val="sysDash"/>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nSpc>
                <a:spcPct val="80000"/>
              </a:lnSpc>
            </a:pPr>
            <a:r>
              <a:rPr lang="es-ES" sz="2000" dirty="0">
                <a:solidFill>
                  <a:schemeClr val="bg1"/>
                </a:solidFill>
                <a:latin typeface="Times New Roman" panose="02020603050405020304" pitchFamily="18" charset="0"/>
                <a:cs typeface="Times New Roman" panose="02020603050405020304" pitchFamily="18" charset="0"/>
              </a:rPr>
              <a:t>P/VL</a:t>
            </a:r>
          </a:p>
        </p:txBody>
      </p:sp>
      <p:sp>
        <p:nvSpPr>
          <p:cNvPr id="19" name="Elipse 18"/>
          <p:cNvSpPr/>
          <p:nvPr/>
        </p:nvSpPr>
        <p:spPr>
          <a:xfrm>
            <a:off x="5241925" y="1484784"/>
            <a:ext cx="1524410" cy="651078"/>
          </a:xfrm>
          <a:prstGeom prst="ellips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2000" dirty="0">
                <a:latin typeface="Times New Roman" panose="02020603050405020304" pitchFamily="18" charset="0"/>
                <a:cs typeface="Times New Roman" panose="02020603050405020304" pitchFamily="18" charset="0"/>
              </a:rPr>
              <a:t>1,2X</a:t>
            </a:r>
          </a:p>
        </p:txBody>
      </p:sp>
      <p:sp>
        <p:nvSpPr>
          <p:cNvPr id="20" name="1 Título"/>
          <p:cNvSpPr txBox="1">
            <a:spLocks/>
          </p:cNvSpPr>
          <p:nvPr/>
        </p:nvSpPr>
        <p:spPr>
          <a:xfrm>
            <a:off x="7039577" y="976198"/>
            <a:ext cx="1879838" cy="354138"/>
          </a:xfrm>
          <a:prstGeom prst="rect">
            <a:avLst/>
          </a:prstGeom>
          <a:ln>
            <a:solidFill>
              <a:schemeClr val="bg1"/>
            </a:solidFill>
            <a:prstDash val="sysDash"/>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nSpc>
                <a:spcPct val="80000"/>
              </a:lnSpc>
            </a:pPr>
            <a:r>
              <a:rPr lang="es-ES" sz="2000" dirty="0">
                <a:solidFill>
                  <a:schemeClr val="bg1"/>
                </a:solidFill>
                <a:latin typeface="Times New Roman" panose="02020603050405020304" pitchFamily="18" charset="0"/>
                <a:cs typeface="Times New Roman" panose="02020603050405020304" pitchFamily="18" charset="0"/>
              </a:rPr>
              <a:t>P/U</a:t>
            </a:r>
          </a:p>
        </p:txBody>
      </p:sp>
      <p:sp>
        <p:nvSpPr>
          <p:cNvPr id="21" name="Elipse 20"/>
          <p:cNvSpPr/>
          <p:nvPr/>
        </p:nvSpPr>
        <p:spPr>
          <a:xfrm>
            <a:off x="7233590" y="1482466"/>
            <a:ext cx="1524410" cy="651078"/>
          </a:xfrm>
          <a:prstGeom prst="ellips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2000" dirty="0">
                <a:latin typeface="Times New Roman" panose="02020603050405020304" pitchFamily="18" charset="0"/>
                <a:cs typeface="Times New Roman" panose="02020603050405020304" pitchFamily="18" charset="0"/>
              </a:rPr>
              <a:t>8,2X</a:t>
            </a:r>
          </a:p>
        </p:txBody>
      </p:sp>
      <p:graphicFrame>
        <p:nvGraphicFramePr>
          <p:cNvPr id="6" name="Tabla 5"/>
          <p:cNvGraphicFramePr>
            <a:graphicFrameLocks noGrp="1"/>
          </p:cNvGraphicFramePr>
          <p:nvPr>
            <p:extLst>
              <p:ext uri="{D42A27DB-BD31-4B8C-83A1-F6EECF244321}">
                <p14:modId xmlns:p14="http://schemas.microsoft.com/office/powerpoint/2010/main" val="1982726794"/>
              </p:ext>
            </p:extLst>
          </p:nvPr>
        </p:nvGraphicFramePr>
        <p:xfrm>
          <a:off x="2639616" y="2542172"/>
          <a:ext cx="6463492" cy="2904696"/>
        </p:xfrm>
        <a:graphic>
          <a:graphicData uri="http://schemas.openxmlformats.org/drawingml/2006/table">
            <a:tbl>
              <a:tblPr firstRow="1" firstCol="1" bandRow="1"/>
              <a:tblGrid>
                <a:gridCol w="867886">
                  <a:extLst>
                    <a:ext uri="{9D8B030D-6E8A-4147-A177-3AD203B41FA5}">
                      <a16:colId xmlns:a16="http://schemas.microsoft.com/office/drawing/2014/main" val="3217506391"/>
                    </a:ext>
                  </a:extLst>
                </a:gridCol>
                <a:gridCol w="867886">
                  <a:extLst>
                    <a:ext uri="{9D8B030D-6E8A-4147-A177-3AD203B41FA5}">
                      <a16:colId xmlns:a16="http://schemas.microsoft.com/office/drawing/2014/main" val="360090719"/>
                    </a:ext>
                  </a:extLst>
                </a:gridCol>
                <a:gridCol w="945544">
                  <a:extLst>
                    <a:ext uri="{9D8B030D-6E8A-4147-A177-3AD203B41FA5}">
                      <a16:colId xmlns:a16="http://schemas.microsoft.com/office/drawing/2014/main" val="3951608952"/>
                    </a:ext>
                  </a:extLst>
                </a:gridCol>
                <a:gridCol w="945544">
                  <a:extLst>
                    <a:ext uri="{9D8B030D-6E8A-4147-A177-3AD203B41FA5}">
                      <a16:colId xmlns:a16="http://schemas.microsoft.com/office/drawing/2014/main" val="1451590138"/>
                    </a:ext>
                  </a:extLst>
                </a:gridCol>
                <a:gridCol w="945544">
                  <a:extLst>
                    <a:ext uri="{9D8B030D-6E8A-4147-A177-3AD203B41FA5}">
                      <a16:colId xmlns:a16="http://schemas.microsoft.com/office/drawing/2014/main" val="2315031113"/>
                    </a:ext>
                  </a:extLst>
                </a:gridCol>
                <a:gridCol w="945544">
                  <a:extLst>
                    <a:ext uri="{9D8B030D-6E8A-4147-A177-3AD203B41FA5}">
                      <a16:colId xmlns:a16="http://schemas.microsoft.com/office/drawing/2014/main" val="3928758120"/>
                    </a:ext>
                  </a:extLst>
                </a:gridCol>
                <a:gridCol w="945544">
                  <a:extLst>
                    <a:ext uri="{9D8B030D-6E8A-4147-A177-3AD203B41FA5}">
                      <a16:colId xmlns:a16="http://schemas.microsoft.com/office/drawing/2014/main" val="567763511"/>
                    </a:ext>
                  </a:extLst>
                </a:gridCol>
              </a:tblGrid>
              <a:tr h="363087">
                <a:tc gridSpan="7">
                  <a:txBody>
                    <a:bodyPr/>
                    <a:lstStyle/>
                    <a:p>
                      <a:pPr algn="ctr">
                        <a:lnSpc>
                          <a:spcPct val="107000"/>
                        </a:lnSpc>
                        <a:spcAft>
                          <a:spcPts val="0"/>
                        </a:spcAft>
                      </a:pPr>
                      <a:r>
                        <a:rPr lang="es-CO" sz="1600" b="1"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Tabla de Sensibilidad</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245423798"/>
                  </a:ext>
                </a:extLst>
              </a:tr>
              <a:tr h="363087">
                <a:tc gridSpan="7">
                  <a:txBody>
                    <a:bodyPr/>
                    <a:lstStyle/>
                    <a:p>
                      <a:pPr algn="ctr">
                        <a:lnSpc>
                          <a:spcPct val="107000"/>
                        </a:lnSpc>
                        <a:spcAft>
                          <a:spcPts val="0"/>
                        </a:spcAft>
                      </a:pPr>
                      <a:r>
                        <a:rPr lang="es-CO" sz="1600" b="1"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ROE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775503493"/>
                  </a:ext>
                </a:extLst>
              </a:tr>
              <a:tr h="363087">
                <a:tc rowSpan="6">
                  <a:txBody>
                    <a:bodyPr/>
                    <a:lstStyle/>
                    <a:p>
                      <a:pPr algn="ctr">
                        <a:lnSpc>
                          <a:spcPct val="107000"/>
                        </a:lnSpc>
                        <a:spcAft>
                          <a:spcPts val="0"/>
                        </a:spcAft>
                      </a:pPr>
                      <a:r>
                        <a:rPr lang="es-CO" sz="1600" b="1">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Ke</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 </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12.73%</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13.53%</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14.33%</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15.13%</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15.93%</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808080"/>
                    </a:solidFill>
                  </a:tcPr>
                </a:tc>
                <a:extLst>
                  <a:ext uri="{0D108BD9-81ED-4DB2-BD59-A6C34878D82A}">
                    <a16:rowId xmlns:a16="http://schemas.microsoft.com/office/drawing/2014/main" val="3597797842"/>
                  </a:ext>
                </a:extLst>
              </a:tr>
              <a:tr h="363087">
                <a:tc vMerge="1">
                  <a:txBody>
                    <a:bodyPr/>
                    <a:lstStyle/>
                    <a:p>
                      <a:endParaRPr lang="es-CO"/>
                    </a:p>
                  </a:txBody>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11.11%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94,688</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95,109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95,541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95,983</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96,437</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25636504"/>
                  </a:ext>
                </a:extLst>
              </a:tr>
              <a:tr h="363087">
                <a:tc vMerge="1">
                  <a:txBody>
                    <a:bodyPr/>
                    <a:lstStyle/>
                    <a:p>
                      <a:endParaRPr lang="es-CO"/>
                    </a:p>
                  </a:txBody>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11.61%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91,154</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91,520</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91,894</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92,277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92,670</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2589334"/>
                  </a:ext>
                </a:extLst>
              </a:tr>
              <a:tr h="363087">
                <a:tc vMerge="1">
                  <a:txBody>
                    <a:bodyPr/>
                    <a:lstStyle/>
                    <a:p>
                      <a:endParaRPr lang="es-CO"/>
                    </a:p>
                  </a:txBody>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12.11%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87,969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88,288</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88,615</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88,949</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89,291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25272345"/>
                  </a:ext>
                </a:extLst>
              </a:tr>
              <a:tr h="363087">
                <a:tc vMerge="1">
                  <a:txBody>
                    <a:bodyPr/>
                    <a:lstStyle/>
                    <a:p>
                      <a:endParaRPr lang="es-CO"/>
                    </a:p>
                  </a:txBody>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12.61%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85,069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85,350</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85,636</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85,928</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a:noFill/>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86,227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108008035"/>
                  </a:ext>
                </a:extLst>
              </a:tr>
              <a:tr h="363087">
                <a:tc vMerge="1">
                  <a:txBody>
                    <a:bodyPr/>
                    <a:lstStyle/>
                    <a:p>
                      <a:endParaRPr lang="es-CO"/>
                    </a:p>
                  </a:txBody>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13.11%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808080"/>
                    </a:solidFill>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82,432</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82,679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82,931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60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83,188</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600" dirty="0">
                          <a:solidFill>
                            <a:srgbClr val="FFFFFF"/>
                          </a:solidFill>
                          <a:effectLst/>
                          <a:latin typeface="Times New Roman" panose="02020603050405020304" pitchFamily="18" charset="0"/>
                          <a:ea typeface="SimSun" panose="02010600030101010101" pitchFamily="2" charset="-122"/>
                          <a:cs typeface="Times New Roman" panose="02020603050405020304" pitchFamily="18" charset="0"/>
                        </a:rPr>
                        <a:t>83,451</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5205267"/>
                  </a:ext>
                </a:extLst>
              </a:tr>
            </a:tbl>
          </a:graphicData>
        </a:graphic>
      </p:graphicFrame>
    </p:spTree>
    <p:extLst>
      <p:ext uri="{BB962C8B-B14F-4D97-AF65-F5344CB8AC3E}">
        <p14:creationId xmlns:p14="http://schemas.microsoft.com/office/powerpoint/2010/main" val="1010609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p:txBody>
          <a:bodyPr vert="horz" lIns="91440" tIns="45720" rIns="91440" bIns="45720" rtlCol="0" anchor="ctr">
            <a:normAutofit/>
          </a:bodyPr>
          <a:lstStyle/>
          <a:p>
            <a:r>
              <a:rPr lang="es-ES" dirty="0">
                <a:solidFill>
                  <a:schemeClr val="bg1"/>
                </a:solidFill>
                <a:latin typeface="Arial Narrow" pitchFamily="34" charset="0"/>
              </a:rPr>
              <a:t>ANÁLISIS COMPARATIVO</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1484784"/>
            <a:ext cx="8072494" cy="923330"/>
          </a:xfrm>
          <a:prstGeom prst="rect">
            <a:avLst/>
          </a:prstGeom>
          <a:noFill/>
        </p:spPr>
        <p:txBody>
          <a:bodyPr wrap="square" rtlCol="0">
            <a:spAutoFit/>
          </a:bodyPr>
          <a:lstStyle/>
          <a:p>
            <a:r>
              <a:rPr lang="es-ES" dirty="0">
                <a:solidFill>
                  <a:schemeClr val="bg2">
                    <a:lumMod val="75000"/>
                  </a:schemeClr>
                </a:solidFill>
              </a:rPr>
              <a:t> </a:t>
            </a:r>
          </a:p>
          <a:p>
            <a:endParaRPr lang="es-ES" dirty="0">
              <a:solidFill>
                <a:schemeClr val="bg2">
                  <a:lumMod val="75000"/>
                </a:schemeClr>
              </a:solidFill>
            </a:endParaRPr>
          </a:p>
          <a:p>
            <a:endParaRPr lang="es-ES" dirty="0">
              <a:solidFill>
                <a:schemeClr val="bg2">
                  <a:lumMod val="75000"/>
                </a:schemeClr>
              </a:solidFill>
            </a:endParaRPr>
          </a:p>
        </p:txBody>
      </p: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14" name="Tabla 13"/>
          <p:cNvGraphicFramePr>
            <a:graphicFrameLocks noGrp="1"/>
          </p:cNvGraphicFramePr>
          <p:nvPr>
            <p:extLst>
              <p:ext uri="{D42A27DB-BD31-4B8C-83A1-F6EECF244321}">
                <p14:modId xmlns:p14="http://schemas.microsoft.com/office/powerpoint/2010/main" val="3858325984"/>
              </p:ext>
            </p:extLst>
          </p:nvPr>
        </p:nvGraphicFramePr>
        <p:xfrm>
          <a:off x="1323876" y="1417638"/>
          <a:ext cx="9544247" cy="4171607"/>
        </p:xfrm>
        <a:graphic>
          <a:graphicData uri="http://schemas.openxmlformats.org/drawingml/2006/table">
            <a:tbl>
              <a:tblPr/>
              <a:tblGrid>
                <a:gridCol w="3422432">
                  <a:extLst>
                    <a:ext uri="{9D8B030D-6E8A-4147-A177-3AD203B41FA5}">
                      <a16:colId xmlns:a16="http://schemas.microsoft.com/office/drawing/2014/main" val="4184788600"/>
                    </a:ext>
                  </a:extLst>
                </a:gridCol>
                <a:gridCol w="1205082">
                  <a:extLst>
                    <a:ext uri="{9D8B030D-6E8A-4147-A177-3AD203B41FA5}">
                      <a16:colId xmlns:a16="http://schemas.microsoft.com/office/drawing/2014/main" val="787315993"/>
                    </a:ext>
                  </a:extLst>
                </a:gridCol>
                <a:gridCol w="1373793">
                  <a:extLst>
                    <a:ext uri="{9D8B030D-6E8A-4147-A177-3AD203B41FA5}">
                      <a16:colId xmlns:a16="http://schemas.microsoft.com/office/drawing/2014/main" val="2343577837"/>
                    </a:ext>
                  </a:extLst>
                </a:gridCol>
                <a:gridCol w="1180980">
                  <a:extLst>
                    <a:ext uri="{9D8B030D-6E8A-4147-A177-3AD203B41FA5}">
                      <a16:colId xmlns:a16="http://schemas.microsoft.com/office/drawing/2014/main" val="2163196264"/>
                    </a:ext>
                  </a:extLst>
                </a:gridCol>
                <a:gridCol w="1205082">
                  <a:extLst>
                    <a:ext uri="{9D8B030D-6E8A-4147-A177-3AD203B41FA5}">
                      <a16:colId xmlns:a16="http://schemas.microsoft.com/office/drawing/2014/main" val="535417030"/>
                    </a:ext>
                  </a:extLst>
                </a:gridCol>
                <a:gridCol w="1156878">
                  <a:extLst>
                    <a:ext uri="{9D8B030D-6E8A-4147-A177-3AD203B41FA5}">
                      <a16:colId xmlns:a16="http://schemas.microsoft.com/office/drawing/2014/main" val="2036485360"/>
                    </a:ext>
                  </a:extLst>
                </a:gridCol>
              </a:tblGrid>
              <a:tr h="379237">
                <a:tc>
                  <a:txBody>
                    <a:bodyPr/>
                    <a:lstStyle/>
                    <a:p>
                      <a:pPr algn="ctr" fontAlgn="b"/>
                      <a:r>
                        <a:rPr lang="es-CO" sz="1800" b="1" i="0" u="none" strike="noStrike" dirty="0">
                          <a:solidFill>
                            <a:srgbClr val="FFFFFF"/>
                          </a:solidFill>
                          <a:effectLst/>
                          <a:latin typeface="Calibri" panose="020F0502020204030204" pitchFamily="34" charset="0"/>
                        </a:rPr>
                        <a:t>Compañía</a:t>
                      </a:r>
                    </a:p>
                  </a:txBody>
                  <a:tcPr marL="0" marR="0" marT="0"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A6A6A6"/>
                    </a:solidFill>
                  </a:tcPr>
                </a:tc>
                <a:tc>
                  <a:txBody>
                    <a:bodyPr/>
                    <a:lstStyle/>
                    <a:p>
                      <a:pPr algn="ctr" fontAlgn="b"/>
                      <a:r>
                        <a:rPr lang="es-CO" sz="1800" b="1" i="0" u="none" strike="noStrike" dirty="0">
                          <a:solidFill>
                            <a:srgbClr val="FFFFFF"/>
                          </a:solidFill>
                          <a:effectLst/>
                          <a:latin typeface="Calibri" panose="020F0502020204030204" pitchFamily="34" charset="0"/>
                        </a:rPr>
                        <a:t>País</a:t>
                      </a:r>
                    </a:p>
                  </a:txBody>
                  <a:tcPr marL="0" marR="0" marT="0" marB="0" anchor="ctr">
                    <a:lnL>
                      <a:noFill/>
                    </a:lnL>
                    <a:lnR>
                      <a:noFill/>
                    </a:lnR>
                    <a:lnT w="6350" cap="flat" cmpd="sng" algn="ctr">
                      <a:solidFill>
                        <a:srgbClr val="FFFFFF"/>
                      </a:solidFill>
                      <a:prstDash val="solid"/>
                      <a:round/>
                      <a:headEnd type="none" w="med" len="med"/>
                      <a:tailEnd type="none" w="med" len="med"/>
                    </a:lnT>
                    <a:lnB>
                      <a:noFill/>
                    </a:lnB>
                    <a:solidFill>
                      <a:srgbClr val="A6A6A6"/>
                    </a:solidFill>
                  </a:tcPr>
                </a:tc>
                <a:tc>
                  <a:txBody>
                    <a:bodyPr/>
                    <a:lstStyle/>
                    <a:p>
                      <a:pPr algn="ctr" fontAlgn="b"/>
                      <a:r>
                        <a:rPr lang="es-CO" sz="1800" b="1" i="0" u="none" strike="noStrike" dirty="0">
                          <a:solidFill>
                            <a:srgbClr val="FFFFFF"/>
                          </a:solidFill>
                          <a:effectLst/>
                          <a:latin typeface="Calibri" panose="020F0502020204030204" pitchFamily="34" charset="0"/>
                        </a:rPr>
                        <a:t>P/VL 2018E</a:t>
                      </a:r>
                    </a:p>
                  </a:txBody>
                  <a:tcPr marL="0" marR="0" marT="0" marB="0" anchor="ctr">
                    <a:lnL>
                      <a:noFill/>
                    </a:lnL>
                    <a:lnR>
                      <a:noFill/>
                    </a:lnR>
                    <a:lnT w="6350" cap="flat" cmpd="sng" algn="ctr">
                      <a:solidFill>
                        <a:srgbClr val="FFFFFF"/>
                      </a:solidFill>
                      <a:prstDash val="solid"/>
                      <a:round/>
                      <a:headEnd type="none" w="med" len="med"/>
                      <a:tailEnd type="none" w="med" len="med"/>
                    </a:lnT>
                    <a:lnB>
                      <a:noFill/>
                    </a:lnB>
                    <a:solidFill>
                      <a:srgbClr val="A6A6A6"/>
                    </a:solidFill>
                  </a:tcPr>
                </a:tc>
                <a:tc>
                  <a:txBody>
                    <a:bodyPr/>
                    <a:lstStyle/>
                    <a:p>
                      <a:pPr algn="ctr" fontAlgn="b"/>
                      <a:r>
                        <a:rPr lang="es-CO" sz="1800" b="1" i="0" u="none" strike="noStrike" dirty="0">
                          <a:solidFill>
                            <a:srgbClr val="FFFFFF"/>
                          </a:solidFill>
                          <a:effectLst/>
                          <a:latin typeface="Calibri" panose="020F0502020204030204" pitchFamily="34" charset="0"/>
                        </a:rPr>
                        <a:t>P/U 2018E</a:t>
                      </a:r>
                    </a:p>
                  </a:txBody>
                  <a:tcPr marL="0" marR="0" marT="0" marB="0" anchor="ctr">
                    <a:lnL>
                      <a:noFill/>
                    </a:lnL>
                    <a:lnR>
                      <a:noFill/>
                    </a:lnR>
                    <a:lnT w="6350" cap="flat" cmpd="sng" algn="ctr">
                      <a:solidFill>
                        <a:srgbClr val="FFFFFF"/>
                      </a:solidFill>
                      <a:prstDash val="solid"/>
                      <a:round/>
                      <a:headEnd type="none" w="med" len="med"/>
                      <a:tailEnd type="none" w="med" len="med"/>
                    </a:lnT>
                    <a:lnB>
                      <a:noFill/>
                    </a:lnB>
                    <a:solidFill>
                      <a:srgbClr val="A6A6A6"/>
                    </a:solidFill>
                  </a:tcPr>
                </a:tc>
                <a:tc>
                  <a:txBody>
                    <a:bodyPr/>
                    <a:lstStyle/>
                    <a:p>
                      <a:pPr algn="ctr" fontAlgn="b"/>
                      <a:r>
                        <a:rPr lang="es-CO" sz="1800" b="1" i="0" u="none" strike="noStrike" dirty="0">
                          <a:solidFill>
                            <a:srgbClr val="FFFFFF"/>
                          </a:solidFill>
                          <a:effectLst/>
                          <a:latin typeface="Calibri" panose="020F0502020204030204" pitchFamily="34" charset="0"/>
                        </a:rPr>
                        <a:t>ROE 2018E</a:t>
                      </a:r>
                    </a:p>
                  </a:txBody>
                  <a:tcPr marL="0" marR="0" marT="0" marB="0" anchor="ctr">
                    <a:lnL>
                      <a:noFill/>
                    </a:lnL>
                    <a:lnR>
                      <a:noFill/>
                    </a:lnR>
                    <a:lnT w="6350" cap="flat" cmpd="sng" algn="ctr">
                      <a:solidFill>
                        <a:srgbClr val="FFFFFF"/>
                      </a:solidFill>
                      <a:prstDash val="solid"/>
                      <a:round/>
                      <a:headEnd type="none" w="med" len="med"/>
                      <a:tailEnd type="none" w="med" len="med"/>
                    </a:lnT>
                    <a:lnB>
                      <a:noFill/>
                    </a:lnB>
                    <a:solidFill>
                      <a:srgbClr val="A6A6A6"/>
                    </a:solidFill>
                  </a:tcPr>
                </a:tc>
                <a:tc>
                  <a:txBody>
                    <a:bodyPr/>
                    <a:lstStyle/>
                    <a:p>
                      <a:pPr algn="ctr" fontAlgn="b"/>
                      <a:r>
                        <a:rPr lang="es-CO" sz="1800" b="1" i="0" u="none" strike="noStrike" dirty="0">
                          <a:solidFill>
                            <a:srgbClr val="FFFFFF"/>
                          </a:solidFill>
                          <a:effectLst/>
                          <a:latin typeface="Calibri" panose="020F0502020204030204" pitchFamily="34" charset="0"/>
                        </a:rPr>
                        <a:t>Beta</a:t>
                      </a:r>
                    </a:p>
                  </a:txBody>
                  <a:tcPr marL="0" marR="0" marT="0"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A6A6A6"/>
                    </a:solidFill>
                  </a:tcPr>
                </a:tc>
                <a:extLst>
                  <a:ext uri="{0D108BD9-81ED-4DB2-BD59-A6C34878D82A}">
                    <a16:rowId xmlns:a16="http://schemas.microsoft.com/office/drawing/2014/main" val="3686956751"/>
                  </a:ext>
                </a:extLst>
              </a:tr>
              <a:tr h="379237">
                <a:tc>
                  <a:txBody>
                    <a:bodyPr/>
                    <a:lstStyle/>
                    <a:p>
                      <a:pPr algn="l" fontAlgn="b"/>
                      <a:r>
                        <a:rPr lang="es-CO" sz="1800" b="0" i="0" u="none" strike="noStrike" dirty="0">
                          <a:solidFill>
                            <a:srgbClr val="FFFFFF"/>
                          </a:solidFill>
                          <a:effectLst/>
                          <a:latin typeface="Calibri" panose="020F0502020204030204" pitchFamily="34" charset="0"/>
                        </a:rPr>
                        <a:t>BANCOLOMBIA S.A.-SPONS ADR</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Colombia</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1,35x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12,26x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11,7%</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0,63</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2650591059"/>
                  </a:ext>
                </a:extLst>
              </a:tr>
              <a:tr h="379237">
                <a:tc>
                  <a:txBody>
                    <a:bodyPr/>
                    <a:lstStyle/>
                    <a:p>
                      <a:pPr algn="l" fontAlgn="b"/>
                      <a:r>
                        <a:rPr lang="es-CO" sz="1800" b="0" i="0" u="none" strike="noStrike" dirty="0">
                          <a:solidFill>
                            <a:srgbClr val="FFFFFF"/>
                          </a:solidFill>
                          <a:effectLst/>
                          <a:latin typeface="Calibri" panose="020F0502020204030204" pitchFamily="34" charset="0"/>
                        </a:rPr>
                        <a:t>ITAU UNIBANCO HOLDING SA</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Brasil</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2,18x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12,45x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17,2%</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1,24</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2703198787"/>
                  </a:ext>
                </a:extLst>
              </a:tr>
              <a:tr h="379237">
                <a:tc>
                  <a:txBody>
                    <a:bodyPr/>
                    <a:lstStyle/>
                    <a:p>
                      <a:pPr algn="l" fontAlgn="b"/>
                      <a:r>
                        <a:rPr lang="es-CO" sz="1800" b="0" i="0" u="none" strike="noStrike" dirty="0">
                          <a:solidFill>
                            <a:srgbClr val="FFFFFF"/>
                          </a:solidFill>
                          <a:effectLst/>
                          <a:latin typeface="Calibri" panose="020F0502020204030204" pitchFamily="34" charset="0"/>
                        </a:rPr>
                        <a:t>BANCO BRADESCO SA-PREF</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Brasil</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1,90x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14,32x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13,9%</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1,45</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1525656130"/>
                  </a:ext>
                </a:extLst>
              </a:tr>
              <a:tr h="379237">
                <a:tc>
                  <a:txBody>
                    <a:bodyPr/>
                    <a:lstStyle/>
                    <a:p>
                      <a:pPr algn="l" fontAlgn="b"/>
                      <a:r>
                        <a:rPr lang="es-CO" sz="1800" b="0" i="0" u="none" strike="noStrike" dirty="0">
                          <a:solidFill>
                            <a:srgbClr val="FFFFFF"/>
                          </a:solidFill>
                          <a:effectLst/>
                          <a:latin typeface="Calibri" panose="020F0502020204030204" pitchFamily="34" charset="0"/>
                        </a:rPr>
                        <a:t>BANCO DO BRASIL S.A.</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Brasil</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0,96x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8,41x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13,6%</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2,03</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644628666"/>
                  </a:ext>
                </a:extLst>
              </a:tr>
              <a:tr h="379237">
                <a:tc>
                  <a:txBody>
                    <a:bodyPr/>
                    <a:lstStyle/>
                    <a:p>
                      <a:pPr algn="l" fontAlgn="b"/>
                      <a:r>
                        <a:rPr lang="es-CO" sz="1800" b="0" i="0" u="none" strike="noStrike" dirty="0">
                          <a:solidFill>
                            <a:srgbClr val="FFFFFF"/>
                          </a:solidFill>
                          <a:effectLst/>
                          <a:latin typeface="Calibri" panose="020F0502020204030204" pitchFamily="34" charset="0"/>
                        </a:rPr>
                        <a:t>BANCO SANTANDER CHILE</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Chile</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3,19x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17,62x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18,9%</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1,05</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4061710347"/>
                  </a:ext>
                </a:extLst>
              </a:tr>
              <a:tr h="379237">
                <a:tc>
                  <a:txBody>
                    <a:bodyPr/>
                    <a:lstStyle/>
                    <a:p>
                      <a:pPr algn="l" fontAlgn="b"/>
                      <a:r>
                        <a:rPr lang="es-CO" sz="1800" b="0" i="0" u="none" strike="noStrike" dirty="0">
                          <a:solidFill>
                            <a:srgbClr val="FFFFFF"/>
                          </a:solidFill>
                          <a:effectLst/>
                          <a:latin typeface="Calibri" panose="020F0502020204030204" pitchFamily="34" charset="0"/>
                        </a:rPr>
                        <a:t>BANCO DE CHILE</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Chile</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3,03x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15,77x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19,2%</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0,2</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3012796036"/>
                  </a:ext>
                </a:extLst>
              </a:tr>
              <a:tr h="379237">
                <a:tc>
                  <a:txBody>
                    <a:bodyPr/>
                    <a:lstStyle/>
                    <a:p>
                      <a:pPr algn="l" fontAlgn="b"/>
                      <a:r>
                        <a:rPr lang="es-CO" sz="1800" b="0" i="0" u="none" strike="noStrike" dirty="0">
                          <a:solidFill>
                            <a:srgbClr val="FFFFFF"/>
                          </a:solidFill>
                          <a:effectLst/>
                          <a:latin typeface="Calibri" panose="020F0502020204030204" pitchFamily="34" charset="0"/>
                        </a:rPr>
                        <a:t>GRUPO FINANCIERO BANORTE-O</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México</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2,08x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12,77x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17,1%</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0,48</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3198847508"/>
                  </a:ext>
                </a:extLst>
              </a:tr>
              <a:tr h="379237">
                <a:tc>
                  <a:txBody>
                    <a:bodyPr/>
                    <a:lstStyle/>
                    <a:p>
                      <a:pPr algn="l" fontAlgn="b"/>
                      <a:r>
                        <a:rPr lang="es-CO" sz="1800" b="0" i="0" u="none" strike="noStrike" dirty="0">
                          <a:solidFill>
                            <a:srgbClr val="FFFFFF"/>
                          </a:solidFill>
                          <a:effectLst/>
                          <a:latin typeface="Calibri" panose="020F0502020204030204" pitchFamily="34" charset="0"/>
                        </a:rPr>
                        <a:t>CREDICORP LTD</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Perú</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3,60x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19,41x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19,7%</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1,07</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1538520115"/>
                  </a:ext>
                </a:extLst>
              </a:tr>
              <a:tr h="379237">
                <a:tc>
                  <a:txBody>
                    <a:bodyPr/>
                    <a:lstStyle/>
                    <a:p>
                      <a:pPr algn="l" fontAlgn="b"/>
                      <a:r>
                        <a:rPr lang="es-CO" sz="1800" b="0" i="0" u="none" strike="noStrike" dirty="0">
                          <a:solidFill>
                            <a:srgbClr val="FFFFFF"/>
                          </a:solidFill>
                          <a:effectLst/>
                          <a:latin typeface="Calibri" panose="020F0502020204030204" pitchFamily="34" charset="0"/>
                        </a:rPr>
                        <a:t>BANCO MACRO SA-B</a:t>
                      </a:r>
                    </a:p>
                  </a:txBody>
                  <a:tcPr marL="0" marR="0" marT="0" marB="0" anchor="b">
                    <a:lnL w="6350" cap="flat" cmpd="sng" algn="ctr">
                      <a:solidFill>
                        <a:srgbClr val="FFFFFF"/>
                      </a:solidFill>
                      <a:prstDash val="solid"/>
                      <a:round/>
                      <a:headEnd type="none" w="med" len="med"/>
                      <a:tailEnd type="none" w="med" len="med"/>
                    </a:lnL>
                    <a:lnR>
                      <a:noFill/>
                    </a:lnR>
                    <a:lnT>
                      <a:noFill/>
                    </a:lnT>
                    <a:lnB>
                      <a:noFill/>
                    </a:lnB>
                  </a:tcPr>
                </a:tc>
                <a:tc>
                  <a:txBody>
                    <a:bodyPr/>
                    <a:lstStyle/>
                    <a:p>
                      <a:pPr algn="ctr" fontAlgn="b"/>
                      <a:r>
                        <a:rPr lang="es-CO" sz="1800" b="0" i="0" u="none" strike="noStrike" dirty="0">
                          <a:solidFill>
                            <a:srgbClr val="FFFFFF"/>
                          </a:solidFill>
                          <a:effectLst/>
                          <a:latin typeface="Calibri" panose="020F0502020204030204" pitchFamily="34" charset="0"/>
                        </a:rPr>
                        <a:t>Argentina</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2,59x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11,17x</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29,9%</a:t>
                      </a:r>
                    </a:p>
                  </a:txBody>
                  <a:tcPr marL="0" marR="0" marT="0" marB="0" anchor="b">
                    <a:lnL>
                      <a:noFill/>
                    </a:lnL>
                    <a:lnR>
                      <a:noFill/>
                    </a:lnR>
                    <a:lnT>
                      <a:noFill/>
                    </a:lnT>
                    <a:lnB>
                      <a:noFill/>
                    </a:lnB>
                  </a:tcPr>
                </a:tc>
                <a:tc>
                  <a:txBody>
                    <a:bodyPr/>
                    <a:lstStyle/>
                    <a:p>
                      <a:pPr algn="r" fontAlgn="b"/>
                      <a:r>
                        <a:rPr lang="es-CO" sz="1800" b="0" i="0" u="none" strike="noStrike" dirty="0">
                          <a:solidFill>
                            <a:srgbClr val="FFFFFF"/>
                          </a:solidFill>
                          <a:effectLst/>
                          <a:latin typeface="Calibri" panose="020F0502020204030204" pitchFamily="34" charset="0"/>
                        </a:rPr>
                        <a:t>1,03</a:t>
                      </a:r>
                    </a:p>
                  </a:txBody>
                  <a:tcPr marL="0" marR="0" marT="0" marB="0" anchor="b">
                    <a:lnL>
                      <a:noFill/>
                    </a:lnL>
                    <a:lnR w="6350" cap="flat" cmpd="sng" algn="ctr">
                      <a:solidFill>
                        <a:srgbClr val="FFFFFF"/>
                      </a:solidFill>
                      <a:prstDash val="solid"/>
                      <a:round/>
                      <a:headEnd type="none" w="med" len="med"/>
                      <a:tailEnd type="none" w="med" len="med"/>
                    </a:lnR>
                    <a:lnT>
                      <a:noFill/>
                    </a:lnT>
                    <a:lnB>
                      <a:noFill/>
                    </a:lnB>
                  </a:tcPr>
                </a:tc>
                <a:extLst>
                  <a:ext uri="{0D108BD9-81ED-4DB2-BD59-A6C34878D82A}">
                    <a16:rowId xmlns:a16="http://schemas.microsoft.com/office/drawing/2014/main" val="2835756261"/>
                  </a:ext>
                </a:extLst>
              </a:tr>
              <a:tr h="379237">
                <a:tc>
                  <a:txBody>
                    <a:bodyPr/>
                    <a:lstStyle/>
                    <a:p>
                      <a:pPr algn="l" fontAlgn="b"/>
                      <a:r>
                        <a:rPr lang="es-CO" sz="1800" b="0" i="0" u="none" strike="noStrike" dirty="0">
                          <a:solidFill>
                            <a:srgbClr val="FFFFFF"/>
                          </a:solidFill>
                          <a:effectLst/>
                          <a:latin typeface="Calibri" panose="020F0502020204030204" pitchFamily="34" charset="0"/>
                        </a:rPr>
                        <a:t>GRUPO FINANCIERO GALICIA-ADR</a:t>
                      </a:r>
                    </a:p>
                  </a:txBody>
                  <a:tcPr marL="0" marR="0" marT="0" marB="0" anchor="b">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tcPr>
                </a:tc>
                <a:tc>
                  <a:txBody>
                    <a:bodyPr/>
                    <a:lstStyle/>
                    <a:p>
                      <a:pPr algn="ctr" fontAlgn="b"/>
                      <a:r>
                        <a:rPr lang="es-CO" sz="1800" b="0" i="0" u="none" strike="noStrike" dirty="0">
                          <a:solidFill>
                            <a:srgbClr val="FFFFFF"/>
                          </a:solidFill>
                          <a:effectLst/>
                          <a:latin typeface="Calibri" panose="020F0502020204030204" pitchFamily="34" charset="0"/>
                        </a:rPr>
                        <a:t>Argentina</a:t>
                      </a:r>
                    </a:p>
                  </a:txBody>
                  <a:tcPr marL="0" marR="0" marT="0" marB="0" anchor="b">
                    <a:lnL>
                      <a:noFill/>
                    </a:lnL>
                    <a:lnR>
                      <a:noFill/>
                    </a:lnR>
                    <a:lnT>
                      <a:noFill/>
                    </a:lnT>
                    <a:lnB w="6350" cap="flat" cmpd="sng" algn="ctr">
                      <a:solidFill>
                        <a:srgbClr val="FFFFFF"/>
                      </a:solidFill>
                      <a:prstDash val="solid"/>
                      <a:round/>
                      <a:headEnd type="none" w="med" len="med"/>
                      <a:tailEnd type="none" w="med" len="med"/>
                    </a:lnB>
                  </a:tcPr>
                </a:tc>
                <a:tc>
                  <a:txBody>
                    <a:bodyPr/>
                    <a:lstStyle/>
                    <a:p>
                      <a:pPr algn="r" fontAlgn="b"/>
                      <a:r>
                        <a:rPr lang="es-CO" sz="1800" b="0" i="0" u="none" strike="noStrike" dirty="0">
                          <a:solidFill>
                            <a:srgbClr val="FFFFFF"/>
                          </a:solidFill>
                          <a:effectLst/>
                          <a:latin typeface="Calibri" panose="020F0502020204030204" pitchFamily="34" charset="0"/>
                        </a:rPr>
                        <a:t>3,45x</a:t>
                      </a:r>
                    </a:p>
                  </a:txBody>
                  <a:tcPr marL="0" marR="0" marT="0" marB="0" anchor="b">
                    <a:lnL>
                      <a:noFill/>
                    </a:lnL>
                    <a:lnR>
                      <a:noFill/>
                    </a:lnR>
                    <a:lnT>
                      <a:noFill/>
                    </a:lnT>
                    <a:lnB w="6350" cap="flat" cmpd="sng" algn="ctr">
                      <a:solidFill>
                        <a:srgbClr val="FFFFFF"/>
                      </a:solidFill>
                      <a:prstDash val="solid"/>
                      <a:round/>
                      <a:headEnd type="none" w="med" len="med"/>
                      <a:tailEnd type="none" w="med" len="med"/>
                    </a:lnB>
                  </a:tcPr>
                </a:tc>
                <a:tc>
                  <a:txBody>
                    <a:bodyPr/>
                    <a:lstStyle/>
                    <a:p>
                      <a:pPr algn="r" fontAlgn="b"/>
                      <a:r>
                        <a:rPr lang="es-CO" sz="1800" b="0" i="0" u="none" strike="noStrike" dirty="0">
                          <a:solidFill>
                            <a:srgbClr val="FFFFFF"/>
                          </a:solidFill>
                          <a:effectLst/>
                          <a:latin typeface="Calibri" panose="020F0502020204030204" pitchFamily="34" charset="0"/>
                        </a:rPr>
                        <a:t>15,19x</a:t>
                      </a:r>
                    </a:p>
                  </a:txBody>
                  <a:tcPr marL="0" marR="0" marT="0" marB="0" anchor="b">
                    <a:lnL>
                      <a:noFill/>
                    </a:lnL>
                    <a:lnR>
                      <a:noFill/>
                    </a:lnR>
                    <a:lnT>
                      <a:noFill/>
                    </a:lnT>
                    <a:lnB w="6350" cap="flat" cmpd="sng" algn="ctr">
                      <a:solidFill>
                        <a:srgbClr val="FFFFFF"/>
                      </a:solidFill>
                      <a:prstDash val="solid"/>
                      <a:round/>
                      <a:headEnd type="none" w="med" len="med"/>
                      <a:tailEnd type="none" w="med" len="med"/>
                    </a:lnB>
                  </a:tcPr>
                </a:tc>
                <a:tc>
                  <a:txBody>
                    <a:bodyPr/>
                    <a:lstStyle/>
                    <a:p>
                      <a:pPr algn="r" fontAlgn="b"/>
                      <a:r>
                        <a:rPr lang="es-CO" sz="1800" b="0" i="0" u="none" strike="noStrike" dirty="0">
                          <a:solidFill>
                            <a:srgbClr val="FFFFFF"/>
                          </a:solidFill>
                          <a:effectLst/>
                          <a:latin typeface="Calibri" panose="020F0502020204030204" pitchFamily="34" charset="0"/>
                        </a:rPr>
                        <a:t>28,4%</a:t>
                      </a:r>
                    </a:p>
                  </a:txBody>
                  <a:tcPr marL="0" marR="0" marT="0" marB="0" anchor="b">
                    <a:lnL>
                      <a:noFill/>
                    </a:lnL>
                    <a:lnR>
                      <a:noFill/>
                    </a:lnR>
                    <a:lnT>
                      <a:noFill/>
                    </a:lnT>
                    <a:lnB w="6350" cap="flat" cmpd="sng" algn="ctr">
                      <a:solidFill>
                        <a:srgbClr val="FFFFFF"/>
                      </a:solidFill>
                      <a:prstDash val="solid"/>
                      <a:round/>
                      <a:headEnd type="none" w="med" len="med"/>
                      <a:tailEnd type="none" w="med" len="med"/>
                    </a:lnB>
                  </a:tcPr>
                </a:tc>
                <a:tc>
                  <a:txBody>
                    <a:bodyPr/>
                    <a:lstStyle/>
                    <a:p>
                      <a:pPr algn="r" fontAlgn="b"/>
                      <a:r>
                        <a:rPr lang="es-CO" sz="1800" b="0" i="0" u="none" strike="noStrike" dirty="0">
                          <a:solidFill>
                            <a:srgbClr val="FFFFFF"/>
                          </a:solidFill>
                          <a:effectLst/>
                          <a:latin typeface="Calibri" panose="020F0502020204030204" pitchFamily="34" charset="0"/>
                        </a:rPr>
                        <a:t>1,25</a:t>
                      </a:r>
                    </a:p>
                  </a:txBody>
                  <a:tcPr marL="0" marR="0" marT="0" marB="0" anchor="b">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856754519"/>
                  </a:ext>
                </a:extLst>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1 Título"/>
          <p:cNvSpPr>
            <a:spLocks noGrp="1"/>
          </p:cNvSpPr>
          <p:nvPr>
            <p:ph type="title"/>
          </p:nvPr>
        </p:nvSpPr>
        <p:spPr>
          <a:xfrm>
            <a:off x="1981200" y="-27384"/>
            <a:ext cx="8229600" cy="1143000"/>
          </a:xfrm>
        </p:spPr>
        <p:txBody>
          <a:bodyPr vert="horz" lIns="91440" tIns="45720" rIns="91440" bIns="45720" rtlCol="0" anchor="ctr">
            <a:normAutofit/>
          </a:bodyPr>
          <a:lstStyle/>
          <a:p>
            <a:r>
              <a:rPr lang="es-ES" dirty="0">
                <a:solidFill>
                  <a:schemeClr val="bg1"/>
                </a:solidFill>
                <a:latin typeface="Arial Narrow" pitchFamily="34" charset="0"/>
              </a:rPr>
              <a:t>EMISIONES</a:t>
            </a:r>
          </a:p>
        </p:txBody>
      </p:sp>
      <p:sp>
        <p:nvSpPr>
          <p:cNvPr id="9" name="8 CuadroTexto"/>
          <p:cNvSpPr txBox="1"/>
          <p:nvPr/>
        </p:nvSpPr>
        <p:spPr>
          <a:xfrm>
            <a:off x="1727983" y="5301209"/>
            <a:ext cx="8238348" cy="1249573"/>
          </a:xfrm>
          <a:prstGeom prst="rect">
            <a:avLst/>
          </a:prstGeom>
          <a:noFill/>
        </p:spPr>
        <p:txBody>
          <a:bodyPr wrap="square" rtlCol="0">
            <a:spAutoFit/>
          </a:bodyPr>
          <a:lstStyle/>
          <a:p>
            <a:pPr algn="just">
              <a:lnSpc>
                <a:spcPct val="80000"/>
              </a:lnSpc>
              <a:spcBef>
                <a:spcPct val="20000"/>
              </a:spcBef>
            </a:pPr>
            <a:r>
              <a:rPr lang="es-ES" sz="2000" dirty="0">
                <a:solidFill>
                  <a:schemeClr val="bg2">
                    <a:lumMod val="75000"/>
                  </a:schemeClr>
                </a:solidFill>
              </a:rPr>
              <a:t>Banco de Bogotá está clasificada cómo una acción de </a:t>
            </a:r>
            <a:r>
              <a:rPr lang="es-ES" sz="2400" b="1" dirty="0">
                <a:solidFill>
                  <a:schemeClr val="bg2">
                    <a:lumMod val="75000"/>
                  </a:schemeClr>
                </a:solidFill>
              </a:rPr>
              <a:t>Media Bursatilidad</a:t>
            </a:r>
            <a:r>
              <a:rPr lang="es-ES" sz="2000" dirty="0">
                <a:solidFill>
                  <a:schemeClr val="bg2">
                    <a:lumMod val="75000"/>
                  </a:schemeClr>
                </a:solidFill>
              </a:rPr>
              <a:t> a diciembre 31 de 2017 según la Superintendencia Financiera.</a:t>
            </a:r>
          </a:p>
          <a:p>
            <a:pPr marL="742950" lvl="1" indent="-285750" algn="just">
              <a:lnSpc>
                <a:spcPct val="80000"/>
              </a:lnSpc>
              <a:spcBef>
                <a:spcPct val="20000"/>
              </a:spcBef>
              <a:buFont typeface="Arial" pitchFamily="34" charset="0"/>
              <a:buChar char="•"/>
            </a:pPr>
            <a:endParaRPr lang="es-ES" sz="2000" dirty="0">
              <a:solidFill>
                <a:schemeClr val="bg2">
                  <a:lumMod val="75000"/>
                </a:schemeClr>
              </a:solidFill>
            </a:endParaRPr>
          </a:p>
          <a:p>
            <a:pPr marL="742950" lvl="1" indent="-285750" algn="just">
              <a:lnSpc>
                <a:spcPct val="80000"/>
              </a:lnSpc>
              <a:spcBef>
                <a:spcPct val="20000"/>
              </a:spcBef>
              <a:buFont typeface="Arial" pitchFamily="34" charset="0"/>
              <a:buChar char="•"/>
            </a:pPr>
            <a:endParaRPr lang="es-ES" sz="2000" dirty="0">
              <a:solidFill>
                <a:schemeClr val="bg2">
                  <a:lumMod val="75000"/>
                </a:schemeClr>
              </a:solidFill>
            </a:endParaRPr>
          </a:p>
        </p:txBody>
      </p:sp>
      <p:sp>
        <p:nvSpPr>
          <p:cNvPr id="10" name="9 CuadroTexto"/>
          <p:cNvSpPr txBox="1"/>
          <p:nvPr/>
        </p:nvSpPr>
        <p:spPr>
          <a:xfrm rot="16200000">
            <a:off x="8439235" y="3244334"/>
            <a:ext cx="3171694" cy="369332"/>
          </a:xfrm>
          <a:prstGeom prst="rect">
            <a:avLst/>
          </a:prstGeom>
          <a:noFill/>
        </p:spPr>
        <p:txBody>
          <a:bodyPr wrap="square" rtlCol="0">
            <a:spAutoFit/>
          </a:bodyPr>
          <a:lstStyle/>
          <a:p>
            <a:r>
              <a:rPr lang="es-419" i="1" dirty="0">
                <a:solidFill>
                  <a:schemeClr val="bg1">
                    <a:lumMod val="85000"/>
                  </a:schemeClr>
                </a:solidFill>
              </a:rPr>
              <a:t>Fuente</a:t>
            </a:r>
            <a:r>
              <a:rPr lang="es-419" dirty="0">
                <a:solidFill>
                  <a:schemeClr val="bg1">
                    <a:lumMod val="85000"/>
                  </a:schemeClr>
                </a:solidFill>
              </a:rPr>
              <a:t>: </a:t>
            </a:r>
            <a:r>
              <a:rPr lang="es-CO" dirty="0">
                <a:solidFill>
                  <a:schemeClr val="bg1">
                    <a:lumMod val="85000"/>
                  </a:schemeClr>
                </a:solidFill>
              </a:rPr>
              <a:t>Banco de Bogotá. 2018</a:t>
            </a:r>
          </a:p>
        </p:txBody>
      </p:sp>
      <p:sp>
        <p:nvSpPr>
          <p:cNvPr id="11" name="10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2" name="11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14"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5"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7" name="6 Tabla"/>
          <p:cNvGraphicFramePr>
            <a:graphicFrameLocks noGrp="1"/>
          </p:cNvGraphicFramePr>
          <p:nvPr>
            <p:extLst>
              <p:ext uri="{D42A27DB-BD31-4B8C-83A1-F6EECF244321}">
                <p14:modId xmlns:p14="http://schemas.microsoft.com/office/powerpoint/2010/main" val="918920643"/>
              </p:ext>
            </p:extLst>
          </p:nvPr>
        </p:nvGraphicFramePr>
        <p:xfrm>
          <a:off x="2558979" y="926772"/>
          <a:ext cx="7074042" cy="4230420"/>
        </p:xfrm>
        <a:graphic>
          <a:graphicData uri="http://schemas.openxmlformats.org/drawingml/2006/table">
            <a:tbl>
              <a:tblPr/>
              <a:tblGrid>
                <a:gridCol w="2896288">
                  <a:extLst>
                    <a:ext uri="{9D8B030D-6E8A-4147-A177-3AD203B41FA5}">
                      <a16:colId xmlns:a16="http://schemas.microsoft.com/office/drawing/2014/main" val="20000"/>
                    </a:ext>
                  </a:extLst>
                </a:gridCol>
                <a:gridCol w="1857261">
                  <a:extLst>
                    <a:ext uri="{9D8B030D-6E8A-4147-A177-3AD203B41FA5}">
                      <a16:colId xmlns:a16="http://schemas.microsoft.com/office/drawing/2014/main" val="20001"/>
                    </a:ext>
                  </a:extLst>
                </a:gridCol>
                <a:gridCol w="2320493">
                  <a:extLst>
                    <a:ext uri="{9D8B030D-6E8A-4147-A177-3AD203B41FA5}">
                      <a16:colId xmlns:a16="http://schemas.microsoft.com/office/drawing/2014/main" val="20002"/>
                    </a:ext>
                  </a:extLst>
                </a:gridCol>
              </a:tblGrid>
              <a:tr h="175773">
                <a:tc>
                  <a:txBody>
                    <a:bodyPr/>
                    <a:lstStyle/>
                    <a:p>
                      <a:pPr algn="l" fontAlgn="b"/>
                      <a:r>
                        <a:rPr lang="es-CO" sz="1400" b="1" i="0" u="none" strike="noStrike" dirty="0">
                          <a:solidFill>
                            <a:srgbClr val="000000"/>
                          </a:solidFill>
                          <a:effectLst/>
                          <a:latin typeface="Calibri"/>
                        </a:rPr>
                        <a:t>RENTA VARIABLE: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51546">
                <a:tc>
                  <a:txBody>
                    <a:bodyPr/>
                    <a:lstStyle/>
                    <a:p>
                      <a:pPr algn="ctr" fontAlgn="ctr"/>
                      <a:r>
                        <a:rPr lang="es-CO" sz="1400" b="1" i="0" u="none" strike="noStrike" dirty="0">
                          <a:solidFill>
                            <a:srgbClr val="000000"/>
                          </a:solidFill>
                          <a:effectLst/>
                          <a:latin typeface="Calibri"/>
                        </a:rPr>
                        <a:t>Año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1" i="0" u="none" strike="noStrike" dirty="0">
                          <a:solidFill>
                            <a:srgbClr val="000000"/>
                          </a:solidFill>
                          <a:effectLst/>
                          <a:latin typeface="Calibri"/>
                        </a:rPr>
                        <a:t>Tipo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1" i="0" u="none" strike="noStrike" dirty="0">
                          <a:solidFill>
                            <a:srgbClr val="000000"/>
                          </a:solidFill>
                          <a:effectLst/>
                          <a:latin typeface="Calibri"/>
                        </a:rPr>
                        <a:t>Monto Colocado (Millones de Pesos)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84562">
                <a:tc>
                  <a:txBody>
                    <a:bodyPr/>
                    <a:lstStyle/>
                    <a:p>
                      <a:pPr algn="ctr" fontAlgn="ctr"/>
                      <a:r>
                        <a:rPr lang="es-CO" sz="1400" b="0" i="0" u="none" strike="noStrike" dirty="0">
                          <a:solidFill>
                            <a:srgbClr val="000000"/>
                          </a:solidFill>
                          <a:effectLst/>
                          <a:latin typeface="Calibri"/>
                        </a:rPr>
                        <a:t>2014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0" i="0" u="none" strike="noStrike" dirty="0">
                          <a:solidFill>
                            <a:srgbClr val="000000"/>
                          </a:solidFill>
                          <a:effectLst/>
                          <a:latin typeface="Calibri"/>
                        </a:rPr>
                        <a:t>ORDINARIAS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0" i="0" u="none" strike="noStrike" dirty="0">
                          <a:solidFill>
                            <a:srgbClr val="000000"/>
                          </a:solidFill>
                          <a:effectLst/>
                          <a:latin typeface="Calibri"/>
                        </a:rPr>
                        <a:t>1,500,000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84562">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3"/>
                  </a:ext>
                </a:extLst>
              </a:tr>
              <a:tr h="175773">
                <a:tc>
                  <a:txBody>
                    <a:bodyPr/>
                    <a:lstStyle/>
                    <a:p>
                      <a:pPr algn="l" fontAlgn="b"/>
                      <a:r>
                        <a:rPr lang="es-CO" sz="1400" b="1" i="0" u="none" strike="noStrike" dirty="0">
                          <a:solidFill>
                            <a:srgbClr val="000000"/>
                          </a:solidFill>
                          <a:effectLst/>
                          <a:latin typeface="Calibri"/>
                        </a:rPr>
                        <a:t>RENTA FIJA:</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400" b="0" i="0" u="none" strike="noStrike" dirty="0">
                          <a:solidFill>
                            <a:srgbClr val="000000"/>
                          </a:solidFill>
                          <a:effectLst/>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75773">
                <a:tc gridSpan="3">
                  <a:txBody>
                    <a:bodyPr/>
                    <a:lstStyle/>
                    <a:p>
                      <a:pPr algn="ctr" fontAlgn="b"/>
                      <a:r>
                        <a:rPr lang="es-CO" sz="1400" b="1" i="0" u="none" strike="noStrike" dirty="0">
                          <a:solidFill>
                            <a:srgbClr val="000000"/>
                          </a:solidFill>
                          <a:effectLst/>
                          <a:latin typeface="Calibri"/>
                        </a:rPr>
                        <a:t>MERCADO LOCAL - NACIONAL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5"/>
                  </a:ext>
                </a:extLst>
              </a:tr>
              <a:tr h="175773">
                <a:tc>
                  <a:txBody>
                    <a:bodyPr/>
                    <a:lstStyle/>
                    <a:p>
                      <a:pPr algn="ctr" fontAlgn="b"/>
                      <a:r>
                        <a:rPr lang="es-CO" sz="1400" b="1" i="0" u="none" strike="noStrike" dirty="0">
                          <a:solidFill>
                            <a:srgbClr val="000000"/>
                          </a:solidFill>
                          <a:effectLst/>
                          <a:latin typeface="Calibri"/>
                        </a:rPr>
                        <a:t>EMISION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1400" b="1" i="0" u="none" strike="noStrike" dirty="0">
                          <a:solidFill>
                            <a:srgbClr val="000000"/>
                          </a:solidFill>
                          <a:effectLst/>
                          <a:latin typeface="Calibri"/>
                        </a:rPr>
                        <a:t>FECHA DE EMISIÓN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1400" b="1" i="0" u="none" strike="noStrike" dirty="0">
                          <a:solidFill>
                            <a:srgbClr val="000000"/>
                          </a:solidFill>
                          <a:effectLst/>
                          <a:latin typeface="Calibri"/>
                        </a:rPr>
                        <a:t>MONTO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75773">
                <a:tc>
                  <a:txBody>
                    <a:bodyPr/>
                    <a:lstStyle/>
                    <a:p>
                      <a:pPr algn="ctr" fontAlgn="b"/>
                      <a:r>
                        <a:rPr lang="es-CO" sz="1400" b="0" i="0" u="none" strike="noStrike" dirty="0">
                          <a:solidFill>
                            <a:srgbClr val="000000"/>
                          </a:solidFill>
                          <a:effectLst/>
                          <a:latin typeface="Calibri"/>
                        </a:rPr>
                        <a:t>Bonos subordinados 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S" sz="1400" b="0" i="0" u="none" strike="noStrike" dirty="0">
                          <a:solidFill>
                            <a:srgbClr val="000000"/>
                          </a:solidFill>
                          <a:effectLst/>
                          <a:latin typeface="Calibri"/>
                        </a:rPr>
                        <a:t>23 de Febrero de 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1400" b="0" i="0" u="none" strike="noStrike" dirty="0">
                          <a:solidFill>
                            <a:srgbClr val="000000"/>
                          </a:solidFill>
                          <a:effectLst/>
                          <a:latin typeface="Calibri"/>
                        </a:rPr>
                        <a:t>$200,000 millones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184562">
                <a:tc>
                  <a:txBody>
                    <a:bodyPr/>
                    <a:lstStyle/>
                    <a:p>
                      <a:pPr algn="l" fontAlgn="b"/>
                      <a:r>
                        <a:rPr lang="es-CO" sz="16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6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CO" sz="16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175773">
                <a:tc gridSpan="3">
                  <a:txBody>
                    <a:bodyPr/>
                    <a:lstStyle/>
                    <a:p>
                      <a:pPr algn="ctr" fontAlgn="b"/>
                      <a:r>
                        <a:rPr lang="es-CO" sz="1400" b="1" i="0" u="none" strike="noStrike" dirty="0">
                          <a:solidFill>
                            <a:srgbClr val="000000"/>
                          </a:solidFill>
                          <a:effectLst/>
                          <a:latin typeface="Calibri"/>
                        </a:rPr>
                        <a:t>MERCADO INTERNACIONAL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9"/>
                  </a:ext>
                </a:extLst>
              </a:tr>
              <a:tr h="703092">
                <a:tc>
                  <a:txBody>
                    <a:bodyPr/>
                    <a:lstStyle/>
                    <a:p>
                      <a:pPr algn="ctr" fontAlgn="ctr"/>
                      <a:r>
                        <a:rPr lang="es-ES" sz="1400" b="0" i="0" u="none" strike="noStrike" dirty="0">
                          <a:solidFill>
                            <a:srgbClr val="000000"/>
                          </a:solidFill>
                          <a:effectLst/>
                          <a:latin typeface="Calibri"/>
                        </a:rPr>
                        <a:t>Emisión de Bonos Senior con vencimiento 2027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400" b="0" i="0" u="none" strike="noStrike" dirty="0">
                          <a:solidFill>
                            <a:srgbClr val="000000"/>
                          </a:solidFill>
                          <a:effectLst/>
                          <a:latin typeface="Calibri"/>
                        </a:rPr>
                        <a:t>03 de Agosto de 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0" i="0" u="none" strike="noStrike" dirty="0">
                          <a:solidFill>
                            <a:srgbClr val="000000"/>
                          </a:solidFill>
                          <a:effectLst/>
                          <a:latin typeface="Calibri"/>
                        </a:rPr>
                        <a:t>USD $600 millones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527319">
                <a:tc>
                  <a:txBody>
                    <a:bodyPr/>
                    <a:lstStyle/>
                    <a:p>
                      <a:pPr algn="ctr" fontAlgn="ctr"/>
                      <a:r>
                        <a:rPr lang="es-ES" sz="1400" b="0" i="0" u="none" strike="noStrike" dirty="0">
                          <a:solidFill>
                            <a:srgbClr val="000000"/>
                          </a:solidFill>
                          <a:effectLst/>
                          <a:latin typeface="Calibri"/>
                        </a:rPr>
                        <a:t>Emisión de Bonos Subordinados con vencimiento 2026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ES" sz="1400" b="0" i="0" u="none" strike="noStrike" dirty="0">
                          <a:solidFill>
                            <a:srgbClr val="000000"/>
                          </a:solidFill>
                          <a:effectLst/>
                          <a:latin typeface="Calibri"/>
                        </a:rPr>
                        <a:t>12 de Mayo de 2016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0" i="0" u="none" strike="noStrike" dirty="0">
                          <a:solidFill>
                            <a:srgbClr val="000000"/>
                          </a:solidFill>
                          <a:effectLst/>
                          <a:latin typeface="Calibri"/>
                        </a:rPr>
                        <a:t>USD 1.100 millones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527319">
                <a:tc>
                  <a:txBody>
                    <a:bodyPr/>
                    <a:lstStyle/>
                    <a:p>
                      <a:pPr algn="ctr" fontAlgn="ctr"/>
                      <a:r>
                        <a:rPr lang="es-ES" sz="1400" b="0" i="0" u="none" strike="noStrike" dirty="0">
                          <a:solidFill>
                            <a:srgbClr val="000000"/>
                          </a:solidFill>
                          <a:effectLst/>
                          <a:latin typeface="Calibri"/>
                        </a:rPr>
                        <a:t>Emisión de Bonos Subordinados con vencimiento 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ES" sz="1400" b="0" i="0" u="none" strike="noStrike" dirty="0">
                          <a:solidFill>
                            <a:srgbClr val="000000"/>
                          </a:solidFill>
                          <a:effectLst/>
                          <a:latin typeface="Calibri"/>
                        </a:rPr>
                        <a:t>19 de Febrero de 2013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1400" b="0" i="0" u="none" strike="noStrike" dirty="0">
                          <a:solidFill>
                            <a:srgbClr val="000000"/>
                          </a:solidFill>
                          <a:effectLst/>
                          <a:latin typeface="Calibri"/>
                        </a:rPr>
                        <a:t>USD $500 millones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8349347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1 Título"/>
          <p:cNvSpPr txBox="1">
            <a:spLocks/>
          </p:cNvSpPr>
          <p:nvPr/>
        </p:nvSpPr>
        <p:spPr>
          <a:xfrm>
            <a:off x="2133600" y="-18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AGENDA </a:t>
            </a:r>
          </a:p>
        </p:txBody>
      </p:sp>
      <p:grpSp>
        <p:nvGrpSpPr>
          <p:cNvPr id="5" name="Group 106"/>
          <p:cNvGrpSpPr/>
          <p:nvPr/>
        </p:nvGrpSpPr>
        <p:grpSpPr>
          <a:xfrm>
            <a:off x="5092080" y="1295400"/>
            <a:ext cx="4976328" cy="785462"/>
            <a:chOff x="4113734" y="1462930"/>
            <a:chExt cx="7109040" cy="1122088"/>
          </a:xfrm>
        </p:grpSpPr>
        <p:sp>
          <p:nvSpPr>
            <p:cNvPr id="6"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7" name="TextBox 12"/>
            <p:cNvSpPr txBox="1"/>
            <p:nvPr/>
          </p:nvSpPr>
          <p:spPr>
            <a:xfrm>
              <a:off x="5486400" y="1579167"/>
              <a:ext cx="5736374" cy="923330"/>
            </a:xfrm>
            <a:prstGeom prst="rect">
              <a:avLst/>
            </a:prstGeom>
            <a:noFill/>
          </p:spPr>
          <p:txBody>
            <a:bodyPr wrap="square" rtlCol="0" anchor="ctr">
              <a:spAutoFit/>
            </a:bodyPr>
            <a:lstStyle/>
            <a:p>
              <a:r>
                <a:rPr lang="es-419" dirty="0">
                  <a:solidFill>
                    <a:schemeClr val="bg1">
                      <a:lumMod val="65000"/>
                    </a:schemeClr>
                  </a:solidFill>
                </a:rPr>
                <a:t>HISTORIA, PRODUCTOS, SERVICIOS E INFRAESTRUCTURA</a:t>
              </a:r>
              <a:endParaRPr lang="en-US" dirty="0">
                <a:solidFill>
                  <a:schemeClr val="bg1">
                    <a:lumMod val="65000"/>
                  </a:schemeClr>
                </a:solidFill>
              </a:endParaRPr>
            </a:p>
          </p:txBody>
        </p:sp>
        <p:sp>
          <p:nvSpPr>
            <p:cNvPr id="8" name="Oval 102"/>
            <p:cNvSpPr>
              <a:spLocks noChangeAspect="1"/>
            </p:cNvSpPr>
            <p:nvPr/>
          </p:nvSpPr>
          <p:spPr>
            <a:xfrm>
              <a:off x="4113734" y="1462930"/>
              <a:ext cx="1122088" cy="1122088"/>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1</a:t>
              </a:r>
            </a:p>
          </p:txBody>
        </p:sp>
      </p:grpSp>
      <p:grpSp>
        <p:nvGrpSpPr>
          <p:cNvPr id="9" name="Group 107"/>
          <p:cNvGrpSpPr/>
          <p:nvPr/>
        </p:nvGrpSpPr>
        <p:grpSpPr>
          <a:xfrm>
            <a:off x="6404695" y="2438263"/>
            <a:ext cx="4526167" cy="773141"/>
            <a:chOff x="5449046" y="3268744"/>
            <a:chExt cx="6465955" cy="1104487"/>
          </a:xfrm>
        </p:grpSpPr>
        <p:sp>
          <p:nvSpPr>
            <p:cNvPr id="10"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1" name="TextBox 20"/>
            <p:cNvSpPr txBox="1"/>
            <p:nvPr/>
          </p:nvSpPr>
          <p:spPr>
            <a:xfrm>
              <a:off x="6376059" y="3574036"/>
              <a:ext cx="4497354" cy="527617"/>
            </a:xfrm>
            <a:prstGeom prst="rect">
              <a:avLst/>
            </a:prstGeom>
            <a:noFill/>
          </p:spPr>
          <p:txBody>
            <a:bodyPr wrap="square" rtlCol="0" anchor="ctr">
              <a:spAutoFit/>
            </a:bodyPr>
            <a:lstStyle/>
            <a:p>
              <a:r>
                <a:rPr lang="es-419" dirty="0">
                  <a:solidFill>
                    <a:schemeClr val="bg1">
                      <a:lumMod val="65000"/>
                    </a:schemeClr>
                  </a:solidFill>
                </a:rPr>
                <a:t>ANÁLISIS DE LA INDUSTRIA</a:t>
              </a:r>
              <a:endParaRPr lang="es-CO" dirty="0">
                <a:solidFill>
                  <a:schemeClr val="bg1">
                    <a:lumMod val="65000"/>
                  </a:schemeClr>
                </a:solidFill>
              </a:endParaRPr>
            </a:p>
          </p:txBody>
        </p:sp>
      </p:grpSp>
      <p:grpSp>
        <p:nvGrpSpPr>
          <p:cNvPr id="13" name="Group 108"/>
          <p:cNvGrpSpPr/>
          <p:nvPr/>
        </p:nvGrpSpPr>
        <p:grpSpPr>
          <a:xfrm>
            <a:off x="5015881" y="4725144"/>
            <a:ext cx="4924381" cy="788148"/>
            <a:chOff x="4098413" y="5014606"/>
            <a:chExt cx="7034830" cy="1125927"/>
          </a:xfrm>
        </p:grpSpPr>
        <p:sp>
          <p:nvSpPr>
            <p:cNvPr id="14" name="Rectangle 111"/>
            <p:cNvSpPr/>
            <p:nvPr/>
          </p:nvSpPr>
          <p:spPr>
            <a:xfrm>
              <a:off x="4667287" y="5036045"/>
              <a:ext cx="6465956" cy="1104488"/>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5" name="TextBox 112"/>
            <p:cNvSpPr txBox="1"/>
            <p:nvPr/>
          </p:nvSpPr>
          <p:spPr>
            <a:xfrm>
              <a:off x="5594303" y="5341336"/>
              <a:ext cx="5279111" cy="527618"/>
            </a:xfrm>
            <a:prstGeom prst="rect">
              <a:avLst/>
            </a:prstGeom>
            <a:noFill/>
          </p:spPr>
          <p:txBody>
            <a:bodyPr wrap="square" rtlCol="0" anchor="ctr">
              <a:spAutoFit/>
            </a:bodyPr>
            <a:lstStyle/>
            <a:p>
              <a:r>
                <a:rPr lang="es-419" dirty="0">
                  <a:solidFill>
                    <a:schemeClr val="bg1"/>
                  </a:solidFill>
                </a:rPr>
                <a:t>COMPLEMENTARIOS</a:t>
              </a:r>
              <a:endParaRPr lang="es-CO" dirty="0">
                <a:solidFill>
                  <a:schemeClr val="bg1"/>
                </a:solidFill>
              </a:endParaRPr>
            </a:p>
          </p:txBody>
        </p:sp>
        <p:sp>
          <p:nvSpPr>
            <p:cNvPr id="16" name="Oval 113"/>
            <p:cNvSpPr>
              <a:spLocks noChangeAspect="1"/>
            </p:cNvSpPr>
            <p:nvPr/>
          </p:nvSpPr>
          <p:spPr>
            <a:xfrm>
              <a:off x="4098413" y="5014606"/>
              <a:ext cx="1122087" cy="1122087"/>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4</a:t>
              </a:r>
            </a:p>
          </p:txBody>
        </p:sp>
      </p:grpSp>
      <p:grpSp>
        <p:nvGrpSpPr>
          <p:cNvPr id="17" name="Group 107"/>
          <p:cNvGrpSpPr/>
          <p:nvPr/>
        </p:nvGrpSpPr>
        <p:grpSpPr>
          <a:xfrm>
            <a:off x="6006481" y="3583413"/>
            <a:ext cx="4924381" cy="785460"/>
            <a:chOff x="4880169" y="3258774"/>
            <a:chExt cx="7034832" cy="1122085"/>
          </a:xfrm>
        </p:grpSpPr>
        <p:sp>
          <p:nvSpPr>
            <p:cNvPr id="18"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9" name="TextBox 20"/>
            <p:cNvSpPr txBox="1"/>
            <p:nvPr/>
          </p:nvSpPr>
          <p:spPr>
            <a:xfrm>
              <a:off x="6376059" y="3376180"/>
              <a:ext cx="4497354" cy="923329"/>
            </a:xfrm>
            <a:prstGeom prst="rect">
              <a:avLst/>
            </a:prstGeom>
            <a:noFill/>
          </p:spPr>
          <p:txBody>
            <a:bodyPr wrap="square" rtlCol="0" anchor="ctr">
              <a:spAutoFit/>
            </a:bodyPr>
            <a:lstStyle/>
            <a:p>
              <a:r>
                <a:rPr lang="es-CO" dirty="0">
                  <a:solidFill>
                    <a:schemeClr val="bg1">
                      <a:lumMod val="65000"/>
                    </a:schemeClr>
                  </a:solidFill>
                </a:rPr>
                <a:t>SITUACIÓN Y ANÁLISIS FINANCIERO</a:t>
              </a:r>
            </a:p>
          </p:txBody>
        </p:sp>
        <p:sp>
          <p:nvSpPr>
            <p:cNvPr id="20" name="Oval 104"/>
            <p:cNvSpPr>
              <a:spLocks noChangeAspect="1"/>
            </p:cNvSpPr>
            <p:nvPr/>
          </p:nvSpPr>
          <p:spPr>
            <a:xfrm>
              <a:off x="4880169" y="3258774"/>
              <a:ext cx="1122087" cy="1122085"/>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3</a:t>
              </a:r>
            </a:p>
          </p:txBody>
        </p:sp>
      </p:grpSp>
      <p:pic>
        <p:nvPicPr>
          <p:cNvPr id="11266" name="Picture 2" descr="Resultado de imagen para logo banco de bogo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206" y="1900645"/>
            <a:ext cx="3491880" cy="27029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1" name="Oval 102"/>
          <p:cNvSpPr>
            <a:spLocks noChangeAspect="1"/>
          </p:cNvSpPr>
          <p:nvPr/>
        </p:nvSpPr>
        <p:spPr>
          <a:xfrm>
            <a:off x="5976212" y="2438263"/>
            <a:ext cx="839869" cy="773141"/>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2</a:t>
            </a:r>
          </a:p>
        </p:txBody>
      </p:sp>
      <p:sp>
        <p:nvSpPr>
          <p:cNvPr id="22" name="Oval 102"/>
          <p:cNvSpPr>
            <a:spLocks noChangeAspect="1"/>
          </p:cNvSpPr>
          <p:nvPr/>
        </p:nvSpPr>
        <p:spPr>
          <a:xfrm>
            <a:off x="4971168" y="4725145"/>
            <a:ext cx="860268" cy="80179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4</a:t>
            </a:r>
          </a:p>
        </p:txBody>
      </p:sp>
    </p:spTree>
    <p:extLst>
      <p:ext uri="{BB962C8B-B14F-4D97-AF65-F5344CB8AC3E}">
        <p14:creationId xmlns:p14="http://schemas.microsoft.com/office/powerpoint/2010/main" val="4164001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ángulo 1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91544" y="440753"/>
            <a:ext cx="8229600" cy="843576"/>
          </a:xfrm>
        </p:spPr>
        <p:txBody>
          <a:bodyPr vert="horz" lIns="91440" tIns="45720" rIns="91440" bIns="45720" rtlCol="0" anchor="ctr">
            <a:normAutofit/>
          </a:bodyPr>
          <a:lstStyle/>
          <a:p>
            <a:pPr marL="342900" indent="-342900">
              <a:lnSpc>
                <a:spcPct val="80000"/>
              </a:lnSpc>
            </a:pPr>
            <a:r>
              <a:rPr lang="es-ES" dirty="0">
                <a:solidFill>
                  <a:schemeClr val="bg1"/>
                </a:solidFill>
              </a:rPr>
              <a:t>ANEXOS PROYECCIONES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3" name="Tabla 2"/>
          <p:cNvGraphicFramePr>
            <a:graphicFrameLocks noGrp="1"/>
          </p:cNvGraphicFramePr>
          <p:nvPr>
            <p:extLst>
              <p:ext uri="{D42A27DB-BD31-4B8C-83A1-F6EECF244321}">
                <p14:modId xmlns:p14="http://schemas.microsoft.com/office/powerpoint/2010/main" val="1305321561"/>
              </p:ext>
            </p:extLst>
          </p:nvPr>
        </p:nvGraphicFramePr>
        <p:xfrm>
          <a:off x="309700" y="1641518"/>
          <a:ext cx="11593287" cy="3816421"/>
        </p:xfrm>
        <a:graphic>
          <a:graphicData uri="http://schemas.openxmlformats.org/drawingml/2006/table">
            <a:tbl>
              <a:tblPr firstRow="1" firstCol="1" bandRow="1">
                <a:tableStyleId>{793D81CF-94F2-401A-BA57-92F5A7B2D0C5}</a:tableStyleId>
              </a:tblPr>
              <a:tblGrid>
                <a:gridCol w="3090757">
                  <a:extLst>
                    <a:ext uri="{9D8B030D-6E8A-4147-A177-3AD203B41FA5}">
                      <a16:colId xmlns:a16="http://schemas.microsoft.com/office/drawing/2014/main" val="2220600677"/>
                    </a:ext>
                  </a:extLst>
                </a:gridCol>
                <a:gridCol w="850253">
                  <a:extLst>
                    <a:ext uri="{9D8B030D-6E8A-4147-A177-3AD203B41FA5}">
                      <a16:colId xmlns:a16="http://schemas.microsoft.com/office/drawing/2014/main" val="2726015192"/>
                    </a:ext>
                  </a:extLst>
                </a:gridCol>
                <a:gridCol w="850253">
                  <a:extLst>
                    <a:ext uri="{9D8B030D-6E8A-4147-A177-3AD203B41FA5}">
                      <a16:colId xmlns:a16="http://schemas.microsoft.com/office/drawing/2014/main" val="1489098725"/>
                    </a:ext>
                  </a:extLst>
                </a:gridCol>
                <a:gridCol w="850253">
                  <a:extLst>
                    <a:ext uri="{9D8B030D-6E8A-4147-A177-3AD203B41FA5}">
                      <a16:colId xmlns:a16="http://schemas.microsoft.com/office/drawing/2014/main" val="2343125903"/>
                    </a:ext>
                  </a:extLst>
                </a:gridCol>
                <a:gridCol w="850253">
                  <a:extLst>
                    <a:ext uri="{9D8B030D-6E8A-4147-A177-3AD203B41FA5}">
                      <a16:colId xmlns:a16="http://schemas.microsoft.com/office/drawing/2014/main" val="4198201241"/>
                    </a:ext>
                  </a:extLst>
                </a:gridCol>
                <a:gridCol w="850253">
                  <a:extLst>
                    <a:ext uri="{9D8B030D-6E8A-4147-A177-3AD203B41FA5}">
                      <a16:colId xmlns:a16="http://schemas.microsoft.com/office/drawing/2014/main" val="3752479042"/>
                    </a:ext>
                  </a:extLst>
                </a:gridCol>
                <a:gridCol w="850253">
                  <a:extLst>
                    <a:ext uri="{9D8B030D-6E8A-4147-A177-3AD203B41FA5}">
                      <a16:colId xmlns:a16="http://schemas.microsoft.com/office/drawing/2014/main" val="663387399"/>
                    </a:ext>
                  </a:extLst>
                </a:gridCol>
                <a:gridCol w="850253">
                  <a:extLst>
                    <a:ext uri="{9D8B030D-6E8A-4147-A177-3AD203B41FA5}">
                      <a16:colId xmlns:a16="http://schemas.microsoft.com/office/drawing/2014/main" val="607373276"/>
                    </a:ext>
                  </a:extLst>
                </a:gridCol>
                <a:gridCol w="850253">
                  <a:extLst>
                    <a:ext uri="{9D8B030D-6E8A-4147-A177-3AD203B41FA5}">
                      <a16:colId xmlns:a16="http://schemas.microsoft.com/office/drawing/2014/main" val="2306706129"/>
                    </a:ext>
                  </a:extLst>
                </a:gridCol>
                <a:gridCol w="850253">
                  <a:extLst>
                    <a:ext uri="{9D8B030D-6E8A-4147-A177-3AD203B41FA5}">
                      <a16:colId xmlns:a16="http://schemas.microsoft.com/office/drawing/2014/main" val="998915495"/>
                    </a:ext>
                  </a:extLst>
                </a:gridCol>
                <a:gridCol w="850253">
                  <a:extLst>
                    <a:ext uri="{9D8B030D-6E8A-4147-A177-3AD203B41FA5}">
                      <a16:colId xmlns:a16="http://schemas.microsoft.com/office/drawing/2014/main" val="964341487"/>
                    </a:ext>
                  </a:extLst>
                </a:gridCol>
              </a:tblGrid>
              <a:tr h="545203">
                <a:tc>
                  <a:txBody>
                    <a:bodyPr/>
                    <a:lstStyle/>
                    <a:p>
                      <a:pPr>
                        <a:lnSpc>
                          <a:spcPct val="107000"/>
                        </a:lnSpc>
                      </a:pPr>
                      <a:endParaRPr lang="es-CO" sz="2000" dirty="0">
                        <a:effectLst/>
                        <a:latin typeface="Calibri" panose="020F0502020204030204" pitchFamily="34" charset="0"/>
                        <a:cs typeface="Times New Roman" panose="02020603050405020304" pitchFamily="18" charset="0"/>
                      </a:endParaRPr>
                    </a:p>
                  </a:txBody>
                  <a:tcPr marL="44450" marR="44450" marT="0" marB="0" anchor="ctr">
                    <a:solidFill>
                      <a:srgbClr val="404040"/>
                    </a:solidFill>
                  </a:tcPr>
                </a:tc>
                <a:tc>
                  <a:txBody>
                    <a:bodyPr/>
                    <a:lstStyle/>
                    <a:p>
                      <a:pPr algn="ctr">
                        <a:lnSpc>
                          <a:spcPct val="107000"/>
                        </a:lnSpc>
                        <a:spcAft>
                          <a:spcPts val="0"/>
                        </a:spcAft>
                      </a:pPr>
                      <a:r>
                        <a:rPr lang="es-CO" sz="1600" dirty="0">
                          <a:effectLst/>
                        </a:rPr>
                        <a:t>2018E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2019E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2020E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2021E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2022E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2023E</a:t>
                      </a:r>
                      <a:endParaRPr lang="es-CO"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2024E</a:t>
                      </a:r>
                      <a:endParaRPr lang="es-CO"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2025E</a:t>
                      </a:r>
                      <a:endParaRPr lang="es-CO"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2026E</a:t>
                      </a:r>
                      <a:endParaRPr lang="es-CO"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tc>
                  <a:txBody>
                    <a:bodyPr/>
                    <a:lstStyle/>
                    <a:p>
                      <a:pPr algn="ctr">
                        <a:lnSpc>
                          <a:spcPct val="107000"/>
                        </a:lnSpc>
                        <a:spcAft>
                          <a:spcPts val="0"/>
                        </a:spcAft>
                      </a:pPr>
                      <a:r>
                        <a:rPr lang="es-CO" sz="1600" dirty="0">
                          <a:effectLst/>
                        </a:rPr>
                        <a:t>2027E</a:t>
                      </a:r>
                      <a:endParaRPr lang="es-CO"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chemeClr val="tx1">
                        <a:lumMod val="75000"/>
                        <a:lumOff val="25000"/>
                      </a:schemeClr>
                    </a:solidFill>
                  </a:tcPr>
                </a:tc>
                <a:extLst>
                  <a:ext uri="{0D108BD9-81ED-4DB2-BD59-A6C34878D82A}">
                    <a16:rowId xmlns:a16="http://schemas.microsoft.com/office/drawing/2014/main" val="342188600"/>
                  </a:ext>
                </a:extLst>
              </a:tr>
              <a:tr h="545203">
                <a:tc>
                  <a:txBody>
                    <a:bodyPr/>
                    <a:lstStyle/>
                    <a:p>
                      <a:pPr>
                        <a:lnSpc>
                          <a:spcPct val="107000"/>
                        </a:lnSpc>
                        <a:spcAft>
                          <a:spcPts val="0"/>
                        </a:spcAft>
                      </a:pPr>
                      <a:r>
                        <a:rPr lang="es-CO" sz="1600" dirty="0">
                          <a:effectLst/>
                        </a:rPr>
                        <a:t>ROA</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rgbClr val="E7E7E7"/>
                    </a:solidFill>
                  </a:tcPr>
                </a:tc>
                <a:tc>
                  <a:txBody>
                    <a:bodyPr/>
                    <a:lstStyle/>
                    <a:p>
                      <a:pPr algn="r">
                        <a:lnSpc>
                          <a:spcPct val="107000"/>
                        </a:lnSpc>
                        <a:spcAft>
                          <a:spcPts val="0"/>
                        </a:spcAft>
                      </a:pPr>
                      <a:r>
                        <a:rPr lang="es-CO" sz="1600" dirty="0">
                          <a:effectLst/>
                        </a:rPr>
                        <a:t>3,0%</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2,9%</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2,8%</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dirty="0">
                          <a:solidFill>
                            <a:srgbClr val="000000"/>
                          </a:solidFill>
                          <a:effectLst/>
                          <a:latin typeface="Calibri" panose="020F0502020204030204" pitchFamily="34" charset="0"/>
                        </a:rPr>
                        <a:t>2,7%</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2,6%</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2,6%</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2,6%</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2,6%</a:t>
                      </a:r>
                    </a:p>
                  </a:txBody>
                  <a:tcPr marL="0" marR="0" marT="0" marB="0" anchor="ctr"/>
                </a:tc>
                <a:extLst>
                  <a:ext uri="{0D108BD9-81ED-4DB2-BD59-A6C34878D82A}">
                    <a16:rowId xmlns:a16="http://schemas.microsoft.com/office/drawing/2014/main" val="360328666"/>
                  </a:ext>
                </a:extLst>
              </a:tr>
              <a:tr h="545203">
                <a:tc>
                  <a:txBody>
                    <a:bodyPr/>
                    <a:lstStyle/>
                    <a:p>
                      <a:pPr>
                        <a:lnSpc>
                          <a:spcPct val="107000"/>
                        </a:lnSpc>
                        <a:spcAft>
                          <a:spcPts val="0"/>
                        </a:spcAft>
                      </a:pPr>
                      <a:r>
                        <a:rPr lang="es-CO" sz="1600" dirty="0">
                          <a:effectLst/>
                        </a:rPr>
                        <a:t>ROE</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solidFill>
                      <a:srgbClr val="FFFFFF"/>
                    </a:solidFill>
                  </a:tcPr>
                </a:tc>
                <a:tc>
                  <a:txBody>
                    <a:bodyPr/>
                    <a:lstStyle/>
                    <a:p>
                      <a:pPr algn="r">
                        <a:lnSpc>
                          <a:spcPct val="107000"/>
                        </a:lnSpc>
                        <a:spcAft>
                          <a:spcPts val="0"/>
                        </a:spcAft>
                      </a:pPr>
                      <a:r>
                        <a:rPr lang="es-CO" sz="1600" dirty="0">
                          <a:effectLst/>
                        </a:rPr>
                        <a:t>14,8%</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14,8%</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14,2%</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14,0%</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14,2%</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a:solidFill>
                            <a:srgbClr val="000000"/>
                          </a:solidFill>
                          <a:effectLst/>
                          <a:latin typeface="Calibri" panose="020F0502020204030204" pitchFamily="34" charset="0"/>
                        </a:rPr>
                        <a:t>14,3%</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14,3%</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14,3%</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14,3%</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14,3%</a:t>
                      </a:r>
                    </a:p>
                  </a:txBody>
                  <a:tcPr marL="0" marR="0" marT="0" marB="0" anchor="ctr"/>
                </a:tc>
                <a:extLst>
                  <a:ext uri="{0D108BD9-81ED-4DB2-BD59-A6C34878D82A}">
                    <a16:rowId xmlns:a16="http://schemas.microsoft.com/office/drawing/2014/main" val="2125896127"/>
                  </a:ext>
                </a:extLst>
              </a:tr>
              <a:tr h="545203">
                <a:tc>
                  <a:txBody>
                    <a:bodyPr/>
                    <a:lstStyle/>
                    <a:p>
                      <a:pPr>
                        <a:lnSpc>
                          <a:spcPct val="107000"/>
                        </a:lnSpc>
                        <a:spcAft>
                          <a:spcPts val="0"/>
                        </a:spcAft>
                      </a:pPr>
                      <a:r>
                        <a:rPr lang="es-CO" sz="1600">
                          <a:effectLst/>
                        </a:rPr>
                        <a:t>Cartera Vencida %</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3,0%</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2,7%</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2,7%</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2,7%</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a:solidFill>
                            <a:srgbClr val="000000"/>
                          </a:solidFill>
                          <a:effectLst/>
                          <a:latin typeface="Calibri" panose="020F0502020204030204" pitchFamily="34" charset="0"/>
                        </a:rPr>
                        <a:t>2,7%</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2,7%</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2,7%</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2,7%</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2,7%</a:t>
                      </a:r>
                    </a:p>
                  </a:txBody>
                  <a:tcPr marL="0" marR="0" marT="0" marB="0" anchor="ctr"/>
                </a:tc>
                <a:extLst>
                  <a:ext uri="{0D108BD9-81ED-4DB2-BD59-A6C34878D82A}">
                    <a16:rowId xmlns:a16="http://schemas.microsoft.com/office/drawing/2014/main" val="3585419431"/>
                  </a:ext>
                </a:extLst>
              </a:tr>
              <a:tr h="545203">
                <a:tc>
                  <a:txBody>
                    <a:bodyPr/>
                    <a:lstStyle/>
                    <a:p>
                      <a:pPr>
                        <a:lnSpc>
                          <a:spcPct val="107000"/>
                        </a:lnSpc>
                        <a:spcAft>
                          <a:spcPts val="0"/>
                        </a:spcAft>
                      </a:pPr>
                      <a:r>
                        <a:rPr lang="es-CO" sz="1600">
                          <a:effectLst/>
                        </a:rPr>
                        <a:t>Eficiencia</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34,9%</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35,9%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36,6%</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37,6%</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38,6%</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dirty="0">
                          <a:solidFill>
                            <a:srgbClr val="000000"/>
                          </a:solidFill>
                          <a:effectLst/>
                          <a:latin typeface="Calibri" panose="020F0502020204030204" pitchFamily="34" charset="0"/>
                        </a:rPr>
                        <a:t>39,5%</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40,5%</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41,5%</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42,5%</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43,6%</a:t>
                      </a:r>
                    </a:p>
                  </a:txBody>
                  <a:tcPr marL="0" marR="0" marT="0" marB="0" anchor="ctr"/>
                </a:tc>
                <a:extLst>
                  <a:ext uri="{0D108BD9-81ED-4DB2-BD59-A6C34878D82A}">
                    <a16:rowId xmlns:a16="http://schemas.microsoft.com/office/drawing/2014/main" val="2916492228"/>
                  </a:ext>
                </a:extLst>
              </a:tr>
              <a:tr h="545203">
                <a:tc>
                  <a:txBody>
                    <a:bodyPr/>
                    <a:lstStyle/>
                    <a:p>
                      <a:pPr>
                        <a:lnSpc>
                          <a:spcPct val="107000"/>
                        </a:lnSpc>
                        <a:spcAft>
                          <a:spcPts val="0"/>
                        </a:spcAft>
                      </a:pPr>
                      <a:r>
                        <a:rPr lang="es-CO" sz="1600">
                          <a:effectLst/>
                        </a:rPr>
                        <a:t>Gastos Operativos / Activos Promedio</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2,7%</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2,8%</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2,9%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3,0%</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3,1%</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a:solidFill>
                            <a:srgbClr val="000000"/>
                          </a:solidFill>
                          <a:effectLst/>
                          <a:latin typeface="Calibri" panose="020F0502020204030204" pitchFamily="34" charset="0"/>
                        </a:rPr>
                        <a:t>3,2%</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3,3%</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3,4%</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3,5%</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3,6%</a:t>
                      </a:r>
                    </a:p>
                  </a:txBody>
                  <a:tcPr marL="0" marR="0" marT="0" marB="0" anchor="ctr"/>
                </a:tc>
                <a:extLst>
                  <a:ext uri="{0D108BD9-81ED-4DB2-BD59-A6C34878D82A}">
                    <a16:rowId xmlns:a16="http://schemas.microsoft.com/office/drawing/2014/main" val="4087825921"/>
                  </a:ext>
                </a:extLst>
              </a:tr>
              <a:tr h="545203">
                <a:tc>
                  <a:txBody>
                    <a:bodyPr/>
                    <a:lstStyle/>
                    <a:p>
                      <a:pPr>
                        <a:lnSpc>
                          <a:spcPct val="107000"/>
                        </a:lnSpc>
                        <a:spcAft>
                          <a:spcPts val="0"/>
                        </a:spcAft>
                      </a:pPr>
                      <a:r>
                        <a:rPr lang="es-CO" sz="1600">
                          <a:effectLst/>
                        </a:rPr>
                        <a:t>Margen de Intermediación (NIM)</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6,9%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6,9%</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7,1%</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a:effectLst/>
                        </a:rPr>
                        <a:t>7,2%</a:t>
                      </a:r>
                      <a:endParaRPr lang="es-CO" sz="240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1600" dirty="0">
                          <a:effectLst/>
                        </a:rPr>
                        <a:t>7,3%</a:t>
                      </a:r>
                      <a:endParaRPr lang="es-CO"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44450" marR="44450" marT="0" marB="0" anchor="ctr"/>
                </a:tc>
                <a:tc>
                  <a:txBody>
                    <a:bodyPr/>
                    <a:lstStyle/>
                    <a:p>
                      <a:pPr algn="r" fontAlgn="b"/>
                      <a:r>
                        <a:rPr lang="es-CO" sz="1600" b="0" i="0" u="none" strike="noStrike">
                          <a:solidFill>
                            <a:srgbClr val="000000"/>
                          </a:solidFill>
                          <a:effectLst/>
                          <a:latin typeface="Calibri" panose="020F0502020204030204" pitchFamily="34" charset="0"/>
                        </a:rPr>
                        <a:t>7,4%</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7,4%</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7,5%</a:t>
                      </a:r>
                    </a:p>
                  </a:txBody>
                  <a:tcPr marL="0" marR="0" marT="0" marB="0" anchor="ctr"/>
                </a:tc>
                <a:tc>
                  <a:txBody>
                    <a:bodyPr/>
                    <a:lstStyle/>
                    <a:p>
                      <a:pPr algn="r" fontAlgn="b"/>
                      <a:r>
                        <a:rPr lang="es-CO" sz="1600" b="0" i="0" u="none" strike="noStrike">
                          <a:solidFill>
                            <a:srgbClr val="000000"/>
                          </a:solidFill>
                          <a:effectLst/>
                          <a:latin typeface="Calibri" panose="020F0502020204030204" pitchFamily="34" charset="0"/>
                        </a:rPr>
                        <a:t>7,5%</a:t>
                      </a:r>
                    </a:p>
                  </a:txBody>
                  <a:tcPr marL="0" marR="0" marT="0" marB="0" anchor="ctr"/>
                </a:tc>
                <a:tc>
                  <a:txBody>
                    <a:bodyPr/>
                    <a:lstStyle/>
                    <a:p>
                      <a:pPr algn="r" fontAlgn="b"/>
                      <a:r>
                        <a:rPr lang="es-CO" sz="1600" b="0" i="0" u="none" strike="noStrike" dirty="0">
                          <a:solidFill>
                            <a:srgbClr val="000000"/>
                          </a:solidFill>
                          <a:effectLst/>
                          <a:latin typeface="Calibri" panose="020F0502020204030204" pitchFamily="34" charset="0"/>
                        </a:rPr>
                        <a:t>7,6%</a:t>
                      </a:r>
                    </a:p>
                  </a:txBody>
                  <a:tcPr marL="0" marR="0" marT="0" marB="0" anchor="ctr"/>
                </a:tc>
                <a:extLst>
                  <a:ext uri="{0D108BD9-81ED-4DB2-BD59-A6C34878D82A}">
                    <a16:rowId xmlns:a16="http://schemas.microsoft.com/office/drawing/2014/main" val="218018977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91544" y="440753"/>
            <a:ext cx="8229600" cy="843576"/>
          </a:xfrm>
        </p:spPr>
        <p:txBody>
          <a:bodyPr vert="horz" lIns="91440" tIns="45720" rIns="91440" bIns="45720" rtlCol="0" anchor="ctr">
            <a:normAutofit/>
          </a:bodyPr>
          <a:lstStyle/>
          <a:p>
            <a:pPr marL="342900" indent="-342900">
              <a:lnSpc>
                <a:spcPct val="80000"/>
              </a:lnSpc>
            </a:pPr>
            <a:r>
              <a:rPr lang="es-ES" dirty="0">
                <a:solidFill>
                  <a:schemeClr val="bg1"/>
                </a:solidFill>
              </a:rPr>
              <a:t>ANEXOS PROYECCIONES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4" name="Tabla 3"/>
          <p:cNvGraphicFramePr>
            <a:graphicFrameLocks noGrp="1"/>
          </p:cNvGraphicFramePr>
          <p:nvPr>
            <p:extLst>
              <p:ext uri="{D42A27DB-BD31-4B8C-83A1-F6EECF244321}">
                <p14:modId xmlns:p14="http://schemas.microsoft.com/office/powerpoint/2010/main" val="1427843504"/>
              </p:ext>
            </p:extLst>
          </p:nvPr>
        </p:nvGraphicFramePr>
        <p:xfrm>
          <a:off x="119336" y="1343650"/>
          <a:ext cx="11665291" cy="4255132"/>
        </p:xfrm>
        <a:graphic>
          <a:graphicData uri="http://schemas.openxmlformats.org/drawingml/2006/table">
            <a:tbl>
              <a:tblPr>
                <a:tableStyleId>{284E427A-3D55-4303-BF80-6455036E1DE7}</a:tableStyleId>
              </a:tblPr>
              <a:tblGrid>
                <a:gridCol w="3332941">
                  <a:extLst>
                    <a:ext uri="{9D8B030D-6E8A-4147-A177-3AD203B41FA5}">
                      <a16:colId xmlns:a16="http://schemas.microsoft.com/office/drawing/2014/main" val="2223883041"/>
                    </a:ext>
                  </a:extLst>
                </a:gridCol>
                <a:gridCol w="833235">
                  <a:extLst>
                    <a:ext uri="{9D8B030D-6E8A-4147-A177-3AD203B41FA5}">
                      <a16:colId xmlns:a16="http://schemas.microsoft.com/office/drawing/2014/main" val="3463347149"/>
                    </a:ext>
                  </a:extLst>
                </a:gridCol>
                <a:gridCol w="833235">
                  <a:extLst>
                    <a:ext uri="{9D8B030D-6E8A-4147-A177-3AD203B41FA5}">
                      <a16:colId xmlns:a16="http://schemas.microsoft.com/office/drawing/2014/main" val="1618836436"/>
                    </a:ext>
                  </a:extLst>
                </a:gridCol>
                <a:gridCol w="833235">
                  <a:extLst>
                    <a:ext uri="{9D8B030D-6E8A-4147-A177-3AD203B41FA5}">
                      <a16:colId xmlns:a16="http://schemas.microsoft.com/office/drawing/2014/main" val="3710626102"/>
                    </a:ext>
                  </a:extLst>
                </a:gridCol>
                <a:gridCol w="833235">
                  <a:extLst>
                    <a:ext uri="{9D8B030D-6E8A-4147-A177-3AD203B41FA5}">
                      <a16:colId xmlns:a16="http://schemas.microsoft.com/office/drawing/2014/main" val="1361723631"/>
                    </a:ext>
                  </a:extLst>
                </a:gridCol>
                <a:gridCol w="833235">
                  <a:extLst>
                    <a:ext uri="{9D8B030D-6E8A-4147-A177-3AD203B41FA5}">
                      <a16:colId xmlns:a16="http://schemas.microsoft.com/office/drawing/2014/main" val="438113649"/>
                    </a:ext>
                  </a:extLst>
                </a:gridCol>
                <a:gridCol w="833235">
                  <a:extLst>
                    <a:ext uri="{9D8B030D-6E8A-4147-A177-3AD203B41FA5}">
                      <a16:colId xmlns:a16="http://schemas.microsoft.com/office/drawing/2014/main" val="223153349"/>
                    </a:ext>
                  </a:extLst>
                </a:gridCol>
                <a:gridCol w="833235">
                  <a:extLst>
                    <a:ext uri="{9D8B030D-6E8A-4147-A177-3AD203B41FA5}">
                      <a16:colId xmlns:a16="http://schemas.microsoft.com/office/drawing/2014/main" val="3653269338"/>
                    </a:ext>
                  </a:extLst>
                </a:gridCol>
                <a:gridCol w="833235">
                  <a:extLst>
                    <a:ext uri="{9D8B030D-6E8A-4147-A177-3AD203B41FA5}">
                      <a16:colId xmlns:a16="http://schemas.microsoft.com/office/drawing/2014/main" val="1808032493"/>
                    </a:ext>
                  </a:extLst>
                </a:gridCol>
                <a:gridCol w="833235">
                  <a:extLst>
                    <a:ext uri="{9D8B030D-6E8A-4147-A177-3AD203B41FA5}">
                      <a16:colId xmlns:a16="http://schemas.microsoft.com/office/drawing/2014/main" val="2056196471"/>
                    </a:ext>
                  </a:extLst>
                </a:gridCol>
                <a:gridCol w="833235">
                  <a:extLst>
                    <a:ext uri="{9D8B030D-6E8A-4147-A177-3AD203B41FA5}">
                      <a16:colId xmlns:a16="http://schemas.microsoft.com/office/drawing/2014/main" val="2431759258"/>
                    </a:ext>
                  </a:extLst>
                </a:gridCol>
              </a:tblGrid>
              <a:tr h="412970">
                <a:tc>
                  <a:txBody>
                    <a:bodyPr/>
                    <a:lstStyle/>
                    <a:p>
                      <a:pPr algn="l" fontAlgn="b"/>
                      <a:endParaRPr lang="es-CO" sz="12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2018E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2019E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2020E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2021E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2022E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2023E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2024E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2025E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2026E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tc>
                  <a:txBody>
                    <a:bodyPr/>
                    <a:lstStyle/>
                    <a:p>
                      <a:pPr algn="ctr" fontAlgn="b"/>
                      <a:r>
                        <a:rPr lang="es-CO" sz="1400" b="1" u="none" strike="noStrike" dirty="0">
                          <a:effectLst/>
                        </a:rPr>
                        <a:t>2027E</a:t>
                      </a:r>
                      <a:endParaRPr lang="es-CO" sz="14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04040"/>
                    </a:solidFill>
                  </a:tcPr>
                </a:tc>
                <a:extLst>
                  <a:ext uri="{0D108BD9-81ED-4DB2-BD59-A6C34878D82A}">
                    <a16:rowId xmlns:a16="http://schemas.microsoft.com/office/drawing/2014/main" val="3168074386"/>
                  </a:ext>
                </a:extLst>
              </a:tr>
              <a:tr h="428649">
                <a:tc>
                  <a:txBody>
                    <a:bodyPr/>
                    <a:lstStyle/>
                    <a:p>
                      <a:pPr algn="l" fontAlgn="b"/>
                      <a:r>
                        <a:rPr lang="es-CO" sz="1400" b="1" u="none" strike="noStrike" dirty="0">
                          <a:effectLst/>
                        </a:rPr>
                        <a:t>Activos Generadores de Ingresos</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83.706.307</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86.530.552</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90.004.811</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93.548.130</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97.098.533</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100.841.121</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104.734.079</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108.751.861</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112.937.954</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117.283.529</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999666075"/>
                  </a:ext>
                </a:extLst>
              </a:tr>
              <a:tr h="428649">
                <a:tc>
                  <a:txBody>
                    <a:bodyPr/>
                    <a:lstStyle/>
                    <a:p>
                      <a:pPr algn="l" fontAlgn="b"/>
                      <a:r>
                        <a:rPr lang="es-CO" sz="1400" u="none" strike="noStrike" dirty="0">
                          <a:effectLst/>
                        </a:rPr>
                        <a:t>Disponible y Equivalentes</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7.095.153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6.913.954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7.146.240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7.483.816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7.706.270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7.994.098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8.300.710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8.595.606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8.917.133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9.251.133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3723275494"/>
                  </a:ext>
                </a:extLst>
              </a:tr>
              <a:tr h="428649">
                <a:tc>
                  <a:txBody>
                    <a:bodyPr/>
                    <a:lstStyle/>
                    <a:p>
                      <a:pPr algn="l" fontAlgn="b"/>
                      <a:r>
                        <a:rPr lang="es-CO" sz="1400" u="none" strike="noStrike" dirty="0">
                          <a:effectLst/>
                        </a:rPr>
                        <a:t>Inversiones</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23.108.297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23.989.947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25.000.888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26.003.230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27.044.829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28.127.198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29.251.904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30.420.575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31.634.900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32.896.633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275718087"/>
                  </a:ext>
                </a:extLst>
              </a:tr>
              <a:tr h="428649">
                <a:tc>
                  <a:txBody>
                    <a:bodyPr/>
                    <a:lstStyle/>
                    <a:p>
                      <a:pPr algn="l" fontAlgn="b"/>
                      <a:r>
                        <a:rPr lang="es-CO" sz="1400" u="none" strike="noStrike" dirty="0">
                          <a:effectLst/>
                        </a:rPr>
                        <a:t>Cartera Vigente</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53.502.857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55.626.650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57.857.682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60.061.084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62.347.434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64.719.825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67.181.465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69.735.680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72.385.921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75.135.763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639296287"/>
                  </a:ext>
                </a:extLst>
              </a:tr>
              <a:tr h="412970">
                <a:tc>
                  <a:txBody>
                    <a:bodyPr/>
                    <a:lstStyle/>
                    <a:p>
                      <a:pPr algn="l" fontAlgn="b"/>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858458104"/>
                  </a:ext>
                </a:extLst>
              </a:tr>
              <a:tr h="428649">
                <a:tc>
                  <a:txBody>
                    <a:bodyPr/>
                    <a:lstStyle/>
                    <a:p>
                      <a:pPr algn="l" fontAlgn="b"/>
                      <a:r>
                        <a:rPr lang="es-CO" sz="1400" b="1" u="none" strike="noStrike" dirty="0">
                          <a:effectLst/>
                        </a:rPr>
                        <a:t>Total Fondeo</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69.164.415</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71.771.712</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74.763.716</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77.727.783</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80.806.981</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84.005.710</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87.328.541</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90.780.213</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94.365.647</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fontAlgn="b"/>
                      <a:r>
                        <a:rPr lang="es-CO" sz="1200" b="1" u="none" strike="noStrike" dirty="0">
                          <a:effectLst/>
                        </a:rPr>
                        <a:t>98.089.948</a:t>
                      </a:r>
                      <a:endParaRPr lang="es-CO" sz="1200" b="1"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356070760"/>
                  </a:ext>
                </a:extLst>
              </a:tr>
              <a:tr h="428649">
                <a:tc>
                  <a:txBody>
                    <a:bodyPr/>
                    <a:lstStyle/>
                    <a:p>
                      <a:pPr algn="l" fontAlgn="b"/>
                      <a:r>
                        <a:rPr lang="es-CO" sz="1400" u="none" strike="noStrike" dirty="0">
                          <a:effectLst/>
                        </a:rPr>
                        <a:t>Depósitos y Exigibilidades</a:t>
                      </a:r>
                      <a:endParaRPr lang="es-CO"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53.457.841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55.497.415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57.836.087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60.154.865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62.564.462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65.068.372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67.670.223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70.373.781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73.182.954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76.101.799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976890893"/>
                  </a:ext>
                </a:extLst>
              </a:tr>
              <a:tr h="428649">
                <a:tc>
                  <a:txBody>
                    <a:bodyPr/>
                    <a:lstStyle/>
                    <a:p>
                      <a:pPr algn="l" fontAlgn="b"/>
                      <a:r>
                        <a:rPr lang="es-ES" sz="1400" u="none" strike="noStrike" dirty="0">
                          <a:effectLst/>
                        </a:rPr>
                        <a:t>Créditos Otras Instituciones de Crédito</a:t>
                      </a:r>
                      <a:endParaRPr lang="es-ES"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4.910.016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5.087.491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5.291.728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5.493.452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5.702.775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5.919.982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6.145.366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6.379.234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6.621.900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b"/>
                      <a:r>
                        <a:rPr lang="es-CO" sz="1200" u="none" strike="noStrike" dirty="0">
                          <a:effectLst/>
                        </a:rPr>
                        <a:t>    6.873.693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496796950"/>
                  </a:ext>
                </a:extLst>
              </a:tr>
              <a:tr h="428649">
                <a:tc>
                  <a:txBody>
                    <a:bodyPr/>
                    <a:lstStyle/>
                    <a:p>
                      <a:pPr algn="l" fontAlgn="b"/>
                      <a:r>
                        <a:rPr lang="es-ES" sz="1400" u="none" strike="noStrike" dirty="0">
                          <a:effectLst/>
                        </a:rPr>
                        <a:t>Títulos de Deuda y Otros</a:t>
                      </a:r>
                      <a:endParaRPr lang="es-ES" sz="1400" b="1" i="0" u="none" strike="noStrike" dirty="0">
                        <a:solidFill>
                          <a:schemeClr val="bg1"/>
                        </a:solidFill>
                        <a:effectLst/>
                        <a:latin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10.796.558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11.186.806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11.635.900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12.079.466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12.539.744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13.017.357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13.512.951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14.027.198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14.560.793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9525" cap="flat" cmpd="sng" algn="ctr">
                      <a:noFill/>
                      <a:prstDash val="soli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algn="l" fontAlgn="b"/>
                      <a:r>
                        <a:rPr lang="es-CO" sz="1200" u="none" strike="noStrike" dirty="0">
                          <a:effectLst/>
                        </a:rPr>
                        <a:t>  15.114.457 </a:t>
                      </a:r>
                      <a:endParaRPr lang="es-CO" sz="1200" b="0" i="0" u="none" strike="noStrike" dirty="0">
                        <a:solidFill>
                          <a:schemeClr val="bg1"/>
                        </a:solidFill>
                        <a:effectLst/>
                        <a:latin typeface="Calibri" panose="020F0502020204030204" pitchFamily="34" charset="0"/>
                      </a:endParaRPr>
                    </a:p>
                  </a:txBody>
                  <a:tcPr marL="0" marR="0" marT="0" marB="0" anchor="ctr">
                    <a:lnL w="9525" cap="flat" cmpd="sng" algn="ctr">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2987977269"/>
                  </a:ext>
                </a:extLst>
              </a:tr>
            </a:tbl>
          </a:graphicData>
        </a:graphic>
      </p:graphicFrame>
    </p:spTree>
    <p:extLst>
      <p:ext uri="{BB962C8B-B14F-4D97-AF65-F5344CB8AC3E}">
        <p14:creationId xmlns:p14="http://schemas.microsoft.com/office/powerpoint/2010/main" val="4218001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CAD8B2-8211-477D-8748-9CCFE638ADC0}"/>
              </a:ext>
            </a:extLst>
          </p:cNvPr>
          <p:cNvSpPr>
            <a:spLocks noGrp="1"/>
          </p:cNvSpPr>
          <p:nvPr>
            <p:ph idx="1"/>
          </p:nvPr>
        </p:nvSpPr>
        <p:spPr>
          <a:xfrm>
            <a:off x="611028" y="1166018"/>
            <a:ext cx="10972800" cy="4525963"/>
          </a:xfrm>
        </p:spPr>
        <p:txBody>
          <a:bodyPr>
            <a:normAutofit/>
          </a:bodyPr>
          <a:lstStyle/>
          <a:p>
            <a:pPr algn="just"/>
            <a:r>
              <a:rPr lang="es-CO" sz="2400" dirty="0">
                <a:solidFill>
                  <a:schemeClr val="bg1"/>
                </a:solidFill>
              </a:rPr>
              <a:t>Banco de Bogotá es una entidad bancaria que pertenece al Grupo AVAL y que su vez ha demostrado tener un alto respaldo de sus inversionistas, principalmente en la colocación de bonos lo cual le permite y ha permitido su expansión en el mercado local e internacional pues en los últimos años la demanda ha sido mayor que la oferta.</a:t>
            </a:r>
          </a:p>
          <a:p>
            <a:pPr algn="just"/>
            <a:r>
              <a:rPr lang="es-CO" sz="2400" dirty="0">
                <a:solidFill>
                  <a:schemeClr val="bg1"/>
                </a:solidFill>
              </a:rPr>
              <a:t>Ha demostrado ser el segundo banco más grande de Colombia por nivel de activos pero el número uno por retorno en cuanto a sus activos (ROA) y patrimonio (ROE).</a:t>
            </a:r>
          </a:p>
          <a:p>
            <a:pPr algn="just"/>
            <a:r>
              <a:rPr lang="es-CO" sz="2400" dirty="0">
                <a:solidFill>
                  <a:schemeClr val="bg1"/>
                </a:solidFill>
              </a:rPr>
              <a:t>Es recomendable comprar o mantener la acción a largo plazo debido a los crecimientos que ha presentado y su gran potencial de expansión en mercados como centro américa ayudando a diversificar su riesgo y más aún cuando ya pasaron los resultados electorales.</a:t>
            </a:r>
          </a:p>
          <a:p>
            <a:pPr marL="0" indent="0" algn="just">
              <a:buNone/>
            </a:pPr>
            <a:endParaRPr lang="es-CO" sz="2400" dirty="0">
              <a:solidFill>
                <a:schemeClr val="bg1"/>
              </a:solidFill>
            </a:endParaRPr>
          </a:p>
          <a:p>
            <a:pPr algn="just"/>
            <a:endParaRPr lang="es-CO" sz="2400" dirty="0">
              <a:solidFill>
                <a:schemeClr val="bg1"/>
              </a:solidFill>
            </a:endParaRPr>
          </a:p>
          <a:p>
            <a:pPr algn="just"/>
            <a:endParaRPr lang="es-CO" sz="2400" dirty="0">
              <a:solidFill>
                <a:schemeClr val="bg1"/>
              </a:solidFill>
            </a:endParaRPr>
          </a:p>
          <a:p>
            <a:pPr algn="just"/>
            <a:endParaRPr lang="es-CO" sz="2400" dirty="0">
              <a:solidFill>
                <a:schemeClr val="bg1"/>
              </a:solidFill>
            </a:endParaRPr>
          </a:p>
        </p:txBody>
      </p:sp>
      <p:sp>
        <p:nvSpPr>
          <p:cNvPr id="4" name="1 Título">
            <a:extLst>
              <a:ext uri="{FF2B5EF4-FFF2-40B4-BE49-F238E27FC236}">
                <a16:creationId xmlns:a16="http://schemas.microsoft.com/office/drawing/2014/main" id="{B7970A7A-AA2B-430C-B0D5-630712641366}"/>
              </a:ext>
            </a:extLst>
          </p:cNvPr>
          <p:cNvSpPr>
            <a:spLocks noGrp="1"/>
          </p:cNvSpPr>
          <p:nvPr>
            <p:ph type="title"/>
          </p:nvPr>
        </p:nvSpPr>
        <p:spPr/>
        <p:txBody>
          <a:bodyPr vert="horz" lIns="91440" tIns="45720" rIns="91440" bIns="45720" rtlCol="0" anchor="ctr">
            <a:normAutofit/>
          </a:bodyPr>
          <a:lstStyle/>
          <a:p>
            <a:pPr marL="342900" indent="-342900">
              <a:lnSpc>
                <a:spcPct val="80000"/>
              </a:lnSpc>
            </a:pPr>
            <a:r>
              <a:rPr lang="es-ES" dirty="0">
                <a:solidFill>
                  <a:schemeClr val="bg1"/>
                </a:solidFill>
              </a:rPr>
              <a:t>CONCLUSIONES</a:t>
            </a:r>
          </a:p>
        </p:txBody>
      </p:sp>
    </p:spTree>
    <p:extLst>
      <p:ext uri="{BB962C8B-B14F-4D97-AF65-F5344CB8AC3E}">
        <p14:creationId xmlns:p14="http://schemas.microsoft.com/office/powerpoint/2010/main" val="2660984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52596" y="-24"/>
            <a:ext cx="8229600" cy="1143000"/>
          </a:xfrm>
        </p:spPr>
        <p:txBody>
          <a:bodyPr vert="horz" lIns="91440" tIns="45720" rIns="91440" bIns="45720" rtlCol="0" anchor="ctr">
            <a:normAutofit/>
          </a:bodyPr>
          <a:lstStyle/>
          <a:p>
            <a:pPr marL="342900" indent="-342900">
              <a:lnSpc>
                <a:spcPct val="80000"/>
              </a:lnSpc>
            </a:pPr>
            <a:r>
              <a:rPr lang="es-ES" dirty="0">
                <a:solidFill>
                  <a:schemeClr val="bg1"/>
                </a:solidFill>
              </a:rPr>
              <a:t>Bibliografía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1484784"/>
            <a:ext cx="8072494" cy="923330"/>
          </a:xfrm>
          <a:prstGeom prst="rect">
            <a:avLst/>
          </a:prstGeom>
          <a:noFill/>
        </p:spPr>
        <p:txBody>
          <a:bodyPr wrap="square" rtlCol="0">
            <a:spAutoFit/>
          </a:bodyPr>
          <a:lstStyle/>
          <a:p>
            <a:r>
              <a:rPr lang="es-ES" dirty="0">
                <a:solidFill>
                  <a:schemeClr val="bg2">
                    <a:lumMod val="75000"/>
                  </a:schemeClr>
                </a:solidFill>
              </a:rPr>
              <a:t> </a:t>
            </a:r>
          </a:p>
          <a:p>
            <a:endParaRPr lang="es-ES" dirty="0">
              <a:solidFill>
                <a:schemeClr val="bg2">
                  <a:lumMod val="75000"/>
                </a:schemeClr>
              </a:solidFill>
            </a:endParaRPr>
          </a:p>
          <a:p>
            <a:endParaRPr lang="es-ES" dirty="0">
              <a:solidFill>
                <a:schemeClr val="bg2">
                  <a:lumMod val="75000"/>
                </a:schemeClr>
              </a:solidFill>
            </a:endParaRPr>
          </a:p>
        </p:txBody>
      </p: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3" name="Rectángulo 2"/>
          <p:cNvSpPr/>
          <p:nvPr/>
        </p:nvSpPr>
        <p:spPr>
          <a:xfrm>
            <a:off x="1801374" y="908721"/>
            <a:ext cx="8550696" cy="5078313"/>
          </a:xfrm>
          <a:prstGeom prst="rect">
            <a:avLst/>
          </a:prstGeom>
        </p:spPr>
        <p:txBody>
          <a:bodyPr wrap="square">
            <a:spAutoFit/>
          </a:bodyPr>
          <a:lstStyle/>
          <a:p>
            <a:pPr marL="304800" indent="-304800" algn="just"/>
            <a:r>
              <a:rPr lang="es-CO" dirty="0">
                <a:solidFill>
                  <a:schemeClr val="bg1"/>
                </a:solidFill>
                <a:latin typeface="Times New Roman" panose="02020603050405020304" pitchFamily="18" charset="0"/>
                <a:ea typeface="SimSun" panose="02010600030101010101" pitchFamily="2" charset="-122"/>
              </a:rPr>
              <a:t>Asobancaria (2018). </a:t>
            </a:r>
            <a:r>
              <a:rPr lang="es-CO" i="1" dirty="0">
                <a:solidFill>
                  <a:schemeClr val="bg1"/>
                </a:solidFill>
                <a:latin typeface="Times New Roman" panose="02020603050405020304" pitchFamily="18" charset="0"/>
                <a:ea typeface="SimSun" panose="02010600030101010101" pitchFamily="2" charset="-122"/>
              </a:rPr>
              <a:t>Brecha de profundización financiera en Colombia.</a:t>
            </a:r>
            <a:r>
              <a:rPr lang="es-CO" dirty="0">
                <a:solidFill>
                  <a:schemeClr val="bg1"/>
                </a:solidFill>
                <a:latin typeface="Times New Roman" panose="02020603050405020304" pitchFamily="18" charset="0"/>
                <a:ea typeface="SimSun" panose="02010600030101010101" pitchFamily="2" charset="-122"/>
              </a:rPr>
              <a:t> </a:t>
            </a:r>
            <a:r>
              <a:rPr lang="en-US" dirty="0">
                <a:solidFill>
                  <a:schemeClr val="bg1"/>
                </a:solidFill>
                <a:latin typeface="Times New Roman" panose="02020603050405020304" pitchFamily="18" charset="0"/>
                <a:ea typeface="SimSun" panose="02010600030101010101" pitchFamily="2" charset="-122"/>
              </a:rPr>
              <a:t>Retrieved from http://marketing.asobancaria.com/hubfs/Asobancaria%20Eventos/Asobancaria%20-%20Semanas-Economicas/1088.pdf</a:t>
            </a:r>
            <a:endParaRPr lang="es-CO" dirty="0">
              <a:solidFill>
                <a:schemeClr val="bg1"/>
              </a:solidFill>
              <a:latin typeface="Times New Roman" panose="02020603050405020304" pitchFamily="18" charset="0"/>
              <a:ea typeface="SimSun" panose="02010600030101010101" pitchFamily="2" charset="-122"/>
            </a:endParaRPr>
          </a:p>
          <a:p>
            <a:pPr marL="304800" indent="-304800"/>
            <a:r>
              <a:rPr lang="es-CO" dirty="0">
                <a:solidFill>
                  <a:schemeClr val="bg1"/>
                </a:solidFill>
                <a:latin typeface="Times New Roman" panose="02020603050405020304" pitchFamily="18" charset="0"/>
                <a:ea typeface="SimSun" panose="02010600030101010101" pitchFamily="2" charset="-122"/>
              </a:rPr>
              <a:t>Banco de Bogotá (n.d.). </a:t>
            </a:r>
            <a:r>
              <a:rPr lang="es-CO" i="1" dirty="0">
                <a:solidFill>
                  <a:schemeClr val="bg1"/>
                </a:solidFill>
                <a:latin typeface="Times New Roman" panose="02020603050405020304" pitchFamily="18" charset="0"/>
                <a:ea typeface="SimSun" panose="02010600030101010101" pitchFamily="2" charset="-122"/>
              </a:rPr>
              <a:t>Informe de Gestión Año 2017. Banco de Bogotá</a:t>
            </a:r>
            <a:r>
              <a:rPr lang="es-CO" dirty="0">
                <a:solidFill>
                  <a:schemeClr val="bg1"/>
                </a:solidFill>
                <a:latin typeface="Times New Roman" panose="02020603050405020304" pitchFamily="18" charset="0"/>
                <a:ea typeface="SimSun" panose="02010600030101010101" pitchFamily="2" charset="-122"/>
              </a:rPr>
              <a:t>. Retrieved from https://www.bancodebogota.com/wps/themes/html/banco-de-bogota/pdf/relacion-con-el-inversionista/sobre-el-banco/informe-de-gestion/2017/cap1-nuestro-banco.pdf</a:t>
            </a:r>
          </a:p>
          <a:p>
            <a:pPr marL="304800" indent="-304800"/>
            <a:r>
              <a:rPr lang="es-CO" dirty="0">
                <a:solidFill>
                  <a:schemeClr val="bg1"/>
                </a:solidFill>
                <a:latin typeface="Times New Roman" panose="02020603050405020304" pitchFamily="18" charset="0"/>
                <a:ea typeface="SimSun" panose="02010600030101010101" pitchFamily="2" charset="-122"/>
              </a:rPr>
              <a:t>Banco de Bogotá - Dividendos Vigentes (n.d.). Retrieved from https://www.bancodebogota.com/wps/portal/banco-de-bogota/bogota/relacion-inversionista/accionistas-asambleas/dividendos-vigentes</a:t>
            </a:r>
          </a:p>
          <a:p>
            <a:pPr marL="304800" indent="-304800"/>
            <a:r>
              <a:rPr lang="es-CO" dirty="0">
                <a:solidFill>
                  <a:schemeClr val="bg1"/>
                </a:solidFill>
                <a:latin typeface="Times New Roman" panose="02020603050405020304" pitchFamily="18" charset="0"/>
                <a:ea typeface="SimSun" panose="02010600030101010101" pitchFamily="2" charset="-122"/>
              </a:rPr>
              <a:t>Banco de Bogotá - Productos y Servicios Bancarios en Línea (n.d.). Retrieved from https://www.bancodebogota.com/wps/portal/banco-de-bogota/bogota/personas/!ut/p/a1/hc7BDoIwDAbgZ-HAlRYJU7wt4QLR4MFE2MWAmQMzNjImvL7TeFOxSQ9tvj8tMCiBqXrqRG07rWr5nBk5E0wyjArMkRxTpPskC9N1HBYH4kDlAP4oiv_yJ2CLZIVvsHAiByakbl7vVlQ10UYAM_zKDTfB3bh1a-0wbn30cZ7nQGgtJ</a:t>
            </a:r>
          </a:p>
          <a:p>
            <a:pPr marL="304800" indent="-304800"/>
            <a:r>
              <a:rPr lang="es-CO" dirty="0">
                <a:solidFill>
                  <a:schemeClr val="bg1"/>
                </a:solidFill>
                <a:latin typeface="Times New Roman" panose="02020603050405020304" pitchFamily="18" charset="0"/>
                <a:ea typeface="SimSun" panose="02010600030101010101" pitchFamily="2" charset="-122"/>
              </a:rPr>
              <a:t>Castro Gómez, S., Malagón, J., Técnico, V., &amp; Montoya, G. (2017). </a:t>
            </a:r>
            <a:r>
              <a:rPr lang="es-CO" i="1" dirty="0">
                <a:solidFill>
                  <a:schemeClr val="bg1"/>
                </a:solidFill>
                <a:latin typeface="Times New Roman" panose="02020603050405020304" pitchFamily="18" charset="0"/>
                <a:ea typeface="SimSun" panose="02010600030101010101" pitchFamily="2" charset="-122"/>
              </a:rPr>
              <a:t>Edición 1088 Brecha de profundización financiera en Colombia</a:t>
            </a:r>
            <a:r>
              <a:rPr lang="es-CO" dirty="0">
                <a:solidFill>
                  <a:schemeClr val="bg1"/>
                </a:solidFill>
                <a:latin typeface="Times New Roman" panose="02020603050405020304" pitchFamily="18" charset="0"/>
                <a:ea typeface="SimSun" panose="02010600030101010101" pitchFamily="2" charset="-122"/>
              </a:rPr>
              <a:t>. Retrieved from http://marketing.asobancaria.com/ensayos-sobre-inclusión-financiera-en-colombia.</a:t>
            </a:r>
          </a:p>
        </p:txBody>
      </p:sp>
    </p:spTree>
    <p:extLst>
      <p:ext uri="{BB962C8B-B14F-4D97-AF65-F5344CB8AC3E}">
        <p14:creationId xmlns:p14="http://schemas.microsoft.com/office/powerpoint/2010/main" val="248105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52596" y="-24"/>
            <a:ext cx="8229600" cy="1143000"/>
          </a:xfrm>
        </p:spPr>
        <p:txBody>
          <a:bodyPr vert="horz" lIns="91440" tIns="45720" rIns="91440" bIns="45720" rtlCol="0" anchor="ctr">
            <a:normAutofit/>
          </a:bodyPr>
          <a:lstStyle/>
          <a:p>
            <a:pPr marL="342900" indent="-342900">
              <a:lnSpc>
                <a:spcPct val="80000"/>
              </a:lnSpc>
            </a:pPr>
            <a:r>
              <a:rPr lang="es-ES" dirty="0">
                <a:solidFill>
                  <a:schemeClr val="bg1"/>
                </a:solidFill>
              </a:rPr>
              <a:t>Bibliografía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1484784"/>
            <a:ext cx="8072494" cy="923330"/>
          </a:xfrm>
          <a:prstGeom prst="rect">
            <a:avLst/>
          </a:prstGeom>
          <a:noFill/>
        </p:spPr>
        <p:txBody>
          <a:bodyPr wrap="square" rtlCol="0">
            <a:spAutoFit/>
          </a:bodyPr>
          <a:lstStyle/>
          <a:p>
            <a:r>
              <a:rPr lang="es-ES" dirty="0">
                <a:solidFill>
                  <a:schemeClr val="bg2">
                    <a:lumMod val="75000"/>
                  </a:schemeClr>
                </a:solidFill>
              </a:rPr>
              <a:t> </a:t>
            </a:r>
          </a:p>
          <a:p>
            <a:endParaRPr lang="es-ES" dirty="0">
              <a:solidFill>
                <a:schemeClr val="bg2">
                  <a:lumMod val="75000"/>
                </a:schemeClr>
              </a:solidFill>
            </a:endParaRPr>
          </a:p>
          <a:p>
            <a:endParaRPr lang="es-ES" dirty="0">
              <a:solidFill>
                <a:schemeClr val="bg2">
                  <a:lumMod val="75000"/>
                </a:schemeClr>
              </a:solidFill>
            </a:endParaRPr>
          </a:p>
        </p:txBody>
      </p: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3" name="Rectángulo 2"/>
          <p:cNvSpPr/>
          <p:nvPr/>
        </p:nvSpPr>
        <p:spPr>
          <a:xfrm>
            <a:off x="1801374" y="908720"/>
            <a:ext cx="8550696" cy="4801314"/>
          </a:xfrm>
          <a:prstGeom prst="rect">
            <a:avLst/>
          </a:prstGeom>
        </p:spPr>
        <p:txBody>
          <a:bodyPr wrap="square">
            <a:spAutoFit/>
          </a:bodyPr>
          <a:lstStyle/>
          <a:p>
            <a:pPr marL="304800" indent="-304800"/>
            <a:r>
              <a:rPr lang="es-CO" i="1" dirty="0">
                <a:solidFill>
                  <a:schemeClr val="bg1"/>
                </a:solidFill>
                <a:latin typeface="Times New Roman" panose="02020603050405020304" pitchFamily="18" charset="0"/>
                <a:ea typeface="SimSun" panose="02010600030101010101" pitchFamily="2" charset="-122"/>
              </a:rPr>
              <a:t>Conferencia de Resultados Consolidados 4T-2017 y año 2017 NIIF - Banco de Bogotá</a:t>
            </a:r>
            <a:r>
              <a:rPr lang="es-CO" dirty="0">
                <a:solidFill>
                  <a:schemeClr val="bg1"/>
                </a:solidFill>
                <a:latin typeface="Times New Roman" panose="02020603050405020304" pitchFamily="18" charset="0"/>
                <a:ea typeface="SimSun" panose="02010600030101010101" pitchFamily="2" charset="-122"/>
              </a:rPr>
              <a:t>. (2018). Retrieved from https://www.bancodebogota.com/wps/themes/html/banco-de-bogota/pdf/relacion-con-el-inversionista/informacion-financiera/resultados-financieros/resultados-trimestrales/banco-de-bogota-4t2017.pdf</a:t>
            </a:r>
          </a:p>
          <a:p>
            <a:pPr marL="304800" indent="-304800"/>
            <a:r>
              <a:rPr lang="es-CO" dirty="0">
                <a:solidFill>
                  <a:schemeClr val="bg1"/>
                </a:solidFill>
                <a:latin typeface="Times New Roman" panose="02020603050405020304" pitchFamily="18" charset="0"/>
                <a:ea typeface="SimSun" panose="02010600030101010101" pitchFamily="2" charset="-122"/>
              </a:rPr>
              <a:t>EMBI - Riesgo País | Mercados - Ambito.com (n.d.). Retrieved from http://www.ambito.com/economia/mercados/riesgo-pais/info/?id=1</a:t>
            </a:r>
          </a:p>
          <a:p>
            <a:pPr marL="304800" indent="-304800"/>
            <a:r>
              <a:rPr lang="es-CO" dirty="0">
                <a:solidFill>
                  <a:schemeClr val="bg1"/>
                </a:solidFill>
                <a:latin typeface="Times New Roman" panose="02020603050405020304" pitchFamily="18" charset="0"/>
                <a:ea typeface="SimSun" panose="02010600030101010101" pitchFamily="2" charset="-122"/>
              </a:rPr>
              <a:t>Fernández, P. (2002). </a:t>
            </a:r>
            <a:r>
              <a:rPr lang="es-CO" i="1" dirty="0">
                <a:solidFill>
                  <a:schemeClr val="bg1"/>
                </a:solidFill>
                <a:latin typeface="Times New Roman" panose="02020603050405020304" pitchFamily="18" charset="0"/>
                <a:ea typeface="SimSun" panose="02010600030101010101" pitchFamily="2" charset="-122"/>
              </a:rPr>
              <a:t>Valuation methods and shareholder value creation. </a:t>
            </a:r>
            <a:r>
              <a:rPr lang="es-CO" dirty="0">
                <a:solidFill>
                  <a:schemeClr val="bg1"/>
                </a:solidFill>
                <a:latin typeface="Times New Roman" panose="02020603050405020304" pitchFamily="18" charset="0"/>
                <a:ea typeface="SimSun" panose="02010600030101010101" pitchFamily="2" charset="-122"/>
              </a:rPr>
              <a:t>Charlottesville: Academic Press.</a:t>
            </a:r>
          </a:p>
          <a:p>
            <a:pPr marL="304800" indent="-304800"/>
            <a:r>
              <a:rPr lang="es-CO" dirty="0">
                <a:solidFill>
                  <a:schemeClr val="bg1"/>
                </a:solidFill>
                <a:latin typeface="Times New Roman" panose="02020603050405020304" pitchFamily="18" charset="0"/>
                <a:ea typeface="SimSun" panose="02010600030101010101" pitchFamily="2" charset="-122"/>
              </a:rPr>
              <a:t>Grupo Aval (2018). </a:t>
            </a:r>
            <a:r>
              <a:rPr lang="es-CO" i="1" dirty="0">
                <a:solidFill>
                  <a:schemeClr val="bg1"/>
                </a:solidFill>
                <a:latin typeface="Times New Roman" panose="02020603050405020304" pitchFamily="18" charset="0"/>
                <a:ea typeface="SimSun" panose="02010600030101010101" pitchFamily="2" charset="-122"/>
              </a:rPr>
              <a:t>Grupo Aval - Datos Históricos.</a:t>
            </a:r>
            <a:r>
              <a:rPr lang="es-CO" dirty="0">
                <a:solidFill>
                  <a:schemeClr val="bg1"/>
                </a:solidFill>
                <a:latin typeface="Times New Roman" panose="02020603050405020304" pitchFamily="18" charset="0"/>
                <a:ea typeface="SimSun" panose="02010600030101010101" pitchFamily="2" charset="-122"/>
              </a:rPr>
              <a:t> Retrieved from https://www.grupoaval.com/wps/portal/grupo-aval/aval/portal-financiero/renta-variable/acciones-bolsa-colombia/datos-historicos/!ut/p/a1/04_Sj9CPykssy0xPLMnMz0vMAfGjzOItDM2MPIzdDbwNPJ1NDBydDdzc_YO9vCy9zYAKIvEoMDCgSL-HmSEh_eH6UXiVgFyATwHYCrwKgk2gCswMLD0NjP0</a:t>
            </a:r>
          </a:p>
          <a:p>
            <a:pPr marL="304800" indent="-304800"/>
            <a:r>
              <a:rPr lang="es-CO" dirty="0">
                <a:solidFill>
                  <a:schemeClr val="bg1"/>
                </a:solidFill>
                <a:latin typeface="Times New Roman" panose="02020603050405020304" pitchFamily="18" charset="0"/>
                <a:ea typeface="SimSun" panose="02010600030101010101" pitchFamily="2" charset="-122"/>
              </a:rPr>
              <a:t>Inflation Expectations: Latest News Release (2018). Retrieved from https://www.clevelandfed.org/our-research/indicators-and-data/inflation-expectations.aspx</a:t>
            </a:r>
          </a:p>
        </p:txBody>
      </p:sp>
    </p:spTree>
    <p:extLst>
      <p:ext uri="{BB962C8B-B14F-4D97-AF65-F5344CB8AC3E}">
        <p14:creationId xmlns:p14="http://schemas.microsoft.com/office/powerpoint/2010/main" val="3782738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52596" y="-24"/>
            <a:ext cx="8229600" cy="1143000"/>
          </a:xfrm>
        </p:spPr>
        <p:txBody>
          <a:bodyPr vert="horz" lIns="91440" tIns="45720" rIns="91440" bIns="45720" rtlCol="0" anchor="ctr">
            <a:normAutofit/>
          </a:bodyPr>
          <a:lstStyle/>
          <a:p>
            <a:pPr marL="342900" indent="-342900">
              <a:lnSpc>
                <a:spcPct val="80000"/>
              </a:lnSpc>
            </a:pPr>
            <a:r>
              <a:rPr lang="es-ES" dirty="0">
                <a:solidFill>
                  <a:schemeClr val="bg1"/>
                </a:solidFill>
              </a:rPr>
              <a:t>Bibliografía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1484784"/>
            <a:ext cx="8072494" cy="923330"/>
          </a:xfrm>
          <a:prstGeom prst="rect">
            <a:avLst/>
          </a:prstGeom>
          <a:noFill/>
        </p:spPr>
        <p:txBody>
          <a:bodyPr wrap="square" rtlCol="0">
            <a:spAutoFit/>
          </a:bodyPr>
          <a:lstStyle/>
          <a:p>
            <a:r>
              <a:rPr lang="es-ES" dirty="0">
                <a:solidFill>
                  <a:schemeClr val="bg2">
                    <a:lumMod val="75000"/>
                  </a:schemeClr>
                </a:solidFill>
              </a:rPr>
              <a:t> </a:t>
            </a:r>
          </a:p>
          <a:p>
            <a:endParaRPr lang="es-ES" dirty="0">
              <a:solidFill>
                <a:schemeClr val="bg2">
                  <a:lumMod val="75000"/>
                </a:schemeClr>
              </a:solidFill>
            </a:endParaRPr>
          </a:p>
          <a:p>
            <a:endParaRPr lang="es-ES" dirty="0">
              <a:solidFill>
                <a:schemeClr val="bg2">
                  <a:lumMod val="75000"/>
                </a:schemeClr>
              </a:solidFill>
            </a:endParaRPr>
          </a:p>
        </p:txBody>
      </p: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3" name="Rectángulo 2"/>
          <p:cNvSpPr/>
          <p:nvPr/>
        </p:nvSpPr>
        <p:spPr>
          <a:xfrm>
            <a:off x="1801374" y="908721"/>
            <a:ext cx="8550696" cy="5078313"/>
          </a:xfrm>
          <a:prstGeom prst="rect">
            <a:avLst/>
          </a:prstGeom>
        </p:spPr>
        <p:txBody>
          <a:bodyPr wrap="square">
            <a:spAutoFit/>
          </a:bodyPr>
          <a:lstStyle/>
          <a:p>
            <a:pPr marL="304800" indent="-304800"/>
            <a:r>
              <a:rPr lang="es-CO" dirty="0">
                <a:solidFill>
                  <a:schemeClr val="bg1"/>
                </a:solidFill>
                <a:latin typeface="Times New Roman" panose="02020603050405020304" pitchFamily="18" charset="0"/>
                <a:ea typeface="SimSun" panose="02010600030101010101" pitchFamily="2" charset="-122"/>
              </a:rPr>
              <a:t>PIB per cápita (US$ a precios actuales) | Data (n.d.). Retrieved from https://datos.bancomundial.org/indicador/NY.GDP.PCAP.CD?locations=AR-BO-BR-CL-CO-EC</a:t>
            </a:r>
          </a:p>
          <a:p>
            <a:pPr marL="304800" indent="-304800"/>
            <a:r>
              <a:rPr lang="es-CO" i="1" dirty="0">
                <a:solidFill>
                  <a:schemeClr val="bg1"/>
                </a:solidFill>
                <a:latin typeface="Times New Roman" panose="02020603050405020304" pitchFamily="18" charset="0"/>
                <a:ea typeface="SimSun" panose="02010600030101010101" pitchFamily="2" charset="-122"/>
              </a:rPr>
              <a:t>Presentación Corporativa - Banco de Bogotá - Junio 2017</a:t>
            </a:r>
            <a:r>
              <a:rPr lang="es-CO" dirty="0">
                <a:solidFill>
                  <a:schemeClr val="bg1"/>
                </a:solidFill>
                <a:latin typeface="Times New Roman" panose="02020603050405020304" pitchFamily="18" charset="0"/>
                <a:ea typeface="SimSun" panose="02010600030101010101" pitchFamily="2" charset="-122"/>
              </a:rPr>
              <a:t> (n.d.). Retrieved from https://www.bancodebogota.com/wps/themes/html/banco-de-bogota/pdf/relacion-con-el-inversionista/sobre-el-banco/presentacion/banco-bogota-junio-2017.pdf</a:t>
            </a:r>
          </a:p>
          <a:p>
            <a:pPr marL="304800" indent="-304800"/>
            <a:r>
              <a:rPr lang="es-CO" i="1" dirty="0">
                <a:solidFill>
                  <a:schemeClr val="bg1"/>
                </a:solidFill>
                <a:latin typeface="Times New Roman" panose="02020603050405020304" pitchFamily="18" charset="0"/>
                <a:ea typeface="SimSun" panose="02010600030101010101" pitchFamily="2" charset="-122"/>
              </a:rPr>
              <a:t>Presentación Corporativa - Historia Banco de Bogotá</a:t>
            </a:r>
            <a:r>
              <a:rPr lang="es-CO" dirty="0">
                <a:solidFill>
                  <a:schemeClr val="bg1"/>
                </a:solidFill>
                <a:latin typeface="Times New Roman" panose="02020603050405020304" pitchFamily="18" charset="0"/>
                <a:ea typeface="SimSun" panose="02010600030101010101" pitchFamily="2" charset="-122"/>
              </a:rPr>
              <a:t> (n.d.). Retrieved from https://www.bancodebogota.com/wps/themes/html/banco-de-bogota/pdf/relacion-con-el-inversionista/sobre-el-banco/presentacion/banco-bogota-diciembre2016.pdf</a:t>
            </a:r>
          </a:p>
          <a:p>
            <a:pPr marL="304800" indent="-304800"/>
            <a:r>
              <a:rPr lang="es-CO" dirty="0">
                <a:solidFill>
                  <a:schemeClr val="bg1"/>
                </a:solidFill>
                <a:latin typeface="Times New Roman" panose="02020603050405020304" pitchFamily="18" charset="0"/>
                <a:ea typeface="SimSun" panose="02010600030101010101" pitchFamily="2" charset="-122"/>
              </a:rPr>
              <a:t>PROSPECTO DE INFORMACIÓN BANCO DE BOGOTÁ (n.d.). Retrieved from http://www.bvc.com.co/recursos/emisores/Prospectos/Acciones/Prospecto_Banco_de_Bogota_2014.pdf</a:t>
            </a:r>
          </a:p>
          <a:p>
            <a:pPr marL="304800" indent="-304800"/>
            <a:r>
              <a:rPr lang="es-CO" dirty="0">
                <a:solidFill>
                  <a:schemeClr val="bg1"/>
                </a:solidFill>
                <a:latin typeface="Times New Roman" panose="02020603050405020304" pitchFamily="18" charset="0"/>
                <a:ea typeface="SimSun" panose="02010600030101010101" pitchFamily="2" charset="-122"/>
              </a:rPr>
              <a:t>Prospecto, Información, F., &amp; De. (2013). </a:t>
            </a:r>
            <a:r>
              <a:rPr lang="es-CO" i="1" dirty="0">
                <a:solidFill>
                  <a:schemeClr val="bg1"/>
                </a:solidFill>
                <a:latin typeface="Times New Roman" panose="02020603050405020304" pitchFamily="18" charset="0"/>
                <a:ea typeface="SimSun" panose="02010600030101010101" pitchFamily="2" charset="-122"/>
              </a:rPr>
              <a:t>Informe revisor fiscal - Banco de Bogotá - Anexo 6 EEFF</a:t>
            </a:r>
            <a:r>
              <a:rPr lang="es-CO" dirty="0">
                <a:solidFill>
                  <a:schemeClr val="bg1"/>
                </a:solidFill>
                <a:latin typeface="Times New Roman" panose="02020603050405020304" pitchFamily="18" charset="0"/>
                <a:ea typeface="SimSun" panose="02010600030101010101" pitchFamily="2" charset="-122"/>
              </a:rPr>
              <a:t>. Retrieved from https://www.bancodebogota.com/wps/themes/html/banco-de-bogota/pdf/relacion-con-el-inversionista/agenda-y-comunicados/emisiones/renta-variable/anexo6.pdf</a:t>
            </a:r>
          </a:p>
          <a:p>
            <a:pPr marL="304800" indent="-304800"/>
            <a:r>
              <a:rPr lang="es-CO" dirty="0">
                <a:solidFill>
                  <a:schemeClr val="bg1"/>
                </a:solidFill>
                <a:latin typeface="Times New Roman" panose="02020603050405020304" pitchFamily="18" charset="0"/>
                <a:ea typeface="SimSun" panose="02010600030101010101" pitchFamily="2" charset="-122"/>
              </a:rPr>
              <a:t>Superintendencia Financiera de Colombia (n.d.). Retrieved from https://www.superfinanciera.gov.co/publicacion/10086287</a:t>
            </a:r>
          </a:p>
        </p:txBody>
      </p:sp>
    </p:spTree>
    <p:extLst>
      <p:ext uri="{BB962C8B-B14F-4D97-AF65-F5344CB8AC3E}">
        <p14:creationId xmlns:p14="http://schemas.microsoft.com/office/powerpoint/2010/main" val="197022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133600" y="-18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AGENDA </a:t>
            </a:r>
          </a:p>
        </p:txBody>
      </p:sp>
      <p:grpSp>
        <p:nvGrpSpPr>
          <p:cNvPr id="5" name="Group 106"/>
          <p:cNvGrpSpPr/>
          <p:nvPr/>
        </p:nvGrpSpPr>
        <p:grpSpPr>
          <a:xfrm>
            <a:off x="5092080" y="1295400"/>
            <a:ext cx="4976328" cy="785462"/>
            <a:chOff x="4113734" y="1462930"/>
            <a:chExt cx="7109040" cy="1122088"/>
          </a:xfrm>
        </p:grpSpPr>
        <p:sp>
          <p:nvSpPr>
            <p:cNvPr id="6"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TextBox 12"/>
            <p:cNvSpPr txBox="1"/>
            <p:nvPr/>
          </p:nvSpPr>
          <p:spPr>
            <a:xfrm>
              <a:off x="5486400" y="1579167"/>
              <a:ext cx="5736374" cy="923330"/>
            </a:xfrm>
            <a:prstGeom prst="rect">
              <a:avLst/>
            </a:prstGeom>
            <a:noFill/>
          </p:spPr>
          <p:txBody>
            <a:bodyPr wrap="square" rtlCol="0" anchor="ctr">
              <a:spAutoFit/>
            </a:bodyPr>
            <a:lstStyle/>
            <a:p>
              <a:r>
                <a:rPr lang="es-419" dirty="0">
                  <a:solidFill>
                    <a:schemeClr val="bg1"/>
                  </a:solidFill>
                </a:rPr>
                <a:t>HISTORIA, PRODUCTOS, SERVICIOS E INFRAESTRUCTURA</a:t>
              </a:r>
              <a:endParaRPr lang="en-US" dirty="0">
                <a:solidFill>
                  <a:schemeClr val="bg1"/>
                </a:solidFill>
              </a:endParaRPr>
            </a:p>
          </p:txBody>
        </p:sp>
        <p:sp>
          <p:nvSpPr>
            <p:cNvPr id="8" name="Oval 102"/>
            <p:cNvSpPr>
              <a:spLocks noChangeAspect="1"/>
            </p:cNvSpPr>
            <p:nvPr/>
          </p:nvSpPr>
          <p:spPr>
            <a:xfrm>
              <a:off x="4113734" y="1462930"/>
              <a:ext cx="1122088" cy="112208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1</a:t>
              </a:r>
            </a:p>
          </p:txBody>
        </p:sp>
      </p:grpSp>
      <p:grpSp>
        <p:nvGrpSpPr>
          <p:cNvPr id="9" name="Group 107"/>
          <p:cNvGrpSpPr/>
          <p:nvPr/>
        </p:nvGrpSpPr>
        <p:grpSpPr>
          <a:xfrm>
            <a:off x="6006481" y="2420888"/>
            <a:ext cx="4924381" cy="790516"/>
            <a:chOff x="4880169" y="3243923"/>
            <a:chExt cx="7034832" cy="1129308"/>
          </a:xfrm>
        </p:grpSpPr>
        <p:sp>
          <p:nvSpPr>
            <p:cNvPr id="10"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1" name="TextBox 20"/>
            <p:cNvSpPr txBox="1"/>
            <p:nvPr/>
          </p:nvSpPr>
          <p:spPr>
            <a:xfrm>
              <a:off x="6376059" y="3574036"/>
              <a:ext cx="4497354" cy="527617"/>
            </a:xfrm>
            <a:prstGeom prst="rect">
              <a:avLst/>
            </a:prstGeom>
            <a:noFill/>
          </p:spPr>
          <p:txBody>
            <a:bodyPr wrap="square" rtlCol="0" anchor="ctr">
              <a:spAutoFit/>
            </a:bodyPr>
            <a:lstStyle/>
            <a:p>
              <a:r>
                <a:rPr lang="es-419" dirty="0">
                  <a:solidFill>
                    <a:schemeClr val="bg1">
                      <a:lumMod val="65000"/>
                    </a:schemeClr>
                  </a:solidFill>
                </a:rPr>
                <a:t>ANÁLISIS DE LA INDUSTRIA</a:t>
              </a:r>
              <a:endParaRPr lang="es-CO" dirty="0">
                <a:solidFill>
                  <a:schemeClr val="bg1">
                    <a:lumMod val="65000"/>
                  </a:schemeClr>
                </a:solidFill>
              </a:endParaRPr>
            </a:p>
          </p:txBody>
        </p:sp>
        <p:sp>
          <p:nvSpPr>
            <p:cNvPr id="12" name="Oval 104"/>
            <p:cNvSpPr>
              <a:spLocks noChangeAspect="1"/>
            </p:cNvSpPr>
            <p:nvPr/>
          </p:nvSpPr>
          <p:spPr>
            <a:xfrm>
              <a:off x="4880169" y="3243923"/>
              <a:ext cx="1122087" cy="1122087"/>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2</a:t>
              </a:r>
            </a:p>
          </p:txBody>
        </p:sp>
      </p:grpSp>
      <p:grpSp>
        <p:nvGrpSpPr>
          <p:cNvPr id="17" name="Group 107"/>
          <p:cNvGrpSpPr/>
          <p:nvPr/>
        </p:nvGrpSpPr>
        <p:grpSpPr>
          <a:xfrm>
            <a:off x="6006481" y="3583413"/>
            <a:ext cx="4924381" cy="785460"/>
            <a:chOff x="4880169" y="3258774"/>
            <a:chExt cx="7034832" cy="1122085"/>
          </a:xfrm>
        </p:grpSpPr>
        <p:sp>
          <p:nvSpPr>
            <p:cNvPr id="18"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9" name="TextBox 20"/>
            <p:cNvSpPr txBox="1"/>
            <p:nvPr/>
          </p:nvSpPr>
          <p:spPr>
            <a:xfrm>
              <a:off x="6376059" y="3376180"/>
              <a:ext cx="4497354" cy="923329"/>
            </a:xfrm>
            <a:prstGeom prst="rect">
              <a:avLst/>
            </a:prstGeom>
            <a:noFill/>
          </p:spPr>
          <p:txBody>
            <a:bodyPr wrap="square" rtlCol="0" anchor="ctr">
              <a:spAutoFit/>
            </a:bodyPr>
            <a:lstStyle/>
            <a:p>
              <a:r>
                <a:rPr lang="es-CO" dirty="0">
                  <a:solidFill>
                    <a:schemeClr val="bg1">
                      <a:lumMod val="65000"/>
                    </a:schemeClr>
                  </a:solidFill>
                </a:rPr>
                <a:t>SITUACIÓN Y ANÁLISIS FINANCIERO</a:t>
              </a:r>
            </a:p>
          </p:txBody>
        </p:sp>
        <p:sp>
          <p:nvSpPr>
            <p:cNvPr id="20" name="Oval 104"/>
            <p:cNvSpPr>
              <a:spLocks noChangeAspect="1"/>
            </p:cNvSpPr>
            <p:nvPr/>
          </p:nvSpPr>
          <p:spPr>
            <a:xfrm>
              <a:off x="4880169" y="3258774"/>
              <a:ext cx="1122087" cy="1122085"/>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3</a:t>
              </a:r>
            </a:p>
          </p:txBody>
        </p:sp>
      </p:grpSp>
      <p:pic>
        <p:nvPicPr>
          <p:cNvPr id="11266" name="Picture 2" descr="Resultado de imagen para logo banco de bogo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206" y="1900645"/>
            <a:ext cx="3491880" cy="27029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8300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52596" y="-24"/>
            <a:ext cx="8229600" cy="1143000"/>
          </a:xfrm>
        </p:spPr>
        <p:txBody>
          <a:bodyPr vert="horz" lIns="91440" tIns="45720" rIns="91440" bIns="45720" rtlCol="0" anchor="ctr">
            <a:normAutofit/>
          </a:bodyPr>
          <a:lstStyle/>
          <a:p>
            <a:pPr marL="342900" indent="-342900">
              <a:lnSpc>
                <a:spcPct val="80000"/>
              </a:lnSpc>
            </a:pPr>
            <a:r>
              <a:rPr lang="es-ES" dirty="0">
                <a:solidFill>
                  <a:schemeClr val="bg1"/>
                </a:solidFill>
              </a:rPr>
              <a:t>Bibliografía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279576" y="1484784"/>
            <a:ext cx="8072494" cy="923330"/>
          </a:xfrm>
          <a:prstGeom prst="rect">
            <a:avLst/>
          </a:prstGeom>
          <a:noFill/>
        </p:spPr>
        <p:txBody>
          <a:bodyPr wrap="square" rtlCol="0">
            <a:spAutoFit/>
          </a:bodyPr>
          <a:lstStyle/>
          <a:p>
            <a:r>
              <a:rPr lang="es-ES" dirty="0">
                <a:solidFill>
                  <a:schemeClr val="bg2">
                    <a:lumMod val="75000"/>
                  </a:schemeClr>
                </a:solidFill>
              </a:rPr>
              <a:t> </a:t>
            </a:r>
          </a:p>
          <a:p>
            <a:endParaRPr lang="es-ES" dirty="0">
              <a:solidFill>
                <a:schemeClr val="bg2">
                  <a:lumMod val="75000"/>
                </a:schemeClr>
              </a:solidFill>
            </a:endParaRPr>
          </a:p>
          <a:p>
            <a:endParaRPr lang="es-ES" dirty="0">
              <a:solidFill>
                <a:schemeClr val="bg2">
                  <a:lumMod val="75000"/>
                </a:schemeClr>
              </a:solidFill>
            </a:endParaRPr>
          </a:p>
        </p:txBody>
      </p: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sp>
        <p:nvSpPr>
          <p:cNvPr id="3" name="Rectángulo 2"/>
          <p:cNvSpPr/>
          <p:nvPr/>
        </p:nvSpPr>
        <p:spPr>
          <a:xfrm>
            <a:off x="1801374" y="908720"/>
            <a:ext cx="8550696" cy="1754326"/>
          </a:xfrm>
          <a:prstGeom prst="rect">
            <a:avLst/>
          </a:prstGeom>
        </p:spPr>
        <p:txBody>
          <a:bodyPr wrap="square">
            <a:spAutoFit/>
          </a:bodyPr>
          <a:lstStyle/>
          <a:p>
            <a:pPr marL="304800" indent="-304800"/>
            <a:r>
              <a:rPr lang="es-CO" dirty="0">
                <a:solidFill>
                  <a:schemeClr val="bg1"/>
                </a:solidFill>
                <a:latin typeface="Times New Roman" panose="02020603050405020304" pitchFamily="18" charset="0"/>
                <a:ea typeface="SimSun" panose="02010600030101010101" pitchFamily="2" charset="-122"/>
              </a:rPr>
              <a:t>Superintendencia Financiera de Colombia (2017). </a:t>
            </a:r>
            <a:r>
              <a:rPr lang="es-CO" i="1" dirty="0">
                <a:solidFill>
                  <a:schemeClr val="bg1"/>
                </a:solidFill>
                <a:latin typeface="Times New Roman" panose="02020603050405020304" pitchFamily="18" charset="0"/>
                <a:ea typeface="SimSun" panose="02010600030101010101" pitchFamily="2" charset="-122"/>
              </a:rPr>
              <a:t>Actualidad del Sistema Financiero Colombiano, 1200.</a:t>
            </a:r>
            <a:r>
              <a:rPr lang="es-CO" dirty="0">
                <a:solidFill>
                  <a:schemeClr val="bg1"/>
                </a:solidFill>
                <a:latin typeface="Times New Roman" panose="02020603050405020304" pitchFamily="18" charset="0"/>
                <a:ea typeface="SimSun" panose="02010600030101010101" pitchFamily="2" charset="-122"/>
              </a:rPr>
              <a:t> Retrieved from https://m.superfinanciera.gov.co/descargas/institucional/pubFile1029734/comsectorfinanciero122017.pdf</a:t>
            </a:r>
          </a:p>
          <a:p>
            <a:pPr marL="304800" indent="-304800"/>
            <a:r>
              <a:rPr lang="es-CO" dirty="0">
                <a:solidFill>
                  <a:schemeClr val="bg1"/>
                </a:solidFill>
                <a:latin typeface="Times New Roman" panose="02020603050405020304" pitchFamily="18" charset="0"/>
                <a:ea typeface="SimSun" panose="02010600030101010101" pitchFamily="2" charset="-122"/>
              </a:rPr>
              <a:t>Yahoo Finance - Business Finance, Stock Market, Quotes, News (n.d.). Retrieved from https://finance.yahoo.com/</a:t>
            </a:r>
          </a:p>
        </p:txBody>
      </p:sp>
    </p:spTree>
    <p:extLst>
      <p:ext uri="{BB962C8B-B14F-4D97-AF65-F5344CB8AC3E}">
        <p14:creationId xmlns:p14="http://schemas.microsoft.com/office/powerpoint/2010/main" val="3812878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a:xfrm>
            <a:off x="1981200" y="-171400"/>
            <a:ext cx="8229600" cy="1143000"/>
          </a:xfrm>
        </p:spPr>
        <p:txBody>
          <a:bodyPr>
            <a:normAutofit/>
          </a:bodyPr>
          <a:lstStyle/>
          <a:p>
            <a:r>
              <a:rPr lang="es-ES" dirty="0">
                <a:solidFill>
                  <a:schemeClr val="bg1"/>
                </a:solidFill>
                <a:latin typeface="Arial Narrow" pitchFamily="34" charset="0"/>
              </a:rPr>
              <a:t>HISTORIA DE LA EMPRESA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205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8009" t="10743" r="19620" b="14567"/>
          <a:stretch/>
        </p:blipFill>
        <p:spPr bwMode="auto">
          <a:xfrm>
            <a:off x="2387588" y="811680"/>
            <a:ext cx="7416824" cy="4993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rot="16200000">
            <a:off x="7431098" y="2741976"/>
            <a:ext cx="5589241" cy="338554"/>
          </a:xfrm>
          <a:prstGeom prst="rect">
            <a:avLst/>
          </a:prstGeom>
          <a:noFill/>
        </p:spPr>
        <p:txBody>
          <a:bodyPr wrap="square" rtlCol="0">
            <a:spAutoFit/>
          </a:bodyPr>
          <a:lstStyle/>
          <a:p>
            <a:r>
              <a:rPr lang="es-419" sz="1600" i="1" dirty="0">
                <a:solidFill>
                  <a:schemeClr val="bg1">
                    <a:lumMod val="85000"/>
                  </a:schemeClr>
                </a:solidFill>
              </a:rPr>
              <a:t>Fuente</a:t>
            </a:r>
            <a:r>
              <a:rPr lang="es-419" sz="1600" dirty="0">
                <a:solidFill>
                  <a:schemeClr val="bg1">
                    <a:lumMod val="85000"/>
                  </a:schemeClr>
                </a:solidFill>
              </a:rPr>
              <a:t>: </a:t>
            </a:r>
            <a:r>
              <a:rPr lang="es-CO" sz="1600" dirty="0">
                <a:solidFill>
                  <a:schemeClr val="bg1">
                    <a:lumMod val="85000"/>
                  </a:schemeClr>
                </a:solidFill>
              </a:rPr>
              <a:t>Presentación corporativa 2017 Banco de Bogotá</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p:nvPr/>
        </p:nvSpPr>
        <p:spPr>
          <a:xfrm rot="297575">
            <a:off x="2463908" y="1114392"/>
            <a:ext cx="3283004" cy="4406502"/>
          </a:xfrm>
          <a:prstGeom prst="rect">
            <a:avLst/>
          </a:prstGeom>
          <a:solidFill>
            <a:schemeClr val="tx2">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10"/>
          <p:cNvSpPr/>
          <p:nvPr/>
        </p:nvSpPr>
        <p:spPr>
          <a:xfrm>
            <a:off x="2495600" y="1166184"/>
            <a:ext cx="3283004" cy="4406502"/>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914400" tIns="91440" rIns="914400" bIns="91440" numCol="1" anchor="ctr" anchorCtr="1" compatLnSpc="1">
            <a:prstTxWarp prst="textNoShape">
              <a:avLst/>
            </a:prstTxWarp>
          </a:bodyPr>
          <a:lstStyle/>
          <a:p>
            <a:endParaRPr lang="en-US" kern="0" dirty="0">
              <a:solidFill>
                <a:schemeClr val="bg1"/>
              </a:solidFill>
              <a:latin typeface="Arial" pitchFamily="34" charset="0"/>
              <a:cs typeface="Arial" pitchFamily="34" charset="0"/>
            </a:endParaRPr>
          </a:p>
        </p:txBody>
      </p:sp>
      <p:grpSp>
        <p:nvGrpSpPr>
          <p:cNvPr id="6" name="Group 11"/>
          <p:cNvGrpSpPr/>
          <p:nvPr/>
        </p:nvGrpSpPr>
        <p:grpSpPr>
          <a:xfrm>
            <a:off x="6152506" y="1158895"/>
            <a:ext cx="3298506" cy="4413412"/>
            <a:chOff x="6399212" y="1447800"/>
            <a:chExt cx="4343400" cy="4654294"/>
          </a:xfrm>
        </p:grpSpPr>
        <p:grpSp>
          <p:nvGrpSpPr>
            <p:cNvPr id="7" name="Group 33"/>
            <p:cNvGrpSpPr/>
            <p:nvPr/>
          </p:nvGrpSpPr>
          <p:grpSpPr>
            <a:xfrm>
              <a:off x="6399212" y="1447800"/>
              <a:ext cx="4343400" cy="4654294"/>
              <a:chOff x="6614674" y="1670306"/>
              <a:chExt cx="3445192" cy="3892294"/>
            </a:xfrm>
          </p:grpSpPr>
          <p:sp>
            <p:nvSpPr>
              <p:cNvPr id="9" name="Rectangle 19"/>
              <p:cNvSpPr/>
              <p:nvPr/>
            </p:nvSpPr>
            <p:spPr>
              <a:xfrm rot="297575">
                <a:off x="6630866" y="1670306"/>
                <a:ext cx="3429000" cy="38862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20"/>
              <p:cNvSpPr/>
              <p:nvPr/>
            </p:nvSpPr>
            <p:spPr>
              <a:xfrm>
                <a:off x="6614674" y="1676400"/>
                <a:ext cx="3429000" cy="3886200"/>
              </a:xfrm>
              <a:prstGeom prst="rect">
                <a:avLst/>
              </a:prstGeom>
              <a:gradFill flip="none" rotWithShape="1">
                <a:gsLst>
                  <a:gs pos="0">
                    <a:schemeClr val="bg1">
                      <a:lumMod val="85000"/>
                    </a:schemeClr>
                  </a:gs>
                  <a:gs pos="100000">
                    <a:schemeClr val="bg1">
                      <a:lumMod val="9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ounded Rectangle 13"/>
            <p:cNvSpPr/>
            <p:nvPr/>
          </p:nvSpPr>
          <p:spPr>
            <a:xfrm>
              <a:off x="6704080" y="1752600"/>
              <a:ext cx="3819095" cy="609600"/>
            </a:xfrm>
            <a:prstGeom prst="roundRect">
              <a:avLst>
                <a:gd name="adj" fmla="val 50000"/>
              </a:avLst>
            </a:prstGeom>
            <a:solidFill>
              <a:schemeClr val="bg1">
                <a:lumMod val="85000"/>
              </a:schemeClr>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a:solidFill>
                    <a:schemeClr val="tx1">
                      <a:lumMod val="85000"/>
                      <a:lumOff val="15000"/>
                    </a:schemeClr>
                  </a:solidFill>
                  <a:latin typeface="Arial" pitchFamily="34" charset="0"/>
                  <a:cs typeface="Arial" pitchFamily="34" charset="0"/>
                </a:rPr>
                <a:t>Personas Jurídicas</a:t>
              </a:r>
            </a:p>
          </p:txBody>
        </p:sp>
      </p:grpSp>
      <p:sp>
        <p:nvSpPr>
          <p:cNvPr id="11" name="Bent-Up Arrow 22"/>
          <p:cNvSpPr/>
          <p:nvPr/>
        </p:nvSpPr>
        <p:spPr>
          <a:xfrm>
            <a:off x="5679044" y="3825896"/>
            <a:ext cx="1065028" cy="1300613"/>
          </a:xfrm>
          <a:prstGeom prst="bentUpArrow">
            <a:avLst>
              <a:gd name="adj1" fmla="val 34356"/>
              <a:gd name="adj2" fmla="val 37281"/>
              <a:gd name="adj3" fmla="val 34357"/>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914400" tIns="91440" rIns="914400" bIns="91440" numCol="1" anchor="ctr" anchorCtr="1" compatLnSpc="1">
            <a:prstTxWarp prst="textNoShape">
              <a:avLst/>
            </a:prstTxWarp>
          </a:bodyPr>
          <a:lstStyle/>
          <a:p>
            <a:endParaRPr lang="en-US" kern="0" dirty="0">
              <a:solidFill>
                <a:schemeClr val="bg1"/>
              </a:solidFill>
              <a:latin typeface="Arial" pitchFamily="34" charset="0"/>
              <a:cs typeface="Arial" pitchFamily="34" charset="0"/>
            </a:endParaRPr>
          </a:p>
        </p:txBody>
      </p:sp>
      <p:sp>
        <p:nvSpPr>
          <p:cNvPr id="12" name="Bent-Up Arrow 23"/>
          <p:cNvSpPr/>
          <p:nvPr/>
        </p:nvSpPr>
        <p:spPr>
          <a:xfrm rot="10800000">
            <a:off x="5289640" y="1844695"/>
            <a:ext cx="1065028" cy="1300613"/>
          </a:xfrm>
          <a:prstGeom prst="bentUpArrow">
            <a:avLst>
              <a:gd name="adj1" fmla="val 34356"/>
              <a:gd name="adj2" fmla="val 37281"/>
              <a:gd name="adj3" fmla="val 34357"/>
            </a:avLst>
          </a:prstGeom>
          <a:gradFill flip="none" rotWithShape="1">
            <a:gsLst>
              <a:gs pos="0">
                <a:schemeClr val="bg1">
                  <a:lumMod val="75000"/>
                </a:schemeClr>
              </a:gs>
              <a:gs pos="100000">
                <a:schemeClr val="bg1">
                  <a:lumMod val="9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3"/>
          <p:cNvSpPr/>
          <p:nvPr/>
        </p:nvSpPr>
        <p:spPr>
          <a:xfrm>
            <a:off x="2658582" y="1447920"/>
            <a:ext cx="2933363" cy="578050"/>
          </a:xfrm>
          <a:prstGeom prst="roundRect">
            <a:avLst>
              <a:gd name="adj" fmla="val 50000"/>
            </a:avLst>
          </a:prstGeom>
          <a:solidFill>
            <a:schemeClr val="bg1"/>
          </a:solidFill>
          <a:ln>
            <a:noFill/>
          </a:ln>
          <a:effectLst>
            <a:innerShdw blurRad="38100" dist="50800" dir="162000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2000" b="1" dirty="0">
                <a:solidFill>
                  <a:schemeClr val="tx1">
                    <a:lumMod val="85000"/>
                    <a:lumOff val="15000"/>
                  </a:schemeClr>
                </a:solidFill>
                <a:latin typeface="Arial" pitchFamily="34" charset="0"/>
                <a:cs typeface="Arial" pitchFamily="34" charset="0"/>
              </a:rPr>
              <a:t>Personas Naturales</a:t>
            </a:r>
            <a:endParaRPr lang="es-CO" sz="2000" b="1" dirty="0">
              <a:solidFill>
                <a:schemeClr val="tx1">
                  <a:lumMod val="85000"/>
                  <a:lumOff val="15000"/>
                </a:schemeClr>
              </a:solidFill>
              <a:latin typeface="Arial" pitchFamily="34" charset="0"/>
              <a:cs typeface="Arial" pitchFamily="34" charset="0"/>
            </a:endParaRPr>
          </a:p>
        </p:txBody>
      </p:sp>
      <p:sp>
        <p:nvSpPr>
          <p:cNvPr id="14" name="1 Título"/>
          <p:cNvSpPr txBox="1">
            <a:spLocks/>
          </p:cNvSpPr>
          <p:nvPr/>
        </p:nvSpPr>
        <p:spPr>
          <a:xfrm>
            <a:off x="1981200" y="-171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PRODUCTOS Y SERVICIOS</a:t>
            </a:r>
          </a:p>
        </p:txBody>
      </p:sp>
      <p:sp>
        <p:nvSpPr>
          <p:cNvPr id="15" name="14 CuadroTexto"/>
          <p:cNvSpPr txBox="1"/>
          <p:nvPr/>
        </p:nvSpPr>
        <p:spPr>
          <a:xfrm>
            <a:off x="2554880" y="2348880"/>
            <a:ext cx="3181080" cy="2862322"/>
          </a:xfrm>
          <a:prstGeom prst="rect">
            <a:avLst/>
          </a:prstGeom>
          <a:noFill/>
        </p:spPr>
        <p:txBody>
          <a:bodyPr wrap="square" rtlCol="0">
            <a:spAutoFit/>
          </a:bodyPr>
          <a:lstStyle/>
          <a:p>
            <a:pPr marL="285750" indent="-285750">
              <a:buFont typeface="Arial" panose="020B0604020202020204" pitchFamily="34" charset="0"/>
              <a:buChar char="•"/>
            </a:pPr>
            <a:r>
              <a:rPr lang="es-CO" dirty="0">
                <a:solidFill>
                  <a:schemeClr val="bg1">
                    <a:lumMod val="95000"/>
                  </a:schemeClr>
                </a:solidFill>
              </a:rPr>
              <a:t>Cuentas Corrientes</a:t>
            </a:r>
          </a:p>
          <a:p>
            <a:pPr marL="285750" indent="-285750">
              <a:buFont typeface="Arial" panose="020B0604020202020204" pitchFamily="34" charset="0"/>
              <a:buChar char="•"/>
            </a:pPr>
            <a:r>
              <a:rPr lang="es-CO" dirty="0">
                <a:solidFill>
                  <a:schemeClr val="bg1">
                    <a:lumMod val="95000"/>
                  </a:schemeClr>
                </a:solidFill>
              </a:rPr>
              <a:t>Cuentas de Ahorro</a:t>
            </a:r>
          </a:p>
          <a:p>
            <a:pPr marL="285750" indent="-285750">
              <a:buFont typeface="Arial" panose="020B0604020202020204" pitchFamily="34" charset="0"/>
              <a:buChar char="•"/>
            </a:pPr>
            <a:r>
              <a:rPr lang="es-CO" dirty="0">
                <a:solidFill>
                  <a:schemeClr val="bg1">
                    <a:lumMod val="95000"/>
                  </a:schemeClr>
                </a:solidFill>
              </a:rPr>
              <a:t>CDT e Inversión</a:t>
            </a:r>
          </a:p>
          <a:p>
            <a:pPr marL="285750" indent="-285750">
              <a:buFont typeface="Arial" panose="020B0604020202020204" pitchFamily="34" charset="0"/>
              <a:buChar char="•"/>
            </a:pPr>
            <a:r>
              <a:rPr lang="es-CO" dirty="0">
                <a:solidFill>
                  <a:schemeClr val="bg1">
                    <a:lumMod val="95000"/>
                  </a:schemeClr>
                </a:solidFill>
              </a:rPr>
              <a:t>Tarjetas de crédito</a:t>
            </a:r>
          </a:p>
          <a:p>
            <a:pPr marL="285750" indent="-285750">
              <a:buFont typeface="Arial" panose="020B0604020202020204" pitchFamily="34" charset="0"/>
              <a:buChar char="•"/>
            </a:pPr>
            <a:r>
              <a:rPr lang="es-CO" dirty="0">
                <a:solidFill>
                  <a:schemeClr val="bg1">
                    <a:lumMod val="95000"/>
                  </a:schemeClr>
                </a:solidFill>
              </a:rPr>
              <a:t>Portafolios de vivienda (créditos de vivienda, Leasing habitacional, compra de cartera)</a:t>
            </a:r>
          </a:p>
          <a:p>
            <a:pPr marL="285750" indent="-285750">
              <a:buFont typeface="Arial" panose="020B0604020202020204" pitchFamily="34" charset="0"/>
              <a:buChar char="•"/>
            </a:pPr>
            <a:r>
              <a:rPr lang="es-CO" dirty="0">
                <a:solidFill>
                  <a:schemeClr val="bg1">
                    <a:lumMod val="95000"/>
                  </a:schemeClr>
                </a:solidFill>
              </a:rPr>
              <a:t>Créditos y Leasing</a:t>
            </a:r>
          </a:p>
          <a:p>
            <a:pPr marL="285750" indent="-285750">
              <a:buFont typeface="Arial" panose="020B0604020202020204" pitchFamily="34" charset="0"/>
              <a:buChar char="•"/>
            </a:pPr>
            <a:r>
              <a:rPr lang="es-CO" dirty="0">
                <a:solidFill>
                  <a:schemeClr val="bg1">
                    <a:lumMod val="95000"/>
                  </a:schemeClr>
                </a:solidFill>
              </a:rPr>
              <a:t>Seguros</a:t>
            </a:r>
          </a:p>
        </p:txBody>
      </p:sp>
      <p:sp>
        <p:nvSpPr>
          <p:cNvPr id="17" name="16 CuadroTexto"/>
          <p:cNvSpPr txBox="1"/>
          <p:nvPr/>
        </p:nvSpPr>
        <p:spPr>
          <a:xfrm>
            <a:off x="6218970" y="2221682"/>
            <a:ext cx="3181080" cy="3323987"/>
          </a:xfrm>
          <a:prstGeom prst="rect">
            <a:avLst/>
          </a:prstGeom>
          <a:noFill/>
        </p:spPr>
        <p:txBody>
          <a:bodyPr wrap="square" rtlCol="0">
            <a:spAutoFit/>
          </a:bodyPr>
          <a:lstStyle/>
          <a:p>
            <a:pPr marL="285750" indent="-285750">
              <a:buFont typeface="Arial" panose="020B0604020202020204" pitchFamily="34" charset="0"/>
              <a:buChar char="•"/>
            </a:pPr>
            <a:r>
              <a:rPr lang="es-CO" sz="1400" dirty="0"/>
              <a:t>Soluciones de financiación (créditos, sobregiros, microcréditos, Tarjetas de crédito corporativas)</a:t>
            </a:r>
          </a:p>
          <a:p>
            <a:pPr marL="285750" indent="-285750">
              <a:buFont typeface="Arial" panose="020B0604020202020204" pitchFamily="34" charset="0"/>
              <a:buChar char="•"/>
            </a:pPr>
            <a:r>
              <a:rPr lang="es-CO" sz="1400" dirty="0"/>
              <a:t>Soluciones de recaudo y pagos </a:t>
            </a:r>
          </a:p>
          <a:p>
            <a:pPr marL="285750" indent="-285750">
              <a:buFont typeface="Arial" panose="020B0604020202020204" pitchFamily="34" charset="0"/>
              <a:buChar char="•"/>
            </a:pPr>
            <a:r>
              <a:rPr lang="es-CO" sz="1400" dirty="0"/>
              <a:t>Soluciones de inversión y liquidez (Cuentas corrientes, de ahorro, remesas, CDT’s)</a:t>
            </a:r>
          </a:p>
          <a:p>
            <a:pPr marL="285750" indent="-285750">
              <a:buFont typeface="Arial" panose="020B0604020202020204" pitchFamily="34" charset="0"/>
              <a:buChar char="•"/>
            </a:pPr>
            <a:r>
              <a:rPr lang="es-CO" sz="1400" dirty="0"/>
              <a:t>Soluciones de comercio internacional y tesorería.</a:t>
            </a:r>
          </a:p>
          <a:p>
            <a:pPr marL="285750" indent="-285750">
              <a:buFont typeface="Arial" panose="020B0604020202020204" pitchFamily="34" charset="0"/>
              <a:buChar char="•"/>
            </a:pPr>
            <a:r>
              <a:rPr lang="es-CO" sz="1400" dirty="0"/>
              <a:t>Soluciones de Información (Portal empresarial y corporativo)</a:t>
            </a:r>
          </a:p>
          <a:p>
            <a:pPr marL="285750" indent="-285750">
              <a:buFont typeface="Arial" panose="020B0604020202020204" pitchFamily="34" charset="0"/>
              <a:buChar char="•"/>
            </a:pPr>
            <a:r>
              <a:rPr lang="es-CO" sz="1400" dirty="0"/>
              <a:t>Soluciones Fiduciarias, leasing, crédito constructor.</a:t>
            </a:r>
          </a:p>
          <a:p>
            <a:pPr marL="285750" indent="-285750">
              <a:buFont typeface="Arial" panose="020B0604020202020204" pitchFamily="34" charset="0"/>
              <a:buChar char="•"/>
            </a:pPr>
            <a:r>
              <a:rPr lang="es-CO" sz="1400" dirty="0"/>
              <a:t>Soluciones de Financiación Estructurada</a:t>
            </a:r>
            <a:endParaRPr lang="es-CO" sz="1400" dirty="0">
              <a:solidFill>
                <a:schemeClr val="tx1">
                  <a:lumMod val="85000"/>
                  <a:lumOff val="15000"/>
                </a:schemeClr>
              </a:solidFill>
            </a:endParaRPr>
          </a:p>
        </p:txBody>
      </p:sp>
    </p:spTree>
    <p:extLst>
      <p:ext uri="{BB962C8B-B14F-4D97-AF65-F5344CB8AC3E}">
        <p14:creationId xmlns:p14="http://schemas.microsoft.com/office/powerpoint/2010/main" val="2078303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9496" y="1268760"/>
            <a:ext cx="5260902" cy="5112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9210" t="17383" r="30710" b="21289"/>
          <a:stretch/>
        </p:blipFill>
        <p:spPr bwMode="auto">
          <a:xfrm>
            <a:off x="5735960" y="1820218"/>
            <a:ext cx="4883412" cy="42010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2933900" y="803900"/>
            <a:ext cx="2202078" cy="523220"/>
          </a:xfrm>
          <a:prstGeom prst="rect">
            <a:avLst/>
          </a:prstGeom>
          <a:noFill/>
        </p:spPr>
        <p:txBody>
          <a:bodyPr wrap="none" lIns="91440" tIns="45720" rIns="91440" bIns="45720">
            <a:spAutoFit/>
          </a:bodyPr>
          <a:lstStyle/>
          <a:p>
            <a:pPr algn="ctr"/>
            <a:r>
              <a:rPr lang="es-E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Internacional:</a:t>
            </a:r>
          </a:p>
        </p:txBody>
      </p:sp>
      <p:sp>
        <p:nvSpPr>
          <p:cNvPr id="9" name="8 Rectángulo"/>
          <p:cNvSpPr/>
          <p:nvPr/>
        </p:nvSpPr>
        <p:spPr>
          <a:xfrm>
            <a:off x="7525865" y="1340768"/>
            <a:ext cx="1550424" cy="523220"/>
          </a:xfrm>
          <a:prstGeom prst="rect">
            <a:avLst/>
          </a:prstGeom>
          <a:noFill/>
        </p:spPr>
        <p:txBody>
          <a:bodyPr wrap="none" lIns="91440" tIns="45720" rIns="91440" bIns="45720">
            <a:spAutoFit/>
          </a:bodyPr>
          <a:lstStyle/>
          <a:p>
            <a:pPr algn="ctr"/>
            <a:r>
              <a:rPr lang="es-E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Nacional:</a:t>
            </a:r>
          </a:p>
        </p:txBody>
      </p:sp>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2078" t="64062" r="16106" b="30469"/>
          <a:stretch/>
        </p:blipFill>
        <p:spPr bwMode="auto">
          <a:xfrm>
            <a:off x="1559497" y="6515360"/>
            <a:ext cx="6960815" cy="29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 Título"/>
          <p:cNvSpPr>
            <a:spLocks noGrp="1"/>
          </p:cNvSpPr>
          <p:nvPr>
            <p:ph type="title"/>
          </p:nvPr>
        </p:nvSpPr>
        <p:spPr>
          <a:xfrm>
            <a:off x="1981200" y="-99392"/>
            <a:ext cx="8229600" cy="1143000"/>
          </a:xfrm>
        </p:spPr>
        <p:txBody>
          <a:bodyPr vert="horz" lIns="91440" tIns="45720" rIns="91440" bIns="45720" rtlCol="0" anchor="ctr">
            <a:normAutofit fontScale="90000"/>
          </a:bodyPr>
          <a:lstStyle/>
          <a:p>
            <a:r>
              <a:rPr lang="es-ES" dirty="0">
                <a:solidFill>
                  <a:schemeClr val="bg1"/>
                </a:solidFill>
                <a:latin typeface="Arial Narrow" pitchFamily="34" charset="0"/>
              </a:rPr>
              <a:t>LOCALIZACIÓN E INFRAESTRUCURA</a:t>
            </a:r>
          </a:p>
        </p:txBody>
      </p:sp>
    </p:spTree>
    <p:extLst>
      <p:ext uri="{BB962C8B-B14F-4D97-AF65-F5344CB8AC3E}">
        <p14:creationId xmlns:p14="http://schemas.microsoft.com/office/powerpoint/2010/main" val="3382116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p:txBody>
          <a:bodyPr vert="horz" lIns="91440" tIns="45720" rIns="91440" bIns="45720" rtlCol="0" anchor="ctr">
            <a:normAutofit/>
          </a:bodyPr>
          <a:lstStyle/>
          <a:p>
            <a:r>
              <a:rPr lang="es-ES" dirty="0">
                <a:solidFill>
                  <a:schemeClr val="bg1"/>
                </a:solidFill>
                <a:latin typeface="Arial Narrow" pitchFamily="34" charset="0"/>
              </a:rPr>
              <a:t>ANÁLISIS DE LOS ACCIONISTAS</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2"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graphicFrame>
        <p:nvGraphicFramePr>
          <p:cNvPr id="14" name="5 Gráfico"/>
          <p:cNvGraphicFramePr>
            <a:graphicFrameLocks/>
          </p:cNvGraphicFramePr>
          <p:nvPr>
            <p:extLst>
              <p:ext uri="{D42A27DB-BD31-4B8C-83A1-F6EECF244321}">
                <p14:modId xmlns:p14="http://schemas.microsoft.com/office/powerpoint/2010/main" val="17426267"/>
              </p:ext>
            </p:extLst>
          </p:nvPr>
        </p:nvGraphicFramePr>
        <p:xfrm>
          <a:off x="407368" y="764704"/>
          <a:ext cx="7447261" cy="4752528"/>
        </p:xfrm>
        <a:graphic>
          <a:graphicData uri="http://schemas.openxmlformats.org/drawingml/2006/chart">
            <c:chart xmlns:c="http://schemas.openxmlformats.org/drawingml/2006/chart" xmlns:r="http://schemas.openxmlformats.org/officeDocument/2006/relationships" r:id="rId4"/>
          </a:graphicData>
        </a:graphic>
      </p:graphicFrame>
      <p:sp>
        <p:nvSpPr>
          <p:cNvPr id="3" name="2 Recortar rectángulo de esquina diagonal"/>
          <p:cNvSpPr/>
          <p:nvPr/>
        </p:nvSpPr>
        <p:spPr>
          <a:xfrm>
            <a:off x="8040216" y="2276872"/>
            <a:ext cx="2808312" cy="1728192"/>
          </a:xfrm>
          <a:prstGeom prst="snip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ES" b="1" dirty="0"/>
              <a:t>331,280,555 </a:t>
            </a:r>
            <a:r>
              <a:rPr lang="es-ES" dirty="0"/>
              <a:t>acciones ordinarias en circulación, de propiedad de </a:t>
            </a:r>
            <a:r>
              <a:rPr lang="es-ES" b="1" dirty="0"/>
              <a:t>11,903</a:t>
            </a:r>
            <a:r>
              <a:rPr lang="es-ES" dirty="0"/>
              <a:t> accionistas. </a:t>
            </a:r>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133600" y="-18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a:solidFill>
                  <a:schemeClr val="bg1"/>
                </a:solidFill>
                <a:latin typeface="Arial Narrow" pitchFamily="34" charset="0"/>
              </a:rPr>
              <a:t>AGENDA </a:t>
            </a:r>
          </a:p>
        </p:txBody>
      </p:sp>
      <p:grpSp>
        <p:nvGrpSpPr>
          <p:cNvPr id="5" name="Group 106"/>
          <p:cNvGrpSpPr/>
          <p:nvPr/>
        </p:nvGrpSpPr>
        <p:grpSpPr>
          <a:xfrm>
            <a:off x="5092080" y="1295400"/>
            <a:ext cx="4976328" cy="785462"/>
            <a:chOff x="4113734" y="1462930"/>
            <a:chExt cx="7109040" cy="1122088"/>
          </a:xfrm>
        </p:grpSpPr>
        <p:sp>
          <p:nvSpPr>
            <p:cNvPr id="6" name="Rectangle 3"/>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7" name="TextBox 12"/>
            <p:cNvSpPr txBox="1"/>
            <p:nvPr/>
          </p:nvSpPr>
          <p:spPr>
            <a:xfrm>
              <a:off x="5486400" y="1579167"/>
              <a:ext cx="5736374" cy="923330"/>
            </a:xfrm>
            <a:prstGeom prst="rect">
              <a:avLst/>
            </a:prstGeom>
            <a:noFill/>
          </p:spPr>
          <p:txBody>
            <a:bodyPr wrap="square" rtlCol="0" anchor="ctr">
              <a:spAutoFit/>
            </a:bodyPr>
            <a:lstStyle/>
            <a:p>
              <a:r>
                <a:rPr lang="es-419" dirty="0">
                  <a:solidFill>
                    <a:schemeClr val="bg1">
                      <a:lumMod val="65000"/>
                    </a:schemeClr>
                  </a:solidFill>
                </a:rPr>
                <a:t>HISTORIA, PRODUCTOS, SERVICIOS E INFRAESTRUCTURA</a:t>
              </a:r>
              <a:endParaRPr lang="en-US" dirty="0">
                <a:solidFill>
                  <a:schemeClr val="bg1">
                    <a:lumMod val="65000"/>
                  </a:schemeClr>
                </a:solidFill>
              </a:endParaRPr>
            </a:p>
          </p:txBody>
        </p:sp>
        <p:sp>
          <p:nvSpPr>
            <p:cNvPr id="8" name="Oval 102"/>
            <p:cNvSpPr>
              <a:spLocks noChangeAspect="1"/>
            </p:cNvSpPr>
            <p:nvPr/>
          </p:nvSpPr>
          <p:spPr>
            <a:xfrm>
              <a:off x="4113734" y="1462930"/>
              <a:ext cx="1122088" cy="1122088"/>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1</a:t>
              </a:r>
            </a:p>
          </p:txBody>
        </p:sp>
      </p:grpSp>
      <p:grpSp>
        <p:nvGrpSpPr>
          <p:cNvPr id="9" name="Group 107"/>
          <p:cNvGrpSpPr/>
          <p:nvPr/>
        </p:nvGrpSpPr>
        <p:grpSpPr>
          <a:xfrm>
            <a:off x="6404695" y="2438263"/>
            <a:ext cx="4526167" cy="773141"/>
            <a:chOff x="5449046" y="3268744"/>
            <a:chExt cx="6465955" cy="1104487"/>
          </a:xfrm>
        </p:grpSpPr>
        <p:sp>
          <p:nvSpPr>
            <p:cNvPr id="10"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 name="TextBox 20"/>
            <p:cNvSpPr txBox="1"/>
            <p:nvPr/>
          </p:nvSpPr>
          <p:spPr>
            <a:xfrm>
              <a:off x="6376059" y="3574036"/>
              <a:ext cx="4497354" cy="527617"/>
            </a:xfrm>
            <a:prstGeom prst="rect">
              <a:avLst/>
            </a:prstGeom>
            <a:noFill/>
          </p:spPr>
          <p:txBody>
            <a:bodyPr wrap="square" rtlCol="0" anchor="ctr">
              <a:spAutoFit/>
            </a:bodyPr>
            <a:lstStyle/>
            <a:p>
              <a:r>
                <a:rPr lang="es-419" dirty="0">
                  <a:solidFill>
                    <a:schemeClr val="bg1"/>
                  </a:solidFill>
                </a:rPr>
                <a:t>ANÁLISIS DE LA INDUSTRIA</a:t>
              </a:r>
              <a:endParaRPr lang="es-CO" dirty="0">
                <a:solidFill>
                  <a:schemeClr val="bg1"/>
                </a:solidFill>
              </a:endParaRPr>
            </a:p>
          </p:txBody>
        </p:sp>
      </p:grpSp>
      <p:grpSp>
        <p:nvGrpSpPr>
          <p:cNvPr id="17" name="Group 107"/>
          <p:cNvGrpSpPr/>
          <p:nvPr/>
        </p:nvGrpSpPr>
        <p:grpSpPr>
          <a:xfrm>
            <a:off x="6006481" y="3583413"/>
            <a:ext cx="4924381" cy="785460"/>
            <a:chOff x="4880169" y="3258774"/>
            <a:chExt cx="7034832" cy="1122085"/>
          </a:xfrm>
        </p:grpSpPr>
        <p:sp>
          <p:nvSpPr>
            <p:cNvPr id="18" name="Rectangle 18"/>
            <p:cNvSpPr/>
            <p:nvPr/>
          </p:nvSpPr>
          <p:spPr>
            <a:xfrm>
              <a:off x="5449046" y="3268744"/>
              <a:ext cx="6465955" cy="1104487"/>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19" name="TextBox 20"/>
            <p:cNvSpPr txBox="1"/>
            <p:nvPr/>
          </p:nvSpPr>
          <p:spPr>
            <a:xfrm>
              <a:off x="6376059" y="3376180"/>
              <a:ext cx="4497354" cy="923329"/>
            </a:xfrm>
            <a:prstGeom prst="rect">
              <a:avLst/>
            </a:prstGeom>
            <a:noFill/>
          </p:spPr>
          <p:txBody>
            <a:bodyPr wrap="square" rtlCol="0" anchor="ctr">
              <a:spAutoFit/>
            </a:bodyPr>
            <a:lstStyle/>
            <a:p>
              <a:r>
                <a:rPr lang="es-CO" dirty="0">
                  <a:solidFill>
                    <a:schemeClr val="bg1">
                      <a:lumMod val="65000"/>
                    </a:schemeClr>
                  </a:solidFill>
                </a:rPr>
                <a:t>SITUACIÓN Y ANÁLISIS FINANCIERO</a:t>
              </a:r>
            </a:p>
          </p:txBody>
        </p:sp>
        <p:sp>
          <p:nvSpPr>
            <p:cNvPr id="20" name="Oval 104"/>
            <p:cNvSpPr>
              <a:spLocks noChangeAspect="1"/>
            </p:cNvSpPr>
            <p:nvPr/>
          </p:nvSpPr>
          <p:spPr>
            <a:xfrm>
              <a:off x="4880169" y="3258774"/>
              <a:ext cx="1122087" cy="1122085"/>
            </a:xfrm>
            <a:prstGeom prst="ellipse">
              <a:avLst/>
            </a:prstGeom>
            <a:solidFill>
              <a:schemeClr val="bg1">
                <a:lumMod val="85000"/>
              </a:schemeClr>
            </a:soli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lumMod val="65000"/>
                    </a:schemeClr>
                  </a:solidFill>
                  <a:latin typeface="Arial" pitchFamily="34" charset="0"/>
                  <a:cs typeface="Arial" pitchFamily="34" charset="0"/>
                </a:rPr>
                <a:t>3</a:t>
              </a:r>
            </a:p>
          </p:txBody>
        </p:sp>
      </p:grpSp>
      <p:pic>
        <p:nvPicPr>
          <p:cNvPr id="11266" name="Picture 2" descr="Resultado de imagen para logo banco de bogo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206" y="1900645"/>
            <a:ext cx="3491880" cy="27029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1" name="Oval 102"/>
          <p:cNvSpPr>
            <a:spLocks noChangeAspect="1"/>
          </p:cNvSpPr>
          <p:nvPr/>
        </p:nvSpPr>
        <p:spPr>
          <a:xfrm>
            <a:off x="5976212" y="2438263"/>
            <a:ext cx="839869" cy="77314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w="0">
            <a:noFill/>
            <a:prstDash val="solid"/>
            <a:round/>
            <a:headEnd/>
            <a:tailEnd/>
          </a:ln>
        </p:spPr>
        <p:txBody>
          <a:bodyPr vert="horz" wrap="square" lIns="72000" tIns="91440" rIns="72000" bIns="91440" numCol="1" anchor="ctr" anchorCtr="1" compatLnSpc="1">
            <a:prstTxWarp prst="textNoShape">
              <a:avLst/>
            </a:prstTxWarp>
          </a:bodyPr>
          <a:lstStyle/>
          <a:p>
            <a:r>
              <a:rPr lang="en-US" sz="4400" kern="0" dirty="0">
                <a:solidFill>
                  <a:schemeClr val="bg1"/>
                </a:solidFill>
                <a:latin typeface="Arial" pitchFamily="34" charset="0"/>
                <a:cs typeface="Arial" pitchFamily="34" charset="0"/>
              </a:rPr>
              <a:t>2</a:t>
            </a:r>
          </a:p>
        </p:txBody>
      </p:sp>
    </p:spTree>
    <p:extLst>
      <p:ext uri="{BB962C8B-B14F-4D97-AF65-F5344CB8AC3E}">
        <p14:creationId xmlns:p14="http://schemas.microsoft.com/office/powerpoint/2010/main" val="2309354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0056440" y="6051287"/>
            <a:ext cx="2016224" cy="690081"/>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title"/>
          </p:nvPr>
        </p:nvSpPr>
        <p:spPr/>
        <p:txBody>
          <a:bodyPr vert="horz" lIns="91440" tIns="45720" rIns="91440" bIns="45720" rtlCol="0" anchor="ctr">
            <a:normAutofit/>
          </a:bodyPr>
          <a:lstStyle/>
          <a:p>
            <a:r>
              <a:rPr lang="es-ES" dirty="0">
                <a:solidFill>
                  <a:schemeClr val="bg1"/>
                </a:solidFill>
                <a:latin typeface="Arial Narrow" pitchFamily="34" charset="0"/>
              </a:rPr>
              <a:t>ANÁLISIS DE LA INDUSTRIA</a:t>
            </a:r>
          </a:p>
        </p:txBody>
      </p:sp>
      <p:sp>
        <p:nvSpPr>
          <p:cNvPr id="8" name="7 CuadroTexto"/>
          <p:cNvSpPr txBox="1"/>
          <p:nvPr/>
        </p:nvSpPr>
        <p:spPr>
          <a:xfrm>
            <a:off x="1524000" y="6215083"/>
            <a:ext cx="3500430" cy="461665"/>
          </a:xfrm>
          <a:prstGeom prst="rect">
            <a:avLst/>
          </a:prstGeom>
          <a:noFill/>
        </p:spPr>
        <p:txBody>
          <a:bodyPr wrap="square" rtlCol="0">
            <a:spAutoFit/>
          </a:bodyPr>
          <a:lstStyle/>
          <a:p>
            <a:r>
              <a:rPr lang="es-ES" sz="2400" dirty="0">
                <a:latin typeface="Calisto MT" pitchFamily="18" charset="0"/>
              </a:rPr>
              <a:t>B</a:t>
            </a:r>
            <a:r>
              <a:rPr lang="es-ES" dirty="0">
                <a:latin typeface="Calisto MT" pitchFamily="18" charset="0"/>
              </a:rPr>
              <a:t>URKENROAD </a:t>
            </a:r>
            <a:r>
              <a:rPr lang="es-ES" sz="2400" dirty="0">
                <a:latin typeface="Calisto MT" pitchFamily="18" charset="0"/>
              </a:rPr>
              <a:t>R</a:t>
            </a:r>
            <a:r>
              <a:rPr lang="es-ES" dirty="0">
                <a:latin typeface="Calisto MT" pitchFamily="18" charset="0"/>
              </a:rPr>
              <a:t>EPORTS</a:t>
            </a:r>
          </a:p>
        </p:txBody>
      </p:sp>
      <p:cxnSp>
        <p:nvCxnSpPr>
          <p:cNvPr id="10" name="9 Conector recto"/>
          <p:cNvCxnSpPr/>
          <p:nvPr/>
        </p:nvCxnSpPr>
        <p:spPr>
          <a:xfrm>
            <a:off x="1595406" y="6572272"/>
            <a:ext cx="3214710" cy="0"/>
          </a:xfrm>
          <a:prstGeom prst="line">
            <a:avLst/>
          </a:prstGeom>
          <a:ln cmpd="dbl">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6" descr="http://www.onlinecourses.com/images/logo-tulane.gif"/>
          <p:cNvPicPr>
            <a:picLocks noChangeAspect="1" noChangeArrowheads="1"/>
          </p:cNvPicPr>
          <p:nvPr/>
        </p:nvPicPr>
        <p:blipFill>
          <a:blip r:embed="rId3" cstate="print"/>
          <a:srcRect/>
          <a:stretch>
            <a:fillRect/>
          </a:stretch>
        </p:blipFill>
        <p:spPr bwMode="auto">
          <a:xfrm>
            <a:off x="5015881" y="6093296"/>
            <a:ext cx="1666875" cy="626040"/>
          </a:xfrm>
          <a:prstGeom prst="rect">
            <a:avLst/>
          </a:prstGeom>
          <a:ln>
            <a:noFill/>
          </a:ln>
          <a:effectLst>
            <a:softEdge rad="11250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3" y="5987960"/>
            <a:ext cx="1656183" cy="836712"/>
          </a:xfrm>
          <a:prstGeom prst="rect">
            <a:avLst/>
          </a:prstGeom>
          <a:solidFill>
            <a:schemeClr val="bg1"/>
          </a:solidFill>
        </p:spPr>
      </p:pic>
      <p:sp>
        <p:nvSpPr>
          <p:cNvPr id="12" name="Rectángulo 11"/>
          <p:cNvSpPr/>
          <p:nvPr/>
        </p:nvSpPr>
        <p:spPr>
          <a:xfrm>
            <a:off x="7032104" y="6051288"/>
            <a:ext cx="1584176" cy="6191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latin typeface="Arial" panose="020B0604020202020204" pitchFamily="34" charset="0"/>
                <a:ea typeface="SimSun" panose="02010600030101010101" pitchFamily="2" charset="-122"/>
              </a:rPr>
              <a:t>MAF</a:t>
            </a:r>
            <a:endParaRPr lang="es-CO" sz="1200" dirty="0">
              <a:solidFill>
                <a:schemeClr val="tx1"/>
              </a:solidFill>
              <a:latin typeface="Times New Roman" panose="02020603050405020304" pitchFamily="18" charset="0"/>
              <a:ea typeface="SimSun" panose="02010600030101010101" pitchFamily="2" charset="-122"/>
            </a:endParaRPr>
          </a:p>
          <a:p>
            <a:pPr algn="ctr"/>
            <a:r>
              <a:rPr lang="en-US" sz="900" b="1" dirty="0">
                <a:solidFill>
                  <a:schemeClr val="tx1"/>
                </a:solidFill>
                <a:ea typeface="SimSun" panose="02010600030101010101" pitchFamily="2" charset="-122"/>
                <a:cs typeface="Arial" panose="020B0604020202020204" pitchFamily="34" charset="0"/>
              </a:rPr>
              <a:t>Maestría en Administración Financiera</a:t>
            </a:r>
            <a:endParaRPr lang="es-CO" sz="900" b="1" dirty="0">
              <a:solidFill>
                <a:schemeClr val="tx1"/>
              </a:solidFill>
              <a:latin typeface="Times New Roman" panose="02020603050405020304" pitchFamily="18" charset="0"/>
              <a:ea typeface="SimSun" panose="02010600030101010101" pitchFamily="2" charset="-122"/>
            </a:endParaRPr>
          </a:p>
        </p:txBody>
      </p:sp>
      <p:pic>
        <p:nvPicPr>
          <p:cNvPr id="3" name="Imagen 2"/>
          <p:cNvPicPr>
            <a:picLocks noChangeAspect="1"/>
          </p:cNvPicPr>
          <p:nvPr/>
        </p:nvPicPr>
        <p:blipFill>
          <a:blip r:embed="rId5">
            <a:clrChange>
              <a:clrFrom>
                <a:srgbClr val="000000"/>
              </a:clrFrom>
              <a:clrTo>
                <a:srgbClr val="000000">
                  <a:alpha val="0"/>
                </a:srgbClr>
              </a:clrTo>
            </a:clrChange>
          </a:blip>
          <a:stretch>
            <a:fillRect/>
          </a:stretch>
        </p:blipFill>
        <p:spPr>
          <a:xfrm>
            <a:off x="767408" y="2134867"/>
            <a:ext cx="2920596" cy="934093"/>
          </a:xfrm>
          <a:prstGeom prst="rect">
            <a:avLst/>
          </a:prstGeom>
          <a:solidFill>
            <a:schemeClr val="bg1"/>
          </a:solidFill>
        </p:spPr>
      </p:pic>
      <p:sp>
        <p:nvSpPr>
          <p:cNvPr id="13" name="1 Título"/>
          <p:cNvSpPr txBox="1">
            <a:spLocks/>
          </p:cNvSpPr>
          <p:nvPr/>
        </p:nvSpPr>
        <p:spPr>
          <a:xfrm>
            <a:off x="200546" y="1585211"/>
            <a:ext cx="4054319"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Ente Regulador</a:t>
            </a:r>
          </a:p>
        </p:txBody>
      </p:sp>
      <p:sp>
        <p:nvSpPr>
          <p:cNvPr id="14" name="1 Título"/>
          <p:cNvSpPr txBox="1">
            <a:spLocks/>
          </p:cNvSpPr>
          <p:nvPr/>
        </p:nvSpPr>
        <p:spPr>
          <a:xfrm>
            <a:off x="194097" y="3356992"/>
            <a:ext cx="4054319" cy="48940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a:solidFill>
                  <a:schemeClr val="bg1"/>
                </a:solidFill>
                <a:latin typeface="Arial Narrow" pitchFamily="34" charset="0"/>
              </a:rPr>
              <a:t>Entidades Bajo Supervisión</a:t>
            </a:r>
          </a:p>
        </p:txBody>
      </p:sp>
      <p:sp>
        <p:nvSpPr>
          <p:cNvPr id="15" name="6 CuadroTexto"/>
          <p:cNvSpPr txBox="1"/>
          <p:nvPr/>
        </p:nvSpPr>
        <p:spPr>
          <a:xfrm>
            <a:off x="200546" y="3875210"/>
            <a:ext cx="4353834" cy="1754326"/>
          </a:xfrm>
          <a:prstGeom prst="rect">
            <a:avLst/>
          </a:prstGeom>
          <a:noFill/>
        </p:spPr>
        <p:txBody>
          <a:bodyPr wrap="square" rtlCol="0">
            <a:spAutoFit/>
          </a:bodyPr>
          <a:lstStyle/>
          <a:p>
            <a:pPr marL="342900" indent="-342900" algn="just">
              <a:buFont typeface="Wingdings" panose="05000000000000000000" pitchFamily="2" charset="2"/>
              <a:buChar char="ü"/>
            </a:pPr>
            <a:r>
              <a:rPr lang="es-ES" dirty="0">
                <a:solidFill>
                  <a:srgbClr val="FFFF00"/>
                </a:solidFill>
              </a:rPr>
              <a:t>Establecimientos de crédito.</a:t>
            </a:r>
          </a:p>
          <a:p>
            <a:pPr marL="342900" indent="-342900" algn="just">
              <a:buFont typeface="Wingdings" panose="05000000000000000000" pitchFamily="2" charset="2"/>
              <a:buChar char="ü"/>
            </a:pPr>
            <a:r>
              <a:rPr lang="es-ES" dirty="0">
                <a:solidFill>
                  <a:schemeClr val="bg2">
                    <a:lumMod val="75000"/>
                  </a:schemeClr>
                </a:solidFill>
              </a:rPr>
              <a:t>Aseguradoras.</a:t>
            </a:r>
          </a:p>
          <a:p>
            <a:pPr marL="342900" indent="-342900" algn="just">
              <a:buFont typeface="Wingdings" panose="05000000000000000000" pitchFamily="2" charset="2"/>
              <a:buChar char="ü"/>
            </a:pPr>
            <a:r>
              <a:rPr lang="es-ES" dirty="0">
                <a:solidFill>
                  <a:schemeClr val="bg2">
                    <a:lumMod val="75000"/>
                  </a:schemeClr>
                </a:solidFill>
              </a:rPr>
              <a:t>Fondos de pensiones</a:t>
            </a:r>
          </a:p>
          <a:p>
            <a:pPr marL="342900" indent="-342900" algn="just">
              <a:buFont typeface="Wingdings" panose="05000000000000000000" pitchFamily="2" charset="2"/>
              <a:buChar char="ü"/>
            </a:pPr>
            <a:r>
              <a:rPr lang="es-ES" dirty="0">
                <a:solidFill>
                  <a:schemeClr val="bg2">
                    <a:lumMod val="75000"/>
                  </a:schemeClr>
                </a:solidFill>
              </a:rPr>
              <a:t>Recursos administrados por fiduciarias, comisionistas y administradoras de inversiones (SAI).</a:t>
            </a:r>
            <a:endParaRPr lang="es-ES" sz="1600" dirty="0">
              <a:solidFill>
                <a:schemeClr val="bg2">
                  <a:lumMod val="75000"/>
                </a:schemeClr>
              </a:solidFill>
            </a:endParaRPr>
          </a:p>
        </p:txBody>
      </p:sp>
      <p:pic>
        <p:nvPicPr>
          <p:cNvPr id="6" name="Imagen 5"/>
          <p:cNvPicPr>
            <a:picLocks noChangeAspect="1"/>
          </p:cNvPicPr>
          <p:nvPr/>
        </p:nvPicPr>
        <p:blipFill>
          <a:blip r:embed="rId6"/>
          <a:stretch>
            <a:fillRect/>
          </a:stretch>
        </p:blipFill>
        <p:spPr>
          <a:xfrm>
            <a:off x="4839135" y="1983756"/>
            <a:ext cx="7106493" cy="3056488"/>
          </a:xfrm>
          <a:prstGeom prst="rect">
            <a:avLst/>
          </a:prstGeom>
        </p:spPr>
      </p:pic>
      <p:sp>
        <p:nvSpPr>
          <p:cNvPr id="16" name="14 CuadroTexto"/>
          <p:cNvSpPr txBox="1"/>
          <p:nvPr/>
        </p:nvSpPr>
        <p:spPr>
          <a:xfrm>
            <a:off x="8698809" y="5052436"/>
            <a:ext cx="3246819" cy="307777"/>
          </a:xfrm>
          <a:prstGeom prst="rect">
            <a:avLst/>
          </a:prstGeom>
          <a:noFill/>
        </p:spPr>
        <p:txBody>
          <a:bodyPr wrap="square" rtlCol="0">
            <a:spAutoFit/>
          </a:bodyPr>
          <a:lstStyle/>
          <a:p>
            <a:r>
              <a:rPr lang="es-419" sz="1400" i="1" dirty="0">
                <a:solidFill>
                  <a:schemeClr val="bg1">
                    <a:lumMod val="85000"/>
                  </a:schemeClr>
                </a:solidFill>
              </a:rPr>
              <a:t>Fuente</a:t>
            </a:r>
            <a:r>
              <a:rPr lang="es-419" sz="1400" dirty="0">
                <a:solidFill>
                  <a:schemeClr val="bg1">
                    <a:lumMod val="85000"/>
                  </a:schemeClr>
                </a:solidFill>
              </a:rPr>
              <a:t>: </a:t>
            </a:r>
            <a:r>
              <a:rPr lang="es-CO" sz="1400" dirty="0">
                <a:solidFill>
                  <a:schemeClr val="bg1">
                    <a:lumMod val="85000"/>
                  </a:schemeClr>
                </a:solidFill>
              </a:rPr>
              <a:t>Superintendencia financiera, 2017</a:t>
            </a:r>
          </a:p>
        </p:txBody>
      </p:sp>
    </p:spTree>
    <p:extLst>
      <p:ext uri="{BB962C8B-B14F-4D97-AF65-F5344CB8AC3E}">
        <p14:creationId xmlns:p14="http://schemas.microsoft.com/office/powerpoint/2010/main" val="914523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materia_og_-_059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materia_og_-_0591</Template>
  <TotalTime>3951</TotalTime>
  <Words>2417</Words>
  <Application>Microsoft Office PowerPoint</Application>
  <PresentationFormat>Panorámica</PresentationFormat>
  <Paragraphs>674</Paragraphs>
  <Slides>30</Slides>
  <Notes>12</Notes>
  <HiddenSlides>3</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SimSun</vt:lpstr>
      <vt:lpstr>Arial</vt:lpstr>
      <vt:lpstr>Arial Narrow</vt:lpstr>
      <vt:lpstr>Bahnschrift</vt:lpstr>
      <vt:lpstr>Calibri</vt:lpstr>
      <vt:lpstr>Calisto MT</vt:lpstr>
      <vt:lpstr>Times New Roman</vt:lpstr>
      <vt:lpstr>Wingdings</vt:lpstr>
      <vt:lpstr>materia_og_-_0591</vt:lpstr>
      <vt:lpstr>VALORACION BANCO DE BOGOTÁ BAJO METODOLOGÍA DE DESCUENTO DE DIVIDENDOS.</vt:lpstr>
      <vt:lpstr>Presentación de PowerPoint</vt:lpstr>
      <vt:lpstr>Presentación de PowerPoint</vt:lpstr>
      <vt:lpstr>HISTORIA DE LA EMPRESA</vt:lpstr>
      <vt:lpstr>Presentación de PowerPoint</vt:lpstr>
      <vt:lpstr>LOCALIZACIÓN E INFRAESTRUCURA</vt:lpstr>
      <vt:lpstr>ANÁLISIS DE LOS ACCIONISTAS</vt:lpstr>
      <vt:lpstr>Presentación de PowerPoint</vt:lpstr>
      <vt:lpstr>ANÁLISIS DE LA INDUSTRIA</vt:lpstr>
      <vt:lpstr>ANÁLISIS DE LA INDUSTRIA</vt:lpstr>
      <vt:lpstr>ANÁLISIS DE LA INDUSTRIA</vt:lpstr>
      <vt:lpstr>ANÁLISIS DE LA INDUSTRIA</vt:lpstr>
      <vt:lpstr>ANÁLISIS DE LA INDUSTRIA</vt:lpstr>
      <vt:lpstr>Presentación de PowerPoint</vt:lpstr>
      <vt:lpstr>Desempeño del precio accionario Banco de Bogotá 5 años (17/05/2013 a 17/05/2018)</vt:lpstr>
      <vt:lpstr>Supuestos Macroeconómicos</vt:lpstr>
      <vt:lpstr>Proyecciones Financieras</vt:lpstr>
      <vt:lpstr>Proyecciones Financieras</vt:lpstr>
      <vt:lpstr>Determinantes de Valoración</vt:lpstr>
      <vt:lpstr>Valoración</vt:lpstr>
      <vt:lpstr>ANÁLISIS COMPARATIVO</vt:lpstr>
      <vt:lpstr>EMISIONES</vt:lpstr>
      <vt:lpstr>Presentación de PowerPoint</vt:lpstr>
      <vt:lpstr>ANEXOS PROYECCIONES</vt:lpstr>
      <vt:lpstr>ANEXOS PROYECCIONES</vt:lpstr>
      <vt:lpstr>CONCLUSIONES</vt:lpstr>
      <vt:lpstr>Bibliografía</vt:lpstr>
      <vt:lpstr>Bibliografía</vt:lpstr>
      <vt:lpstr>Bibliografía</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PASOS DEL REPORTE BURKENROAD</dc:title>
  <dc:creator>USUARIO</dc:creator>
  <cp:lastModifiedBy>Usuario de Windows</cp:lastModifiedBy>
  <cp:revision>198</cp:revision>
  <dcterms:created xsi:type="dcterms:W3CDTF">2010-03-17T16:15:25Z</dcterms:created>
  <dcterms:modified xsi:type="dcterms:W3CDTF">2018-10-30T22:13:17Z</dcterms:modified>
</cp:coreProperties>
</file>