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4"/>
  </p:sldMasterIdLst>
  <p:notesMasterIdLst>
    <p:notesMasterId r:id="rId37"/>
  </p:notesMasterIdLst>
  <p:sldIdLst>
    <p:sldId id="256" r:id="rId5"/>
    <p:sldId id="257" r:id="rId6"/>
    <p:sldId id="260" r:id="rId7"/>
    <p:sldId id="261" r:id="rId8"/>
    <p:sldId id="1181" r:id="rId9"/>
    <p:sldId id="1182" r:id="rId10"/>
    <p:sldId id="1183" r:id="rId11"/>
    <p:sldId id="1184" r:id="rId12"/>
    <p:sldId id="1185" r:id="rId13"/>
    <p:sldId id="1189" r:id="rId14"/>
    <p:sldId id="1191" r:id="rId15"/>
    <p:sldId id="1190" r:id="rId16"/>
    <p:sldId id="1192" r:id="rId17"/>
    <p:sldId id="1193" r:id="rId18"/>
    <p:sldId id="1194" r:id="rId19"/>
    <p:sldId id="1098" r:id="rId20"/>
    <p:sldId id="1199" r:id="rId21"/>
    <p:sldId id="1200" r:id="rId22"/>
    <p:sldId id="1201" r:id="rId23"/>
    <p:sldId id="1099" r:id="rId24"/>
    <p:sldId id="1081" r:id="rId25"/>
    <p:sldId id="1187" r:id="rId26"/>
    <p:sldId id="258" r:id="rId27"/>
    <p:sldId id="1197" r:id="rId28"/>
    <p:sldId id="1195" r:id="rId29"/>
    <p:sldId id="1205" r:id="rId30"/>
    <p:sldId id="1206" r:id="rId31"/>
    <p:sldId id="1207" r:id="rId32"/>
    <p:sldId id="1198" r:id="rId33"/>
    <p:sldId id="1202" r:id="rId34"/>
    <p:sldId id="1203" r:id="rId35"/>
    <p:sldId id="1204" r:id="rId3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9" autoAdjust="0"/>
    <p:restoredTop sz="94686"/>
  </p:normalViewPr>
  <p:slideViewPr>
    <p:cSldViewPr snapToGrid="0">
      <p:cViewPr varScale="1">
        <p:scale>
          <a:sx n="108" d="100"/>
          <a:sy n="108" d="100"/>
        </p:scale>
        <p:origin x="91" y="269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87842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671151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427009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76618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270097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0704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488156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2abfa000d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2abfa000d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089640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32998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728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2abfa000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2abfa000d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>
          <a:extLst>
            <a:ext uri="{FF2B5EF4-FFF2-40B4-BE49-F238E27FC236}">
              <a16:creationId xmlns:a16="http://schemas.microsoft.com/office/drawing/2014/main" id="{E4DF3B85-3895-B99C-83E9-0CC004A6E7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2abfa000d_0_16:notes">
            <a:extLst>
              <a:ext uri="{FF2B5EF4-FFF2-40B4-BE49-F238E27FC236}">
                <a16:creationId xmlns:a16="http://schemas.microsoft.com/office/drawing/2014/main" id="{C2D044D0-02B8-1D91-DD89-6B4C9EA8900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2abfa000d_0_16:notes">
            <a:extLst>
              <a:ext uri="{FF2B5EF4-FFF2-40B4-BE49-F238E27FC236}">
                <a16:creationId xmlns:a16="http://schemas.microsoft.com/office/drawing/2014/main" id="{921A94E3-0C79-F87D-9AAC-503C1E1F2AF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883990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>
          <a:extLst>
            <a:ext uri="{FF2B5EF4-FFF2-40B4-BE49-F238E27FC236}">
              <a16:creationId xmlns:a16="http://schemas.microsoft.com/office/drawing/2014/main" id="{629E94CC-F2E8-92AE-6056-8A202D7296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2abfa000d_0_16:notes">
            <a:extLst>
              <a:ext uri="{FF2B5EF4-FFF2-40B4-BE49-F238E27FC236}">
                <a16:creationId xmlns:a16="http://schemas.microsoft.com/office/drawing/2014/main" id="{3AD5AACD-DFBA-747D-B797-7EC978AECBC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2abfa000d_0_16:notes">
            <a:extLst>
              <a:ext uri="{FF2B5EF4-FFF2-40B4-BE49-F238E27FC236}">
                <a16:creationId xmlns:a16="http://schemas.microsoft.com/office/drawing/2014/main" id="{9BF4470E-DA9E-9AAC-75EF-5C466011007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728738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58781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1986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002439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283595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52607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134799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92455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99101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>
            <a:extLst>
              <a:ext uri="{FF2B5EF4-FFF2-40B4-BE49-F238E27FC236}">
                <a16:creationId xmlns:a16="http://schemas.microsoft.com/office/drawing/2014/main" id="{34238381-2B7F-4869-A856-E282237A0C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2613"/>
          <a:stretch/>
        </p:blipFill>
        <p:spPr>
          <a:xfrm>
            <a:off x="0" y="4763530"/>
            <a:ext cx="9144000" cy="37997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9113DCD2-E500-46AE-B91A-B9F32814A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F19291-A07F-4A0C-8349-84E555F35C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27C899C-550D-4E7E-8F90-4D3F344DC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639899"/>
            <a:ext cx="2057400" cy="273844"/>
          </a:xfrm>
          <a:prstGeom prst="rect">
            <a:avLst/>
          </a:prstGeom>
        </p:spPr>
        <p:txBody>
          <a:bodyPr/>
          <a:lstStyle/>
          <a:p>
            <a:fld id="{08CB81D5-5DEA-4CB3-9806-770D176AFE6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0708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1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4.png"/><Relationship Id="rId7" Type="http://schemas.openxmlformats.org/officeDocument/2006/relationships/image" Target="../media/image1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image" Target="../media/image9.png"/><Relationship Id="rId10" Type="http://schemas.openxmlformats.org/officeDocument/2006/relationships/image" Target="../media/image19.jpeg"/><Relationship Id="rId4" Type="http://schemas.openxmlformats.org/officeDocument/2006/relationships/image" Target="../media/image14.png"/><Relationship Id="rId9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g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4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3.pn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3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4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39.jpeg"/><Relationship Id="rId4" Type="http://schemas.openxmlformats.org/officeDocument/2006/relationships/image" Target="../media/image38.tif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g"/><Relationship Id="rId13" Type="http://schemas.openxmlformats.org/officeDocument/2006/relationships/image" Target="../media/image3.png"/><Relationship Id="rId3" Type="http://schemas.openxmlformats.org/officeDocument/2006/relationships/image" Target="../media/image4.png"/><Relationship Id="rId7" Type="http://schemas.openxmlformats.org/officeDocument/2006/relationships/image" Target="../media/image32.jpeg"/><Relationship Id="rId12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jpeg"/><Relationship Id="rId11" Type="http://schemas.openxmlformats.org/officeDocument/2006/relationships/image" Target="../media/image45.jpg"/><Relationship Id="rId5" Type="http://schemas.openxmlformats.org/officeDocument/2006/relationships/image" Target="../media/image41.jpeg"/><Relationship Id="rId10" Type="http://schemas.openxmlformats.org/officeDocument/2006/relationships/image" Target="../media/image9.png"/><Relationship Id="rId4" Type="http://schemas.openxmlformats.org/officeDocument/2006/relationships/image" Target="../media/image31.jpeg"/><Relationship Id="rId9" Type="http://schemas.openxmlformats.org/officeDocument/2006/relationships/image" Target="../media/image44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jp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g"/><Relationship Id="rId3" Type="http://schemas.openxmlformats.org/officeDocument/2006/relationships/image" Target="../media/image4.png"/><Relationship Id="rId7" Type="http://schemas.openxmlformats.org/officeDocument/2006/relationships/image" Target="../media/image48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jp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png"/><Relationship Id="rId4" Type="http://schemas.openxmlformats.org/officeDocument/2006/relationships/image" Target="../media/image51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png"/><Relationship Id="rId4" Type="http://schemas.openxmlformats.org/officeDocument/2006/relationships/image" Target="../media/image52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3.emf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 title="Presentaci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7" cy="514349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679125" y="1714125"/>
            <a:ext cx="3096600" cy="10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5900" b="1" dirty="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Taller 2</a:t>
            </a:r>
            <a:endParaRPr sz="5900" b="1" dirty="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752690" y="2453127"/>
            <a:ext cx="5241709" cy="10925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5900" b="1" dirty="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Geodiversidad</a:t>
            </a:r>
            <a:endParaRPr dirty="0"/>
          </a:p>
        </p:txBody>
      </p:sp>
      <p:sp>
        <p:nvSpPr>
          <p:cNvPr id="57" name="Google Shape;57;p13"/>
          <p:cNvSpPr txBox="1"/>
          <p:nvPr/>
        </p:nvSpPr>
        <p:spPr>
          <a:xfrm>
            <a:off x="834475" y="3312125"/>
            <a:ext cx="30966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 dirty="0">
                <a:solidFill>
                  <a:schemeClr val="lt1"/>
                </a:solidFill>
              </a:rPr>
              <a:t>Tejedoras de Sostenibilidad en </a:t>
            </a:r>
            <a:r>
              <a:rPr lang="es-419" sz="1800" b="1" i="1" dirty="0">
                <a:solidFill>
                  <a:schemeClr val="lt1"/>
                </a:solidFill>
              </a:rPr>
              <a:t>La Guajira Bio - Geo</a:t>
            </a:r>
            <a:r>
              <a:rPr lang="es-419" sz="1800" dirty="0">
                <a:solidFill>
                  <a:schemeClr val="lt1"/>
                </a:solidFill>
              </a:rPr>
              <a:t> y culturalmente diversa</a:t>
            </a:r>
            <a:endParaRPr sz="1800" dirty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72;p15">
            <a:extLst>
              <a:ext uri="{FF2B5EF4-FFF2-40B4-BE49-F238E27FC236}">
                <a16:creationId xmlns:a16="http://schemas.microsoft.com/office/drawing/2014/main" id="{23A424A3-57BA-CE4C-8DF5-40C42C4985D0}"/>
              </a:ext>
            </a:extLst>
          </p:cNvPr>
          <p:cNvSpPr/>
          <p:nvPr/>
        </p:nvSpPr>
        <p:spPr>
          <a:xfrm>
            <a:off x="0" y="4697775"/>
            <a:ext cx="5726100" cy="323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73;p15">
            <a:extLst>
              <a:ext uri="{FF2B5EF4-FFF2-40B4-BE49-F238E27FC236}">
                <a16:creationId xmlns:a16="http://schemas.microsoft.com/office/drawing/2014/main" id="{773C09FB-28D0-1147-BAD2-5BA2E359386F}"/>
              </a:ext>
            </a:extLst>
          </p:cNvPr>
          <p:cNvSpPr txBox="1"/>
          <p:nvPr/>
        </p:nvSpPr>
        <p:spPr>
          <a:xfrm>
            <a:off x="1462975" y="4697775"/>
            <a:ext cx="41106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>
                <a:solidFill>
                  <a:schemeClr val="lt1"/>
                </a:solidFill>
              </a:rPr>
              <a:t>Tejedoras de Sostenibilidad en </a:t>
            </a:r>
            <a:r>
              <a:rPr lang="es-419" sz="900" b="1" i="1">
                <a:solidFill>
                  <a:schemeClr val="lt1"/>
                </a:solidFill>
              </a:rPr>
              <a:t>La Guajira Bio - Geo</a:t>
            </a:r>
            <a:r>
              <a:rPr lang="es-419" sz="900">
                <a:solidFill>
                  <a:schemeClr val="lt1"/>
                </a:solidFill>
              </a:rPr>
              <a:t> y culturalmente diversa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14" name="Google Shape;74;p15">
            <a:extLst>
              <a:ext uri="{FF2B5EF4-FFF2-40B4-BE49-F238E27FC236}">
                <a16:creationId xmlns:a16="http://schemas.microsoft.com/office/drawing/2014/main" id="{D730DAEA-E340-A243-8D9C-BAFDDE0F164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1399" y="4515946"/>
            <a:ext cx="2932599" cy="62755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DA4DB766-AE92-D248-A7E8-2E4622A09C94}"/>
              </a:ext>
            </a:extLst>
          </p:cNvPr>
          <p:cNvSpPr txBox="1">
            <a:spLocks/>
          </p:cNvSpPr>
          <p:nvPr/>
        </p:nvSpPr>
        <p:spPr>
          <a:xfrm>
            <a:off x="8193527" y="4733528"/>
            <a:ext cx="306027" cy="273844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DB3C908F-12BC-7B44-861D-947F67D20F8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Round Diagonal Corner Rectangle 1">
            <a:extLst>
              <a:ext uri="{FF2B5EF4-FFF2-40B4-BE49-F238E27FC236}">
                <a16:creationId xmlns:a16="http://schemas.microsoft.com/office/drawing/2014/main" id="{8A10B9F6-D768-4A42-B25F-2EA6B7BB7070}"/>
              </a:ext>
            </a:extLst>
          </p:cNvPr>
          <p:cNvSpPr/>
          <p:nvPr/>
        </p:nvSpPr>
        <p:spPr>
          <a:xfrm>
            <a:off x="0" y="256032"/>
            <a:ext cx="9065124" cy="694944"/>
          </a:xfrm>
          <a:prstGeom prst="round2DiagRect">
            <a:avLst/>
          </a:prstGeom>
          <a:solidFill>
            <a:srgbClr val="7030A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Google Shape;326;p39">
            <a:extLst>
              <a:ext uri="{FF2B5EF4-FFF2-40B4-BE49-F238E27FC236}">
                <a16:creationId xmlns:a16="http://schemas.microsoft.com/office/drawing/2014/main" id="{89D97085-833E-104A-8310-3C272AA47962}"/>
              </a:ext>
            </a:extLst>
          </p:cNvPr>
          <p:cNvSpPr/>
          <p:nvPr/>
        </p:nvSpPr>
        <p:spPr>
          <a:xfrm>
            <a:off x="8215232" y="4225030"/>
            <a:ext cx="739585" cy="311490"/>
          </a:xfrm>
          <a:custGeom>
            <a:avLst/>
            <a:gdLst/>
            <a:ahLst/>
            <a:cxnLst/>
            <a:rect l="l" t="t" r="r" b="b"/>
            <a:pathLst>
              <a:path w="1571495" h="661865" extrusionOk="0">
                <a:moveTo>
                  <a:pt x="0" y="0"/>
                </a:moveTo>
                <a:lnTo>
                  <a:pt x="1571494" y="0"/>
                </a:lnTo>
                <a:lnTo>
                  <a:pt x="1571494" y="661866"/>
                </a:lnTo>
                <a:lnTo>
                  <a:pt x="0" y="6618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83985"/>
            </a:stretch>
          </a:blipFill>
          <a:ln>
            <a:noFill/>
          </a:ln>
        </p:spPr>
        <p:txBody>
          <a:bodyPr/>
          <a:lstStyle/>
          <a:p>
            <a:endParaRPr lang="en-NZ" sz="105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842B5D6-FC5E-CE4B-8FF0-308F884228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225" y="1068897"/>
            <a:ext cx="3239766" cy="3239766"/>
          </a:xfrm>
          <a:prstGeom prst="rect">
            <a:avLst/>
          </a:prstGeom>
        </p:spPr>
      </p:pic>
      <p:pic>
        <p:nvPicPr>
          <p:cNvPr id="17" name="Google Shape;76;p15" title="Sin título-1.png">
            <a:extLst>
              <a:ext uri="{FF2B5EF4-FFF2-40B4-BE49-F238E27FC236}">
                <a16:creationId xmlns:a16="http://schemas.microsoft.com/office/drawing/2014/main" id="{14202658-A617-E543-9AAF-83DC04AD550B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7433"/>
          <a:stretch/>
        </p:blipFill>
        <p:spPr>
          <a:xfrm rot="10800000">
            <a:off x="78875" y="3919550"/>
            <a:ext cx="1421925" cy="110132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324;p39">
            <a:extLst>
              <a:ext uri="{FF2B5EF4-FFF2-40B4-BE49-F238E27FC236}">
                <a16:creationId xmlns:a16="http://schemas.microsoft.com/office/drawing/2014/main" id="{4AE7C5BB-7EE2-A240-972B-0E60737A6901}"/>
              </a:ext>
            </a:extLst>
          </p:cNvPr>
          <p:cNvSpPr txBox="1"/>
          <p:nvPr/>
        </p:nvSpPr>
        <p:spPr>
          <a:xfrm>
            <a:off x="3432777" y="415556"/>
            <a:ext cx="4431600" cy="52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algn="ctr">
              <a:buSzPts val="3200"/>
            </a:pPr>
            <a:r>
              <a:rPr lang="en-US" sz="2175" b="1" dirty="0">
                <a:solidFill>
                  <a:schemeClr val="lt1"/>
                </a:solidFill>
                <a:latin typeface="Lato Black"/>
                <a:ea typeface="Lato Black"/>
                <a:cs typeface="Lato Black"/>
                <a:sym typeface="Lato Black"/>
              </a:rPr>
              <a:t>La </a:t>
            </a:r>
            <a:r>
              <a:rPr lang="en-US" sz="2175" b="1" dirty="0" err="1">
                <a:solidFill>
                  <a:schemeClr val="lt1"/>
                </a:solidFill>
                <a:latin typeface="Lato Black"/>
                <a:ea typeface="Lato Black"/>
                <a:cs typeface="Lato Black"/>
                <a:sym typeface="Lato Black"/>
              </a:rPr>
              <a:t>Gestión</a:t>
            </a:r>
            <a:r>
              <a:rPr lang="en-US" sz="2175" b="1" dirty="0">
                <a:solidFill>
                  <a:schemeClr val="lt1"/>
                </a:solidFill>
                <a:latin typeface="Lato Black"/>
                <a:ea typeface="Lato Black"/>
                <a:cs typeface="Lato Black"/>
                <a:sym typeface="Lato Black"/>
              </a:rPr>
              <a:t> </a:t>
            </a:r>
            <a:r>
              <a:rPr lang="en-US" sz="2175" b="1" dirty="0" err="1">
                <a:solidFill>
                  <a:schemeClr val="lt1"/>
                </a:solidFill>
                <a:latin typeface="Lato Black"/>
                <a:ea typeface="Lato Black"/>
                <a:cs typeface="Lato Black"/>
                <a:sym typeface="Lato Black"/>
              </a:rPr>
              <a:t>Integrada</a:t>
            </a:r>
            <a:r>
              <a:rPr lang="en-US" sz="2175" b="1" dirty="0">
                <a:solidFill>
                  <a:schemeClr val="lt1"/>
                </a:solidFill>
                <a:latin typeface="Lato Black"/>
                <a:ea typeface="Lato Black"/>
                <a:cs typeface="Lato Black"/>
                <a:sym typeface="Lato Black"/>
              </a:rPr>
              <a:t> del </a:t>
            </a:r>
            <a:r>
              <a:rPr lang="en-US" sz="2175" b="1" dirty="0" err="1">
                <a:solidFill>
                  <a:schemeClr val="lt1"/>
                </a:solidFill>
                <a:latin typeface="Lato Black"/>
                <a:ea typeface="Lato Black"/>
                <a:cs typeface="Lato Black"/>
                <a:sym typeface="Lato Black"/>
              </a:rPr>
              <a:t>Paisaje</a:t>
            </a:r>
            <a:r>
              <a:rPr lang="en-US" sz="2175" b="1" dirty="0">
                <a:solidFill>
                  <a:schemeClr val="lt1"/>
                </a:solidFill>
                <a:latin typeface="Lato Black"/>
                <a:ea typeface="Lato Black"/>
                <a:cs typeface="Lato Black"/>
                <a:sym typeface="Lato Black"/>
              </a:rPr>
              <a:t> (GIP)</a:t>
            </a:r>
            <a:endParaRPr sz="2175" b="1" dirty="0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18" name="Google Shape;325;p39">
            <a:extLst>
              <a:ext uri="{FF2B5EF4-FFF2-40B4-BE49-F238E27FC236}">
                <a16:creationId xmlns:a16="http://schemas.microsoft.com/office/drawing/2014/main" id="{82E9C178-5A52-6547-B786-88CE5FEA4C0D}"/>
              </a:ext>
            </a:extLst>
          </p:cNvPr>
          <p:cNvSpPr txBox="1"/>
          <p:nvPr/>
        </p:nvSpPr>
        <p:spPr>
          <a:xfrm>
            <a:off x="3533172" y="1538138"/>
            <a:ext cx="5215669" cy="1797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marL="361950" indent="-285750">
              <a:buSzPts val="2000"/>
              <a:buFont typeface="Courier New" panose="02070309020205020404" pitchFamily="49" charset="0"/>
              <a:buChar char="o"/>
            </a:pPr>
            <a:r>
              <a:rPr lang="en-US" sz="180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Inspiración</a:t>
            </a:r>
            <a:r>
              <a:rPr lang="en-US" sz="180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para la </a:t>
            </a:r>
            <a:r>
              <a:rPr lang="en-US" sz="180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próxima</a:t>
            </a:r>
            <a:r>
              <a:rPr lang="en-US" sz="180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en-US" sz="180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generación</a:t>
            </a:r>
            <a:endParaRPr lang="en-US" sz="1800" dirty="0">
              <a:solidFill>
                <a:srgbClr val="7030A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971550" indent="-285750">
              <a:buFont typeface="Courier New" panose="02070309020205020404" pitchFamily="49" charset="0"/>
              <a:buChar char="o"/>
            </a:pPr>
            <a:endParaRPr lang="en-US" sz="1800" dirty="0">
              <a:solidFill>
                <a:srgbClr val="7030A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361950" indent="-285750">
              <a:buSzPts val="2000"/>
              <a:buFont typeface="Courier New" panose="02070309020205020404" pitchFamily="49" charset="0"/>
              <a:buChar char="o"/>
            </a:pPr>
            <a:r>
              <a:rPr lang="en-US" sz="180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Bienestar</a:t>
            </a:r>
            <a:r>
              <a:rPr lang="en-US" sz="180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en-US" sz="180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humano</a:t>
            </a:r>
            <a:endParaRPr lang="en-US" sz="1800" dirty="0">
              <a:solidFill>
                <a:srgbClr val="7030A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628650" indent="-285750">
              <a:buFont typeface="Courier New" panose="02070309020205020404" pitchFamily="49" charset="0"/>
              <a:buChar char="o"/>
            </a:pPr>
            <a:endParaRPr lang="en-US" sz="1800" dirty="0">
              <a:solidFill>
                <a:srgbClr val="7030A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361950" indent="-285750">
              <a:buSzPts val="2000"/>
              <a:buFont typeface="Courier New" panose="02070309020205020404" pitchFamily="49" charset="0"/>
              <a:buChar char="o"/>
            </a:pPr>
            <a:r>
              <a:rPr lang="en-US" sz="180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Naturaleza</a:t>
            </a:r>
            <a:r>
              <a:rPr lang="en-US" sz="180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en-US" sz="180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saludable</a:t>
            </a:r>
            <a:endParaRPr lang="en-US" sz="1800" dirty="0">
              <a:solidFill>
                <a:srgbClr val="7030A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628650" indent="-285750">
              <a:buFont typeface="Courier New" panose="02070309020205020404" pitchFamily="49" charset="0"/>
              <a:buChar char="o"/>
            </a:pPr>
            <a:endParaRPr lang="en-US" sz="1800" dirty="0">
              <a:solidFill>
                <a:srgbClr val="7030A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361950" indent="-285750">
              <a:buSzPts val="2000"/>
              <a:buFont typeface="Courier New" panose="02070309020205020404" pitchFamily="49" charset="0"/>
              <a:buChar char="o"/>
            </a:pPr>
            <a:r>
              <a:rPr lang="en-US" sz="180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Economía</a:t>
            </a:r>
            <a:r>
              <a:rPr lang="en-US" sz="180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en-US" sz="180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regenerativa</a:t>
            </a:r>
            <a:endParaRPr lang="en-US" sz="1800" dirty="0">
              <a:solidFill>
                <a:srgbClr val="7030A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342900" indent="-257175">
              <a:buSzPts val="1800"/>
              <a:buFont typeface="Courier New" panose="02070309020205020404" pitchFamily="49" charset="0"/>
              <a:buChar char="o"/>
            </a:pPr>
            <a:endParaRPr sz="1050" dirty="0">
              <a:solidFill>
                <a:srgbClr val="7030A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</p:spTree>
    <p:extLst>
      <p:ext uri="{BB962C8B-B14F-4D97-AF65-F5344CB8AC3E}">
        <p14:creationId xmlns:p14="http://schemas.microsoft.com/office/powerpoint/2010/main" val="759240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72;p15">
            <a:extLst>
              <a:ext uri="{FF2B5EF4-FFF2-40B4-BE49-F238E27FC236}">
                <a16:creationId xmlns:a16="http://schemas.microsoft.com/office/drawing/2014/main" id="{23A424A3-57BA-CE4C-8DF5-40C42C4985D0}"/>
              </a:ext>
            </a:extLst>
          </p:cNvPr>
          <p:cNvSpPr/>
          <p:nvPr/>
        </p:nvSpPr>
        <p:spPr>
          <a:xfrm>
            <a:off x="0" y="4697775"/>
            <a:ext cx="5726100" cy="323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73;p15">
            <a:extLst>
              <a:ext uri="{FF2B5EF4-FFF2-40B4-BE49-F238E27FC236}">
                <a16:creationId xmlns:a16="http://schemas.microsoft.com/office/drawing/2014/main" id="{773C09FB-28D0-1147-BAD2-5BA2E359386F}"/>
              </a:ext>
            </a:extLst>
          </p:cNvPr>
          <p:cNvSpPr txBox="1"/>
          <p:nvPr/>
        </p:nvSpPr>
        <p:spPr>
          <a:xfrm>
            <a:off x="1462975" y="4697775"/>
            <a:ext cx="41106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>
                <a:solidFill>
                  <a:schemeClr val="lt1"/>
                </a:solidFill>
              </a:rPr>
              <a:t>Tejedoras de Sostenibilidad en </a:t>
            </a:r>
            <a:r>
              <a:rPr lang="es-419" sz="900" b="1" i="1">
                <a:solidFill>
                  <a:schemeClr val="lt1"/>
                </a:solidFill>
              </a:rPr>
              <a:t>La Guajira Bio - Geo</a:t>
            </a:r>
            <a:r>
              <a:rPr lang="es-419" sz="900">
                <a:solidFill>
                  <a:schemeClr val="lt1"/>
                </a:solidFill>
              </a:rPr>
              <a:t> y culturalmente diversa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14" name="Google Shape;74;p15">
            <a:extLst>
              <a:ext uri="{FF2B5EF4-FFF2-40B4-BE49-F238E27FC236}">
                <a16:creationId xmlns:a16="http://schemas.microsoft.com/office/drawing/2014/main" id="{D730DAEA-E340-A243-8D9C-BAFDDE0F164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1399" y="4515946"/>
            <a:ext cx="2932599" cy="62755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DA4DB766-AE92-D248-A7E8-2E4622A09C94}"/>
              </a:ext>
            </a:extLst>
          </p:cNvPr>
          <p:cNvSpPr txBox="1">
            <a:spLocks/>
          </p:cNvSpPr>
          <p:nvPr/>
        </p:nvSpPr>
        <p:spPr>
          <a:xfrm>
            <a:off x="8193527" y="4733528"/>
            <a:ext cx="306027" cy="273844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DB3C908F-12BC-7B44-861D-947F67D20F8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Round Diagonal Corner Rectangle 1">
            <a:extLst>
              <a:ext uri="{FF2B5EF4-FFF2-40B4-BE49-F238E27FC236}">
                <a16:creationId xmlns:a16="http://schemas.microsoft.com/office/drawing/2014/main" id="{8A10B9F6-D768-4A42-B25F-2EA6B7BB7070}"/>
              </a:ext>
            </a:extLst>
          </p:cNvPr>
          <p:cNvSpPr/>
          <p:nvPr/>
        </p:nvSpPr>
        <p:spPr>
          <a:xfrm>
            <a:off x="0" y="256032"/>
            <a:ext cx="9065124" cy="694944"/>
          </a:xfrm>
          <a:prstGeom prst="round2DiagRect">
            <a:avLst/>
          </a:prstGeom>
          <a:solidFill>
            <a:srgbClr val="7030A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Google Shape;326;p39">
            <a:extLst>
              <a:ext uri="{FF2B5EF4-FFF2-40B4-BE49-F238E27FC236}">
                <a16:creationId xmlns:a16="http://schemas.microsoft.com/office/drawing/2014/main" id="{89D97085-833E-104A-8310-3C272AA47962}"/>
              </a:ext>
            </a:extLst>
          </p:cNvPr>
          <p:cNvSpPr/>
          <p:nvPr/>
        </p:nvSpPr>
        <p:spPr>
          <a:xfrm>
            <a:off x="8215232" y="4225030"/>
            <a:ext cx="739585" cy="311490"/>
          </a:xfrm>
          <a:custGeom>
            <a:avLst/>
            <a:gdLst/>
            <a:ahLst/>
            <a:cxnLst/>
            <a:rect l="l" t="t" r="r" b="b"/>
            <a:pathLst>
              <a:path w="1571495" h="661865" extrusionOk="0">
                <a:moveTo>
                  <a:pt x="0" y="0"/>
                </a:moveTo>
                <a:lnTo>
                  <a:pt x="1571494" y="0"/>
                </a:lnTo>
                <a:lnTo>
                  <a:pt x="1571494" y="661866"/>
                </a:lnTo>
                <a:lnTo>
                  <a:pt x="0" y="6618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83985"/>
            </a:stretch>
          </a:blipFill>
          <a:ln>
            <a:noFill/>
          </a:ln>
        </p:spPr>
        <p:txBody>
          <a:bodyPr/>
          <a:lstStyle/>
          <a:p>
            <a:endParaRPr lang="en-NZ" sz="1050"/>
          </a:p>
        </p:txBody>
      </p:sp>
      <p:pic>
        <p:nvPicPr>
          <p:cNvPr id="17" name="Google Shape;76;p15" title="Sin título-1.png">
            <a:extLst>
              <a:ext uri="{FF2B5EF4-FFF2-40B4-BE49-F238E27FC236}">
                <a16:creationId xmlns:a16="http://schemas.microsoft.com/office/drawing/2014/main" id="{14202658-A617-E543-9AAF-83DC04AD550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t="7433"/>
          <a:stretch/>
        </p:blipFill>
        <p:spPr>
          <a:xfrm rot="10800000">
            <a:off x="78875" y="3919550"/>
            <a:ext cx="1421925" cy="110132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324;p39">
            <a:extLst>
              <a:ext uri="{FF2B5EF4-FFF2-40B4-BE49-F238E27FC236}">
                <a16:creationId xmlns:a16="http://schemas.microsoft.com/office/drawing/2014/main" id="{8F9C49AF-EE2D-D343-B3A2-9DD1C65E53E5}"/>
              </a:ext>
            </a:extLst>
          </p:cNvPr>
          <p:cNvSpPr txBox="1"/>
          <p:nvPr/>
        </p:nvSpPr>
        <p:spPr>
          <a:xfrm>
            <a:off x="1286359" y="296550"/>
            <a:ext cx="6475415" cy="52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algn="ctr">
              <a:buSzPts val="3200"/>
            </a:pPr>
            <a:r>
              <a:rPr lang="en-US" sz="2175" b="1" dirty="0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GIP </a:t>
            </a:r>
            <a:r>
              <a:rPr lang="en-US" sz="2175" b="1" dirty="0" err="1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Inspiración</a:t>
            </a:r>
            <a:r>
              <a:rPr lang="en-US" sz="2175" b="1" dirty="0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 para la </a:t>
            </a:r>
            <a:r>
              <a:rPr lang="en-US" sz="2175" b="1" dirty="0" err="1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próxima</a:t>
            </a:r>
            <a:r>
              <a:rPr lang="en-US" sz="2175" b="1" dirty="0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 </a:t>
            </a:r>
            <a:r>
              <a:rPr lang="en-US" sz="2175" b="1" dirty="0" err="1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generación</a:t>
            </a:r>
            <a:endParaRPr sz="2175" b="1" dirty="0">
              <a:solidFill>
                <a:srgbClr val="7030A0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0" name="Google Shape;326;p39">
            <a:extLst>
              <a:ext uri="{FF2B5EF4-FFF2-40B4-BE49-F238E27FC236}">
                <a16:creationId xmlns:a16="http://schemas.microsoft.com/office/drawing/2014/main" id="{DB407884-D468-5040-9568-6F64C5D1EBA5}"/>
              </a:ext>
            </a:extLst>
          </p:cNvPr>
          <p:cNvSpPr/>
          <p:nvPr/>
        </p:nvSpPr>
        <p:spPr>
          <a:xfrm>
            <a:off x="8215232" y="4225030"/>
            <a:ext cx="739585" cy="311490"/>
          </a:xfrm>
          <a:custGeom>
            <a:avLst/>
            <a:gdLst/>
            <a:ahLst/>
            <a:cxnLst/>
            <a:rect l="l" t="t" r="r" b="b"/>
            <a:pathLst>
              <a:path w="1571495" h="661865" extrusionOk="0">
                <a:moveTo>
                  <a:pt x="0" y="0"/>
                </a:moveTo>
                <a:lnTo>
                  <a:pt x="1571494" y="0"/>
                </a:lnTo>
                <a:lnTo>
                  <a:pt x="1571494" y="661866"/>
                </a:lnTo>
                <a:lnTo>
                  <a:pt x="0" y="6618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83985"/>
            </a:stretch>
          </a:blipFill>
          <a:ln>
            <a:noFill/>
          </a:ln>
        </p:spPr>
        <p:txBody>
          <a:bodyPr/>
          <a:lstStyle/>
          <a:p>
            <a:endParaRPr lang="en-NZ" sz="105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6982F14-F661-A748-BB0A-01047F912C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314" y="1201243"/>
            <a:ext cx="5054526" cy="2976554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9B2596D5-1C3A-684E-9E3A-1512CE3DDF50}"/>
              </a:ext>
            </a:extLst>
          </p:cNvPr>
          <p:cNvSpPr/>
          <p:nvPr/>
        </p:nvSpPr>
        <p:spPr>
          <a:xfrm>
            <a:off x="1639399" y="4285114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https://</a:t>
            </a:r>
            <a:r>
              <a:rPr lang="en-US" sz="900" dirty="0" err="1"/>
              <a:t>www.swissaid.org.co</a:t>
            </a:r>
            <a:r>
              <a:rPr lang="en-US" sz="900" dirty="0"/>
              <a:t>/</a:t>
            </a:r>
            <a:r>
              <a:rPr lang="en-US" sz="900" dirty="0" err="1"/>
              <a:t>medios</a:t>
            </a:r>
            <a:r>
              <a:rPr lang="en-US" sz="900" dirty="0"/>
              <a:t>-de-</a:t>
            </a:r>
            <a:r>
              <a:rPr lang="en-US" sz="900" dirty="0" err="1"/>
              <a:t>vida</a:t>
            </a:r>
            <a:r>
              <a:rPr lang="en-US" sz="900" dirty="0"/>
              <a:t>-</a:t>
            </a:r>
            <a:r>
              <a:rPr lang="en-US" sz="900" dirty="0" err="1"/>
              <a:t>sostenible</a:t>
            </a:r>
            <a:r>
              <a:rPr lang="en-US" sz="900" dirty="0"/>
              <a:t>-para-</a:t>
            </a:r>
            <a:r>
              <a:rPr lang="en-US" sz="900" dirty="0" err="1"/>
              <a:t>jovenes</a:t>
            </a:r>
            <a:r>
              <a:rPr lang="en-US" sz="900" dirty="0"/>
              <a:t>/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AC02C1A-7E15-8C49-93DE-7215123FAF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B7A6A8D-3396-8E4C-8E6D-C87F172662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EF0828D-351D-2449-A5E7-BC9A129CBAD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41154" y="1201243"/>
            <a:ext cx="2258584" cy="301144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B9D67B1-95DF-3641-9D8E-22A1B2D658E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31940" r="5084"/>
          <a:stretch/>
        </p:blipFill>
        <p:spPr>
          <a:xfrm>
            <a:off x="7677698" y="2875104"/>
            <a:ext cx="1158504" cy="110761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379516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72;p15">
            <a:extLst>
              <a:ext uri="{FF2B5EF4-FFF2-40B4-BE49-F238E27FC236}">
                <a16:creationId xmlns:a16="http://schemas.microsoft.com/office/drawing/2014/main" id="{23A424A3-57BA-CE4C-8DF5-40C42C4985D0}"/>
              </a:ext>
            </a:extLst>
          </p:cNvPr>
          <p:cNvSpPr/>
          <p:nvPr/>
        </p:nvSpPr>
        <p:spPr>
          <a:xfrm>
            <a:off x="0" y="4697775"/>
            <a:ext cx="5726100" cy="323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73;p15">
            <a:extLst>
              <a:ext uri="{FF2B5EF4-FFF2-40B4-BE49-F238E27FC236}">
                <a16:creationId xmlns:a16="http://schemas.microsoft.com/office/drawing/2014/main" id="{773C09FB-28D0-1147-BAD2-5BA2E359386F}"/>
              </a:ext>
            </a:extLst>
          </p:cNvPr>
          <p:cNvSpPr txBox="1"/>
          <p:nvPr/>
        </p:nvSpPr>
        <p:spPr>
          <a:xfrm>
            <a:off x="1462975" y="4697775"/>
            <a:ext cx="41106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>
                <a:solidFill>
                  <a:schemeClr val="lt1"/>
                </a:solidFill>
              </a:rPr>
              <a:t>Tejedoras de Sostenibilidad en </a:t>
            </a:r>
            <a:r>
              <a:rPr lang="es-419" sz="900" b="1" i="1">
                <a:solidFill>
                  <a:schemeClr val="lt1"/>
                </a:solidFill>
              </a:rPr>
              <a:t>La Guajira Bio - Geo</a:t>
            </a:r>
            <a:r>
              <a:rPr lang="es-419" sz="900">
                <a:solidFill>
                  <a:schemeClr val="lt1"/>
                </a:solidFill>
              </a:rPr>
              <a:t> y culturalmente diversa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14" name="Google Shape;74;p15">
            <a:extLst>
              <a:ext uri="{FF2B5EF4-FFF2-40B4-BE49-F238E27FC236}">
                <a16:creationId xmlns:a16="http://schemas.microsoft.com/office/drawing/2014/main" id="{D730DAEA-E340-A243-8D9C-BAFDDE0F164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1399" y="4515946"/>
            <a:ext cx="2932599" cy="62755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DA4DB766-AE92-D248-A7E8-2E4622A09C94}"/>
              </a:ext>
            </a:extLst>
          </p:cNvPr>
          <p:cNvSpPr txBox="1">
            <a:spLocks/>
          </p:cNvSpPr>
          <p:nvPr/>
        </p:nvSpPr>
        <p:spPr>
          <a:xfrm>
            <a:off x="8193527" y="4733528"/>
            <a:ext cx="306027" cy="273844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DB3C908F-12BC-7B44-861D-947F67D20F80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Round Diagonal Corner Rectangle 1">
            <a:extLst>
              <a:ext uri="{FF2B5EF4-FFF2-40B4-BE49-F238E27FC236}">
                <a16:creationId xmlns:a16="http://schemas.microsoft.com/office/drawing/2014/main" id="{8A10B9F6-D768-4A42-B25F-2EA6B7BB7070}"/>
              </a:ext>
            </a:extLst>
          </p:cNvPr>
          <p:cNvSpPr/>
          <p:nvPr/>
        </p:nvSpPr>
        <p:spPr>
          <a:xfrm>
            <a:off x="0" y="256032"/>
            <a:ext cx="9065124" cy="694944"/>
          </a:xfrm>
          <a:prstGeom prst="round2DiagRect">
            <a:avLst/>
          </a:prstGeom>
          <a:solidFill>
            <a:srgbClr val="7030A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Google Shape;326;p39">
            <a:extLst>
              <a:ext uri="{FF2B5EF4-FFF2-40B4-BE49-F238E27FC236}">
                <a16:creationId xmlns:a16="http://schemas.microsoft.com/office/drawing/2014/main" id="{89D97085-833E-104A-8310-3C272AA47962}"/>
              </a:ext>
            </a:extLst>
          </p:cNvPr>
          <p:cNvSpPr/>
          <p:nvPr/>
        </p:nvSpPr>
        <p:spPr>
          <a:xfrm>
            <a:off x="8215232" y="4225030"/>
            <a:ext cx="739585" cy="311490"/>
          </a:xfrm>
          <a:custGeom>
            <a:avLst/>
            <a:gdLst/>
            <a:ahLst/>
            <a:cxnLst/>
            <a:rect l="l" t="t" r="r" b="b"/>
            <a:pathLst>
              <a:path w="1571495" h="661865" extrusionOk="0">
                <a:moveTo>
                  <a:pt x="0" y="0"/>
                </a:moveTo>
                <a:lnTo>
                  <a:pt x="1571494" y="0"/>
                </a:lnTo>
                <a:lnTo>
                  <a:pt x="1571494" y="661866"/>
                </a:lnTo>
                <a:lnTo>
                  <a:pt x="0" y="6618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83985"/>
            </a:stretch>
          </a:blipFill>
          <a:ln>
            <a:noFill/>
          </a:ln>
        </p:spPr>
        <p:txBody>
          <a:bodyPr/>
          <a:lstStyle/>
          <a:p>
            <a:endParaRPr lang="en-NZ" sz="1050"/>
          </a:p>
        </p:txBody>
      </p:sp>
      <p:pic>
        <p:nvPicPr>
          <p:cNvPr id="17" name="Google Shape;76;p15" title="Sin título-1.png">
            <a:extLst>
              <a:ext uri="{FF2B5EF4-FFF2-40B4-BE49-F238E27FC236}">
                <a16:creationId xmlns:a16="http://schemas.microsoft.com/office/drawing/2014/main" id="{14202658-A617-E543-9AAF-83DC04AD550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t="7433"/>
          <a:stretch/>
        </p:blipFill>
        <p:spPr>
          <a:xfrm rot="10800000">
            <a:off x="78875" y="3919550"/>
            <a:ext cx="1421925" cy="110132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324;p39">
            <a:extLst>
              <a:ext uri="{FF2B5EF4-FFF2-40B4-BE49-F238E27FC236}">
                <a16:creationId xmlns:a16="http://schemas.microsoft.com/office/drawing/2014/main" id="{B8383D13-7789-FA47-952F-349B180D9228}"/>
              </a:ext>
            </a:extLst>
          </p:cNvPr>
          <p:cNvSpPr txBox="1"/>
          <p:nvPr/>
        </p:nvSpPr>
        <p:spPr>
          <a:xfrm>
            <a:off x="1202283" y="338791"/>
            <a:ext cx="6475415" cy="52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algn="ctr">
              <a:buSzPts val="3200"/>
            </a:pPr>
            <a:r>
              <a:rPr lang="en-US" sz="2175" b="1" dirty="0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La </a:t>
            </a:r>
            <a:r>
              <a:rPr lang="en-US" sz="2175" b="1" dirty="0" err="1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Gestión</a:t>
            </a:r>
            <a:r>
              <a:rPr lang="en-US" sz="2175" b="1" dirty="0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 </a:t>
            </a:r>
            <a:r>
              <a:rPr lang="en-US" sz="2175" b="1" dirty="0" err="1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Integrada</a:t>
            </a:r>
            <a:r>
              <a:rPr lang="en-US" sz="2175" b="1" dirty="0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 del </a:t>
            </a:r>
            <a:r>
              <a:rPr lang="en-US" sz="2175" b="1" dirty="0" err="1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Paisaje</a:t>
            </a:r>
            <a:r>
              <a:rPr lang="en-US" sz="2175" b="1" dirty="0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: </a:t>
            </a:r>
            <a:r>
              <a:rPr lang="en-US" sz="2175" b="1" dirty="0" err="1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Bienestar</a:t>
            </a:r>
            <a:r>
              <a:rPr lang="en-US" sz="2175" b="1" dirty="0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 </a:t>
            </a:r>
            <a:r>
              <a:rPr lang="en-US" sz="2175" b="1" dirty="0" err="1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humano</a:t>
            </a:r>
            <a:endParaRPr sz="2175" b="1" dirty="0">
              <a:solidFill>
                <a:srgbClr val="7030A0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8C7D502-4630-4140-BB99-02ED39654B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129" y="1327218"/>
            <a:ext cx="4541135" cy="280982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41FE2434-1B83-C24A-8F41-679D1FA51DEE}"/>
              </a:ext>
            </a:extLst>
          </p:cNvPr>
          <p:cNvSpPr/>
          <p:nvPr/>
        </p:nvSpPr>
        <p:spPr>
          <a:xfrm>
            <a:off x="1579674" y="4211080"/>
            <a:ext cx="475430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/>
              <a:t>https://desarrollosustentable5baitt.blogspot.com/p/35-desarrollo-urbano-y-rural.html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DE49B4-EB09-4148-A5FC-9853F92D92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22916" y="1327218"/>
            <a:ext cx="2107371" cy="2809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666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72;p15">
            <a:extLst>
              <a:ext uri="{FF2B5EF4-FFF2-40B4-BE49-F238E27FC236}">
                <a16:creationId xmlns:a16="http://schemas.microsoft.com/office/drawing/2014/main" id="{23A424A3-57BA-CE4C-8DF5-40C42C4985D0}"/>
              </a:ext>
            </a:extLst>
          </p:cNvPr>
          <p:cNvSpPr/>
          <p:nvPr/>
        </p:nvSpPr>
        <p:spPr>
          <a:xfrm>
            <a:off x="0" y="4697775"/>
            <a:ext cx="5726100" cy="323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73;p15">
            <a:extLst>
              <a:ext uri="{FF2B5EF4-FFF2-40B4-BE49-F238E27FC236}">
                <a16:creationId xmlns:a16="http://schemas.microsoft.com/office/drawing/2014/main" id="{773C09FB-28D0-1147-BAD2-5BA2E359386F}"/>
              </a:ext>
            </a:extLst>
          </p:cNvPr>
          <p:cNvSpPr txBox="1"/>
          <p:nvPr/>
        </p:nvSpPr>
        <p:spPr>
          <a:xfrm>
            <a:off x="1462975" y="4697775"/>
            <a:ext cx="41106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>
                <a:solidFill>
                  <a:schemeClr val="lt1"/>
                </a:solidFill>
              </a:rPr>
              <a:t>Tejedoras de Sostenibilidad en </a:t>
            </a:r>
            <a:r>
              <a:rPr lang="es-419" sz="900" b="1" i="1">
                <a:solidFill>
                  <a:schemeClr val="lt1"/>
                </a:solidFill>
              </a:rPr>
              <a:t>La Guajira Bio - Geo</a:t>
            </a:r>
            <a:r>
              <a:rPr lang="es-419" sz="900">
                <a:solidFill>
                  <a:schemeClr val="lt1"/>
                </a:solidFill>
              </a:rPr>
              <a:t> y culturalmente diversa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14" name="Google Shape;74;p15">
            <a:extLst>
              <a:ext uri="{FF2B5EF4-FFF2-40B4-BE49-F238E27FC236}">
                <a16:creationId xmlns:a16="http://schemas.microsoft.com/office/drawing/2014/main" id="{D730DAEA-E340-A243-8D9C-BAFDDE0F164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1399" y="4515946"/>
            <a:ext cx="2932599" cy="62755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DA4DB766-AE92-D248-A7E8-2E4622A09C94}"/>
              </a:ext>
            </a:extLst>
          </p:cNvPr>
          <p:cNvSpPr txBox="1">
            <a:spLocks/>
          </p:cNvSpPr>
          <p:nvPr/>
        </p:nvSpPr>
        <p:spPr>
          <a:xfrm>
            <a:off x="8193527" y="4733528"/>
            <a:ext cx="306027" cy="273844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DB3C908F-12BC-7B44-861D-947F67D20F8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Round Diagonal Corner Rectangle 1">
            <a:extLst>
              <a:ext uri="{FF2B5EF4-FFF2-40B4-BE49-F238E27FC236}">
                <a16:creationId xmlns:a16="http://schemas.microsoft.com/office/drawing/2014/main" id="{8A10B9F6-D768-4A42-B25F-2EA6B7BB7070}"/>
              </a:ext>
            </a:extLst>
          </p:cNvPr>
          <p:cNvSpPr/>
          <p:nvPr/>
        </p:nvSpPr>
        <p:spPr>
          <a:xfrm>
            <a:off x="0" y="256032"/>
            <a:ext cx="9065124" cy="694944"/>
          </a:xfrm>
          <a:prstGeom prst="round2DiagRect">
            <a:avLst/>
          </a:prstGeom>
          <a:solidFill>
            <a:srgbClr val="7030A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Google Shape;326;p39">
            <a:extLst>
              <a:ext uri="{FF2B5EF4-FFF2-40B4-BE49-F238E27FC236}">
                <a16:creationId xmlns:a16="http://schemas.microsoft.com/office/drawing/2014/main" id="{89D97085-833E-104A-8310-3C272AA47962}"/>
              </a:ext>
            </a:extLst>
          </p:cNvPr>
          <p:cNvSpPr/>
          <p:nvPr/>
        </p:nvSpPr>
        <p:spPr>
          <a:xfrm>
            <a:off x="8215232" y="4225030"/>
            <a:ext cx="739585" cy="311490"/>
          </a:xfrm>
          <a:custGeom>
            <a:avLst/>
            <a:gdLst/>
            <a:ahLst/>
            <a:cxnLst/>
            <a:rect l="l" t="t" r="r" b="b"/>
            <a:pathLst>
              <a:path w="1571495" h="661865" extrusionOk="0">
                <a:moveTo>
                  <a:pt x="0" y="0"/>
                </a:moveTo>
                <a:lnTo>
                  <a:pt x="1571494" y="0"/>
                </a:lnTo>
                <a:lnTo>
                  <a:pt x="1571494" y="661866"/>
                </a:lnTo>
                <a:lnTo>
                  <a:pt x="0" y="6618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83985"/>
            </a:stretch>
          </a:blipFill>
          <a:ln>
            <a:noFill/>
          </a:ln>
        </p:spPr>
        <p:txBody>
          <a:bodyPr/>
          <a:lstStyle/>
          <a:p>
            <a:endParaRPr lang="en-NZ" sz="1050"/>
          </a:p>
        </p:txBody>
      </p:sp>
      <p:pic>
        <p:nvPicPr>
          <p:cNvPr id="17" name="Google Shape;76;p15" title="Sin título-1.png">
            <a:extLst>
              <a:ext uri="{FF2B5EF4-FFF2-40B4-BE49-F238E27FC236}">
                <a16:creationId xmlns:a16="http://schemas.microsoft.com/office/drawing/2014/main" id="{14202658-A617-E543-9AAF-83DC04AD550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t="7433"/>
          <a:stretch/>
        </p:blipFill>
        <p:spPr>
          <a:xfrm rot="10800000">
            <a:off x="78875" y="3919550"/>
            <a:ext cx="1421925" cy="110132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324;p39">
            <a:extLst>
              <a:ext uri="{FF2B5EF4-FFF2-40B4-BE49-F238E27FC236}">
                <a16:creationId xmlns:a16="http://schemas.microsoft.com/office/drawing/2014/main" id="{592E5792-0389-BE4D-8992-D1B821528FB0}"/>
              </a:ext>
            </a:extLst>
          </p:cNvPr>
          <p:cNvSpPr txBox="1"/>
          <p:nvPr/>
        </p:nvSpPr>
        <p:spPr>
          <a:xfrm>
            <a:off x="1388962" y="415556"/>
            <a:ext cx="6475415" cy="52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algn="ctr">
              <a:buSzPts val="3200"/>
            </a:pPr>
            <a:r>
              <a:rPr lang="en-US" sz="2175" b="1" dirty="0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GIP </a:t>
            </a:r>
            <a:r>
              <a:rPr lang="en-US" sz="2175" b="1" dirty="0" err="1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Naturaleza</a:t>
            </a:r>
            <a:r>
              <a:rPr lang="en-US" sz="2175" b="1" dirty="0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 </a:t>
            </a:r>
            <a:r>
              <a:rPr lang="en-US" sz="2175" b="1" dirty="0" err="1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saludable</a:t>
            </a:r>
            <a:endParaRPr sz="2175" b="1" dirty="0">
              <a:solidFill>
                <a:srgbClr val="7030A0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E123C7-C479-2D4B-930C-9EDAE2156A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77532" y="1030030"/>
            <a:ext cx="2137434" cy="28499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6B5537-9E35-D942-B7F9-BDEB06AE3A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19779" y="1058824"/>
            <a:ext cx="2115838" cy="28211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63142E7-8A1E-3644-8C63-DB4841193D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1937" y="1021650"/>
            <a:ext cx="3811055" cy="285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569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72;p15">
            <a:extLst>
              <a:ext uri="{FF2B5EF4-FFF2-40B4-BE49-F238E27FC236}">
                <a16:creationId xmlns:a16="http://schemas.microsoft.com/office/drawing/2014/main" id="{23A424A3-57BA-CE4C-8DF5-40C42C4985D0}"/>
              </a:ext>
            </a:extLst>
          </p:cNvPr>
          <p:cNvSpPr/>
          <p:nvPr/>
        </p:nvSpPr>
        <p:spPr>
          <a:xfrm>
            <a:off x="0" y="4697775"/>
            <a:ext cx="5726100" cy="323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73;p15">
            <a:extLst>
              <a:ext uri="{FF2B5EF4-FFF2-40B4-BE49-F238E27FC236}">
                <a16:creationId xmlns:a16="http://schemas.microsoft.com/office/drawing/2014/main" id="{773C09FB-28D0-1147-BAD2-5BA2E359386F}"/>
              </a:ext>
            </a:extLst>
          </p:cNvPr>
          <p:cNvSpPr txBox="1"/>
          <p:nvPr/>
        </p:nvSpPr>
        <p:spPr>
          <a:xfrm>
            <a:off x="1462975" y="4697775"/>
            <a:ext cx="41106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>
                <a:solidFill>
                  <a:schemeClr val="lt1"/>
                </a:solidFill>
              </a:rPr>
              <a:t>Tejedoras de Sostenibilidad en </a:t>
            </a:r>
            <a:r>
              <a:rPr lang="es-419" sz="900" b="1" i="1">
                <a:solidFill>
                  <a:schemeClr val="lt1"/>
                </a:solidFill>
              </a:rPr>
              <a:t>La Guajira Bio - Geo</a:t>
            </a:r>
            <a:r>
              <a:rPr lang="es-419" sz="900">
                <a:solidFill>
                  <a:schemeClr val="lt1"/>
                </a:solidFill>
              </a:rPr>
              <a:t> y culturalmente diversa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14" name="Google Shape;74;p15">
            <a:extLst>
              <a:ext uri="{FF2B5EF4-FFF2-40B4-BE49-F238E27FC236}">
                <a16:creationId xmlns:a16="http://schemas.microsoft.com/office/drawing/2014/main" id="{D730DAEA-E340-A243-8D9C-BAFDDE0F164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1399" y="4515946"/>
            <a:ext cx="2932599" cy="62755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DA4DB766-AE92-D248-A7E8-2E4622A09C94}"/>
              </a:ext>
            </a:extLst>
          </p:cNvPr>
          <p:cNvSpPr txBox="1">
            <a:spLocks/>
          </p:cNvSpPr>
          <p:nvPr/>
        </p:nvSpPr>
        <p:spPr>
          <a:xfrm>
            <a:off x="8193527" y="4733528"/>
            <a:ext cx="306027" cy="273844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DB3C908F-12BC-7B44-861D-947F67D20F80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Round Diagonal Corner Rectangle 1">
            <a:extLst>
              <a:ext uri="{FF2B5EF4-FFF2-40B4-BE49-F238E27FC236}">
                <a16:creationId xmlns:a16="http://schemas.microsoft.com/office/drawing/2014/main" id="{8A10B9F6-D768-4A42-B25F-2EA6B7BB7070}"/>
              </a:ext>
            </a:extLst>
          </p:cNvPr>
          <p:cNvSpPr/>
          <p:nvPr/>
        </p:nvSpPr>
        <p:spPr>
          <a:xfrm>
            <a:off x="0" y="256032"/>
            <a:ext cx="9065124" cy="694944"/>
          </a:xfrm>
          <a:prstGeom prst="round2DiagRect">
            <a:avLst/>
          </a:prstGeom>
          <a:solidFill>
            <a:srgbClr val="7030A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0" name="Google Shape;326;p39">
            <a:extLst>
              <a:ext uri="{FF2B5EF4-FFF2-40B4-BE49-F238E27FC236}">
                <a16:creationId xmlns:a16="http://schemas.microsoft.com/office/drawing/2014/main" id="{89D97085-833E-104A-8310-3C272AA47962}"/>
              </a:ext>
            </a:extLst>
          </p:cNvPr>
          <p:cNvSpPr/>
          <p:nvPr/>
        </p:nvSpPr>
        <p:spPr>
          <a:xfrm>
            <a:off x="8215232" y="4225030"/>
            <a:ext cx="739585" cy="311490"/>
          </a:xfrm>
          <a:custGeom>
            <a:avLst/>
            <a:gdLst/>
            <a:ahLst/>
            <a:cxnLst/>
            <a:rect l="l" t="t" r="r" b="b"/>
            <a:pathLst>
              <a:path w="1571495" h="661865" extrusionOk="0">
                <a:moveTo>
                  <a:pt x="0" y="0"/>
                </a:moveTo>
                <a:lnTo>
                  <a:pt x="1571494" y="0"/>
                </a:lnTo>
                <a:lnTo>
                  <a:pt x="1571494" y="661866"/>
                </a:lnTo>
                <a:lnTo>
                  <a:pt x="0" y="6618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83985"/>
            </a:stretch>
          </a:blipFill>
          <a:ln>
            <a:noFill/>
          </a:ln>
        </p:spPr>
        <p:txBody>
          <a:bodyPr/>
          <a:lstStyle/>
          <a:p>
            <a:endParaRPr lang="en-NZ" sz="1050"/>
          </a:p>
        </p:txBody>
      </p:sp>
      <p:pic>
        <p:nvPicPr>
          <p:cNvPr id="17" name="Google Shape;76;p15" title="Sin título-1.png">
            <a:extLst>
              <a:ext uri="{FF2B5EF4-FFF2-40B4-BE49-F238E27FC236}">
                <a16:creationId xmlns:a16="http://schemas.microsoft.com/office/drawing/2014/main" id="{14202658-A617-E543-9AAF-83DC04AD550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t="7433"/>
          <a:stretch/>
        </p:blipFill>
        <p:spPr>
          <a:xfrm rot="10800000">
            <a:off x="78875" y="3919550"/>
            <a:ext cx="1421925" cy="110132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324;p39">
            <a:extLst>
              <a:ext uri="{FF2B5EF4-FFF2-40B4-BE49-F238E27FC236}">
                <a16:creationId xmlns:a16="http://schemas.microsoft.com/office/drawing/2014/main" id="{569D81A8-B20D-334F-9915-16BDAA10D698}"/>
              </a:ext>
            </a:extLst>
          </p:cNvPr>
          <p:cNvSpPr txBox="1"/>
          <p:nvPr/>
        </p:nvSpPr>
        <p:spPr>
          <a:xfrm>
            <a:off x="1388962" y="415556"/>
            <a:ext cx="6475415" cy="52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algn="ctr">
              <a:buSzPts val="3200"/>
            </a:pPr>
            <a:r>
              <a:rPr lang="en-US" sz="2175" b="1" dirty="0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GIP </a:t>
            </a:r>
            <a:r>
              <a:rPr lang="en-US" sz="2175" b="1" dirty="0" err="1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Economía</a:t>
            </a:r>
            <a:r>
              <a:rPr lang="en-US" sz="2175" b="1" dirty="0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 </a:t>
            </a:r>
            <a:r>
              <a:rPr lang="en-US" sz="2175" b="1" dirty="0" err="1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regenerativa</a:t>
            </a:r>
            <a:endParaRPr sz="2175" b="1" dirty="0">
              <a:solidFill>
                <a:srgbClr val="7030A0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4086849-A32F-1940-87AF-BFBE79EEC38D}"/>
              </a:ext>
            </a:extLst>
          </p:cNvPr>
          <p:cNvSpPr/>
          <p:nvPr/>
        </p:nvSpPr>
        <p:spPr>
          <a:xfrm>
            <a:off x="4382816" y="2159712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50" b="1" dirty="0" err="1">
                <a:solidFill>
                  <a:srgbClr val="7030A0"/>
                </a:solidFill>
                <a:latin typeface="Trebuchet" panose="020B0603020202020204" pitchFamily="34" charset="0"/>
              </a:rPr>
              <a:t>Economía</a:t>
            </a:r>
            <a:r>
              <a:rPr lang="en-US" sz="1050" b="1" dirty="0">
                <a:solidFill>
                  <a:srgbClr val="7030A0"/>
                </a:solidFill>
                <a:latin typeface="Trebuchet" panose="020B0603020202020204" pitchFamily="34" charset="0"/>
              </a:rPr>
              <a:t> </a:t>
            </a:r>
            <a:r>
              <a:rPr lang="en-US" sz="1050" b="1" dirty="0" err="1">
                <a:solidFill>
                  <a:srgbClr val="7030A0"/>
                </a:solidFill>
                <a:latin typeface="Trebuchet" panose="020B0603020202020204" pitchFamily="34" charset="0"/>
              </a:rPr>
              <a:t>regenerativa</a:t>
            </a:r>
            <a:r>
              <a:rPr lang="en-US" sz="1050" b="1" dirty="0">
                <a:solidFill>
                  <a:srgbClr val="7030A0"/>
                </a:solidFill>
                <a:latin typeface="Trebuchet" panose="020B0603020202020204" pitchFamily="34" charset="0"/>
              </a:rPr>
              <a:t>: </a:t>
            </a:r>
          </a:p>
          <a:p>
            <a:r>
              <a:rPr lang="en-US" sz="1050" dirty="0">
                <a:solidFill>
                  <a:srgbClr val="7030A0"/>
                </a:solidFill>
                <a:latin typeface="Trebuchet" panose="020B0603020202020204" pitchFamily="34" charset="0"/>
              </a:rPr>
              <a:t>El </a:t>
            </a:r>
            <a:r>
              <a:rPr lang="en-US" sz="1050" dirty="0" err="1">
                <a:solidFill>
                  <a:srgbClr val="7030A0"/>
                </a:solidFill>
                <a:latin typeface="Trebuchet" panose="020B0603020202020204" pitchFamily="34" charset="0"/>
              </a:rPr>
              <a:t>mejor</a:t>
            </a:r>
            <a:r>
              <a:rPr lang="en-US" sz="1050" dirty="0">
                <a:solidFill>
                  <a:srgbClr val="7030A0"/>
                </a:solidFill>
                <a:latin typeface="Trebuchet" panose="020B0603020202020204" pitchFamily="34" charset="0"/>
              </a:rPr>
              <a:t> </a:t>
            </a:r>
            <a:r>
              <a:rPr lang="en-US" sz="1050" dirty="0" err="1">
                <a:solidFill>
                  <a:srgbClr val="7030A0"/>
                </a:solidFill>
                <a:latin typeface="Trebuchet" panose="020B0603020202020204" pitchFamily="34" charset="0"/>
              </a:rPr>
              <a:t>modelo</a:t>
            </a:r>
            <a:r>
              <a:rPr lang="en-US" sz="1050" dirty="0">
                <a:solidFill>
                  <a:srgbClr val="7030A0"/>
                </a:solidFill>
                <a:latin typeface="Trebuchet" panose="020B0603020202020204" pitchFamily="34" charset="0"/>
              </a:rPr>
              <a:t> </a:t>
            </a:r>
            <a:r>
              <a:rPr lang="en-US" sz="1050" dirty="0" err="1">
                <a:solidFill>
                  <a:srgbClr val="7030A0"/>
                </a:solidFill>
                <a:latin typeface="Trebuchet" panose="020B0603020202020204" pitchFamily="34" charset="0"/>
              </a:rPr>
              <a:t>económico</a:t>
            </a:r>
            <a:r>
              <a:rPr lang="en-US" sz="1050" dirty="0">
                <a:solidFill>
                  <a:srgbClr val="7030A0"/>
                </a:solidFill>
                <a:latin typeface="Trebuchet" panose="020B0603020202020204" pitchFamily="34" charset="0"/>
              </a:rPr>
              <a:t> para </a:t>
            </a:r>
            <a:r>
              <a:rPr lang="en-US" sz="1050" dirty="0" err="1">
                <a:solidFill>
                  <a:srgbClr val="7030A0"/>
                </a:solidFill>
                <a:latin typeface="Trebuchet" panose="020B0603020202020204" pitchFamily="34" charset="0"/>
              </a:rPr>
              <a:t>sanar</a:t>
            </a:r>
            <a:r>
              <a:rPr lang="en-US" sz="1050" dirty="0">
                <a:solidFill>
                  <a:srgbClr val="7030A0"/>
                </a:solidFill>
                <a:latin typeface="Trebuchet" panose="020B0603020202020204" pitchFamily="34" charset="0"/>
              </a:rPr>
              <a:t> el </a:t>
            </a:r>
            <a:r>
              <a:rPr lang="en-US" sz="1050" dirty="0" err="1">
                <a:solidFill>
                  <a:srgbClr val="7030A0"/>
                </a:solidFill>
                <a:latin typeface="Trebuchet" panose="020B0603020202020204" pitchFamily="34" charset="0"/>
              </a:rPr>
              <a:t>daño</a:t>
            </a:r>
            <a:r>
              <a:rPr lang="en-US" sz="1050" dirty="0">
                <a:solidFill>
                  <a:srgbClr val="7030A0"/>
                </a:solidFill>
                <a:latin typeface="Trebuchet" panose="020B0603020202020204" pitchFamily="34" charset="0"/>
              </a:rPr>
              <a:t> al </a:t>
            </a:r>
            <a:r>
              <a:rPr lang="en-US" sz="1050" dirty="0" err="1">
                <a:solidFill>
                  <a:srgbClr val="7030A0"/>
                </a:solidFill>
                <a:latin typeface="Trebuchet" panose="020B0603020202020204" pitchFamily="34" charset="0"/>
              </a:rPr>
              <a:t>ecosistema</a:t>
            </a:r>
            <a:endParaRPr lang="en-US" sz="1050" dirty="0">
              <a:solidFill>
                <a:srgbClr val="7030A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C6781A-2F00-F249-98CE-36AD009111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888" y="1185211"/>
            <a:ext cx="4153714" cy="311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466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72;p15">
            <a:extLst>
              <a:ext uri="{FF2B5EF4-FFF2-40B4-BE49-F238E27FC236}">
                <a16:creationId xmlns:a16="http://schemas.microsoft.com/office/drawing/2014/main" id="{23A424A3-57BA-CE4C-8DF5-40C42C4985D0}"/>
              </a:ext>
            </a:extLst>
          </p:cNvPr>
          <p:cNvSpPr/>
          <p:nvPr/>
        </p:nvSpPr>
        <p:spPr>
          <a:xfrm>
            <a:off x="0" y="4697775"/>
            <a:ext cx="5726100" cy="323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73;p15">
            <a:extLst>
              <a:ext uri="{FF2B5EF4-FFF2-40B4-BE49-F238E27FC236}">
                <a16:creationId xmlns:a16="http://schemas.microsoft.com/office/drawing/2014/main" id="{773C09FB-28D0-1147-BAD2-5BA2E359386F}"/>
              </a:ext>
            </a:extLst>
          </p:cNvPr>
          <p:cNvSpPr txBox="1"/>
          <p:nvPr/>
        </p:nvSpPr>
        <p:spPr>
          <a:xfrm>
            <a:off x="1462975" y="4697775"/>
            <a:ext cx="41106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>
                <a:solidFill>
                  <a:schemeClr val="lt1"/>
                </a:solidFill>
              </a:rPr>
              <a:t>Tejedoras de Sostenibilidad en </a:t>
            </a:r>
            <a:r>
              <a:rPr lang="es-419" sz="900" b="1" i="1">
                <a:solidFill>
                  <a:schemeClr val="lt1"/>
                </a:solidFill>
              </a:rPr>
              <a:t>La Guajira Bio - Geo</a:t>
            </a:r>
            <a:r>
              <a:rPr lang="es-419" sz="900">
                <a:solidFill>
                  <a:schemeClr val="lt1"/>
                </a:solidFill>
              </a:rPr>
              <a:t> y culturalmente diversa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14" name="Google Shape;74;p15">
            <a:extLst>
              <a:ext uri="{FF2B5EF4-FFF2-40B4-BE49-F238E27FC236}">
                <a16:creationId xmlns:a16="http://schemas.microsoft.com/office/drawing/2014/main" id="{D730DAEA-E340-A243-8D9C-BAFDDE0F164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1399" y="4515946"/>
            <a:ext cx="2932599" cy="62755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DA4DB766-AE92-D248-A7E8-2E4622A09C94}"/>
              </a:ext>
            </a:extLst>
          </p:cNvPr>
          <p:cNvSpPr txBox="1">
            <a:spLocks/>
          </p:cNvSpPr>
          <p:nvPr/>
        </p:nvSpPr>
        <p:spPr>
          <a:xfrm>
            <a:off x="8193527" y="4733528"/>
            <a:ext cx="306027" cy="273844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DB3C908F-12BC-7B44-861D-947F67D20F80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Google Shape;326;p39">
            <a:extLst>
              <a:ext uri="{FF2B5EF4-FFF2-40B4-BE49-F238E27FC236}">
                <a16:creationId xmlns:a16="http://schemas.microsoft.com/office/drawing/2014/main" id="{89D97085-833E-104A-8310-3C272AA47962}"/>
              </a:ext>
            </a:extLst>
          </p:cNvPr>
          <p:cNvSpPr/>
          <p:nvPr/>
        </p:nvSpPr>
        <p:spPr>
          <a:xfrm>
            <a:off x="8215232" y="4225030"/>
            <a:ext cx="739585" cy="311490"/>
          </a:xfrm>
          <a:custGeom>
            <a:avLst/>
            <a:gdLst/>
            <a:ahLst/>
            <a:cxnLst/>
            <a:rect l="l" t="t" r="r" b="b"/>
            <a:pathLst>
              <a:path w="1571495" h="661865" extrusionOk="0">
                <a:moveTo>
                  <a:pt x="0" y="0"/>
                </a:moveTo>
                <a:lnTo>
                  <a:pt x="1571494" y="0"/>
                </a:lnTo>
                <a:lnTo>
                  <a:pt x="1571494" y="661866"/>
                </a:lnTo>
                <a:lnTo>
                  <a:pt x="0" y="6618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83985"/>
            </a:stretch>
          </a:blipFill>
          <a:ln>
            <a:noFill/>
          </a:ln>
        </p:spPr>
        <p:txBody>
          <a:bodyPr/>
          <a:lstStyle/>
          <a:p>
            <a:endParaRPr lang="en-NZ" sz="1050"/>
          </a:p>
        </p:txBody>
      </p:sp>
      <p:pic>
        <p:nvPicPr>
          <p:cNvPr id="17" name="Google Shape;76;p15" title="Sin título-1.png">
            <a:extLst>
              <a:ext uri="{FF2B5EF4-FFF2-40B4-BE49-F238E27FC236}">
                <a16:creationId xmlns:a16="http://schemas.microsoft.com/office/drawing/2014/main" id="{14202658-A617-E543-9AAF-83DC04AD550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t="7433"/>
          <a:stretch/>
        </p:blipFill>
        <p:spPr>
          <a:xfrm rot="10800000">
            <a:off x="78875" y="3919550"/>
            <a:ext cx="1421925" cy="110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383;p45">
            <a:extLst>
              <a:ext uri="{FF2B5EF4-FFF2-40B4-BE49-F238E27FC236}">
                <a16:creationId xmlns:a16="http://schemas.microsoft.com/office/drawing/2014/main" id="{964EAAD3-4D9F-AC45-AB21-5A80D1DE7501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12383" y="493724"/>
            <a:ext cx="3302187" cy="332148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384;p45">
            <a:extLst>
              <a:ext uri="{FF2B5EF4-FFF2-40B4-BE49-F238E27FC236}">
                <a16:creationId xmlns:a16="http://schemas.microsoft.com/office/drawing/2014/main" id="{F1E4ACAE-0B64-1E4F-BC2A-3B475D670DF7}"/>
              </a:ext>
            </a:extLst>
          </p:cNvPr>
          <p:cNvSpPr/>
          <p:nvPr/>
        </p:nvSpPr>
        <p:spPr>
          <a:xfrm>
            <a:off x="4331054" y="729218"/>
            <a:ext cx="4168500" cy="816600"/>
          </a:xfrm>
          <a:prstGeom prst="rect">
            <a:avLst/>
          </a:prstGeom>
          <a:solidFill>
            <a:srgbClr val="00344D"/>
          </a:solidFill>
          <a:ln w="9525" cap="flat" cmpd="sng">
            <a:solidFill>
              <a:srgbClr val="EEECE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>
              <a:buClr>
                <a:srgbClr val="000000"/>
              </a:buClr>
              <a:buSzPts val="1100"/>
            </a:pPr>
            <a:endParaRPr sz="1100"/>
          </a:p>
        </p:txBody>
      </p:sp>
      <p:sp>
        <p:nvSpPr>
          <p:cNvPr id="22" name="Google Shape;385;p45">
            <a:extLst>
              <a:ext uri="{FF2B5EF4-FFF2-40B4-BE49-F238E27FC236}">
                <a16:creationId xmlns:a16="http://schemas.microsoft.com/office/drawing/2014/main" id="{3549AAE3-332D-EF41-83B2-4D9924CB1A0D}"/>
              </a:ext>
            </a:extLst>
          </p:cNvPr>
          <p:cNvSpPr/>
          <p:nvPr/>
        </p:nvSpPr>
        <p:spPr>
          <a:xfrm>
            <a:off x="4331054" y="1982662"/>
            <a:ext cx="4168500" cy="816600"/>
          </a:xfrm>
          <a:prstGeom prst="rect">
            <a:avLst/>
          </a:prstGeom>
          <a:solidFill>
            <a:srgbClr val="00344D"/>
          </a:solidFill>
          <a:ln w="9525" cap="flat" cmpd="sng">
            <a:solidFill>
              <a:srgbClr val="EEECE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>
              <a:buClr>
                <a:srgbClr val="000000"/>
              </a:buClr>
              <a:buSzPts val="1100"/>
            </a:pPr>
            <a:endParaRPr sz="1100"/>
          </a:p>
        </p:txBody>
      </p:sp>
      <p:sp>
        <p:nvSpPr>
          <p:cNvPr id="24" name="Google Shape;386;p45">
            <a:extLst>
              <a:ext uri="{FF2B5EF4-FFF2-40B4-BE49-F238E27FC236}">
                <a16:creationId xmlns:a16="http://schemas.microsoft.com/office/drawing/2014/main" id="{F9103291-48AE-DD40-ACA4-F1A110250BF3}"/>
              </a:ext>
            </a:extLst>
          </p:cNvPr>
          <p:cNvSpPr/>
          <p:nvPr/>
        </p:nvSpPr>
        <p:spPr>
          <a:xfrm>
            <a:off x="4331054" y="3143714"/>
            <a:ext cx="4168500" cy="816600"/>
          </a:xfrm>
          <a:prstGeom prst="rect">
            <a:avLst/>
          </a:prstGeom>
          <a:solidFill>
            <a:srgbClr val="00344D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>
              <a:buClr>
                <a:srgbClr val="000000"/>
              </a:buClr>
              <a:buSzPts val="1100"/>
            </a:pPr>
            <a:endParaRPr sz="1100"/>
          </a:p>
        </p:txBody>
      </p:sp>
      <p:sp>
        <p:nvSpPr>
          <p:cNvPr id="25" name="Google Shape;387;p45">
            <a:extLst>
              <a:ext uri="{FF2B5EF4-FFF2-40B4-BE49-F238E27FC236}">
                <a16:creationId xmlns:a16="http://schemas.microsoft.com/office/drawing/2014/main" id="{6887FA3D-6C77-E943-8597-12BB192C0FB6}"/>
              </a:ext>
            </a:extLst>
          </p:cNvPr>
          <p:cNvSpPr txBox="1"/>
          <p:nvPr/>
        </p:nvSpPr>
        <p:spPr>
          <a:xfrm>
            <a:off x="4331054" y="748343"/>
            <a:ext cx="4168500" cy="87710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spcFirstLastPara="1" wrap="square" lIns="182850" tIns="182850" rIns="182850" bIns="182850" anchor="t" anchorCtr="0">
            <a:spAutoFit/>
          </a:bodyPr>
          <a:lstStyle/>
          <a:p>
            <a:pPr algn="ctr">
              <a:buClr>
                <a:srgbClr val="000000"/>
              </a:buClr>
              <a:buSzPts val="3300"/>
            </a:pPr>
            <a:r>
              <a:rPr lang="en-US" sz="330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ADAPTABLE</a:t>
            </a:r>
            <a:endParaRPr sz="330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" name="Google Shape;388;p45">
            <a:extLst>
              <a:ext uri="{FF2B5EF4-FFF2-40B4-BE49-F238E27FC236}">
                <a16:creationId xmlns:a16="http://schemas.microsoft.com/office/drawing/2014/main" id="{49154683-52EA-5E45-B0A8-972ECC31A98D}"/>
              </a:ext>
            </a:extLst>
          </p:cNvPr>
          <p:cNvSpPr txBox="1"/>
          <p:nvPr/>
        </p:nvSpPr>
        <p:spPr>
          <a:xfrm>
            <a:off x="4331054" y="1993169"/>
            <a:ext cx="4168500" cy="87710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spcFirstLastPara="1" wrap="square" lIns="182850" tIns="182850" rIns="182850" bIns="182850" anchor="t" anchorCtr="0">
            <a:spAutoFit/>
          </a:bodyPr>
          <a:lstStyle/>
          <a:p>
            <a:pPr algn="ctr">
              <a:buClr>
                <a:srgbClr val="000000"/>
              </a:buClr>
              <a:buSzPts val="3300"/>
            </a:pPr>
            <a:r>
              <a:rPr lang="en-US" sz="330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COLABORATIVO</a:t>
            </a:r>
            <a:endParaRPr sz="330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" name="Google Shape;389;p45">
            <a:extLst>
              <a:ext uri="{FF2B5EF4-FFF2-40B4-BE49-F238E27FC236}">
                <a16:creationId xmlns:a16="http://schemas.microsoft.com/office/drawing/2014/main" id="{C2BEBDE9-214F-C745-9CF0-D9978D6F04F4}"/>
              </a:ext>
            </a:extLst>
          </p:cNvPr>
          <p:cNvSpPr txBox="1"/>
          <p:nvPr/>
        </p:nvSpPr>
        <p:spPr>
          <a:xfrm>
            <a:off x="4331054" y="3150919"/>
            <a:ext cx="4168500" cy="87710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spcFirstLastPara="1" wrap="square" lIns="182850" tIns="182850" rIns="182850" bIns="182850" anchor="t" anchorCtr="0">
            <a:spAutoFit/>
          </a:bodyPr>
          <a:lstStyle/>
          <a:p>
            <a:pPr algn="ctr">
              <a:buClr>
                <a:srgbClr val="000000"/>
              </a:buClr>
              <a:buSzPts val="3300"/>
            </a:pPr>
            <a:r>
              <a:rPr lang="en-US" sz="330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ITERATIVO</a:t>
            </a:r>
            <a:endParaRPr sz="330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5888301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7">
            <a:extLst>
              <a:ext uri="{FF2B5EF4-FFF2-40B4-BE49-F238E27FC236}">
                <a16:creationId xmlns:a16="http://schemas.microsoft.com/office/drawing/2014/main" id="{BE3D3BAD-B816-43B1-616E-794DDBB4F657}"/>
              </a:ext>
            </a:extLst>
          </p:cNvPr>
          <p:cNvSpPr/>
          <p:nvPr/>
        </p:nvSpPr>
        <p:spPr>
          <a:xfrm>
            <a:off x="469091" y="502313"/>
            <a:ext cx="6000051" cy="2892806"/>
          </a:xfrm>
          <a:prstGeom prst="rect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/>
            <a:endParaRPr lang="es-CO" sz="1050">
              <a:solidFill>
                <a:schemeClr val="accent1"/>
              </a:solidFill>
            </a:endParaRPr>
          </a:p>
        </p:txBody>
      </p:sp>
      <p:sp>
        <p:nvSpPr>
          <p:cNvPr id="7" name="CuadroTexto 17">
            <a:extLst>
              <a:ext uri="{FF2B5EF4-FFF2-40B4-BE49-F238E27FC236}">
                <a16:creationId xmlns:a16="http://schemas.microsoft.com/office/drawing/2014/main" id="{576D8E45-EB50-1CB6-8A5E-9BB5FFFE014A}"/>
              </a:ext>
            </a:extLst>
          </p:cNvPr>
          <p:cNvSpPr txBox="1"/>
          <p:nvPr/>
        </p:nvSpPr>
        <p:spPr>
          <a:xfrm>
            <a:off x="863785" y="1068780"/>
            <a:ext cx="1425236" cy="1846659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noFill/>
          </a:ln>
        </p:spPr>
        <p:txBody>
          <a:bodyPr wrap="square" lIns="68580" tIns="34290" rIns="68580" bIns="3429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050" dirty="0" err="1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Bienes</a:t>
            </a:r>
            <a:r>
              <a:rPr lang="en-US" sz="1050" dirty="0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 y </a:t>
            </a:r>
            <a:r>
              <a:rPr lang="en-US" sz="1050" dirty="0" err="1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servicios</a:t>
            </a:r>
            <a:r>
              <a:rPr lang="en-US" sz="1050" dirty="0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ecosistémicos</a:t>
            </a:r>
            <a:endParaRPr lang="en-US" sz="1050" dirty="0">
              <a:solidFill>
                <a:schemeClr val="bg1"/>
              </a:solidFill>
              <a:latin typeface="+mj-lt"/>
              <a:ea typeface="Calibri"/>
              <a:cs typeface="Calibri"/>
              <a:sym typeface="Calibri"/>
            </a:endParaRPr>
          </a:p>
          <a:p>
            <a:r>
              <a:rPr lang="en-US" sz="1050" dirty="0" err="1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Sostenibilidad</a:t>
            </a:r>
            <a:endParaRPr lang="en-US" sz="1050" dirty="0">
              <a:solidFill>
                <a:schemeClr val="bg1"/>
              </a:solidFill>
              <a:latin typeface="+mj-lt"/>
              <a:ea typeface="Calibri"/>
              <a:cs typeface="Calibri"/>
              <a:sym typeface="Calibri"/>
            </a:endParaRPr>
          </a:p>
          <a:p>
            <a:r>
              <a:rPr lang="en-US" sz="1050" dirty="0" err="1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Educación</a:t>
            </a:r>
            <a:endParaRPr lang="en-US" sz="1050" dirty="0">
              <a:solidFill>
                <a:schemeClr val="bg1"/>
              </a:solidFill>
              <a:latin typeface="+mj-lt"/>
              <a:ea typeface="Calibri"/>
              <a:cs typeface="Calibri"/>
              <a:sym typeface="Calibri"/>
            </a:endParaRPr>
          </a:p>
          <a:p>
            <a:r>
              <a:rPr lang="en-US" sz="1050" dirty="0" err="1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Patrimonio</a:t>
            </a:r>
            <a:r>
              <a:rPr lang="en-US" sz="1050" dirty="0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 natural</a:t>
            </a:r>
          </a:p>
          <a:p>
            <a:r>
              <a:rPr lang="en-US" sz="1050" dirty="0" err="1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Conservación</a:t>
            </a:r>
            <a:endParaRPr lang="en-US" sz="1050" dirty="0">
              <a:solidFill>
                <a:schemeClr val="bg1"/>
              </a:solidFill>
              <a:latin typeface="+mj-lt"/>
              <a:ea typeface="Calibri"/>
              <a:cs typeface="Calibri"/>
              <a:sym typeface="Calibri"/>
            </a:endParaRPr>
          </a:p>
          <a:p>
            <a:r>
              <a:rPr lang="en-US" sz="1050" dirty="0" err="1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Rutas</a:t>
            </a:r>
            <a:r>
              <a:rPr lang="en-US" sz="1050" dirty="0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turísticas</a:t>
            </a:r>
            <a:r>
              <a:rPr lang="en-US" sz="1050" dirty="0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 y </a:t>
            </a:r>
            <a:r>
              <a:rPr lang="en-US" sz="1050" dirty="0" err="1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temáticas</a:t>
            </a:r>
            <a:endParaRPr lang="en-US" sz="1050" dirty="0">
              <a:solidFill>
                <a:schemeClr val="bg1"/>
              </a:solidFill>
              <a:latin typeface="+mj-lt"/>
              <a:ea typeface="Calibri"/>
              <a:cs typeface="Calibri"/>
              <a:sym typeface="Calibri"/>
            </a:endParaRPr>
          </a:p>
          <a:p>
            <a:r>
              <a:rPr lang="en-US" sz="1050" dirty="0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Sitios de </a:t>
            </a:r>
            <a:r>
              <a:rPr lang="en-US" sz="1050" dirty="0" err="1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importancia</a:t>
            </a:r>
            <a:endParaRPr lang="en-US" sz="1050" dirty="0">
              <a:solidFill>
                <a:schemeClr val="bg1"/>
              </a:solidFill>
              <a:latin typeface="+mj-lt"/>
              <a:ea typeface="Calibri"/>
              <a:cs typeface="Calibri"/>
              <a:sym typeface="Calibri"/>
            </a:endParaRPr>
          </a:p>
          <a:p>
            <a:r>
              <a:rPr lang="en-US" sz="1050" dirty="0" err="1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Parques</a:t>
            </a:r>
            <a:r>
              <a:rPr lang="en-US" sz="1050" dirty="0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nacionales</a:t>
            </a:r>
            <a:endParaRPr lang="en-US" sz="1050" dirty="0">
              <a:solidFill>
                <a:schemeClr val="bg1"/>
              </a:solidFill>
              <a:latin typeface="+mj-lt"/>
              <a:ea typeface="Calibri"/>
              <a:cs typeface="Calibri"/>
              <a:sym typeface="Calibri"/>
            </a:endParaRPr>
          </a:p>
          <a:p>
            <a:r>
              <a:rPr lang="en-US" sz="1050" dirty="0" err="1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Reservas</a:t>
            </a:r>
            <a:r>
              <a:rPr lang="en-US" sz="1050" dirty="0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naturales</a:t>
            </a:r>
            <a:endParaRPr lang="en-US" sz="105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9" name="CuadroTexto 10">
            <a:extLst>
              <a:ext uri="{FF2B5EF4-FFF2-40B4-BE49-F238E27FC236}">
                <a16:creationId xmlns:a16="http://schemas.microsoft.com/office/drawing/2014/main" id="{C26CD3F0-B036-441D-7978-1FA06896AB21}"/>
              </a:ext>
            </a:extLst>
          </p:cNvPr>
          <p:cNvSpPr txBox="1"/>
          <p:nvPr/>
        </p:nvSpPr>
        <p:spPr>
          <a:xfrm>
            <a:off x="646911" y="428960"/>
            <a:ext cx="1478450" cy="23083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lIns="68580" tIns="34290" rIns="68580" bIns="34290" rtlCol="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CO" sz="1050" dirty="0">
                <a:solidFill>
                  <a:schemeClr val="bg1"/>
                </a:solidFill>
              </a:rPr>
              <a:t>Modulo 1. Conceptos</a:t>
            </a:r>
          </a:p>
        </p:txBody>
      </p:sp>
      <p:sp>
        <p:nvSpPr>
          <p:cNvPr id="13" name="Google Shape;179;p19">
            <a:extLst>
              <a:ext uri="{FF2B5EF4-FFF2-40B4-BE49-F238E27FC236}">
                <a16:creationId xmlns:a16="http://schemas.microsoft.com/office/drawing/2014/main" id="{C7C78B5B-DA0C-2992-F459-E9BC19D2EFD5}"/>
              </a:ext>
            </a:extLst>
          </p:cNvPr>
          <p:cNvSpPr/>
          <p:nvPr/>
        </p:nvSpPr>
        <p:spPr>
          <a:xfrm>
            <a:off x="7010428" y="1260210"/>
            <a:ext cx="1593000" cy="432000"/>
          </a:xfrm>
          <a:prstGeom prst="rect">
            <a:avLst/>
          </a:prstGeom>
          <a:solidFill>
            <a:schemeClr val="bg1"/>
          </a:solidFill>
          <a:ln w="25400" cap="flat" cmpd="sng">
            <a:solidFill>
              <a:srgbClr val="7030A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 algn="ctr">
              <a:lnSpc>
                <a:spcPct val="107000"/>
              </a:lnSpc>
            </a:pPr>
            <a:r>
              <a:rPr lang="en-US" sz="825" b="1" dirty="0" err="1">
                <a:solidFill>
                  <a:srgbClr val="7030A0"/>
                </a:solidFill>
              </a:rPr>
              <a:t>Diversidad</a:t>
            </a:r>
            <a:r>
              <a:rPr lang="en-US" sz="825" b="1" dirty="0">
                <a:solidFill>
                  <a:srgbClr val="7030A0"/>
                </a:solidFill>
              </a:rPr>
              <a:t> del </a:t>
            </a:r>
            <a:r>
              <a:rPr lang="en-US" sz="825" b="1" dirty="0" err="1">
                <a:solidFill>
                  <a:srgbClr val="7030A0"/>
                </a:solidFill>
              </a:rPr>
              <a:t>paisaje</a:t>
            </a:r>
            <a:endParaRPr lang="en-US" sz="825" b="1" dirty="0">
              <a:solidFill>
                <a:srgbClr val="7030A0"/>
              </a:solidFill>
            </a:endParaRPr>
          </a:p>
        </p:txBody>
      </p:sp>
      <p:sp>
        <p:nvSpPr>
          <p:cNvPr id="15" name="Google Shape;180;p19">
            <a:extLst>
              <a:ext uri="{FF2B5EF4-FFF2-40B4-BE49-F238E27FC236}">
                <a16:creationId xmlns:a16="http://schemas.microsoft.com/office/drawing/2014/main" id="{24E6491A-9922-3346-6971-9CA8F7AABE0C}"/>
              </a:ext>
            </a:extLst>
          </p:cNvPr>
          <p:cNvSpPr/>
          <p:nvPr/>
        </p:nvSpPr>
        <p:spPr>
          <a:xfrm>
            <a:off x="7007980" y="1768294"/>
            <a:ext cx="1593590" cy="433280"/>
          </a:xfrm>
          <a:prstGeom prst="rect">
            <a:avLst/>
          </a:prstGeom>
          <a:solidFill>
            <a:schemeClr val="bg1"/>
          </a:solidFill>
          <a:ln w="25400" cap="flat" cmpd="sng">
            <a:solidFill>
              <a:srgbClr val="7030A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7000"/>
              </a:lnSpc>
            </a:pPr>
            <a:r>
              <a:rPr lang="en-US" sz="825" b="1" dirty="0" err="1">
                <a:solidFill>
                  <a:srgbClr val="7030A0"/>
                </a:solidFill>
              </a:rPr>
              <a:t>Diversidad</a:t>
            </a:r>
            <a:r>
              <a:rPr lang="en-US" sz="825" b="1" dirty="0">
                <a:solidFill>
                  <a:srgbClr val="7030A0"/>
                </a:solidFill>
              </a:rPr>
              <a:t> de </a:t>
            </a:r>
            <a:r>
              <a:rPr lang="en-US" sz="825" b="1" dirty="0" err="1">
                <a:solidFill>
                  <a:srgbClr val="7030A0"/>
                </a:solidFill>
              </a:rPr>
              <a:t>los</a:t>
            </a:r>
            <a:r>
              <a:rPr lang="en-US" sz="825" b="1" dirty="0">
                <a:solidFill>
                  <a:srgbClr val="7030A0"/>
                </a:solidFill>
              </a:rPr>
              <a:t> </a:t>
            </a:r>
            <a:r>
              <a:rPr lang="en-US" sz="825" b="1" dirty="0" err="1">
                <a:solidFill>
                  <a:srgbClr val="7030A0"/>
                </a:solidFill>
              </a:rPr>
              <a:t>suelos</a:t>
            </a:r>
            <a:endParaRPr lang="en-US" sz="825" b="1" dirty="0">
              <a:solidFill>
                <a:srgbClr val="7030A0"/>
              </a:solidFill>
            </a:endParaRPr>
          </a:p>
        </p:txBody>
      </p:sp>
      <p:sp>
        <p:nvSpPr>
          <p:cNvPr id="17" name="Google Shape;180;p19">
            <a:extLst>
              <a:ext uri="{FF2B5EF4-FFF2-40B4-BE49-F238E27FC236}">
                <a16:creationId xmlns:a16="http://schemas.microsoft.com/office/drawing/2014/main" id="{5AC236F1-33B9-FDB4-B531-13BA1AF5F55D}"/>
              </a:ext>
            </a:extLst>
          </p:cNvPr>
          <p:cNvSpPr/>
          <p:nvPr/>
        </p:nvSpPr>
        <p:spPr>
          <a:xfrm>
            <a:off x="7015371" y="2245660"/>
            <a:ext cx="1593590" cy="567000"/>
          </a:xfrm>
          <a:prstGeom prst="rect">
            <a:avLst/>
          </a:prstGeom>
          <a:solidFill>
            <a:schemeClr val="bg1"/>
          </a:solidFill>
          <a:ln w="25400" cap="flat" cmpd="sng">
            <a:solidFill>
              <a:srgbClr val="7030A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7000"/>
              </a:lnSpc>
            </a:pPr>
            <a:r>
              <a:rPr lang="en-US" sz="825" b="1" dirty="0" err="1">
                <a:solidFill>
                  <a:srgbClr val="7030A0"/>
                </a:solidFill>
              </a:rPr>
              <a:t>Diversidad</a:t>
            </a:r>
            <a:r>
              <a:rPr lang="en-US" sz="825" b="1" dirty="0">
                <a:solidFill>
                  <a:srgbClr val="7030A0"/>
                </a:solidFill>
              </a:rPr>
              <a:t> de </a:t>
            </a:r>
            <a:r>
              <a:rPr lang="en-US" sz="825" b="1" dirty="0" err="1">
                <a:solidFill>
                  <a:srgbClr val="7030A0"/>
                </a:solidFill>
              </a:rPr>
              <a:t>los</a:t>
            </a:r>
            <a:r>
              <a:rPr lang="en-US" sz="825" b="1" dirty="0">
                <a:solidFill>
                  <a:srgbClr val="7030A0"/>
                </a:solidFill>
              </a:rPr>
              <a:t> </a:t>
            </a:r>
            <a:r>
              <a:rPr lang="en-US" sz="825" b="1" dirty="0" err="1">
                <a:solidFill>
                  <a:srgbClr val="7030A0"/>
                </a:solidFill>
              </a:rPr>
              <a:t>ríos</a:t>
            </a:r>
            <a:r>
              <a:rPr lang="en-US" sz="825" b="1" dirty="0">
                <a:solidFill>
                  <a:srgbClr val="7030A0"/>
                </a:solidFill>
              </a:rPr>
              <a:t>, </a:t>
            </a:r>
            <a:r>
              <a:rPr lang="en-US" sz="825" b="1" dirty="0" err="1">
                <a:solidFill>
                  <a:srgbClr val="7030A0"/>
                </a:solidFill>
              </a:rPr>
              <a:t>quebradas</a:t>
            </a:r>
            <a:r>
              <a:rPr lang="en-US" sz="825" b="1" dirty="0">
                <a:solidFill>
                  <a:srgbClr val="7030A0"/>
                </a:solidFill>
              </a:rPr>
              <a:t> y </a:t>
            </a:r>
            <a:r>
              <a:rPr lang="en-US" sz="825" b="1" dirty="0" err="1">
                <a:solidFill>
                  <a:srgbClr val="7030A0"/>
                </a:solidFill>
              </a:rPr>
              <a:t>agua</a:t>
            </a:r>
            <a:r>
              <a:rPr lang="en-US" sz="825" b="1" dirty="0">
                <a:solidFill>
                  <a:srgbClr val="7030A0"/>
                </a:solidFill>
              </a:rPr>
              <a:t> </a:t>
            </a:r>
            <a:r>
              <a:rPr lang="en-US" sz="825" b="1" dirty="0" err="1">
                <a:solidFill>
                  <a:srgbClr val="7030A0"/>
                </a:solidFill>
              </a:rPr>
              <a:t>subterránea</a:t>
            </a:r>
            <a:endParaRPr lang="en-US" sz="825" b="1" dirty="0">
              <a:solidFill>
                <a:srgbClr val="7030A0"/>
              </a:solidFill>
            </a:endParaRPr>
          </a:p>
        </p:txBody>
      </p:sp>
      <p:sp>
        <p:nvSpPr>
          <p:cNvPr id="19" name="Google Shape;180;p19">
            <a:extLst>
              <a:ext uri="{FF2B5EF4-FFF2-40B4-BE49-F238E27FC236}">
                <a16:creationId xmlns:a16="http://schemas.microsoft.com/office/drawing/2014/main" id="{C9F5E9B3-EE0E-B3BD-48D9-9C6A261D9AE6}"/>
              </a:ext>
            </a:extLst>
          </p:cNvPr>
          <p:cNvSpPr/>
          <p:nvPr/>
        </p:nvSpPr>
        <p:spPr>
          <a:xfrm>
            <a:off x="7015384" y="814757"/>
            <a:ext cx="1593590" cy="405000"/>
          </a:xfrm>
          <a:prstGeom prst="rect">
            <a:avLst/>
          </a:prstGeom>
          <a:solidFill>
            <a:schemeClr val="bg1"/>
          </a:solidFill>
          <a:ln w="25400" cap="flat" cmpd="sng">
            <a:solidFill>
              <a:srgbClr val="7030A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7000"/>
              </a:lnSpc>
            </a:pPr>
            <a:r>
              <a:rPr lang="en-US" sz="825" b="1" dirty="0" err="1">
                <a:solidFill>
                  <a:srgbClr val="7030A0"/>
                </a:solidFill>
              </a:rPr>
              <a:t>Diversidad</a:t>
            </a:r>
            <a:r>
              <a:rPr lang="en-US" sz="825" b="1" dirty="0">
                <a:solidFill>
                  <a:srgbClr val="7030A0"/>
                </a:solidFill>
              </a:rPr>
              <a:t> de las </a:t>
            </a:r>
            <a:r>
              <a:rPr lang="en-US" sz="825" b="1" dirty="0" err="1">
                <a:solidFill>
                  <a:srgbClr val="7030A0"/>
                </a:solidFill>
              </a:rPr>
              <a:t>rocas</a:t>
            </a:r>
            <a:endParaRPr lang="en-US" sz="825" b="1" dirty="0">
              <a:solidFill>
                <a:srgbClr val="7030A0"/>
              </a:solidFill>
            </a:endParaRPr>
          </a:p>
        </p:txBody>
      </p:sp>
      <p:sp>
        <p:nvSpPr>
          <p:cNvPr id="21" name="Rectángulo 21">
            <a:extLst>
              <a:ext uri="{FF2B5EF4-FFF2-40B4-BE49-F238E27FC236}">
                <a16:creationId xmlns:a16="http://schemas.microsoft.com/office/drawing/2014/main" id="{C6BC8EBD-3C61-1AE9-33CD-5581C7C3270F}"/>
              </a:ext>
            </a:extLst>
          </p:cNvPr>
          <p:cNvSpPr/>
          <p:nvPr/>
        </p:nvSpPr>
        <p:spPr>
          <a:xfrm>
            <a:off x="6726039" y="560730"/>
            <a:ext cx="2008999" cy="2360501"/>
          </a:xfrm>
          <a:prstGeom prst="rect">
            <a:avLst/>
          </a:prstGeom>
          <a:noFill/>
          <a:ln w="12700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/>
            <a:endParaRPr lang="es-CO" sz="1050"/>
          </a:p>
        </p:txBody>
      </p:sp>
      <p:sp>
        <p:nvSpPr>
          <p:cNvPr id="23" name="CuadroTexto 7">
            <a:extLst>
              <a:ext uri="{FF2B5EF4-FFF2-40B4-BE49-F238E27FC236}">
                <a16:creationId xmlns:a16="http://schemas.microsoft.com/office/drawing/2014/main" id="{6D0E4389-8A67-D358-3764-4B03261136D5}"/>
              </a:ext>
            </a:extLst>
          </p:cNvPr>
          <p:cNvSpPr txBox="1"/>
          <p:nvPr/>
        </p:nvSpPr>
        <p:spPr>
          <a:xfrm>
            <a:off x="7076978" y="418680"/>
            <a:ext cx="1523494" cy="207749"/>
          </a:xfrm>
          <a:prstGeom prst="rect">
            <a:avLst/>
          </a:prstGeom>
          <a:solidFill>
            <a:srgbClr val="7030A0"/>
          </a:solidFill>
        </p:spPr>
        <p:txBody>
          <a:bodyPr wrap="none" lIns="68580" tIns="34290" rIns="68580" bIns="34290" rtlCol="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CO" sz="900" dirty="0">
                <a:solidFill>
                  <a:schemeClr val="bg1"/>
                </a:solidFill>
              </a:rPr>
              <a:t>Modulo 2. Casos aplicados</a:t>
            </a:r>
          </a:p>
        </p:txBody>
      </p:sp>
      <p:sp>
        <p:nvSpPr>
          <p:cNvPr id="25" name="CuadroTexto 17">
            <a:extLst>
              <a:ext uri="{FF2B5EF4-FFF2-40B4-BE49-F238E27FC236}">
                <a16:creationId xmlns:a16="http://schemas.microsoft.com/office/drawing/2014/main" id="{8453CF77-A97B-3CB1-EFC6-31F4D714D071}"/>
              </a:ext>
            </a:extLst>
          </p:cNvPr>
          <p:cNvSpPr txBox="1"/>
          <p:nvPr/>
        </p:nvSpPr>
        <p:spPr>
          <a:xfrm rot="16200000">
            <a:off x="5965652" y="1575535"/>
            <a:ext cx="1566369" cy="184666"/>
          </a:xfrm>
          <a:prstGeom prst="rect">
            <a:avLst/>
          </a:prstGeom>
          <a:solidFill>
            <a:srgbClr val="7030A0"/>
          </a:solidFill>
          <a:ln w="12700">
            <a:noFill/>
          </a:ln>
        </p:spPr>
        <p:txBody>
          <a:bodyPr wrap="square" lIns="68580" tIns="34290" rIns="68580" bIns="3429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750" dirty="0">
                <a:solidFill>
                  <a:schemeClr val="bg1"/>
                </a:solidFill>
                <a:latin typeface="+mj-lt"/>
                <a:cs typeface="Calibri"/>
                <a:sym typeface="Calibri"/>
              </a:rPr>
              <a:t>Geodiversidad</a:t>
            </a:r>
            <a:endParaRPr lang="en-US" sz="750" dirty="0">
              <a:solidFill>
                <a:schemeClr val="bg1"/>
              </a:solidFill>
              <a:latin typeface="+mj-lt"/>
              <a:cs typeface="Calibri"/>
            </a:endParaRPr>
          </a:p>
        </p:txBody>
      </p:sp>
      <p:sp>
        <p:nvSpPr>
          <p:cNvPr id="27" name="Rectángulo 24">
            <a:extLst>
              <a:ext uri="{FF2B5EF4-FFF2-40B4-BE49-F238E27FC236}">
                <a16:creationId xmlns:a16="http://schemas.microsoft.com/office/drawing/2014/main" id="{B9C886BB-1480-6D6F-FA1B-72C7A47423D2}"/>
              </a:ext>
            </a:extLst>
          </p:cNvPr>
          <p:cNvSpPr/>
          <p:nvPr/>
        </p:nvSpPr>
        <p:spPr>
          <a:xfrm>
            <a:off x="467374" y="3461288"/>
            <a:ext cx="2629508" cy="81112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4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marL="214313" indent="-214313">
              <a:buFont typeface="Wingdings"/>
              <a:buChar char="ü"/>
            </a:pPr>
            <a:r>
              <a:rPr lang="en-US" sz="825" dirty="0" err="1">
                <a:solidFill>
                  <a:schemeClr val="accent4">
                    <a:lumMod val="50000"/>
                  </a:schemeClr>
                </a:solidFill>
                <a:latin typeface="Arial"/>
                <a:ea typeface="Segoe UI"/>
                <a:cs typeface="Segoe UI"/>
              </a:rPr>
              <a:t>Inventario</a:t>
            </a:r>
            <a:r>
              <a:rPr lang="en-US" sz="825" dirty="0">
                <a:solidFill>
                  <a:schemeClr val="accent4">
                    <a:lumMod val="50000"/>
                  </a:schemeClr>
                </a:solidFill>
                <a:latin typeface="Arial"/>
                <a:ea typeface="Segoe UI"/>
                <a:cs typeface="Segoe UI"/>
              </a:rPr>
              <a:t> de </a:t>
            </a:r>
            <a:r>
              <a:rPr lang="en-US" sz="825" dirty="0" err="1">
                <a:solidFill>
                  <a:schemeClr val="accent4">
                    <a:lumMod val="50000"/>
                  </a:schemeClr>
                </a:solidFill>
                <a:latin typeface="Arial"/>
                <a:ea typeface="Segoe UI"/>
                <a:cs typeface="Segoe UI"/>
              </a:rPr>
              <a:t>lugares</a:t>
            </a:r>
            <a:r>
              <a:rPr lang="es-ES" sz="825" dirty="0">
                <a:solidFill>
                  <a:schemeClr val="accent4">
                    <a:lumMod val="50000"/>
                  </a:schemeClr>
                </a:solidFill>
                <a:latin typeface="Arial"/>
                <a:ea typeface="Segoe UI"/>
                <a:cs typeface="Segoe UI"/>
              </a:rPr>
              <a:t>​</a:t>
            </a:r>
            <a:endParaRPr lang="es-ES" sz="825" dirty="0">
              <a:solidFill>
                <a:schemeClr val="accent4">
                  <a:lumMod val="50000"/>
                </a:schemeClr>
              </a:solidFill>
              <a:cs typeface="Arial"/>
            </a:endParaRPr>
          </a:p>
          <a:p>
            <a:pPr marL="214313" indent="-214313">
              <a:buFont typeface="Wingdings"/>
              <a:buChar char="ü"/>
            </a:pPr>
            <a:r>
              <a:rPr lang="en-US" sz="825" dirty="0" err="1">
                <a:solidFill>
                  <a:schemeClr val="accent4">
                    <a:lumMod val="50000"/>
                  </a:schemeClr>
                </a:solidFill>
                <a:latin typeface="Arial"/>
                <a:ea typeface="Segoe UI"/>
                <a:cs typeface="Segoe UI"/>
              </a:rPr>
              <a:t>Patrimonio</a:t>
            </a:r>
            <a:r>
              <a:rPr lang="en-US" sz="825" dirty="0">
                <a:solidFill>
                  <a:schemeClr val="accent4">
                    <a:lumMod val="50000"/>
                  </a:schemeClr>
                </a:solidFill>
                <a:latin typeface="Arial"/>
                <a:ea typeface="Segoe UI"/>
                <a:cs typeface="Segoe UI"/>
              </a:rPr>
              <a:t> natural</a:t>
            </a:r>
          </a:p>
          <a:p>
            <a:pPr marL="214313" indent="-214313">
              <a:buFont typeface="Wingdings"/>
              <a:buChar char="ü"/>
            </a:pPr>
            <a:r>
              <a:rPr lang="en-US" sz="825" dirty="0">
                <a:solidFill>
                  <a:schemeClr val="accent4">
                    <a:lumMod val="50000"/>
                  </a:schemeClr>
                </a:solidFill>
                <a:latin typeface="Arial"/>
                <a:ea typeface="Segoe UI"/>
                <a:cs typeface="Segoe UI"/>
              </a:rPr>
              <a:t>Turismo</a:t>
            </a:r>
          </a:p>
          <a:p>
            <a:pPr marL="214313" indent="-214313">
              <a:buFont typeface="Wingdings"/>
              <a:buChar char="ü"/>
            </a:pPr>
            <a:r>
              <a:rPr lang="en-US" sz="825" dirty="0" err="1">
                <a:solidFill>
                  <a:schemeClr val="accent4">
                    <a:lumMod val="50000"/>
                  </a:schemeClr>
                </a:solidFill>
                <a:latin typeface="Arial"/>
                <a:ea typeface="Segoe UI"/>
                <a:cs typeface="Segoe UI"/>
              </a:rPr>
              <a:t>Rutas</a:t>
            </a:r>
            <a:r>
              <a:rPr lang="en-US" sz="825" dirty="0">
                <a:solidFill>
                  <a:schemeClr val="accent4">
                    <a:lumMod val="50000"/>
                  </a:schemeClr>
                </a:solidFill>
                <a:latin typeface="Arial"/>
                <a:ea typeface="Segoe UI"/>
                <a:cs typeface="Segoe UI"/>
              </a:rPr>
              <a:t> de </a:t>
            </a:r>
            <a:r>
              <a:rPr lang="en-US" sz="825" dirty="0" err="1">
                <a:solidFill>
                  <a:schemeClr val="accent4">
                    <a:lumMod val="50000"/>
                  </a:schemeClr>
                </a:solidFill>
                <a:latin typeface="Arial"/>
                <a:ea typeface="Segoe UI"/>
                <a:cs typeface="Segoe UI"/>
              </a:rPr>
              <a:t>interés</a:t>
            </a:r>
            <a:endParaRPr lang="en-US" sz="825" dirty="0">
              <a:solidFill>
                <a:schemeClr val="accent4">
                  <a:lumMod val="50000"/>
                </a:schemeClr>
              </a:solidFill>
              <a:latin typeface="Arial"/>
              <a:ea typeface="Segoe UI"/>
              <a:cs typeface="Segoe UI"/>
            </a:endParaRPr>
          </a:p>
        </p:txBody>
      </p:sp>
      <p:sp>
        <p:nvSpPr>
          <p:cNvPr id="29" name="CuadroTexto 1">
            <a:extLst>
              <a:ext uri="{FF2B5EF4-FFF2-40B4-BE49-F238E27FC236}">
                <a16:creationId xmlns:a16="http://schemas.microsoft.com/office/drawing/2014/main" id="{3737FA00-AC5A-3C62-1689-41A9E34ECEA5}"/>
              </a:ext>
            </a:extLst>
          </p:cNvPr>
          <p:cNvSpPr txBox="1"/>
          <p:nvPr/>
        </p:nvSpPr>
        <p:spPr>
          <a:xfrm>
            <a:off x="1958132" y="3587206"/>
            <a:ext cx="1074653" cy="34624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wrap="none" lIns="68580" tIns="34290" rIns="68580" bIns="34290" rtlCol="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CO" sz="900" dirty="0">
                <a:solidFill>
                  <a:schemeClr val="bg1"/>
                </a:solidFill>
              </a:rPr>
              <a:t>Modulo 3. </a:t>
            </a:r>
            <a:endParaRPr lang="es-ES" sz="1050" dirty="0">
              <a:solidFill>
                <a:schemeClr val="bg1"/>
              </a:solidFill>
            </a:endParaRPr>
          </a:p>
          <a:p>
            <a:pPr algn="ctr"/>
            <a:r>
              <a:rPr lang="es-ES" sz="900" dirty="0">
                <a:solidFill>
                  <a:schemeClr val="bg1"/>
                </a:solidFill>
              </a:rPr>
              <a:t>Patrimonio natural</a:t>
            </a:r>
            <a:endParaRPr lang="es-CO" sz="900" dirty="0">
              <a:solidFill>
                <a:schemeClr val="bg1"/>
              </a:solidFill>
            </a:endParaRPr>
          </a:p>
        </p:txBody>
      </p:sp>
      <p:sp>
        <p:nvSpPr>
          <p:cNvPr id="31" name="Google Shape;180;p19">
            <a:extLst>
              <a:ext uri="{FF2B5EF4-FFF2-40B4-BE49-F238E27FC236}">
                <a16:creationId xmlns:a16="http://schemas.microsoft.com/office/drawing/2014/main" id="{2E8BCC79-BA8B-08E8-C05D-FA84E5C27D1D}"/>
              </a:ext>
            </a:extLst>
          </p:cNvPr>
          <p:cNvSpPr/>
          <p:nvPr/>
        </p:nvSpPr>
        <p:spPr>
          <a:xfrm>
            <a:off x="3375790" y="3676008"/>
            <a:ext cx="1315928" cy="405000"/>
          </a:xfrm>
          <a:prstGeom prst="rect">
            <a:avLst/>
          </a:prstGeom>
          <a:solidFill>
            <a:schemeClr val="bg1"/>
          </a:solidFill>
          <a:ln w="25400" cap="flat" cmpd="sng">
            <a:solidFill>
              <a:schemeClr val="accent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7000"/>
              </a:lnSpc>
            </a:pPr>
            <a:r>
              <a:rPr lang="en-US" sz="750" dirty="0">
                <a:solidFill>
                  <a:schemeClr val="accent1">
                    <a:lumMod val="75000"/>
                  </a:schemeClr>
                </a:solidFill>
              </a:rPr>
              <a:t>Sector </a:t>
            </a:r>
            <a:r>
              <a:rPr lang="en-US" sz="750" dirty="0" err="1">
                <a:solidFill>
                  <a:schemeClr val="accent1">
                    <a:lumMod val="75000"/>
                  </a:schemeClr>
                </a:solidFill>
              </a:rPr>
              <a:t>educativo</a:t>
            </a:r>
            <a:endParaRPr lang="en-US" sz="75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3" name="Rectángulo 30">
            <a:extLst>
              <a:ext uri="{FF2B5EF4-FFF2-40B4-BE49-F238E27FC236}">
                <a16:creationId xmlns:a16="http://schemas.microsoft.com/office/drawing/2014/main" id="{184BE57A-F6C7-8326-98C3-0A77B63368AA}"/>
              </a:ext>
            </a:extLst>
          </p:cNvPr>
          <p:cNvSpPr/>
          <p:nvPr/>
        </p:nvSpPr>
        <p:spPr>
          <a:xfrm>
            <a:off x="3284688" y="3584201"/>
            <a:ext cx="5288169" cy="581586"/>
          </a:xfrm>
          <a:prstGeom prst="rect">
            <a:avLst/>
          </a:prstGeom>
          <a:noFill/>
          <a:ln w="1270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/>
            <a:endParaRPr lang="es-CO" sz="750">
              <a:solidFill>
                <a:srgbClr val="00B050"/>
              </a:solidFill>
            </a:endParaRPr>
          </a:p>
        </p:txBody>
      </p:sp>
      <p:sp>
        <p:nvSpPr>
          <p:cNvPr id="35" name="Google Shape;180;p19">
            <a:extLst>
              <a:ext uri="{FF2B5EF4-FFF2-40B4-BE49-F238E27FC236}">
                <a16:creationId xmlns:a16="http://schemas.microsoft.com/office/drawing/2014/main" id="{B16334B4-B795-70A2-36D4-2EF7FD8D815E}"/>
              </a:ext>
            </a:extLst>
          </p:cNvPr>
          <p:cNvSpPr/>
          <p:nvPr/>
        </p:nvSpPr>
        <p:spPr>
          <a:xfrm>
            <a:off x="4744397" y="3675333"/>
            <a:ext cx="1450296" cy="405000"/>
          </a:xfrm>
          <a:prstGeom prst="rect">
            <a:avLst/>
          </a:prstGeom>
          <a:solidFill>
            <a:schemeClr val="bg1"/>
          </a:solidFill>
          <a:ln w="25400" cap="flat" cmpd="sng">
            <a:solidFill>
              <a:schemeClr val="accent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7000"/>
              </a:lnSpc>
            </a:pPr>
            <a:r>
              <a:rPr lang="en-US" sz="750" dirty="0">
                <a:solidFill>
                  <a:schemeClr val="accent1">
                    <a:lumMod val="75000"/>
                  </a:schemeClr>
                </a:solidFill>
              </a:rPr>
              <a:t>Sector </a:t>
            </a:r>
            <a:r>
              <a:rPr lang="en-US" sz="750" dirty="0" err="1">
                <a:solidFill>
                  <a:schemeClr val="accent1">
                    <a:lumMod val="75000"/>
                  </a:schemeClr>
                </a:solidFill>
              </a:rPr>
              <a:t>privado</a:t>
            </a:r>
            <a:endParaRPr lang="en-US" sz="75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7" name="CuadroTexto 31">
            <a:extLst>
              <a:ext uri="{FF2B5EF4-FFF2-40B4-BE49-F238E27FC236}">
                <a16:creationId xmlns:a16="http://schemas.microsoft.com/office/drawing/2014/main" id="{A20F961B-CC21-A341-C292-0DC887B3222E}"/>
              </a:ext>
            </a:extLst>
          </p:cNvPr>
          <p:cNvSpPr txBox="1"/>
          <p:nvPr/>
        </p:nvSpPr>
        <p:spPr>
          <a:xfrm>
            <a:off x="7386887" y="3678701"/>
            <a:ext cx="1106817" cy="30008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lIns="68580" tIns="34290" rIns="68580" bIns="34290" rtlCol="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CO" sz="750" dirty="0">
                <a:solidFill>
                  <a:srgbClr val="FFFFFF"/>
                </a:solidFill>
              </a:rPr>
              <a:t>Modulo 4. Alianzas por el paisaje </a:t>
            </a:r>
          </a:p>
        </p:txBody>
      </p:sp>
      <p:sp>
        <p:nvSpPr>
          <p:cNvPr id="39" name="Google Shape;180;p19">
            <a:extLst>
              <a:ext uri="{FF2B5EF4-FFF2-40B4-BE49-F238E27FC236}">
                <a16:creationId xmlns:a16="http://schemas.microsoft.com/office/drawing/2014/main" id="{A5FEFE23-787D-E8A5-4822-3E485369A9FC}"/>
              </a:ext>
            </a:extLst>
          </p:cNvPr>
          <p:cNvSpPr/>
          <p:nvPr/>
        </p:nvSpPr>
        <p:spPr>
          <a:xfrm>
            <a:off x="6260559" y="3675333"/>
            <a:ext cx="1032425" cy="405000"/>
          </a:xfrm>
          <a:prstGeom prst="rect">
            <a:avLst/>
          </a:prstGeom>
          <a:solidFill>
            <a:schemeClr val="bg1"/>
          </a:solidFill>
          <a:ln w="25400" cap="flat" cmpd="sng">
            <a:solidFill>
              <a:schemeClr val="accent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7000"/>
              </a:lnSpc>
            </a:pPr>
            <a:r>
              <a:rPr lang="en-US" sz="750" dirty="0" err="1">
                <a:solidFill>
                  <a:schemeClr val="accent1">
                    <a:lumMod val="75000"/>
                  </a:schemeClr>
                </a:solidFill>
              </a:rPr>
              <a:t>Gobierno</a:t>
            </a:r>
            <a:r>
              <a:rPr lang="en-US" sz="750" dirty="0">
                <a:solidFill>
                  <a:schemeClr val="accent1">
                    <a:lumMod val="75000"/>
                  </a:schemeClr>
                </a:solidFill>
              </a:rPr>
              <a:t> y Sociedad civil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A03B171-6062-9341-72C6-E7F64B771A7B}"/>
              </a:ext>
            </a:extLst>
          </p:cNvPr>
          <p:cNvGrpSpPr/>
          <p:nvPr/>
        </p:nvGrpSpPr>
        <p:grpSpPr>
          <a:xfrm>
            <a:off x="2536505" y="651141"/>
            <a:ext cx="3935826" cy="2524005"/>
            <a:chOff x="3998692" y="195121"/>
            <a:chExt cx="9369669" cy="6583542"/>
          </a:xfrm>
        </p:grpSpPr>
        <p:pic>
          <p:nvPicPr>
            <p:cNvPr id="41" name="Picture 5">
              <a:extLst>
                <a:ext uri="{FF2B5EF4-FFF2-40B4-BE49-F238E27FC236}">
                  <a16:creationId xmlns:a16="http://schemas.microsoft.com/office/drawing/2014/main" id="{8A2F892A-B9D6-DFA2-58B2-BBB6499F69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877" t="4751" r="3235" b="15895"/>
            <a:stretch/>
          </p:blipFill>
          <p:spPr>
            <a:xfrm>
              <a:off x="6291460" y="195121"/>
              <a:ext cx="5294715" cy="5402068"/>
            </a:xfrm>
            <a:prstGeom prst="rect">
              <a:avLst/>
            </a:prstGeom>
          </p:spPr>
        </p:pic>
        <p:pic>
          <p:nvPicPr>
            <p:cNvPr id="42" name="Imagen 4" descr="Imagen que contiene persona, pastel, hombre, foto&#10;&#10;Descripción generada automáticamente">
              <a:extLst>
                <a:ext uri="{FF2B5EF4-FFF2-40B4-BE49-F238E27FC236}">
                  <a16:creationId xmlns:a16="http://schemas.microsoft.com/office/drawing/2014/main" id="{10B398AD-0BA2-C57F-F06E-49A5A5C82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3463" y="2258263"/>
              <a:ext cx="1635421" cy="1614454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6E0ECF9-DA0F-4739-8C27-BCB541BAAF84}"/>
                </a:ext>
              </a:extLst>
            </p:cNvPr>
            <p:cNvSpPr txBox="1"/>
            <p:nvPr/>
          </p:nvSpPr>
          <p:spPr>
            <a:xfrm>
              <a:off x="11023815" y="520241"/>
              <a:ext cx="1607353" cy="722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>
                  <a:solidFill>
                    <a:srgbClr val="893612"/>
                  </a:solidFill>
                  <a:latin typeface="Bradley Hand" pitchFamily="2" charset="77"/>
                </a:rPr>
                <a:t>Soporte</a:t>
              </a:r>
              <a:endParaRPr lang="en-US" sz="1200" b="1" dirty="0">
                <a:solidFill>
                  <a:srgbClr val="893612"/>
                </a:solidFill>
                <a:latin typeface="Bradley Hand" pitchFamily="2" charset="77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9E78863-64D5-FFCD-B207-8393CE0CE880}"/>
                </a:ext>
              </a:extLst>
            </p:cNvPr>
            <p:cNvSpPr txBox="1"/>
            <p:nvPr/>
          </p:nvSpPr>
          <p:spPr>
            <a:xfrm>
              <a:off x="3998692" y="5296402"/>
              <a:ext cx="3557394" cy="722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>
                  <a:solidFill>
                    <a:srgbClr val="893612"/>
                  </a:solidFill>
                  <a:latin typeface="Bradley Hand" pitchFamily="2" charset="77"/>
                </a:rPr>
                <a:t>Aprovisionamiento</a:t>
              </a:r>
              <a:r>
                <a:rPr lang="en-US" sz="1200" b="1" dirty="0">
                  <a:solidFill>
                    <a:srgbClr val="893612"/>
                  </a:solidFill>
                  <a:latin typeface="Bradley Hand" pitchFamily="2" charset="77"/>
                </a:rPr>
                <a:t> 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F4F27EA-E2BD-AC50-203B-AA88E14B3739}"/>
                </a:ext>
              </a:extLst>
            </p:cNvPr>
            <p:cNvSpPr txBox="1"/>
            <p:nvPr/>
          </p:nvSpPr>
          <p:spPr>
            <a:xfrm>
              <a:off x="4595959" y="717755"/>
              <a:ext cx="2282808" cy="722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>
                  <a:solidFill>
                    <a:srgbClr val="893612"/>
                  </a:solidFill>
                  <a:latin typeface="Bradley Hand" pitchFamily="2" charset="77"/>
                </a:rPr>
                <a:t>Regulación</a:t>
              </a:r>
              <a:endParaRPr lang="en-US" sz="1200" dirty="0">
                <a:solidFill>
                  <a:srgbClr val="893612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56776B0-1CB0-629F-15E8-35A19579AA05}"/>
                </a:ext>
              </a:extLst>
            </p:cNvPr>
            <p:cNvSpPr/>
            <p:nvPr/>
          </p:nvSpPr>
          <p:spPr>
            <a:xfrm>
              <a:off x="10753551" y="5086128"/>
              <a:ext cx="2614810" cy="7225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err="1">
                  <a:solidFill>
                    <a:srgbClr val="893612"/>
                  </a:solidFill>
                  <a:latin typeface="Bradley Hand" pitchFamily="2" charset="77"/>
                </a:rPr>
                <a:t>Conocimiento</a:t>
              </a:r>
              <a:endParaRPr lang="en-US" sz="1200" b="1" dirty="0">
                <a:solidFill>
                  <a:srgbClr val="893612"/>
                </a:solidFill>
                <a:latin typeface="Bradley Hand" pitchFamily="2" charset="77"/>
              </a:endParaRPr>
            </a:p>
          </p:txBody>
        </p:sp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6CBA55B7-47AB-D918-543C-80EC9BC1AA6E}"/>
                </a:ext>
              </a:extLst>
            </p:cNvPr>
            <p:cNvSpPr/>
            <p:nvPr/>
          </p:nvSpPr>
          <p:spPr>
            <a:xfrm rot="8301355">
              <a:off x="6459109" y="1046831"/>
              <a:ext cx="5278105" cy="4764333"/>
            </a:xfrm>
            <a:prstGeom prst="arc">
              <a:avLst>
                <a:gd name="adj1" fmla="val 17094939"/>
                <a:gd name="adj2" fmla="val 20770167"/>
              </a:avLst>
            </a:prstGeom>
            <a:ln w="28575">
              <a:solidFill>
                <a:schemeClr val="accent2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48" name="Arc 47">
              <a:extLst>
                <a:ext uri="{FF2B5EF4-FFF2-40B4-BE49-F238E27FC236}">
                  <a16:creationId xmlns:a16="http://schemas.microsoft.com/office/drawing/2014/main" id="{BB6D7CB2-4FFD-173C-4703-4F690B759031}"/>
                </a:ext>
              </a:extLst>
            </p:cNvPr>
            <p:cNvSpPr/>
            <p:nvPr/>
          </p:nvSpPr>
          <p:spPr>
            <a:xfrm rot="17156976">
              <a:off x="5925739" y="952445"/>
              <a:ext cx="4179227" cy="3494632"/>
            </a:xfrm>
            <a:prstGeom prst="arc">
              <a:avLst>
                <a:gd name="adj1" fmla="val 14680056"/>
                <a:gd name="adj2" fmla="val 19824254"/>
              </a:avLst>
            </a:prstGeom>
            <a:ln w="28575">
              <a:solidFill>
                <a:schemeClr val="accent2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42A9CFC-A77E-DA6C-3392-117FB0F120AD}"/>
                </a:ext>
              </a:extLst>
            </p:cNvPr>
            <p:cNvSpPr txBox="1"/>
            <p:nvPr/>
          </p:nvSpPr>
          <p:spPr>
            <a:xfrm>
              <a:off x="8083553" y="6116356"/>
              <a:ext cx="1798923" cy="662307"/>
            </a:xfrm>
            <a:prstGeom prst="rect">
              <a:avLst/>
            </a:prstGeom>
            <a:noFill/>
          </p:spPr>
          <p:txBody>
            <a:bodyPr wrap="none" lIns="68580" tIns="34290" rIns="68580" bIns="34290" rtlCol="0" anchor="t">
              <a:spAutoFit/>
            </a:bodyPr>
            <a:lstStyle/>
            <a:p>
              <a:r>
                <a:rPr lang="en-US" sz="1200" b="1">
                  <a:solidFill>
                    <a:srgbClr val="893612"/>
                  </a:solidFill>
                  <a:latin typeface="Bradley Hand"/>
                </a:rPr>
                <a:t>Cultural </a:t>
              </a:r>
              <a:endParaRPr lang="en-US" sz="1050">
                <a:solidFill>
                  <a:srgbClr val="893612"/>
                </a:solidFill>
                <a:cs typeface="Calibri"/>
              </a:endParaRPr>
            </a:p>
          </p:txBody>
        </p:sp>
        <p:sp>
          <p:nvSpPr>
            <p:cNvPr id="50" name="Arc 49">
              <a:extLst>
                <a:ext uri="{FF2B5EF4-FFF2-40B4-BE49-F238E27FC236}">
                  <a16:creationId xmlns:a16="http://schemas.microsoft.com/office/drawing/2014/main" id="{3E367598-5BC1-7A63-441F-69A5B4DFF4DD}"/>
                </a:ext>
              </a:extLst>
            </p:cNvPr>
            <p:cNvSpPr/>
            <p:nvPr/>
          </p:nvSpPr>
          <p:spPr>
            <a:xfrm rot="3166407">
              <a:off x="7645076" y="548881"/>
              <a:ext cx="4179227" cy="3494632"/>
            </a:xfrm>
            <a:prstGeom prst="arc">
              <a:avLst>
                <a:gd name="adj1" fmla="val 14680056"/>
                <a:gd name="adj2" fmla="val 19824254"/>
              </a:avLst>
            </a:prstGeom>
            <a:ln w="28575">
              <a:solidFill>
                <a:schemeClr val="accent2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</p:grpSp>
      <p:sp>
        <p:nvSpPr>
          <p:cNvPr id="53" name="Rectángulo 3">
            <a:extLst>
              <a:ext uri="{FF2B5EF4-FFF2-40B4-BE49-F238E27FC236}">
                <a16:creationId xmlns:a16="http://schemas.microsoft.com/office/drawing/2014/main" id="{BC7AD5D1-8829-E657-F5D3-B08AC7D04008}"/>
              </a:ext>
            </a:extLst>
          </p:cNvPr>
          <p:cNvSpPr/>
          <p:nvPr/>
        </p:nvSpPr>
        <p:spPr>
          <a:xfrm>
            <a:off x="312299" y="175766"/>
            <a:ext cx="8591861" cy="4465422"/>
          </a:xfrm>
          <a:prstGeom prst="rect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CO" sz="1350"/>
          </a:p>
        </p:txBody>
      </p:sp>
      <p:sp>
        <p:nvSpPr>
          <p:cNvPr id="55" name="CuadroTexto 17">
            <a:extLst>
              <a:ext uri="{FF2B5EF4-FFF2-40B4-BE49-F238E27FC236}">
                <a16:creationId xmlns:a16="http://schemas.microsoft.com/office/drawing/2014/main" id="{C085834C-A742-826E-1D8C-7A288C7FEF66}"/>
              </a:ext>
            </a:extLst>
          </p:cNvPr>
          <p:cNvSpPr txBox="1"/>
          <p:nvPr/>
        </p:nvSpPr>
        <p:spPr>
          <a:xfrm>
            <a:off x="1194958" y="59847"/>
            <a:ext cx="6171642" cy="253916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>
            <a:noFill/>
          </a:ln>
        </p:spPr>
        <p:txBody>
          <a:bodyPr wrap="square" lIns="68580" tIns="34290" rIns="68580" bIns="3429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bg1"/>
                </a:solidFill>
                <a:ea typeface="Calibri"/>
                <a:sym typeface="Calibri"/>
              </a:rPr>
              <a:t>Gestión</a:t>
            </a:r>
            <a:r>
              <a:rPr lang="en-US" sz="1200" dirty="0">
                <a:solidFill>
                  <a:schemeClr val="bg1"/>
                </a:solidFill>
                <a:ea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Calibri"/>
                <a:sym typeface="Calibri"/>
              </a:rPr>
              <a:t>integrada</a:t>
            </a:r>
            <a:r>
              <a:rPr lang="en-US" sz="1200" dirty="0">
                <a:solidFill>
                  <a:schemeClr val="bg1"/>
                </a:solidFill>
                <a:ea typeface="Calibri"/>
                <a:sym typeface="Calibri"/>
              </a:rPr>
              <a:t> del </a:t>
            </a:r>
            <a:r>
              <a:rPr lang="en-US" sz="1200" dirty="0" err="1">
                <a:solidFill>
                  <a:schemeClr val="bg1"/>
                </a:solidFill>
                <a:ea typeface="Calibri"/>
                <a:sym typeface="Calibri"/>
              </a:rPr>
              <a:t>paisaje</a:t>
            </a:r>
            <a:r>
              <a:rPr lang="en-US" sz="1200" dirty="0">
                <a:solidFill>
                  <a:schemeClr val="bg1"/>
                </a:solidFill>
                <a:ea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Calibri"/>
                <a:sym typeface="Calibri"/>
              </a:rPr>
              <a:t>en</a:t>
            </a:r>
            <a:r>
              <a:rPr lang="en-US" sz="1200" dirty="0">
                <a:solidFill>
                  <a:schemeClr val="bg1"/>
                </a:solidFill>
                <a:ea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Calibri"/>
                <a:sym typeface="Calibri"/>
              </a:rPr>
              <a:t>ciudades</a:t>
            </a:r>
            <a:r>
              <a:rPr lang="en-US" sz="1200" dirty="0">
                <a:solidFill>
                  <a:schemeClr val="bg1"/>
                </a:solidFill>
                <a:ea typeface="Calibri"/>
                <a:sym typeface="Calibri"/>
              </a:rPr>
              <a:t> y territories </a:t>
            </a:r>
            <a:r>
              <a:rPr lang="en-US" sz="1200" dirty="0" err="1">
                <a:solidFill>
                  <a:schemeClr val="bg1"/>
                </a:solidFill>
                <a:ea typeface="Calibri"/>
                <a:sym typeface="Calibri"/>
              </a:rPr>
              <a:t>colombianos</a:t>
            </a:r>
            <a:endParaRPr lang="en-US" sz="1200" dirty="0">
              <a:solidFill>
                <a:schemeClr val="bg1"/>
              </a:solidFill>
              <a:ea typeface="Calibri"/>
              <a:sym typeface="Calibri"/>
            </a:endParaRPr>
          </a:p>
        </p:txBody>
      </p:sp>
      <p:sp>
        <p:nvSpPr>
          <p:cNvPr id="57" name="Google Shape;180;p19">
            <a:extLst>
              <a:ext uri="{FF2B5EF4-FFF2-40B4-BE49-F238E27FC236}">
                <a16:creationId xmlns:a16="http://schemas.microsoft.com/office/drawing/2014/main" id="{AAE6E4B8-8596-CD43-7FD8-D616F5F0033A}"/>
              </a:ext>
            </a:extLst>
          </p:cNvPr>
          <p:cNvSpPr/>
          <p:nvPr/>
        </p:nvSpPr>
        <p:spPr>
          <a:xfrm>
            <a:off x="6729982" y="3021785"/>
            <a:ext cx="2005055" cy="350614"/>
          </a:xfrm>
          <a:prstGeom prst="rect">
            <a:avLst/>
          </a:prstGeom>
          <a:solidFill>
            <a:srgbClr val="00B050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7000"/>
              </a:lnSpc>
            </a:pPr>
            <a:r>
              <a:rPr lang="es-ES" sz="825" b="1" dirty="0">
                <a:solidFill>
                  <a:schemeClr val="bg1"/>
                </a:solidFill>
              </a:rPr>
              <a:t>Diversidad del paisaje y variabilidad climática</a:t>
            </a:r>
            <a:endParaRPr lang="en-US" sz="825" b="1" dirty="0">
              <a:solidFill>
                <a:schemeClr val="bg1"/>
              </a:solidFill>
            </a:endParaRPr>
          </a:p>
        </p:txBody>
      </p:sp>
      <p:sp>
        <p:nvSpPr>
          <p:cNvPr id="59" name="CuadroTexto 17">
            <a:extLst>
              <a:ext uri="{FF2B5EF4-FFF2-40B4-BE49-F238E27FC236}">
                <a16:creationId xmlns:a16="http://schemas.microsoft.com/office/drawing/2014/main" id="{B74A0D41-BAD2-8CCD-CC19-18915D7AEBA6}"/>
              </a:ext>
            </a:extLst>
          </p:cNvPr>
          <p:cNvSpPr txBox="1"/>
          <p:nvPr/>
        </p:nvSpPr>
        <p:spPr>
          <a:xfrm>
            <a:off x="2125361" y="4358567"/>
            <a:ext cx="5889086" cy="43858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</a:ln>
        </p:spPr>
        <p:txBody>
          <a:bodyPr wrap="square" lIns="68580" tIns="34290" rIns="68580" bIns="3429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 dirty="0">
              <a:solidFill>
                <a:schemeClr val="bg1"/>
              </a:solidFill>
              <a:ea typeface="Calibri"/>
              <a:sym typeface="Calibri"/>
            </a:endParaRPr>
          </a:p>
          <a:p>
            <a:pPr algn="ctr"/>
            <a:endParaRPr lang="en-US" sz="1200" dirty="0">
              <a:solidFill>
                <a:schemeClr val="bg1"/>
              </a:solidFill>
              <a:ea typeface="Calibri"/>
              <a:sym typeface="Calibri"/>
            </a:endParaRPr>
          </a:p>
        </p:txBody>
      </p:sp>
      <p:sp>
        <p:nvSpPr>
          <p:cNvPr id="61" name="Google Shape;180;p19">
            <a:extLst>
              <a:ext uri="{FF2B5EF4-FFF2-40B4-BE49-F238E27FC236}">
                <a16:creationId xmlns:a16="http://schemas.microsoft.com/office/drawing/2014/main" id="{F9A58D76-1A53-EAE4-26E4-FE3C2D60522F}"/>
              </a:ext>
            </a:extLst>
          </p:cNvPr>
          <p:cNvSpPr/>
          <p:nvPr/>
        </p:nvSpPr>
        <p:spPr>
          <a:xfrm>
            <a:off x="3848506" y="4354870"/>
            <a:ext cx="2009397" cy="405000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825" dirty="0" err="1">
                <a:solidFill>
                  <a:schemeClr val="bg1"/>
                </a:solidFill>
              </a:rPr>
              <a:t>Conservación</a:t>
            </a:r>
            <a:r>
              <a:rPr lang="en-US" sz="825" dirty="0">
                <a:solidFill>
                  <a:schemeClr val="bg1"/>
                </a:solidFill>
              </a:rPr>
              <a:t> natural, </a:t>
            </a:r>
            <a:r>
              <a:rPr lang="en-US" sz="825" dirty="0" err="1">
                <a:solidFill>
                  <a:schemeClr val="bg1"/>
                </a:solidFill>
              </a:rPr>
              <a:t>construcción</a:t>
            </a:r>
            <a:r>
              <a:rPr lang="en-US" sz="825" dirty="0">
                <a:solidFill>
                  <a:schemeClr val="bg1"/>
                </a:solidFill>
              </a:rPr>
              <a:t> de </a:t>
            </a:r>
            <a:r>
              <a:rPr lang="en-US" sz="825" dirty="0" err="1">
                <a:solidFill>
                  <a:schemeClr val="bg1"/>
                </a:solidFill>
              </a:rPr>
              <a:t>paz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seguridad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alimentaria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65" name="Google Shape;180;p19">
            <a:extLst>
              <a:ext uri="{FF2B5EF4-FFF2-40B4-BE49-F238E27FC236}">
                <a16:creationId xmlns:a16="http://schemas.microsoft.com/office/drawing/2014/main" id="{C2591EE2-1F8E-8EF5-1E4A-410E8BE3AC1D}"/>
              </a:ext>
            </a:extLst>
          </p:cNvPr>
          <p:cNvSpPr/>
          <p:nvPr/>
        </p:nvSpPr>
        <p:spPr>
          <a:xfrm>
            <a:off x="6297786" y="4384149"/>
            <a:ext cx="1612716" cy="387416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7000"/>
              </a:lnSpc>
            </a:pPr>
            <a:r>
              <a:rPr lang="en-US" sz="825" dirty="0" err="1">
                <a:solidFill>
                  <a:schemeClr val="bg1"/>
                </a:solidFill>
              </a:rPr>
              <a:t>Acciones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por</a:t>
            </a:r>
            <a:r>
              <a:rPr lang="en-US" sz="825" dirty="0">
                <a:solidFill>
                  <a:schemeClr val="bg1"/>
                </a:solidFill>
              </a:rPr>
              <a:t> el </a:t>
            </a:r>
            <a:r>
              <a:rPr lang="en-US" sz="825" dirty="0" err="1">
                <a:solidFill>
                  <a:schemeClr val="bg1"/>
                </a:solidFill>
              </a:rPr>
              <a:t>clima</a:t>
            </a:r>
            <a:r>
              <a:rPr lang="en-US" sz="825" dirty="0">
                <a:solidFill>
                  <a:schemeClr val="bg1"/>
                </a:solidFill>
              </a:rPr>
              <a:t> y </a:t>
            </a:r>
            <a:r>
              <a:rPr lang="en-US" sz="825" dirty="0" err="1">
                <a:solidFill>
                  <a:schemeClr val="bg1"/>
                </a:solidFill>
              </a:rPr>
              <a:t>seguridad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energética</a:t>
            </a:r>
            <a:endParaRPr lang="es-ES" sz="825" dirty="0">
              <a:solidFill>
                <a:schemeClr val="bg1"/>
              </a:solidFill>
            </a:endParaRPr>
          </a:p>
        </p:txBody>
      </p:sp>
      <p:sp>
        <p:nvSpPr>
          <p:cNvPr id="67" name="Google Shape;180;p19">
            <a:extLst>
              <a:ext uri="{FF2B5EF4-FFF2-40B4-BE49-F238E27FC236}">
                <a16:creationId xmlns:a16="http://schemas.microsoft.com/office/drawing/2014/main" id="{F7EBF023-228C-03C8-4093-65C77D2BF4A4}"/>
              </a:ext>
            </a:extLst>
          </p:cNvPr>
          <p:cNvSpPr/>
          <p:nvPr/>
        </p:nvSpPr>
        <p:spPr>
          <a:xfrm>
            <a:off x="2325676" y="4367419"/>
            <a:ext cx="1148874" cy="405000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endParaRPr lang="en-US" sz="825" dirty="0">
              <a:solidFill>
                <a:schemeClr val="bg1"/>
              </a:solidFill>
            </a:endParaRPr>
          </a:p>
          <a:p>
            <a:pPr algn="ctr"/>
            <a:r>
              <a:rPr lang="es-ES" sz="825" dirty="0">
                <a:solidFill>
                  <a:schemeClr val="bg1"/>
                </a:solidFill>
              </a:rPr>
              <a:t>Paisajes resilientes</a:t>
            </a:r>
          </a:p>
          <a:p>
            <a:pPr algn="ctr">
              <a:lnSpc>
                <a:spcPct val="107000"/>
              </a:lnSpc>
            </a:pP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2959D51-E96A-34FF-95B0-DAAEACC47068}"/>
              </a:ext>
            </a:extLst>
          </p:cNvPr>
          <p:cNvSpPr txBox="1"/>
          <p:nvPr/>
        </p:nvSpPr>
        <p:spPr>
          <a:xfrm>
            <a:off x="2179594" y="4457112"/>
            <a:ext cx="20390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EDCB604-4AA5-40BD-3CB8-ABF9B4EF606E}"/>
              </a:ext>
            </a:extLst>
          </p:cNvPr>
          <p:cNvSpPr txBox="1"/>
          <p:nvPr/>
        </p:nvSpPr>
        <p:spPr>
          <a:xfrm>
            <a:off x="3616512" y="4440782"/>
            <a:ext cx="20390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2</a:t>
            </a:r>
            <a:endParaRPr lang="en-US" sz="9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26BAC3B-C7BB-191F-5E79-847CEA2B89FC}"/>
              </a:ext>
            </a:extLst>
          </p:cNvPr>
          <p:cNvSpPr txBox="1"/>
          <p:nvPr/>
        </p:nvSpPr>
        <p:spPr>
          <a:xfrm>
            <a:off x="6091888" y="4463924"/>
            <a:ext cx="20390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3</a:t>
            </a:r>
            <a:endParaRPr lang="en-US" sz="9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2" name="CuadroTexto 31">
            <a:extLst>
              <a:ext uri="{FF2B5EF4-FFF2-40B4-BE49-F238E27FC236}">
                <a16:creationId xmlns:a16="http://schemas.microsoft.com/office/drawing/2014/main" id="{A8F750E7-5165-ED4A-B7F0-2691EEB3015E}"/>
              </a:ext>
            </a:extLst>
          </p:cNvPr>
          <p:cNvSpPr txBox="1"/>
          <p:nvPr/>
        </p:nvSpPr>
        <p:spPr>
          <a:xfrm>
            <a:off x="724271" y="4557636"/>
            <a:ext cx="1106817" cy="18466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lIns="68580" tIns="34290" rIns="68580" bIns="34290" rtlCol="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CO" sz="750" dirty="0">
                <a:solidFill>
                  <a:srgbClr val="FFFFFF"/>
                </a:solidFill>
              </a:rPr>
              <a:t>Modulo 5. Acciones</a:t>
            </a:r>
          </a:p>
        </p:txBody>
      </p:sp>
    </p:spTree>
    <p:extLst>
      <p:ext uri="{BB962C8B-B14F-4D97-AF65-F5344CB8AC3E}">
        <p14:creationId xmlns:p14="http://schemas.microsoft.com/office/powerpoint/2010/main" val="10343582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FCE34ED-B5CD-7A4E-8C36-415FB47053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9951"/>
          <a:stretch/>
        </p:blipFill>
        <p:spPr>
          <a:xfrm>
            <a:off x="198568" y="139486"/>
            <a:ext cx="5770181" cy="43764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68935C-F53C-494D-ACA0-BDD6AF4066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079" t="48732" r="4187" b="29361"/>
          <a:stretch/>
        </p:blipFill>
        <p:spPr>
          <a:xfrm>
            <a:off x="3699873" y="3329854"/>
            <a:ext cx="1135119" cy="851338"/>
          </a:xfrm>
          <a:prstGeom prst="rect">
            <a:avLst/>
          </a:prstGeom>
        </p:spPr>
      </p:pic>
      <p:sp>
        <p:nvSpPr>
          <p:cNvPr id="6" name="Google Shape;72;p15">
            <a:extLst>
              <a:ext uri="{FF2B5EF4-FFF2-40B4-BE49-F238E27FC236}">
                <a16:creationId xmlns:a16="http://schemas.microsoft.com/office/drawing/2014/main" id="{494DEF07-6F03-994C-B684-4F2DA543BE83}"/>
              </a:ext>
            </a:extLst>
          </p:cNvPr>
          <p:cNvSpPr/>
          <p:nvPr/>
        </p:nvSpPr>
        <p:spPr>
          <a:xfrm>
            <a:off x="0" y="4697775"/>
            <a:ext cx="5726100" cy="323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73;p15">
            <a:extLst>
              <a:ext uri="{FF2B5EF4-FFF2-40B4-BE49-F238E27FC236}">
                <a16:creationId xmlns:a16="http://schemas.microsoft.com/office/drawing/2014/main" id="{B068E343-B686-0F4D-9E23-698BCC8ADDE0}"/>
              </a:ext>
            </a:extLst>
          </p:cNvPr>
          <p:cNvSpPr txBox="1"/>
          <p:nvPr/>
        </p:nvSpPr>
        <p:spPr>
          <a:xfrm>
            <a:off x="1462975" y="4697775"/>
            <a:ext cx="41106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>
                <a:solidFill>
                  <a:schemeClr val="lt1"/>
                </a:solidFill>
              </a:rPr>
              <a:t>Tejedoras de Sostenibilidad en </a:t>
            </a:r>
            <a:r>
              <a:rPr lang="es-419" sz="900" b="1" i="1">
                <a:solidFill>
                  <a:schemeClr val="lt1"/>
                </a:solidFill>
              </a:rPr>
              <a:t>La Guajira Bio - Geo</a:t>
            </a:r>
            <a:r>
              <a:rPr lang="es-419" sz="900">
                <a:solidFill>
                  <a:schemeClr val="lt1"/>
                </a:solidFill>
              </a:rPr>
              <a:t> y culturalmente diversa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8" name="Google Shape;74;p15">
            <a:extLst>
              <a:ext uri="{FF2B5EF4-FFF2-40B4-BE49-F238E27FC236}">
                <a16:creationId xmlns:a16="http://schemas.microsoft.com/office/drawing/2014/main" id="{ACBCF1F5-24D3-724E-A908-EB46A52AF5F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1399" y="4515946"/>
            <a:ext cx="2932599" cy="6275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6BACB1D6-CD20-A84B-B1E9-4119FEABE57B}"/>
              </a:ext>
            </a:extLst>
          </p:cNvPr>
          <p:cNvSpPr txBox="1">
            <a:spLocks/>
          </p:cNvSpPr>
          <p:nvPr/>
        </p:nvSpPr>
        <p:spPr>
          <a:xfrm>
            <a:off x="8193527" y="4733528"/>
            <a:ext cx="306027" cy="273844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DB3C908F-12BC-7B44-861D-947F67D20F80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1" name="Google Shape;63;p14" title="Sin título-1-03.png">
            <a:extLst>
              <a:ext uri="{FF2B5EF4-FFF2-40B4-BE49-F238E27FC236}">
                <a16:creationId xmlns:a16="http://schemas.microsoft.com/office/drawing/2014/main" id="{C8891879-42F3-F44E-9513-3C5EF0EDC9CC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82398" y="0"/>
            <a:ext cx="2561602" cy="14426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16838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63;p14" title="Sin título-1-03.png">
            <a:extLst>
              <a:ext uri="{FF2B5EF4-FFF2-40B4-BE49-F238E27FC236}">
                <a16:creationId xmlns:a16="http://schemas.microsoft.com/office/drawing/2014/main" id="{C8891879-42F3-F44E-9513-3C5EF0EDC9C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2398" y="0"/>
            <a:ext cx="2561602" cy="1442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6F4B2B6-6ABE-8043-8939-14FD07FF5F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8079" t="48732" r="4187" b="29361"/>
          <a:stretch/>
        </p:blipFill>
        <p:spPr>
          <a:xfrm>
            <a:off x="4726529" y="-1210286"/>
            <a:ext cx="1135119" cy="85133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FEAA29F-2429-0A41-991D-AB213AF15FF7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tretch>
            <a:fillRect/>
          </a:stretch>
        </p:blipFill>
        <p:spPr>
          <a:xfrm>
            <a:off x="165419" y="0"/>
            <a:ext cx="8819651" cy="51435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AD2A3F5-33F8-F741-8A12-411DA70E028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4579" t="58572" r="17593" b="2351"/>
          <a:stretch/>
        </p:blipFill>
        <p:spPr>
          <a:xfrm>
            <a:off x="1921565" y="4187685"/>
            <a:ext cx="882508" cy="795131"/>
          </a:xfrm>
          <a:prstGeom prst="rect">
            <a:avLst/>
          </a:prstGeom>
        </p:spPr>
      </p:pic>
      <p:pic>
        <p:nvPicPr>
          <p:cNvPr id="22" name="Imagen 42">
            <a:extLst>
              <a:ext uri="{FF2B5EF4-FFF2-40B4-BE49-F238E27FC236}">
                <a16:creationId xmlns:a16="http://schemas.microsoft.com/office/drawing/2014/main" id="{5FE7D4F7-437D-A340-A7B2-2004D3D62F8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034" y="1707908"/>
            <a:ext cx="1157883" cy="77187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35B96DC-0F5B-8448-8759-45B9FF16AA4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0223" t="24596" r="24332" b="39149"/>
          <a:stretch/>
        </p:blipFill>
        <p:spPr>
          <a:xfrm>
            <a:off x="6948555" y="2844800"/>
            <a:ext cx="693531" cy="737705"/>
          </a:xfrm>
          <a:prstGeom prst="rect">
            <a:avLst/>
          </a:prstGeom>
        </p:spPr>
      </p:pic>
      <p:grpSp>
        <p:nvGrpSpPr>
          <p:cNvPr id="24" name="36 Grupo">
            <a:extLst>
              <a:ext uri="{FF2B5EF4-FFF2-40B4-BE49-F238E27FC236}">
                <a16:creationId xmlns:a16="http://schemas.microsoft.com/office/drawing/2014/main" id="{D52E1C8C-B6DA-9C42-A21E-22177CB67F8E}"/>
              </a:ext>
            </a:extLst>
          </p:cNvPr>
          <p:cNvGrpSpPr/>
          <p:nvPr/>
        </p:nvGrpSpPr>
        <p:grpSpPr>
          <a:xfrm>
            <a:off x="383754" y="4112591"/>
            <a:ext cx="1504648" cy="590383"/>
            <a:chOff x="0" y="0"/>
            <a:chExt cx="3760973" cy="1345565"/>
          </a:xfrm>
        </p:grpSpPr>
        <p:grpSp>
          <p:nvGrpSpPr>
            <p:cNvPr id="25" name="30 Grupo">
              <a:extLst>
                <a:ext uri="{FF2B5EF4-FFF2-40B4-BE49-F238E27FC236}">
                  <a16:creationId xmlns:a16="http://schemas.microsoft.com/office/drawing/2014/main" id="{5E0D64F9-98C3-C240-A2C2-E475A14AFD5D}"/>
                </a:ext>
              </a:extLst>
            </p:cNvPr>
            <p:cNvGrpSpPr/>
            <p:nvPr/>
          </p:nvGrpSpPr>
          <p:grpSpPr>
            <a:xfrm>
              <a:off x="0" y="0"/>
              <a:ext cx="3726180" cy="1345565"/>
              <a:chOff x="0" y="0"/>
              <a:chExt cx="3726180" cy="1345565"/>
            </a:xfrm>
          </p:grpSpPr>
          <p:grpSp>
            <p:nvGrpSpPr>
              <p:cNvPr id="27" name="28 Grupo">
                <a:extLst>
                  <a:ext uri="{FF2B5EF4-FFF2-40B4-BE49-F238E27FC236}">
                    <a16:creationId xmlns:a16="http://schemas.microsoft.com/office/drawing/2014/main" id="{BB1B3AEC-63C2-8E44-94ED-0244C24A30B5}"/>
                  </a:ext>
                </a:extLst>
              </p:cNvPr>
              <p:cNvGrpSpPr/>
              <p:nvPr/>
            </p:nvGrpSpPr>
            <p:grpSpPr>
              <a:xfrm>
                <a:off x="0" y="0"/>
                <a:ext cx="3726180" cy="1345565"/>
                <a:chOff x="0" y="0"/>
                <a:chExt cx="3726611" cy="1345721"/>
              </a:xfrm>
            </p:grpSpPr>
            <p:grpSp>
              <p:nvGrpSpPr>
                <p:cNvPr id="29" name="27 Grupo">
                  <a:extLst>
                    <a:ext uri="{FF2B5EF4-FFF2-40B4-BE49-F238E27FC236}">
                      <a16:creationId xmlns:a16="http://schemas.microsoft.com/office/drawing/2014/main" id="{891FBD1A-182D-A24E-846A-2FDAFE096DE0}"/>
                    </a:ext>
                  </a:extLst>
                </p:cNvPr>
                <p:cNvGrpSpPr/>
                <p:nvPr/>
              </p:nvGrpSpPr>
              <p:grpSpPr>
                <a:xfrm>
                  <a:off x="0" y="25879"/>
                  <a:ext cx="3726611" cy="1319842"/>
                  <a:chOff x="0" y="0"/>
                  <a:chExt cx="3726611" cy="1319842"/>
                </a:xfrm>
              </p:grpSpPr>
              <p:pic>
                <p:nvPicPr>
                  <p:cNvPr id="31" name="Imagen 150">
                    <a:extLst>
                      <a:ext uri="{FF2B5EF4-FFF2-40B4-BE49-F238E27FC236}">
                        <a16:creationId xmlns:a16="http://schemas.microsoft.com/office/drawing/2014/main" id="{280EA359-0911-9247-A1CD-B3B66982D41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0" y="0"/>
                    <a:ext cx="3726611" cy="1319842"/>
                  </a:xfrm>
                  <a:prstGeom prst="rect">
                    <a:avLst/>
                  </a:prstGeom>
                </p:spPr>
              </p:pic>
              <p:sp>
                <p:nvSpPr>
                  <p:cNvPr id="32" name="Cuadro de texto 2">
                    <a:extLst>
                      <a:ext uri="{FF2B5EF4-FFF2-40B4-BE49-F238E27FC236}">
                        <a16:creationId xmlns:a16="http://schemas.microsoft.com/office/drawing/2014/main" id="{E14A545D-8B93-9440-BA9E-A2C7DE30616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31653" y="8627"/>
                    <a:ext cx="292735" cy="31877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a:t>A</a:t>
                    </a:r>
                  </a:p>
                </p:txBody>
              </p:sp>
            </p:grpSp>
            <p:sp>
              <p:nvSpPr>
                <p:cNvPr id="30" name="Cuadro de texto 2">
                  <a:extLst>
                    <a:ext uri="{FF2B5EF4-FFF2-40B4-BE49-F238E27FC236}">
                      <a16:creationId xmlns:a16="http://schemas.microsoft.com/office/drawing/2014/main" id="{EDD542AE-7F7C-A845-AD0C-1534E293C88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216988" y="0"/>
                  <a:ext cx="224155" cy="2755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US" sz="8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B</a:t>
                  </a:r>
                </a:p>
              </p:txBody>
            </p:sp>
          </p:grpSp>
          <p:sp>
            <p:nvSpPr>
              <p:cNvPr id="28" name="Cuadro de texto 2">
                <a:extLst>
                  <a:ext uri="{FF2B5EF4-FFF2-40B4-BE49-F238E27FC236}">
                    <a16:creationId xmlns:a16="http://schemas.microsoft.com/office/drawing/2014/main" id="{DA561589-B9FD-E849-B0CB-6B1FA69E41E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39683" y="241539"/>
                <a:ext cx="275590" cy="284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sz="8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</a:t>
                </a:r>
              </a:p>
            </p:txBody>
          </p:sp>
        </p:grpSp>
        <p:sp>
          <p:nvSpPr>
            <p:cNvPr id="26" name="Cuadro de texto 2">
              <a:extLst>
                <a:ext uri="{FF2B5EF4-FFF2-40B4-BE49-F238E27FC236}">
                  <a16:creationId xmlns:a16="http://schemas.microsoft.com/office/drawing/2014/main" id="{870D685F-46C9-8A41-B6C4-5614DE7F45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3313" y="163902"/>
              <a:ext cx="327660" cy="292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8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D</a:t>
              </a: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0581B5B1-CEDF-5D41-9FFA-0524973BF606}"/>
              </a:ext>
            </a:extLst>
          </p:cNvPr>
          <p:cNvSpPr/>
          <p:nvPr/>
        </p:nvSpPr>
        <p:spPr>
          <a:xfrm>
            <a:off x="304800" y="4691188"/>
            <a:ext cx="15696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err="1">
                <a:latin typeface="Times" panose="02020603050405020304" pitchFamily="18" charset="0"/>
              </a:rPr>
              <a:t>cerros</a:t>
            </a:r>
            <a:r>
              <a:rPr lang="en-US" sz="800" dirty="0">
                <a:latin typeface="Times" panose="02020603050405020304" pitchFamily="18" charset="0"/>
              </a:rPr>
              <a:t> </a:t>
            </a:r>
            <a:r>
              <a:rPr lang="en-US" sz="800" dirty="0" err="1">
                <a:latin typeface="Times" panose="02020603050405020304" pitchFamily="18" charset="0"/>
              </a:rPr>
              <a:t>Yosagaka</a:t>
            </a:r>
            <a:r>
              <a:rPr lang="en-US" sz="800" dirty="0">
                <a:latin typeface="Times" panose="02020603050405020304" pitchFamily="18" charset="0"/>
              </a:rPr>
              <a:t> (A), </a:t>
            </a:r>
            <a:r>
              <a:rPr lang="en-US" sz="800" dirty="0" err="1">
                <a:latin typeface="Times" panose="02020603050405020304" pitchFamily="18" charset="0"/>
              </a:rPr>
              <a:t>Mecedor</a:t>
            </a:r>
            <a:r>
              <a:rPr lang="en-US" sz="800" dirty="0">
                <a:latin typeface="Times" panose="02020603050405020304" pitchFamily="18" charset="0"/>
              </a:rPr>
              <a:t> (B), San José (C) y </a:t>
            </a:r>
            <a:r>
              <a:rPr lang="en-US" sz="800" dirty="0" err="1">
                <a:latin typeface="Times" panose="02020603050405020304" pitchFamily="18" charset="0"/>
              </a:rPr>
              <a:t>Dunarua</a:t>
            </a:r>
            <a:r>
              <a:rPr lang="en-US" sz="800" dirty="0">
                <a:latin typeface="Times" panose="02020603050405020304" pitchFamily="18" charset="0"/>
              </a:rPr>
              <a:t> (D).</a:t>
            </a:r>
            <a:endParaRPr lang="en-US" sz="800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62540207-AE37-BD46-8470-5CF0172698D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79662" y="3821473"/>
            <a:ext cx="937519" cy="70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903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72;p15">
            <a:extLst>
              <a:ext uri="{FF2B5EF4-FFF2-40B4-BE49-F238E27FC236}">
                <a16:creationId xmlns:a16="http://schemas.microsoft.com/office/drawing/2014/main" id="{494DEF07-6F03-994C-B684-4F2DA543BE83}"/>
              </a:ext>
            </a:extLst>
          </p:cNvPr>
          <p:cNvSpPr/>
          <p:nvPr/>
        </p:nvSpPr>
        <p:spPr>
          <a:xfrm>
            <a:off x="0" y="4697775"/>
            <a:ext cx="5726100" cy="323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73;p15">
            <a:extLst>
              <a:ext uri="{FF2B5EF4-FFF2-40B4-BE49-F238E27FC236}">
                <a16:creationId xmlns:a16="http://schemas.microsoft.com/office/drawing/2014/main" id="{B068E343-B686-0F4D-9E23-698BCC8ADDE0}"/>
              </a:ext>
            </a:extLst>
          </p:cNvPr>
          <p:cNvSpPr txBox="1"/>
          <p:nvPr/>
        </p:nvSpPr>
        <p:spPr>
          <a:xfrm>
            <a:off x="1462975" y="4697775"/>
            <a:ext cx="41106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>
                <a:solidFill>
                  <a:schemeClr val="lt1"/>
                </a:solidFill>
              </a:rPr>
              <a:t>Tejedoras de Sostenibilidad en </a:t>
            </a:r>
            <a:r>
              <a:rPr lang="es-419" sz="900" b="1" i="1">
                <a:solidFill>
                  <a:schemeClr val="lt1"/>
                </a:solidFill>
              </a:rPr>
              <a:t>La Guajira Bio - Geo</a:t>
            </a:r>
            <a:r>
              <a:rPr lang="es-419" sz="900">
                <a:solidFill>
                  <a:schemeClr val="lt1"/>
                </a:solidFill>
              </a:rPr>
              <a:t> y culturalmente diversa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8" name="Google Shape;74;p15">
            <a:extLst>
              <a:ext uri="{FF2B5EF4-FFF2-40B4-BE49-F238E27FC236}">
                <a16:creationId xmlns:a16="http://schemas.microsoft.com/office/drawing/2014/main" id="{ACBCF1F5-24D3-724E-A908-EB46A52AF5F2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211399" y="4515946"/>
            <a:ext cx="2932599" cy="6275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6BACB1D6-CD20-A84B-B1E9-4119FEABE57B}"/>
              </a:ext>
            </a:extLst>
          </p:cNvPr>
          <p:cNvSpPr txBox="1">
            <a:spLocks/>
          </p:cNvSpPr>
          <p:nvPr/>
        </p:nvSpPr>
        <p:spPr>
          <a:xfrm>
            <a:off x="8193527" y="4733528"/>
            <a:ext cx="306027" cy="273844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DB3C908F-12BC-7B44-861D-947F67D20F80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1" name="Google Shape;63;p14" title="Sin título-1-03.png">
            <a:extLst>
              <a:ext uri="{FF2B5EF4-FFF2-40B4-BE49-F238E27FC236}">
                <a16:creationId xmlns:a16="http://schemas.microsoft.com/office/drawing/2014/main" id="{C8891879-42F3-F44E-9513-3C5EF0EDC9C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2398" y="0"/>
            <a:ext cx="2561602" cy="1442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062377-3094-F141-832C-16C61D3EE4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174" y="0"/>
            <a:ext cx="881965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495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/>
          <p:nvPr/>
        </p:nvSpPr>
        <p:spPr>
          <a:xfrm>
            <a:off x="0" y="4697775"/>
            <a:ext cx="5726100" cy="323100"/>
          </a:xfrm>
          <a:prstGeom prst="rect">
            <a:avLst/>
          </a:prstGeom>
          <a:solidFill>
            <a:srgbClr val="6D9EEB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3" name="Google Shape;63;p14" title="Sin título-1-0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2400" y="0"/>
            <a:ext cx="2561602" cy="1442626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/>
          <p:nvPr/>
        </p:nvSpPr>
        <p:spPr>
          <a:xfrm>
            <a:off x="1462975" y="4697775"/>
            <a:ext cx="41106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>
                <a:solidFill>
                  <a:schemeClr val="lt1"/>
                </a:solidFill>
              </a:rPr>
              <a:t>Tejedoras de Sostenibilidad en </a:t>
            </a:r>
            <a:r>
              <a:rPr lang="es-419" sz="900" b="1" i="1">
                <a:solidFill>
                  <a:schemeClr val="lt1"/>
                </a:solidFill>
              </a:rPr>
              <a:t>La Guajira Bio - Geo</a:t>
            </a:r>
            <a:r>
              <a:rPr lang="es-419" sz="900">
                <a:solidFill>
                  <a:schemeClr val="lt1"/>
                </a:solidFill>
              </a:rPr>
              <a:t> y culturalmente diversa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11399" y="4515946"/>
            <a:ext cx="2932599" cy="62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 title="Sin título-1_Mesa de trabajo 1 copia 2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470950"/>
            <a:ext cx="2017476" cy="26725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C112942-F57A-9449-9434-6FA3FD4125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43188" y="200575"/>
            <a:ext cx="3229944" cy="430659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">
            <a:extLst>
              <a:ext uri="{FF2B5EF4-FFF2-40B4-BE49-F238E27FC236}">
                <a16:creationId xmlns:a16="http://schemas.microsoft.com/office/drawing/2014/main" id="{86958754-749B-57C6-E968-81191673E14F}"/>
              </a:ext>
            </a:extLst>
          </p:cNvPr>
          <p:cNvSpPr txBox="1"/>
          <p:nvPr/>
        </p:nvSpPr>
        <p:spPr>
          <a:xfrm>
            <a:off x="7464" y="34670"/>
            <a:ext cx="4339644" cy="807913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2400" b="1" dirty="0">
                <a:solidFill>
                  <a:srgbClr val="7030A0"/>
                </a:solidFill>
              </a:rPr>
              <a:t>Diversidad Bio-Geo &amp; </a:t>
            </a:r>
            <a:endParaRPr lang="es-CO" sz="2400" b="1" dirty="0">
              <a:solidFill>
                <a:srgbClr val="7030A0"/>
              </a:solidFill>
              <a:ea typeface="Calibri" panose="020F0502020204030204"/>
              <a:cs typeface="Calibri" panose="020F0502020204030204"/>
            </a:endParaRPr>
          </a:p>
          <a:p>
            <a:pPr algn="ctr"/>
            <a:r>
              <a:rPr lang="es-CO" sz="2400" b="1" dirty="0">
                <a:solidFill>
                  <a:srgbClr val="7030A0"/>
                </a:solidFill>
                <a:ea typeface="Calibri" panose="020F0502020204030204"/>
                <a:cs typeface="Calibri" panose="020F0502020204030204"/>
              </a:rPr>
              <a:t>Cultural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783EEF-0403-FE7C-2008-5A2D98B034C8}"/>
              </a:ext>
            </a:extLst>
          </p:cNvPr>
          <p:cNvSpPr txBox="1"/>
          <p:nvPr/>
        </p:nvSpPr>
        <p:spPr>
          <a:xfrm>
            <a:off x="122429" y="3534021"/>
            <a:ext cx="4114790" cy="48474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en-US" sz="2700" b="1" dirty="0" err="1">
                <a:solidFill>
                  <a:schemeClr val="bg1"/>
                </a:solidFill>
                <a:latin typeface="Arial Rounded MT Bold"/>
              </a:rPr>
              <a:t>Bienes</a:t>
            </a:r>
            <a:r>
              <a:rPr lang="en-US" sz="2700" b="1" dirty="0">
                <a:solidFill>
                  <a:schemeClr val="bg1"/>
                </a:solidFill>
                <a:latin typeface="Arial Rounded MT Bold"/>
              </a:rPr>
              <a:t> &amp;</a:t>
            </a:r>
            <a:r>
              <a:rPr lang="en-US" sz="2700" b="1" dirty="0">
                <a:solidFill>
                  <a:schemeClr val="accent2">
                    <a:lumMod val="50000"/>
                  </a:schemeClr>
                </a:solidFill>
                <a:latin typeface="Arial Rounded MT Bold"/>
              </a:rPr>
              <a:t> </a:t>
            </a:r>
            <a:r>
              <a:rPr lang="en-US" sz="2700" b="1" dirty="0" err="1">
                <a:solidFill>
                  <a:schemeClr val="bg1"/>
                </a:solidFill>
                <a:latin typeface="Arial Rounded MT Bold"/>
              </a:rPr>
              <a:t>Servicios</a:t>
            </a:r>
            <a:endParaRPr lang="en-US" sz="2700" b="1" dirty="0">
              <a:solidFill>
                <a:schemeClr val="bg1"/>
              </a:solidFill>
              <a:latin typeface="Arial Rounded MT Bold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238B59B-1353-6F7C-B3A7-F7AFDF2A2B6C}"/>
              </a:ext>
            </a:extLst>
          </p:cNvPr>
          <p:cNvGrpSpPr/>
          <p:nvPr/>
        </p:nvGrpSpPr>
        <p:grpSpPr>
          <a:xfrm>
            <a:off x="4475579" y="40045"/>
            <a:ext cx="4662317" cy="4340524"/>
            <a:chOff x="5967438" y="53393"/>
            <a:chExt cx="6216422" cy="5787366"/>
          </a:xfrm>
        </p:grpSpPr>
        <p:pic>
          <p:nvPicPr>
            <p:cNvPr id="7" name="Picture 5">
              <a:extLst>
                <a:ext uri="{FF2B5EF4-FFF2-40B4-BE49-F238E27FC236}">
                  <a16:creationId xmlns:a16="http://schemas.microsoft.com/office/drawing/2014/main" id="{E5AEB4C2-3CE3-D99D-6578-929CC1CC77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877" t="4751" r="3235" b="15895"/>
            <a:stretch/>
          </p:blipFill>
          <p:spPr>
            <a:xfrm>
              <a:off x="6334461" y="53393"/>
              <a:ext cx="5294715" cy="5402068"/>
            </a:xfrm>
            <a:prstGeom prst="rect">
              <a:avLst/>
            </a:prstGeom>
          </p:spPr>
        </p:pic>
        <p:pic>
          <p:nvPicPr>
            <p:cNvPr id="8" name="Imagen 4" descr="Imagen que contiene persona, pastel, hombre, foto&#10;&#10;Descripción generada automáticamente">
              <a:extLst>
                <a:ext uri="{FF2B5EF4-FFF2-40B4-BE49-F238E27FC236}">
                  <a16:creationId xmlns:a16="http://schemas.microsoft.com/office/drawing/2014/main" id="{37F8BC06-8A7E-2F94-7001-62BBDF6A4C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3463" y="2258263"/>
              <a:ext cx="1635421" cy="161445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8F91A75-B227-79E5-CCEA-9EE3970613BF}"/>
                </a:ext>
              </a:extLst>
            </p:cNvPr>
            <p:cNvSpPr txBox="1"/>
            <p:nvPr/>
          </p:nvSpPr>
          <p:spPr>
            <a:xfrm>
              <a:off x="10249797" y="205290"/>
              <a:ext cx="923757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err="1">
                  <a:solidFill>
                    <a:srgbClr val="893612"/>
                  </a:solidFill>
                  <a:latin typeface="Arial Nova"/>
                </a:rPr>
                <a:t>Soporte</a:t>
              </a:r>
              <a:endParaRPr lang="en-US" sz="1050" b="1" dirty="0">
                <a:solidFill>
                  <a:srgbClr val="893612"/>
                </a:solidFill>
                <a:latin typeface="Arial Nova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473BB20-8034-E73F-387F-9E3ACA5BAC9E}"/>
                </a:ext>
              </a:extLst>
            </p:cNvPr>
            <p:cNvSpPr txBox="1"/>
            <p:nvPr/>
          </p:nvSpPr>
          <p:spPr>
            <a:xfrm>
              <a:off x="5967438" y="5189081"/>
              <a:ext cx="1851363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err="1">
                  <a:solidFill>
                    <a:srgbClr val="893612"/>
                  </a:solidFill>
                  <a:latin typeface="Arial Nova"/>
                </a:rPr>
                <a:t>Aprovisionamiento</a:t>
              </a:r>
              <a:endParaRPr lang="en-US" sz="1050" b="1" dirty="0">
                <a:solidFill>
                  <a:srgbClr val="893612"/>
                </a:solidFill>
                <a:latin typeface="Arial Nova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1C445EE-76D8-7A44-8B2F-191E23BB1918}"/>
                </a:ext>
              </a:extLst>
            </p:cNvPr>
            <p:cNvSpPr txBox="1"/>
            <p:nvPr/>
          </p:nvSpPr>
          <p:spPr>
            <a:xfrm>
              <a:off x="6185354" y="206676"/>
              <a:ext cx="1240084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err="1">
                  <a:solidFill>
                    <a:srgbClr val="893612"/>
                  </a:solidFill>
                  <a:latin typeface="Arial Nova"/>
                </a:rPr>
                <a:t>Regulación</a:t>
              </a:r>
              <a:r>
                <a:rPr lang="en-US" sz="1050" b="1" dirty="0">
                  <a:solidFill>
                    <a:srgbClr val="893612"/>
                  </a:solidFill>
                  <a:latin typeface="Arial Nova"/>
                </a:rPr>
                <a:t> 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5C13B15-74DC-DE57-5277-564CF9ED9CC3}"/>
                </a:ext>
              </a:extLst>
            </p:cNvPr>
            <p:cNvSpPr/>
            <p:nvPr/>
          </p:nvSpPr>
          <p:spPr>
            <a:xfrm>
              <a:off x="10753553" y="5086129"/>
              <a:ext cx="1430307" cy="3385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b="1" dirty="0" err="1">
                  <a:solidFill>
                    <a:srgbClr val="893612"/>
                  </a:solidFill>
                  <a:latin typeface="Arial Nova"/>
                </a:rPr>
                <a:t>Conocimiento</a:t>
              </a:r>
              <a:endParaRPr lang="en-US" sz="1050" b="1" dirty="0">
                <a:solidFill>
                  <a:srgbClr val="893612"/>
                </a:solidFill>
                <a:latin typeface="Arial Nova"/>
              </a:endParaRP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BA3CB09D-2DAD-D5ED-E8CF-1381CC26B181}"/>
                </a:ext>
              </a:extLst>
            </p:cNvPr>
            <p:cNvSpPr/>
            <p:nvPr/>
          </p:nvSpPr>
          <p:spPr>
            <a:xfrm rot="8301355">
              <a:off x="6459109" y="1046831"/>
              <a:ext cx="5278105" cy="4764333"/>
            </a:xfrm>
            <a:prstGeom prst="arc">
              <a:avLst>
                <a:gd name="adj1" fmla="val 17094939"/>
                <a:gd name="adj2" fmla="val 20770167"/>
              </a:avLst>
            </a:prstGeom>
            <a:ln w="28575">
              <a:solidFill>
                <a:schemeClr val="accent2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rgbClr val="893612"/>
                </a:solidFill>
              </a:endParaRPr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B5F82A77-C910-9247-5D7C-DDF28B7DD827}"/>
                </a:ext>
              </a:extLst>
            </p:cNvPr>
            <p:cNvSpPr/>
            <p:nvPr/>
          </p:nvSpPr>
          <p:spPr>
            <a:xfrm rot="17156976">
              <a:off x="5925739" y="952445"/>
              <a:ext cx="4179227" cy="3494632"/>
            </a:xfrm>
            <a:prstGeom prst="arc">
              <a:avLst>
                <a:gd name="adj1" fmla="val 14680056"/>
                <a:gd name="adj2" fmla="val 19824254"/>
              </a:avLst>
            </a:prstGeom>
            <a:ln w="28575">
              <a:solidFill>
                <a:schemeClr val="accent2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rgbClr val="893612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C52B670-5B85-F62A-7174-6103E700AE62}"/>
                </a:ext>
              </a:extLst>
            </p:cNvPr>
            <p:cNvSpPr txBox="1"/>
            <p:nvPr/>
          </p:nvSpPr>
          <p:spPr>
            <a:xfrm>
              <a:off x="8355895" y="5502204"/>
              <a:ext cx="968641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>
                  <a:solidFill>
                    <a:srgbClr val="893612"/>
                  </a:solidFill>
                  <a:latin typeface="Arial Nova"/>
                </a:rPr>
                <a:t>Cultural </a:t>
              </a:r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75AFCC28-0EA1-9715-14CC-6AAD935D12D1}"/>
                </a:ext>
              </a:extLst>
            </p:cNvPr>
            <p:cNvSpPr/>
            <p:nvPr/>
          </p:nvSpPr>
          <p:spPr>
            <a:xfrm rot="3166407">
              <a:off x="7645076" y="548881"/>
              <a:ext cx="4179227" cy="3494632"/>
            </a:xfrm>
            <a:prstGeom prst="arc">
              <a:avLst>
                <a:gd name="adj1" fmla="val 14680056"/>
                <a:gd name="adj2" fmla="val 19824254"/>
              </a:avLst>
            </a:prstGeom>
            <a:ln w="28575">
              <a:solidFill>
                <a:schemeClr val="accent2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rgbClr val="893612"/>
                </a:solidFill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DE26759F-70C8-D743-936D-9415D9CBCD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19" y="860963"/>
            <a:ext cx="3532876" cy="2497180"/>
          </a:xfrm>
          <a:prstGeom prst="rect">
            <a:avLst/>
          </a:prstGeom>
        </p:spPr>
      </p:pic>
      <p:sp>
        <p:nvSpPr>
          <p:cNvPr id="18" name="Google Shape;72;p15">
            <a:extLst>
              <a:ext uri="{FF2B5EF4-FFF2-40B4-BE49-F238E27FC236}">
                <a16:creationId xmlns:a16="http://schemas.microsoft.com/office/drawing/2014/main" id="{F100FDB1-7382-7046-95EB-1845DEDED958}"/>
              </a:ext>
            </a:extLst>
          </p:cNvPr>
          <p:cNvSpPr/>
          <p:nvPr/>
        </p:nvSpPr>
        <p:spPr>
          <a:xfrm>
            <a:off x="0" y="4697775"/>
            <a:ext cx="5726100" cy="323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73;p15">
            <a:extLst>
              <a:ext uri="{FF2B5EF4-FFF2-40B4-BE49-F238E27FC236}">
                <a16:creationId xmlns:a16="http://schemas.microsoft.com/office/drawing/2014/main" id="{8149B3DD-9252-F742-8B24-2CA7D7EFB2F7}"/>
              </a:ext>
            </a:extLst>
          </p:cNvPr>
          <p:cNvSpPr txBox="1"/>
          <p:nvPr/>
        </p:nvSpPr>
        <p:spPr>
          <a:xfrm>
            <a:off x="1462975" y="4697775"/>
            <a:ext cx="41106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>
                <a:solidFill>
                  <a:schemeClr val="lt1"/>
                </a:solidFill>
              </a:rPr>
              <a:t>Tejedoras de Sostenibilidad en </a:t>
            </a:r>
            <a:r>
              <a:rPr lang="es-419" sz="900" b="1" i="1">
                <a:solidFill>
                  <a:schemeClr val="lt1"/>
                </a:solidFill>
              </a:rPr>
              <a:t>La Guajira Bio - Geo</a:t>
            </a:r>
            <a:r>
              <a:rPr lang="es-419" sz="900">
                <a:solidFill>
                  <a:schemeClr val="lt1"/>
                </a:solidFill>
              </a:rPr>
              <a:t> y culturalmente diversa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20" name="Google Shape;74;p15">
            <a:extLst>
              <a:ext uri="{FF2B5EF4-FFF2-40B4-BE49-F238E27FC236}">
                <a16:creationId xmlns:a16="http://schemas.microsoft.com/office/drawing/2014/main" id="{B1492A09-4AA1-DD4D-99B8-EB6070D57FAB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11399" y="4515946"/>
            <a:ext cx="2932599" cy="62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76;p15" title="Sin título-1.png">
            <a:extLst>
              <a:ext uri="{FF2B5EF4-FFF2-40B4-BE49-F238E27FC236}">
                <a16:creationId xmlns:a16="http://schemas.microsoft.com/office/drawing/2014/main" id="{BA70C45F-E2EF-C04C-AF5A-4C085521B4CF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7433"/>
          <a:stretch/>
        </p:blipFill>
        <p:spPr>
          <a:xfrm rot="10800000">
            <a:off x="78875" y="3919550"/>
            <a:ext cx="1421925" cy="110132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Slide Number Placeholder 1">
            <a:extLst>
              <a:ext uri="{FF2B5EF4-FFF2-40B4-BE49-F238E27FC236}">
                <a16:creationId xmlns:a16="http://schemas.microsoft.com/office/drawing/2014/main" id="{EE02957D-4952-794B-B172-8917DD35CE59}"/>
              </a:ext>
            </a:extLst>
          </p:cNvPr>
          <p:cNvSpPr txBox="1">
            <a:spLocks/>
          </p:cNvSpPr>
          <p:nvPr/>
        </p:nvSpPr>
        <p:spPr>
          <a:xfrm>
            <a:off x="8193527" y="4733528"/>
            <a:ext cx="306027" cy="273844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DB3C908F-12BC-7B44-861D-947F67D20F80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8072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FD536AB0-1D00-45A4-0FAA-48F4B6C9D925}"/>
              </a:ext>
            </a:extLst>
          </p:cNvPr>
          <p:cNvSpPr txBox="1"/>
          <p:nvPr/>
        </p:nvSpPr>
        <p:spPr>
          <a:xfrm>
            <a:off x="539124" y="422711"/>
            <a:ext cx="4724446" cy="2346796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b="1" dirty="0">
                <a:solidFill>
                  <a:srgbClr val="7030A0"/>
                </a:solidFill>
                <a:ea typeface="Calibri"/>
                <a:cs typeface="Calibri" panose="020F0502020204030204"/>
              </a:rPr>
              <a:t>Casos de estudio</a:t>
            </a:r>
          </a:p>
          <a:p>
            <a:pPr algn="ctr"/>
            <a:endParaRPr lang="es-CO" b="1" dirty="0">
              <a:solidFill>
                <a:srgbClr val="7030A0"/>
              </a:solidFill>
              <a:ea typeface="Calibri"/>
              <a:cs typeface="Calibri" panose="020F0502020204030204"/>
            </a:endParaRPr>
          </a:p>
          <a:p>
            <a:r>
              <a:rPr lang="es-CO" sz="1600" dirty="0">
                <a:solidFill>
                  <a:srgbClr val="7030A0"/>
                </a:solidFill>
                <a:cs typeface="Calibri"/>
              </a:rPr>
              <a:t>Chocó (Nuqui)</a:t>
            </a:r>
          </a:p>
          <a:p>
            <a:endParaRPr lang="es-CO" sz="1600" dirty="0">
              <a:solidFill>
                <a:srgbClr val="7030A0"/>
              </a:solidFill>
              <a:cs typeface="Calibri"/>
            </a:endParaRPr>
          </a:p>
          <a:p>
            <a:r>
              <a:rPr lang="es-CO" sz="1600" dirty="0">
                <a:solidFill>
                  <a:srgbClr val="7030A0"/>
                </a:solidFill>
                <a:cs typeface="Calibri"/>
              </a:rPr>
              <a:t>Area Metropolitana del Valle de Aburrá </a:t>
            </a:r>
            <a:r>
              <a:rPr lang="es-CO" sz="1600" dirty="0">
                <a:solidFill>
                  <a:srgbClr val="7030A0"/>
                </a:solidFill>
              </a:rPr>
              <a:t>(Medellín)</a:t>
            </a:r>
          </a:p>
          <a:p>
            <a:endParaRPr lang="es-CO" sz="1600" b="1" dirty="0">
              <a:solidFill>
                <a:srgbClr val="7030A0"/>
              </a:solidFill>
            </a:endParaRPr>
          </a:p>
          <a:p>
            <a:r>
              <a:rPr lang="es-CO" sz="1600" b="1" dirty="0">
                <a:solidFill>
                  <a:srgbClr val="7030A0"/>
                </a:solidFill>
              </a:rPr>
              <a:t>Sierra</a:t>
            </a:r>
            <a:r>
              <a:rPr lang="es-CO" sz="1600" b="1" dirty="0">
                <a:solidFill>
                  <a:srgbClr val="7030A0"/>
                </a:solidFill>
                <a:cs typeface="Calibri"/>
              </a:rPr>
              <a:t> Nevada de Santa Marta y Guajira</a:t>
            </a:r>
            <a:endParaRPr lang="es-CO" sz="1600" b="1" dirty="0">
              <a:solidFill>
                <a:srgbClr val="7030A0"/>
              </a:solidFill>
              <a:ea typeface="Calibri"/>
              <a:cs typeface="Calibri"/>
            </a:endParaRPr>
          </a:p>
          <a:p>
            <a:endParaRPr lang="es-CO" sz="1600" dirty="0">
              <a:solidFill>
                <a:srgbClr val="7030A0"/>
              </a:solidFill>
              <a:cs typeface="Calibri"/>
            </a:endParaRPr>
          </a:p>
          <a:p>
            <a:r>
              <a:rPr lang="es-CO" sz="1600" dirty="0">
                <a:solidFill>
                  <a:srgbClr val="7030A0"/>
                </a:solidFill>
                <a:cs typeface="Calibri"/>
              </a:rPr>
              <a:t>Macizo Colombiano: Cuenca del río Mayo </a:t>
            </a:r>
            <a:endParaRPr lang="es-CO" sz="1600" dirty="0">
              <a:solidFill>
                <a:srgbClr val="7030A0"/>
              </a:solidFill>
              <a:ea typeface="Calibri"/>
              <a:cs typeface="Calibri"/>
            </a:endParaRPr>
          </a:p>
        </p:txBody>
      </p:sp>
      <p:sp>
        <p:nvSpPr>
          <p:cNvPr id="10" name="Google Shape;72;p15">
            <a:extLst>
              <a:ext uri="{FF2B5EF4-FFF2-40B4-BE49-F238E27FC236}">
                <a16:creationId xmlns:a16="http://schemas.microsoft.com/office/drawing/2014/main" id="{6B9BAE14-191E-8540-9EA1-B64C4B5CF327}"/>
              </a:ext>
            </a:extLst>
          </p:cNvPr>
          <p:cNvSpPr/>
          <p:nvPr/>
        </p:nvSpPr>
        <p:spPr>
          <a:xfrm>
            <a:off x="0" y="4697775"/>
            <a:ext cx="5726100" cy="323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73;p15">
            <a:extLst>
              <a:ext uri="{FF2B5EF4-FFF2-40B4-BE49-F238E27FC236}">
                <a16:creationId xmlns:a16="http://schemas.microsoft.com/office/drawing/2014/main" id="{9DE9A807-0315-B44A-84A7-BC03666CEF36}"/>
              </a:ext>
            </a:extLst>
          </p:cNvPr>
          <p:cNvSpPr txBox="1"/>
          <p:nvPr/>
        </p:nvSpPr>
        <p:spPr>
          <a:xfrm>
            <a:off x="1462975" y="4697775"/>
            <a:ext cx="41106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>
                <a:solidFill>
                  <a:schemeClr val="lt1"/>
                </a:solidFill>
              </a:rPr>
              <a:t>Tejedoras de Sostenibilidad en </a:t>
            </a:r>
            <a:r>
              <a:rPr lang="es-419" sz="900" b="1" i="1">
                <a:solidFill>
                  <a:schemeClr val="lt1"/>
                </a:solidFill>
              </a:rPr>
              <a:t>La Guajira Bio - Geo</a:t>
            </a:r>
            <a:r>
              <a:rPr lang="es-419" sz="900">
                <a:solidFill>
                  <a:schemeClr val="lt1"/>
                </a:solidFill>
              </a:rPr>
              <a:t> y culturalmente diversa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12" name="Google Shape;74;p15">
            <a:extLst>
              <a:ext uri="{FF2B5EF4-FFF2-40B4-BE49-F238E27FC236}">
                <a16:creationId xmlns:a16="http://schemas.microsoft.com/office/drawing/2014/main" id="{659F82F2-2BD8-3241-BD6E-BE432C9E95A4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211399" y="4515946"/>
            <a:ext cx="2932599" cy="62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76;p15" title="Sin título-1.png">
            <a:extLst>
              <a:ext uri="{FF2B5EF4-FFF2-40B4-BE49-F238E27FC236}">
                <a16:creationId xmlns:a16="http://schemas.microsoft.com/office/drawing/2014/main" id="{374FF939-079D-6B48-BCA3-17717831DEC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7433"/>
          <a:stretch/>
        </p:blipFill>
        <p:spPr>
          <a:xfrm rot="10800000">
            <a:off x="78875" y="3919550"/>
            <a:ext cx="1421925" cy="110132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6D62FCBF-8255-E941-B8A9-9DAB9687B8A4}"/>
              </a:ext>
            </a:extLst>
          </p:cNvPr>
          <p:cNvSpPr txBox="1">
            <a:spLocks/>
          </p:cNvSpPr>
          <p:nvPr/>
        </p:nvSpPr>
        <p:spPr>
          <a:xfrm>
            <a:off x="8193527" y="4733528"/>
            <a:ext cx="306027" cy="273844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DB3C908F-12BC-7B44-861D-947F67D20F80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5" name="CuadroTexto 5">
            <a:extLst>
              <a:ext uri="{FF2B5EF4-FFF2-40B4-BE49-F238E27FC236}">
                <a16:creationId xmlns:a16="http://schemas.microsoft.com/office/drawing/2014/main" id="{C50A7653-2129-844F-8D01-D588E3CE0532}"/>
              </a:ext>
            </a:extLst>
          </p:cNvPr>
          <p:cNvSpPr txBox="1"/>
          <p:nvPr/>
        </p:nvSpPr>
        <p:spPr>
          <a:xfrm>
            <a:off x="176517" y="883552"/>
            <a:ext cx="362607" cy="2008242"/>
          </a:xfrm>
          <a:prstGeom prst="rect">
            <a:avLst/>
          </a:prstGeom>
          <a:solidFill>
            <a:srgbClr val="7030A0"/>
          </a:solidFill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s-ES" sz="1050" b="1" dirty="0">
              <a:solidFill>
                <a:srgbClr val="FFFFFF"/>
              </a:solidFill>
              <a:cs typeface="Calibri"/>
            </a:endParaRPr>
          </a:p>
          <a:p>
            <a:pPr algn="ctr"/>
            <a:r>
              <a:rPr lang="es-ES" sz="1050" b="1" dirty="0">
                <a:solidFill>
                  <a:srgbClr val="FFFFFF"/>
                </a:solidFill>
                <a:cs typeface="Calibri"/>
              </a:rPr>
              <a:t>1</a:t>
            </a:r>
          </a:p>
          <a:p>
            <a:pPr algn="ctr"/>
            <a:endParaRPr lang="es-ES" sz="1050" b="1" dirty="0">
              <a:solidFill>
                <a:srgbClr val="FFFFFF"/>
              </a:solidFill>
              <a:cs typeface="Calibri"/>
            </a:endParaRPr>
          </a:p>
          <a:p>
            <a:pPr algn="ctr"/>
            <a:endParaRPr lang="es-ES" sz="1050" b="1" dirty="0">
              <a:solidFill>
                <a:srgbClr val="FFFFFF"/>
              </a:solidFill>
              <a:cs typeface="Calibri"/>
            </a:endParaRPr>
          </a:p>
          <a:p>
            <a:pPr algn="ctr"/>
            <a:r>
              <a:rPr lang="es-ES" sz="1050" b="1" dirty="0">
                <a:solidFill>
                  <a:srgbClr val="FFFFFF"/>
                </a:solidFill>
                <a:cs typeface="Calibri"/>
              </a:rPr>
              <a:t>2</a:t>
            </a:r>
          </a:p>
          <a:p>
            <a:pPr algn="ctr"/>
            <a:endParaRPr lang="es-ES" sz="1050" b="1" dirty="0">
              <a:solidFill>
                <a:srgbClr val="FFFFFF"/>
              </a:solidFill>
              <a:cs typeface="Calibri"/>
            </a:endParaRPr>
          </a:p>
          <a:p>
            <a:pPr algn="ctr"/>
            <a:endParaRPr lang="es-ES" sz="1050" b="1" dirty="0">
              <a:solidFill>
                <a:srgbClr val="FFFFFF"/>
              </a:solidFill>
              <a:cs typeface="Calibri"/>
            </a:endParaRPr>
          </a:p>
          <a:p>
            <a:pPr algn="ctr"/>
            <a:r>
              <a:rPr lang="es-ES" sz="1050" b="1" dirty="0">
                <a:solidFill>
                  <a:srgbClr val="FFFFFF"/>
                </a:solidFill>
                <a:cs typeface="Calibri"/>
              </a:rPr>
              <a:t>3</a:t>
            </a:r>
          </a:p>
          <a:p>
            <a:pPr algn="ctr"/>
            <a:endParaRPr lang="es-ES" sz="1050" b="1" dirty="0">
              <a:solidFill>
                <a:srgbClr val="FFFFFF"/>
              </a:solidFill>
              <a:cs typeface="Calibri"/>
            </a:endParaRPr>
          </a:p>
          <a:p>
            <a:pPr algn="ctr"/>
            <a:endParaRPr lang="es-ES" sz="1050" b="1" dirty="0">
              <a:solidFill>
                <a:srgbClr val="FFFFFF"/>
              </a:solidFill>
              <a:cs typeface="Calibri"/>
            </a:endParaRPr>
          </a:p>
          <a:p>
            <a:pPr algn="ctr"/>
            <a:r>
              <a:rPr lang="es-ES" sz="1050" b="1" dirty="0">
                <a:solidFill>
                  <a:srgbClr val="FFFFFF"/>
                </a:solidFill>
                <a:cs typeface="Calibri"/>
              </a:rPr>
              <a:t>4</a:t>
            </a:r>
          </a:p>
          <a:p>
            <a:pPr algn="ctr"/>
            <a:endParaRPr lang="es-ES" sz="1050" b="1" dirty="0">
              <a:solidFill>
                <a:srgbClr val="FFFFFF"/>
              </a:solidFill>
            </a:endParaRPr>
          </a:p>
        </p:txBody>
      </p:sp>
      <p:pic>
        <p:nvPicPr>
          <p:cNvPr id="19" name="Picture 3" descr="Imagen que contiene Escala de tiempo&#10;&#10;Descripción generada automáticamente">
            <a:extLst>
              <a:ext uri="{FF2B5EF4-FFF2-40B4-BE49-F238E27FC236}">
                <a16:creationId xmlns:a16="http://schemas.microsoft.com/office/drawing/2014/main" id="{4D04D810-D7F1-DD47-A007-4CEB37A6AA1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6309" t="20408" r="9489" b="12987"/>
          <a:stretch/>
        </p:blipFill>
        <p:spPr>
          <a:xfrm>
            <a:off x="5025034" y="-17122"/>
            <a:ext cx="4105939" cy="4487624"/>
          </a:xfrm>
          <a:prstGeom prst="rect">
            <a:avLst/>
          </a:prstGeom>
        </p:spPr>
      </p:pic>
      <p:sp>
        <p:nvSpPr>
          <p:cNvPr id="20" name="CuadroTexto 1">
            <a:extLst>
              <a:ext uri="{FF2B5EF4-FFF2-40B4-BE49-F238E27FC236}">
                <a16:creationId xmlns:a16="http://schemas.microsoft.com/office/drawing/2014/main" id="{1ABF04BA-D454-6147-A6EF-FEE4B23B3076}"/>
              </a:ext>
            </a:extLst>
          </p:cNvPr>
          <p:cNvSpPr txBox="1"/>
          <p:nvPr/>
        </p:nvSpPr>
        <p:spPr>
          <a:xfrm>
            <a:off x="7015968" y="1147059"/>
            <a:ext cx="362607" cy="230832"/>
          </a:xfrm>
          <a:prstGeom prst="rect">
            <a:avLst/>
          </a:prstGeom>
          <a:solidFill>
            <a:srgbClr val="7030A0"/>
          </a:solidFill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050" b="1" dirty="0">
                <a:solidFill>
                  <a:srgbClr val="FFFFFF"/>
                </a:solidFill>
                <a:cs typeface="Calibri"/>
              </a:rPr>
              <a:t>3</a:t>
            </a:r>
            <a:endParaRPr lang="es-ES" sz="1050" b="1" dirty="0">
              <a:solidFill>
                <a:srgbClr val="FFFFFF"/>
              </a:solidFill>
            </a:endParaRPr>
          </a:p>
        </p:txBody>
      </p:sp>
      <p:sp>
        <p:nvSpPr>
          <p:cNvPr id="21" name="CuadroTexto 3">
            <a:extLst>
              <a:ext uri="{FF2B5EF4-FFF2-40B4-BE49-F238E27FC236}">
                <a16:creationId xmlns:a16="http://schemas.microsoft.com/office/drawing/2014/main" id="{743AEBC6-A1A1-E244-A5FD-9296673828AD}"/>
              </a:ext>
            </a:extLst>
          </p:cNvPr>
          <p:cNvSpPr txBox="1"/>
          <p:nvPr/>
        </p:nvSpPr>
        <p:spPr>
          <a:xfrm>
            <a:off x="6958311" y="2312012"/>
            <a:ext cx="362607" cy="230832"/>
          </a:xfrm>
          <a:prstGeom prst="rect">
            <a:avLst/>
          </a:prstGeom>
          <a:solidFill>
            <a:srgbClr val="7030A0"/>
          </a:solidFill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050" b="1">
                <a:solidFill>
                  <a:srgbClr val="FFFFFF"/>
                </a:solidFill>
                <a:cs typeface="Calibri"/>
              </a:rPr>
              <a:t>2</a:t>
            </a:r>
            <a:endParaRPr lang="es-ES" sz="1050" b="1">
              <a:solidFill>
                <a:srgbClr val="FFFFFF"/>
              </a:solidFill>
            </a:endParaRPr>
          </a:p>
        </p:txBody>
      </p:sp>
      <p:sp>
        <p:nvSpPr>
          <p:cNvPr id="22" name="CuadroTexto 5">
            <a:extLst>
              <a:ext uri="{FF2B5EF4-FFF2-40B4-BE49-F238E27FC236}">
                <a16:creationId xmlns:a16="http://schemas.microsoft.com/office/drawing/2014/main" id="{26D58C0D-B025-984D-8703-1D51B074794C}"/>
              </a:ext>
            </a:extLst>
          </p:cNvPr>
          <p:cNvSpPr txBox="1"/>
          <p:nvPr/>
        </p:nvSpPr>
        <p:spPr>
          <a:xfrm>
            <a:off x="6112556" y="2226322"/>
            <a:ext cx="362607" cy="230832"/>
          </a:xfrm>
          <a:prstGeom prst="rect">
            <a:avLst/>
          </a:prstGeom>
          <a:solidFill>
            <a:srgbClr val="7030A0"/>
          </a:solidFill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050" b="1" dirty="0">
                <a:solidFill>
                  <a:srgbClr val="FFFFFF"/>
                </a:solidFill>
                <a:cs typeface="Calibri"/>
              </a:rPr>
              <a:t>1</a:t>
            </a:r>
            <a:endParaRPr lang="es-ES" sz="1050" b="1" dirty="0">
              <a:solidFill>
                <a:srgbClr val="FFFFFF"/>
              </a:solidFill>
            </a:endParaRPr>
          </a:p>
        </p:txBody>
      </p:sp>
      <p:sp>
        <p:nvSpPr>
          <p:cNvPr id="23" name="CuadroTexto 6">
            <a:extLst>
              <a:ext uri="{FF2B5EF4-FFF2-40B4-BE49-F238E27FC236}">
                <a16:creationId xmlns:a16="http://schemas.microsoft.com/office/drawing/2014/main" id="{892EFC05-120C-264E-A600-C4C981BA30DC}"/>
              </a:ext>
            </a:extLst>
          </p:cNvPr>
          <p:cNvSpPr txBox="1"/>
          <p:nvPr/>
        </p:nvSpPr>
        <p:spPr>
          <a:xfrm>
            <a:off x="6345453" y="2888420"/>
            <a:ext cx="362607" cy="230832"/>
          </a:xfrm>
          <a:prstGeom prst="rect">
            <a:avLst/>
          </a:prstGeom>
          <a:solidFill>
            <a:srgbClr val="7030A0"/>
          </a:solidFill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050" b="1">
                <a:solidFill>
                  <a:srgbClr val="FFFFFF"/>
                </a:solidFill>
                <a:cs typeface="Calibri"/>
              </a:rPr>
              <a:t>4</a:t>
            </a:r>
            <a:endParaRPr lang="es-ES" sz="105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795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7886DB-D422-E144-8298-24679AF43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6930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 title="WhatsApp Image 2025-06-25 at 1.18.01 PM (2)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3229114" cy="4305478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/>
          <p:nvPr/>
        </p:nvSpPr>
        <p:spPr>
          <a:xfrm>
            <a:off x="0" y="4697775"/>
            <a:ext cx="5726100" cy="323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5"/>
          <p:cNvSpPr txBox="1"/>
          <p:nvPr/>
        </p:nvSpPr>
        <p:spPr>
          <a:xfrm>
            <a:off x="1462975" y="4697775"/>
            <a:ext cx="41106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>
                <a:solidFill>
                  <a:schemeClr val="lt1"/>
                </a:solidFill>
              </a:rPr>
              <a:t>Tejedoras de Sostenibilidad en </a:t>
            </a:r>
            <a:r>
              <a:rPr lang="es-419" sz="900" b="1" i="1">
                <a:solidFill>
                  <a:schemeClr val="lt1"/>
                </a:solidFill>
              </a:rPr>
              <a:t>La Guajira Bio - Geo</a:t>
            </a:r>
            <a:r>
              <a:rPr lang="es-419" sz="900">
                <a:solidFill>
                  <a:schemeClr val="lt1"/>
                </a:solidFill>
              </a:rPr>
              <a:t> y culturalmente diversa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11399" y="4515946"/>
            <a:ext cx="2932599" cy="62755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/>
          <p:nvPr/>
        </p:nvSpPr>
        <p:spPr>
          <a:xfrm>
            <a:off x="3639825" y="1716350"/>
            <a:ext cx="103500" cy="1575900"/>
          </a:xfrm>
          <a:prstGeom prst="roundRect">
            <a:avLst>
              <a:gd name="adj" fmla="val 16667"/>
            </a:avLst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B4A7D6"/>
              </a:solidFill>
            </a:endParaRP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77D6B87B-D8E0-4643-8D47-61E34072E9EF}"/>
              </a:ext>
            </a:extLst>
          </p:cNvPr>
          <p:cNvSpPr txBox="1">
            <a:spLocks/>
          </p:cNvSpPr>
          <p:nvPr/>
        </p:nvSpPr>
        <p:spPr>
          <a:xfrm>
            <a:off x="4027952" y="617959"/>
            <a:ext cx="4323896" cy="498530"/>
          </a:xfrm>
          <a:prstGeom prst="rect">
            <a:avLst/>
          </a:prstGeom>
        </p:spPr>
        <p:txBody>
          <a:bodyPr lIns="68580" tIns="34290" rIns="68580" bIns="3429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>
              <a:solidFill>
                <a:srgbClr val="7030A0"/>
              </a:solidFill>
              <a:cs typeface="Helvetica"/>
            </a:endParaRP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1D294012-EBBA-1848-AE56-F56A770FE1FB}"/>
              </a:ext>
            </a:extLst>
          </p:cNvPr>
          <p:cNvSpPr txBox="1">
            <a:spLocks/>
          </p:cNvSpPr>
          <p:nvPr/>
        </p:nvSpPr>
        <p:spPr>
          <a:xfrm>
            <a:off x="3854543" y="2110012"/>
            <a:ext cx="4713712" cy="1809538"/>
          </a:xfrm>
          <a:prstGeom prst="rect">
            <a:avLst/>
          </a:prstGeom>
        </p:spPr>
        <p:txBody>
          <a:bodyPr lIns="68580" tIns="34290" rIns="68580" bIns="3429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>
                <a:solidFill>
                  <a:srgbClr val="7030A0"/>
                </a:solidFill>
                <a:latin typeface="Helvetica"/>
                <a:cs typeface="Helvetica"/>
              </a:rPr>
              <a:t>Sesión</a:t>
            </a:r>
            <a:r>
              <a:rPr lang="en-US" sz="1800" b="1" dirty="0">
                <a:solidFill>
                  <a:srgbClr val="7030A0"/>
                </a:solidFill>
                <a:latin typeface="Helvetica"/>
                <a:cs typeface="Helvetica"/>
              </a:rPr>
              <a:t> 1</a:t>
            </a:r>
            <a:r>
              <a:rPr lang="en-US" sz="1800" dirty="0">
                <a:solidFill>
                  <a:srgbClr val="7030A0"/>
                </a:solidFill>
                <a:latin typeface="Helvetica"/>
                <a:cs typeface="Helvetica"/>
              </a:rPr>
              <a:t>. </a:t>
            </a:r>
            <a:r>
              <a:rPr lang="en-US" sz="1800" dirty="0" err="1">
                <a:solidFill>
                  <a:srgbClr val="7030A0"/>
                </a:solidFill>
                <a:latin typeface="Helvetica"/>
                <a:cs typeface="Helvetica"/>
              </a:rPr>
              <a:t>Conceptos</a:t>
            </a:r>
            <a:r>
              <a:rPr lang="en-US" sz="1800" dirty="0">
                <a:solidFill>
                  <a:srgbClr val="7030A0"/>
                </a:solidFill>
                <a:latin typeface="Helvetica"/>
                <a:cs typeface="Helvetica"/>
              </a:rPr>
              <a:t> </a:t>
            </a:r>
            <a:r>
              <a:rPr lang="en-US" sz="1800" dirty="0" err="1">
                <a:solidFill>
                  <a:srgbClr val="7030A0"/>
                </a:solidFill>
                <a:latin typeface="Helvetica"/>
                <a:cs typeface="Helvetica"/>
              </a:rPr>
              <a:t>Gestión</a:t>
            </a:r>
            <a:r>
              <a:rPr lang="en-US" sz="1800" dirty="0">
                <a:solidFill>
                  <a:srgbClr val="7030A0"/>
                </a:solidFill>
                <a:latin typeface="Helvetica"/>
                <a:cs typeface="Helvetica"/>
              </a:rPr>
              <a:t> Integral del 		       </a:t>
            </a:r>
            <a:r>
              <a:rPr lang="en-US" sz="1800" dirty="0" err="1">
                <a:solidFill>
                  <a:srgbClr val="7030A0"/>
                </a:solidFill>
                <a:latin typeface="Helvetica"/>
                <a:cs typeface="Helvetica"/>
              </a:rPr>
              <a:t>paisaje</a:t>
            </a:r>
            <a:r>
              <a:rPr lang="en-US" sz="1800" dirty="0">
                <a:solidFill>
                  <a:srgbClr val="7030A0"/>
                </a:solidFill>
                <a:latin typeface="Helvetica"/>
                <a:cs typeface="Helvetica"/>
              </a:rPr>
              <a:t> (GIP)</a:t>
            </a:r>
          </a:p>
          <a:p>
            <a:r>
              <a:rPr lang="en-US" sz="1800" b="1" dirty="0" err="1">
                <a:solidFill>
                  <a:srgbClr val="7030A0"/>
                </a:solidFill>
                <a:latin typeface="Helvetica"/>
                <a:cs typeface="Helvetica"/>
              </a:rPr>
              <a:t>Sesión</a:t>
            </a:r>
            <a:r>
              <a:rPr lang="en-US" sz="1800" b="1" dirty="0">
                <a:solidFill>
                  <a:srgbClr val="7030A0"/>
                </a:solidFill>
                <a:latin typeface="Helvetica"/>
                <a:cs typeface="Helvetica"/>
              </a:rPr>
              <a:t> 2</a:t>
            </a:r>
            <a:r>
              <a:rPr lang="en-US" sz="1800" dirty="0">
                <a:solidFill>
                  <a:srgbClr val="7030A0"/>
                </a:solidFill>
                <a:latin typeface="Helvetica"/>
                <a:cs typeface="Helvetica"/>
              </a:rPr>
              <a:t>. </a:t>
            </a:r>
            <a:r>
              <a:rPr lang="en-US" sz="1800" dirty="0" err="1">
                <a:solidFill>
                  <a:srgbClr val="7030A0"/>
                </a:solidFill>
                <a:latin typeface="Helvetica"/>
                <a:cs typeface="Helvetica"/>
              </a:rPr>
              <a:t>Bosques</a:t>
            </a:r>
            <a:r>
              <a:rPr lang="en-US" sz="1800" dirty="0">
                <a:solidFill>
                  <a:srgbClr val="7030A0"/>
                </a:solidFill>
                <a:latin typeface="Helvetica"/>
                <a:cs typeface="Helvetica"/>
              </a:rPr>
              <a:t> </a:t>
            </a:r>
            <a:r>
              <a:rPr lang="en-US" sz="1800" dirty="0" err="1">
                <a:solidFill>
                  <a:srgbClr val="7030A0"/>
                </a:solidFill>
                <a:latin typeface="Helvetica"/>
                <a:cs typeface="Helvetica"/>
              </a:rPr>
              <a:t>Modelo</a:t>
            </a:r>
            <a:r>
              <a:rPr lang="en-US" sz="1800" dirty="0">
                <a:solidFill>
                  <a:srgbClr val="7030A0"/>
                </a:solidFill>
                <a:latin typeface="Helvetica"/>
                <a:cs typeface="Helvetica"/>
              </a:rPr>
              <a:t> y GIP</a:t>
            </a:r>
          </a:p>
          <a:p>
            <a:r>
              <a:rPr lang="en-US" sz="1800" b="1" dirty="0" err="1">
                <a:solidFill>
                  <a:srgbClr val="7030A0"/>
                </a:solidFill>
                <a:latin typeface="Helvetica"/>
                <a:cs typeface="Helvetica"/>
              </a:rPr>
              <a:t>Sesión</a:t>
            </a:r>
            <a:r>
              <a:rPr lang="en-US" sz="1800" b="1" dirty="0">
                <a:solidFill>
                  <a:srgbClr val="7030A0"/>
                </a:solidFill>
                <a:latin typeface="Helvetica"/>
                <a:cs typeface="Helvetica"/>
              </a:rPr>
              <a:t> 3. </a:t>
            </a:r>
            <a:r>
              <a:rPr lang="en-US" sz="1800" dirty="0" err="1">
                <a:solidFill>
                  <a:srgbClr val="7030A0"/>
                </a:solidFill>
                <a:latin typeface="Helvetica"/>
                <a:cs typeface="Helvetica"/>
              </a:rPr>
              <a:t>Bienes</a:t>
            </a:r>
            <a:r>
              <a:rPr lang="en-US" sz="1800" dirty="0">
                <a:solidFill>
                  <a:srgbClr val="7030A0"/>
                </a:solidFill>
                <a:latin typeface="Helvetica"/>
                <a:cs typeface="Helvetica"/>
              </a:rPr>
              <a:t> y </a:t>
            </a:r>
            <a:r>
              <a:rPr lang="en-US" sz="1800" dirty="0" err="1">
                <a:solidFill>
                  <a:srgbClr val="7030A0"/>
                </a:solidFill>
                <a:latin typeface="Helvetica"/>
                <a:cs typeface="Helvetica"/>
              </a:rPr>
              <a:t>servicios</a:t>
            </a:r>
            <a:r>
              <a:rPr lang="en-US" sz="1800" dirty="0">
                <a:solidFill>
                  <a:srgbClr val="7030A0"/>
                </a:solidFill>
                <a:latin typeface="Helvetica"/>
                <a:cs typeface="Helvetica"/>
              </a:rPr>
              <a:t> 	    	 	      </a:t>
            </a:r>
            <a:r>
              <a:rPr lang="en-US" sz="1800" dirty="0" err="1">
                <a:solidFill>
                  <a:srgbClr val="7030A0"/>
                </a:solidFill>
                <a:latin typeface="Helvetica"/>
                <a:cs typeface="Helvetica"/>
              </a:rPr>
              <a:t>ecosistémicos</a:t>
            </a:r>
            <a:endParaRPr lang="en-US" sz="1800" dirty="0">
              <a:solidFill>
                <a:srgbClr val="7030A0"/>
              </a:solidFill>
              <a:latin typeface="Helvetica"/>
              <a:cs typeface="Helvetica"/>
            </a:endParaRPr>
          </a:p>
          <a:p>
            <a:r>
              <a:rPr lang="en-US" sz="1800" b="1" dirty="0" err="1">
                <a:solidFill>
                  <a:srgbClr val="7030A0"/>
                </a:solidFill>
                <a:latin typeface="Helvetica"/>
                <a:cs typeface="Helvetica"/>
              </a:rPr>
              <a:t>Sesión</a:t>
            </a:r>
            <a:r>
              <a:rPr lang="en-US" sz="1800" b="1" dirty="0">
                <a:solidFill>
                  <a:srgbClr val="7030A0"/>
                </a:solidFill>
                <a:latin typeface="Helvetica"/>
                <a:cs typeface="Helvetica"/>
              </a:rPr>
              <a:t> 4</a:t>
            </a:r>
            <a:r>
              <a:rPr lang="en-US" sz="1800" dirty="0">
                <a:solidFill>
                  <a:srgbClr val="7030A0"/>
                </a:solidFill>
                <a:latin typeface="Helvetica"/>
                <a:cs typeface="Helvetica"/>
              </a:rPr>
              <a:t>. Los </a:t>
            </a:r>
            <a:r>
              <a:rPr lang="en-US" sz="1800" dirty="0" err="1">
                <a:solidFill>
                  <a:srgbClr val="7030A0"/>
                </a:solidFill>
                <a:latin typeface="Helvetica"/>
                <a:cs typeface="Helvetica"/>
              </a:rPr>
              <a:t>sonidos</a:t>
            </a:r>
            <a:r>
              <a:rPr lang="en-US" sz="1800" dirty="0">
                <a:solidFill>
                  <a:srgbClr val="7030A0"/>
                </a:solidFill>
                <a:latin typeface="Helvetica"/>
                <a:cs typeface="Helvetica"/>
              </a:rPr>
              <a:t> de </a:t>
            </a:r>
            <a:r>
              <a:rPr lang="en-US" sz="1800" dirty="0" err="1">
                <a:solidFill>
                  <a:srgbClr val="7030A0"/>
                </a:solidFill>
                <a:latin typeface="Helvetica"/>
                <a:cs typeface="Helvetica"/>
              </a:rPr>
              <a:t>los</a:t>
            </a:r>
            <a:r>
              <a:rPr lang="en-US" sz="1800" dirty="0">
                <a:solidFill>
                  <a:srgbClr val="7030A0"/>
                </a:solidFill>
                <a:latin typeface="Helvetica"/>
                <a:cs typeface="Helvetica"/>
              </a:rPr>
              <a:t> invisibles</a:t>
            </a:r>
          </a:p>
          <a:p>
            <a:r>
              <a:rPr lang="en-US" sz="1800" b="1" dirty="0" err="1">
                <a:solidFill>
                  <a:srgbClr val="7030A0"/>
                </a:solidFill>
                <a:latin typeface="Helvetica"/>
                <a:cs typeface="Helvetica"/>
              </a:rPr>
              <a:t>Sesion</a:t>
            </a:r>
            <a:r>
              <a:rPr lang="en-US" sz="1800" b="1" dirty="0">
                <a:solidFill>
                  <a:srgbClr val="7030A0"/>
                </a:solidFill>
                <a:latin typeface="Helvetica"/>
                <a:cs typeface="Helvetica"/>
              </a:rPr>
              <a:t> 5</a:t>
            </a:r>
            <a:r>
              <a:rPr lang="en-US" sz="1800" dirty="0">
                <a:solidFill>
                  <a:srgbClr val="7030A0"/>
                </a:solidFill>
                <a:latin typeface="Helvetica"/>
                <a:cs typeface="Helvetica"/>
              </a:rPr>
              <a:t>. Los </a:t>
            </a:r>
            <a:r>
              <a:rPr lang="en-US" sz="1800" dirty="0" err="1">
                <a:solidFill>
                  <a:srgbClr val="7030A0"/>
                </a:solidFill>
                <a:latin typeface="Helvetica"/>
                <a:cs typeface="Helvetica"/>
              </a:rPr>
              <a:t>niños</a:t>
            </a:r>
            <a:r>
              <a:rPr lang="en-US" sz="1800" dirty="0">
                <a:solidFill>
                  <a:srgbClr val="7030A0"/>
                </a:solidFill>
                <a:latin typeface="Helvetica"/>
                <a:cs typeface="Helvetica"/>
              </a:rPr>
              <a:t> </a:t>
            </a:r>
            <a:r>
              <a:rPr lang="en-US" sz="1800" dirty="0" err="1">
                <a:solidFill>
                  <a:srgbClr val="7030A0"/>
                </a:solidFill>
                <a:latin typeface="Helvetica"/>
                <a:cs typeface="Helvetica"/>
              </a:rPr>
              <a:t>en</a:t>
            </a:r>
            <a:r>
              <a:rPr lang="en-US" sz="1800" dirty="0">
                <a:solidFill>
                  <a:srgbClr val="7030A0"/>
                </a:solidFill>
                <a:latin typeface="Helvetica"/>
                <a:cs typeface="Helvetica"/>
              </a:rPr>
              <a:t> la </a:t>
            </a:r>
            <a:r>
              <a:rPr lang="en-US" sz="1800" dirty="0" err="1">
                <a:solidFill>
                  <a:srgbClr val="7030A0"/>
                </a:solidFill>
                <a:latin typeface="Helvetica"/>
                <a:cs typeface="Helvetica"/>
              </a:rPr>
              <a:t>ciencia</a:t>
            </a:r>
            <a:endParaRPr lang="en-US" sz="1800" dirty="0">
              <a:solidFill>
                <a:srgbClr val="7030A0"/>
              </a:solidFill>
              <a:latin typeface="Helvetica"/>
              <a:cs typeface="Helvetica"/>
            </a:endParaRPr>
          </a:p>
          <a:p>
            <a:endParaRPr lang="en-US" sz="1800" dirty="0">
              <a:solidFill>
                <a:srgbClr val="7030A0"/>
              </a:solidFill>
              <a:latin typeface="Helvetica"/>
              <a:cs typeface="Helvetica"/>
            </a:endParaRPr>
          </a:p>
          <a:p>
            <a:endParaRPr lang="en-US" sz="1800" dirty="0">
              <a:solidFill>
                <a:srgbClr val="7030A0"/>
              </a:solidFill>
              <a:cs typeface="Helvetica"/>
            </a:endParaRPr>
          </a:p>
        </p:txBody>
      </p:sp>
      <p:pic>
        <p:nvPicPr>
          <p:cNvPr id="10" name="Google Shape;76;p15" title="Sin título-1.png">
            <a:extLst>
              <a:ext uri="{FF2B5EF4-FFF2-40B4-BE49-F238E27FC236}">
                <a16:creationId xmlns:a16="http://schemas.microsoft.com/office/drawing/2014/main" id="{46DDFAE4-81A0-3446-9A11-CCBE0673454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t="7433"/>
          <a:stretch/>
        </p:blipFill>
        <p:spPr>
          <a:xfrm rot="10800000">
            <a:off x="78875" y="3919550"/>
            <a:ext cx="1421925" cy="11013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5748A49-64DA-DC4C-8CDC-7E740929D714}"/>
              </a:ext>
            </a:extLst>
          </p:cNvPr>
          <p:cNvSpPr/>
          <p:nvPr/>
        </p:nvSpPr>
        <p:spPr>
          <a:xfrm>
            <a:off x="3573564" y="751978"/>
            <a:ext cx="318062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419" b="1" dirty="0">
                <a:solidFill>
                  <a:srgbClr val="7030A0"/>
                </a:solidFill>
              </a:rPr>
              <a:t>Tejedoras de Sostenibilidad en </a:t>
            </a:r>
            <a:r>
              <a:rPr lang="es-419" b="1" i="1" dirty="0">
                <a:solidFill>
                  <a:srgbClr val="7030A0"/>
                </a:solidFill>
              </a:rPr>
              <a:t>La Guajira Bio - Geo</a:t>
            </a:r>
            <a:r>
              <a:rPr lang="es-419" b="1" dirty="0">
                <a:solidFill>
                  <a:srgbClr val="7030A0"/>
                </a:solidFill>
              </a:rPr>
              <a:t> y culturalmente diversa</a:t>
            </a:r>
          </a:p>
        </p:txBody>
      </p:sp>
      <p:pic>
        <p:nvPicPr>
          <p:cNvPr id="11" name="Google Shape;63;p14" title="Sin título-1-03.png">
            <a:extLst>
              <a:ext uri="{FF2B5EF4-FFF2-40B4-BE49-F238E27FC236}">
                <a16:creationId xmlns:a16="http://schemas.microsoft.com/office/drawing/2014/main" id="{C941B1AA-087B-4048-8B13-D37234B9E84C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82398" y="0"/>
            <a:ext cx="2561602" cy="14426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94730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 title="Presentaci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7" cy="514349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679125" y="1714125"/>
            <a:ext cx="3096600" cy="10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5900" b="1" dirty="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Taller 3</a:t>
            </a:r>
            <a:endParaRPr sz="5900" b="1" dirty="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752690" y="2453127"/>
            <a:ext cx="7166944" cy="10925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5900" b="1" dirty="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Los niños en la ciencia</a:t>
            </a:r>
            <a:endParaRPr dirty="0"/>
          </a:p>
        </p:txBody>
      </p:sp>
      <p:sp>
        <p:nvSpPr>
          <p:cNvPr id="57" name="Google Shape;57;p13"/>
          <p:cNvSpPr txBox="1"/>
          <p:nvPr/>
        </p:nvSpPr>
        <p:spPr>
          <a:xfrm>
            <a:off x="834475" y="3312125"/>
            <a:ext cx="30966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 dirty="0">
                <a:solidFill>
                  <a:schemeClr val="lt1"/>
                </a:solidFill>
              </a:rPr>
              <a:t>Tejedoras de Sostenibilidad en </a:t>
            </a:r>
            <a:r>
              <a:rPr lang="es-419" sz="1800" b="1" i="1" dirty="0">
                <a:solidFill>
                  <a:schemeClr val="lt1"/>
                </a:solidFill>
              </a:rPr>
              <a:t>La Guajira Bio - Geo</a:t>
            </a:r>
            <a:r>
              <a:rPr lang="es-419" sz="1800" dirty="0">
                <a:solidFill>
                  <a:schemeClr val="lt1"/>
                </a:solidFill>
              </a:rPr>
              <a:t> y culturalmente diversa</a:t>
            </a:r>
            <a:endParaRPr sz="1800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58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72;p15">
            <a:extLst>
              <a:ext uri="{FF2B5EF4-FFF2-40B4-BE49-F238E27FC236}">
                <a16:creationId xmlns:a16="http://schemas.microsoft.com/office/drawing/2014/main" id="{E0D9E1AD-A93D-3644-A9DE-BFD33C45123F}"/>
              </a:ext>
            </a:extLst>
          </p:cNvPr>
          <p:cNvSpPr/>
          <p:nvPr/>
        </p:nvSpPr>
        <p:spPr>
          <a:xfrm>
            <a:off x="0" y="4697775"/>
            <a:ext cx="5726100" cy="323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73;p15">
            <a:extLst>
              <a:ext uri="{FF2B5EF4-FFF2-40B4-BE49-F238E27FC236}">
                <a16:creationId xmlns:a16="http://schemas.microsoft.com/office/drawing/2014/main" id="{4D308F31-4A9C-6347-AE05-275C8633ECA4}"/>
              </a:ext>
            </a:extLst>
          </p:cNvPr>
          <p:cNvSpPr txBox="1"/>
          <p:nvPr/>
        </p:nvSpPr>
        <p:spPr>
          <a:xfrm>
            <a:off x="1462975" y="4697775"/>
            <a:ext cx="41106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>
                <a:solidFill>
                  <a:schemeClr val="lt1"/>
                </a:solidFill>
              </a:rPr>
              <a:t>Tejedoras de Sostenibilidad en </a:t>
            </a:r>
            <a:r>
              <a:rPr lang="es-419" sz="900" b="1" i="1">
                <a:solidFill>
                  <a:schemeClr val="lt1"/>
                </a:solidFill>
              </a:rPr>
              <a:t>La Guajira Bio - Geo</a:t>
            </a:r>
            <a:r>
              <a:rPr lang="es-419" sz="900">
                <a:solidFill>
                  <a:schemeClr val="lt1"/>
                </a:solidFill>
              </a:rPr>
              <a:t> y culturalmente diversa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6" name="Google Shape;74;p15">
            <a:extLst>
              <a:ext uri="{FF2B5EF4-FFF2-40B4-BE49-F238E27FC236}">
                <a16:creationId xmlns:a16="http://schemas.microsoft.com/office/drawing/2014/main" id="{9631D65F-A870-2942-A035-E230E171EC9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211399" y="4515946"/>
            <a:ext cx="2932599" cy="62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63;p14" title="Sin título-1-03.png">
            <a:extLst>
              <a:ext uri="{FF2B5EF4-FFF2-40B4-BE49-F238E27FC236}">
                <a16:creationId xmlns:a16="http://schemas.microsoft.com/office/drawing/2014/main" id="{D757E8F9-8873-6949-823A-D48A9CD7B69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2398" y="0"/>
            <a:ext cx="2561602" cy="1442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7706F77-CD5D-A642-9B27-1BE993C4DD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35" y="569843"/>
            <a:ext cx="6763505" cy="38138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399EF1-1C00-804C-8FE1-D4D609900C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0962" y="1475117"/>
            <a:ext cx="2311831" cy="173387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0AD2D95-FD64-714D-BAAD-6042A0A3B5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8178" y="1772211"/>
            <a:ext cx="1555450" cy="207393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65553BF-BF05-0F4F-8D1A-1E5FD6C489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6675" y="2663812"/>
            <a:ext cx="2249837" cy="1687378"/>
          </a:xfrm>
          <a:prstGeom prst="rect">
            <a:avLst/>
          </a:prstGeom>
        </p:spPr>
      </p:pic>
      <p:pic>
        <p:nvPicPr>
          <p:cNvPr id="11" name="Google Shape;76;p15" title="Sin título-1.png">
            <a:extLst>
              <a:ext uri="{FF2B5EF4-FFF2-40B4-BE49-F238E27FC236}">
                <a16:creationId xmlns:a16="http://schemas.microsoft.com/office/drawing/2014/main" id="{6DD657AC-6580-7F45-AA5A-D32363EC7C4B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t="7433"/>
          <a:stretch/>
        </p:blipFill>
        <p:spPr>
          <a:xfrm rot="10800000">
            <a:off x="78875" y="3919550"/>
            <a:ext cx="1421925" cy="1101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13134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72;p15">
            <a:extLst>
              <a:ext uri="{FF2B5EF4-FFF2-40B4-BE49-F238E27FC236}">
                <a16:creationId xmlns:a16="http://schemas.microsoft.com/office/drawing/2014/main" id="{A0083CE6-CF21-2A4E-A98A-5E3DBC2E31B1}"/>
              </a:ext>
            </a:extLst>
          </p:cNvPr>
          <p:cNvSpPr/>
          <p:nvPr/>
        </p:nvSpPr>
        <p:spPr>
          <a:xfrm>
            <a:off x="-1" y="4697775"/>
            <a:ext cx="6211399" cy="323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73;p15">
            <a:extLst>
              <a:ext uri="{FF2B5EF4-FFF2-40B4-BE49-F238E27FC236}">
                <a16:creationId xmlns:a16="http://schemas.microsoft.com/office/drawing/2014/main" id="{D8613A6E-C610-B34B-99D8-211A007E9CAD}"/>
              </a:ext>
            </a:extLst>
          </p:cNvPr>
          <p:cNvSpPr txBox="1"/>
          <p:nvPr/>
        </p:nvSpPr>
        <p:spPr>
          <a:xfrm>
            <a:off x="-1" y="4697775"/>
            <a:ext cx="6211399" cy="307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800" dirty="0">
                <a:solidFill>
                  <a:schemeClr val="lt1"/>
                </a:solidFill>
              </a:rPr>
              <a:t>Proyecto Orquídeas, Mujeres en la Ciencia: Tejedoras de Sostenibilidad en </a:t>
            </a:r>
            <a:r>
              <a:rPr lang="es-419" sz="800" b="1" i="1" dirty="0">
                <a:solidFill>
                  <a:schemeClr val="lt1"/>
                </a:solidFill>
              </a:rPr>
              <a:t>La Guajira Bio - Geo</a:t>
            </a:r>
            <a:r>
              <a:rPr lang="es-419" sz="800" dirty="0">
                <a:solidFill>
                  <a:schemeClr val="lt1"/>
                </a:solidFill>
              </a:rPr>
              <a:t> y culturalmente diversa</a:t>
            </a:r>
            <a:endParaRPr sz="800" dirty="0">
              <a:solidFill>
                <a:schemeClr val="lt1"/>
              </a:solidFill>
            </a:endParaRPr>
          </a:p>
        </p:txBody>
      </p:sp>
      <p:pic>
        <p:nvPicPr>
          <p:cNvPr id="6" name="Google Shape;74;p15">
            <a:extLst>
              <a:ext uri="{FF2B5EF4-FFF2-40B4-BE49-F238E27FC236}">
                <a16:creationId xmlns:a16="http://schemas.microsoft.com/office/drawing/2014/main" id="{1F5F2E5A-CD48-2547-8312-B74913302CFB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1399" y="4515946"/>
            <a:ext cx="2932599" cy="62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EEE9544-EB82-AB4D-AA7E-065EE067BB5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567" r="14258" b="723"/>
          <a:stretch/>
        </p:blipFill>
        <p:spPr>
          <a:xfrm rot="5400000">
            <a:off x="3162852" y="2168603"/>
            <a:ext cx="1347304" cy="26548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946E72E-2706-4449-9248-5377AE86F1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2906" y="343560"/>
            <a:ext cx="1661078" cy="221477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CBC0819-35DC-5B45-8E91-9626482F58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7490" y="343560"/>
            <a:ext cx="1661078" cy="2214770"/>
          </a:xfrm>
          <a:prstGeom prst="rect">
            <a:avLst/>
          </a:prstGeom>
        </p:spPr>
      </p:pic>
      <p:pic>
        <p:nvPicPr>
          <p:cNvPr id="18" name="Imagen 42">
            <a:extLst>
              <a:ext uri="{FF2B5EF4-FFF2-40B4-BE49-F238E27FC236}">
                <a16:creationId xmlns:a16="http://schemas.microsoft.com/office/drawing/2014/main" id="{055A48C0-2411-7B48-A529-3AA826768159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74" y="2822377"/>
            <a:ext cx="2021092" cy="1347304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BB8C7F1-F4EF-C545-A36D-A3EE726A374A}"/>
              </a:ext>
            </a:extLst>
          </p:cNvPr>
          <p:cNvCxnSpPr>
            <a:cxnSpLocks/>
          </p:cNvCxnSpPr>
          <p:nvPr/>
        </p:nvCxnSpPr>
        <p:spPr>
          <a:xfrm>
            <a:off x="4819374" y="4089927"/>
            <a:ext cx="27387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47D1DF7-EC76-D54F-93BA-A2B4E7A34FA9}"/>
              </a:ext>
            </a:extLst>
          </p:cNvPr>
          <p:cNvSpPr txBox="1"/>
          <p:nvPr/>
        </p:nvSpPr>
        <p:spPr>
          <a:xfrm>
            <a:off x="4725320" y="3887310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 cm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8E04CFB-6D39-FB42-A12D-EB4E41F882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9243" y="343561"/>
            <a:ext cx="1661078" cy="221477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08056C3-0C81-CC4A-99AC-38FB7BC4F5F6}"/>
              </a:ext>
            </a:extLst>
          </p:cNvPr>
          <p:cNvSpPr txBox="1"/>
          <p:nvPr/>
        </p:nvSpPr>
        <p:spPr>
          <a:xfrm>
            <a:off x="5230191" y="3126854"/>
            <a:ext cx="35780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Rocas</a:t>
            </a:r>
            <a:r>
              <a:rPr lang="en-US" sz="1000" dirty="0"/>
              <a:t> </a:t>
            </a:r>
            <a:r>
              <a:rPr lang="en-US" sz="1000" dirty="0" err="1"/>
              <a:t>graníticas</a:t>
            </a:r>
            <a:r>
              <a:rPr lang="en-US" sz="1000" dirty="0"/>
              <a:t> y </a:t>
            </a:r>
            <a:r>
              <a:rPr lang="en-US" sz="1000" dirty="0" err="1"/>
              <a:t>volcánicas</a:t>
            </a:r>
            <a:r>
              <a:rPr lang="en-US" sz="1000" dirty="0"/>
              <a:t> del </a:t>
            </a:r>
            <a:r>
              <a:rPr lang="en-US" sz="1000" dirty="0" err="1"/>
              <a:t>Jurásico</a:t>
            </a:r>
            <a:r>
              <a:rPr lang="en-US" sz="1000" dirty="0"/>
              <a:t>, </a:t>
            </a:r>
            <a:r>
              <a:rPr lang="en-US" sz="1000" dirty="0" err="1"/>
              <a:t>calizas</a:t>
            </a:r>
            <a:r>
              <a:rPr lang="en-US" sz="1000" dirty="0"/>
              <a:t> del </a:t>
            </a:r>
            <a:r>
              <a:rPr lang="en-US" sz="1000" dirty="0" err="1"/>
              <a:t>Cenozóico</a:t>
            </a:r>
            <a:r>
              <a:rPr lang="en-US" sz="1000" dirty="0"/>
              <a:t> y </a:t>
            </a:r>
            <a:r>
              <a:rPr lang="en-US" sz="1000" dirty="0" err="1"/>
              <a:t>Gabros</a:t>
            </a:r>
            <a:r>
              <a:rPr lang="en-US" sz="1000" dirty="0"/>
              <a:t> del </a:t>
            </a:r>
            <a:r>
              <a:rPr lang="en-US" sz="1000" dirty="0" err="1"/>
              <a:t>Cretácico</a:t>
            </a:r>
            <a:r>
              <a:rPr lang="en-US" sz="1000" dirty="0"/>
              <a:t>, </a:t>
            </a:r>
            <a:r>
              <a:rPr lang="en-US" sz="1000" dirty="0" err="1"/>
              <a:t>Resguados</a:t>
            </a:r>
            <a:r>
              <a:rPr lang="en-US" sz="1000" dirty="0"/>
              <a:t> </a:t>
            </a:r>
            <a:r>
              <a:rPr lang="en-US" sz="1000" dirty="0" err="1"/>
              <a:t>Kamkuamo</a:t>
            </a:r>
            <a:r>
              <a:rPr lang="en-US" sz="1000" dirty="0"/>
              <a:t>, </a:t>
            </a:r>
            <a:r>
              <a:rPr lang="en-US" sz="1000" dirty="0" err="1"/>
              <a:t>Zahino</a:t>
            </a:r>
            <a:r>
              <a:rPr lang="en-US" sz="1000" dirty="0"/>
              <a:t>, Provincial (</a:t>
            </a:r>
            <a:r>
              <a:rPr lang="en-US" sz="1000" dirty="0" err="1"/>
              <a:t>Wayuú</a:t>
            </a:r>
            <a:r>
              <a:rPr lang="en-US" sz="1000" dirty="0"/>
              <a:t>) y Bahía Honda.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018BC3A-29E6-F241-A7F6-ECA8EEAD5FE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49429" y="343560"/>
            <a:ext cx="1669806" cy="2226408"/>
          </a:xfrm>
          <a:prstGeom prst="rect">
            <a:avLst/>
          </a:prstGeom>
        </p:spPr>
      </p:pic>
      <p:pic>
        <p:nvPicPr>
          <p:cNvPr id="28" name="Google Shape;76;p15" title="Sin título-1.png">
            <a:extLst>
              <a:ext uri="{FF2B5EF4-FFF2-40B4-BE49-F238E27FC236}">
                <a16:creationId xmlns:a16="http://schemas.microsoft.com/office/drawing/2014/main" id="{19957DC4-22C0-934B-9A99-FAB9464DB309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 t="7433"/>
          <a:stretch/>
        </p:blipFill>
        <p:spPr>
          <a:xfrm rot="10800000">
            <a:off x="78875" y="3919550"/>
            <a:ext cx="1421925" cy="110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E40CBEC-60D6-8140-858F-628AD9F580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19235" y="3751376"/>
            <a:ext cx="837630" cy="83763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816B7A5-D2F2-174F-BD1F-686FCAE309BF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1914" t="21077" r="11879" b="31011"/>
          <a:stretch/>
        </p:blipFill>
        <p:spPr>
          <a:xfrm>
            <a:off x="6091197" y="3828885"/>
            <a:ext cx="852944" cy="760121"/>
          </a:xfrm>
          <a:prstGeom prst="rect">
            <a:avLst/>
          </a:prstGeom>
        </p:spPr>
      </p:pic>
      <p:pic>
        <p:nvPicPr>
          <p:cNvPr id="34" name="Google Shape;63;p14" title="Sin título-1-03.png">
            <a:extLst>
              <a:ext uri="{FF2B5EF4-FFF2-40B4-BE49-F238E27FC236}">
                <a16:creationId xmlns:a16="http://schemas.microsoft.com/office/drawing/2014/main" id="{451DEC7E-7550-034E-94B2-5706C257CB50}"/>
              </a:ext>
            </a:extLst>
          </p:cNvPr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582398" y="0"/>
            <a:ext cx="2561602" cy="1442626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EC85A48F-C7D9-D04F-BF61-391B23608AA7}"/>
              </a:ext>
            </a:extLst>
          </p:cNvPr>
          <p:cNvSpPr txBox="1"/>
          <p:nvPr/>
        </p:nvSpPr>
        <p:spPr>
          <a:xfrm>
            <a:off x="7226200" y="1364819"/>
            <a:ext cx="1847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7030A0"/>
                </a:solidFill>
              </a:rPr>
              <a:t>Geodiversidad de la Cuenca del Río </a:t>
            </a:r>
            <a:r>
              <a:rPr lang="en-US" sz="1200" b="1" dirty="0" err="1">
                <a:solidFill>
                  <a:srgbClr val="7030A0"/>
                </a:solidFill>
              </a:rPr>
              <a:t>Ranchería</a:t>
            </a:r>
            <a:r>
              <a:rPr lang="en-US" sz="1200" b="1" dirty="0">
                <a:solidFill>
                  <a:srgbClr val="7030A0"/>
                </a:solidFill>
              </a:rPr>
              <a:t>: </a:t>
            </a:r>
            <a:r>
              <a:rPr lang="en-US" sz="1200" b="1" dirty="0" err="1">
                <a:solidFill>
                  <a:srgbClr val="7030A0"/>
                </a:solidFill>
              </a:rPr>
              <a:t>petrografía</a:t>
            </a:r>
            <a:endParaRPr lang="en-US" sz="1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7810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>
          <a:extLst>
            <a:ext uri="{FF2B5EF4-FFF2-40B4-BE49-F238E27FC236}">
              <a16:creationId xmlns:a16="http://schemas.microsoft.com/office/drawing/2014/main" id="{672FC54C-657C-8B34-3F3E-2DA194DE0C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>
            <a:extLst>
              <a:ext uri="{FF2B5EF4-FFF2-40B4-BE49-F238E27FC236}">
                <a16:creationId xmlns:a16="http://schemas.microsoft.com/office/drawing/2014/main" id="{FA5790F9-55EB-793E-52E3-F3BDE44DAA8D}"/>
              </a:ext>
            </a:extLst>
          </p:cNvPr>
          <p:cNvSpPr/>
          <p:nvPr/>
        </p:nvSpPr>
        <p:spPr>
          <a:xfrm>
            <a:off x="0" y="4697775"/>
            <a:ext cx="5726100" cy="323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5">
            <a:extLst>
              <a:ext uri="{FF2B5EF4-FFF2-40B4-BE49-F238E27FC236}">
                <a16:creationId xmlns:a16="http://schemas.microsoft.com/office/drawing/2014/main" id="{59C3F55F-D53C-54A4-55E6-F59FB6113E54}"/>
              </a:ext>
            </a:extLst>
          </p:cNvPr>
          <p:cNvSpPr txBox="1"/>
          <p:nvPr/>
        </p:nvSpPr>
        <p:spPr>
          <a:xfrm>
            <a:off x="1462975" y="4697775"/>
            <a:ext cx="41106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>
                <a:solidFill>
                  <a:schemeClr val="lt1"/>
                </a:solidFill>
              </a:rPr>
              <a:t>Tejedoras de Sostenibilidad en </a:t>
            </a:r>
            <a:r>
              <a:rPr lang="es-419" sz="900" b="1" i="1">
                <a:solidFill>
                  <a:schemeClr val="lt1"/>
                </a:solidFill>
              </a:rPr>
              <a:t>La Guajira Bio - Geo</a:t>
            </a:r>
            <a:r>
              <a:rPr lang="es-419" sz="900">
                <a:solidFill>
                  <a:schemeClr val="lt1"/>
                </a:solidFill>
              </a:rPr>
              <a:t> y culturalmente diversa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74" name="Google Shape;74;p15">
            <a:extLst>
              <a:ext uri="{FF2B5EF4-FFF2-40B4-BE49-F238E27FC236}">
                <a16:creationId xmlns:a16="http://schemas.microsoft.com/office/drawing/2014/main" id="{949F9369-730C-FD21-71B7-2EC90EABA968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1399" y="4515946"/>
            <a:ext cx="2932599" cy="6275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209911FD-85FB-108C-A1C4-3B1A89095B54}"/>
              </a:ext>
            </a:extLst>
          </p:cNvPr>
          <p:cNvSpPr txBox="1">
            <a:spLocks/>
          </p:cNvSpPr>
          <p:nvPr/>
        </p:nvSpPr>
        <p:spPr>
          <a:xfrm>
            <a:off x="4027952" y="617959"/>
            <a:ext cx="4323896" cy="498530"/>
          </a:xfrm>
          <a:prstGeom prst="rect">
            <a:avLst/>
          </a:prstGeom>
        </p:spPr>
        <p:txBody>
          <a:bodyPr lIns="68580" tIns="34290" rIns="68580" bIns="3429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>
              <a:solidFill>
                <a:srgbClr val="7030A0"/>
              </a:solidFill>
              <a:cs typeface="Helvetica"/>
            </a:endParaRPr>
          </a:p>
        </p:txBody>
      </p:sp>
      <p:pic>
        <p:nvPicPr>
          <p:cNvPr id="10" name="Google Shape;76;p15" title="Sin título-1.png">
            <a:extLst>
              <a:ext uri="{FF2B5EF4-FFF2-40B4-BE49-F238E27FC236}">
                <a16:creationId xmlns:a16="http://schemas.microsoft.com/office/drawing/2014/main" id="{CCA33A0E-5D58-FE81-0B83-4112E4BE30D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7433"/>
          <a:stretch/>
        </p:blipFill>
        <p:spPr>
          <a:xfrm rot="10800000">
            <a:off x="78875" y="3919550"/>
            <a:ext cx="1421925" cy="110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63;p14" title="Sin título-1-03.png">
            <a:extLst>
              <a:ext uri="{FF2B5EF4-FFF2-40B4-BE49-F238E27FC236}">
                <a16:creationId xmlns:a16="http://schemas.microsoft.com/office/drawing/2014/main" id="{1D63CD3A-29C0-0B32-C63D-16EEB3AF5CB6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82398" y="0"/>
            <a:ext cx="2561602" cy="1442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 descr="Mesa de madera&#10;&#10;El contenido generado por IA puede ser incorrecto.">
            <a:extLst>
              <a:ext uri="{FF2B5EF4-FFF2-40B4-BE49-F238E27FC236}">
                <a16:creationId xmlns:a16="http://schemas.microsoft.com/office/drawing/2014/main" id="{53F00E8E-9ADC-45F9-2E4F-E9BDDC3B19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2995" y="165014"/>
            <a:ext cx="2383397" cy="4237149"/>
          </a:xfrm>
          <a:prstGeom prst="rect">
            <a:avLst/>
          </a:prstGeom>
        </p:spPr>
      </p:pic>
      <p:pic>
        <p:nvPicPr>
          <p:cNvPr id="6" name="Imagen 5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6F3729B4-A72C-1CDC-45B6-1B5F6B3EAD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5690" y="156293"/>
            <a:ext cx="2383397" cy="4237149"/>
          </a:xfrm>
          <a:prstGeom prst="rect">
            <a:avLst/>
          </a:prstGeom>
        </p:spPr>
      </p:pic>
      <p:sp>
        <p:nvSpPr>
          <p:cNvPr id="7" name="TextBox 34">
            <a:extLst>
              <a:ext uri="{FF2B5EF4-FFF2-40B4-BE49-F238E27FC236}">
                <a16:creationId xmlns:a16="http://schemas.microsoft.com/office/drawing/2014/main" id="{B0E13309-11DA-B44E-9751-2A01D319B5E0}"/>
              </a:ext>
            </a:extLst>
          </p:cNvPr>
          <p:cNvSpPr txBox="1"/>
          <p:nvPr/>
        </p:nvSpPr>
        <p:spPr>
          <a:xfrm>
            <a:off x="6582398" y="1705305"/>
            <a:ext cx="1847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rgbClr val="7030A0"/>
                </a:solidFill>
              </a:rPr>
              <a:t>Secciones</a:t>
            </a:r>
            <a:r>
              <a:rPr lang="en-US" sz="1200" b="1" dirty="0">
                <a:solidFill>
                  <a:srgbClr val="7030A0"/>
                </a:solidFill>
              </a:rPr>
              <a:t> </a:t>
            </a:r>
            <a:r>
              <a:rPr lang="en-US" sz="1200" b="1" dirty="0" err="1">
                <a:solidFill>
                  <a:srgbClr val="7030A0"/>
                </a:solidFill>
              </a:rPr>
              <a:t>delgadas</a:t>
            </a:r>
            <a:r>
              <a:rPr lang="en-US" sz="1200" b="1" dirty="0">
                <a:solidFill>
                  <a:srgbClr val="7030A0"/>
                </a:solidFill>
              </a:rPr>
              <a:t> de </a:t>
            </a:r>
            <a:r>
              <a:rPr lang="en-US" sz="1200" b="1" dirty="0" err="1">
                <a:solidFill>
                  <a:srgbClr val="7030A0"/>
                </a:solidFill>
              </a:rPr>
              <a:t>rocas</a:t>
            </a:r>
            <a:r>
              <a:rPr lang="en-US" sz="1200" b="1" dirty="0">
                <a:solidFill>
                  <a:srgbClr val="7030A0"/>
                </a:solidFill>
              </a:rPr>
              <a:t> </a:t>
            </a:r>
            <a:r>
              <a:rPr lang="en-US" sz="1200" b="1" dirty="0" err="1">
                <a:solidFill>
                  <a:srgbClr val="7030A0"/>
                </a:solidFill>
              </a:rPr>
              <a:t>halladas</a:t>
            </a:r>
            <a:r>
              <a:rPr lang="en-US" sz="1200" b="1" dirty="0">
                <a:solidFill>
                  <a:srgbClr val="7030A0"/>
                </a:solidFill>
              </a:rPr>
              <a:t> </a:t>
            </a:r>
            <a:r>
              <a:rPr lang="en-US" sz="1200" b="1" dirty="0" err="1">
                <a:solidFill>
                  <a:srgbClr val="7030A0"/>
                </a:solidFill>
              </a:rPr>
              <a:t>en</a:t>
            </a:r>
            <a:r>
              <a:rPr lang="en-US" sz="1200" b="1" dirty="0">
                <a:solidFill>
                  <a:srgbClr val="7030A0"/>
                </a:solidFill>
              </a:rPr>
              <a:t> la </a:t>
            </a:r>
            <a:r>
              <a:rPr lang="en-US" sz="1200" b="1" dirty="0" err="1">
                <a:solidFill>
                  <a:srgbClr val="7030A0"/>
                </a:solidFill>
              </a:rPr>
              <a:t>cuenca</a:t>
            </a:r>
            <a:endParaRPr lang="en-US" sz="1200" b="1" dirty="0">
              <a:solidFill>
                <a:srgbClr val="7030A0"/>
              </a:solidFill>
            </a:endParaRPr>
          </a:p>
        </p:txBody>
      </p:sp>
      <p:sp>
        <p:nvSpPr>
          <p:cNvPr id="14" name="TextBox 34">
            <a:extLst>
              <a:ext uri="{FF2B5EF4-FFF2-40B4-BE49-F238E27FC236}">
                <a16:creationId xmlns:a16="http://schemas.microsoft.com/office/drawing/2014/main" id="{A710D010-99A1-46DB-FFF8-3E897060A7AF}"/>
              </a:ext>
            </a:extLst>
          </p:cNvPr>
          <p:cNvSpPr txBox="1"/>
          <p:nvPr/>
        </p:nvSpPr>
        <p:spPr>
          <a:xfrm>
            <a:off x="921502" y="4393442"/>
            <a:ext cx="3364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b="1" dirty="0">
                <a:solidFill>
                  <a:srgbClr val="7030A0"/>
                </a:solidFill>
              </a:rPr>
              <a:t>Invertebrado marino (Bivalvo)</a:t>
            </a:r>
          </a:p>
          <a:p>
            <a:pPr algn="ctr"/>
            <a:endParaRPr lang="en-US" sz="1200" b="1" dirty="0">
              <a:solidFill>
                <a:srgbClr val="7030A0"/>
              </a:solidFill>
            </a:endParaRPr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DA96C0F1-3566-41C2-0F57-181D1B617338}"/>
              </a:ext>
            </a:extLst>
          </p:cNvPr>
          <p:cNvCxnSpPr/>
          <p:nvPr/>
        </p:nvCxnSpPr>
        <p:spPr>
          <a:xfrm>
            <a:off x="2863050" y="2283588"/>
            <a:ext cx="355071" cy="21866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05775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>
          <a:extLst>
            <a:ext uri="{FF2B5EF4-FFF2-40B4-BE49-F238E27FC236}">
              <a16:creationId xmlns:a16="http://schemas.microsoft.com/office/drawing/2014/main" id="{55638610-A9BE-9457-5125-5F7F6AD754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>
            <a:extLst>
              <a:ext uri="{FF2B5EF4-FFF2-40B4-BE49-F238E27FC236}">
                <a16:creationId xmlns:a16="http://schemas.microsoft.com/office/drawing/2014/main" id="{4C1D722A-9F5A-0E4D-87C1-BDE010B8F237}"/>
              </a:ext>
            </a:extLst>
          </p:cNvPr>
          <p:cNvSpPr/>
          <p:nvPr/>
        </p:nvSpPr>
        <p:spPr>
          <a:xfrm>
            <a:off x="0" y="4697775"/>
            <a:ext cx="5726100" cy="323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5">
            <a:extLst>
              <a:ext uri="{FF2B5EF4-FFF2-40B4-BE49-F238E27FC236}">
                <a16:creationId xmlns:a16="http://schemas.microsoft.com/office/drawing/2014/main" id="{99BEAD88-4F30-C044-9796-E6BD0DB59B06}"/>
              </a:ext>
            </a:extLst>
          </p:cNvPr>
          <p:cNvSpPr txBox="1"/>
          <p:nvPr/>
        </p:nvSpPr>
        <p:spPr>
          <a:xfrm>
            <a:off x="1462975" y="4697775"/>
            <a:ext cx="41106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>
                <a:solidFill>
                  <a:schemeClr val="lt1"/>
                </a:solidFill>
              </a:rPr>
              <a:t>Tejedoras de Sostenibilidad en </a:t>
            </a:r>
            <a:r>
              <a:rPr lang="es-419" sz="900" b="1" i="1">
                <a:solidFill>
                  <a:schemeClr val="lt1"/>
                </a:solidFill>
              </a:rPr>
              <a:t>La Guajira Bio - Geo</a:t>
            </a:r>
            <a:r>
              <a:rPr lang="es-419" sz="900">
                <a:solidFill>
                  <a:schemeClr val="lt1"/>
                </a:solidFill>
              </a:rPr>
              <a:t> y culturalmente diversa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74" name="Google Shape;74;p15">
            <a:extLst>
              <a:ext uri="{FF2B5EF4-FFF2-40B4-BE49-F238E27FC236}">
                <a16:creationId xmlns:a16="http://schemas.microsoft.com/office/drawing/2014/main" id="{7D169B8B-DCB4-E6B5-A126-5F51E523B03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1399" y="4515946"/>
            <a:ext cx="2932599" cy="6275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C7F55C83-5E3D-5F03-57F3-66E63040A4A4}"/>
              </a:ext>
            </a:extLst>
          </p:cNvPr>
          <p:cNvSpPr txBox="1">
            <a:spLocks/>
          </p:cNvSpPr>
          <p:nvPr/>
        </p:nvSpPr>
        <p:spPr>
          <a:xfrm>
            <a:off x="4027952" y="617959"/>
            <a:ext cx="4323896" cy="498530"/>
          </a:xfrm>
          <a:prstGeom prst="rect">
            <a:avLst/>
          </a:prstGeom>
        </p:spPr>
        <p:txBody>
          <a:bodyPr lIns="68580" tIns="34290" rIns="68580" bIns="3429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>
              <a:solidFill>
                <a:srgbClr val="7030A0"/>
              </a:solidFill>
              <a:cs typeface="Helvetica"/>
            </a:endParaRPr>
          </a:p>
        </p:txBody>
      </p:sp>
      <p:pic>
        <p:nvPicPr>
          <p:cNvPr id="10" name="Google Shape;76;p15" title="Sin título-1.png">
            <a:extLst>
              <a:ext uri="{FF2B5EF4-FFF2-40B4-BE49-F238E27FC236}">
                <a16:creationId xmlns:a16="http://schemas.microsoft.com/office/drawing/2014/main" id="{8F6A8157-202F-39AE-39EF-2CF4AF9C820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7433"/>
          <a:stretch/>
        </p:blipFill>
        <p:spPr>
          <a:xfrm rot="10800000">
            <a:off x="78875" y="3919550"/>
            <a:ext cx="1421925" cy="110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63;p14" title="Sin título-1-03.png">
            <a:extLst>
              <a:ext uri="{FF2B5EF4-FFF2-40B4-BE49-F238E27FC236}">
                <a16:creationId xmlns:a16="http://schemas.microsoft.com/office/drawing/2014/main" id="{DE18409E-9FED-2AD9-7BC9-FDEBB25FC2C0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82398" y="0"/>
            <a:ext cx="2561602" cy="144262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34">
            <a:extLst>
              <a:ext uri="{FF2B5EF4-FFF2-40B4-BE49-F238E27FC236}">
                <a16:creationId xmlns:a16="http://schemas.microsoft.com/office/drawing/2014/main" id="{E16AD935-C297-7478-3722-49FF3EF8DAF3}"/>
              </a:ext>
            </a:extLst>
          </p:cNvPr>
          <p:cNvSpPr txBox="1"/>
          <p:nvPr/>
        </p:nvSpPr>
        <p:spPr>
          <a:xfrm>
            <a:off x="847792" y="4240190"/>
            <a:ext cx="2868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 err="1">
                <a:solidFill>
                  <a:srgbClr val="7030A0"/>
                </a:solidFill>
              </a:rPr>
              <a:t>XPl</a:t>
            </a:r>
            <a:r>
              <a:rPr lang="pt-BR" sz="1200" b="1" dirty="0">
                <a:solidFill>
                  <a:srgbClr val="7030A0"/>
                </a:solidFill>
              </a:rPr>
              <a:t> 4X 530 </a:t>
            </a:r>
            <a:r>
              <a:rPr lang="pt-BR" sz="1200" b="1" dirty="0" err="1">
                <a:solidFill>
                  <a:srgbClr val="7030A0"/>
                </a:solidFill>
              </a:rPr>
              <a:t>nm</a:t>
            </a:r>
            <a:r>
              <a:rPr lang="pt-BR" sz="1200" b="1" dirty="0">
                <a:solidFill>
                  <a:srgbClr val="7030A0"/>
                </a:solidFill>
              </a:rPr>
              <a:t> de retardo</a:t>
            </a:r>
            <a:endParaRPr lang="en-US" sz="1200" b="1" dirty="0">
              <a:solidFill>
                <a:srgbClr val="7030A0"/>
              </a:solidFill>
            </a:endParaRPr>
          </a:p>
        </p:txBody>
      </p:sp>
      <p:pic>
        <p:nvPicPr>
          <p:cNvPr id="3" name="Imagen 2" descr="Imagen que contiene interior, tabla, sartén, alimentos&#10;&#10;El contenido generado por IA puede ser incorrecto.">
            <a:extLst>
              <a:ext uri="{FF2B5EF4-FFF2-40B4-BE49-F238E27FC236}">
                <a16:creationId xmlns:a16="http://schemas.microsoft.com/office/drawing/2014/main" id="{E421B2B4-8158-323B-F684-24677846CC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6541" y="213181"/>
            <a:ext cx="2303709" cy="4095482"/>
          </a:xfrm>
          <a:prstGeom prst="rect">
            <a:avLst/>
          </a:prstGeom>
        </p:spPr>
      </p:pic>
      <p:pic>
        <p:nvPicPr>
          <p:cNvPr id="9" name="Imagen 8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177D0F9-CCFD-BEE7-397B-1C30D6E3C0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63199" y="213181"/>
            <a:ext cx="2303709" cy="4095483"/>
          </a:xfrm>
          <a:prstGeom prst="rect">
            <a:avLst/>
          </a:prstGeom>
        </p:spPr>
      </p:pic>
      <p:sp>
        <p:nvSpPr>
          <p:cNvPr id="12" name="TextBox 34">
            <a:extLst>
              <a:ext uri="{FF2B5EF4-FFF2-40B4-BE49-F238E27FC236}">
                <a16:creationId xmlns:a16="http://schemas.microsoft.com/office/drawing/2014/main" id="{1E65CC2D-912D-9753-8421-CAFE793BD184}"/>
              </a:ext>
            </a:extLst>
          </p:cNvPr>
          <p:cNvSpPr txBox="1"/>
          <p:nvPr/>
        </p:nvSpPr>
        <p:spPr>
          <a:xfrm>
            <a:off x="3320250" y="4275079"/>
            <a:ext cx="2868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>
                <a:solidFill>
                  <a:srgbClr val="7030A0"/>
                </a:solidFill>
              </a:rPr>
              <a:t>XPL 4X 530nm de retardo</a:t>
            </a:r>
            <a:endParaRPr lang="en-US" sz="1200" b="1" dirty="0">
              <a:solidFill>
                <a:srgbClr val="7030A0"/>
              </a:solidFill>
            </a:endParaRPr>
          </a:p>
        </p:txBody>
      </p:sp>
      <p:sp>
        <p:nvSpPr>
          <p:cNvPr id="15" name="TextBox 34">
            <a:extLst>
              <a:ext uri="{FF2B5EF4-FFF2-40B4-BE49-F238E27FC236}">
                <a16:creationId xmlns:a16="http://schemas.microsoft.com/office/drawing/2014/main" id="{5003A780-BD3B-9249-B9BF-C98AE4072941}"/>
              </a:ext>
            </a:extLst>
          </p:cNvPr>
          <p:cNvSpPr txBox="1"/>
          <p:nvPr/>
        </p:nvSpPr>
        <p:spPr>
          <a:xfrm>
            <a:off x="5989313" y="4286225"/>
            <a:ext cx="2868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>
                <a:solidFill>
                  <a:srgbClr val="7030A0"/>
                </a:solidFill>
              </a:rPr>
              <a:t>XPX 10X </a:t>
            </a:r>
            <a:r>
              <a:rPr lang="pt-BR" sz="1200" b="1" dirty="0" err="1">
                <a:solidFill>
                  <a:srgbClr val="7030A0"/>
                </a:solidFill>
              </a:rPr>
              <a:t>foraminifero</a:t>
            </a:r>
            <a:r>
              <a:rPr lang="pt-BR" sz="1200" b="1" dirty="0">
                <a:solidFill>
                  <a:srgbClr val="7030A0"/>
                </a:solidFill>
              </a:rPr>
              <a:t> 530nm de retardo</a:t>
            </a:r>
          </a:p>
        </p:txBody>
      </p:sp>
      <p:pic>
        <p:nvPicPr>
          <p:cNvPr id="17" name="Imagen 16" descr="Imagen que contiene alimentos, pequeño, tabla, sartén&#10;&#10;El contenido generado por IA puede ser incorrecto.">
            <a:extLst>
              <a:ext uri="{FF2B5EF4-FFF2-40B4-BE49-F238E27FC236}">
                <a16:creationId xmlns:a16="http://schemas.microsoft.com/office/drawing/2014/main" id="{F678CA49-77F4-51B0-CE22-37F29D4424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31660" y="206958"/>
            <a:ext cx="2303709" cy="4095482"/>
          </a:xfrm>
          <a:prstGeom prst="rect">
            <a:avLst/>
          </a:prstGeom>
        </p:spPr>
      </p:pic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0C413EC6-221E-06B6-D3FC-3B29262B6357}"/>
              </a:ext>
            </a:extLst>
          </p:cNvPr>
          <p:cNvCxnSpPr/>
          <p:nvPr/>
        </p:nvCxnSpPr>
        <p:spPr>
          <a:xfrm>
            <a:off x="7386084" y="2339163"/>
            <a:ext cx="276446" cy="2027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49007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7886DB-D422-E144-8298-24679AF43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</p:spPr>
      </p:pic>
      <p:sp>
        <p:nvSpPr>
          <p:cNvPr id="4" name="Google Shape;387;p45">
            <a:extLst>
              <a:ext uri="{FF2B5EF4-FFF2-40B4-BE49-F238E27FC236}">
                <a16:creationId xmlns:a16="http://schemas.microsoft.com/office/drawing/2014/main" id="{7BF09060-411A-5F49-8945-AB228DF6ADF8}"/>
              </a:ext>
            </a:extLst>
          </p:cNvPr>
          <p:cNvSpPr txBox="1"/>
          <p:nvPr/>
        </p:nvSpPr>
        <p:spPr>
          <a:xfrm>
            <a:off x="0" y="4374947"/>
            <a:ext cx="9144000" cy="61549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spcFirstLastPara="1" wrap="square" lIns="182850" tIns="182850" rIns="182850" bIns="182850" anchor="t" anchorCtr="0">
            <a:spAutoFit/>
          </a:bodyPr>
          <a:lstStyle/>
          <a:p>
            <a:pPr algn="ctr">
              <a:buClr>
                <a:srgbClr val="000000"/>
              </a:buClr>
              <a:buSzPts val="3300"/>
            </a:pPr>
            <a:r>
              <a:rPr lang="en-US" sz="1600" b="1" dirty="0" err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Ceremonia</a:t>
            </a:r>
            <a:r>
              <a:rPr lang="en-US" sz="1600" b="1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de </a:t>
            </a:r>
            <a:r>
              <a:rPr lang="en-US" sz="1600" b="1" dirty="0" err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graduación</a:t>
            </a:r>
            <a:r>
              <a:rPr lang="en-US" sz="1600" b="1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US" sz="1600" b="1" dirty="0" err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niños</a:t>
            </a:r>
            <a:r>
              <a:rPr lang="en-US" sz="1600" b="1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y </a:t>
            </a:r>
            <a:r>
              <a:rPr lang="en-US" sz="1600" b="1" dirty="0" err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adultos</a:t>
            </a:r>
            <a:endParaRPr sz="1600" b="1" dirty="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2352083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286;p36">
            <a:extLst>
              <a:ext uri="{FF2B5EF4-FFF2-40B4-BE49-F238E27FC236}">
                <a16:creationId xmlns:a16="http://schemas.microsoft.com/office/drawing/2014/main" id="{7392989B-4CB5-2C41-AB73-23655F71C1AC}"/>
              </a:ext>
            </a:extLst>
          </p:cNvPr>
          <p:cNvSpPr txBox="1"/>
          <p:nvPr/>
        </p:nvSpPr>
        <p:spPr>
          <a:xfrm>
            <a:off x="422669" y="1710159"/>
            <a:ext cx="3444300" cy="896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800"/>
            </a:pPr>
            <a:r>
              <a:rPr lang="es-ES" sz="3000" b="1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Que es un paisaje?</a:t>
            </a:r>
            <a:endParaRPr sz="3000" b="1" dirty="0">
              <a:solidFill>
                <a:srgbClr val="7030A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E38E3C-A65C-0545-B61F-E9EBC264E5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34794"/>
            <a:ext cx="51435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9542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6F4B2B6-6ABE-8043-8939-14FD07FF5F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079" t="48732" r="4187" b="29361"/>
          <a:stretch/>
        </p:blipFill>
        <p:spPr>
          <a:xfrm>
            <a:off x="4726529" y="-1210286"/>
            <a:ext cx="1135119" cy="85133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FEAA29F-2429-0A41-991D-AB213AF15FF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</a:blip>
          <a:stretch>
            <a:fillRect/>
          </a:stretch>
        </p:blipFill>
        <p:spPr>
          <a:xfrm>
            <a:off x="165419" y="0"/>
            <a:ext cx="8819651" cy="51435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86023BD-4EDC-6743-AD62-87B4B0DDA6A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35000"/>
          </a:blip>
          <a:srcRect l="19347" t="5688" r="17337" b="6845"/>
          <a:stretch/>
        </p:blipFill>
        <p:spPr>
          <a:xfrm>
            <a:off x="2009912" y="66262"/>
            <a:ext cx="6007647" cy="5864608"/>
          </a:xfrm>
          <a:prstGeom prst="rect">
            <a:avLst/>
          </a:prstGeom>
        </p:spPr>
      </p:pic>
      <p:pic>
        <p:nvPicPr>
          <p:cNvPr id="6" name="Google Shape;63;p14" title="Sin título-1-03.png">
            <a:extLst>
              <a:ext uri="{FF2B5EF4-FFF2-40B4-BE49-F238E27FC236}">
                <a16:creationId xmlns:a16="http://schemas.microsoft.com/office/drawing/2014/main" id="{C5CAF99E-E147-804D-BF67-CE49F306D38B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66990" y="0"/>
            <a:ext cx="1577009" cy="8881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635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6F4B2B6-6ABE-8043-8939-14FD07FF5F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079" t="48732" r="4187" b="29361"/>
          <a:stretch/>
        </p:blipFill>
        <p:spPr>
          <a:xfrm>
            <a:off x="4726529" y="-1210286"/>
            <a:ext cx="1135119" cy="85133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FEAA29F-2429-0A41-991D-AB213AF15FF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</a:blip>
          <a:stretch>
            <a:fillRect/>
          </a:stretch>
        </p:blipFill>
        <p:spPr>
          <a:xfrm>
            <a:off x="165419" y="0"/>
            <a:ext cx="8819651" cy="51435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D9D1C1C-C201-3944-85F5-5E0B7DAE8D9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0"/>
          </a:blip>
          <a:srcRect l="21598" t="7642" r="21475" b="8191"/>
          <a:stretch/>
        </p:blipFill>
        <p:spPr>
          <a:xfrm>
            <a:off x="2226368" y="182820"/>
            <a:ext cx="5398049" cy="5639753"/>
          </a:xfrm>
          <a:prstGeom prst="rect">
            <a:avLst/>
          </a:prstGeom>
        </p:spPr>
      </p:pic>
      <p:pic>
        <p:nvPicPr>
          <p:cNvPr id="8" name="Google Shape;63;p14" title="Sin título-1-03.png">
            <a:extLst>
              <a:ext uri="{FF2B5EF4-FFF2-40B4-BE49-F238E27FC236}">
                <a16:creationId xmlns:a16="http://schemas.microsoft.com/office/drawing/2014/main" id="{E3E30E77-F29D-B944-9767-FD021C4288FC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63468" y="0"/>
            <a:ext cx="1780532" cy="10027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6653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6F4B2B6-6ABE-8043-8939-14FD07FF5F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079" t="48732" r="4187" b="29361"/>
          <a:stretch/>
        </p:blipFill>
        <p:spPr>
          <a:xfrm>
            <a:off x="4726529" y="-1210286"/>
            <a:ext cx="1135119" cy="85133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FEAA29F-2429-0A41-991D-AB213AF15FF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</a:blip>
          <a:stretch>
            <a:fillRect/>
          </a:stretch>
        </p:blipFill>
        <p:spPr>
          <a:xfrm>
            <a:off x="165419" y="0"/>
            <a:ext cx="8819651" cy="5143500"/>
          </a:xfrm>
          <a:prstGeom prst="rect">
            <a:avLst/>
          </a:prstGeom>
        </p:spPr>
      </p:pic>
      <p:pic>
        <p:nvPicPr>
          <p:cNvPr id="6" name="Google Shape;63;p14" title="Sin título-1-03.png">
            <a:extLst>
              <a:ext uri="{FF2B5EF4-FFF2-40B4-BE49-F238E27FC236}">
                <a16:creationId xmlns:a16="http://schemas.microsoft.com/office/drawing/2014/main" id="{ABAA771A-22AE-6B4E-966B-6D5416FE7824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02686" y="0"/>
            <a:ext cx="1741313" cy="98066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223ABF1-4CAC-DE4D-89CA-FCC53F12B4F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50000"/>
          </a:blip>
          <a:srcRect l="18240" t="19066" r="35884" b="6716"/>
          <a:stretch/>
        </p:blipFill>
        <p:spPr>
          <a:xfrm>
            <a:off x="2244963" y="175601"/>
            <a:ext cx="4998794" cy="5714787"/>
          </a:xfrm>
          <a:prstGeom prst="snip2SameRect">
            <a:avLst>
              <a:gd name="adj1" fmla="val 22833"/>
              <a:gd name="adj2" fmla="val 0"/>
            </a:avLst>
          </a:prstGeom>
        </p:spPr>
      </p:pic>
    </p:spTree>
    <p:extLst>
      <p:ext uri="{BB962C8B-B14F-4D97-AF65-F5344CB8AC3E}">
        <p14:creationId xmlns:p14="http://schemas.microsoft.com/office/powerpoint/2010/main" val="1118687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05;p38">
            <a:extLst>
              <a:ext uri="{FF2B5EF4-FFF2-40B4-BE49-F238E27FC236}">
                <a16:creationId xmlns:a16="http://schemas.microsoft.com/office/drawing/2014/main" id="{57912993-AAE3-AB44-8E88-9EBA18F692D7}"/>
              </a:ext>
            </a:extLst>
          </p:cNvPr>
          <p:cNvSpPr txBox="1"/>
          <p:nvPr/>
        </p:nvSpPr>
        <p:spPr>
          <a:xfrm>
            <a:off x="145075" y="2754840"/>
            <a:ext cx="1864838" cy="1163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20000"/>
              </a:lnSpc>
              <a:buClr>
                <a:srgbClr val="000000"/>
              </a:buClr>
              <a:buSzPts val="2100"/>
            </a:pPr>
            <a:r>
              <a:rPr lang="en-US" sz="2100" b="1" dirty="0" err="1">
                <a:solidFill>
                  <a:srgbClr val="7030A0"/>
                </a:solidFill>
                <a:latin typeface="Raleway"/>
                <a:ea typeface="Raleway"/>
                <a:cs typeface="Raleway"/>
                <a:sym typeface="Raleway"/>
              </a:rPr>
              <a:t>Desplaza</a:t>
            </a:r>
            <a:r>
              <a:rPr lang="en-US" sz="2100" b="1" dirty="0">
                <a:solidFill>
                  <a:srgbClr val="7030A0"/>
                </a:solidFill>
                <a:latin typeface="Raleway"/>
                <a:ea typeface="Raleway"/>
                <a:cs typeface="Raleway"/>
                <a:sym typeface="Raleway"/>
              </a:rPr>
              <a:t> el </a:t>
            </a:r>
            <a:r>
              <a:rPr lang="en-US" sz="2100" b="1" dirty="0" err="1">
                <a:solidFill>
                  <a:srgbClr val="7030A0"/>
                </a:solidFill>
                <a:latin typeface="Raleway"/>
                <a:ea typeface="Raleway"/>
                <a:cs typeface="Raleway"/>
                <a:sym typeface="Raleway"/>
              </a:rPr>
              <a:t>enfoque</a:t>
            </a:r>
            <a:r>
              <a:rPr lang="en-US" sz="2100" b="1" dirty="0">
                <a:solidFill>
                  <a:srgbClr val="7030A0"/>
                </a:solidFill>
                <a:latin typeface="Raleway"/>
                <a:ea typeface="Raleway"/>
                <a:cs typeface="Raleway"/>
                <a:sym typeface="Raleway"/>
              </a:rPr>
              <a:t> individual...</a:t>
            </a:r>
            <a:endParaRPr sz="2100" b="1" dirty="0">
              <a:solidFill>
                <a:srgbClr val="7030A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" name="Google Shape;315;p38">
            <a:extLst>
              <a:ext uri="{FF2B5EF4-FFF2-40B4-BE49-F238E27FC236}">
                <a16:creationId xmlns:a16="http://schemas.microsoft.com/office/drawing/2014/main" id="{4941DD35-A786-C14F-AA45-54A6B3F420A9}"/>
              </a:ext>
            </a:extLst>
          </p:cNvPr>
          <p:cNvSpPr txBox="1"/>
          <p:nvPr/>
        </p:nvSpPr>
        <p:spPr>
          <a:xfrm>
            <a:off x="2632771" y="372842"/>
            <a:ext cx="2483889" cy="77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20000"/>
              </a:lnSpc>
              <a:buClr>
                <a:srgbClr val="000000"/>
              </a:buClr>
              <a:buSzPts val="2100"/>
            </a:pPr>
            <a:r>
              <a:rPr lang="en-US" sz="2100" b="1" dirty="0">
                <a:solidFill>
                  <a:srgbClr val="7030A0"/>
                </a:solidFill>
                <a:latin typeface="Raleway"/>
                <a:ea typeface="Raleway"/>
                <a:cs typeface="Raleway"/>
                <a:sym typeface="Raleway"/>
              </a:rPr>
              <a:t>… a un </a:t>
            </a:r>
            <a:r>
              <a:rPr lang="en-US" sz="2100" b="1" dirty="0" err="1">
                <a:solidFill>
                  <a:srgbClr val="7030A0"/>
                </a:solidFill>
                <a:latin typeface="Raleway"/>
                <a:ea typeface="Raleway"/>
                <a:cs typeface="Raleway"/>
                <a:sym typeface="Raleway"/>
              </a:rPr>
              <a:t>enfoque</a:t>
            </a:r>
            <a:r>
              <a:rPr lang="en-US" sz="2100" b="1" dirty="0">
                <a:solidFill>
                  <a:srgbClr val="7030A0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lang="en-US" sz="2100" b="1" dirty="0" err="1">
                <a:solidFill>
                  <a:srgbClr val="7030A0"/>
                </a:solidFill>
                <a:latin typeface="Raleway"/>
                <a:ea typeface="Raleway"/>
                <a:cs typeface="Raleway"/>
                <a:sym typeface="Raleway"/>
              </a:rPr>
              <a:t>colectivo</a:t>
            </a:r>
            <a:endParaRPr sz="700" dirty="0">
              <a:solidFill>
                <a:srgbClr val="7030A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04E1CE-7432-9442-8EB2-9DFC249F10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8309" y="348974"/>
            <a:ext cx="3008552" cy="3008552"/>
          </a:xfrm>
          <a:prstGeom prst="ellipse">
            <a:avLst/>
          </a:prstGeom>
        </p:spPr>
      </p:pic>
      <p:pic>
        <p:nvPicPr>
          <p:cNvPr id="11" name="Google Shape;71;p15" title="WhatsApp Image 2025-06-25 at 1.18.01 PM (2).jpeg">
            <a:extLst>
              <a:ext uri="{FF2B5EF4-FFF2-40B4-BE49-F238E27FC236}">
                <a16:creationId xmlns:a16="http://schemas.microsoft.com/office/drawing/2014/main" id="{0AB9428A-A444-A440-93E2-8D67FB258F8C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1306" y="2344422"/>
            <a:ext cx="2227003" cy="2219993"/>
          </a:xfrm>
          <a:prstGeom prst="ellipse">
            <a:avLst/>
          </a:prstGeom>
          <a:noFill/>
          <a:ln>
            <a:noFill/>
          </a:ln>
        </p:spPr>
      </p:pic>
      <p:sp>
        <p:nvSpPr>
          <p:cNvPr id="12" name="Google Shape;72;p15">
            <a:extLst>
              <a:ext uri="{FF2B5EF4-FFF2-40B4-BE49-F238E27FC236}">
                <a16:creationId xmlns:a16="http://schemas.microsoft.com/office/drawing/2014/main" id="{23A424A3-57BA-CE4C-8DF5-40C42C4985D0}"/>
              </a:ext>
            </a:extLst>
          </p:cNvPr>
          <p:cNvSpPr/>
          <p:nvPr/>
        </p:nvSpPr>
        <p:spPr>
          <a:xfrm>
            <a:off x="0" y="4697775"/>
            <a:ext cx="5726100" cy="323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73;p15">
            <a:extLst>
              <a:ext uri="{FF2B5EF4-FFF2-40B4-BE49-F238E27FC236}">
                <a16:creationId xmlns:a16="http://schemas.microsoft.com/office/drawing/2014/main" id="{773C09FB-28D0-1147-BAD2-5BA2E359386F}"/>
              </a:ext>
            </a:extLst>
          </p:cNvPr>
          <p:cNvSpPr txBox="1"/>
          <p:nvPr/>
        </p:nvSpPr>
        <p:spPr>
          <a:xfrm>
            <a:off x="1462975" y="4697775"/>
            <a:ext cx="41106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>
                <a:solidFill>
                  <a:schemeClr val="lt1"/>
                </a:solidFill>
              </a:rPr>
              <a:t>Tejedoras de Sostenibilidad en </a:t>
            </a:r>
            <a:r>
              <a:rPr lang="es-419" sz="900" b="1" i="1">
                <a:solidFill>
                  <a:schemeClr val="lt1"/>
                </a:solidFill>
              </a:rPr>
              <a:t>La Guajira Bio - Geo</a:t>
            </a:r>
            <a:r>
              <a:rPr lang="es-419" sz="900">
                <a:solidFill>
                  <a:schemeClr val="lt1"/>
                </a:solidFill>
              </a:rPr>
              <a:t> y culturalmente diversa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14" name="Google Shape;74;p15">
            <a:extLst>
              <a:ext uri="{FF2B5EF4-FFF2-40B4-BE49-F238E27FC236}">
                <a16:creationId xmlns:a16="http://schemas.microsoft.com/office/drawing/2014/main" id="{D730DAEA-E340-A243-8D9C-BAFDDE0F164D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11399" y="4515946"/>
            <a:ext cx="2932599" cy="62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76;p15" title="Sin título-1.png">
            <a:extLst>
              <a:ext uri="{FF2B5EF4-FFF2-40B4-BE49-F238E27FC236}">
                <a16:creationId xmlns:a16="http://schemas.microsoft.com/office/drawing/2014/main" id="{E5D8EB67-CF98-7341-A78C-F5E5889A2020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7433"/>
          <a:stretch/>
        </p:blipFill>
        <p:spPr>
          <a:xfrm rot="10800000">
            <a:off x="78875" y="3919550"/>
            <a:ext cx="1421925" cy="11013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" name="Curved Connector 2">
            <a:extLst>
              <a:ext uri="{FF2B5EF4-FFF2-40B4-BE49-F238E27FC236}">
                <a16:creationId xmlns:a16="http://schemas.microsoft.com/office/drawing/2014/main" id="{CB8774C0-81DD-0D46-BAE3-AA8CB787056A}"/>
              </a:ext>
            </a:extLst>
          </p:cNvPr>
          <p:cNvCxnSpPr>
            <a:cxnSpLocks/>
          </p:cNvCxnSpPr>
          <p:nvPr/>
        </p:nvCxnSpPr>
        <p:spPr>
          <a:xfrm flipV="1">
            <a:off x="3506742" y="1602608"/>
            <a:ext cx="735949" cy="608454"/>
          </a:xfrm>
          <a:prstGeom prst="curvedConnector3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Google Shape;63;p14" title="Sin título-1-03.png">
            <a:extLst>
              <a:ext uri="{FF2B5EF4-FFF2-40B4-BE49-F238E27FC236}">
                <a16:creationId xmlns:a16="http://schemas.microsoft.com/office/drawing/2014/main" id="{24522756-B536-094A-9B36-8F10154EA634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582398" y="0"/>
            <a:ext cx="2561602" cy="14426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4470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72;p15">
            <a:extLst>
              <a:ext uri="{FF2B5EF4-FFF2-40B4-BE49-F238E27FC236}">
                <a16:creationId xmlns:a16="http://schemas.microsoft.com/office/drawing/2014/main" id="{23A424A3-57BA-CE4C-8DF5-40C42C4985D0}"/>
              </a:ext>
            </a:extLst>
          </p:cNvPr>
          <p:cNvSpPr/>
          <p:nvPr/>
        </p:nvSpPr>
        <p:spPr>
          <a:xfrm>
            <a:off x="0" y="4789561"/>
            <a:ext cx="5726100" cy="323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73;p15">
            <a:extLst>
              <a:ext uri="{FF2B5EF4-FFF2-40B4-BE49-F238E27FC236}">
                <a16:creationId xmlns:a16="http://schemas.microsoft.com/office/drawing/2014/main" id="{773C09FB-28D0-1147-BAD2-5BA2E359386F}"/>
              </a:ext>
            </a:extLst>
          </p:cNvPr>
          <p:cNvSpPr txBox="1"/>
          <p:nvPr/>
        </p:nvSpPr>
        <p:spPr>
          <a:xfrm>
            <a:off x="1462975" y="4789561"/>
            <a:ext cx="41106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>
                <a:solidFill>
                  <a:schemeClr val="lt1"/>
                </a:solidFill>
              </a:rPr>
              <a:t>Tejedoras de Sostenibilidad en </a:t>
            </a:r>
            <a:r>
              <a:rPr lang="es-419" sz="900" b="1" i="1">
                <a:solidFill>
                  <a:schemeClr val="lt1"/>
                </a:solidFill>
              </a:rPr>
              <a:t>La Guajira Bio - Geo</a:t>
            </a:r>
            <a:r>
              <a:rPr lang="es-419" sz="900">
                <a:solidFill>
                  <a:schemeClr val="lt1"/>
                </a:solidFill>
              </a:rPr>
              <a:t> y culturalmente diversa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14" name="Google Shape;74;p15">
            <a:extLst>
              <a:ext uri="{FF2B5EF4-FFF2-40B4-BE49-F238E27FC236}">
                <a16:creationId xmlns:a16="http://schemas.microsoft.com/office/drawing/2014/main" id="{D730DAEA-E340-A243-8D9C-BAFDDE0F164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1403" y="4515950"/>
            <a:ext cx="2932599" cy="62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76;p15" title="Sin título-1.png">
            <a:extLst>
              <a:ext uri="{FF2B5EF4-FFF2-40B4-BE49-F238E27FC236}">
                <a16:creationId xmlns:a16="http://schemas.microsoft.com/office/drawing/2014/main" id="{E5D8EB67-CF98-7341-A78C-F5E5889A202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7433"/>
          <a:stretch/>
        </p:blipFill>
        <p:spPr>
          <a:xfrm rot="10800000">
            <a:off x="78875" y="4011336"/>
            <a:ext cx="1421925" cy="110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68CB5F1-4131-7D4A-974E-F426395068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138" y="159222"/>
            <a:ext cx="3514238" cy="351423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5460ABB-E977-1542-87FD-AE32980DA8C5}"/>
              </a:ext>
            </a:extLst>
          </p:cNvPr>
          <p:cNvSpPr txBox="1"/>
          <p:nvPr/>
        </p:nvSpPr>
        <p:spPr>
          <a:xfrm>
            <a:off x="42440" y="75351"/>
            <a:ext cx="4452636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err="1">
                <a:solidFill>
                  <a:srgbClr val="7030A0"/>
                </a:solidFill>
              </a:rPr>
              <a:t>Conexión</a:t>
            </a:r>
            <a:r>
              <a:rPr lang="en-US" sz="1050" b="1" dirty="0">
                <a:solidFill>
                  <a:srgbClr val="7030A0"/>
                </a:solidFill>
              </a:rPr>
              <a:t> del </a:t>
            </a:r>
            <a:r>
              <a:rPr lang="en-US" sz="1050" b="1" dirty="0" err="1">
                <a:solidFill>
                  <a:srgbClr val="7030A0"/>
                </a:solidFill>
              </a:rPr>
              <a:t>agua</a:t>
            </a:r>
            <a:r>
              <a:rPr lang="en-US" sz="1050" b="1" dirty="0">
                <a:solidFill>
                  <a:srgbClr val="7030A0"/>
                </a:solidFill>
              </a:rPr>
              <a:t>-------</a:t>
            </a:r>
            <a:r>
              <a:rPr lang="en-US" sz="1050" b="1" dirty="0" err="1">
                <a:solidFill>
                  <a:srgbClr val="7030A0"/>
                </a:solidFill>
              </a:rPr>
              <a:t>nutrientes</a:t>
            </a:r>
            <a:endParaRPr lang="en-US" sz="1050" b="1" dirty="0">
              <a:solidFill>
                <a:srgbClr val="7030A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11774B-2402-7640-9BF3-360BA264854D}"/>
              </a:ext>
            </a:extLst>
          </p:cNvPr>
          <p:cNvSpPr txBox="1"/>
          <p:nvPr/>
        </p:nvSpPr>
        <p:spPr>
          <a:xfrm>
            <a:off x="12660" y="3396248"/>
            <a:ext cx="4452636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err="1">
                <a:solidFill>
                  <a:srgbClr val="7030A0"/>
                </a:solidFill>
              </a:rPr>
              <a:t>Usos</a:t>
            </a:r>
            <a:r>
              <a:rPr lang="en-US" sz="1050" b="1" dirty="0">
                <a:solidFill>
                  <a:srgbClr val="7030A0"/>
                </a:solidFill>
              </a:rPr>
              <a:t> del </a:t>
            </a:r>
            <a:r>
              <a:rPr lang="en-US" sz="1050" b="1" dirty="0" err="1">
                <a:solidFill>
                  <a:srgbClr val="7030A0"/>
                </a:solidFill>
              </a:rPr>
              <a:t>suelo</a:t>
            </a:r>
            <a:r>
              <a:rPr lang="en-US" sz="1050" b="1" dirty="0">
                <a:solidFill>
                  <a:srgbClr val="7030A0"/>
                </a:solidFill>
              </a:rPr>
              <a:t> </a:t>
            </a:r>
            <a:r>
              <a:rPr lang="en-US" sz="1050" b="1" dirty="0" err="1">
                <a:solidFill>
                  <a:srgbClr val="7030A0"/>
                </a:solidFill>
              </a:rPr>
              <a:t>actuales</a:t>
            </a:r>
            <a:r>
              <a:rPr lang="en-US" sz="1050" b="1" dirty="0">
                <a:solidFill>
                  <a:srgbClr val="7030A0"/>
                </a:solidFill>
              </a:rPr>
              <a:t>-----------</a:t>
            </a:r>
            <a:r>
              <a:rPr lang="en-US" sz="1050" b="1" dirty="0" err="1">
                <a:solidFill>
                  <a:srgbClr val="7030A0"/>
                </a:solidFill>
              </a:rPr>
              <a:t>Usos</a:t>
            </a:r>
            <a:r>
              <a:rPr lang="en-US" sz="1050" b="1" dirty="0">
                <a:solidFill>
                  <a:srgbClr val="7030A0"/>
                </a:solidFill>
              </a:rPr>
              <a:t> </a:t>
            </a:r>
            <a:r>
              <a:rPr lang="en-US" sz="1050" b="1" dirty="0" err="1">
                <a:solidFill>
                  <a:srgbClr val="7030A0"/>
                </a:solidFill>
              </a:rPr>
              <a:t>Potenciales</a:t>
            </a:r>
            <a:endParaRPr lang="en-US" sz="1050" b="1" dirty="0">
              <a:solidFill>
                <a:srgbClr val="7030A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9E2727C-03A8-1340-9A0C-402ED8BB1A0D}"/>
              </a:ext>
            </a:extLst>
          </p:cNvPr>
          <p:cNvSpPr/>
          <p:nvPr/>
        </p:nvSpPr>
        <p:spPr>
          <a:xfrm>
            <a:off x="1986099" y="3712015"/>
            <a:ext cx="6652092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 err="1">
                <a:solidFill>
                  <a:srgbClr val="7030A0"/>
                </a:solidFill>
              </a:rPr>
              <a:t>interconexión</a:t>
            </a:r>
            <a:r>
              <a:rPr lang="en-US" sz="1050" b="1" dirty="0">
                <a:solidFill>
                  <a:srgbClr val="7030A0"/>
                </a:solidFill>
              </a:rPr>
              <a:t> </a:t>
            </a:r>
            <a:r>
              <a:rPr lang="en-US" sz="1050" b="1" dirty="0" err="1">
                <a:solidFill>
                  <a:srgbClr val="7030A0"/>
                </a:solidFill>
              </a:rPr>
              <a:t>ecológica</a:t>
            </a:r>
            <a:endParaRPr lang="en-US" sz="1050" dirty="0">
              <a:solidFill>
                <a:srgbClr val="7030A0"/>
              </a:solidFill>
            </a:endParaRPr>
          </a:p>
          <a:p>
            <a:endParaRPr lang="en-US" sz="1050" b="1" dirty="0">
              <a:solidFill>
                <a:srgbClr val="7030A0"/>
              </a:solidFill>
            </a:endParaRPr>
          </a:p>
          <a:p>
            <a:r>
              <a:rPr lang="en-US" sz="1050" b="1" dirty="0" err="1">
                <a:solidFill>
                  <a:srgbClr val="7030A0"/>
                </a:solidFill>
              </a:rPr>
              <a:t>Flujos</a:t>
            </a:r>
            <a:r>
              <a:rPr lang="en-US" sz="1050" b="1" dirty="0">
                <a:solidFill>
                  <a:srgbClr val="7030A0"/>
                </a:solidFill>
              </a:rPr>
              <a:t> de </a:t>
            </a:r>
            <a:r>
              <a:rPr lang="en-US" sz="1050" b="1" dirty="0" err="1">
                <a:solidFill>
                  <a:srgbClr val="7030A0"/>
                </a:solidFill>
              </a:rPr>
              <a:t>agua</a:t>
            </a:r>
            <a:r>
              <a:rPr lang="en-US" sz="1050" b="1" dirty="0">
                <a:solidFill>
                  <a:srgbClr val="7030A0"/>
                </a:solidFill>
              </a:rPr>
              <a:t>, </a:t>
            </a:r>
            <a:r>
              <a:rPr lang="en-US" sz="1050" b="1" dirty="0" err="1">
                <a:solidFill>
                  <a:srgbClr val="7030A0"/>
                </a:solidFill>
              </a:rPr>
              <a:t>nutrientes</a:t>
            </a:r>
            <a:r>
              <a:rPr lang="en-US" sz="1050" b="1" dirty="0">
                <a:solidFill>
                  <a:srgbClr val="7030A0"/>
                </a:solidFill>
              </a:rPr>
              <a:t> y </a:t>
            </a:r>
            <a:r>
              <a:rPr lang="en-US" sz="1050" b="1" dirty="0" err="1">
                <a:solidFill>
                  <a:srgbClr val="7030A0"/>
                </a:solidFill>
              </a:rPr>
              <a:t>diversidad</a:t>
            </a:r>
            <a:r>
              <a:rPr lang="en-US" sz="1050" b="1" dirty="0">
                <a:solidFill>
                  <a:srgbClr val="7030A0"/>
                </a:solidFill>
              </a:rPr>
              <a:t> bio-geo-cultural</a:t>
            </a:r>
            <a:r>
              <a:rPr lang="en-US" sz="1050" dirty="0">
                <a:solidFill>
                  <a:srgbClr val="7030A0"/>
                </a:solidFill>
              </a:rPr>
              <a:t> </a:t>
            </a:r>
            <a:r>
              <a:rPr lang="en-US" sz="1050" dirty="0" err="1">
                <a:solidFill>
                  <a:srgbClr val="7030A0"/>
                </a:solidFill>
              </a:rPr>
              <a:t>atravesando</a:t>
            </a:r>
            <a:r>
              <a:rPr lang="en-US" sz="1050" dirty="0">
                <a:solidFill>
                  <a:srgbClr val="7030A0"/>
                </a:solidFill>
              </a:rPr>
              <a:t> </a:t>
            </a:r>
            <a:r>
              <a:rPr lang="en-US" sz="1050" dirty="0" err="1">
                <a:solidFill>
                  <a:srgbClr val="7030A0"/>
                </a:solidFill>
              </a:rPr>
              <a:t>distintos</a:t>
            </a:r>
            <a:r>
              <a:rPr lang="en-US" sz="1050" dirty="0">
                <a:solidFill>
                  <a:srgbClr val="7030A0"/>
                </a:solidFill>
              </a:rPr>
              <a:t> </a:t>
            </a:r>
            <a:r>
              <a:rPr lang="en-US" sz="1050" dirty="0" err="1">
                <a:solidFill>
                  <a:srgbClr val="7030A0"/>
                </a:solidFill>
              </a:rPr>
              <a:t>usos</a:t>
            </a:r>
            <a:r>
              <a:rPr lang="en-US" sz="1050" dirty="0">
                <a:solidFill>
                  <a:srgbClr val="7030A0"/>
                </a:solidFill>
              </a:rPr>
              <a:t> del </a:t>
            </a:r>
            <a:r>
              <a:rPr lang="en-US" sz="1050" dirty="0" err="1">
                <a:solidFill>
                  <a:srgbClr val="7030A0"/>
                </a:solidFill>
              </a:rPr>
              <a:t>suelo</a:t>
            </a:r>
            <a:r>
              <a:rPr lang="en-US" sz="1050" dirty="0">
                <a:solidFill>
                  <a:srgbClr val="7030A0"/>
                </a:solidFill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050" b="1" dirty="0">
              <a:solidFill>
                <a:srgbClr val="7030A0"/>
              </a:solidFill>
            </a:endParaRPr>
          </a:p>
          <a:p>
            <a:r>
              <a:rPr lang="en-US" sz="1050" b="1" dirty="0" err="1">
                <a:solidFill>
                  <a:srgbClr val="7030A0"/>
                </a:solidFill>
              </a:rPr>
              <a:t>Múltiples</a:t>
            </a:r>
            <a:r>
              <a:rPr lang="en-US" sz="1050" b="1" dirty="0">
                <a:solidFill>
                  <a:srgbClr val="7030A0"/>
                </a:solidFill>
              </a:rPr>
              <a:t> </a:t>
            </a:r>
            <a:r>
              <a:rPr lang="en-US" sz="1050" b="1" dirty="0" err="1">
                <a:solidFill>
                  <a:srgbClr val="7030A0"/>
                </a:solidFill>
              </a:rPr>
              <a:t>actores</a:t>
            </a:r>
            <a:r>
              <a:rPr lang="en-US" sz="1050" dirty="0">
                <a:solidFill>
                  <a:srgbClr val="7030A0"/>
                </a:solidFill>
              </a:rPr>
              <a:t> </a:t>
            </a:r>
            <a:r>
              <a:rPr lang="en-US" sz="1050" dirty="0" err="1">
                <a:solidFill>
                  <a:srgbClr val="7030A0"/>
                </a:solidFill>
              </a:rPr>
              <a:t>manejando</a:t>
            </a:r>
            <a:r>
              <a:rPr lang="en-US" sz="1050" dirty="0">
                <a:solidFill>
                  <a:srgbClr val="7030A0"/>
                </a:solidFill>
              </a:rPr>
              <a:t> el </a:t>
            </a:r>
            <a:r>
              <a:rPr lang="en-US" sz="1050" dirty="0" err="1">
                <a:solidFill>
                  <a:srgbClr val="7030A0"/>
                </a:solidFill>
              </a:rPr>
              <a:t>mismo</a:t>
            </a:r>
            <a:r>
              <a:rPr lang="en-US" sz="1050" dirty="0">
                <a:solidFill>
                  <a:srgbClr val="7030A0"/>
                </a:solidFill>
              </a:rPr>
              <a:t> </a:t>
            </a:r>
            <a:r>
              <a:rPr lang="en-US" sz="1050" dirty="0" err="1">
                <a:solidFill>
                  <a:srgbClr val="7030A0"/>
                </a:solidFill>
              </a:rPr>
              <a:t>paisaje</a:t>
            </a:r>
            <a:r>
              <a:rPr lang="en-US" sz="1050" dirty="0">
                <a:solidFill>
                  <a:srgbClr val="7030A0"/>
                </a:solidFill>
              </a:rPr>
              <a:t> (</a:t>
            </a:r>
            <a:r>
              <a:rPr lang="en-US" sz="1050" dirty="0" err="1">
                <a:solidFill>
                  <a:srgbClr val="7030A0"/>
                </a:solidFill>
              </a:rPr>
              <a:t>agricultores</a:t>
            </a:r>
            <a:r>
              <a:rPr lang="en-US" sz="1050" dirty="0">
                <a:solidFill>
                  <a:srgbClr val="7030A0"/>
                </a:solidFill>
              </a:rPr>
              <a:t>, </a:t>
            </a:r>
            <a:r>
              <a:rPr lang="en-US" sz="1050" dirty="0" err="1">
                <a:solidFill>
                  <a:srgbClr val="7030A0"/>
                </a:solidFill>
              </a:rPr>
              <a:t>comunidades</a:t>
            </a:r>
            <a:r>
              <a:rPr lang="en-US" sz="1050" dirty="0">
                <a:solidFill>
                  <a:srgbClr val="7030A0"/>
                </a:solidFill>
              </a:rPr>
              <a:t>, </a:t>
            </a:r>
            <a:r>
              <a:rPr lang="en-US" sz="1050" dirty="0" err="1">
                <a:solidFill>
                  <a:srgbClr val="7030A0"/>
                </a:solidFill>
              </a:rPr>
              <a:t>gestores</a:t>
            </a:r>
            <a:r>
              <a:rPr lang="en-US" sz="1050" dirty="0">
                <a:solidFill>
                  <a:srgbClr val="7030A0"/>
                </a:solidFill>
              </a:rPr>
              <a:t> </a:t>
            </a:r>
            <a:r>
              <a:rPr lang="en-US" sz="1050" dirty="0" err="1">
                <a:solidFill>
                  <a:srgbClr val="7030A0"/>
                </a:solidFill>
              </a:rPr>
              <a:t>ambientales</a:t>
            </a:r>
            <a:r>
              <a:rPr lang="en-US" sz="1050" dirty="0">
                <a:solidFill>
                  <a:srgbClr val="7030A0"/>
                </a:solidFill>
              </a:rPr>
              <a:t>).</a:t>
            </a:r>
          </a:p>
        </p:txBody>
      </p:sp>
      <p:pic>
        <p:nvPicPr>
          <p:cNvPr id="21" name="Google Shape;190;p36">
            <a:extLst>
              <a:ext uri="{FF2B5EF4-FFF2-40B4-BE49-F238E27FC236}">
                <a16:creationId xmlns:a16="http://schemas.microsoft.com/office/drawing/2014/main" id="{AEAD373B-7415-E041-A596-C95DD87E064F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621" r="730" b="1341"/>
          <a:stretch/>
        </p:blipFill>
        <p:spPr>
          <a:xfrm>
            <a:off x="4088757" y="324629"/>
            <a:ext cx="4648344" cy="3048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63;p14" title="Sin título-1-03.png">
            <a:extLst>
              <a:ext uri="{FF2B5EF4-FFF2-40B4-BE49-F238E27FC236}">
                <a16:creationId xmlns:a16="http://schemas.microsoft.com/office/drawing/2014/main" id="{C0FCE699-E685-DC45-AC75-6DB0B9E5EFE5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582400" y="114852"/>
            <a:ext cx="2561602" cy="14426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3402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72;p15">
            <a:extLst>
              <a:ext uri="{FF2B5EF4-FFF2-40B4-BE49-F238E27FC236}">
                <a16:creationId xmlns:a16="http://schemas.microsoft.com/office/drawing/2014/main" id="{23A424A3-57BA-CE4C-8DF5-40C42C4985D0}"/>
              </a:ext>
            </a:extLst>
          </p:cNvPr>
          <p:cNvSpPr/>
          <p:nvPr/>
        </p:nvSpPr>
        <p:spPr>
          <a:xfrm>
            <a:off x="0" y="4697775"/>
            <a:ext cx="5726100" cy="323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73;p15">
            <a:extLst>
              <a:ext uri="{FF2B5EF4-FFF2-40B4-BE49-F238E27FC236}">
                <a16:creationId xmlns:a16="http://schemas.microsoft.com/office/drawing/2014/main" id="{773C09FB-28D0-1147-BAD2-5BA2E359386F}"/>
              </a:ext>
            </a:extLst>
          </p:cNvPr>
          <p:cNvSpPr txBox="1"/>
          <p:nvPr/>
        </p:nvSpPr>
        <p:spPr>
          <a:xfrm>
            <a:off x="1462975" y="4697775"/>
            <a:ext cx="41106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>
                <a:solidFill>
                  <a:schemeClr val="lt1"/>
                </a:solidFill>
              </a:rPr>
              <a:t>Tejedoras de Sostenibilidad en </a:t>
            </a:r>
            <a:r>
              <a:rPr lang="es-419" sz="900" b="1" i="1">
                <a:solidFill>
                  <a:schemeClr val="lt1"/>
                </a:solidFill>
              </a:rPr>
              <a:t>La Guajira Bio - Geo</a:t>
            </a:r>
            <a:r>
              <a:rPr lang="es-419" sz="900">
                <a:solidFill>
                  <a:schemeClr val="lt1"/>
                </a:solidFill>
              </a:rPr>
              <a:t> y culturalmente diversa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14" name="Google Shape;74;p15">
            <a:extLst>
              <a:ext uri="{FF2B5EF4-FFF2-40B4-BE49-F238E27FC236}">
                <a16:creationId xmlns:a16="http://schemas.microsoft.com/office/drawing/2014/main" id="{D730DAEA-E340-A243-8D9C-BAFDDE0F164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1399" y="4515946"/>
            <a:ext cx="2932599" cy="62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76;p15" title="Sin título-1.png">
            <a:extLst>
              <a:ext uri="{FF2B5EF4-FFF2-40B4-BE49-F238E27FC236}">
                <a16:creationId xmlns:a16="http://schemas.microsoft.com/office/drawing/2014/main" id="{E5D8EB67-CF98-7341-A78C-F5E5889A202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7433"/>
          <a:stretch/>
        </p:blipFill>
        <p:spPr>
          <a:xfrm rot="10800000">
            <a:off x="78875" y="3919550"/>
            <a:ext cx="1421925" cy="110132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DA4DB766-AE92-D248-A7E8-2E4622A09C94}"/>
              </a:ext>
            </a:extLst>
          </p:cNvPr>
          <p:cNvSpPr txBox="1">
            <a:spLocks/>
          </p:cNvSpPr>
          <p:nvPr/>
        </p:nvSpPr>
        <p:spPr>
          <a:xfrm>
            <a:off x="8193527" y="4733528"/>
            <a:ext cx="306027" cy="27384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DB3C908F-12BC-7B44-861D-947F67D20F80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2" name="Google Shape;196;p37">
            <a:extLst>
              <a:ext uri="{FF2B5EF4-FFF2-40B4-BE49-F238E27FC236}">
                <a16:creationId xmlns:a16="http://schemas.microsoft.com/office/drawing/2014/main" id="{8485BF3D-7475-4C4E-AB01-248F021A753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72419" y="291548"/>
            <a:ext cx="6280711" cy="354373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9"/>
              </a:srgbClr>
            </a:outerShdw>
          </a:effectLst>
        </p:spPr>
      </p:pic>
      <p:pic>
        <p:nvPicPr>
          <p:cNvPr id="8" name="Google Shape;63;p14" title="Sin título-1-03.png">
            <a:extLst>
              <a:ext uri="{FF2B5EF4-FFF2-40B4-BE49-F238E27FC236}">
                <a16:creationId xmlns:a16="http://schemas.microsoft.com/office/drawing/2014/main" id="{BBBA985A-AFA9-D642-A9B3-441945C3D2CB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82400" y="114852"/>
            <a:ext cx="2561602" cy="14426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5906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72;p15">
            <a:extLst>
              <a:ext uri="{FF2B5EF4-FFF2-40B4-BE49-F238E27FC236}">
                <a16:creationId xmlns:a16="http://schemas.microsoft.com/office/drawing/2014/main" id="{23A424A3-57BA-CE4C-8DF5-40C42C4985D0}"/>
              </a:ext>
            </a:extLst>
          </p:cNvPr>
          <p:cNvSpPr/>
          <p:nvPr/>
        </p:nvSpPr>
        <p:spPr>
          <a:xfrm>
            <a:off x="0" y="4697775"/>
            <a:ext cx="5726100" cy="323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73;p15">
            <a:extLst>
              <a:ext uri="{FF2B5EF4-FFF2-40B4-BE49-F238E27FC236}">
                <a16:creationId xmlns:a16="http://schemas.microsoft.com/office/drawing/2014/main" id="{773C09FB-28D0-1147-BAD2-5BA2E359386F}"/>
              </a:ext>
            </a:extLst>
          </p:cNvPr>
          <p:cNvSpPr txBox="1"/>
          <p:nvPr/>
        </p:nvSpPr>
        <p:spPr>
          <a:xfrm>
            <a:off x="1462975" y="4697775"/>
            <a:ext cx="41106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>
                <a:solidFill>
                  <a:schemeClr val="lt1"/>
                </a:solidFill>
              </a:rPr>
              <a:t>Tejedoras de Sostenibilidad en </a:t>
            </a:r>
            <a:r>
              <a:rPr lang="es-419" sz="900" b="1" i="1">
                <a:solidFill>
                  <a:schemeClr val="lt1"/>
                </a:solidFill>
              </a:rPr>
              <a:t>La Guajira Bio - Geo</a:t>
            </a:r>
            <a:r>
              <a:rPr lang="es-419" sz="900">
                <a:solidFill>
                  <a:schemeClr val="lt1"/>
                </a:solidFill>
              </a:rPr>
              <a:t> y culturalmente diversa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14" name="Google Shape;74;p15">
            <a:extLst>
              <a:ext uri="{FF2B5EF4-FFF2-40B4-BE49-F238E27FC236}">
                <a16:creationId xmlns:a16="http://schemas.microsoft.com/office/drawing/2014/main" id="{D730DAEA-E340-A243-8D9C-BAFDDE0F164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1399" y="4515946"/>
            <a:ext cx="2932599" cy="62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76;p15" title="Sin título-1.png">
            <a:extLst>
              <a:ext uri="{FF2B5EF4-FFF2-40B4-BE49-F238E27FC236}">
                <a16:creationId xmlns:a16="http://schemas.microsoft.com/office/drawing/2014/main" id="{E5D8EB67-CF98-7341-A78C-F5E5889A202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7433"/>
          <a:stretch/>
        </p:blipFill>
        <p:spPr>
          <a:xfrm rot="10800000">
            <a:off x="78875" y="3919550"/>
            <a:ext cx="1421925" cy="11013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" name="Google Shape;175;p34">
            <a:extLst>
              <a:ext uri="{FF2B5EF4-FFF2-40B4-BE49-F238E27FC236}">
                <a16:creationId xmlns:a16="http://schemas.microsoft.com/office/drawing/2014/main" id="{F4D6597F-C994-9F4F-B2F9-17950182B71B}"/>
              </a:ext>
            </a:extLst>
          </p:cNvPr>
          <p:cNvGrpSpPr/>
          <p:nvPr/>
        </p:nvGrpSpPr>
        <p:grpSpPr>
          <a:xfrm>
            <a:off x="1188576" y="840725"/>
            <a:ext cx="6858002" cy="3365379"/>
            <a:chOff x="0" y="556700"/>
            <a:chExt cx="9144003" cy="4487172"/>
          </a:xfrm>
        </p:grpSpPr>
        <p:pic>
          <p:nvPicPr>
            <p:cNvPr id="9" name="Google Shape;176;p34">
              <a:extLst>
                <a:ext uri="{FF2B5EF4-FFF2-40B4-BE49-F238E27FC236}">
                  <a16:creationId xmlns:a16="http://schemas.microsoft.com/office/drawing/2014/main" id="{AD80CCEF-F3BC-6D43-9927-36102EB7AD98}"/>
                </a:ext>
              </a:extLst>
            </p:cNvPr>
            <p:cNvPicPr preferRelativeResize="0"/>
            <p:nvPr/>
          </p:nvPicPr>
          <p:blipFill rotWithShape="1">
            <a:blip r:embed="rId5">
              <a:alphaModFix amt="78000"/>
            </a:blip>
            <a:srcRect/>
            <a:stretch/>
          </p:blipFill>
          <p:spPr>
            <a:xfrm>
              <a:off x="0" y="556700"/>
              <a:ext cx="9144003" cy="448717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Google Shape;177;p34">
              <a:extLst>
                <a:ext uri="{FF2B5EF4-FFF2-40B4-BE49-F238E27FC236}">
                  <a16:creationId xmlns:a16="http://schemas.microsoft.com/office/drawing/2014/main" id="{B23E3352-735C-7849-BD7D-0184BEDC731A}"/>
                </a:ext>
              </a:extLst>
            </p:cNvPr>
            <p:cNvSpPr/>
            <p:nvPr/>
          </p:nvSpPr>
          <p:spPr>
            <a:xfrm>
              <a:off x="886219" y="2454819"/>
              <a:ext cx="78900" cy="71100"/>
            </a:xfrm>
            <a:prstGeom prst="ellipse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>
                <a:buSzPts val="1400"/>
              </a:pPr>
              <a:endParaRPr sz="1050">
                <a:highlight>
                  <a:srgbClr val="FF0000"/>
                </a:highlight>
              </a:endParaRPr>
            </a:p>
          </p:txBody>
        </p:sp>
        <p:sp>
          <p:nvSpPr>
            <p:cNvPr id="11" name="Google Shape;178;p34">
              <a:extLst>
                <a:ext uri="{FF2B5EF4-FFF2-40B4-BE49-F238E27FC236}">
                  <a16:creationId xmlns:a16="http://schemas.microsoft.com/office/drawing/2014/main" id="{CEAD42E9-9BBB-0949-A083-C8CC1F2AC472}"/>
                </a:ext>
              </a:extLst>
            </p:cNvPr>
            <p:cNvSpPr/>
            <p:nvPr/>
          </p:nvSpPr>
          <p:spPr>
            <a:xfrm>
              <a:off x="3624688" y="1795181"/>
              <a:ext cx="78900" cy="71100"/>
            </a:xfrm>
            <a:prstGeom prst="ellipse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>
                <a:buSzPts val="1400"/>
              </a:pPr>
              <a:endParaRPr sz="1050"/>
            </a:p>
          </p:txBody>
        </p:sp>
        <p:sp>
          <p:nvSpPr>
            <p:cNvPr id="17" name="Google Shape;179;p34">
              <a:extLst>
                <a:ext uri="{FF2B5EF4-FFF2-40B4-BE49-F238E27FC236}">
                  <a16:creationId xmlns:a16="http://schemas.microsoft.com/office/drawing/2014/main" id="{2BE8DAD7-BA84-BB49-8745-3F7E92D69BF0}"/>
                </a:ext>
              </a:extLst>
            </p:cNvPr>
            <p:cNvSpPr/>
            <p:nvPr/>
          </p:nvSpPr>
          <p:spPr>
            <a:xfrm>
              <a:off x="2018488" y="2931694"/>
              <a:ext cx="78900" cy="71100"/>
            </a:xfrm>
            <a:prstGeom prst="ellipse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>
                <a:buSzPts val="1400"/>
              </a:pPr>
              <a:endParaRPr sz="1050"/>
            </a:p>
          </p:txBody>
        </p:sp>
        <p:sp>
          <p:nvSpPr>
            <p:cNvPr id="18" name="Google Shape;180;p34">
              <a:extLst>
                <a:ext uri="{FF2B5EF4-FFF2-40B4-BE49-F238E27FC236}">
                  <a16:creationId xmlns:a16="http://schemas.microsoft.com/office/drawing/2014/main" id="{B5E2764C-5D61-5044-BF7C-33F382729FDE}"/>
                </a:ext>
              </a:extLst>
            </p:cNvPr>
            <p:cNvSpPr/>
            <p:nvPr/>
          </p:nvSpPr>
          <p:spPr>
            <a:xfrm>
              <a:off x="1444744" y="3164613"/>
              <a:ext cx="78900" cy="71100"/>
            </a:xfrm>
            <a:prstGeom prst="ellipse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>
                <a:buSzPts val="1400"/>
              </a:pPr>
              <a:endParaRPr sz="1050"/>
            </a:p>
          </p:txBody>
        </p:sp>
        <p:sp>
          <p:nvSpPr>
            <p:cNvPr id="19" name="Google Shape;181;p34">
              <a:extLst>
                <a:ext uri="{FF2B5EF4-FFF2-40B4-BE49-F238E27FC236}">
                  <a16:creationId xmlns:a16="http://schemas.microsoft.com/office/drawing/2014/main" id="{F9367CA8-8333-AA49-B238-4299D8148376}"/>
                </a:ext>
              </a:extLst>
            </p:cNvPr>
            <p:cNvSpPr/>
            <p:nvPr/>
          </p:nvSpPr>
          <p:spPr>
            <a:xfrm>
              <a:off x="4315444" y="4112819"/>
              <a:ext cx="78900" cy="71100"/>
            </a:xfrm>
            <a:prstGeom prst="ellipse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>
                <a:buSzPts val="1400"/>
              </a:pPr>
              <a:endParaRPr sz="1050"/>
            </a:p>
          </p:txBody>
        </p:sp>
        <p:sp>
          <p:nvSpPr>
            <p:cNvPr id="20" name="Google Shape;182;p34">
              <a:extLst>
                <a:ext uri="{FF2B5EF4-FFF2-40B4-BE49-F238E27FC236}">
                  <a16:creationId xmlns:a16="http://schemas.microsoft.com/office/drawing/2014/main" id="{34EBE3F0-7DEC-F64B-91F1-62EC8E03F08D}"/>
                </a:ext>
              </a:extLst>
            </p:cNvPr>
            <p:cNvSpPr/>
            <p:nvPr/>
          </p:nvSpPr>
          <p:spPr>
            <a:xfrm>
              <a:off x="1570894" y="2863725"/>
              <a:ext cx="78900" cy="71100"/>
            </a:xfrm>
            <a:prstGeom prst="ellipse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>
                <a:buSzPts val="1400"/>
              </a:pPr>
              <a:endParaRPr sz="1050"/>
            </a:p>
          </p:txBody>
        </p:sp>
        <p:sp>
          <p:nvSpPr>
            <p:cNvPr id="21" name="Google Shape;183;p34">
              <a:extLst>
                <a:ext uri="{FF2B5EF4-FFF2-40B4-BE49-F238E27FC236}">
                  <a16:creationId xmlns:a16="http://schemas.microsoft.com/office/drawing/2014/main" id="{5AE65BE6-E1A8-1540-9247-6277999B4879}"/>
                </a:ext>
              </a:extLst>
            </p:cNvPr>
            <p:cNvSpPr/>
            <p:nvPr/>
          </p:nvSpPr>
          <p:spPr>
            <a:xfrm>
              <a:off x="6818088" y="3098919"/>
              <a:ext cx="78900" cy="71100"/>
            </a:xfrm>
            <a:prstGeom prst="ellipse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>
                <a:buSzPts val="1400"/>
              </a:pPr>
              <a:endParaRPr sz="1050"/>
            </a:p>
          </p:txBody>
        </p:sp>
        <p:sp>
          <p:nvSpPr>
            <p:cNvPr id="23" name="Google Shape;184;p34">
              <a:extLst>
                <a:ext uri="{FF2B5EF4-FFF2-40B4-BE49-F238E27FC236}">
                  <a16:creationId xmlns:a16="http://schemas.microsoft.com/office/drawing/2014/main" id="{BA0A6071-6EAA-9746-856E-ED90A22F78D6}"/>
                </a:ext>
              </a:extLst>
            </p:cNvPr>
            <p:cNvSpPr/>
            <p:nvPr/>
          </p:nvSpPr>
          <p:spPr>
            <a:xfrm>
              <a:off x="4121263" y="3750650"/>
              <a:ext cx="78900" cy="71100"/>
            </a:xfrm>
            <a:prstGeom prst="ellipse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>
                <a:buSzPts val="1400"/>
              </a:pPr>
              <a:endParaRPr sz="1050"/>
            </a:p>
          </p:txBody>
        </p:sp>
        <p:sp>
          <p:nvSpPr>
            <p:cNvPr id="24" name="Google Shape;185;p34">
              <a:extLst>
                <a:ext uri="{FF2B5EF4-FFF2-40B4-BE49-F238E27FC236}">
                  <a16:creationId xmlns:a16="http://schemas.microsoft.com/office/drawing/2014/main" id="{5FB2B679-ECE2-1F41-8AA2-29B6544A1902}"/>
                </a:ext>
              </a:extLst>
            </p:cNvPr>
            <p:cNvSpPr/>
            <p:nvPr/>
          </p:nvSpPr>
          <p:spPr>
            <a:xfrm>
              <a:off x="1616944" y="2992356"/>
              <a:ext cx="78900" cy="71100"/>
            </a:xfrm>
            <a:prstGeom prst="ellipse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>
                <a:buSzPts val="1400"/>
              </a:pPr>
              <a:endParaRPr sz="1050"/>
            </a:p>
          </p:txBody>
        </p:sp>
        <p:sp>
          <p:nvSpPr>
            <p:cNvPr id="25" name="Google Shape;186;p34">
              <a:extLst>
                <a:ext uri="{FF2B5EF4-FFF2-40B4-BE49-F238E27FC236}">
                  <a16:creationId xmlns:a16="http://schemas.microsoft.com/office/drawing/2014/main" id="{15FC639B-2D6D-BF4F-8DFC-E5AD08625DF3}"/>
                </a:ext>
              </a:extLst>
            </p:cNvPr>
            <p:cNvSpPr/>
            <p:nvPr/>
          </p:nvSpPr>
          <p:spPr>
            <a:xfrm>
              <a:off x="1563694" y="3321106"/>
              <a:ext cx="78900" cy="71100"/>
            </a:xfrm>
            <a:prstGeom prst="ellipse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>
                <a:buSzPts val="1400"/>
              </a:pPr>
              <a:endParaRPr sz="1050"/>
            </a:p>
          </p:txBody>
        </p:sp>
        <p:sp>
          <p:nvSpPr>
            <p:cNvPr id="26" name="Google Shape;187;p34">
              <a:extLst>
                <a:ext uri="{FF2B5EF4-FFF2-40B4-BE49-F238E27FC236}">
                  <a16:creationId xmlns:a16="http://schemas.microsoft.com/office/drawing/2014/main" id="{8563AB47-2274-2E46-B2F4-B14C0885F212}"/>
                </a:ext>
              </a:extLst>
            </p:cNvPr>
            <p:cNvSpPr/>
            <p:nvPr/>
          </p:nvSpPr>
          <p:spPr>
            <a:xfrm>
              <a:off x="4729825" y="3134669"/>
              <a:ext cx="78900" cy="71100"/>
            </a:xfrm>
            <a:prstGeom prst="ellipse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>
                <a:buSzPts val="1400"/>
              </a:pPr>
              <a:endParaRPr sz="1050"/>
            </a:p>
          </p:txBody>
        </p:sp>
        <p:sp>
          <p:nvSpPr>
            <p:cNvPr id="27" name="Google Shape;188;p34">
              <a:extLst>
                <a:ext uri="{FF2B5EF4-FFF2-40B4-BE49-F238E27FC236}">
                  <a16:creationId xmlns:a16="http://schemas.microsoft.com/office/drawing/2014/main" id="{DE7CAB7A-869B-FA4B-BD50-D5C63D2CA9D0}"/>
                </a:ext>
              </a:extLst>
            </p:cNvPr>
            <p:cNvSpPr/>
            <p:nvPr/>
          </p:nvSpPr>
          <p:spPr>
            <a:xfrm>
              <a:off x="4750875" y="3057169"/>
              <a:ext cx="78900" cy="71100"/>
            </a:xfrm>
            <a:prstGeom prst="ellipse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>
                <a:buSzPts val="1400"/>
              </a:pPr>
              <a:endParaRPr sz="1050"/>
            </a:p>
          </p:txBody>
        </p:sp>
        <p:sp>
          <p:nvSpPr>
            <p:cNvPr id="28" name="Google Shape;189;p34">
              <a:extLst>
                <a:ext uri="{FF2B5EF4-FFF2-40B4-BE49-F238E27FC236}">
                  <a16:creationId xmlns:a16="http://schemas.microsoft.com/office/drawing/2014/main" id="{DD26C7D3-0CB7-1C45-BD03-AA520E5B6CD1}"/>
                </a:ext>
              </a:extLst>
            </p:cNvPr>
            <p:cNvSpPr/>
            <p:nvPr/>
          </p:nvSpPr>
          <p:spPr>
            <a:xfrm>
              <a:off x="4800725" y="3098931"/>
              <a:ext cx="78900" cy="71100"/>
            </a:xfrm>
            <a:prstGeom prst="ellipse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>
                <a:buSzPts val="1400"/>
              </a:pPr>
              <a:endParaRPr sz="1050"/>
            </a:p>
          </p:txBody>
        </p:sp>
        <p:sp>
          <p:nvSpPr>
            <p:cNvPr id="29" name="Google Shape;190;p34">
              <a:extLst>
                <a:ext uri="{FF2B5EF4-FFF2-40B4-BE49-F238E27FC236}">
                  <a16:creationId xmlns:a16="http://schemas.microsoft.com/office/drawing/2014/main" id="{C8E8C6A1-CC76-AD48-BF61-25F0A63C3E85}"/>
                </a:ext>
              </a:extLst>
            </p:cNvPr>
            <p:cNvSpPr/>
            <p:nvPr/>
          </p:nvSpPr>
          <p:spPr>
            <a:xfrm>
              <a:off x="1757175" y="1906638"/>
              <a:ext cx="1495500" cy="4428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SzPts val="900"/>
              </a:pPr>
              <a:r>
                <a:rPr lang="en-US" sz="675" b="1">
                  <a:latin typeface="Century Gothic"/>
                  <a:ea typeface="Century Gothic"/>
                  <a:cs typeface="Century Gothic"/>
                  <a:sym typeface="Century Gothic"/>
                </a:rPr>
                <a:t>Corredor Biocultural del Centro Occidente de Mexico:  Mexico</a:t>
              </a:r>
              <a:endParaRPr sz="675" b="1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0" name="Google Shape;191;p34">
              <a:extLst>
                <a:ext uri="{FF2B5EF4-FFF2-40B4-BE49-F238E27FC236}">
                  <a16:creationId xmlns:a16="http://schemas.microsoft.com/office/drawing/2014/main" id="{28E2FBC4-BCEE-1342-BBCC-DAF82AD12AFA}"/>
                </a:ext>
              </a:extLst>
            </p:cNvPr>
            <p:cNvSpPr/>
            <p:nvPr/>
          </p:nvSpPr>
          <p:spPr>
            <a:xfrm>
              <a:off x="14650" y="2588375"/>
              <a:ext cx="1091400" cy="2946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SzPts val="1000"/>
              </a:pPr>
              <a:r>
                <a:rPr lang="en-US" sz="750" b="1">
                  <a:latin typeface="Century Gothic"/>
                  <a:ea typeface="Century Gothic"/>
                  <a:cs typeface="Century Gothic"/>
                  <a:sym typeface="Century Gothic"/>
                </a:rPr>
                <a:t>Sacred Sierra: Colombia</a:t>
              </a:r>
              <a:endParaRPr sz="750" b="1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1" name="Google Shape;192;p34">
              <a:extLst>
                <a:ext uri="{FF2B5EF4-FFF2-40B4-BE49-F238E27FC236}">
                  <a16:creationId xmlns:a16="http://schemas.microsoft.com/office/drawing/2014/main" id="{52284B27-72B4-C942-AC05-13678DC09C76}"/>
                </a:ext>
              </a:extLst>
            </p:cNvPr>
            <p:cNvSpPr/>
            <p:nvPr/>
          </p:nvSpPr>
          <p:spPr>
            <a:xfrm>
              <a:off x="126850" y="2945425"/>
              <a:ext cx="1224600" cy="2946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SzPts val="1000"/>
              </a:pPr>
              <a:r>
                <a:rPr lang="en-US" sz="750" b="1">
                  <a:latin typeface="Century Gothic"/>
                  <a:ea typeface="Century Gothic"/>
                  <a:cs typeface="Century Gothic"/>
                  <a:sym typeface="Century Gothic"/>
                </a:rPr>
                <a:t>Risaralda: Colombia</a:t>
              </a:r>
              <a:endParaRPr sz="750" b="1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2" name="Google Shape;193;p34">
              <a:extLst>
                <a:ext uri="{FF2B5EF4-FFF2-40B4-BE49-F238E27FC236}">
                  <a16:creationId xmlns:a16="http://schemas.microsoft.com/office/drawing/2014/main" id="{41089C28-649A-EF40-9EEE-6F3A093576BE}"/>
                </a:ext>
              </a:extLst>
            </p:cNvPr>
            <p:cNvSpPr/>
            <p:nvPr/>
          </p:nvSpPr>
          <p:spPr>
            <a:xfrm>
              <a:off x="29800" y="3349600"/>
              <a:ext cx="1384200" cy="2946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SzPts val="1000"/>
              </a:pPr>
              <a:r>
                <a:rPr lang="en-US" sz="750" b="1">
                  <a:latin typeface="Century Gothic"/>
                  <a:ea typeface="Century Gothic"/>
                  <a:cs typeface="Century Gothic"/>
                  <a:sym typeface="Century Gothic"/>
                </a:rPr>
                <a:t>Galera San Francisco: Ecuador</a:t>
              </a:r>
              <a:endParaRPr sz="750" b="1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3" name="Google Shape;194;p34">
              <a:extLst>
                <a:ext uri="{FF2B5EF4-FFF2-40B4-BE49-F238E27FC236}">
                  <a16:creationId xmlns:a16="http://schemas.microsoft.com/office/drawing/2014/main" id="{52BDA5EF-4DA6-2947-955A-352DDC33CA2A}"/>
                </a:ext>
              </a:extLst>
            </p:cNvPr>
            <p:cNvSpPr/>
            <p:nvPr/>
          </p:nvSpPr>
          <p:spPr>
            <a:xfrm>
              <a:off x="313375" y="4094613"/>
              <a:ext cx="1224600" cy="1641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SzPts val="1000"/>
              </a:pPr>
              <a:r>
                <a:rPr lang="en-US" sz="750" b="1">
                  <a:latin typeface="Century Gothic"/>
                  <a:ea typeface="Century Gothic"/>
                  <a:cs typeface="Century Gothic"/>
                  <a:sym typeface="Century Gothic"/>
                </a:rPr>
                <a:t>San Martin: Peru</a:t>
              </a:r>
              <a:endParaRPr sz="750" b="1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4" name="Google Shape;195;p34">
              <a:extLst>
                <a:ext uri="{FF2B5EF4-FFF2-40B4-BE49-F238E27FC236}">
                  <a16:creationId xmlns:a16="http://schemas.microsoft.com/office/drawing/2014/main" id="{6563A0B4-C90C-2B46-9694-DD3EAAA34341}"/>
                </a:ext>
              </a:extLst>
            </p:cNvPr>
            <p:cNvSpPr/>
            <p:nvPr/>
          </p:nvSpPr>
          <p:spPr>
            <a:xfrm>
              <a:off x="2733150" y="3262400"/>
              <a:ext cx="819600" cy="2946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SzPts val="1000"/>
              </a:pPr>
              <a:r>
                <a:rPr lang="en-US" sz="750" b="1">
                  <a:latin typeface="Century Gothic"/>
                  <a:ea typeface="Century Gothic"/>
                  <a:cs typeface="Century Gothic"/>
                  <a:sym typeface="Century Gothic"/>
                </a:rPr>
                <a:t>Rupununi: Guyana</a:t>
              </a:r>
              <a:endParaRPr sz="750" b="1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5" name="Google Shape;196;p34">
              <a:extLst>
                <a:ext uri="{FF2B5EF4-FFF2-40B4-BE49-F238E27FC236}">
                  <a16:creationId xmlns:a16="http://schemas.microsoft.com/office/drawing/2014/main" id="{32F0F3DB-9670-ED4B-8A9E-2BCEAC083584}"/>
                </a:ext>
              </a:extLst>
            </p:cNvPr>
            <p:cNvSpPr/>
            <p:nvPr/>
          </p:nvSpPr>
          <p:spPr>
            <a:xfrm>
              <a:off x="2733150" y="3750650"/>
              <a:ext cx="1155000" cy="2946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SzPts val="1000"/>
              </a:pPr>
              <a:r>
                <a:rPr lang="en-US" sz="750" b="1">
                  <a:latin typeface="Century Gothic"/>
                  <a:ea typeface="Century Gothic"/>
                  <a:cs typeface="Century Gothic"/>
                  <a:sym typeface="Century Gothic"/>
                </a:rPr>
                <a:t>Omaiopanga: Namibia</a:t>
              </a:r>
              <a:endParaRPr sz="750" b="1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6" name="Google Shape;197;p34">
              <a:extLst>
                <a:ext uri="{FF2B5EF4-FFF2-40B4-BE49-F238E27FC236}">
                  <a16:creationId xmlns:a16="http://schemas.microsoft.com/office/drawing/2014/main" id="{1C751B71-A98B-E147-817F-F4F2E02045CB}"/>
                </a:ext>
              </a:extLst>
            </p:cNvPr>
            <p:cNvSpPr/>
            <p:nvPr/>
          </p:nvSpPr>
          <p:spPr>
            <a:xfrm>
              <a:off x="4632575" y="4278725"/>
              <a:ext cx="1155000" cy="2946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SzPts val="1000"/>
              </a:pPr>
              <a:r>
                <a:rPr lang="en-US" sz="750" b="1">
                  <a:latin typeface="Century Gothic"/>
                  <a:ea typeface="Century Gothic"/>
                  <a:cs typeface="Century Gothic"/>
                  <a:sym typeface="Century Gothic"/>
                </a:rPr>
                <a:t>Umngeni: South Africa</a:t>
              </a:r>
              <a:endParaRPr sz="750" b="1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7" name="Google Shape;198;p34">
              <a:extLst>
                <a:ext uri="{FF2B5EF4-FFF2-40B4-BE49-F238E27FC236}">
                  <a16:creationId xmlns:a16="http://schemas.microsoft.com/office/drawing/2014/main" id="{8354A61E-BA4A-784A-B188-A0795D9C3D33}"/>
                </a:ext>
              </a:extLst>
            </p:cNvPr>
            <p:cNvSpPr/>
            <p:nvPr/>
          </p:nvSpPr>
          <p:spPr>
            <a:xfrm>
              <a:off x="5094575" y="2716725"/>
              <a:ext cx="693000" cy="2946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SzPts val="1000"/>
              </a:pPr>
              <a:r>
                <a:rPr lang="en-US" sz="750" b="1">
                  <a:latin typeface="Century Gothic"/>
                  <a:ea typeface="Century Gothic"/>
                  <a:cs typeface="Century Gothic"/>
                  <a:sym typeface="Century Gothic"/>
                </a:rPr>
                <a:t>Kiambu: Kenya</a:t>
              </a:r>
              <a:endParaRPr sz="750" b="1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8" name="Google Shape;199;p34">
              <a:extLst>
                <a:ext uri="{FF2B5EF4-FFF2-40B4-BE49-F238E27FC236}">
                  <a16:creationId xmlns:a16="http://schemas.microsoft.com/office/drawing/2014/main" id="{C73D379E-01B6-5F40-B612-DB6323A3D0A2}"/>
                </a:ext>
              </a:extLst>
            </p:cNvPr>
            <p:cNvSpPr/>
            <p:nvPr/>
          </p:nvSpPr>
          <p:spPr>
            <a:xfrm>
              <a:off x="5060988" y="3097100"/>
              <a:ext cx="647400" cy="2946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SzPts val="1000"/>
              </a:pPr>
              <a:r>
                <a:rPr lang="en-US" sz="750" b="1">
                  <a:latin typeface="Century Gothic"/>
                  <a:ea typeface="Century Gothic"/>
                  <a:cs typeface="Century Gothic"/>
                  <a:sym typeface="Century Gothic"/>
                </a:rPr>
                <a:t>Lari: Kenya</a:t>
              </a:r>
              <a:endParaRPr sz="750" b="1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9" name="Google Shape;200;p34">
              <a:extLst>
                <a:ext uri="{FF2B5EF4-FFF2-40B4-BE49-F238E27FC236}">
                  <a16:creationId xmlns:a16="http://schemas.microsoft.com/office/drawing/2014/main" id="{4165611A-6407-634C-B119-ADE85DD68DBD}"/>
                </a:ext>
              </a:extLst>
            </p:cNvPr>
            <p:cNvSpPr/>
            <p:nvPr/>
          </p:nvSpPr>
          <p:spPr>
            <a:xfrm>
              <a:off x="5279525" y="3477475"/>
              <a:ext cx="905100" cy="3351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SzPts val="1000"/>
              </a:pPr>
              <a:r>
                <a:rPr lang="en-US" sz="750" b="1">
                  <a:latin typeface="Century Gothic"/>
                  <a:ea typeface="Century Gothic"/>
                  <a:cs typeface="Century Gothic"/>
                  <a:sym typeface="Century Gothic"/>
                </a:rPr>
                <a:t>Mt. Kenya: Kenya</a:t>
              </a:r>
              <a:endParaRPr sz="750" b="1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40" name="Google Shape;201;p34">
              <a:extLst>
                <a:ext uri="{FF2B5EF4-FFF2-40B4-BE49-F238E27FC236}">
                  <a16:creationId xmlns:a16="http://schemas.microsoft.com/office/drawing/2014/main" id="{E784D232-587A-6A40-831B-6191F9A959A6}"/>
                </a:ext>
              </a:extLst>
            </p:cNvPr>
            <p:cNvSpPr/>
            <p:nvPr/>
          </p:nvSpPr>
          <p:spPr>
            <a:xfrm>
              <a:off x="2047525" y="1386150"/>
              <a:ext cx="1384200" cy="2946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SzPts val="1000"/>
              </a:pPr>
              <a:r>
                <a:rPr lang="en-US" sz="750" b="1">
                  <a:latin typeface="Century Gothic"/>
                  <a:ea typeface="Century Gothic"/>
                  <a:cs typeface="Century Gothic"/>
                  <a:sym typeface="Century Gothic"/>
                </a:rPr>
                <a:t>Altiplano Estepario: Spain</a:t>
              </a:r>
              <a:endParaRPr sz="750" b="1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41" name="Google Shape;202;p34">
              <a:extLst>
                <a:ext uri="{FF2B5EF4-FFF2-40B4-BE49-F238E27FC236}">
                  <a16:creationId xmlns:a16="http://schemas.microsoft.com/office/drawing/2014/main" id="{4DC532E1-EBA9-9F4D-BEC7-62B8EB1AC4C7}"/>
                </a:ext>
              </a:extLst>
            </p:cNvPr>
            <p:cNvSpPr/>
            <p:nvPr/>
          </p:nvSpPr>
          <p:spPr>
            <a:xfrm>
              <a:off x="7321925" y="2785900"/>
              <a:ext cx="862800" cy="2946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SzPts val="1000"/>
              </a:pPr>
              <a:r>
                <a:rPr lang="en-US" sz="750" b="1">
                  <a:latin typeface="Century Gothic"/>
                  <a:ea typeface="Century Gothic"/>
                  <a:cs typeface="Century Gothic"/>
                  <a:sym typeface="Century Gothic"/>
                </a:rPr>
                <a:t>Sintang: Indonesia</a:t>
              </a:r>
              <a:endParaRPr sz="750" b="1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cxnSp>
          <p:nvCxnSpPr>
            <p:cNvPr id="42" name="Google Shape;203;p34">
              <a:extLst>
                <a:ext uri="{FF2B5EF4-FFF2-40B4-BE49-F238E27FC236}">
                  <a16:creationId xmlns:a16="http://schemas.microsoft.com/office/drawing/2014/main" id="{1331CEF7-26AB-A64B-B7BE-42BB10719C07}"/>
                </a:ext>
              </a:extLst>
            </p:cNvPr>
            <p:cNvCxnSpPr>
              <a:endCxn id="29" idx="1"/>
            </p:cNvCxnSpPr>
            <p:nvPr/>
          </p:nvCxnSpPr>
          <p:spPr>
            <a:xfrm rot="10800000" flipH="1">
              <a:off x="965175" y="2128038"/>
              <a:ext cx="792000" cy="336600"/>
            </a:xfrm>
            <a:prstGeom prst="straightConnector1">
              <a:avLst/>
            </a:prstGeom>
            <a:noFill/>
            <a:ln w="19050" cap="flat" cmpd="sng">
              <a:solidFill>
                <a:srgbClr val="3D85C6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3" name="Google Shape;204;p34">
              <a:extLst>
                <a:ext uri="{FF2B5EF4-FFF2-40B4-BE49-F238E27FC236}">
                  <a16:creationId xmlns:a16="http://schemas.microsoft.com/office/drawing/2014/main" id="{D651A6CF-4701-6246-902A-015524AC2752}"/>
                </a:ext>
              </a:extLst>
            </p:cNvPr>
            <p:cNvCxnSpPr>
              <a:stCxn id="25" idx="4"/>
              <a:endCxn id="33" idx="3"/>
            </p:cNvCxnSpPr>
            <p:nvPr/>
          </p:nvCxnSpPr>
          <p:spPr>
            <a:xfrm flipH="1">
              <a:off x="1538044" y="3392206"/>
              <a:ext cx="65100" cy="784500"/>
            </a:xfrm>
            <a:prstGeom prst="straightConnector1">
              <a:avLst/>
            </a:prstGeom>
            <a:noFill/>
            <a:ln w="19050" cap="flat" cmpd="sng">
              <a:solidFill>
                <a:srgbClr val="3D85C6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4" name="Google Shape;205;p34">
              <a:extLst>
                <a:ext uri="{FF2B5EF4-FFF2-40B4-BE49-F238E27FC236}">
                  <a16:creationId xmlns:a16="http://schemas.microsoft.com/office/drawing/2014/main" id="{174815FC-212F-5440-A02B-EB48BC8843D2}"/>
                </a:ext>
              </a:extLst>
            </p:cNvPr>
            <p:cNvCxnSpPr>
              <a:stCxn id="32" idx="3"/>
              <a:endCxn id="18" idx="3"/>
            </p:cNvCxnSpPr>
            <p:nvPr/>
          </p:nvCxnSpPr>
          <p:spPr>
            <a:xfrm rot="10800000" flipH="1">
              <a:off x="1414000" y="3225400"/>
              <a:ext cx="42300" cy="271500"/>
            </a:xfrm>
            <a:prstGeom prst="straightConnector1">
              <a:avLst/>
            </a:prstGeom>
            <a:noFill/>
            <a:ln w="19050" cap="flat" cmpd="sng">
              <a:solidFill>
                <a:srgbClr val="3D85C6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5" name="Google Shape;206;p34">
              <a:extLst>
                <a:ext uri="{FF2B5EF4-FFF2-40B4-BE49-F238E27FC236}">
                  <a16:creationId xmlns:a16="http://schemas.microsoft.com/office/drawing/2014/main" id="{B3D9EE6D-93C2-4A43-9C6E-FD67C19609AB}"/>
                </a:ext>
              </a:extLst>
            </p:cNvPr>
            <p:cNvCxnSpPr>
              <a:stCxn id="31" idx="3"/>
              <a:endCxn id="24" idx="2"/>
            </p:cNvCxnSpPr>
            <p:nvPr/>
          </p:nvCxnSpPr>
          <p:spPr>
            <a:xfrm rot="10800000" flipH="1">
              <a:off x="1351450" y="3027925"/>
              <a:ext cx="265500" cy="64800"/>
            </a:xfrm>
            <a:prstGeom prst="straightConnector1">
              <a:avLst/>
            </a:prstGeom>
            <a:noFill/>
            <a:ln w="19050" cap="flat" cmpd="sng">
              <a:solidFill>
                <a:srgbClr val="3D85C6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6" name="Google Shape;207;p34">
              <a:extLst>
                <a:ext uri="{FF2B5EF4-FFF2-40B4-BE49-F238E27FC236}">
                  <a16:creationId xmlns:a16="http://schemas.microsoft.com/office/drawing/2014/main" id="{5933E957-17A7-0A46-9AED-EAD6250BFABC}"/>
                </a:ext>
              </a:extLst>
            </p:cNvPr>
            <p:cNvCxnSpPr>
              <a:stCxn id="30" idx="3"/>
              <a:endCxn id="20" idx="2"/>
            </p:cNvCxnSpPr>
            <p:nvPr/>
          </p:nvCxnSpPr>
          <p:spPr>
            <a:xfrm>
              <a:off x="1106050" y="2735675"/>
              <a:ext cx="464700" cy="163500"/>
            </a:xfrm>
            <a:prstGeom prst="straightConnector1">
              <a:avLst/>
            </a:prstGeom>
            <a:noFill/>
            <a:ln w="19050" cap="flat" cmpd="sng">
              <a:solidFill>
                <a:srgbClr val="3D85C6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7" name="Google Shape;208;p34">
              <a:extLst>
                <a:ext uri="{FF2B5EF4-FFF2-40B4-BE49-F238E27FC236}">
                  <a16:creationId xmlns:a16="http://schemas.microsoft.com/office/drawing/2014/main" id="{F6533F0B-A963-EE43-B9C6-16C5D871488D}"/>
                </a:ext>
              </a:extLst>
            </p:cNvPr>
            <p:cNvCxnSpPr>
              <a:stCxn id="40" idx="3"/>
              <a:endCxn id="11" idx="2"/>
            </p:cNvCxnSpPr>
            <p:nvPr/>
          </p:nvCxnSpPr>
          <p:spPr>
            <a:xfrm>
              <a:off x="3431725" y="1533450"/>
              <a:ext cx="192900" cy="297300"/>
            </a:xfrm>
            <a:prstGeom prst="straightConnector1">
              <a:avLst/>
            </a:prstGeom>
            <a:noFill/>
            <a:ln w="19050" cap="flat" cmpd="sng">
              <a:solidFill>
                <a:srgbClr val="3D85C6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8" name="Google Shape;209;p34">
              <a:extLst>
                <a:ext uri="{FF2B5EF4-FFF2-40B4-BE49-F238E27FC236}">
                  <a16:creationId xmlns:a16="http://schemas.microsoft.com/office/drawing/2014/main" id="{F628E1CE-054B-3141-8BA7-7978D5AD2115}"/>
                </a:ext>
              </a:extLst>
            </p:cNvPr>
            <p:cNvCxnSpPr>
              <a:stCxn id="17" idx="5"/>
              <a:endCxn id="34" idx="1"/>
            </p:cNvCxnSpPr>
            <p:nvPr/>
          </p:nvCxnSpPr>
          <p:spPr>
            <a:xfrm>
              <a:off x="2085833" y="2992382"/>
              <a:ext cx="647400" cy="417300"/>
            </a:xfrm>
            <a:prstGeom prst="straightConnector1">
              <a:avLst/>
            </a:prstGeom>
            <a:noFill/>
            <a:ln w="19050" cap="flat" cmpd="sng">
              <a:solidFill>
                <a:srgbClr val="3D85C6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9" name="Google Shape;210;p34">
              <a:extLst>
                <a:ext uri="{FF2B5EF4-FFF2-40B4-BE49-F238E27FC236}">
                  <a16:creationId xmlns:a16="http://schemas.microsoft.com/office/drawing/2014/main" id="{4A6D5F87-B6AB-054E-943B-C71AA4F42894}"/>
                </a:ext>
              </a:extLst>
            </p:cNvPr>
            <p:cNvCxnSpPr>
              <a:stCxn id="35" idx="3"/>
              <a:endCxn id="23" idx="3"/>
            </p:cNvCxnSpPr>
            <p:nvPr/>
          </p:nvCxnSpPr>
          <p:spPr>
            <a:xfrm rot="10800000" flipH="1">
              <a:off x="3888150" y="3811250"/>
              <a:ext cx="244800" cy="86700"/>
            </a:xfrm>
            <a:prstGeom prst="straightConnector1">
              <a:avLst/>
            </a:prstGeom>
            <a:noFill/>
            <a:ln w="19050" cap="flat" cmpd="sng">
              <a:solidFill>
                <a:srgbClr val="3D85C6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0" name="Google Shape;211;p34">
              <a:extLst>
                <a:ext uri="{FF2B5EF4-FFF2-40B4-BE49-F238E27FC236}">
                  <a16:creationId xmlns:a16="http://schemas.microsoft.com/office/drawing/2014/main" id="{4D53E5CA-1C2D-8942-BE2F-7ECE230A32FB}"/>
                </a:ext>
              </a:extLst>
            </p:cNvPr>
            <p:cNvCxnSpPr>
              <a:endCxn id="21" idx="6"/>
            </p:cNvCxnSpPr>
            <p:nvPr/>
          </p:nvCxnSpPr>
          <p:spPr>
            <a:xfrm flipH="1">
              <a:off x="6896988" y="2922369"/>
              <a:ext cx="424800" cy="212100"/>
            </a:xfrm>
            <a:prstGeom prst="straightConnector1">
              <a:avLst/>
            </a:prstGeom>
            <a:noFill/>
            <a:ln w="19050" cap="flat" cmpd="sng">
              <a:solidFill>
                <a:srgbClr val="3D85C6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1" name="Google Shape;212;p34">
              <a:extLst>
                <a:ext uri="{FF2B5EF4-FFF2-40B4-BE49-F238E27FC236}">
                  <a16:creationId xmlns:a16="http://schemas.microsoft.com/office/drawing/2014/main" id="{481147E2-9D6D-E346-AE0A-68C35221338D}"/>
                </a:ext>
              </a:extLst>
            </p:cNvPr>
            <p:cNvCxnSpPr>
              <a:stCxn id="27" idx="0"/>
              <a:endCxn id="37" idx="1"/>
            </p:cNvCxnSpPr>
            <p:nvPr/>
          </p:nvCxnSpPr>
          <p:spPr>
            <a:xfrm rot="10800000" flipH="1">
              <a:off x="4790325" y="2863969"/>
              <a:ext cx="304200" cy="193200"/>
            </a:xfrm>
            <a:prstGeom prst="straightConnector1">
              <a:avLst/>
            </a:prstGeom>
            <a:noFill/>
            <a:ln w="19050" cap="flat" cmpd="sng">
              <a:solidFill>
                <a:srgbClr val="3D85C6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2" name="Google Shape;213;p34">
              <a:extLst>
                <a:ext uri="{FF2B5EF4-FFF2-40B4-BE49-F238E27FC236}">
                  <a16:creationId xmlns:a16="http://schemas.microsoft.com/office/drawing/2014/main" id="{28FA8C05-3E01-7A44-8C9F-297A687CD8B2}"/>
                </a:ext>
              </a:extLst>
            </p:cNvPr>
            <p:cNvCxnSpPr>
              <a:stCxn id="28" idx="5"/>
              <a:endCxn id="38" idx="1"/>
            </p:cNvCxnSpPr>
            <p:nvPr/>
          </p:nvCxnSpPr>
          <p:spPr>
            <a:xfrm>
              <a:off x="4868070" y="3159619"/>
              <a:ext cx="192900" cy="84900"/>
            </a:xfrm>
            <a:prstGeom prst="straightConnector1">
              <a:avLst/>
            </a:prstGeom>
            <a:noFill/>
            <a:ln w="19050" cap="flat" cmpd="sng">
              <a:solidFill>
                <a:srgbClr val="3D85C6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3" name="Google Shape;214;p34">
              <a:extLst>
                <a:ext uri="{FF2B5EF4-FFF2-40B4-BE49-F238E27FC236}">
                  <a16:creationId xmlns:a16="http://schemas.microsoft.com/office/drawing/2014/main" id="{8B7DA204-18B7-8B40-92BA-1571AE960A56}"/>
                </a:ext>
              </a:extLst>
            </p:cNvPr>
            <p:cNvCxnSpPr>
              <a:stCxn id="39" idx="1"/>
              <a:endCxn id="26" idx="4"/>
            </p:cNvCxnSpPr>
            <p:nvPr/>
          </p:nvCxnSpPr>
          <p:spPr>
            <a:xfrm rot="10800000">
              <a:off x="4769225" y="3205825"/>
              <a:ext cx="510300" cy="439200"/>
            </a:xfrm>
            <a:prstGeom prst="straightConnector1">
              <a:avLst/>
            </a:prstGeom>
            <a:noFill/>
            <a:ln w="19050" cap="flat" cmpd="sng">
              <a:solidFill>
                <a:srgbClr val="3D85C6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4" name="Google Shape;215;p34">
              <a:extLst>
                <a:ext uri="{FF2B5EF4-FFF2-40B4-BE49-F238E27FC236}">
                  <a16:creationId xmlns:a16="http://schemas.microsoft.com/office/drawing/2014/main" id="{2CBD8466-689E-5A40-AA8A-A18756BE5EFF}"/>
                </a:ext>
              </a:extLst>
            </p:cNvPr>
            <p:cNvCxnSpPr>
              <a:stCxn id="36" idx="1"/>
              <a:endCxn id="19" idx="5"/>
            </p:cNvCxnSpPr>
            <p:nvPr/>
          </p:nvCxnSpPr>
          <p:spPr>
            <a:xfrm rot="10800000">
              <a:off x="4382675" y="4173425"/>
              <a:ext cx="249900" cy="252600"/>
            </a:xfrm>
            <a:prstGeom prst="straightConnector1">
              <a:avLst/>
            </a:prstGeom>
            <a:noFill/>
            <a:ln w="19050" cap="flat" cmpd="sng">
              <a:solidFill>
                <a:srgbClr val="3D85C6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55" name="Google Shape;216;p34">
              <a:extLst>
                <a:ext uri="{FF2B5EF4-FFF2-40B4-BE49-F238E27FC236}">
                  <a16:creationId xmlns:a16="http://schemas.microsoft.com/office/drawing/2014/main" id="{1043F086-C2A1-CE4B-A516-A04E719D5EB8}"/>
                </a:ext>
              </a:extLst>
            </p:cNvPr>
            <p:cNvSpPr/>
            <p:nvPr/>
          </p:nvSpPr>
          <p:spPr>
            <a:xfrm>
              <a:off x="1936225" y="2428025"/>
              <a:ext cx="953700" cy="2946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SzPts val="1000"/>
              </a:pPr>
              <a:r>
                <a:rPr lang="en-US" sz="750" b="1">
                  <a:latin typeface="Century Gothic"/>
                  <a:ea typeface="Century Gothic"/>
                  <a:cs typeface="Century Gothic"/>
                  <a:sym typeface="Century Gothic"/>
                </a:rPr>
                <a:t>MASLAGO: Nicaragua</a:t>
              </a:r>
              <a:endParaRPr sz="750" b="1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56" name="Google Shape;217;p34">
              <a:extLst>
                <a:ext uri="{FF2B5EF4-FFF2-40B4-BE49-F238E27FC236}">
                  <a16:creationId xmlns:a16="http://schemas.microsoft.com/office/drawing/2014/main" id="{0C50B809-6AC1-9044-A8AD-1A4BC82178C6}"/>
                </a:ext>
              </a:extLst>
            </p:cNvPr>
            <p:cNvSpPr/>
            <p:nvPr/>
          </p:nvSpPr>
          <p:spPr>
            <a:xfrm>
              <a:off x="1351444" y="2764750"/>
              <a:ext cx="78900" cy="71100"/>
            </a:xfrm>
            <a:prstGeom prst="ellipse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>
                <a:buSzPts val="1400"/>
              </a:pPr>
              <a:endParaRPr sz="1050"/>
            </a:p>
          </p:txBody>
        </p:sp>
        <p:cxnSp>
          <p:nvCxnSpPr>
            <p:cNvPr id="57" name="Google Shape;218;p34">
              <a:extLst>
                <a:ext uri="{FF2B5EF4-FFF2-40B4-BE49-F238E27FC236}">
                  <a16:creationId xmlns:a16="http://schemas.microsoft.com/office/drawing/2014/main" id="{F0056D35-7F4E-BF41-80F6-29165A262A63}"/>
                </a:ext>
              </a:extLst>
            </p:cNvPr>
            <p:cNvCxnSpPr>
              <a:stCxn id="55" idx="1"/>
              <a:endCxn id="56" idx="7"/>
            </p:cNvCxnSpPr>
            <p:nvPr/>
          </p:nvCxnSpPr>
          <p:spPr>
            <a:xfrm flipH="1">
              <a:off x="1418725" y="2575325"/>
              <a:ext cx="517500" cy="199800"/>
            </a:xfrm>
            <a:prstGeom prst="straightConnector1">
              <a:avLst/>
            </a:prstGeom>
            <a:noFill/>
            <a:ln w="19050" cap="flat" cmpd="sng">
              <a:solidFill>
                <a:srgbClr val="3D85C6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58" name="Google Shape;219;p34">
              <a:extLst>
                <a:ext uri="{FF2B5EF4-FFF2-40B4-BE49-F238E27FC236}">
                  <a16:creationId xmlns:a16="http://schemas.microsoft.com/office/drawing/2014/main" id="{D3941852-EEC0-0240-9FCE-B5412B95DA53}"/>
                </a:ext>
              </a:extLst>
            </p:cNvPr>
            <p:cNvSpPr/>
            <p:nvPr/>
          </p:nvSpPr>
          <p:spPr>
            <a:xfrm>
              <a:off x="266500" y="3701188"/>
              <a:ext cx="1155000" cy="2715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SzPts val="1000"/>
              </a:pPr>
              <a:r>
                <a:rPr lang="en-US" sz="750" b="1">
                  <a:latin typeface="Century Gothic"/>
                  <a:ea typeface="Century Gothic"/>
                  <a:cs typeface="Century Gothic"/>
                  <a:sym typeface="Century Gothic"/>
                </a:rPr>
                <a:t>Choco Andino: Ecuador</a:t>
              </a:r>
              <a:endParaRPr sz="750" b="1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59" name="Google Shape;220;p34">
              <a:extLst>
                <a:ext uri="{FF2B5EF4-FFF2-40B4-BE49-F238E27FC236}">
                  <a16:creationId xmlns:a16="http://schemas.microsoft.com/office/drawing/2014/main" id="{25EF1803-9A98-AF47-A2E8-A334C050A42D}"/>
                </a:ext>
              </a:extLst>
            </p:cNvPr>
            <p:cNvSpPr/>
            <p:nvPr/>
          </p:nvSpPr>
          <p:spPr>
            <a:xfrm>
              <a:off x="1518844" y="3169919"/>
              <a:ext cx="78900" cy="71100"/>
            </a:xfrm>
            <a:prstGeom prst="ellipse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>
                <a:buSzPts val="1400"/>
              </a:pPr>
              <a:endParaRPr sz="1050"/>
            </a:p>
          </p:txBody>
        </p:sp>
        <p:cxnSp>
          <p:nvCxnSpPr>
            <p:cNvPr id="60" name="Google Shape;221;p34">
              <a:extLst>
                <a:ext uri="{FF2B5EF4-FFF2-40B4-BE49-F238E27FC236}">
                  <a16:creationId xmlns:a16="http://schemas.microsoft.com/office/drawing/2014/main" id="{6AC4DFB4-F5E6-9E40-9AD2-76501194BF39}"/>
                </a:ext>
              </a:extLst>
            </p:cNvPr>
            <p:cNvCxnSpPr>
              <a:stCxn id="58" idx="3"/>
              <a:endCxn id="59" idx="4"/>
            </p:cNvCxnSpPr>
            <p:nvPr/>
          </p:nvCxnSpPr>
          <p:spPr>
            <a:xfrm rot="10800000" flipH="1">
              <a:off x="1421500" y="3241138"/>
              <a:ext cx="136800" cy="595800"/>
            </a:xfrm>
            <a:prstGeom prst="straightConnector1">
              <a:avLst/>
            </a:prstGeom>
            <a:noFill/>
            <a:ln w="19050" cap="flat" cmpd="sng">
              <a:solidFill>
                <a:srgbClr val="3D85C6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61" name="Google Shape;222;p34">
              <a:extLst>
                <a:ext uri="{FF2B5EF4-FFF2-40B4-BE49-F238E27FC236}">
                  <a16:creationId xmlns:a16="http://schemas.microsoft.com/office/drawing/2014/main" id="{D83C6A54-0759-0247-B4D9-D3736F187359}"/>
                </a:ext>
              </a:extLst>
            </p:cNvPr>
            <p:cNvSpPr/>
            <p:nvPr/>
          </p:nvSpPr>
          <p:spPr>
            <a:xfrm>
              <a:off x="6573825" y="4323175"/>
              <a:ext cx="1384200" cy="1992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SzPts val="1000"/>
              </a:pPr>
              <a:r>
                <a:rPr lang="en-US" sz="750" b="1">
                  <a:latin typeface="Century Gothic"/>
                  <a:ea typeface="Century Gothic"/>
                  <a:cs typeface="Century Gothic"/>
                  <a:sym typeface="Century Gothic"/>
                </a:rPr>
                <a:t>Great Sea Reef: Fiji</a:t>
              </a:r>
              <a:endParaRPr sz="750" b="1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cxnSp>
          <p:nvCxnSpPr>
            <p:cNvPr id="62" name="Google Shape;223;p34">
              <a:extLst>
                <a:ext uri="{FF2B5EF4-FFF2-40B4-BE49-F238E27FC236}">
                  <a16:creationId xmlns:a16="http://schemas.microsoft.com/office/drawing/2014/main" id="{63FA3178-F47F-9C4F-A510-036F3B43B0D6}"/>
                </a:ext>
              </a:extLst>
            </p:cNvPr>
            <p:cNvCxnSpPr>
              <a:stCxn id="63" idx="4"/>
              <a:endCxn id="61" idx="3"/>
            </p:cNvCxnSpPr>
            <p:nvPr/>
          </p:nvCxnSpPr>
          <p:spPr>
            <a:xfrm flipH="1">
              <a:off x="7958169" y="3876819"/>
              <a:ext cx="292800" cy="546000"/>
            </a:xfrm>
            <a:prstGeom prst="straightConnector1">
              <a:avLst/>
            </a:prstGeom>
            <a:noFill/>
            <a:ln w="19050" cap="flat" cmpd="sng">
              <a:solidFill>
                <a:srgbClr val="3D85C6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63" name="Google Shape;224;p34">
              <a:extLst>
                <a:ext uri="{FF2B5EF4-FFF2-40B4-BE49-F238E27FC236}">
                  <a16:creationId xmlns:a16="http://schemas.microsoft.com/office/drawing/2014/main" id="{EEB2C51F-576E-8D47-98C8-38E47059442F}"/>
                </a:ext>
              </a:extLst>
            </p:cNvPr>
            <p:cNvSpPr/>
            <p:nvPr/>
          </p:nvSpPr>
          <p:spPr>
            <a:xfrm>
              <a:off x="8211519" y="3805719"/>
              <a:ext cx="78900" cy="71100"/>
            </a:xfrm>
            <a:prstGeom prst="ellipse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>
                <a:buSzPts val="1400"/>
              </a:pPr>
              <a:endParaRPr sz="1050"/>
            </a:p>
          </p:txBody>
        </p:sp>
        <p:sp>
          <p:nvSpPr>
            <p:cNvPr id="64" name="Google Shape;225;p34">
              <a:extLst>
                <a:ext uri="{FF2B5EF4-FFF2-40B4-BE49-F238E27FC236}">
                  <a16:creationId xmlns:a16="http://schemas.microsoft.com/office/drawing/2014/main" id="{95CAC705-B524-C444-9EAD-91B487BC768B}"/>
                </a:ext>
              </a:extLst>
            </p:cNvPr>
            <p:cNvSpPr/>
            <p:nvPr/>
          </p:nvSpPr>
          <p:spPr>
            <a:xfrm>
              <a:off x="3624688" y="1315056"/>
              <a:ext cx="78900" cy="71100"/>
            </a:xfrm>
            <a:prstGeom prst="ellipse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>
                <a:buSzPts val="1400"/>
              </a:pPr>
              <a:endParaRPr sz="1050"/>
            </a:p>
          </p:txBody>
        </p:sp>
        <p:cxnSp>
          <p:nvCxnSpPr>
            <p:cNvPr id="65" name="Google Shape;226;p34">
              <a:extLst>
                <a:ext uri="{FF2B5EF4-FFF2-40B4-BE49-F238E27FC236}">
                  <a16:creationId xmlns:a16="http://schemas.microsoft.com/office/drawing/2014/main" id="{756460D2-BEE3-8747-80BD-2E631D8D3E27}"/>
                </a:ext>
              </a:extLst>
            </p:cNvPr>
            <p:cNvCxnSpPr>
              <a:stCxn id="66" idx="3"/>
            </p:cNvCxnSpPr>
            <p:nvPr/>
          </p:nvCxnSpPr>
          <p:spPr>
            <a:xfrm>
              <a:off x="3252750" y="1149250"/>
              <a:ext cx="372000" cy="165900"/>
            </a:xfrm>
            <a:prstGeom prst="straightConnector1">
              <a:avLst/>
            </a:prstGeom>
            <a:noFill/>
            <a:ln w="19050" cap="flat" cmpd="sng">
              <a:solidFill>
                <a:srgbClr val="3D85C6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66" name="Google Shape;227;p34">
              <a:extLst>
                <a:ext uri="{FF2B5EF4-FFF2-40B4-BE49-F238E27FC236}">
                  <a16:creationId xmlns:a16="http://schemas.microsoft.com/office/drawing/2014/main" id="{A694A29F-AFE7-974C-9BC8-122441F406DC}"/>
                </a:ext>
              </a:extLst>
            </p:cNvPr>
            <p:cNvSpPr/>
            <p:nvPr/>
          </p:nvSpPr>
          <p:spPr>
            <a:xfrm>
              <a:off x="2180850" y="1013500"/>
              <a:ext cx="1071900" cy="2715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SzPts val="1000"/>
              </a:pPr>
              <a:r>
                <a:rPr lang="en-US" sz="750" b="1">
                  <a:latin typeface="Century Gothic"/>
                  <a:ea typeface="Century Gothic"/>
                  <a:cs typeface="Century Gothic"/>
                  <a:sym typeface="Century Gothic"/>
                </a:rPr>
                <a:t>Flow Country, Scotland: UK</a:t>
              </a:r>
              <a:endParaRPr sz="750" b="1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67" name="Google Shape;228;p34">
              <a:extLst>
                <a:ext uri="{FF2B5EF4-FFF2-40B4-BE49-F238E27FC236}">
                  <a16:creationId xmlns:a16="http://schemas.microsoft.com/office/drawing/2014/main" id="{0105C11C-2387-1B46-9486-D3DB76679752}"/>
                </a:ext>
              </a:extLst>
            </p:cNvPr>
            <p:cNvSpPr/>
            <p:nvPr/>
          </p:nvSpPr>
          <p:spPr>
            <a:xfrm>
              <a:off x="3664713" y="2828469"/>
              <a:ext cx="78900" cy="71100"/>
            </a:xfrm>
            <a:prstGeom prst="ellipse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>
                <a:buSzPts val="1400"/>
              </a:pPr>
              <a:endParaRPr sz="1050"/>
            </a:p>
          </p:txBody>
        </p:sp>
        <p:cxnSp>
          <p:nvCxnSpPr>
            <p:cNvPr id="68" name="Google Shape;229;p34">
              <a:extLst>
                <a:ext uri="{FF2B5EF4-FFF2-40B4-BE49-F238E27FC236}">
                  <a16:creationId xmlns:a16="http://schemas.microsoft.com/office/drawing/2014/main" id="{ABA6C7DB-4096-3044-B5D3-24518D1721A1}"/>
                </a:ext>
              </a:extLst>
            </p:cNvPr>
            <p:cNvCxnSpPr>
              <a:stCxn id="70" idx="3"/>
              <a:endCxn id="67" idx="3"/>
            </p:cNvCxnSpPr>
            <p:nvPr/>
          </p:nvCxnSpPr>
          <p:spPr>
            <a:xfrm rot="10800000" flipH="1">
              <a:off x="3212050" y="2889075"/>
              <a:ext cx="464100" cy="111300"/>
            </a:xfrm>
            <a:prstGeom prst="straightConnector1">
              <a:avLst/>
            </a:prstGeom>
            <a:noFill/>
            <a:ln w="19050" cap="flat" cmpd="sng">
              <a:solidFill>
                <a:srgbClr val="3D85C6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9" name="Google Shape;231;p34">
              <a:extLst>
                <a:ext uri="{FF2B5EF4-FFF2-40B4-BE49-F238E27FC236}">
                  <a16:creationId xmlns:a16="http://schemas.microsoft.com/office/drawing/2014/main" id="{94F05503-3B64-7E46-B680-35CDE1A8F485}"/>
                </a:ext>
              </a:extLst>
            </p:cNvPr>
            <p:cNvCxnSpPr>
              <a:endCxn id="71" idx="6"/>
            </p:cNvCxnSpPr>
            <p:nvPr/>
          </p:nvCxnSpPr>
          <p:spPr>
            <a:xfrm flipH="1">
              <a:off x="6775863" y="2494169"/>
              <a:ext cx="482400" cy="241500"/>
            </a:xfrm>
            <a:prstGeom prst="straightConnector1">
              <a:avLst/>
            </a:prstGeom>
            <a:noFill/>
            <a:ln w="19050" cap="flat" cmpd="sng">
              <a:solidFill>
                <a:srgbClr val="3D85C6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70" name="Google Shape;230;p34">
              <a:extLst>
                <a:ext uri="{FF2B5EF4-FFF2-40B4-BE49-F238E27FC236}">
                  <a16:creationId xmlns:a16="http://schemas.microsoft.com/office/drawing/2014/main" id="{BBA17D8E-9CF7-3A49-8F57-D7CCEDF08484}"/>
                </a:ext>
              </a:extLst>
            </p:cNvPr>
            <p:cNvSpPr/>
            <p:nvPr/>
          </p:nvSpPr>
          <p:spPr>
            <a:xfrm>
              <a:off x="2420050" y="2851725"/>
              <a:ext cx="792000" cy="2973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SzPts val="1000"/>
              </a:pPr>
              <a:r>
                <a:rPr lang="en-US" sz="750" b="1">
                  <a:latin typeface="Century Gothic"/>
                  <a:ea typeface="Century Gothic"/>
                  <a:cs typeface="Century Gothic"/>
                  <a:sym typeface="Century Gothic"/>
                </a:rPr>
                <a:t>Sui River: Ghana</a:t>
              </a:r>
              <a:endParaRPr sz="750" b="1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71" name="Google Shape;232;p34">
              <a:extLst>
                <a:ext uri="{FF2B5EF4-FFF2-40B4-BE49-F238E27FC236}">
                  <a16:creationId xmlns:a16="http://schemas.microsoft.com/office/drawing/2014/main" id="{05DDBC1E-3AF4-CF47-8E97-6DF80F25A98F}"/>
                </a:ext>
              </a:extLst>
            </p:cNvPr>
            <p:cNvSpPr/>
            <p:nvPr/>
          </p:nvSpPr>
          <p:spPr>
            <a:xfrm>
              <a:off x="6696963" y="2700119"/>
              <a:ext cx="78900" cy="71100"/>
            </a:xfrm>
            <a:prstGeom prst="ellipse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>
                <a:buSzPts val="1400"/>
              </a:pPr>
              <a:endParaRPr sz="1050"/>
            </a:p>
          </p:txBody>
        </p:sp>
        <p:sp>
          <p:nvSpPr>
            <p:cNvPr id="72" name="Google Shape;233;p34">
              <a:extLst>
                <a:ext uri="{FF2B5EF4-FFF2-40B4-BE49-F238E27FC236}">
                  <a16:creationId xmlns:a16="http://schemas.microsoft.com/office/drawing/2014/main" id="{613931B7-9C79-614C-A2A7-FFBB2748C666}"/>
                </a:ext>
              </a:extLst>
            </p:cNvPr>
            <p:cNvSpPr/>
            <p:nvPr/>
          </p:nvSpPr>
          <p:spPr>
            <a:xfrm>
              <a:off x="4671963" y="3609469"/>
              <a:ext cx="78900" cy="71100"/>
            </a:xfrm>
            <a:prstGeom prst="ellipse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>
                <a:buSzPts val="1400"/>
              </a:pPr>
              <a:endParaRPr sz="1050"/>
            </a:p>
          </p:txBody>
        </p:sp>
        <p:sp>
          <p:nvSpPr>
            <p:cNvPr id="73" name="Google Shape;234;p34">
              <a:extLst>
                <a:ext uri="{FF2B5EF4-FFF2-40B4-BE49-F238E27FC236}">
                  <a16:creationId xmlns:a16="http://schemas.microsoft.com/office/drawing/2014/main" id="{600ECFFE-1C62-C948-858F-0ED5F55924CF}"/>
                </a:ext>
              </a:extLst>
            </p:cNvPr>
            <p:cNvSpPr/>
            <p:nvPr/>
          </p:nvSpPr>
          <p:spPr>
            <a:xfrm>
              <a:off x="7258275" y="2259775"/>
              <a:ext cx="1317900" cy="2973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SzPts val="1000"/>
              </a:pPr>
              <a:r>
                <a:rPr lang="en-US" sz="750" b="1">
                  <a:latin typeface="Century Gothic"/>
                  <a:ea typeface="Century Gothic"/>
                  <a:cs typeface="Century Gothic"/>
                  <a:sym typeface="Century Gothic"/>
                </a:rPr>
                <a:t>Central Highlands: Vietnam</a:t>
              </a:r>
              <a:endParaRPr sz="750" b="1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cxnSp>
          <p:nvCxnSpPr>
            <p:cNvPr id="74" name="Google Shape;235;p34">
              <a:extLst>
                <a:ext uri="{FF2B5EF4-FFF2-40B4-BE49-F238E27FC236}">
                  <a16:creationId xmlns:a16="http://schemas.microsoft.com/office/drawing/2014/main" id="{70D325B0-1C07-D541-9339-F6ECB62F5124}"/>
                </a:ext>
              </a:extLst>
            </p:cNvPr>
            <p:cNvCxnSpPr>
              <a:stCxn id="75" idx="1"/>
              <a:endCxn id="72" idx="5"/>
            </p:cNvCxnSpPr>
            <p:nvPr/>
          </p:nvCxnSpPr>
          <p:spPr>
            <a:xfrm rot="10800000">
              <a:off x="4739225" y="3670050"/>
              <a:ext cx="540300" cy="375600"/>
            </a:xfrm>
            <a:prstGeom prst="straightConnector1">
              <a:avLst/>
            </a:prstGeom>
            <a:noFill/>
            <a:ln w="19050" cap="flat" cmpd="sng">
              <a:solidFill>
                <a:srgbClr val="3D85C6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75" name="Google Shape;236;p34">
              <a:extLst>
                <a:ext uri="{FF2B5EF4-FFF2-40B4-BE49-F238E27FC236}">
                  <a16:creationId xmlns:a16="http://schemas.microsoft.com/office/drawing/2014/main" id="{2BF06F6F-84BB-4744-8808-AF59A82C3C3A}"/>
                </a:ext>
              </a:extLst>
            </p:cNvPr>
            <p:cNvSpPr/>
            <p:nvPr/>
          </p:nvSpPr>
          <p:spPr>
            <a:xfrm>
              <a:off x="5279525" y="3898350"/>
              <a:ext cx="1155000" cy="2946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SzPts val="1000"/>
              </a:pPr>
              <a:r>
                <a:rPr lang="en-US" sz="750" b="1">
                  <a:latin typeface="Century Gothic"/>
                  <a:ea typeface="Century Gothic"/>
                  <a:cs typeface="Century Gothic"/>
                  <a:sym typeface="Century Gothic"/>
                </a:rPr>
                <a:t>Mount Mulanje: Malawi</a:t>
              </a:r>
              <a:endParaRPr sz="750" b="1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76" name="Google Shape;237;p34">
              <a:extLst>
                <a:ext uri="{FF2B5EF4-FFF2-40B4-BE49-F238E27FC236}">
                  <a16:creationId xmlns:a16="http://schemas.microsoft.com/office/drawing/2014/main" id="{E59172A5-2239-C04C-8D00-8DD4B0653CE9}"/>
                </a:ext>
              </a:extLst>
            </p:cNvPr>
            <p:cNvSpPr/>
            <p:nvPr/>
          </p:nvSpPr>
          <p:spPr>
            <a:xfrm>
              <a:off x="5843569" y="2639669"/>
              <a:ext cx="78900" cy="71100"/>
            </a:xfrm>
            <a:prstGeom prst="ellipse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>
                <a:buSzPts val="1400"/>
              </a:pPr>
              <a:endParaRPr sz="1050"/>
            </a:p>
          </p:txBody>
        </p:sp>
        <p:sp>
          <p:nvSpPr>
            <p:cNvPr id="77" name="Google Shape;238;p34">
              <a:extLst>
                <a:ext uri="{FF2B5EF4-FFF2-40B4-BE49-F238E27FC236}">
                  <a16:creationId xmlns:a16="http://schemas.microsoft.com/office/drawing/2014/main" id="{320F5170-E383-F140-B13A-26784F9230E5}"/>
                </a:ext>
              </a:extLst>
            </p:cNvPr>
            <p:cNvSpPr/>
            <p:nvPr/>
          </p:nvSpPr>
          <p:spPr>
            <a:xfrm>
              <a:off x="5817569" y="2700119"/>
              <a:ext cx="78900" cy="71100"/>
            </a:xfrm>
            <a:prstGeom prst="ellipse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>
                <a:buSzPts val="1400"/>
              </a:pPr>
              <a:endParaRPr sz="1050"/>
            </a:p>
          </p:txBody>
        </p:sp>
        <p:sp>
          <p:nvSpPr>
            <p:cNvPr id="78" name="Google Shape;239;p34">
              <a:extLst>
                <a:ext uri="{FF2B5EF4-FFF2-40B4-BE49-F238E27FC236}">
                  <a16:creationId xmlns:a16="http://schemas.microsoft.com/office/drawing/2014/main" id="{8DFE6AA1-759F-CC4C-B392-6912FEF4D8BB}"/>
                </a:ext>
              </a:extLst>
            </p:cNvPr>
            <p:cNvSpPr txBox="1"/>
            <p:nvPr/>
          </p:nvSpPr>
          <p:spPr>
            <a:xfrm>
              <a:off x="5810688" y="2956788"/>
              <a:ext cx="905100" cy="3351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0" rIns="68569" bIns="0" anchor="t" anchorCtr="0">
              <a:noAutofit/>
            </a:bodyPr>
            <a:lstStyle/>
            <a:p>
              <a:pPr>
                <a:buSzPts val="1000"/>
              </a:pPr>
              <a:r>
                <a:rPr lang="en-US" sz="750" b="1">
                  <a:latin typeface="Century Gothic"/>
                  <a:ea typeface="Century Gothic"/>
                  <a:cs typeface="Century Gothic"/>
                  <a:sym typeface="Century Gothic"/>
                </a:rPr>
                <a:t>Thithimathi: India</a:t>
              </a:r>
              <a:endParaRPr sz="750" b="1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79" name="Google Shape;240;p34">
              <a:extLst>
                <a:ext uri="{FF2B5EF4-FFF2-40B4-BE49-F238E27FC236}">
                  <a16:creationId xmlns:a16="http://schemas.microsoft.com/office/drawing/2014/main" id="{81C52858-7032-EA4D-8EA5-B4E688E3955C}"/>
                </a:ext>
              </a:extLst>
            </p:cNvPr>
            <p:cNvSpPr txBox="1"/>
            <p:nvPr/>
          </p:nvSpPr>
          <p:spPr>
            <a:xfrm>
              <a:off x="5985125" y="2237550"/>
              <a:ext cx="862800" cy="3078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0" rIns="68569" bIns="0" anchor="t" anchorCtr="0">
              <a:noAutofit/>
            </a:bodyPr>
            <a:lstStyle/>
            <a:p>
              <a:pPr>
                <a:buSzPts val="1000"/>
              </a:pPr>
              <a:r>
                <a:rPr lang="en-US" sz="750" b="1">
                  <a:latin typeface="Century Gothic"/>
                  <a:ea typeface="Century Gothic"/>
                  <a:cs typeface="Century Gothic"/>
                  <a:sym typeface="Century Gothic"/>
                </a:rPr>
                <a:t>Karnataka: India</a:t>
              </a:r>
              <a:endParaRPr sz="750" b="1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cxnSp>
          <p:nvCxnSpPr>
            <p:cNvPr id="80" name="Google Shape;241;p34">
              <a:extLst>
                <a:ext uri="{FF2B5EF4-FFF2-40B4-BE49-F238E27FC236}">
                  <a16:creationId xmlns:a16="http://schemas.microsoft.com/office/drawing/2014/main" id="{A668FB34-BC91-AD4E-BA76-D103F470DCBC}"/>
                </a:ext>
              </a:extLst>
            </p:cNvPr>
            <p:cNvCxnSpPr>
              <a:stCxn id="77" idx="5"/>
              <a:endCxn id="78" idx="0"/>
            </p:cNvCxnSpPr>
            <p:nvPr/>
          </p:nvCxnSpPr>
          <p:spPr>
            <a:xfrm>
              <a:off x="5884914" y="2760807"/>
              <a:ext cx="378300" cy="195900"/>
            </a:xfrm>
            <a:prstGeom prst="straightConnector1">
              <a:avLst/>
            </a:prstGeom>
            <a:noFill/>
            <a:ln w="19050" cap="flat" cmpd="sng">
              <a:solidFill>
                <a:srgbClr val="3D85C6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1" name="Google Shape;242;p34">
              <a:extLst>
                <a:ext uri="{FF2B5EF4-FFF2-40B4-BE49-F238E27FC236}">
                  <a16:creationId xmlns:a16="http://schemas.microsoft.com/office/drawing/2014/main" id="{498BC959-04FE-5047-A045-BEB35775E9FF}"/>
                </a:ext>
              </a:extLst>
            </p:cNvPr>
            <p:cNvCxnSpPr>
              <a:stCxn id="76" idx="0"/>
              <a:endCxn id="79" idx="1"/>
            </p:cNvCxnSpPr>
            <p:nvPr/>
          </p:nvCxnSpPr>
          <p:spPr>
            <a:xfrm rot="10800000" flipH="1">
              <a:off x="5883019" y="2391569"/>
              <a:ext cx="102000" cy="248100"/>
            </a:xfrm>
            <a:prstGeom prst="straightConnector1">
              <a:avLst/>
            </a:prstGeom>
            <a:noFill/>
            <a:ln w="19050" cap="flat" cmpd="sng">
              <a:solidFill>
                <a:srgbClr val="3D85C6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pic>
        <p:nvPicPr>
          <p:cNvPr id="82" name="Google Shape;63;p14" title="Sin título-1-03.png">
            <a:extLst>
              <a:ext uri="{FF2B5EF4-FFF2-40B4-BE49-F238E27FC236}">
                <a16:creationId xmlns:a16="http://schemas.microsoft.com/office/drawing/2014/main" id="{0AC880F1-0548-0B46-8B4B-A58C752CEECE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82398" y="0"/>
            <a:ext cx="2561602" cy="14426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8674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72;p15">
            <a:extLst>
              <a:ext uri="{FF2B5EF4-FFF2-40B4-BE49-F238E27FC236}">
                <a16:creationId xmlns:a16="http://schemas.microsoft.com/office/drawing/2014/main" id="{23A424A3-57BA-CE4C-8DF5-40C42C4985D0}"/>
              </a:ext>
            </a:extLst>
          </p:cNvPr>
          <p:cNvSpPr/>
          <p:nvPr/>
        </p:nvSpPr>
        <p:spPr>
          <a:xfrm>
            <a:off x="0" y="4697775"/>
            <a:ext cx="5726100" cy="323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73;p15">
            <a:extLst>
              <a:ext uri="{FF2B5EF4-FFF2-40B4-BE49-F238E27FC236}">
                <a16:creationId xmlns:a16="http://schemas.microsoft.com/office/drawing/2014/main" id="{773C09FB-28D0-1147-BAD2-5BA2E359386F}"/>
              </a:ext>
            </a:extLst>
          </p:cNvPr>
          <p:cNvSpPr txBox="1"/>
          <p:nvPr/>
        </p:nvSpPr>
        <p:spPr>
          <a:xfrm>
            <a:off x="1462975" y="4697775"/>
            <a:ext cx="41106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>
                <a:solidFill>
                  <a:schemeClr val="lt1"/>
                </a:solidFill>
              </a:rPr>
              <a:t>Tejedoras de Sostenibilidad en </a:t>
            </a:r>
            <a:r>
              <a:rPr lang="es-419" sz="900" b="1" i="1">
                <a:solidFill>
                  <a:schemeClr val="lt1"/>
                </a:solidFill>
              </a:rPr>
              <a:t>La Guajira Bio - Geo</a:t>
            </a:r>
            <a:r>
              <a:rPr lang="es-419" sz="900">
                <a:solidFill>
                  <a:schemeClr val="lt1"/>
                </a:solidFill>
              </a:rPr>
              <a:t> y culturalmente diversa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15" name="Google Shape;76;p15" title="Sin título-1.png">
            <a:extLst>
              <a:ext uri="{FF2B5EF4-FFF2-40B4-BE49-F238E27FC236}">
                <a16:creationId xmlns:a16="http://schemas.microsoft.com/office/drawing/2014/main" id="{E5D8EB67-CF98-7341-A78C-F5E5889A202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7433"/>
          <a:stretch/>
        </p:blipFill>
        <p:spPr>
          <a:xfrm rot="10800000">
            <a:off x="78875" y="3919550"/>
            <a:ext cx="1421925" cy="11013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209;p39">
            <a:extLst>
              <a:ext uri="{FF2B5EF4-FFF2-40B4-BE49-F238E27FC236}">
                <a16:creationId xmlns:a16="http://schemas.microsoft.com/office/drawing/2014/main" id="{157188F6-570F-5443-8960-F0C3F1FB8EF8}"/>
              </a:ext>
            </a:extLst>
          </p:cNvPr>
          <p:cNvSpPr txBox="1">
            <a:spLocks/>
          </p:cNvSpPr>
          <p:nvPr/>
        </p:nvSpPr>
        <p:spPr>
          <a:xfrm>
            <a:off x="-179638" y="446214"/>
            <a:ext cx="6858000" cy="74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31" tIns="25706" rIns="51431" bIns="25706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5000"/>
              </a:lnSpc>
              <a:spcBef>
                <a:spcPts val="0"/>
              </a:spcBef>
              <a:buClr>
                <a:srgbClr val="CE8944"/>
              </a:buClr>
              <a:buSzPts val="3300"/>
            </a:pPr>
            <a:r>
              <a:rPr lang="en-US" sz="3300" b="1" dirty="0" err="1">
                <a:solidFill>
                  <a:srgbClr val="7030A0"/>
                </a:solidFill>
                <a:latin typeface="Lato"/>
                <a:ea typeface="Lato"/>
                <a:cs typeface="Lato"/>
                <a:sym typeface="Lato"/>
              </a:rPr>
              <a:t>Gestión</a:t>
            </a:r>
            <a:r>
              <a:rPr lang="en-US" sz="3300" b="1" dirty="0">
                <a:solidFill>
                  <a:srgbClr val="7030A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US" sz="3300" b="1" dirty="0" err="1">
                <a:solidFill>
                  <a:srgbClr val="7030A0"/>
                </a:solidFill>
                <a:latin typeface="Lato"/>
                <a:ea typeface="Lato"/>
                <a:cs typeface="Lato"/>
                <a:sym typeface="Lato"/>
              </a:rPr>
              <a:t>integrada</a:t>
            </a:r>
            <a:r>
              <a:rPr lang="en-US" sz="3300" b="1" dirty="0">
                <a:solidFill>
                  <a:srgbClr val="7030A0"/>
                </a:solidFill>
                <a:latin typeface="Lato"/>
                <a:ea typeface="Lato"/>
                <a:cs typeface="Lato"/>
                <a:sym typeface="Lato"/>
              </a:rPr>
              <a:t> del </a:t>
            </a:r>
            <a:r>
              <a:rPr lang="en-US" sz="3300" b="1" dirty="0" err="1">
                <a:solidFill>
                  <a:srgbClr val="7030A0"/>
                </a:solidFill>
                <a:latin typeface="Lato"/>
                <a:ea typeface="Lato"/>
                <a:cs typeface="Lato"/>
                <a:sym typeface="Lato"/>
              </a:rPr>
              <a:t>Paisaje</a:t>
            </a:r>
            <a:r>
              <a:rPr lang="en-US" sz="3300" b="1" dirty="0">
                <a:solidFill>
                  <a:srgbClr val="7030A0"/>
                </a:solidFill>
                <a:latin typeface="Lato"/>
                <a:ea typeface="Lato"/>
                <a:cs typeface="Lato"/>
                <a:sym typeface="Lato"/>
              </a:rPr>
              <a:t> (GIP)</a:t>
            </a:r>
          </a:p>
        </p:txBody>
      </p:sp>
      <p:grpSp>
        <p:nvGrpSpPr>
          <p:cNvPr id="8" name="Google Shape;210;p39">
            <a:extLst>
              <a:ext uri="{FF2B5EF4-FFF2-40B4-BE49-F238E27FC236}">
                <a16:creationId xmlns:a16="http://schemas.microsoft.com/office/drawing/2014/main" id="{4887BF71-E416-C24B-A0AA-2B2C7FD3CF9F}"/>
              </a:ext>
            </a:extLst>
          </p:cNvPr>
          <p:cNvGrpSpPr/>
          <p:nvPr/>
        </p:nvGrpSpPr>
        <p:grpSpPr>
          <a:xfrm>
            <a:off x="1351814" y="1755530"/>
            <a:ext cx="5582694" cy="1667030"/>
            <a:chOff x="876594" y="0"/>
            <a:chExt cx="10583808" cy="3178018"/>
          </a:xfrm>
        </p:grpSpPr>
        <p:sp>
          <p:nvSpPr>
            <p:cNvPr id="9" name="Google Shape;211;p39">
              <a:extLst>
                <a:ext uri="{FF2B5EF4-FFF2-40B4-BE49-F238E27FC236}">
                  <a16:creationId xmlns:a16="http://schemas.microsoft.com/office/drawing/2014/main" id="{D834A252-7722-D64F-A708-0EA7FE37074C}"/>
                </a:ext>
              </a:extLst>
            </p:cNvPr>
            <p:cNvSpPr/>
            <p:nvPr/>
          </p:nvSpPr>
          <p:spPr>
            <a:xfrm>
              <a:off x="876594" y="0"/>
              <a:ext cx="3177900" cy="3177900"/>
            </a:xfrm>
            <a:prstGeom prst="ellipse">
              <a:avLst/>
            </a:prstGeom>
            <a:solidFill>
              <a:srgbClr val="00645E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0" name="Google Shape;212;p39">
              <a:extLst>
                <a:ext uri="{FF2B5EF4-FFF2-40B4-BE49-F238E27FC236}">
                  <a16:creationId xmlns:a16="http://schemas.microsoft.com/office/drawing/2014/main" id="{CD076858-A488-8948-9455-E54CA19711E2}"/>
                </a:ext>
              </a:extLst>
            </p:cNvPr>
            <p:cNvSpPr txBox="1"/>
            <p:nvPr/>
          </p:nvSpPr>
          <p:spPr>
            <a:xfrm>
              <a:off x="1161059" y="465378"/>
              <a:ext cx="2247000" cy="224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8363" tIns="17138" rIns="98363" bIns="17138" anchor="ctr" anchorCtr="0">
              <a:noAutofit/>
            </a:bodyPr>
            <a:lstStyle/>
            <a:p>
              <a:pPr algn="ctr">
                <a:lnSpc>
                  <a:spcPct val="115000"/>
                </a:lnSpc>
                <a:buSzPts val="1100"/>
              </a:pPr>
              <a:r>
                <a:rPr lang="en-US" sz="1275" b="1" dirty="0" err="1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Múltiples</a:t>
              </a:r>
              <a:endParaRPr sz="1275" b="1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algn="ctr">
                <a:lnSpc>
                  <a:spcPct val="115000"/>
                </a:lnSpc>
                <a:buSzPts val="1100"/>
              </a:pPr>
              <a:r>
                <a:rPr lang="en-US" sz="1275" b="1" dirty="0" err="1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actividades</a:t>
              </a:r>
              <a:endParaRPr sz="1275" b="1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1" name="Google Shape;213;p39">
              <a:extLst>
                <a:ext uri="{FF2B5EF4-FFF2-40B4-BE49-F238E27FC236}">
                  <a16:creationId xmlns:a16="http://schemas.microsoft.com/office/drawing/2014/main" id="{080C6066-1D89-7143-BB91-A4ACB859FE81}"/>
                </a:ext>
              </a:extLst>
            </p:cNvPr>
            <p:cNvSpPr/>
            <p:nvPr/>
          </p:nvSpPr>
          <p:spPr>
            <a:xfrm>
              <a:off x="3190514" y="118"/>
              <a:ext cx="3177900" cy="3177900"/>
            </a:xfrm>
            <a:prstGeom prst="ellipse">
              <a:avLst/>
            </a:prstGeom>
            <a:solidFill>
              <a:srgbClr val="1D8B4F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7" name="Google Shape;214;p39">
              <a:extLst>
                <a:ext uri="{FF2B5EF4-FFF2-40B4-BE49-F238E27FC236}">
                  <a16:creationId xmlns:a16="http://schemas.microsoft.com/office/drawing/2014/main" id="{D544711F-7307-0540-A2BE-E16C209FFAF3}"/>
                </a:ext>
              </a:extLst>
            </p:cNvPr>
            <p:cNvSpPr txBox="1"/>
            <p:nvPr/>
          </p:nvSpPr>
          <p:spPr>
            <a:xfrm>
              <a:off x="3295908" y="465500"/>
              <a:ext cx="2712600" cy="224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8363" tIns="17138" rIns="98363" bIns="17138" anchor="ctr" anchorCtr="0">
              <a:noAutofit/>
            </a:bodyPr>
            <a:lstStyle/>
            <a:p>
              <a:pPr algn="ctr">
                <a:lnSpc>
                  <a:spcPct val="115000"/>
                </a:lnSpc>
                <a:buSzPts val="1100"/>
              </a:pPr>
              <a:r>
                <a:rPr lang="en-US" sz="1275" b="1" dirty="0" err="1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Múltiples</a:t>
              </a:r>
              <a:endParaRPr sz="1275" b="1" dirty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algn="ctr">
                <a:lnSpc>
                  <a:spcPct val="115000"/>
                </a:lnSpc>
                <a:buSzPts val="1100"/>
              </a:pPr>
              <a:r>
                <a:rPr lang="en-US" sz="1275" b="1" dirty="0" err="1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sectores</a:t>
              </a:r>
              <a:endParaRPr sz="1275" b="1" dirty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8" name="Google Shape;215;p39">
              <a:extLst>
                <a:ext uri="{FF2B5EF4-FFF2-40B4-BE49-F238E27FC236}">
                  <a16:creationId xmlns:a16="http://schemas.microsoft.com/office/drawing/2014/main" id="{7E61C39B-5267-EB42-97C1-B52733793151}"/>
                </a:ext>
              </a:extLst>
            </p:cNvPr>
            <p:cNvSpPr/>
            <p:nvPr/>
          </p:nvSpPr>
          <p:spPr>
            <a:xfrm>
              <a:off x="5735707" y="118"/>
              <a:ext cx="3177900" cy="3177900"/>
            </a:xfrm>
            <a:prstGeom prst="ellipse">
              <a:avLst/>
            </a:prstGeom>
            <a:solidFill>
              <a:srgbClr val="98B22D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9" name="Google Shape;216;p39">
              <a:extLst>
                <a:ext uri="{FF2B5EF4-FFF2-40B4-BE49-F238E27FC236}">
                  <a16:creationId xmlns:a16="http://schemas.microsoft.com/office/drawing/2014/main" id="{4B73D695-2EA3-5D4D-B5BE-15E82163F75A}"/>
                </a:ext>
              </a:extLst>
            </p:cNvPr>
            <p:cNvSpPr txBox="1"/>
            <p:nvPr/>
          </p:nvSpPr>
          <p:spPr>
            <a:xfrm>
              <a:off x="6201085" y="465496"/>
              <a:ext cx="2247000" cy="224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8363" tIns="17138" rIns="98363" bIns="17138" anchor="ctr" anchorCtr="0">
              <a:noAutofit/>
            </a:bodyPr>
            <a:lstStyle/>
            <a:p>
              <a:pPr algn="ctr">
                <a:lnSpc>
                  <a:spcPct val="115000"/>
                </a:lnSpc>
                <a:buSzPts val="1100"/>
              </a:pPr>
              <a:r>
                <a:rPr lang="en-US" sz="1275" b="1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Sinergias entre acciones y proyectos</a:t>
              </a:r>
              <a:endParaRPr sz="1275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0" name="Google Shape;217;p39">
              <a:extLst>
                <a:ext uri="{FF2B5EF4-FFF2-40B4-BE49-F238E27FC236}">
                  <a16:creationId xmlns:a16="http://schemas.microsoft.com/office/drawing/2014/main" id="{D3EEE810-CD7E-C24C-8361-7193A8614AD7}"/>
                </a:ext>
              </a:extLst>
            </p:cNvPr>
            <p:cNvSpPr/>
            <p:nvPr/>
          </p:nvSpPr>
          <p:spPr>
            <a:xfrm>
              <a:off x="8282502" y="0"/>
              <a:ext cx="3177900" cy="3177900"/>
            </a:xfrm>
            <a:prstGeom prst="ellipse">
              <a:avLst/>
            </a:prstGeom>
            <a:solidFill>
              <a:srgbClr val="FFCB0A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21" name="Google Shape;218;p39">
              <a:extLst>
                <a:ext uri="{FF2B5EF4-FFF2-40B4-BE49-F238E27FC236}">
                  <a16:creationId xmlns:a16="http://schemas.microsoft.com/office/drawing/2014/main" id="{DD63E354-807F-EE48-A4D5-6B405AFA3912}"/>
                </a:ext>
              </a:extLst>
            </p:cNvPr>
            <p:cNvSpPr txBox="1"/>
            <p:nvPr/>
          </p:nvSpPr>
          <p:spPr>
            <a:xfrm>
              <a:off x="8531187" y="465378"/>
              <a:ext cx="2247000" cy="224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8363" tIns="17138" rIns="98363" bIns="17138" anchor="ctr" anchorCtr="0">
              <a:noAutofit/>
            </a:bodyPr>
            <a:lstStyle/>
            <a:p>
              <a:pPr algn="ctr">
                <a:lnSpc>
                  <a:spcPct val="115000"/>
                </a:lnSpc>
                <a:buSzPts val="1100"/>
              </a:pPr>
              <a:r>
                <a:rPr lang="en-US" sz="1275" b="1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Coordinación temporal y espacial</a:t>
              </a:r>
              <a:endParaRPr sz="1275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22" name="Google Shape;221;p39">
            <a:extLst>
              <a:ext uri="{FF2B5EF4-FFF2-40B4-BE49-F238E27FC236}">
                <a16:creationId xmlns:a16="http://schemas.microsoft.com/office/drawing/2014/main" id="{BFF71F06-D9DF-2248-9488-12EC4C0C0129}"/>
              </a:ext>
            </a:extLst>
          </p:cNvPr>
          <p:cNvSpPr/>
          <p:nvPr/>
        </p:nvSpPr>
        <p:spPr>
          <a:xfrm>
            <a:off x="7519672" y="4010444"/>
            <a:ext cx="583418" cy="271778"/>
          </a:xfrm>
          <a:custGeom>
            <a:avLst/>
            <a:gdLst/>
            <a:ahLst/>
            <a:cxnLst/>
            <a:rect l="l" t="t" r="r" b="b"/>
            <a:pathLst>
              <a:path w="1571495" h="661865" extrusionOk="0">
                <a:moveTo>
                  <a:pt x="0" y="0"/>
                </a:moveTo>
                <a:lnTo>
                  <a:pt x="1571494" y="0"/>
                </a:lnTo>
                <a:lnTo>
                  <a:pt x="1571494" y="661866"/>
                </a:lnTo>
                <a:lnTo>
                  <a:pt x="0" y="6618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83989"/>
            </a:stretch>
          </a:blipFill>
          <a:ln>
            <a:noFill/>
          </a:ln>
        </p:spPr>
        <p:txBody>
          <a:bodyPr/>
          <a:lstStyle/>
          <a:p>
            <a:endParaRPr lang="en-NZ" sz="1050"/>
          </a:p>
        </p:txBody>
      </p:sp>
      <p:pic>
        <p:nvPicPr>
          <p:cNvPr id="23" name="Google Shape;63;p14" title="Sin título-1-03.png">
            <a:extLst>
              <a:ext uri="{FF2B5EF4-FFF2-40B4-BE49-F238E27FC236}">
                <a16:creationId xmlns:a16="http://schemas.microsoft.com/office/drawing/2014/main" id="{AF767349-7F18-BB46-938F-E6AE12F4E861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82398" y="0"/>
            <a:ext cx="2561602" cy="1442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74;p15">
            <a:extLst>
              <a:ext uri="{FF2B5EF4-FFF2-40B4-BE49-F238E27FC236}">
                <a16:creationId xmlns:a16="http://schemas.microsoft.com/office/drawing/2014/main" id="{A74FE11D-0A8B-4443-BD7B-0FC9F14B0F3F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11399" y="4515946"/>
            <a:ext cx="2932599" cy="627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6692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72;p15">
            <a:extLst>
              <a:ext uri="{FF2B5EF4-FFF2-40B4-BE49-F238E27FC236}">
                <a16:creationId xmlns:a16="http://schemas.microsoft.com/office/drawing/2014/main" id="{23A424A3-57BA-CE4C-8DF5-40C42C4985D0}"/>
              </a:ext>
            </a:extLst>
          </p:cNvPr>
          <p:cNvSpPr/>
          <p:nvPr/>
        </p:nvSpPr>
        <p:spPr>
          <a:xfrm>
            <a:off x="0" y="4697775"/>
            <a:ext cx="5726100" cy="323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73;p15">
            <a:extLst>
              <a:ext uri="{FF2B5EF4-FFF2-40B4-BE49-F238E27FC236}">
                <a16:creationId xmlns:a16="http://schemas.microsoft.com/office/drawing/2014/main" id="{773C09FB-28D0-1147-BAD2-5BA2E359386F}"/>
              </a:ext>
            </a:extLst>
          </p:cNvPr>
          <p:cNvSpPr txBox="1"/>
          <p:nvPr/>
        </p:nvSpPr>
        <p:spPr>
          <a:xfrm>
            <a:off x="1462975" y="4697775"/>
            <a:ext cx="41106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900">
                <a:solidFill>
                  <a:schemeClr val="lt1"/>
                </a:solidFill>
              </a:rPr>
              <a:t>Tejedoras de Sostenibilidad en </a:t>
            </a:r>
            <a:r>
              <a:rPr lang="es-419" sz="900" b="1" i="1">
                <a:solidFill>
                  <a:schemeClr val="lt1"/>
                </a:solidFill>
              </a:rPr>
              <a:t>La Guajira Bio - Geo</a:t>
            </a:r>
            <a:r>
              <a:rPr lang="es-419" sz="900">
                <a:solidFill>
                  <a:schemeClr val="lt1"/>
                </a:solidFill>
              </a:rPr>
              <a:t> y culturalmente diversa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14" name="Google Shape;74;p15">
            <a:extLst>
              <a:ext uri="{FF2B5EF4-FFF2-40B4-BE49-F238E27FC236}">
                <a16:creationId xmlns:a16="http://schemas.microsoft.com/office/drawing/2014/main" id="{D730DAEA-E340-A243-8D9C-BAFDDE0F164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1399" y="4515946"/>
            <a:ext cx="2932599" cy="62755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DA4DB766-AE92-D248-A7E8-2E4622A09C94}"/>
              </a:ext>
            </a:extLst>
          </p:cNvPr>
          <p:cNvSpPr txBox="1">
            <a:spLocks/>
          </p:cNvSpPr>
          <p:nvPr/>
        </p:nvSpPr>
        <p:spPr>
          <a:xfrm>
            <a:off x="8193527" y="4733528"/>
            <a:ext cx="306027" cy="27384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DB3C908F-12BC-7B44-861D-947F67D20F8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Round Diagonal Corner Rectangle 1">
            <a:extLst>
              <a:ext uri="{FF2B5EF4-FFF2-40B4-BE49-F238E27FC236}">
                <a16:creationId xmlns:a16="http://schemas.microsoft.com/office/drawing/2014/main" id="{8A10B9F6-D768-4A42-B25F-2EA6B7BB7070}"/>
              </a:ext>
            </a:extLst>
          </p:cNvPr>
          <p:cNvSpPr/>
          <p:nvPr/>
        </p:nvSpPr>
        <p:spPr>
          <a:xfrm>
            <a:off x="0" y="256032"/>
            <a:ext cx="9065124" cy="694944"/>
          </a:xfrm>
          <a:prstGeom prst="round2DiagRect">
            <a:avLst/>
          </a:prstGeom>
          <a:solidFill>
            <a:srgbClr val="7030A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Google Shape;324;p39">
            <a:extLst>
              <a:ext uri="{FF2B5EF4-FFF2-40B4-BE49-F238E27FC236}">
                <a16:creationId xmlns:a16="http://schemas.microsoft.com/office/drawing/2014/main" id="{170B5C50-9F2A-324C-86CD-A929371DF0F8}"/>
              </a:ext>
            </a:extLst>
          </p:cNvPr>
          <p:cNvSpPr txBox="1"/>
          <p:nvPr/>
        </p:nvSpPr>
        <p:spPr>
          <a:xfrm>
            <a:off x="3432777" y="415556"/>
            <a:ext cx="4431600" cy="52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algn="ctr">
              <a:buSzPts val="3200"/>
            </a:pPr>
            <a:r>
              <a:rPr lang="en-US" sz="2175" b="1" dirty="0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La </a:t>
            </a:r>
            <a:r>
              <a:rPr lang="en-US" sz="2175" b="1" dirty="0" err="1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Gestión</a:t>
            </a:r>
            <a:r>
              <a:rPr lang="en-US" sz="2175" b="1" dirty="0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 </a:t>
            </a:r>
            <a:r>
              <a:rPr lang="en-US" sz="2175" b="1" dirty="0" err="1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Integrada</a:t>
            </a:r>
            <a:r>
              <a:rPr lang="en-US" sz="2175" b="1" dirty="0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 del </a:t>
            </a:r>
            <a:r>
              <a:rPr lang="en-US" sz="2175" b="1" dirty="0" err="1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Paisaje</a:t>
            </a:r>
            <a:r>
              <a:rPr lang="en-US" sz="2175" b="1" dirty="0">
                <a:solidFill>
                  <a:srgbClr val="7030A0"/>
                </a:solidFill>
                <a:latin typeface="Lato Black"/>
                <a:ea typeface="Lato Black"/>
                <a:cs typeface="Lato Black"/>
                <a:sym typeface="Lato Black"/>
              </a:rPr>
              <a:t> (GIP)</a:t>
            </a:r>
            <a:endParaRPr sz="2175" b="1" dirty="0">
              <a:solidFill>
                <a:srgbClr val="7030A0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9" name="Google Shape;325;p39">
            <a:extLst>
              <a:ext uri="{FF2B5EF4-FFF2-40B4-BE49-F238E27FC236}">
                <a16:creationId xmlns:a16="http://schemas.microsoft.com/office/drawing/2014/main" id="{0699D3F6-2971-7248-8770-69BED6139480}"/>
              </a:ext>
            </a:extLst>
          </p:cNvPr>
          <p:cNvSpPr txBox="1"/>
          <p:nvPr/>
        </p:nvSpPr>
        <p:spPr>
          <a:xfrm>
            <a:off x="3533172" y="1538138"/>
            <a:ext cx="5215669" cy="179707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marL="371475" indent="-285750">
              <a:buSzPts val="1800"/>
              <a:buFont typeface="Wingdings" pitchFamily="2" charset="2"/>
              <a:buChar char="ü"/>
            </a:pP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Colaboración</a:t>
            </a:r>
            <a:r>
              <a:rPr lang="en-US" sz="135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a largo </a:t>
            </a: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plazo</a:t>
            </a:r>
            <a:r>
              <a:rPr lang="en-US" sz="135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entre </a:t>
            </a: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diversos</a:t>
            </a:r>
            <a:r>
              <a:rPr lang="en-US" sz="135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grupos</a:t>
            </a:r>
            <a:r>
              <a:rPr lang="en-US" sz="135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para </a:t>
            </a: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lograr</a:t>
            </a:r>
            <a:r>
              <a:rPr lang="en-US" sz="135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múltiples</a:t>
            </a:r>
            <a:r>
              <a:rPr lang="en-US" sz="135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beneficios</a:t>
            </a:r>
            <a:r>
              <a:rPr lang="en-US" sz="135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de un </a:t>
            </a: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paisaje</a:t>
            </a:r>
            <a:endParaRPr sz="1350" dirty="0">
              <a:solidFill>
                <a:srgbClr val="7030A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628650" indent="-285750">
              <a:buSzPts val="1800"/>
              <a:buFont typeface="Wingdings" pitchFamily="2" charset="2"/>
              <a:buChar char="ü"/>
            </a:pPr>
            <a:endParaRPr sz="1350" dirty="0">
              <a:solidFill>
                <a:srgbClr val="7030A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371475" indent="-285750">
              <a:buSzPts val="1800"/>
              <a:buFont typeface="Wingdings" pitchFamily="2" charset="2"/>
              <a:buChar char="ü"/>
            </a:pP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Método</a:t>
            </a:r>
            <a:r>
              <a:rPr lang="en-US" sz="135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de </a:t>
            </a: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trabajar</a:t>
            </a:r>
            <a:r>
              <a:rPr lang="en-US" sz="135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hacia</a:t>
            </a:r>
            <a:r>
              <a:rPr lang="en-US" sz="135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la </a:t>
            </a: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sostenibilidad</a:t>
            </a:r>
            <a:r>
              <a:rPr lang="en-US" sz="135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y la </a:t>
            </a: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resiliencia</a:t>
            </a:r>
            <a:endParaRPr sz="1350" dirty="0">
              <a:solidFill>
                <a:srgbClr val="7030A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628650" indent="-285750">
              <a:buSzPts val="1800"/>
              <a:buFont typeface="Wingdings" pitchFamily="2" charset="2"/>
              <a:buChar char="ü"/>
            </a:pPr>
            <a:endParaRPr sz="1350" dirty="0">
              <a:solidFill>
                <a:srgbClr val="7030A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371475" indent="-285750">
              <a:buSzPts val="1800"/>
              <a:buFont typeface="Wingdings" pitchFamily="2" charset="2"/>
              <a:buChar char="ü"/>
            </a:pP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Utiliza</a:t>
            </a:r>
            <a:r>
              <a:rPr lang="en-US" sz="135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una</a:t>
            </a:r>
            <a:r>
              <a:rPr lang="en-US" sz="135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perspectiva</a:t>
            </a:r>
            <a:r>
              <a:rPr lang="en-US" sz="135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del "</a:t>
            </a: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sistema</a:t>
            </a:r>
            <a:r>
              <a:rPr lang="en-US" sz="135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completo</a:t>
            </a:r>
            <a:r>
              <a:rPr lang="en-US" sz="135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" </a:t>
            </a: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en</a:t>
            </a:r>
            <a:r>
              <a:rPr lang="en-US" sz="135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la </a:t>
            </a: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gestión</a:t>
            </a:r>
            <a:r>
              <a:rPr lang="en-US" sz="135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de </a:t>
            </a: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sistemas</a:t>
            </a:r>
            <a:r>
              <a:rPr lang="en-US" sz="135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de </a:t>
            </a: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tierra</a:t>
            </a:r>
            <a:r>
              <a:rPr lang="en-US" sz="135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 y </a:t>
            </a:r>
            <a:r>
              <a:rPr lang="en-US" sz="1350" dirty="0" err="1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agua</a:t>
            </a:r>
            <a:r>
              <a:rPr lang="en-US" sz="1350" dirty="0">
                <a:solidFill>
                  <a:srgbClr val="7030A0"/>
                </a:solidFill>
                <a:latin typeface="Comfortaa"/>
                <a:ea typeface="Comfortaa"/>
                <a:cs typeface="Comfortaa"/>
                <a:sym typeface="Comfortaa"/>
              </a:rPr>
              <a:t>.</a:t>
            </a:r>
            <a:endParaRPr sz="1050" dirty="0">
              <a:solidFill>
                <a:srgbClr val="7030A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" name="Google Shape;326;p39">
            <a:extLst>
              <a:ext uri="{FF2B5EF4-FFF2-40B4-BE49-F238E27FC236}">
                <a16:creationId xmlns:a16="http://schemas.microsoft.com/office/drawing/2014/main" id="{89D97085-833E-104A-8310-3C272AA47962}"/>
              </a:ext>
            </a:extLst>
          </p:cNvPr>
          <p:cNvSpPr/>
          <p:nvPr/>
        </p:nvSpPr>
        <p:spPr>
          <a:xfrm>
            <a:off x="8215232" y="4225030"/>
            <a:ext cx="739585" cy="311490"/>
          </a:xfrm>
          <a:custGeom>
            <a:avLst/>
            <a:gdLst/>
            <a:ahLst/>
            <a:cxnLst/>
            <a:rect l="l" t="t" r="r" b="b"/>
            <a:pathLst>
              <a:path w="1571495" h="661865" extrusionOk="0">
                <a:moveTo>
                  <a:pt x="0" y="0"/>
                </a:moveTo>
                <a:lnTo>
                  <a:pt x="1571494" y="0"/>
                </a:lnTo>
                <a:lnTo>
                  <a:pt x="1571494" y="661866"/>
                </a:lnTo>
                <a:lnTo>
                  <a:pt x="0" y="6618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83985"/>
            </a:stretch>
          </a:blipFill>
          <a:ln>
            <a:noFill/>
          </a:ln>
        </p:spPr>
        <p:txBody>
          <a:bodyPr/>
          <a:lstStyle/>
          <a:p>
            <a:endParaRPr lang="en-NZ" sz="105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842B5D6-FC5E-CE4B-8FF0-308F884228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225" y="1068897"/>
            <a:ext cx="3239766" cy="3239766"/>
          </a:xfrm>
          <a:prstGeom prst="rect">
            <a:avLst/>
          </a:prstGeom>
        </p:spPr>
      </p:pic>
      <p:pic>
        <p:nvPicPr>
          <p:cNvPr id="17" name="Google Shape;76;p15" title="Sin título-1.png">
            <a:extLst>
              <a:ext uri="{FF2B5EF4-FFF2-40B4-BE49-F238E27FC236}">
                <a16:creationId xmlns:a16="http://schemas.microsoft.com/office/drawing/2014/main" id="{14202658-A617-E543-9AAF-83DC04AD550B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7433"/>
          <a:stretch/>
        </p:blipFill>
        <p:spPr>
          <a:xfrm rot="10800000">
            <a:off x="78875" y="3919550"/>
            <a:ext cx="1421925" cy="1101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470279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CEE7632B5682848A7C6B453319A0291" ma:contentTypeVersion="2" ma:contentTypeDescription="Crear nuevo documento." ma:contentTypeScope="" ma:versionID="8d0bfd3ebda11e810a3c3d8916b46d54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3c7f3bddcf5dfee404d00437b277649f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8" nillable="true" ma:displayName="Propiedades de la Directiva de cumplimiento unificado" ma:hidden="true" ma:internalName="_ip_UnifiedCompliancePolicyProperties">
      <xsd:simpleType>
        <xsd:restriction base="dms:Note"/>
      </xsd:simpleType>
    </xsd:element>
    <xsd:element name="_ip_UnifiedCompliancePolicyUIAction" ma:index="9" nillable="true" ma:displayName="Acción de IU de la Directiva de cumplimiento unificado" ma:hidden="true" ma:internalName="_ip_UnifiedCompliancePolicyUIAct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C32236D-A70A-4B37-8F9F-CB07A86E24C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83CC748-F1C8-4EBB-A4CB-181A35F3CDF7}"/>
</file>

<file path=customXml/itemProps3.xml><?xml version="1.0" encoding="utf-8"?>
<ds:datastoreItem xmlns:ds="http://schemas.openxmlformats.org/officeDocument/2006/customXml" ds:itemID="{5C2CDCC3-FBBB-42B8-8F24-9B699AA986DB}">
  <ds:schemaRefs>
    <ds:schemaRef ds:uri="http://schemas.microsoft.com/office/2006/metadata/properties"/>
    <ds:schemaRef ds:uri="http://schemas.microsoft.com/office/infopath/2007/PartnerControls"/>
    <ds:schemaRef ds:uri="cf53a459-9bf7-484a-bbd0-0bc8e9435654"/>
    <ds:schemaRef ds:uri="73938b06-3285-4567-b253-e4002ac8a6e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949</Words>
  <Application>Microsoft Office PowerPoint</Application>
  <PresentationFormat>Presentación en pantalla (16:9)</PresentationFormat>
  <Paragraphs>198</Paragraphs>
  <Slides>32</Slides>
  <Notes>22</Notes>
  <HiddenSlides>0</HiddenSlides>
  <MMClips>0</MMClips>
  <ScaleCrop>false</ScaleCrop>
  <HeadingPairs>
    <vt:vector size="6" baseType="variant">
      <vt:variant>
        <vt:lpstr>Fuentes usadas</vt:lpstr>
      </vt:variant>
      <vt:variant>
        <vt:i4>17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50" baseType="lpstr">
      <vt:lpstr>Arial</vt:lpstr>
      <vt:lpstr>Arial Nova</vt:lpstr>
      <vt:lpstr>Arial Rounded MT Bold</vt:lpstr>
      <vt:lpstr>Bradley Hand</vt:lpstr>
      <vt:lpstr>Calibri</vt:lpstr>
      <vt:lpstr>Century Gothic</vt:lpstr>
      <vt:lpstr>Comfortaa</vt:lpstr>
      <vt:lpstr>Courier New</vt:lpstr>
      <vt:lpstr>Helvetica</vt:lpstr>
      <vt:lpstr>Impact</vt:lpstr>
      <vt:lpstr>Lato</vt:lpstr>
      <vt:lpstr>Lato Black</vt:lpstr>
      <vt:lpstr>Raleway</vt:lpstr>
      <vt:lpstr>Times</vt:lpstr>
      <vt:lpstr>Times New Roman</vt:lpstr>
      <vt:lpstr>Trebuchet</vt:lpstr>
      <vt:lpstr>Wingdings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Karen Cecilia Villazon Lobo</cp:lastModifiedBy>
  <cp:revision>21</cp:revision>
  <dcterms:modified xsi:type="dcterms:W3CDTF">2025-07-04T03:17:46Z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0x0101006CEE7632B5682848A7C6B453319A0291</vt:lpwstr>
  </property>
</Properties>
</file>