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</p:sldMasterIdLst>
  <p:notesMasterIdLst>
    <p:notesMasterId r:id="rId23"/>
  </p:notesMasterIdLst>
  <p:sldIdLst>
    <p:sldId id="260" r:id="rId2"/>
    <p:sldId id="312" r:id="rId3"/>
    <p:sldId id="302" r:id="rId4"/>
    <p:sldId id="305" r:id="rId5"/>
    <p:sldId id="303" r:id="rId6"/>
    <p:sldId id="306" r:id="rId7"/>
    <p:sldId id="295" r:id="rId8"/>
    <p:sldId id="284" r:id="rId9"/>
    <p:sldId id="283" r:id="rId10"/>
    <p:sldId id="288" r:id="rId11"/>
    <p:sldId id="289" r:id="rId12"/>
    <p:sldId id="291" r:id="rId13"/>
    <p:sldId id="311" r:id="rId14"/>
    <p:sldId id="292" r:id="rId15"/>
    <p:sldId id="293" r:id="rId16"/>
    <p:sldId id="298" r:id="rId17"/>
    <p:sldId id="300" r:id="rId18"/>
    <p:sldId id="307" r:id="rId19"/>
    <p:sldId id="308" r:id="rId20"/>
    <p:sldId id="297" r:id="rId21"/>
    <p:sldId id="299" r:id="rId2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641" autoAdjust="0"/>
    <p:restoredTop sz="94658" autoAdjust="0"/>
  </p:normalViewPr>
  <p:slideViewPr>
    <p:cSldViewPr>
      <p:cViewPr>
        <p:scale>
          <a:sx n="90" d="100"/>
          <a:sy n="90" d="100"/>
        </p:scale>
        <p:origin x="-131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248077832120991E-2"/>
          <c:y val="8.3692403032954221E-2"/>
          <c:w val="0.91890621839786302"/>
          <c:h val="0.640441011786444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Hoja1!$C$5</c:f>
              <c:strCache>
                <c:ptCount val="1"/>
                <c:pt idx="0">
                  <c:v>PARTICIPACIÓN</c:v>
                </c:pt>
              </c:strCache>
            </c:strRef>
          </c:tx>
          <c:invertIfNegative val="0"/>
          <c:cat>
            <c:strRef>
              <c:f>Hoja1!$B$6:$B$11</c:f>
              <c:strCache>
                <c:ptCount val="6"/>
                <c:pt idx="0">
                  <c:v>CEMEX ESPAÑA S.A.</c:v>
                </c:pt>
                <c:pt idx="1">
                  <c:v>CLASSROOM INVESTMENTS INC</c:v>
                </c:pt>
                <c:pt idx="2">
                  <c:v>STICHTING DEPOSITARY APG E.M</c:v>
                </c:pt>
                <c:pt idx="3">
                  <c:v>FP PORVENIR</c:v>
                </c:pt>
                <c:pt idx="4">
                  <c:v>FP PROTECCIÓN</c:v>
                </c:pt>
                <c:pt idx="5">
                  <c:v>OTROS</c:v>
                </c:pt>
              </c:strCache>
            </c:strRef>
          </c:cat>
          <c:val>
            <c:numRef>
              <c:f>Hoja1!$C$6:$C$11</c:f>
              <c:numCache>
                <c:formatCode>0.00%</c:formatCode>
                <c:ptCount val="6"/>
                <c:pt idx="0">
                  <c:v>0.73350000000000004</c:v>
                </c:pt>
                <c:pt idx="1">
                  <c:v>3.1300000000000008E-2</c:v>
                </c:pt>
                <c:pt idx="2">
                  <c:v>1.9900000000000004E-2</c:v>
                </c:pt>
                <c:pt idx="3">
                  <c:v>1.4700000000000003E-2</c:v>
                </c:pt>
                <c:pt idx="4">
                  <c:v>8.2000000000000007E-3</c:v>
                </c:pt>
                <c:pt idx="5">
                  <c:v>0.19240000000000002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692032"/>
        <c:axId val="45693568"/>
      </c:barChart>
      <c:catAx>
        <c:axId val="45692032"/>
        <c:scaling>
          <c:orientation val="minMax"/>
        </c:scaling>
        <c:delete val="0"/>
        <c:axPos val="b"/>
        <c:majorTickMark val="out"/>
        <c:minorTickMark val="none"/>
        <c:tickLblPos val="nextTo"/>
        <c:crossAx val="45693568"/>
        <c:crosses val="autoZero"/>
        <c:auto val="1"/>
        <c:lblAlgn val="ctr"/>
        <c:lblOffset val="100"/>
        <c:noMultiLvlLbl val="0"/>
      </c:catAx>
      <c:valAx>
        <c:axId val="45693568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456920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8.1221686144836314E-3"/>
          <c:y val="0.87283763543212312"/>
          <c:w val="0.1785567923003582"/>
          <c:h val="8.3717191601049928E-2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EA4EE5-76B9-4A43-A5BA-25EE8C2FEC0B}" type="doc">
      <dgm:prSet loTypeId="urn:microsoft.com/office/officeart/2005/8/layout/vList3#1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s-CO"/>
        </a:p>
      </dgm:t>
    </dgm:pt>
    <dgm:pt modelId="{19D66253-78F9-4E2C-BA80-1FC613E9A3B9}">
      <dgm:prSet/>
      <dgm:spPr/>
      <dgm:t>
        <a:bodyPr/>
        <a:lstStyle/>
        <a:p>
          <a:pPr rtl="0"/>
          <a:r>
            <a:rPr lang="es-CO" smtClean="0"/>
            <a:t>Análisis de los competidores</a:t>
          </a:r>
          <a:endParaRPr lang="es-CO"/>
        </a:p>
      </dgm:t>
    </dgm:pt>
    <dgm:pt modelId="{2CD47D25-8E56-437E-822B-0451D3AE8F4D}" type="parTrans" cxnId="{607B2EE0-A4BA-4979-BA3C-8AEFDA03CE68}">
      <dgm:prSet/>
      <dgm:spPr/>
      <dgm:t>
        <a:bodyPr/>
        <a:lstStyle/>
        <a:p>
          <a:endParaRPr lang="es-CO"/>
        </a:p>
      </dgm:t>
    </dgm:pt>
    <dgm:pt modelId="{8A6F9DDC-788D-4052-9094-5C18CEE1DE24}" type="sibTrans" cxnId="{607B2EE0-A4BA-4979-BA3C-8AEFDA03CE68}">
      <dgm:prSet/>
      <dgm:spPr/>
      <dgm:t>
        <a:bodyPr/>
        <a:lstStyle/>
        <a:p>
          <a:endParaRPr lang="es-CO"/>
        </a:p>
      </dgm:t>
    </dgm:pt>
    <dgm:pt modelId="{C1E5D524-9124-45EC-BB8E-AFF4C7D8C25C}">
      <dgm:prSet/>
      <dgm:spPr/>
      <dgm:t>
        <a:bodyPr/>
        <a:lstStyle/>
        <a:p>
          <a:pPr rtl="0"/>
          <a:r>
            <a:rPr lang="es-ES" smtClean="0"/>
            <a:t>Información macroeconómica  de los diferentes países donde la empresa realiza su actividad.  </a:t>
          </a:r>
          <a:endParaRPr lang="es-CO"/>
        </a:p>
      </dgm:t>
    </dgm:pt>
    <dgm:pt modelId="{DA2B23F7-00F8-46EB-B25A-799A64D6D5D9}" type="parTrans" cxnId="{D60E616D-DE36-4B87-B144-BE9FD2556254}">
      <dgm:prSet/>
      <dgm:spPr/>
      <dgm:t>
        <a:bodyPr/>
        <a:lstStyle/>
        <a:p>
          <a:endParaRPr lang="es-CO"/>
        </a:p>
      </dgm:t>
    </dgm:pt>
    <dgm:pt modelId="{28522E6F-5EC1-41A1-9EFF-174AE0FBA5B5}" type="sibTrans" cxnId="{D60E616D-DE36-4B87-B144-BE9FD2556254}">
      <dgm:prSet/>
      <dgm:spPr/>
      <dgm:t>
        <a:bodyPr/>
        <a:lstStyle/>
        <a:p>
          <a:endParaRPr lang="es-CO"/>
        </a:p>
      </dgm:t>
    </dgm:pt>
    <dgm:pt modelId="{898525B5-613A-440D-9671-E768858B7377}">
      <dgm:prSet/>
      <dgm:spPr/>
      <dgm:t>
        <a:bodyPr/>
        <a:lstStyle/>
        <a:p>
          <a:pPr rtl="0"/>
          <a:r>
            <a:rPr lang="es-ES" smtClean="0"/>
            <a:t>Datos del sector construcción</a:t>
          </a:r>
          <a:endParaRPr lang="es-CO"/>
        </a:p>
      </dgm:t>
    </dgm:pt>
    <dgm:pt modelId="{B71F9763-B035-4A43-927B-528C0E7B0F42}" type="parTrans" cxnId="{6FBC589A-FEC9-4506-B108-44F019353ABE}">
      <dgm:prSet/>
      <dgm:spPr/>
      <dgm:t>
        <a:bodyPr/>
        <a:lstStyle/>
        <a:p>
          <a:endParaRPr lang="es-CO"/>
        </a:p>
      </dgm:t>
    </dgm:pt>
    <dgm:pt modelId="{57D9EB30-F371-42D6-B0C4-229F22F52F1C}" type="sibTrans" cxnId="{6FBC589A-FEC9-4506-B108-44F019353ABE}">
      <dgm:prSet/>
      <dgm:spPr/>
      <dgm:t>
        <a:bodyPr/>
        <a:lstStyle/>
        <a:p>
          <a:endParaRPr lang="es-CO"/>
        </a:p>
      </dgm:t>
    </dgm:pt>
    <dgm:pt modelId="{E81D541F-68B1-4D8E-BE65-88A3B710054A}">
      <dgm:prSet/>
      <dgm:spPr/>
      <dgm:t>
        <a:bodyPr/>
        <a:lstStyle/>
        <a:p>
          <a:pPr rtl="0"/>
          <a:r>
            <a:rPr lang="es-ES" smtClean="0"/>
            <a:t>Información  interna y externa de  la compañía</a:t>
          </a:r>
          <a:endParaRPr lang="es-CO"/>
        </a:p>
      </dgm:t>
    </dgm:pt>
    <dgm:pt modelId="{14C20525-17B3-4171-AA20-B3934F8167EA}" type="parTrans" cxnId="{908B66BE-D3B5-4FF1-9C07-10FE33F5D175}">
      <dgm:prSet/>
      <dgm:spPr/>
      <dgm:t>
        <a:bodyPr/>
        <a:lstStyle/>
        <a:p>
          <a:endParaRPr lang="es-CO"/>
        </a:p>
      </dgm:t>
    </dgm:pt>
    <dgm:pt modelId="{88588059-08E6-44FB-8D8C-19B7D0AE0F64}" type="sibTrans" cxnId="{908B66BE-D3B5-4FF1-9C07-10FE33F5D175}">
      <dgm:prSet/>
      <dgm:spPr/>
      <dgm:t>
        <a:bodyPr/>
        <a:lstStyle/>
        <a:p>
          <a:endParaRPr lang="es-CO"/>
        </a:p>
      </dgm:t>
    </dgm:pt>
    <dgm:pt modelId="{2FE165E7-EBB7-49BE-AEF5-A219CD859C7B}">
      <dgm:prSet/>
      <dgm:spPr/>
      <dgm:t>
        <a:bodyPr/>
        <a:lstStyle/>
        <a:p>
          <a:pPr rtl="0"/>
          <a:r>
            <a:rPr lang="es-CO" smtClean="0"/>
            <a:t>Comunicación directa con la empresa</a:t>
          </a:r>
          <a:endParaRPr lang="es-CO"/>
        </a:p>
      </dgm:t>
    </dgm:pt>
    <dgm:pt modelId="{0748B6F9-CA63-49A9-899E-C348B78772B8}" type="parTrans" cxnId="{6EE943F7-3240-435A-A950-387B700401FD}">
      <dgm:prSet/>
      <dgm:spPr/>
      <dgm:t>
        <a:bodyPr/>
        <a:lstStyle/>
        <a:p>
          <a:endParaRPr lang="es-CO"/>
        </a:p>
      </dgm:t>
    </dgm:pt>
    <dgm:pt modelId="{C8AA9C12-B029-460E-85C2-58B89F4E3A2A}" type="sibTrans" cxnId="{6EE943F7-3240-435A-A950-387B700401FD}">
      <dgm:prSet/>
      <dgm:spPr/>
      <dgm:t>
        <a:bodyPr/>
        <a:lstStyle/>
        <a:p>
          <a:endParaRPr lang="es-CO"/>
        </a:p>
      </dgm:t>
    </dgm:pt>
    <dgm:pt modelId="{18236477-BDBA-4B70-B8AB-CB30821D8236}" type="pres">
      <dgm:prSet presAssocID="{C8EA4EE5-76B9-4A43-A5BA-25EE8C2FEC0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DCC0A92-045E-4317-B2D3-1ECBE6B41799}" type="pres">
      <dgm:prSet presAssocID="{19D66253-78F9-4E2C-BA80-1FC613E9A3B9}" presName="composite" presStyleCnt="0"/>
      <dgm:spPr/>
    </dgm:pt>
    <dgm:pt modelId="{B88D5C39-024C-4760-B00D-CD6F6ED388AA}" type="pres">
      <dgm:prSet presAssocID="{19D66253-78F9-4E2C-BA80-1FC613E9A3B9}" presName="imgShp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4B2C7B2C-7739-4987-A9D9-DB3694D0ED33}" type="pres">
      <dgm:prSet presAssocID="{19D66253-78F9-4E2C-BA80-1FC613E9A3B9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47879C0-F5E4-45FB-87F1-938379A08CD3}" type="pres">
      <dgm:prSet presAssocID="{8A6F9DDC-788D-4052-9094-5C18CEE1DE24}" presName="spacing" presStyleCnt="0"/>
      <dgm:spPr/>
    </dgm:pt>
    <dgm:pt modelId="{539FE779-28D3-4223-8E3E-3AA2BCD885F4}" type="pres">
      <dgm:prSet presAssocID="{C1E5D524-9124-45EC-BB8E-AFF4C7D8C25C}" presName="composite" presStyleCnt="0"/>
      <dgm:spPr/>
    </dgm:pt>
    <dgm:pt modelId="{F3A22DDD-D06D-4812-B61E-A7A8952EB143}" type="pres">
      <dgm:prSet presAssocID="{C1E5D524-9124-45EC-BB8E-AFF4C7D8C25C}" presName="imgShp" presStyleLbl="fgImgPlace1" presStyleIdx="1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61A197E0-09E7-4140-9C77-A82FA8D02C8F}" type="pres">
      <dgm:prSet presAssocID="{C1E5D524-9124-45EC-BB8E-AFF4C7D8C25C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00F72AC-F333-4F3C-AC38-B756A3FD68A3}" type="pres">
      <dgm:prSet presAssocID="{28522E6F-5EC1-41A1-9EFF-174AE0FBA5B5}" presName="spacing" presStyleCnt="0"/>
      <dgm:spPr/>
    </dgm:pt>
    <dgm:pt modelId="{C56E2DC3-138A-4CC5-B945-80201C516C10}" type="pres">
      <dgm:prSet presAssocID="{898525B5-613A-440D-9671-E768858B7377}" presName="composite" presStyleCnt="0"/>
      <dgm:spPr/>
    </dgm:pt>
    <dgm:pt modelId="{9BFDC9FB-7A56-4DFC-BE51-B3490B1AE106}" type="pres">
      <dgm:prSet presAssocID="{898525B5-613A-440D-9671-E768858B7377}" presName="imgShp" presStyleLbl="fgImgPlace1" presStyleIdx="2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5D9A7351-A9F6-48D0-9AFD-1358F06C9E84}" type="pres">
      <dgm:prSet presAssocID="{898525B5-613A-440D-9671-E768858B7377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BF418FE-9B56-42F3-A78E-845D9969AB74}" type="pres">
      <dgm:prSet presAssocID="{57D9EB30-F371-42D6-B0C4-229F22F52F1C}" presName="spacing" presStyleCnt="0"/>
      <dgm:spPr/>
    </dgm:pt>
    <dgm:pt modelId="{D28498F6-54B8-47C6-8CB1-D67DA80CBBB2}" type="pres">
      <dgm:prSet presAssocID="{E81D541F-68B1-4D8E-BE65-88A3B710054A}" presName="composite" presStyleCnt="0"/>
      <dgm:spPr/>
    </dgm:pt>
    <dgm:pt modelId="{E0F3D672-8089-45DD-83D9-E254919FC0AA}" type="pres">
      <dgm:prSet presAssocID="{E81D541F-68B1-4D8E-BE65-88A3B710054A}" presName="imgShp" presStyleLbl="fgImgPlace1" presStyleIdx="3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372AA3FA-3F15-4EDB-B6A5-A124B696EA36}" type="pres">
      <dgm:prSet presAssocID="{E81D541F-68B1-4D8E-BE65-88A3B710054A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D540FEB-65F7-4C63-8B3E-7F6D26068595}" type="pres">
      <dgm:prSet presAssocID="{88588059-08E6-44FB-8D8C-19B7D0AE0F64}" presName="spacing" presStyleCnt="0"/>
      <dgm:spPr/>
    </dgm:pt>
    <dgm:pt modelId="{6D47CEC7-B02A-499F-9245-41F2BB282316}" type="pres">
      <dgm:prSet presAssocID="{2FE165E7-EBB7-49BE-AEF5-A219CD859C7B}" presName="composite" presStyleCnt="0"/>
      <dgm:spPr/>
    </dgm:pt>
    <dgm:pt modelId="{7A924581-1DFF-448C-B2AD-7D73962C582F}" type="pres">
      <dgm:prSet presAssocID="{2FE165E7-EBB7-49BE-AEF5-A219CD859C7B}" presName="imgShp" presStyleLbl="fgImgPlace1" presStyleIdx="4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88041E31-78D5-4F69-BE47-39602856EACB}" type="pres">
      <dgm:prSet presAssocID="{2FE165E7-EBB7-49BE-AEF5-A219CD859C7B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A9E40BCD-F2B9-4144-8916-7B41BE14CC63}" type="presOf" srcId="{19D66253-78F9-4E2C-BA80-1FC613E9A3B9}" destId="{4B2C7B2C-7739-4987-A9D9-DB3694D0ED33}" srcOrd="0" destOrd="0" presId="urn:microsoft.com/office/officeart/2005/8/layout/vList3#1"/>
    <dgm:cxn modelId="{C745FB96-E76A-475D-8BC7-B4C0B6D1BD81}" type="presOf" srcId="{E81D541F-68B1-4D8E-BE65-88A3B710054A}" destId="{372AA3FA-3F15-4EDB-B6A5-A124B696EA36}" srcOrd="0" destOrd="0" presId="urn:microsoft.com/office/officeart/2005/8/layout/vList3#1"/>
    <dgm:cxn modelId="{E9EC9F02-642A-4C69-926F-134EF11A790D}" type="presOf" srcId="{C1E5D524-9124-45EC-BB8E-AFF4C7D8C25C}" destId="{61A197E0-09E7-4140-9C77-A82FA8D02C8F}" srcOrd="0" destOrd="0" presId="urn:microsoft.com/office/officeart/2005/8/layout/vList3#1"/>
    <dgm:cxn modelId="{6FBC589A-FEC9-4506-B108-44F019353ABE}" srcId="{C8EA4EE5-76B9-4A43-A5BA-25EE8C2FEC0B}" destId="{898525B5-613A-440D-9671-E768858B7377}" srcOrd="2" destOrd="0" parTransId="{B71F9763-B035-4A43-927B-528C0E7B0F42}" sibTransId="{57D9EB30-F371-42D6-B0C4-229F22F52F1C}"/>
    <dgm:cxn modelId="{6F914374-F497-491F-B896-BC87DF700FB7}" type="presOf" srcId="{C8EA4EE5-76B9-4A43-A5BA-25EE8C2FEC0B}" destId="{18236477-BDBA-4B70-B8AB-CB30821D8236}" srcOrd="0" destOrd="0" presId="urn:microsoft.com/office/officeart/2005/8/layout/vList3#1"/>
    <dgm:cxn modelId="{D60E616D-DE36-4B87-B144-BE9FD2556254}" srcId="{C8EA4EE5-76B9-4A43-A5BA-25EE8C2FEC0B}" destId="{C1E5D524-9124-45EC-BB8E-AFF4C7D8C25C}" srcOrd="1" destOrd="0" parTransId="{DA2B23F7-00F8-46EB-B25A-799A64D6D5D9}" sibTransId="{28522E6F-5EC1-41A1-9EFF-174AE0FBA5B5}"/>
    <dgm:cxn modelId="{7562A148-622D-493C-9591-4AB8722A0A46}" type="presOf" srcId="{2FE165E7-EBB7-49BE-AEF5-A219CD859C7B}" destId="{88041E31-78D5-4F69-BE47-39602856EACB}" srcOrd="0" destOrd="0" presId="urn:microsoft.com/office/officeart/2005/8/layout/vList3#1"/>
    <dgm:cxn modelId="{607B2EE0-A4BA-4979-BA3C-8AEFDA03CE68}" srcId="{C8EA4EE5-76B9-4A43-A5BA-25EE8C2FEC0B}" destId="{19D66253-78F9-4E2C-BA80-1FC613E9A3B9}" srcOrd="0" destOrd="0" parTransId="{2CD47D25-8E56-437E-822B-0451D3AE8F4D}" sibTransId="{8A6F9DDC-788D-4052-9094-5C18CEE1DE24}"/>
    <dgm:cxn modelId="{17F10CB3-9D3F-4BF5-AC69-73E1F1C023F1}" type="presOf" srcId="{898525B5-613A-440D-9671-E768858B7377}" destId="{5D9A7351-A9F6-48D0-9AFD-1358F06C9E84}" srcOrd="0" destOrd="0" presId="urn:microsoft.com/office/officeart/2005/8/layout/vList3#1"/>
    <dgm:cxn modelId="{908B66BE-D3B5-4FF1-9C07-10FE33F5D175}" srcId="{C8EA4EE5-76B9-4A43-A5BA-25EE8C2FEC0B}" destId="{E81D541F-68B1-4D8E-BE65-88A3B710054A}" srcOrd="3" destOrd="0" parTransId="{14C20525-17B3-4171-AA20-B3934F8167EA}" sibTransId="{88588059-08E6-44FB-8D8C-19B7D0AE0F64}"/>
    <dgm:cxn modelId="{6EE943F7-3240-435A-A950-387B700401FD}" srcId="{C8EA4EE5-76B9-4A43-A5BA-25EE8C2FEC0B}" destId="{2FE165E7-EBB7-49BE-AEF5-A219CD859C7B}" srcOrd="4" destOrd="0" parTransId="{0748B6F9-CA63-49A9-899E-C348B78772B8}" sibTransId="{C8AA9C12-B029-460E-85C2-58B89F4E3A2A}"/>
    <dgm:cxn modelId="{510A83DE-C0FD-4C57-9014-A135B24AF5E5}" type="presParOf" srcId="{18236477-BDBA-4B70-B8AB-CB30821D8236}" destId="{2DCC0A92-045E-4317-B2D3-1ECBE6B41799}" srcOrd="0" destOrd="0" presId="urn:microsoft.com/office/officeart/2005/8/layout/vList3#1"/>
    <dgm:cxn modelId="{B31CCBAE-555C-4BD8-A2A5-590B78D992D3}" type="presParOf" srcId="{2DCC0A92-045E-4317-B2D3-1ECBE6B41799}" destId="{B88D5C39-024C-4760-B00D-CD6F6ED388AA}" srcOrd="0" destOrd="0" presId="urn:microsoft.com/office/officeart/2005/8/layout/vList3#1"/>
    <dgm:cxn modelId="{228AD98A-7C36-4E40-8DC0-843C6E379F4D}" type="presParOf" srcId="{2DCC0A92-045E-4317-B2D3-1ECBE6B41799}" destId="{4B2C7B2C-7739-4987-A9D9-DB3694D0ED33}" srcOrd="1" destOrd="0" presId="urn:microsoft.com/office/officeart/2005/8/layout/vList3#1"/>
    <dgm:cxn modelId="{0B462D86-E623-4E66-8728-728489B92439}" type="presParOf" srcId="{18236477-BDBA-4B70-B8AB-CB30821D8236}" destId="{047879C0-F5E4-45FB-87F1-938379A08CD3}" srcOrd="1" destOrd="0" presId="urn:microsoft.com/office/officeart/2005/8/layout/vList3#1"/>
    <dgm:cxn modelId="{40B537FA-C3AA-4B75-831A-4DB81DF2B250}" type="presParOf" srcId="{18236477-BDBA-4B70-B8AB-CB30821D8236}" destId="{539FE779-28D3-4223-8E3E-3AA2BCD885F4}" srcOrd="2" destOrd="0" presId="urn:microsoft.com/office/officeart/2005/8/layout/vList3#1"/>
    <dgm:cxn modelId="{104D809A-F50F-4F4F-AA94-7F1C43F8E88A}" type="presParOf" srcId="{539FE779-28D3-4223-8E3E-3AA2BCD885F4}" destId="{F3A22DDD-D06D-4812-B61E-A7A8952EB143}" srcOrd="0" destOrd="0" presId="urn:microsoft.com/office/officeart/2005/8/layout/vList3#1"/>
    <dgm:cxn modelId="{23340EB8-6380-441A-9089-B3EA56216C82}" type="presParOf" srcId="{539FE779-28D3-4223-8E3E-3AA2BCD885F4}" destId="{61A197E0-09E7-4140-9C77-A82FA8D02C8F}" srcOrd="1" destOrd="0" presId="urn:microsoft.com/office/officeart/2005/8/layout/vList3#1"/>
    <dgm:cxn modelId="{25AF1B16-56B3-4DE9-80E0-70D25099C229}" type="presParOf" srcId="{18236477-BDBA-4B70-B8AB-CB30821D8236}" destId="{B00F72AC-F333-4F3C-AC38-B756A3FD68A3}" srcOrd="3" destOrd="0" presId="urn:microsoft.com/office/officeart/2005/8/layout/vList3#1"/>
    <dgm:cxn modelId="{F68DA2C7-6596-49AB-9733-D9D2B3A59810}" type="presParOf" srcId="{18236477-BDBA-4B70-B8AB-CB30821D8236}" destId="{C56E2DC3-138A-4CC5-B945-80201C516C10}" srcOrd="4" destOrd="0" presId="urn:microsoft.com/office/officeart/2005/8/layout/vList3#1"/>
    <dgm:cxn modelId="{82AD2931-00EF-499E-BA25-E1F3282E0565}" type="presParOf" srcId="{C56E2DC3-138A-4CC5-B945-80201C516C10}" destId="{9BFDC9FB-7A56-4DFC-BE51-B3490B1AE106}" srcOrd="0" destOrd="0" presId="urn:microsoft.com/office/officeart/2005/8/layout/vList3#1"/>
    <dgm:cxn modelId="{252027EF-7BFE-4FEF-8361-EE4C5AB7C5FA}" type="presParOf" srcId="{C56E2DC3-138A-4CC5-B945-80201C516C10}" destId="{5D9A7351-A9F6-48D0-9AFD-1358F06C9E84}" srcOrd="1" destOrd="0" presId="urn:microsoft.com/office/officeart/2005/8/layout/vList3#1"/>
    <dgm:cxn modelId="{F6537F1F-8605-4253-984A-36C569084F61}" type="presParOf" srcId="{18236477-BDBA-4B70-B8AB-CB30821D8236}" destId="{FBF418FE-9B56-42F3-A78E-845D9969AB74}" srcOrd="5" destOrd="0" presId="urn:microsoft.com/office/officeart/2005/8/layout/vList3#1"/>
    <dgm:cxn modelId="{E9954964-EB74-460F-9D7D-8C99F4110756}" type="presParOf" srcId="{18236477-BDBA-4B70-B8AB-CB30821D8236}" destId="{D28498F6-54B8-47C6-8CB1-D67DA80CBBB2}" srcOrd="6" destOrd="0" presId="urn:microsoft.com/office/officeart/2005/8/layout/vList3#1"/>
    <dgm:cxn modelId="{D51F57AC-2832-4DF8-91D5-2E3433F32CD3}" type="presParOf" srcId="{D28498F6-54B8-47C6-8CB1-D67DA80CBBB2}" destId="{E0F3D672-8089-45DD-83D9-E254919FC0AA}" srcOrd="0" destOrd="0" presId="urn:microsoft.com/office/officeart/2005/8/layout/vList3#1"/>
    <dgm:cxn modelId="{A0069E7F-33D9-4425-A046-77C9348B9663}" type="presParOf" srcId="{D28498F6-54B8-47C6-8CB1-D67DA80CBBB2}" destId="{372AA3FA-3F15-4EDB-B6A5-A124B696EA36}" srcOrd="1" destOrd="0" presId="urn:microsoft.com/office/officeart/2005/8/layout/vList3#1"/>
    <dgm:cxn modelId="{03380EC6-034C-423B-B6F0-6B31E6B7E58B}" type="presParOf" srcId="{18236477-BDBA-4B70-B8AB-CB30821D8236}" destId="{4D540FEB-65F7-4C63-8B3E-7F6D26068595}" srcOrd="7" destOrd="0" presId="urn:microsoft.com/office/officeart/2005/8/layout/vList3#1"/>
    <dgm:cxn modelId="{DB8A2B74-8A41-4CE1-858E-6FB1CC8798B2}" type="presParOf" srcId="{18236477-BDBA-4B70-B8AB-CB30821D8236}" destId="{6D47CEC7-B02A-499F-9245-41F2BB282316}" srcOrd="8" destOrd="0" presId="urn:microsoft.com/office/officeart/2005/8/layout/vList3#1"/>
    <dgm:cxn modelId="{8FA67D83-05D4-4305-B6AC-E89AE964E934}" type="presParOf" srcId="{6D47CEC7-B02A-499F-9245-41F2BB282316}" destId="{7A924581-1DFF-448C-B2AD-7D73962C582F}" srcOrd="0" destOrd="0" presId="urn:microsoft.com/office/officeart/2005/8/layout/vList3#1"/>
    <dgm:cxn modelId="{E7F2C5E9-437D-4769-B5C8-2C78E5260526}" type="presParOf" srcId="{6D47CEC7-B02A-499F-9245-41F2BB282316}" destId="{88041E31-78D5-4F69-BE47-39602856EACB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2C7B2C-7739-4987-A9D9-DB3694D0ED33}">
      <dsp:nvSpPr>
        <dsp:cNvPr id="0" name=""/>
        <dsp:cNvSpPr/>
      </dsp:nvSpPr>
      <dsp:spPr>
        <a:xfrm rot="10800000">
          <a:off x="1443933" y="2856"/>
          <a:ext cx="5075843" cy="66172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1802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smtClean="0"/>
            <a:t>Análisis de los competidores</a:t>
          </a:r>
          <a:endParaRPr lang="es-CO" sz="1800" kern="1200"/>
        </a:p>
      </dsp:txBody>
      <dsp:txXfrm rot="10800000">
        <a:off x="1609364" y="2856"/>
        <a:ext cx="4910412" cy="661724"/>
      </dsp:txXfrm>
    </dsp:sp>
    <dsp:sp modelId="{B88D5C39-024C-4760-B00D-CD6F6ED388AA}">
      <dsp:nvSpPr>
        <dsp:cNvPr id="0" name=""/>
        <dsp:cNvSpPr/>
      </dsp:nvSpPr>
      <dsp:spPr>
        <a:xfrm>
          <a:off x="1113070" y="2856"/>
          <a:ext cx="661724" cy="66172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1A197E0-09E7-4140-9C77-A82FA8D02C8F}">
      <dsp:nvSpPr>
        <dsp:cNvPr id="0" name=""/>
        <dsp:cNvSpPr/>
      </dsp:nvSpPr>
      <dsp:spPr>
        <a:xfrm rot="10800000">
          <a:off x="1443933" y="862111"/>
          <a:ext cx="5075843" cy="66172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1802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Información macroeconómica  de los diferentes países donde la empresa realiza su actividad.  </a:t>
          </a:r>
          <a:endParaRPr lang="es-CO" sz="1800" kern="1200"/>
        </a:p>
      </dsp:txBody>
      <dsp:txXfrm rot="10800000">
        <a:off x="1609364" y="862111"/>
        <a:ext cx="4910412" cy="661724"/>
      </dsp:txXfrm>
    </dsp:sp>
    <dsp:sp modelId="{F3A22DDD-D06D-4812-B61E-A7A8952EB143}">
      <dsp:nvSpPr>
        <dsp:cNvPr id="0" name=""/>
        <dsp:cNvSpPr/>
      </dsp:nvSpPr>
      <dsp:spPr>
        <a:xfrm>
          <a:off x="1113070" y="862111"/>
          <a:ext cx="661724" cy="66172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D9A7351-A9F6-48D0-9AFD-1358F06C9E84}">
      <dsp:nvSpPr>
        <dsp:cNvPr id="0" name=""/>
        <dsp:cNvSpPr/>
      </dsp:nvSpPr>
      <dsp:spPr>
        <a:xfrm rot="10800000">
          <a:off x="1443933" y="1721365"/>
          <a:ext cx="5075843" cy="66172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1802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Datos del sector construcción</a:t>
          </a:r>
          <a:endParaRPr lang="es-CO" sz="1800" kern="1200"/>
        </a:p>
      </dsp:txBody>
      <dsp:txXfrm rot="10800000">
        <a:off x="1609364" y="1721365"/>
        <a:ext cx="4910412" cy="661724"/>
      </dsp:txXfrm>
    </dsp:sp>
    <dsp:sp modelId="{9BFDC9FB-7A56-4DFC-BE51-B3490B1AE106}">
      <dsp:nvSpPr>
        <dsp:cNvPr id="0" name=""/>
        <dsp:cNvSpPr/>
      </dsp:nvSpPr>
      <dsp:spPr>
        <a:xfrm>
          <a:off x="1113070" y="1721365"/>
          <a:ext cx="661724" cy="66172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72AA3FA-3F15-4EDB-B6A5-A124B696EA36}">
      <dsp:nvSpPr>
        <dsp:cNvPr id="0" name=""/>
        <dsp:cNvSpPr/>
      </dsp:nvSpPr>
      <dsp:spPr>
        <a:xfrm rot="10800000">
          <a:off x="1443933" y="2580620"/>
          <a:ext cx="5075843" cy="66172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1802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Información  interna y externa de  la compañía</a:t>
          </a:r>
          <a:endParaRPr lang="es-CO" sz="1800" kern="1200"/>
        </a:p>
      </dsp:txBody>
      <dsp:txXfrm rot="10800000">
        <a:off x="1609364" y="2580620"/>
        <a:ext cx="4910412" cy="661724"/>
      </dsp:txXfrm>
    </dsp:sp>
    <dsp:sp modelId="{E0F3D672-8089-45DD-83D9-E254919FC0AA}">
      <dsp:nvSpPr>
        <dsp:cNvPr id="0" name=""/>
        <dsp:cNvSpPr/>
      </dsp:nvSpPr>
      <dsp:spPr>
        <a:xfrm>
          <a:off x="1113070" y="2580620"/>
          <a:ext cx="661724" cy="66172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8041E31-78D5-4F69-BE47-39602856EACB}">
      <dsp:nvSpPr>
        <dsp:cNvPr id="0" name=""/>
        <dsp:cNvSpPr/>
      </dsp:nvSpPr>
      <dsp:spPr>
        <a:xfrm rot="10800000">
          <a:off x="1443933" y="3439874"/>
          <a:ext cx="5075843" cy="66172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1802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smtClean="0"/>
            <a:t>Comunicación directa con la empresa</a:t>
          </a:r>
          <a:endParaRPr lang="es-CO" sz="1800" kern="1200"/>
        </a:p>
      </dsp:txBody>
      <dsp:txXfrm rot="10800000">
        <a:off x="1609364" y="3439874"/>
        <a:ext cx="4910412" cy="661724"/>
      </dsp:txXfrm>
    </dsp:sp>
    <dsp:sp modelId="{7A924581-1DFF-448C-B2AD-7D73962C582F}">
      <dsp:nvSpPr>
        <dsp:cNvPr id="0" name=""/>
        <dsp:cNvSpPr/>
      </dsp:nvSpPr>
      <dsp:spPr>
        <a:xfrm>
          <a:off x="1113070" y="3439874"/>
          <a:ext cx="661724" cy="66172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EB8B1-02F0-4089-B414-FC4EDD139823}" type="datetimeFigureOut">
              <a:rPr lang="es-ES" smtClean="0"/>
              <a:pPr/>
              <a:t>09/03/2015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85DA3-E133-42A5-94E1-CCE2F734480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2527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85DA3-E133-42A5-94E1-CCE2F734480F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85DA3-E133-42A5-94E1-CCE2F734480F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09/03/2015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09/03/2015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09/03/2015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09/03/2015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09/03/2015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09/03/2015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09/03/2015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09/03/2015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09/03/2015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09/03/2015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09/03/2015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8F047-9422-41F7-BEAC-7BBF5BF93ACA}" type="datetimeFigureOut">
              <a:rPr lang="es-AR" smtClean="0"/>
              <a:pPr/>
              <a:t>09/03/2015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1643050"/>
            <a:ext cx="8215370" cy="1470025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VALORACIÓN CEMEX LATAM HOLDINGS (CLH).</a:t>
            </a:r>
            <a:endParaRPr lang="es-E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CURSO PROYECTO BURKENROAD</a:t>
            </a:r>
          </a:p>
          <a:p>
            <a:r>
              <a:rPr lang="es-ES" dirty="0" smtClean="0"/>
              <a:t>Maestría en Administración Financiera</a:t>
            </a:r>
            <a:br>
              <a:rPr lang="es-ES" dirty="0" smtClean="0"/>
            </a:br>
            <a:r>
              <a:rPr lang="es-ES" dirty="0" smtClean="0"/>
              <a:t>UNIVERSIDAD EAFIT </a:t>
            </a:r>
          </a:p>
          <a:p>
            <a:r>
              <a:rPr lang="es-ES" dirty="0" smtClean="0"/>
              <a:t>2015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sp>
        <p:nvSpPr>
          <p:cNvPr id="1034" name="AutoShape 10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76200" y="-296863"/>
            <a:ext cx="1333500" cy="628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 dirty="0"/>
          </a:p>
        </p:txBody>
      </p:sp>
      <p:sp>
        <p:nvSpPr>
          <p:cNvPr id="1036" name="AutoShape 12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76200" y="-296863"/>
            <a:ext cx="1333500" cy="628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 dirty="0"/>
          </a:p>
        </p:txBody>
      </p:sp>
      <p:sp>
        <p:nvSpPr>
          <p:cNvPr id="1038" name="AutoShape 14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76200" y="-296863"/>
            <a:ext cx="1333500" cy="628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 dirty="0"/>
          </a:p>
        </p:txBody>
      </p:sp>
      <p:pic>
        <p:nvPicPr>
          <p:cNvPr id="1040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4" name="13 Conector recto"/>
          <p:cNvCxnSpPr/>
          <p:nvPr/>
        </p:nvCxnSpPr>
        <p:spPr>
          <a:xfrm>
            <a:off x="71406" y="6572272"/>
            <a:ext cx="3000396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 flipV="1">
            <a:off x="0" y="0"/>
            <a:ext cx="6948264" cy="162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628" y="580628"/>
            <a:ext cx="2708920" cy="15476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3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TESIS DE INVERSIÓN</a:t>
            </a:r>
            <a:endParaRPr lang="es-ES" b="1" i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Marcador de contenido"/>
          <p:cNvSpPr>
            <a:spLocks noGrp="1"/>
          </p:cNvSpPr>
          <p:nvPr>
            <p:ph idx="1"/>
          </p:nvPr>
        </p:nvSpPr>
        <p:spPr>
          <a:xfrm>
            <a:off x="0" y="1142984"/>
            <a:ext cx="9001156" cy="4714908"/>
          </a:xfrm>
        </p:spPr>
        <p:txBody>
          <a:bodyPr>
            <a:normAutofit fontScale="92500" lnSpcReduction="10000"/>
          </a:bodyPr>
          <a:lstStyle/>
          <a:p>
            <a:pPr lvl="1" algn="just">
              <a:buFont typeface="Wingdings" pitchFamily="2" charset="2"/>
              <a:buChar char="ü"/>
            </a:pP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 prevé crecimiento en CAPEX de expansión, y aumento de demanda por </a:t>
            </a:r>
            <a:r>
              <a:rPr lang="es-E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mega proyectos </a:t>
            </a:r>
            <a:r>
              <a:rPr lang="es-E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viales.</a:t>
            </a:r>
          </a:p>
          <a:p>
            <a:pPr lvl="1" algn="just">
              <a:buFont typeface="Wingdings" pitchFamily="2" charset="2"/>
              <a:buChar char="ü"/>
            </a:pPr>
            <a:endParaRPr lang="es-E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s-E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Perspectiva en aumento de utilidades con reducción en margen por valor agregado en el portafolio de servicios.</a:t>
            </a:r>
          </a:p>
          <a:p>
            <a:pPr lvl="1" algn="just">
              <a:buFont typeface="Wingdings" pitchFamily="2" charset="2"/>
              <a:buChar char="ü"/>
            </a:pPr>
            <a:endParaRPr lang="es-E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s-E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Hipótesis económicas:</a:t>
            </a:r>
            <a:r>
              <a:rPr lang="es-E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Proyecciones PIB y </a:t>
            </a:r>
            <a:r>
              <a:rPr lang="es-ES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IPC. Incertidumbre internacional.</a:t>
            </a:r>
            <a:endParaRPr lang="es-ES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ü"/>
            </a:pPr>
            <a:endParaRPr lang="es-ES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s-CO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Valoración:</a:t>
            </a:r>
            <a:r>
              <a:rPr lang="es-CO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Método de Valoración de Flujos de Caja Descontados y Valoración por Múltiplos.</a:t>
            </a:r>
          </a:p>
          <a:p>
            <a:pPr lvl="1" algn="just">
              <a:buFont typeface="Arial" pitchFamily="34" charset="0"/>
              <a:buChar char="•"/>
            </a:pPr>
            <a:endParaRPr lang="es-ES" sz="3000" dirty="0" smtClean="0">
              <a:solidFill>
                <a:schemeClr val="bg1"/>
              </a:solidFill>
            </a:endParaRPr>
          </a:p>
          <a:p>
            <a:endParaRPr lang="es-E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71406" y="6572272"/>
            <a:ext cx="3214710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3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ANÁLISIS COMPARATIVO</a:t>
            </a:r>
            <a:endParaRPr lang="es-ES" b="1" i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71406" y="6572272"/>
            <a:ext cx="3214710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755576" y="1484784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  <a:p>
            <a:endParaRPr lang="es-ES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s-E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57158" y="1500174"/>
            <a:ext cx="8358246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Empresas comparables: Argos principal productor en Colombia (57%), </a:t>
            </a:r>
            <a:r>
              <a:rPr lang="es-E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Holcim</a:t>
            </a:r>
            <a:r>
              <a:rPr lang="es-E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tercer productor (12%).</a:t>
            </a:r>
          </a:p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</a:pPr>
            <a:endParaRPr lang="es-E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s-E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CLH se diferencia a sus comparables en la prestación de servicios (Construcción y demolición).</a:t>
            </a:r>
          </a:p>
        </p:txBody>
      </p:sp>
      <p:pic>
        <p:nvPicPr>
          <p:cNvPr id="11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3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1428728" y="3643314"/>
          <a:ext cx="6500858" cy="1928826"/>
        </p:xfrm>
        <a:graphic>
          <a:graphicData uri="http://schemas.openxmlformats.org/drawingml/2006/table">
            <a:tbl>
              <a:tblPr/>
              <a:tblGrid>
                <a:gridCol w="2205238"/>
                <a:gridCol w="2274151"/>
                <a:gridCol w="2021469"/>
              </a:tblGrid>
              <a:tr h="46124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CO" sz="28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Múltiplos Bursátiles</a:t>
                      </a:r>
                      <a:endParaRPr lang="es-CO" sz="2800" b="1" i="0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93517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1" i="0" u="none" strike="noStrike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CLH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1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Industria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29351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P/B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351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P/E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25.69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351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Ev/EBITDA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351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P/EBITDA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s-ES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EFICIENCIA DE LA GERENCIA Y ANTECEDENTES </a:t>
            </a:r>
            <a:endParaRPr lang="es-ES" b="1" i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71406" y="6572272"/>
            <a:ext cx="3214710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755576" y="1484784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  <a:p>
            <a:endParaRPr lang="es-ES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s-E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0" y="1785926"/>
            <a:ext cx="850112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n-US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es-CO" sz="3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esarrolló</a:t>
            </a:r>
            <a:r>
              <a:rPr lang="es-CO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6,000 viviendas de interés prioritario en la región latina.</a:t>
            </a:r>
          </a:p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</a:pPr>
            <a:endParaRPr lang="es-CO" sz="3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s-CO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Ha </a:t>
            </a:r>
            <a:r>
              <a:rPr lang="es-CO" sz="3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doblado su flujo en 3 </a:t>
            </a:r>
            <a:r>
              <a:rPr lang="es-CO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años.</a:t>
            </a:r>
          </a:p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</a:pPr>
            <a:endParaRPr lang="es-CO" sz="3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s-CO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el </a:t>
            </a:r>
            <a:r>
              <a:rPr lang="es-CO" sz="3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margen operativo ha aumentado 6 </a:t>
            </a:r>
            <a:r>
              <a:rPr lang="es-CO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puntos.</a:t>
            </a:r>
          </a:p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</a:pPr>
            <a:endParaRPr lang="es-CO" sz="3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s-CO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Ha </a:t>
            </a:r>
            <a:r>
              <a:rPr lang="es-CO" sz="3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aumentado por tercer año consecutivo a dos dígitos su flujo de operación y ventas netas</a:t>
            </a:r>
            <a:r>
              <a:rPr lang="es-CO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s-ES" sz="3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</a:pPr>
            <a:endParaRPr lang="es-ES" sz="2800" dirty="0" smtClean="0">
              <a:solidFill>
                <a:schemeClr val="bg1"/>
              </a:solidFill>
            </a:endParaRPr>
          </a:p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s-ES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1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3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EFICIENCIA DE LA GERENCIA Y ANTECEDENTES </a:t>
            </a:r>
            <a:endParaRPr lang="es-CO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81" y="2420887"/>
            <a:ext cx="7373311" cy="220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976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s-ES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ANALISIS DE LOS ACCIONISTAS</a:t>
            </a:r>
            <a:endParaRPr lang="es-ES" b="1" i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71406" y="6572272"/>
            <a:ext cx="3214710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755576" y="1484784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  <a:p>
            <a:endParaRPr lang="es-ES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s-E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0" y="485776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s-ES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Política de dividendos: No se entregan hasta el 2018.</a:t>
            </a:r>
          </a:p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s-ES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Liquidez: Alta.</a:t>
            </a:r>
            <a:endParaRPr lang="es-ES" sz="3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3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4" name="1 Gráfico"/>
          <p:cNvGraphicFramePr/>
          <p:nvPr/>
        </p:nvGraphicFramePr>
        <p:xfrm>
          <a:off x="1142976" y="1428736"/>
          <a:ext cx="6929486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s-ES" sz="40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ANALISIS DE RIESGOS</a:t>
            </a:r>
            <a:endParaRPr lang="es-ES" sz="4000" b="1" i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71406" y="6572272"/>
            <a:ext cx="3214710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755576" y="1484784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  <a:p>
            <a:endParaRPr lang="es-ES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s-E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28596" y="1844824"/>
            <a:ext cx="835824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CO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Riesgo de mercado.</a:t>
            </a:r>
          </a:p>
          <a:p>
            <a:pPr>
              <a:buFont typeface="Arial" pitchFamily="34" charset="0"/>
              <a:buChar char="•"/>
            </a:pPr>
            <a:r>
              <a:rPr lang="es-CO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Riesgo de tipo de cambio.</a:t>
            </a:r>
          </a:p>
          <a:p>
            <a:pPr>
              <a:buFont typeface="Arial" pitchFamily="34" charset="0"/>
              <a:buChar char="•"/>
            </a:pPr>
            <a:r>
              <a:rPr lang="es-CO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Riesgo de liquidez.</a:t>
            </a:r>
          </a:p>
          <a:p>
            <a:pPr>
              <a:buFont typeface="Arial" pitchFamily="34" charset="0"/>
              <a:buChar char="•"/>
            </a:pPr>
            <a:r>
              <a:rPr lang="es-CO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Riesgo de tipo de interés en flujos de efectivo.</a:t>
            </a:r>
          </a:p>
          <a:p>
            <a:pPr>
              <a:buFont typeface="Arial" pitchFamily="34" charset="0"/>
              <a:buChar char="•"/>
            </a:pPr>
            <a:r>
              <a:rPr lang="es-CO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Riesgos derivados de coberturas.</a:t>
            </a:r>
            <a:endParaRPr lang="es-ES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s-ES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1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3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342900">
              <a:lnSpc>
                <a:spcPct val="80000"/>
              </a:lnSpc>
            </a:pPr>
            <a:r>
              <a:rPr lang="es-ES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ANALISIS DE SENSIBILIDAD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71406" y="6572272"/>
            <a:ext cx="3214710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755576" y="1484784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  <a:p>
            <a:endParaRPr lang="es-ES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s-ES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1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3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170810"/>
              </p:ext>
            </p:extLst>
          </p:nvPr>
        </p:nvGraphicFramePr>
        <p:xfrm>
          <a:off x="1187624" y="2009507"/>
          <a:ext cx="6552728" cy="3066728"/>
        </p:xfrm>
        <a:graphic>
          <a:graphicData uri="http://schemas.openxmlformats.org/drawingml/2006/table">
            <a:tbl>
              <a:tblPr/>
              <a:tblGrid>
                <a:gridCol w="936104"/>
                <a:gridCol w="936104"/>
                <a:gridCol w="936104"/>
                <a:gridCol w="936104"/>
                <a:gridCol w="936104"/>
                <a:gridCol w="936104"/>
                <a:gridCol w="936104"/>
              </a:tblGrid>
              <a:tr h="438104">
                <a:tc>
                  <a:txBody>
                    <a:bodyPr/>
                    <a:lstStyle/>
                    <a:p>
                      <a:pPr algn="l" fontAlgn="b"/>
                      <a:endParaRPr lang="es-CO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200" b="0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"g" </a:t>
                      </a:r>
                      <a:r>
                        <a:rPr lang="es-CO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Perpetuidad</a:t>
                      </a:r>
                      <a:endParaRPr lang="es-CO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438104">
                <a:tc>
                  <a:txBody>
                    <a:bodyPr/>
                    <a:lstStyle/>
                    <a:p>
                      <a:pPr algn="l" fontAlgn="b"/>
                      <a:endParaRPr lang="es-CO" sz="1200" b="0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200" b="0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0.63%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1.63%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810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Wacc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8.71%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26,240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28,180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30,480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33,260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36,700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810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9.21%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23,640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25,230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27,110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29,340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32,030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810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9.71%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21,390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22,720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24,240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26,080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28,230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810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10.21%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19,430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20,550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21,840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23,330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25,080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810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10.71%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17,700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18,650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19,740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20,980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   22,430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6200000">
            <a:off x="-2466901" y="2600270"/>
            <a:ext cx="5491367" cy="918621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342900" indent="-342900">
              <a:lnSpc>
                <a:spcPct val="80000"/>
              </a:lnSpc>
            </a:pPr>
            <a:r>
              <a:rPr lang="es-E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Estado de Resultados Proyectado</a:t>
            </a:r>
            <a:endParaRPr lang="es-E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71406" y="6572272"/>
            <a:ext cx="3214710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1122508" y="989894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  <a:p>
            <a:endParaRPr lang="es-ES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s-ES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1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3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892036"/>
              </p:ext>
            </p:extLst>
          </p:nvPr>
        </p:nvGraphicFramePr>
        <p:xfrm>
          <a:off x="457201" y="260642"/>
          <a:ext cx="8567413" cy="5544621"/>
        </p:xfrm>
        <a:graphic>
          <a:graphicData uri="http://schemas.openxmlformats.org/drawingml/2006/table">
            <a:tbl>
              <a:tblPr/>
              <a:tblGrid>
                <a:gridCol w="1777692"/>
                <a:gridCol w="626177"/>
                <a:gridCol w="626177"/>
                <a:gridCol w="626177"/>
                <a:gridCol w="626177"/>
                <a:gridCol w="626177"/>
                <a:gridCol w="718745"/>
                <a:gridCol w="751478"/>
                <a:gridCol w="734934"/>
                <a:gridCol w="734934"/>
                <a:gridCol w="718745"/>
              </a:tblGrid>
              <a:tr h="307791">
                <a:tc>
                  <a:txBody>
                    <a:bodyPr/>
                    <a:lstStyle/>
                    <a:p>
                      <a:pPr algn="l" fontAlgn="b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2019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2020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2021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2022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2023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</a:tr>
              <a:tr h="308278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Ventas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1,970,432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2,134,810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2,306,500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2,485,105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2,702,111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2,838,949 </a:t>
                      </a:r>
                    </a:p>
                  </a:txBody>
                  <a:tcPr marL="6154" marR="6154" marT="615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2,993,425 </a:t>
                      </a:r>
                    </a:p>
                  </a:txBody>
                  <a:tcPr marL="6154" marR="6154" marT="615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3,130,136 </a:t>
                      </a:r>
                    </a:p>
                  </a:txBody>
                  <a:tcPr marL="6154" marR="6154" marT="615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3,297,464 </a:t>
                      </a:r>
                    </a:p>
                  </a:txBody>
                  <a:tcPr marL="6154" marR="6154" marT="615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3,445,223 </a:t>
                      </a:r>
                    </a:p>
                  </a:txBody>
                  <a:tcPr marL="6154" marR="6154" marT="615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791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Costos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940,753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1,025,224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1,124,779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1,229,526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1,349,470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1,436,295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1,535,600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1,623,763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1,733,176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1,830,332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278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= Utilidad Bruta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1,029,679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1,109,585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1,181,721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1,255,579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1,352,641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1,402,654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1,457,824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1,506,373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1,564,288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1,614,890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</a:tr>
              <a:tr h="307791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Gastos de administración y venta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CO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CO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CO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CO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CO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791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Gastos De Distribución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CO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CO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CO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CO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CO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278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= Gastos De Operación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-387,043.67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-415,704.92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-440,757.16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-466,261.18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-500,815.45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517,304.18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535,247.47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551,206.75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569,837.46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586,273.30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278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= Resultado de operación antes de otros gastos, neto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642,635.66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693,880.19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740,963.85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789,317.79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851,825.51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885,349.54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922,576.77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955,165.92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994,450.32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1,028,617.01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</a:tr>
              <a:tr h="307791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Otros gastos, neto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17,723.70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19,202.24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20,746.57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22,353.09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24,305.02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25,535.86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26,925.34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28,155.03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29,660.12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30,989.18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278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= Resultado de operación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624,911.96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674,677.95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720,217.28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766,964.71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827,520.48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859,813.69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895,651.43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927,010.89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964,790.20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997,627.82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</a:tr>
              <a:tr h="307791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Depreciación y amortización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106,966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128,543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148,180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164,907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181,571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198,442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215,546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232,857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250,421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268,208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278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EBITDA (Flujo de la operación)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741,006.26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800,527.68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854,146.60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909,097.55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979,561.71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1,017,579.92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1,059,810.12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1,096,635.72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1,141,123.03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1,179,653.27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791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Gastos financieros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98,409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88,779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53,359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43,729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19,457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   -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   -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   -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   -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   -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791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Otros Ingresos (Gastos) financieros, neto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 2,353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 2,549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 2,754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 2,968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 3,227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    3,390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    3,575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    3,738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    3,938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    4,114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791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Resultado por fluctuación cambiaria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278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= Utilidad antes de impuestos a la utilidad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524,149.90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583,349.69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664,104.19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720,268.43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804,836.86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856,423.40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892,076.67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923,272.87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960,852.35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993,513.52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</a:tr>
              <a:tr h="308278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Impuestos a la utilidad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-179,467.29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-199,737.11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-227,387.20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-246,617.66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-275,573.63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293,236.70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305,444.27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316,125.75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328,992.85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340,175.93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278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= Utilidad Neta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344,682.61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383,612.58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436,716.99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473,650.77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529,263.23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563,186.70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586,632.40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607,147.12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631,859.50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  653,337.59 </a:t>
                      </a:r>
                    </a:p>
                  </a:txBody>
                  <a:tcPr marL="6154" marR="6154" marT="61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6200000">
            <a:off x="-3288890" y="2750654"/>
            <a:ext cx="7071692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Balance General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Proyectado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s-CO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897087"/>
              </p:ext>
            </p:extLst>
          </p:nvPr>
        </p:nvGraphicFramePr>
        <p:xfrm>
          <a:off x="539553" y="116632"/>
          <a:ext cx="8496945" cy="6624721"/>
        </p:xfrm>
        <a:graphic>
          <a:graphicData uri="http://schemas.openxmlformats.org/drawingml/2006/table">
            <a:tbl>
              <a:tblPr/>
              <a:tblGrid>
                <a:gridCol w="1994935"/>
                <a:gridCol w="869604"/>
                <a:gridCol w="577234"/>
                <a:gridCol w="577234"/>
                <a:gridCol w="577234"/>
                <a:gridCol w="577234"/>
                <a:gridCol w="664694"/>
                <a:gridCol w="664694"/>
                <a:gridCol w="664694"/>
                <a:gridCol w="664694"/>
                <a:gridCol w="664694"/>
              </a:tblGrid>
              <a:tr h="125783"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2016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2017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2018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2019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2020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2021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2022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2023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Activo Circulante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Efectivo y equivalentes de efectivo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215,789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311,924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530,324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891,782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823,374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1,479,524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2,163,231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2,871,194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3,606,856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3,944,466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640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Clientes, neto de estimaciones por incobrables (Cuentas por cobrar)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184,865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200,287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216,395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233,151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253,511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266,349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280,841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293,668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309,366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323,229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Cuentas por cobrar a partes relacionadas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3,692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4,000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4,322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4,656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5,063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5,319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5,609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5,865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6,178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6,455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Otras cuentas por cobrar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24,803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27,073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28,674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31,231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33,939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35,543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37,565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39,261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41,341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43,214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Impuestos por recuperar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60,299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66,615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75,669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78,374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86,061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91,030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95,243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99,884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105,291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109,855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Inventarios, neto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116,647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125,205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137,894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151,115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165,367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176,206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188,432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199,145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212,623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224,540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Otros activos circulantes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29,613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27,994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30,083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34,115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35,923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37,914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40,289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41,849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44,168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46,193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del activo circulante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635,708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763,097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1,023,360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1,424,424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1,403,237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2,091,885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2,811,210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3,550,865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4,325,823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4,697,951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Activo no circulante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Otros activos y cuentas por cobrar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19,227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20,391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21,171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21,411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21,617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21,837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22,072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22,318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22,581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22,856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Cuentas por cobrar a partes relacionadas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Propiedades, maquinaria y equipo, neto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1,327,193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1,549,781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1,703,130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1,758,986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1,808,772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1,860,897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1,915,983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1,972,962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2,033,066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2,095,122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640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Crédito mercantil, activos intangibles y activos diferidos, neto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2,142,069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2,129,486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2,116,904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2,104,321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2,091,738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2,079,155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2,066,572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2,053,990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2,041,407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2,028,824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Impuestos diferidos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7,892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8,370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8,690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8,788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8,873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8,963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9,060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9,161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9,269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9,381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del activo no circulante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3,496,382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3,708,028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3,849,895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3,893,506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3,931,000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3,970,852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4,013,687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4,058,431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4,106,323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4,156,183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del activo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4,132,089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4,471,125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4,873,255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5,317,931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5,334,237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6,062,736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6,824,897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7,609,296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8,432,146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8,854,134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Pasivo y capital contable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Pasivo circulante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Deuda a corto plazo (Obligaciones financieras)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1,880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1,880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1,880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1,880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1,880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1,880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1,880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1,880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1,880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1,880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Proveedores (Cuentas por pagar)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138,691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154,685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168,786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183,759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202,599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215,276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230,069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243,477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259,776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274,339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640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Cuentas por pagar a partes relacionadas (Deuda financiera con las matrices)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143,373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143,373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143,373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557,304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Impuestos por pagar (impuestos diferidos)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84,862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100,998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111,779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118,075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132,214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140,463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149,364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158,608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169,125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178,474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Otras cuentas y gastos acumulados por pagar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89,864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94,209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103,844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114,649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124,808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133,124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142,513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150,457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160,695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169,722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del pasivo circulante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458,669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495,144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529,662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975,666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461,501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490,743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523,826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554,422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591,475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624,415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endParaRPr lang="es-CO" sz="7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Pasivo a largo plazo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Deuda a largo plazo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16,917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15,038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13,158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11,278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9,399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7,519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5,639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3,759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1,880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           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Cuentas por pagar a partes relacionadas a largo plazo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1,186,368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1,042,995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899,622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342,318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342,318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342,318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342,318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342,318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342,318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       -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Beneficios a los empleados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68,307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73,912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80,560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87,911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88,180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100,223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112,822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125,789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139,392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146,368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Impuestos diferidos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684,931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741,129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807,785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881,495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884,197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1,004,953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1,131,288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1,261,309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1,397,703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1,467,652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Otros pasivos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13,079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14,152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15,425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16,833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16,884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19,190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21,603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24,086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26,690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28,026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del pasivo a largo plazo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1,969,603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1,887,226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1,816,550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1,339,834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1,340,978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1,474,203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1,613,670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1,757,261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1,907,983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1,642,045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del pasivo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2,428,272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2,382,370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2,346,212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2,315,500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1,802,479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1,964,946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2,137,496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2,311,683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2,499,458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2,266,460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endParaRPr lang="es-CO" sz="7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Capital contable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Participación controladora: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7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Capital social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718,124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718,124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718,124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718,124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718,124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718,124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718,124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718,124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718,124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718,124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Prima en colocación de acciones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744,689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744,689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744,689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744,689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744,689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744,689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744,689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744,689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744,689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744,689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Otras reservas de capital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473,821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473,821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473,821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473,821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473,821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473,821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473,821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473,821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473,821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473,821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Utilidades retenidas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353,998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698,681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1,082,293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1,519,010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1,992,661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2,521,924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3,085,111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3,671,743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4,278,890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4,910,750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Utilidad neta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344,683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383,613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436,717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473,651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529,263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563,187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586,632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607,147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631,860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653,338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de la participación controladora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1,687,673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2,071,285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2,508,002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2,981,653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3,510,916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4,074,103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4,660,735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5,267,882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5,899,742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6,553,079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Participación no controladora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16,145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17,469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19,040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20,778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20,842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23,688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26,666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29,731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32,946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34,594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del capital contable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1,703,817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2,088,754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2,527,043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3,002,431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3,531,758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4,097,791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4,687,401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5,297,613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5,932,687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6,587,674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83"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del pasivo y capital contable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4,132,089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4,471,125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4,873,255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5,317,931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5,334,237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6,062,736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6,824,897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7,609,296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8,432,146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8,854,134 </a:t>
                      </a:r>
                    </a:p>
                  </a:txBody>
                  <a:tcPr marL="4310" marR="4310" marT="4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357166"/>
            <a:ext cx="9001156" cy="1143000"/>
          </a:xfrm>
        </p:spPr>
        <p:txBody>
          <a:bodyPr>
            <a:normAutofit/>
          </a:bodyPr>
          <a:lstStyle/>
          <a:p>
            <a:r>
              <a:rPr lang="en-US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Flujo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Caja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Libre</a:t>
            </a:r>
            <a:r>
              <a:rPr lang="en-US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Proyectado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s-CO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24899"/>
              </p:ext>
            </p:extLst>
          </p:nvPr>
        </p:nvGraphicFramePr>
        <p:xfrm>
          <a:off x="-2" y="1700808"/>
          <a:ext cx="8820475" cy="3240359"/>
        </p:xfrm>
        <a:graphic>
          <a:graphicData uri="http://schemas.openxmlformats.org/drawingml/2006/table">
            <a:tbl>
              <a:tblPr/>
              <a:tblGrid>
                <a:gridCol w="1858155"/>
                <a:gridCol w="625615"/>
                <a:gridCol w="637652"/>
                <a:gridCol w="650756"/>
                <a:gridCol w="650756"/>
                <a:gridCol w="650756"/>
                <a:gridCol w="749357"/>
                <a:gridCol w="749357"/>
                <a:gridCol w="749357"/>
                <a:gridCol w="749357"/>
                <a:gridCol w="749357"/>
              </a:tblGrid>
              <a:tr h="243771">
                <a:tc>
                  <a:txBody>
                    <a:bodyPr/>
                    <a:lstStyle/>
                    <a:p>
                      <a:pPr algn="ctr" fontAlgn="b"/>
                      <a:endParaRPr lang="es-CO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2016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2017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2018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2019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2020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2021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2022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2023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345908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Utilidad Operativa (EBIT)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624,912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674,678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720,217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766,965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827,520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859,814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895,651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927,011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964,790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997,628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5908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- Impuestos operativos (del EBIT)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185,130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199,873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213,364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227,213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245,153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254,720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265,337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274,627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285,819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295,547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570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= Utilidad operativa despues de impuestos (UODI)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439,782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474,805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506,853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539,751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582,368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605,094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630,315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652,384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678,971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702,081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5908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+ Depreciaciónes y amortizaciones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106,966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128,543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148,180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164,907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181,571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198,442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215,546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232,857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250,421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268,208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908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= Flujo de caja bruto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546,748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603,347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655,033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704,658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763,938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803,536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845,861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885,241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929,392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970,288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5908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CAPEX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178,439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288,401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226,217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132,868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130,879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137,506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144,989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151,610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159,715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166,872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0570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Variación en capital de trabajo neto operativo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19,175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 3,909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4,935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3,166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1,868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    1,008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       130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       719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       390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-               723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908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= Flujo de caja libre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349,133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318,856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423,881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568,625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631,192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665,021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701,002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734,350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770,067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 804,140 </a:t>
                      </a:r>
                    </a:p>
                  </a:txBody>
                  <a:tcPr marL="6305" marR="6305" marT="63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36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RECOMENDACIÓN</a:t>
            </a:r>
            <a:endParaRPr lang="es-CO" sz="3600" b="1" i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CO" dirty="0"/>
          </a:p>
          <a:p>
            <a:pPr marL="0" indent="0" algn="ctr">
              <a:buNone/>
            </a:pPr>
            <a:endParaRPr lang="es-CO" dirty="0" smtClean="0"/>
          </a:p>
          <a:p>
            <a:pPr marL="0" indent="0" algn="ctr">
              <a:buNone/>
            </a:pPr>
            <a:r>
              <a:rPr lang="es-CO" dirty="0" smtClean="0"/>
              <a:t>   </a:t>
            </a:r>
            <a:r>
              <a:rPr lang="es-CO" sz="6600" i="1" dirty="0" smtClean="0">
                <a:solidFill>
                  <a:schemeClr val="bg1"/>
                </a:solidFill>
              </a:rPr>
              <a:t>COMPRAR</a:t>
            </a:r>
            <a:endParaRPr lang="es-CO" sz="6600" dirty="0" smtClean="0"/>
          </a:p>
        </p:txBody>
      </p:sp>
    </p:spTree>
    <p:extLst>
      <p:ext uri="{BB962C8B-B14F-4D97-AF65-F5344CB8AC3E}">
        <p14:creationId xmlns:p14="http://schemas.microsoft.com/office/powerpoint/2010/main" val="250059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342900">
              <a:lnSpc>
                <a:spcPct val="80000"/>
              </a:lnSpc>
            </a:pPr>
            <a:r>
              <a:rPr lang="es-ES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Limitaciones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71406" y="6572272"/>
            <a:ext cx="3214710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3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2667500096"/>
              </p:ext>
            </p:extLst>
          </p:nvPr>
        </p:nvGraphicFramePr>
        <p:xfrm>
          <a:off x="714348" y="1428736"/>
          <a:ext cx="763284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342900">
              <a:lnSpc>
                <a:spcPct val="80000"/>
              </a:lnSpc>
            </a:pPr>
            <a:r>
              <a:rPr lang="es-ES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Bibliografía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idx="1"/>
          </p:nvPr>
        </p:nvSpPr>
        <p:spPr>
          <a:xfrm>
            <a:off x="214282" y="928670"/>
            <a:ext cx="8929718" cy="4857784"/>
          </a:xfrm>
        </p:spPr>
        <p:txBody>
          <a:bodyPr>
            <a:noAutofit/>
          </a:bodyPr>
          <a:lstStyle/>
          <a:p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Bolsa de Valores de Colombia www.bvc.com.co</a:t>
            </a:r>
            <a:endParaRPr lang="es-CO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Soluciones de construcción: portafolio de productos www.cemexlatam.com</a:t>
            </a:r>
          </a:p>
          <a:p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Cemex </a:t>
            </a:r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LatAm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holdings. (2012). 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Informe de gestión.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Gestión.</a:t>
            </a:r>
            <a:endParaRPr lang="es-CO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Cemex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LatAm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Holdings</a:t>
            </a:r>
            <a:r>
              <a:rPr lang="en-U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Informe Anual 2013</a:t>
            </a:r>
          </a:p>
          <a:p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Cemex </a:t>
            </a:r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LatAm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Holdings. (</a:t>
            </a:r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s.f.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 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Portafolio de Productos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Soluciones de construcción www.cemexlatam.com</a:t>
            </a:r>
          </a:p>
          <a:p>
            <a:r>
              <a:rPr lang="es-ES_tradnl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Crossing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Andes .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Reporte Internacional, Grupo </a:t>
            </a:r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Bancolombia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s-CO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Corredores Asociados SA. (2014). 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Cemex </a:t>
            </a:r>
            <a:r>
              <a:rPr lang="es-ES_tradnl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LatAm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Holdings.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Reporte.www.corredores.com</a:t>
            </a:r>
            <a:endParaRPr lang="es-CO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Escobar, P. A. (14 de 08 de 2014). 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Cemex Colombia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Obtenido de Cemex </a:t>
            </a:r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LatAm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Holdings anuncia nueva planta de cemento en Colombia: </a:t>
            </a:r>
            <a:r>
              <a:rPr lang="es-ES_tradnl" sz="1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http://www.cemexcolombia.com/NuestraEmpresa/Comunicados/Comunicado20140814.aspx</a:t>
            </a:r>
            <a:endParaRPr lang="es-CO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Holcim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Colombia. (</a:t>
            </a:r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s.f.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 </a:t>
            </a:r>
            <a:r>
              <a:rPr lang="es-ES_tradnl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Holcim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Colombia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Obtenido de Nuestra empresa : .” </a:t>
            </a:r>
            <a:r>
              <a:rPr lang="es-ES_tradnl" sz="1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http://www.holcim.com.co/nuestra-empresa/nuestra-empresa.html</a:t>
            </a:r>
            <a:endParaRPr lang="es-CO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Jacks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C. (18 de 06 de 2014). Presidente de Cemex en Colombia. </a:t>
            </a:r>
            <a:r>
              <a:rPr lang="es-ES_tradnl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Inside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La República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(D. L. República, Entrevistador)</a:t>
            </a:r>
            <a:endParaRPr lang="es-CO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Membreño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C. La expansión de Cemex. 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Confidencial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Obtenido de </a:t>
            </a:r>
            <a:r>
              <a:rPr lang="es-ES_tradnl" sz="1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www.confidencial.com.ni/articulo/17410/la-expansion-de-cemex</a:t>
            </a:r>
            <a:endParaRPr lang="es-CO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Periódico El País. (11 de 06 de 2014). La Autoridad del Canal de Panamá aplaza a 2016 el final de las obras de ampliación. 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El País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Obtenido de </a:t>
            </a:r>
            <a:r>
              <a:rPr lang="es-ES_tradnl" sz="1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http://economia.elpais.com/economia/2014/06/11/actualidad/1402470910_929631.html</a:t>
            </a:r>
            <a:endParaRPr lang="es-CO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Periódico La Prensa- Panamá. (26 de 08 de 2013). Cemento Panamá cambia a Argos. 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 Prensa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Obtenido de</a:t>
            </a:r>
            <a:r>
              <a:rPr lang="es-ES_tradnl" sz="1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http://impresa.prensa.com/economia/Cemento-Panama-cambia-Argos_0_3739126393.html</a:t>
            </a:r>
            <a:endParaRPr lang="es-CO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Salsedo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Porras, M. P., Ortega Burgos , K., &amp; Rodríguez Guio, D. (2014). 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Características del mercado laboral en el sector de la construcción: potencialidades y propuestas.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Camacol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Cundinamarca. Bogotá: Edwin </a:t>
            </a:r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Chirivi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Bonilla.</a:t>
            </a:r>
            <a:endParaRPr lang="es-CO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Saunders, A. (09 de 12 de 2013). 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global </a:t>
            </a:r>
            <a:r>
              <a:rPr lang="es-ES_tradnl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Cement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Recuperado el 1 de 12 de 2014, de Top 75 global </a:t>
            </a:r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cement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companies:</a:t>
            </a:r>
            <a:r>
              <a:rPr lang="es-ES_tradnl" sz="1200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s-ES_tradnl" sz="1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s-ES_tradnl" sz="1200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www.globalcement.com</a:t>
            </a:r>
            <a:r>
              <a:rPr lang="es-ES_tradnl" sz="1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/magazine/</a:t>
            </a:r>
            <a:r>
              <a:rPr lang="es-ES_tradnl" sz="1200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articles</a:t>
            </a:r>
            <a:r>
              <a:rPr lang="es-ES_tradnl" sz="1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/822-top-75-globalcementcompany</a:t>
            </a:r>
            <a:endParaRPr lang="es-CO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Vanegas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Bedoya, J. J., </a:t>
            </a:r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Tascón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Martínez, M. J., &amp; Orozco Mora, M. (2012). 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Reporte </a:t>
            </a:r>
            <a:r>
              <a:rPr lang="es-ES_tradnl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Burkenroad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Cementos Argos S.A.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Universidad </a:t>
            </a:r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Eafit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Antioquia, Medellín. Recuperado el 5 de 12 de 2014, de </a:t>
            </a:r>
            <a:r>
              <a:rPr lang="es-ES_tradnl" sz="1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http://www.eafit.edu.co/escuelas/economiayfinanzas/laboratorio-financiero/burkenroad/burkenroad2012/cementos-argos-2012.pdf</a:t>
            </a:r>
            <a:endParaRPr lang="es-CO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71406" y="6572272"/>
            <a:ext cx="3214710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755576" y="1484784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  <a:p>
            <a:endParaRPr lang="es-ES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s-ES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1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3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>
            <a:noAutofit/>
          </a:bodyPr>
          <a:lstStyle/>
          <a:p>
            <a:r>
              <a:rPr lang="es-ES" sz="35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HISTORIA, LOCALIZACIÓN Y PRODUCTOS.</a:t>
            </a:r>
            <a:endParaRPr lang="es-ES" sz="3500" b="1" i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71406" y="6572272"/>
            <a:ext cx="3214710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3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8 Rectángulo"/>
          <p:cNvSpPr/>
          <p:nvPr/>
        </p:nvSpPr>
        <p:spPr>
          <a:xfrm>
            <a:off x="285720" y="1285860"/>
            <a:ext cx="68580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CO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Historia: </a:t>
            </a:r>
            <a:r>
              <a:rPr lang="es-CO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Constituida en España, cotiza en BVC, </a:t>
            </a:r>
            <a:r>
              <a:rPr lang="es-E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Cemex España propietaria del 73.3%.</a:t>
            </a:r>
          </a:p>
          <a:p>
            <a:endParaRPr lang="es-CO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Localización: </a:t>
            </a:r>
            <a:r>
              <a:rPr lang="es-E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Colombia, Panamá, Costa R., Nicaragua, El Salvador, Guatemala y Brasil.</a:t>
            </a:r>
          </a:p>
          <a:p>
            <a:endParaRPr lang="es-E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s-E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Productos y servicios: </a:t>
            </a:r>
            <a:r>
              <a:rPr lang="es-E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Cemento, concreto, agregado, mortero, construcción - demolición.</a:t>
            </a:r>
            <a:endParaRPr lang="es-CO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http://www.cemex.com/CEMEX_AR2013/esp/images/investors/imagen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2071678"/>
            <a:ext cx="1850622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s-ES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PRINCIPALES COMPETIDORES</a:t>
            </a:r>
            <a:endParaRPr lang="es-ES" i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71406" y="6572272"/>
            <a:ext cx="3214710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3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7" name="1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468418"/>
              </p:ext>
            </p:extLst>
          </p:nvPr>
        </p:nvGraphicFramePr>
        <p:xfrm>
          <a:off x="142844" y="1214422"/>
          <a:ext cx="8643997" cy="1876425"/>
        </p:xfrm>
        <a:graphic>
          <a:graphicData uri="http://schemas.openxmlformats.org/drawingml/2006/table">
            <a:tbl>
              <a:tblPr/>
              <a:tblGrid>
                <a:gridCol w="1357322"/>
                <a:gridCol w="2489483"/>
                <a:gridCol w="2398596"/>
                <a:gridCol w="2398596"/>
              </a:tblGrid>
              <a:tr h="614835">
                <a:tc>
                  <a:txBody>
                    <a:bodyPr/>
                    <a:lstStyle/>
                    <a:p>
                      <a:pPr algn="ctr" fontAlgn="ctr"/>
                      <a:endParaRPr lang="es-CO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Ingresos Operacionales (</a:t>
                      </a:r>
                      <a:r>
                        <a:rPr lang="es-CO" sz="2000" b="0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Billones USD)</a:t>
                      </a:r>
                      <a:endParaRPr lang="es-CO" sz="2000" b="0" i="0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Participación ingresos Operacionales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Capacidad Instalada (</a:t>
                      </a:r>
                      <a:r>
                        <a:rPr lang="es-CO" sz="2000" b="0" i="0" u="none" strike="noStrike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Mtons</a:t>
                      </a:r>
                      <a:r>
                        <a:rPr lang="es-CO" sz="2000" b="0" i="0" u="none" strike="noStrike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77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Argos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9,88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</a:tr>
              <a:tr h="29277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CLH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  <a:tr h="29277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Holcim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</a:tr>
              <a:tr h="29277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Tequendama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0.98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</a:tr>
            </a:tbl>
          </a:graphicData>
        </a:graphic>
      </p:graphicFrame>
      <p:pic>
        <p:nvPicPr>
          <p:cNvPr id="35842" name="1 Imagen" descr="Descripción: Mapa Colombi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3214686"/>
            <a:ext cx="424313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85794"/>
          </a:xfrm>
        </p:spPr>
        <p:txBody>
          <a:bodyPr>
            <a:normAutofit/>
          </a:bodyPr>
          <a:lstStyle/>
          <a:p>
            <a:r>
              <a:rPr lang="es-ES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DOFA</a:t>
            </a:r>
            <a:endParaRPr lang="es-ES" i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71406" y="6572272"/>
            <a:ext cx="3214710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3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0" y="1285860"/>
          <a:ext cx="9144000" cy="3026498"/>
        </p:xfrm>
        <a:graphic>
          <a:graphicData uri="http://schemas.openxmlformats.org/drawingml/2006/table">
            <a:tbl>
              <a:tblPr/>
              <a:tblGrid>
                <a:gridCol w="4572000"/>
                <a:gridCol w="4572000"/>
              </a:tblGrid>
              <a:tr h="3796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solidFill>
                            <a:srgbClr val="FFFFFF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FORTALEZAS</a:t>
                      </a:r>
                      <a:endParaRPr lang="es-CO" sz="2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1955" marR="51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solidFill>
                            <a:srgbClr val="FFFFFF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OPORTUNIDADES</a:t>
                      </a:r>
                      <a:endParaRPr lang="es-CO" sz="2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1955" marR="51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  <a:tr h="1318272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CO" sz="20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Sólida </a:t>
                      </a:r>
                      <a:r>
                        <a:rPr lang="es-CO" sz="2000" dirty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participación </a:t>
                      </a:r>
                      <a:r>
                        <a:rPr lang="es-CO" sz="20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en </a:t>
                      </a:r>
                      <a:r>
                        <a:rPr lang="es-CO" sz="2000" dirty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mercado </a:t>
                      </a:r>
                      <a:r>
                        <a:rPr lang="es-CO" sz="20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latinoamericano,</a:t>
                      </a:r>
                      <a:r>
                        <a:rPr lang="es-CO" sz="2000" baseline="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es-CO" sz="20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Colombia </a:t>
                      </a:r>
                      <a:r>
                        <a:rPr lang="es-CO" sz="2000" dirty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con un 25%.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CO" sz="2000" dirty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Respaldo de la marca </a:t>
                      </a:r>
                      <a:r>
                        <a:rPr lang="es-CO" sz="20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CEMEX</a:t>
                      </a:r>
                      <a:endParaRPr lang="es-CO" sz="2000" dirty="0">
                        <a:solidFill>
                          <a:schemeClr val="bg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1955" marR="51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CO" sz="20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Expectativas </a:t>
                      </a:r>
                      <a:r>
                        <a:rPr lang="es-CO" sz="2000" dirty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crecimiento de volúmenes del 8% en Colombia </a:t>
                      </a:r>
                      <a:r>
                        <a:rPr lang="es-CO" sz="20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(mega proyectos).</a:t>
                      </a:r>
                      <a:endParaRPr lang="es-CO" sz="2000" dirty="0">
                        <a:solidFill>
                          <a:schemeClr val="bg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CO" sz="20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Alta expectativa </a:t>
                      </a:r>
                      <a:r>
                        <a:rPr lang="es-CO" sz="2000" dirty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de mejoramiento </a:t>
                      </a:r>
                      <a:r>
                        <a:rPr lang="es-CO" sz="20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vial.</a:t>
                      </a:r>
                      <a:endParaRPr lang="es-CO" sz="2000" dirty="0">
                        <a:solidFill>
                          <a:schemeClr val="bg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1955" marR="51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DEBILIDADES</a:t>
                      </a:r>
                      <a:endParaRPr lang="es-CO" sz="2600" dirty="0">
                        <a:solidFill>
                          <a:schemeClr val="bg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1955" marR="51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AMENAZAS</a:t>
                      </a:r>
                      <a:endParaRPr lang="es-CO" sz="2600" dirty="0">
                        <a:solidFill>
                          <a:schemeClr val="bg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1955" marR="51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  <a:tr h="915746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CO" sz="20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Es </a:t>
                      </a:r>
                      <a:r>
                        <a:rPr lang="es-CO" sz="2000" dirty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una empresa nueva en el mercado.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CO" sz="20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Principal competidor </a:t>
                      </a:r>
                      <a:r>
                        <a:rPr lang="es-CO" sz="2000" dirty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Argos </a:t>
                      </a:r>
                      <a:r>
                        <a:rPr lang="es-CO" sz="20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con </a:t>
                      </a:r>
                      <a:r>
                        <a:rPr lang="es-CO" sz="2000" dirty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56% del </a:t>
                      </a:r>
                      <a:r>
                        <a:rPr lang="es-CO" sz="20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mercado.</a:t>
                      </a:r>
                      <a:endParaRPr lang="es-CO" sz="2000" dirty="0">
                        <a:solidFill>
                          <a:schemeClr val="bg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1955" marR="51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CO" sz="20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Caída </a:t>
                      </a:r>
                      <a:r>
                        <a:rPr lang="es-CO" sz="2000" dirty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en la demanda de Panamá debido a culminación del canal de Panamá.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CO" sz="2000" dirty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Conflicto armado en </a:t>
                      </a:r>
                      <a:r>
                        <a:rPr lang="es-CO" sz="2000" dirty="0" smtClean="0">
                          <a:solidFill>
                            <a:schemeClr val="bg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Colombia.</a:t>
                      </a:r>
                      <a:endParaRPr lang="es-CO" sz="2000" dirty="0">
                        <a:solidFill>
                          <a:schemeClr val="bg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1955" marR="51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500034" y="1214423"/>
          <a:ext cx="8215370" cy="2286000"/>
        </p:xfrm>
        <a:graphic>
          <a:graphicData uri="http://schemas.openxmlformats.org/drawingml/2006/table">
            <a:tbl>
              <a:tblPr/>
              <a:tblGrid>
                <a:gridCol w="1510404"/>
                <a:gridCol w="1489992"/>
                <a:gridCol w="2000264"/>
                <a:gridCol w="3214710"/>
              </a:tblGrid>
              <a:tr h="45661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CO" sz="30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Producción de cemento en Colombia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6918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 smtClean="0">
                          <a:solidFill>
                            <a:srgbClr val="FFFFFF"/>
                          </a:solidFill>
                          <a:latin typeface="Times New Roman"/>
                        </a:rPr>
                        <a:t>Compañía</a:t>
                      </a:r>
                      <a:endParaRPr lang="es-CO" sz="2000" b="1" i="0" u="none" strike="noStrike" dirty="0">
                        <a:solidFill>
                          <a:srgbClr val="FFFFFF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Proceso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Capacidad (Mta)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 smtClean="0">
                          <a:solidFill>
                            <a:srgbClr val="FFFFFF"/>
                          </a:solidFill>
                          <a:latin typeface="Times New Roman"/>
                        </a:rPr>
                        <a:t>Participación </a:t>
                      </a:r>
                      <a:r>
                        <a:rPr lang="es-CO" sz="20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de mercado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  <a:tr h="269182">
                <a:tc>
                  <a:txBody>
                    <a:bodyPr/>
                    <a:lstStyle/>
                    <a:p>
                      <a:pPr algn="l" fontAlgn="ctr"/>
                      <a:r>
                        <a:rPr lang="es-CO" sz="2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C.</a:t>
                      </a:r>
                      <a:r>
                        <a:rPr lang="es-CO" sz="2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s-CO" sz="2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Argos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Seco/</a:t>
                      </a:r>
                      <a:r>
                        <a:rPr lang="es-CO" sz="2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Humedo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9.88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56.60%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9182">
                <a:tc>
                  <a:txBody>
                    <a:bodyPr/>
                    <a:lstStyle/>
                    <a:p>
                      <a:pPr algn="l" fontAlgn="ctr"/>
                      <a:r>
                        <a:rPr lang="es-CO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Cemex </a:t>
                      </a:r>
                      <a:r>
                        <a:rPr lang="es-CO" sz="2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Latam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Seco/</a:t>
                      </a:r>
                      <a:r>
                        <a:rPr lang="es-CO" sz="2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Humedo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4.88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25.70%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9182">
                <a:tc>
                  <a:txBody>
                    <a:bodyPr/>
                    <a:lstStyle/>
                    <a:p>
                      <a:pPr algn="l" fontAlgn="ctr"/>
                      <a:r>
                        <a:rPr lang="es-CO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Holcim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Seco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12.10%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9182">
                <a:tc>
                  <a:txBody>
                    <a:bodyPr/>
                    <a:lstStyle/>
                    <a:p>
                      <a:pPr algn="l" fontAlgn="ctr"/>
                      <a:r>
                        <a:rPr lang="es-CO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Otros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Seco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0.98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5.60%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918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Total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17.84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100%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pic>
        <p:nvPicPr>
          <p:cNvPr id="5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4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TAMAÑO DE LA INDUSTRIA</a:t>
            </a:r>
            <a:endParaRPr kumimoji="0" lang="es-CO" sz="4400" b="1" i="1" u="sng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0" y="3643314"/>
            <a:ext cx="885828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Font typeface="Wingdings" pitchFamily="2" charset="2"/>
              <a:buChar char="ü"/>
            </a:pP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Determinantes</a:t>
            </a: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precio</a:t>
            </a: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principalmente</a:t>
            </a: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competencía</a:t>
            </a: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demanda</a:t>
            </a: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en </a:t>
            </a:r>
            <a:r>
              <a:rPr 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industria</a:t>
            </a: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regulada</a:t>
            </a: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 algn="just">
              <a:buNone/>
            </a:pPr>
            <a:endParaRPr lang="en-US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s-CO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Colombia invierte en infraestructura 3% del PIB promedio anual, se espera para 2016 al 2020 se invierta mas del 4,2% del PIB.</a:t>
            </a:r>
          </a:p>
        </p:txBody>
      </p:sp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402036"/>
              </p:ext>
            </p:extLst>
          </p:nvPr>
        </p:nvGraphicFramePr>
        <p:xfrm>
          <a:off x="500034" y="1214422"/>
          <a:ext cx="8215370" cy="2286000"/>
        </p:xfrm>
        <a:graphic>
          <a:graphicData uri="http://schemas.openxmlformats.org/drawingml/2006/table">
            <a:tbl>
              <a:tblPr/>
              <a:tblGrid>
                <a:gridCol w="1510404"/>
                <a:gridCol w="1489992"/>
                <a:gridCol w="2000264"/>
                <a:gridCol w="3214710"/>
              </a:tblGrid>
              <a:tr h="45661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CO" sz="30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Producción de cemento en Colombia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6918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 smtClean="0">
                          <a:solidFill>
                            <a:srgbClr val="FFFFFF"/>
                          </a:solidFill>
                          <a:latin typeface="Times New Roman"/>
                        </a:rPr>
                        <a:t>Compañía</a:t>
                      </a:r>
                      <a:endParaRPr lang="es-CO" sz="2000" b="1" i="0" u="none" strike="noStrike" dirty="0">
                        <a:solidFill>
                          <a:srgbClr val="FFFFFF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Proceso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Capacidad (</a:t>
                      </a:r>
                      <a:r>
                        <a:rPr lang="es-CO" sz="2000" b="1" i="0" u="none" strike="noStrike" dirty="0" err="1" smtClean="0">
                          <a:solidFill>
                            <a:srgbClr val="FFFFFF"/>
                          </a:solidFill>
                          <a:latin typeface="Times New Roman"/>
                        </a:rPr>
                        <a:t>Mta</a:t>
                      </a:r>
                      <a:r>
                        <a:rPr lang="es-CO" sz="20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 smtClean="0">
                          <a:solidFill>
                            <a:srgbClr val="FFFFFF"/>
                          </a:solidFill>
                          <a:latin typeface="Times New Roman"/>
                        </a:rPr>
                        <a:t>Participación </a:t>
                      </a:r>
                      <a:r>
                        <a:rPr lang="es-CO" sz="20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de mercado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  <a:tr h="269182">
                <a:tc>
                  <a:txBody>
                    <a:bodyPr/>
                    <a:lstStyle/>
                    <a:p>
                      <a:pPr algn="l" fontAlgn="ctr"/>
                      <a:r>
                        <a:rPr lang="es-CO" sz="2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C.</a:t>
                      </a:r>
                      <a:r>
                        <a:rPr lang="es-CO" sz="2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s-CO" sz="2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Argos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Seco/</a:t>
                      </a:r>
                      <a:r>
                        <a:rPr lang="es-CO" sz="2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Humedo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9.88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56.60%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9182">
                <a:tc>
                  <a:txBody>
                    <a:bodyPr/>
                    <a:lstStyle/>
                    <a:p>
                      <a:pPr algn="l" fontAlgn="ctr"/>
                      <a:r>
                        <a:rPr lang="es-CO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Cemex </a:t>
                      </a:r>
                      <a:r>
                        <a:rPr lang="es-CO" sz="2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Latam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Seco/</a:t>
                      </a:r>
                      <a:r>
                        <a:rPr lang="es-CO" sz="2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Humedo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4.88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25.70%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9182">
                <a:tc>
                  <a:txBody>
                    <a:bodyPr/>
                    <a:lstStyle/>
                    <a:p>
                      <a:pPr algn="l" fontAlgn="ctr"/>
                      <a:r>
                        <a:rPr lang="es-CO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Holcim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Seco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12.10%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9182">
                <a:tc>
                  <a:txBody>
                    <a:bodyPr/>
                    <a:lstStyle/>
                    <a:p>
                      <a:pPr algn="l" fontAlgn="ctr"/>
                      <a:r>
                        <a:rPr lang="es-CO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Otros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Seco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0.98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5.60%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918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Total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17.84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100%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0517" y="803449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342900">
              <a:lnSpc>
                <a:spcPct val="80000"/>
              </a:lnSpc>
            </a:pPr>
            <a:r>
              <a:rPr lang="es-ES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VISITA A LA EMPRESA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71406" y="6572272"/>
            <a:ext cx="3214710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755576" y="1484784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  <a:p>
            <a:endParaRPr lang="es-ES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s-E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746665" y="2132856"/>
            <a:ext cx="767578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s-E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Cobertura por taza de cambio: </a:t>
            </a:r>
            <a:r>
              <a:rPr lang="es-E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cobertura natural debido a los ingresos y costos en pesos y dólares.</a:t>
            </a:r>
            <a:endParaRPr lang="es-ES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es-ES" sz="4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s-E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Política de dividendos: </a:t>
            </a:r>
            <a:r>
              <a:rPr lang="es-E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 empresa no está repartiendo dividendos, debido a que utiliza todas las utilidades para CAPEX de expansión y pago de deuda financiera y a matrices.</a:t>
            </a:r>
          </a:p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s-ES" sz="2400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s-ES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1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3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86808" cy="1143000"/>
          </a:xfrm>
        </p:spPr>
        <p:txBody>
          <a:bodyPr>
            <a:normAutofit fontScale="90000"/>
          </a:bodyPr>
          <a:lstStyle/>
          <a:p>
            <a:r>
              <a:rPr lang="es-ES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COMPORTAMIENTO DE PRECIOS Y VOLUMENES DE CLH</a:t>
            </a:r>
            <a:endParaRPr lang="es-ES" b="1" i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8 Marcador de contenido" descr="Grafica Bloomberg diapositiva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2910" y="1443593"/>
            <a:ext cx="7929618" cy="4485737"/>
          </a:xfrm>
        </p:spPr>
      </p:pic>
      <p:sp>
        <p:nvSpPr>
          <p:cNvPr id="4" name="3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cxnSp>
        <p:nvCxnSpPr>
          <p:cNvPr id="6" name="5 Conector recto"/>
          <p:cNvCxnSpPr/>
          <p:nvPr/>
        </p:nvCxnSpPr>
        <p:spPr>
          <a:xfrm>
            <a:off x="71406" y="6572272"/>
            <a:ext cx="3214710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5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RESUMEN DE LA INVERSIÓN</a:t>
            </a:r>
            <a:endParaRPr lang="es-ES" b="1" i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es-E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Por valoración “Flujos de Caja Libre Descontados”, se obtiene precio objetivo de la acción: COP $24,240.</a:t>
            </a:r>
          </a:p>
          <a:p>
            <a:pPr algn="just">
              <a:buFont typeface="Wingdings" pitchFamily="2" charset="2"/>
              <a:buChar char="ü"/>
            </a:pPr>
            <a:endParaRPr lang="es-E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Recomendación: comprar “potencial de valorización”.</a:t>
            </a:r>
          </a:p>
          <a:p>
            <a:pPr algn="just">
              <a:buFont typeface="Wingdings" pitchFamily="2" charset="2"/>
              <a:buChar char="ü"/>
            </a:pPr>
            <a:endParaRPr lang="es-E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Posicionamiento mercado: 25.7%, Segundo lugar.</a:t>
            </a:r>
          </a:p>
          <a:p>
            <a:pPr algn="just">
              <a:buFont typeface="Wingdings" pitchFamily="2" charset="2"/>
              <a:buChar char="ü"/>
            </a:pPr>
            <a:endParaRPr lang="es-E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CO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Capacidad de mejorar a futuro ingresos </a:t>
            </a:r>
            <a:r>
              <a:rPr lang="es-CO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operacionales </a:t>
            </a:r>
            <a:r>
              <a:rPr lang="es-CO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por política de crecimiento en capacidad instalada y se ejecuten los </a:t>
            </a:r>
            <a:r>
              <a:rPr lang="es-CO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mega proyectos </a:t>
            </a:r>
            <a:r>
              <a:rPr lang="es-CO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viales del gobierno (4G).</a:t>
            </a:r>
          </a:p>
          <a:p>
            <a:pPr algn="just"/>
            <a:endParaRPr lang="es-ES" sz="2800" dirty="0" smtClean="0">
              <a:solidFill>
                <a:schemeClr val="bg2"/>
              </a:solidFill>
            </a:endParaRPr>
          </a:p>
          <a:p>
            <a:pPr algn="just"/>
            <a:endParaRPr lang="es-ES" sz="2800" dirty="0" smtClean="0">
              <a:solidFill>
                <a:schemeClr val="bg2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6215082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sto MT" pitchFamily="18" charset="0"/>
              </a:rPr>
              <a:t>B</a:t>
            </a:r>
            <a:r>
              <a:rPr lang="es-ES" dirty="0" smtClean="0">
                <a:latin typeface="Calisto MT" pitchFamily="18" charset="0"/>
              </a:rPr>
              <a:t>URKENROAD </a:t>
            </a:r>
            <a:r>
              <a:rPr lang="es-ES" sz="2400" dirty="0" smtClean="0">
                <a:latin typeface="Calisto MT" pitchFamily="18" charset="0"/>
              </a:rPr>
              <a:t>R</a:t>
            </a:r>
            <a:r>
              <a:rPr lang="es-ES" dirty="0" smtClean="0">
                <a:latin typeface="Calisto MT" pitchFamily="18" charset="0"/>
              </a:rPr>
              <a:t>EPORTS</a:t>
            </a:r>
            <a:endParaRPr lang="es-ES" dirty="0">
              <a:latin typeface="Calisto MT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71406" y="6572272"/>
            <a:ext cx="3214710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3" cstate="print"/>
          <a:srcRect b="34481"/>
          <a:stretch>
            <a:fillRect/>
          </a:stretch>
        </p:blipFill>
        <p:spPr bwMode="auto">
          <a:xfrm>
            <a:off x="5443661" y="5805264"/>
            <a:ext cx="3952875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eria_og_-_059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18000</TotalTime>
  <Words>2424</Words>
  <Application>Microsoft Office PowerPoint</Application>
  <PresentationFormat>Presentación en pantalla (4:3)</PresentationFormat>
  <Paragraphs>951</Paragraphs>
  <Slides>21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materia_og_-_0591</vt:lpstr>
      <vt:lpstr>VALORACIÓN CEMEX LATAM HOLDINGS (CLH).</vt:lpstr>
      <vt:lpstr>RECOMENDACIÓN</vt:lpstr>
      <vt:lpstr>HISTORIA, LOCALIZACIÓN Y PRODUCTOS.</vt:lpstr>
      <vt:lpstr>PRINCIPALES COMPETIDORES</vt:lpstr>
      <vt:lpstr>DOFA</vt:lpstr>
      <vt:lpstr>Presentación de PowerPoint</vt:lpstr>
      <vt:lpstr>VISITA A LA EMPRESA</vt:lpstr>
      <vt:lpstr>COMPORTAMIENTO DE PRECIOS Y VOLUMENES DE CLH</vt:lpstr>
      <vt:lpstr>RESUMEN DE LA INVERSIÓN</vt:lpstr>
      <vt:lpstr>TESIS DE INVERSIÓN</vt:lpstr>
      <vt:lpstr>ANÁLISIS COMPARATIVO</vt:lpstr>
      <vt:lpstr>EFICIENCIA DE LA GERENCIA Y ANTECEDENTES </vt:lpstr>
      <vt:lpstr>EFICIENCIA DE LA GERENCIA Y ANTECEDENTES </vt:lpstr>
      <vt:lpstr>ANALISIS DE LOS ACCIONISTAS</vt:lpstr>
      <vt:lpstr>ANALISIS DE RIESGOS</vt:lpstr>
      <vt:lpstr>ANALISIS DE SENSIBILIDAD</vt:lpstr>
      <vt:lpstr>Estado de Resultados Proyectado</vt:lpstr>
      <vt:lpstr>Balance General Proyectado </vt:lpstr>
      <vt:lpstr>Flujo de Caja Libre (Proyectado)</vt:lpstr>
      <vt:lpstr>Limitaciones</vt:lpstr>
      <vt:lpstr>Bibliografía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PASOS DEL REPORTE BURKENROAD</dc:title>
  <dc:creator>USUARIO</dc:creator>
  <cp:lastModifiedBy>CALICHE</cp:lastModifiedBy>
  <cp:revision>187</cp:revision>
  <dcterms:created xsi:type="dcterms:W3CDTF">2010-03-17T16:15:25Z</dcterms:created>
  <dcterms:modified xsi:type="dcterms:W3CDTF">2015-03-10T02:32:46Z</dcterms:modified>
</cp:coreProperties>
</file>