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3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6" r:id="rId10"/>
    <p:sldId id="274" r:id="rId11"/>
    <p:sldId id="275" r:id="rId12"/>
    <p:sldId id="266" r:id="rId13"/>
    <p:sldId id="277" r:id="rId14"/>
    <p:sldId id="267" r:id="rId15"/>
    <p:sldId id="264" r:id="rId1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0ADD-1DAA-4A51-8AD6-E7EB98AB4C6C}" type="datetimeFigureOut">
              <a:rPr lang="es-CO" smtClean="0"/>
              <a:pPr/>
              <a:t>18/11/2013</a:t>
            </a:fld>
            <a:endParaRPr lang="es-C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E1E3-E058-4A41-A8EE-5DCDE2690EB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0ADD-1DAA-4A51-8AD6-E7EB98AB4C6C}" type="datetimeFigureOut">
              <a:rPr lang="es-CO" smtClean="0"/>
              <a:pPr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E1E3-E058-4A41-A8EE-5DCDE2690EB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0ADD-1DAA-4A51-8AD6-E7EB98AB4C6C}" type="datetimeFigureOut">
              <a:rPr lang="es-CO" smtClean="0"/>
              <a:pPr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E1E3-E058-4A41-A8EE-5DCDE2690EB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0ADD-1DAA-4A51-8AD6-E7EB98AB4C6C}" type="datetimeFigureOut">
              <a:rPr lang="es-CO" smtClean="0"/>
              <a:pPr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E1E3-E058-4A41-A8EE-5DCDE2690EB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0ADD-1DAA-4A51-8AD6-E7EB98AB4C6C}" type="datetimeFigureOut">
              <a:rPr lang="es-CO" smtClean="0"/>
              <a:pPr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E1E3-E058-4A41-A8EE-5DCDE2690EB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0ADD-1DAA-4A51-8AD6-E7EB98AB4C6C}" type="datetimeFigureOut">
              <a:rPr lang="es-CO" smtClean="0"/>
              <a:pPr/>
              <a:t>18/11/2013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E1E3-E058-4A41-A8EE-5DCDE2690EB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0ADD-1DAA-4A51-8AD6-E7EB98AB4C6C}" type="datetimeFigureOut">
              <a:rPr lang="es-CO" smtClean="0"/>
              <a:pPr/>
              <a:t>18/11/2013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E1E3-E058-4A41-A8EE-5DCDE2690EB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0ADD-1DAA-4A51-8AD6-E7EB98AB4C6C}" type="datetimeFigureOut">
              <a:rPr lang="es-CO" smtClean="0"/>
              <a:pPr/>
              <a:t>18/11/2013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E1E3-E058-4A41-A8EE-5DCDE2690EB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0ADD-1DAA-4A51-8AD6-E7EB98AB4C6C}" type="datetimeFigureOut">
              <a:rPr lang="es-CO" smtClean="0"/>
              <a:pPr/>
              <a:t>18/11/2013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E1E3-E058-4A41-A8EE-5DCDE2690EB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0ADD-1DAA-4A51-8AD6-E7EB98AB4C6C}" type="datetimeFigureOut">
              <a:rPr lang="es-CO" smtClean="0"/>
              <a:pPr/>
              <a:t>18/11/2013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E1E3-E058-4A41-A8EE-5DCDE2690EB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0ADD-1DAA-4A51-8AD6-E7EB98AB4C6C}" type="datetimeFigureOut">
              <a:rPr lang="es-CO" smtClean="0"/>
              <a:pPr/>
              <a:t>18/11/2013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BCE1E3-E058-4A41-A8EE-5DCDE2690EBD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2C0ADD-1DAA-4A51-8AD6-E7EB98AB4C6C}" type="datetimeFigureOut">
              <a:rPr lang="es-CO" smtClean="0"/>
              <a:pPr/>
              <a:t>18/11/2013</a:t>
            </a:fld>
            <a:endParaRPr lang="es-C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BCE1E3-E058-4A41-A8EE-5DCDE2690EBD}" type="slidenum">
              <a:rPr lang="es-CO" smtClean="0"/>
              <a:pPr/>
              <a:t>‹Nº›</a:t>
            </a:fld>
            <a:endParaRPr lang="es-CO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429" y="4731990"/>
            <a:ext cx="16192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835696" y="5589240"/>
            <a:ext cx="56166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b="1" dirty="0"/>
              <a:t>UNIVERSIDAD EAFIT</a:t>
            </a:r>
          </a:p>
          <a:p>
            <a:pPr algn="ctr"/>
            <a:r>
              <a:rPr lang="es-CO" b="1" dirty="0" smtClean="0"/>
              <a:t>MAESTRIA EN ADMINISTRACIÓN FINANCIERA</a:t>
            </a:r>
            <a:endParaRPr lang="es-CO" b="1" dirty="0"/>
          </a:p>
          <a:p>
            <a:pPr algn="ctr"/>
            <a:r>
              <a:rPr lang="es-CO" b="1" dirty="0" smtClean="0"/>
              <a:t>PEREIRA, NOVIEMBRE DE 2013</a:t>
            </a:r>
            <a:endParaRPr lang="es-CO" b="1" dirty="0">
              <a:effectLst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-29511" y="3862789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b="1" dirty="0"/>
              <a:t>MARIA VICTORIA HENAO CASTAÑO</a:t>
            </a:r>
          </a:p>
          <a:p>
            <a:pPr algn="ctr"/>
            <a:r>
              <a:rPr lang="es-CO" b="1" dirty="0"/>
              <a:t>LUIS ANTONIO ARCILA </a:t>
            </a:r>
            <a:r>
              <a:rPr lang="es-CO" b="1" dirty="0" smtClean="0"/>
              <a:t>DUQUE</a:t>
            </a:r>
            <a:endParaRPr lang="es-CO" b="1" dirty="0"/>
          </a:p>
        </p:txBody>
      </p:sp>
      <p:sp>
        <p:nvSpPr>
          <p:cNvPr id="6" name="5 Rectángulo"/>
          <p:cNvSpPr/>
          <p:nvPr/>
        </p:nvSpPr>
        <p:spPr>
          <a:xfrm>
            <a:off x="1" y="404664"/>
            <a:ext cx="914399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4000" b="1" dirty="0"/>
              <a:t>Diseño e implementación de la estructura de riesgos para el proceso de inversión en una entidad sin ánimo de lucro. E.S.E Hospital Nazareth Quinchía Risaralda</a:t>
            </a:r>
          </a:p>
        </p:txBody>
      </p:sp>
    </p:spTree>
    <p:extLst>
      <p:ext uri="{BB962C8B-B14F-4D97-AF65-F5344CB8AC3E}">
        <p14:creationId xmlns:p14="http://schemas.microsoft.com/office/powerpoint/2010/main" val="274738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74" y="1628800"/>
            <a:ext cx="813690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57200" y="685800"/>
            <a:ext cx="8229600" cy="648072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b="1" dirty="0" smtClean="0"/>
              <a:t>MEDICIÓN DE RIESGO DE CRÉDITO</a:t>
            </a:r>
            <a:endParaRPr lang="es-CO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654326" y="2276872"/>
            <a:ext cx="8229600" cy="79208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500" b="1" dirty="0" smtClean="0"/>
              <a:t>CONTROL DE RIESGO</a:t>
            </a:r>
            <a:endParaRPr lang="es-CO" sz="4500" b="1" dirty="0"/>
          </a:p>
        </p:txBody>
      </p:sp>
      <p:pic>
        <p:nvPicPr>
          <p:cNvPr id="8" name="7 Imagen" descr="ORGANIGRAMA PROPUESTO - copia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978" y="3068960"/>
            <a:ext cx="7996470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108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0216" y="417275"/>
            <a:ext cx="82296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 smtClean="0"/>
              <a:t>POLÍTICAS DE CONTROL DE RIESGO</a:t>
            </a:r>
            <a:endParaRPr lang="es-CO" b="1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00216" y="1844824"/>
            <a:ext cx="8229600" cy="516508"/>
          </a:xfrm>
          <a:prstGeom prst="rect">
            <a:avLst/>
          </a:prstGeom>
        </p:spPr>
        <p:txBody>
          <a:bodyPr vert="horz" lIns="0" rIns="0" bIns="0" anchor="b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1800" b="1" dirty="0" smtClean="0"/>
              <a:t>R. Mercado (Renta Fija 82,5% $330MM, Renta Variable: 8,75% 35 MM y TES 8,75% 35MM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539552" y="5517232"/>
            <a:ext cx="8229600" cy="876547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1800" b="1" dirty="0" smtClean="0"/>
              <a:t>R. Liquidez: Vol. Promedio diario </a:t>
            </a:r>
            <a:r>
              <a:rPr lang="es-CO" sz="1800" b="1" dirty="0"/>
              <a:t>-3% x </a:t>
            </a:r>
            <a:r>
              <a:rPr lang="es-CO" sz="1800" b="1" dirty="0" smtClean="0"/>
              <a:t>semana</a:t>
            </a:r>
          </a:p>
          <a:p>
            <a:pPr algn="ctr"/>
            <a:r>
              <a:rPr lang="es-CO" sz="1800" b="1" dirty="0" smtClean="0"/>
              <a:t>R. Crédito (80% AAA y 20% mínimo AA+)</a:t>
            </a:r>
            <a:endParaRPr lang="es-CO" sz="1800" b="1" dirty="0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419225" y="2565400"/>
            <a:ext cx="6192838" cy="3095625"/>
            <a:chOff x="894" y="1616"/>
            <a:chExt cx="3901" cy="1950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" y="1616"/>
              <a:ext cx="3901" cy="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grpSp>
          <p:nvGrpSpPr>
            <p:cNvPr id="7" name="Group 205"/>
            <p:cNvGrpSpPr>
              <a:grpSpLocks/>
            </p:cNvGrpSpPr>
            <p:nvPr/>
          </p:nvGrpSpPr>
          <p:grpSpPr bwMode="auto">
            <a:xfrm>
              <a:off x="922" y="1616"/>
              <a:ext cx="3831" cy="929"/>
              <a:chOff x="922" y="1616"/>
              <a:chExt cx="3831" cy="929"/>
            </a:xfrm>
          </p:grpSpPr>
          <p:sp>
            <p:nvSpPr>
              <p:cNvPr id="5439" name="Rectangle 5"/>
              <p:cNvSpPr>
                <a:spLocks noChangeArrowheads="1"/>
              </p:cNvSpPr>
              <p:nvPr/>
            </p:nvSpPr>
            <p:spPr bwMode="auto">
              <a:xfrm>
                <a:off x="959" y="1689"/>
                <a:ext cx="66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Tipo de activos</a:t>
                </a:r>
                <a:endParaRPr kumimoji="0" lang="es-CO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0" name="Rectangle 6"/>
              <p:cNvSpPr>
                <a:spLocks noChangeArrowheads="1"/>
              </p:cNvSpPr>
              <p:nvPr/>
            </p:nvSpPr>
            <p:spPr bwMode="auto">
              <a:xfrm>
                <a:off x="1573" y="1689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1" name="Rectangle 7"/>
              <p:cNvSpPr>
                <a:spLocks noChangeArrowheads="1"/>
              </p:cNvSpPr>
              <p:nvPr/>
            </p:nvSpPr>
            <p:spPr bwMode="auto">
              <a:xfrm>
                <a:off x="1765" y="1689"/>
                <a:ext cx="948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Monto de la inversión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2" name="Rectangle 8"/>
              <p:cNvSpPr>
                <a:spLocks noChangeArrowheads="1"/>
              </p:cNvSpPr>
              <p:nvPr/>
            </p:nvSpPr>
            <p:spPr bwMode="auto">
              <a:xfrm>
                <a:off x="2662" y="1689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3" name="Rectangle 9"/>
              <p:cNvSpPr>
                <a:spLocks noChangeArrowheads="1"/>
              </p:cNvSpPr>
              <p:nvPr/>
            </p:nvSpPr>
            <p:spPr bwMode="auto">
              <a:xfrm>
                <a:off x="2783" y="1625"/>
                <a:ext cx="642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Porcentaje de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4" name="Rectangle 10"/>
              <p:cNvSpPr>
                <a:spLocks noChangeArrowheads="1"/>
              </p:cNvSpPr>
              <p:nvPr/>
            </p:nvSpPr>
            <p:spPr bwMode="auto">
              <a:xfrm>
                <a:off x="3375" y="1625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5" name="Rectangle 11"/>
              <p:cNvSpPr>
                <a:spLocks noChangeArrowheads="1"/>
              </p:cNvSpPr>
              <p:nvPr/>
            </p:nvSpPr>
            <p:spPr bwMode="auto">
              <a:xfrm>
                <a:off x="2783" y="1753"/>
                <a:ext cx="858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inversión por activo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6" name="Rectangle 12"/>
              <p:cNvSpPr>
                <a:spLocks noChangeArrowheads="1"/>
              </p:cNvSpPr>
              <p:nvPr/>
            </p:nvSpPr>
            <p:spPr bwMode="auto">
              <a:xfrm>
                <a:off x="3593" y="1753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7" name="Rectangle 13"/>
              <p:cNvSpPr>
                <a:spLocks noChangeArrowheads="1"/>
              </p:cNvSpPr>
              <p:nvPr/>
            </p:nvSpPr>
            <p:spPr bwMode="auto">
              <a:xfrm>
                <a:off x="3761" y="1625"/>
                <a:ext cx="989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Perdida máxima en un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8" name="Rectangle 14"/>
              <p:cNvSpPr>
                <a:spLocks noChangeArrowheads="1"/>
              </p:cNvSpPr>
              <p:nvPr/>
            </p:nvSpPr>
            <p:spPr bwMode="auto">
              <a:xfrm>
                <a:off x="3761" y="1753"/>
                <a:ext cx="177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día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9" name="Rectangle 15"/>
              <p:cNvSpPr>
                <a:spLocks noChangeArrowheads="1"/>
              </p:cNvSpPr>
              <p:nvPr/>
            </p:nvSpPr>
            <p:spPr bwMode="auto">
              <a:xfrm>
                <a:off x="3885" y="1753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50" name="Rectangle 16"/>
              <p:cNvSpPr>
                <a:spLocks noChangeArrowheads="1"/>
              </p:cNvSpPr>
              <p:nvPr/>
            </p:nvSpPr>
            <p:spPr bwMode="auto">
              <a:xfrm>
                <a:off x="922" y="1616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51" name="Line 17"/>
              <p:cNvSpPr>
                <a:spLocks noChangeShapeType="1"/>
              </p:cNvSpPr>
              <p:nvPr/>
            </p:nvSpPr>
            <p:spPr bwMode="auto">
              <a:xfrm>
                <a:off x="922" y="1616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52" name="Line 18"/>
              <p:cNvSpPr>
                <a:spLocks noChangeShapeType="1"/>
              </p:cNvSpPr>
              <p:nvPr/>
            </p:nvSpPr>
            <p:spPr bwMode="auto">
              <a:xfrm>
                <a:off x="922" y="1616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53" name="Rectangle 19"/>
              <p:cNvSpPr>
                <a:spLocks noChangeArrowheads="1"/>
              </p:cNvSpPr>
              <p:nvPr/>
            </p:nvSpPr>
            <p:spPr bwMode="auto">
              <a:xfrm>
                <a:off x="922" y="1616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54" name="Line 20"/>
              <p:cNvSpPr>
                <a:spLocks noChangeShapeType="1"/>
              </p:cNvSpPr>
              <p:nvPr/>
            </p:nvSpPr>
            <p:spPr bwMode="auto">
              <a:xfrm>
                <a:off x="922" y="1616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55" name="Line 21"/>
              <p:cNvSpPr>
                <a:spLocks noChangeShapeType="1"/>
              </p:cNvSpPr>
              <p:nvPr/>
            </p:nvSpPr>
            <p:spPr bwMode="auto">
              <a:xfrm>
                <a:off x="922" y="1616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56" name="Rectangle 22"/>
              <p:cNvSpPr>
                <a:spLocks noChangeArrowheads="1"/>
              </p:cNvSpPr>
              <p:nvPr/>
            </p:nvSpPr>
            <p:spPr bwMode="auto">
              <a:xfrm>
                <a:off x="927" y="1616"/>
                <a:ext cx="80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57" name="Line 23"/>
              <p:cNvSpPr>
                <a:spLocks noChangeShapeType="1"/>
              </p:cNvSpPr>
              <p:nvPr/>
            </p:nvSpPr>
            <p:spPr bwMode="auto">
              <a:xfrm>
                <a:off x="927" y="1616"/>
                <a:ext cx="8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58" name="Rectangle 24"/>
              <p:cNvSpPr>
                <a:spLocks noChangeArrowheads="1"/>
              </p:cNvSpPr>
              <p:nvPr/>
            </p:nvSpPr>
            <p:spPr bwMode="auto">
              <a:xfrm>
                <a:off x="1727" y="1616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59" name="Line 25"/>
              <p:cNvSpPr>
                <a:spLocks noChangeShapeType="1"/>
              </p:cNvSpPr>
              <p:nvPr/>
            </p:nvSpPr>
            <p:spPr bwMode="auto">
              <a:xfrm>
                <a:off x="1727" y="1616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60" name="Line 26"/>
              <p:cNvSpPr>
                <a:spLocks noChangeShapeType="1"/>
              </p:cNvSpPr>
              <p:nvPr/>
            </p:nvSpPr>
            <p:spPr bwMode="auto">
              <a:xfrm>
                <a:off x="1727" y="1616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61" name="Rectangle 27"/>
              <p:cNvSpPr>
                <a:spLocks noChangeArrowheads="1"/>
              </p:cNvSpPr>
              <p:nvPr/>
            </p:nvSpPr>
            <p:spPr bwMode="auto">
              <a:xfrm>
                <a:off x="1732" y="1616"/>
                <a:ext cx="101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62" name="Line 28"/>
              <p:cNvSpPr>
                <a:spLocks noChangeShapeType="1"/>
              </p:cNvSpPr>
              <p:nvPr/>
            </p:nvSpPr>
            <p:spPr bwMode="auto">
              <a:xfrm>
                <a:off x="1732" y="1616"/>
                <a:ext cx="10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63" name="Rectangle 29"/>
              <p:cNvSpPr>
                <a:spLocks noChangeArrowheads="1"/>
              </p:cNvSpPr>
              <p:nvPr/>
            </p:nvSpPr>
            <p:spPr bwMode="auto">
              <a:xfrm>
                <a:off x="2746" y="1616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64" name="Line 30"/>
              <p:cNvSpPr>
                <a:spLocks noChangeShapeType="1"/>
              </p:cNvSpPr>
              <p:nvPr/>
            </p:nvSpPr>
            <p:spPr bwMode="auto">
              <a:xfrm>
                <a:off x="2746" y="1616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65" name="Line 31"/>
              <p:cNvSpPr>
                <a:spLocks noChangeShapeType="1"/>
              </p:cNvSpPr>
              <p:nvPr/>
            </p:nvSpPr>
            <p:spPr bwMode="auto">
              <a:xfrm>
                <a:off x="2746" y="1616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66" name="Rectangle 32"/>
              <p:cNvSpPr>
                <a:spLocks noChangeArrowheads="1"/>
              </p:cNvSpPr>
              <p:nvPr/>
            </p:nvSpPr>
            <p:spPr bwMode="auto">
              <a:xfrm>
                <a:off x="2751" y="1616"/>
                <a:ext cx="972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67" name="Line 33"/>
              <p:cNvSpPr>
                <a:spLocks noChangeShapeType="1"/>
              </p:cNvSpPr>
              <p:nvPr/>
            </p:nvSpPr>
            <p:spPr bwMode="auto">
              <a:xfrm>
                <a:off x="2751" y="1616"/>
                <a:ext cx="97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68" name="Rectangle 34"/>
              <p:cNvSpPr>
                <a:spLocks noChangeArrowheads="1"/>
              </p:cNvSpPr>
              <p:nvPr/>
            </p:nvSpPr>
            <p:spPr bwMode="auto">
              <a:xfrm>
                <a:off x="3723" y="1616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69" name="Line 35"/>
              <p:cNvSpPr>
                <a:spLocks noChangeShapeType="1"/>
              </p:cNvSpPr>
              <p:nvPr/>
            </p:nvSpPr>
            <p:spPr bwMode="auto">
              <a:xfrm>
                <a:off x="3723" y="1616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70" name="Line 36"/>
              <p:cNvSpPr>
                <a:spLocks noChangeShapeType="1"/>
              </p:cNvSpPr>
              <p:nvPr/>
            </p:nvSpPr>
            <p:spPr bwMode="auto">
              <a:xfrm>
                <a:off x="3723" y="1616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71" name="Rectangle 37"/>
              <p:cNvSpPr>
                <a:spLocks noChangeArrowheads="1"/>
              </p:cNvSpPr>
              <p:nvPr/>
            </p:nvSpPr>
            <p:spPr bwMode="auto">
              <a:xfrm>
                <a:off x="3728" y="1616"/>
                <a:ext cx="98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72" name="Line 38"/>
              <p:cNvSpPr>
                <a:spLocks noChangeShapeType="1"/>
              </p:cNvSpPr>
              <p:nvPr/>
            </p:nvSpPr>
            <p:spPr bwMode="auto">
              <a:xfrm>
                <a:off x="3728" y="1616"/>
                <a:ext cx="9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73" name="Rectangle 39"/>
              <p:cNvSpPr>
                <a:spLocks noChangeArrowheads="1"/>
              </p:cNvSpPr>
              <p:nvPr/>
            </p:nvSpPr>
            <p:spPr bwMode="auto">
              <a:xfrm>
                <a:off x="4712" y="1616"/>
                <a:ext cx="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74" name="Line 40"/>
              <p:cNvSpPr>
                <a:spLocks noChangeShapeType="1"/>
              </p:cNvSpPr>
              <p:nvPr/>
            </p:nvSpPr>
            <p:spPr bwMode="auto">
              <a:xfrm>
                <a:off x="4712" y="1616"/>
                <a:ext cx="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75" name="Line 41"/>
              <p:cNvSpPr>
                <a:spLocks noChangeShapeType="1"/>
              </p:cNvSpPr>
              <p:nvPr/>
            </p:nvSpPr>
            <p:spPr bwMode="auto">
              <a:xfrm>
                <a:off x="4712" y="1616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76" name="Rectangle 42"/>
              <p:cNvSpPr>
                <a:spLocks noChangeArrowheads="1"/>
              </p:cNvSpPr>
              <p:nvPr/>
            </p:nvSpPr>
            <p:spPr bwMode="auto">
              <a:xfrm>
                <a:off x="4712" y="1616"/>
                <a:ext cx="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77" name="Line 43"/>
              <p:cNvSpPr>
                <a:spLocks noChangeShapeType="1"/>
              </p:cNvSpPr>
              <p:nvPr/>
            </p:nvSpPr>
            <p:spPr bwMode="auto">
              <a:xfrm>
                <a:off x="4712" y="1616"/>
                <a:ext cx="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78" name="Line 44"/>
              <p:cNvSpPr>
                <a:spLocks noChangeShapeType="1"/>
              </p:cNvSpPr>
              <p:nvPr/>
            </p:nvSpPr>
            <p:spPr bwMode="auto">
              <a:xfrm>
                <a:off x="4712" y="1616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79" name="Rectangle 45"/>
              <p:cNvSpPr>
                <a:spLocks noChangeArrowheads="1"/>
              </p:cNvSpPr>
              <p:nvPr/>
            </p:nvSpPr>
            <p:spPr bwMode="auto">
              <a:xfrm>
                <a:off x="922" y="1621"/>
                <a:ext cx="5" cy="2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80" name="Line 46"/>
              <p:cNvSpPr>
                <a:spLocks noChangeShapeType="1"/>
              </p:cNvSpPr>
              <p:nvPr/>
            </p:nvSpPr>
            <p:spPr bwMode="auto">
              <a:xfrm>
                <a:off x="922" y="1621"/>
                <a:ext cx="0" cy="2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81" name="Rectangle 47"/>
              <p:cNvSpPr>
                <a:spLocks noChangeArrowheads="1"/>
              </p:cNvSpPr>
              <p:nvPr/>
            </p:nvSpPr>
            <p:spPr bwMode="auto">
              <a:xfrm>
                <a:off x="1727" y="1621"/>
                <a:ext cx="5" cy="2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82" name="Line 48"/>
              <p:cNvSpPr>
                <a:spLocks noChangeShapeType="1"/>
              </p:cNvSpPr>
              <p:nvPr/>
            </p:nvSpPr>
            <p:spPr bwMode="auto">
              <a:xfrm>
                <a:off x="1727" y="1621"/>
                <a:ext cx="0" cy="2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83" name="Rectangle 49"/>
              <p:cNvSpPr>
                <a:spLocks noChangeArrowheads="1"/>
              </p:cNvSpPr>
              <p:nvPr/>
            </p:nvSpPr>
            <p:spPr bwMode="auto">
              <a:xfrm>
                <a:off x="2746" y="1621"/>
                <a:ext cx="5" cy="2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84" name="Line 50"/>
              <p:cNvSpPr>
                <a:spLocks noChangeShapeType="1"/>
              </p:cNvSpPr>
              <p:nvPr/>
            </p:nvSpPr>
            <p:spPr bwMode="auto">
              <a:xfrm>
                <a:off x="2746" y="1621"/>
                <a:ext cx="0" cy="2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85" name="Rectangle 51"/>
              <p:cNvSpPr>
                <a:spLocks noChangeArrowheads="1"/>
              </p:cNvSpPr>
              <p:nvPr/>
            </p:nvSpPr>
            <p:spPr bwMode="auto">
              <a:xfrm>
                <a:off x="3723" y="1621"/>
                <a:ext cx="5" cy="2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86" name="Line 52"/>
              <p:cNvSpPr>
                <a:spLocks noChangeShapeType="1"/>
              </p:cNvSpPr>
              <p:nvPr/>
            </p:nvSpPr>
            <p:spPr bwMode="auto">
              <a:xfrm>
                <a:off x="3723" y="1621"/>
                <a:ext cx="0" cy="2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87" name="Rectangle 53"/>
              <p:cNvSpPr>
                <a:spLocks noChangeArrowheads="1"/>
              </p:cNvSpPr>
              <p:nvPr/>
            </p:nvSpPr>
            <p:spPr bwMode="auto">
              <a:xfrm>
                <a:off x="4712" y="1621"/>
                <a:ext cx="4" cy="2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88" name="Line 54"/>
              <p:cNvSpPr>
                <a:spLocks noChangeShapeType="1"/>
              </p:cNvSpPr>
              <p:nvPr/>
            </p:nvSpPr>
            <p:spPr bwMode="auto">
              <a:xfrm>
                <a:off x="4712" y="1621"/>
                <a:ext cx="0" cy="2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89" name="Rectangle 55"/>
              <p:cNvSpPr>
                <a:spLocks noChangeArrowheads="1"/>
              </p:cNvSpPr>
              <p:nvPr/>
            </p:nvSpPr>
            <p:spPr bwMode="auto">
              <a:xfrm>
                <a:off x="927" y="1892"/>
                <a:ext cx="800" cy="13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90" name="Rectangle 56"/>
              <p:cNvSpPr>
                <a:spLocks noChangeArrowheads="1"/>
              </p:cNvSpPr>
              <p:nvPr/>
            </p:nvSpPr>
            <p:spPr bwMode="auto">
              <a:xfrm>
                <a:off x="927" y="1905"/>
                <a:ext cx="32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91" name="Rectangle 57"/>
              <p:cNvSpPr>
                <a:spLocks noChangeArrowheads="1"/>
              </p:cNvSpPr>
              <p:nvPr/>
            </p:nvSpPr>
            <p:spPr bwMode="auto">
              <a:xfrm>
                <a:off x="1695" y="1905"/>
                <a:ext cx="32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92" name="Rectangle 58"/>
              <p:cNvSpPr>
                <a:spLocks noChangeArrowheads="1"/>
              </p:cNvSpPr>
              <p:nvPr/>
            </p:nvSpPr>
            <p:spPr bwMode="auto">
              <a:xfrm>
                <a:off x="927" y="2032"/>
                <a:ext cx="800" cy="1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93" name="Rectangle 59"/>
              <p:cNvSpPr>
                <a:spLocks noChangeArrowheads="1"/>
              </p:cNvSpPr>
              <p:nvPr/>
            </p:nvSpPr>
            <p:spPr bwMode="auto">
              <a:xfrm>
                <a:off x="959" y="1905"/>
                <a:ext cx="736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94" name="Rectangle 60"/>
              <p:cNvSpPr>
                <a:spLocks noChangeArrowheads="1"/>
              </p:cNvSpPr>
              <p:nvPr/>
            </p:nvSpPr>
            <p:spPr bwMode="auto">
              <a:xfrm>
                <a:off x="959" y="1905"/>
                <a:ext cx="682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BANCOLOMBIA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5" name="Rectangle 61"/>
              <p:cNvSpPr>
                <a:spLocks noChangeArrowheads="1"/>
              </p:cNvSpPr>
              <p:nvPr/>
            </p:nvSpPr>
            <p:spPr bwMode="auto">
              <a:xfrm>
                <a:off x="1592" y="1905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6" name="Rectangle 62"/>
              <p:cNvSpPr>
                <a:spLocks noChangeArrowheads="1"/>
              </p:cNvSpPr>
              <p:nvPr/>
            </p:nvSpPr>
            <p:spPr bwMode="auto">
              <a:xfrm>
                <a:off x="2252" y="1905"/>
                <a:ext cx="510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$6.000.000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7" name="Rectangle 63"/>
              <p:cNvSpPr>
                <a:spLocks noChangeArrowheads="1"/>
              </p:cNvSpPr>
              <p:nvPr/>
            </p:nvSpPr>
            <p:spPr bwMode="auto">
              <a:xfrm>
                <a:off x="2712" y="1905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8" name="Rectangle 64"/>
              <p:cNvSpPr>
                <a:spLocks noChangeArrowheads="1"/>
              </p:cNvSpPr>
              <p:nvPr/>
            </p:nvSpPr>
            <p:spPr bwMode="auto">
              <a:xfrm>
                <a:off x="3567" y="1905"/>
                <a:ext cx="1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2%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9" name="Rectangle 65"/>
              <p:cNvSpPr>
                <a:spLocks noChangeArrowheads="1"/>
              </p:cNvSpPr>
              <p:nvPr/>
            </p:nvSpPr>
            <p:spPr bwMode="auto">
              <a:xfrm>
                <a:off x="3691" y="1905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0" name="Rectangle 66"/>
              <p:cNvSpPr>
                <a:spLocks noChangeArrowheads="1"/>
              </p:cNvSpPr>
              <p:nvPr/>
            </p:nvSpPr>
            <p:spPr bwMode="auto">
              <a:xfrm>
                <a:off x="4294" y="1905"/>
                <a:ext cx="43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$174.587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1" name="Rectangle 67"/>
              <p:cNvSpPr>
                <a:spLocks noChangeArrowheads="1"/>
              </p:cNvSpPr>
              <p:nvPr/>
            </p:nvSpPr>
            <p:spPr bwMode="auto">
              <a:xfrm>
                <a:off x="4678" y="1905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2" name="Rectangle 68"/>
              <p:cNvSpPr>
                <a:spLocks noChangeArrowheads="1"/>
              </p:cNvSpPr>
              <p:nvPr/>
            </p:nvSpPr>
            <p:spPr bwMode="auto">
              <a:xfrm>
                <a:off x="922" y="1885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03" name="Line 69"/>
              <p:cNvSpPr>
                <a:spLocks noChangeShapeType="1"/>
              </p:cNvSpPr>
              <p:nvPr/>
            </p:nvSpPr>
            <p:spPr bwMode="auto">
              <a:xfrm>
                <a:off x="922" y="1885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04" name="Line 70"/>
              <p:cNvSpPr>
                <a:spLocks noChangeShapeType="1"/>
              </p:cNvSpPr>
              <p:nvPr/>
            </p:nvSpPr>
            <p:spPr bwMode="auto">
              <a:xfrm>
                <a:off x="922" y="1885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05" name="Rectangle 71"/>
              <p:cNvSpPr>
                <a:spLocks noChangeArrowheads="1"/>
              </p:cNvSpPr>
              <p:nvPr/>
            </p:nvSpPr>
            <p:spPr bwMode="auto">
              <a:xfrm>
                <a:off x="927" y="1885"/>
                <a:ext cx="80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06" name="Line 72"/>
              <p:cNvSpPr>
                <a:spLocks noChangeShapeType="1"/>
              </p:cNvSpPr>
              <p:nvPr/>
            </p:nvSpPr>
            <p:spPr bwMode="auto">
              <a:xfrm>
                <a:off x="927" y="1885"/>
                <a:ext cx="8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07" name="Rectangle 73"/>
              <p:cNvSpPr>
                <a:spLocks noChangeArrowheads="1"/>
              </p:cNvSpPr>
              <p:nvPr/>
            </p:nvSpPr>
            <p:spPr bwMode="auto">
              <a:xfrm>
                <a:off x="1727" y="1885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08" name="Line 74"/>
              <p:cNvSpPr>
                <a:spLocks noChangeShapeType="1"/>
              </p:cNvSpPr>
              <p:nvPr/>
            </p:nvSpPr>
            <p:spPr bwMode="auto">
              <a:xfrm>
                <a:off x="1727" y="1885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09" name="Line 75"/>
              <p:cNvSpPr>
                <a:spLocks noChangeShapeType="1"/>
              </p:cNvSpPr>
              <p:nvPr/>
            </p:nvSpPr>
            <p:spPr bwMode="auto">
              <a:xfrm>
                <a:off x="1727" y="1885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10" name="Rectangle 76"/>
              <p:cNvSpPr>
                <a:spLocks noChangeArrowheads="1"/>
              </p:cNvSpPr>
              <p:nvPr/>
            </p:nvSpPr>
            <p:spPr bwMode="auto">
              <a:xfrm>
                <a:off x="1732" y="1885"/>
                <a:ext cx="101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11" name="Line 77"/>
              <p:cNvSpPr>
                <a:spLocks noChangeShapeType="1"/>
              </p:cNvSpPr>
              <p:nvPr/>
            </p:nvSpPr>
            <p:spPr bwMode="auto">
              <a:xfrm>
                <a:off x="1732" y="1885"/>
                <a:ext cx="10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12" name="Rectangle 78"/>
              <p:cNvSpPr>
                <a:spLocks noChangeArrowheads="1"/>
              </p:cNvSpPr>
              <p:nvPr/>
            </p:nvSpPr>
            <p:spPr bwMode="auto">
              <a:xfrm>
                <a:off x="2746" y="1885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13" name="Line 79"/>
              <p:cNvSpPr>
                <a:spLocks noChangeShapeType="1"/>
              </p:cNvSpPr>
              <p:nvPr/>
            </p:nvSpPr>
            <p:spPr bwMode="auto">
              <a:xfrm>
                <a:off x="2746" y="1885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14" name="Line 80"/>
              <p:cNvSpPr>
                <a:spLocks noChangeShapeType="1"/>
              </p:cNvSpPr>
              <p:nvPr/>
            </p:nvSpPr>
            <p:spPr bwMode="auto">
              <a:xfrm>
                <a:off x="2746" y="1885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15" name="Rectangle 81"/>
              <p:cNvSpPr>
                <a:spLocks noChangeArrowheads="1"/>
              </p:cNvSpPr>
              <p:nvPr/>
            </p:nvSpPr>
            <p:spPr bwMode="auto">
              <a:xfrm>
                <a:off x="2751" y="1885"/>
                <a:ext cx="972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16" name="Line 82"/>
              <p:cNvSpPr>
                <a:spLocks noChangeShapeType="1"/>
              </p:cNvSpPr>
              <p:nvPr/>
            </p:nvSpPr>
            <p:spPr bwMode="auto">
              <a:xfrm>
                <a:off x="2751" y="1885"/>
                <a:ext cx="97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17" name="Rectangle 83"/>
              <p:cNvSpPr>
                <a:spLocks noChangeArrowheads="1"/>
              </p:cNvSpPr>
              <p:nvPr/>
            </p:nvSpPr>
            <p:spPr bwMode="auto">
              <a:xfrm>
                <a:off x="3723" y="1885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18" name="Line 84"/>
              <p:cNvSpPr>
                <a:spLocks noChangeShapeType="1"/>
              </p:cNvSpPr>
              <p:nvPr/>
            </p:nvSpPr>
            <p:spPr bwMode="auto">
              <a:xfrm>
                <a:off x="3723" y="1885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19" name="Line 85"/>
              <p:cNvSpPr>
                <a:spLocks noChangeShapeType="1"/>
              </p:cNvSpPr>
              <p:nvPr/>
            </p:nvSpPr>
            <p:spPr bwMode="auto">
              <a:xfrm>
                <a:off x="3723" y="1885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20" name="Rectangle 86"/>
              <p:cNvSpPr>
                <a:spLocks noChangeArrowheads="1"/>
              </p:cNvSpPr>
              <p:nvPr/>
            </p:nvSpPr>
            <p:spPr bwMode="auto">
              <a:xfrm>
                <a:off x="3728" y="1885"/>
                <a:ext cx="98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21" name="Line 87"/>
              <p:cNvSpPr>
                <a:spLocks noChangeShapeType="1"/>
              </p:cNvSpPr>
              <p:nvPr/>
            </p:nvSpPr>
            <p:spPr bwMode="auto">
              <a:xfrm>
                <a:off x="3728" y="1885"/>
                <a:ext cx="9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22" name="Rectangle 88"/>
              <p:cNvSpPr>
                <a:spLocks noChangeArrowheads="1"/>
              </p:cNvSpPr>
              <p:nvPr/>
            </p:nvSpPr>
            <p:spPr bwMode="auto">
              <a:xfrm>
                <a:off x="4712" y="1885"/>
                <a:ext cx="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23" name="Line 89"/>
              <p:cNvSpPr>
                <a:spLocks noChangeShapeType="1"/>
              </p:cNvSpPr>
              <p:nvPr/>
            </p:nvSpPr>
            <p:spPr bwMode="auto">
              <a:xfrm>
                <a:off x="4712" y="1885"/>
                <a:ext cx="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24" name="Line 90"/>
              <p:cNvSpPr>
                <a:spLocks noChangeShapeType="1"/>
              </p:cNvSpPr>
              <p:nvPr/>
            </p:nvSpPr>
            <p:spPr bwMode="auto">
              <a:xfrm>
                <a:off x="4712" y="1885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25" name="Rectangle 91"/>
              <p:cNvSpPr>
                <a:spLocks noChangeArrowheads="1"/>
              </p:cNvSpPr>
              <p:nvPr/>
            </p:nvSpPr>
            <p:spPr bwMode="auto">
              <a:xfrm>
                <a:off x="922" y="1890"/>
                <a:ext cx="5" cy="15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26" name="Line 92"/>
              <p:cNvSpPr>
                <a:spLocks noChangeShapeType="1"/>
              </p:cNvSpPr>
              <p:nvPr/>
            </p:nvSpPr>
            <p:spPr bwMode="auto">
              <a:xfrm>
                <a:off x="922" y="1890"/>
                <a:ext cx="0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27" name="Rectangle 93"/>
              <p:cNvSpPr>
                <a:spLocks noChangeArrowheads="1"/>
              </p:cNvSpPr>
              <p:nvPr/>
            </p:nvSpPr>
            <p:spPr bwMode="auto">
              <a:xfrm>
                <a:off x="1727" y="1890"/>
                <a:ext cx="5" cy="15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28" name="Line 94"/>
              <p:cNvSpPr>
                <a:spLocks noChangeShapeType="1"/>
              </p:cNvSpPr>
              <p:nvPr/>
            </p:nvSpPr>
            <p:spPr bwMode="auto">
              <a:xfrm>
                <a:off x="1727" y="1890"/>
                <a:ext cx="0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29" name="Rectangle 95"/>
              <p:cNvSpPr>
                <a:spLocks noChangeArrowheads="1"/>
              </p:cNvSpPr>
              <p:nvPr/>
            </p:nvSpPr>
            <p:spPr bwMode="auto">
              <a:xfrm>
                <a:off x="2746" y="1890"/>
                <a:ext cx="5" cy="15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30" name="Line 96"/>
              <p:cNvSpPr>
                <a:spLocks noChangeShapeType="1"/>
              </p:cNvSpPr>
              <p:nvPr/>
            </p:nvSpPr>
            <p:spPr bwMode="auto">
              <a:xfrm>
                <a:off x="2746" y="1890"/>
                <a:ext cx="0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31" name="Rectangle 97"/>
              <p:cNvSpPr>
                <a:spLocks noChangeArrowheads="1"/>
              </p:cNvSpPr>
              <p:nvPr/>
            </p:nvSpPr>
            <p:spPr bwMode="auto">
              <a:xfrm>
                <a:off x="3723" y="1890"/>
                <a:ext cx="5" cy="15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32" name="Line 98"/>
              <p:cNvSpPr>
                <a:spLocks noChangeShapeType="1"/>
              </p:cNvSpPr>
              <p:nvPr/>
            </p:nvSpPr>
            <p:spPr bwMode="auto">
              <a:xfrm>
                <a:off x="3723" y="1890"/>
                <a:ext cx="0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33" name="Rectangle 99"/>
              <p:cNvSpPr>
                <a:spLocks noChangeArrowheads="1"/>
              </p:cNvSpPr>
              <p:nvPr/>
            </p:nvSpPr>
            <p:spPr bwMode="auto">
              <a:xfrm>
                <a:off x="4712" y="1890"/>
                <a:ext cx="4" cy="15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34" name="Line 100"/>
              <p:cNvSpPr>
                <a:spLocks noChangeShapeType="1"/>
              </p:cNvSpPr>
              <p:nvPr/>
            </p:nvSpPr>
            <p:spPr bwMode="auto">
              <a:xfrm>
                <a:off x="4712" y="1890"/>
                <a:ext cx="0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35" name="Rectangle 101"/>
              <p:cNvSpPr>
                <a:spLocks noChangeArrowheads="1"/>
              </p:cNvSpPr>
              <p:nvPr/>
            </p:nvSpPr>
            <p:spPr bwMode="auto">
              <a:xfrm>
                <a:off x="927" y="2052"/>
                <a:ext cx="800" cy="14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36" name="Rectangle 102"/>
              <p:cNvSpPr>
                <a:spLocks noChangeArrowheads="1"/>
              </p:cNvSpPr>
              <p:nvPr/>
            </p:nvSpPr>
            <p:spPr bwMode="auto">
              <a:xfrm>
                <a:off x="927" y="2066"/>
                <a:ext cx="32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37" name="Rectangle 103"/>
              <p:cNvSpPr>
                <a:spLocks noChangeArrowheads="1"/>
              </p:cNvSpPr>
              <p:nvPr/>
            </p:nvSpPr>
            <p:spPr bwMode="auto">
              <a:xfrm>
                <a:off x="1695" y="2066"/>
                <a:ext cx="32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38" name="Rectangle 104"/>
              <p:cNvSpPr>
                <a:spLocks noChangeArrowheads="1"/>
              </p:cNvSpPr>
              <p:nvPr/>
            </p:nvSpPr>
            <p:spPr bwMode="auto">
              <a:xfrm>
                <a:off x="927" y="2193"/>
                <a:ext cx="800" cy="1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39" name="Rectangle 105"/>
              <p:cNvSpPr>
                <a:spLocks noChangeArrowheads="1"/>
              </p:cNvSpPr>
              <p:nvPr/>
            </p:nvSpPr>
            <p:spPr bwMode="auto">
              <a:xfrm>
                <a:off x="959" y="2066"/>
                <a:ext cx="736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40" name="Rectangle 106"/>
              <p:cNvSpPr>
                <a:spLocks noChangeArrowheads="1"/>
              </p:cNvSpPr>
              <p:nvPr/>
            </p:nvSpPr>
            <p:spPr bwMode="auto">
              <a:xfrm>
                <a:off x="959" y="2066"/>
                <a:ext cx="341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SERVIV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1" name="Rectangle 107"/>
              <p:cNvSpPr>
                <a:spLocks noChangeArrowheads="1"/>
              </p:cNvSpPr>
              <p:nvPr/>
            </p:nvSpPr>
            <p:spPr bwMode="auto">
              <a:xfrm>
                <a:off x="1248" y="2066"/>
                <a:ext cx="368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ALORES</a:t>
                </a:r>
                <a:endParaRPr kumimoji="0" lang="es-CO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2" name="Rectangle 108"/>
              <p:cNvSpPr>
                <a:spLocks noChangeArrowheads="1"/>
              </p:cNvSpPr>
              <p:nvPr/>
            </p:nvSpPr>
            <p:spPr bwMode="auto">
              <a:xfrm>
                <a:off x="1567" y="2066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3" name="Rectangle 109"/>
              <p:cNvSpPr>
                <a:spLocks noChangeArrowheads="1"/>
              </p:cNvSpPr>
              <p:nvPr/>
            </p:nvSpPr>
            <p:spPr bwMode="auto">
              <a:xfrm>
                <a:off x="2151" y="2066"/>
                <a:ext cx="612" cy="156"/>
              </a:xfrm>
              <a:prstGeom prst="rect">
                <a:avLst/>
              </a:prstGeom>
              <a:ln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$150.000.000</a:t>
                </a:r>
                <a:endParaRPr kumimoji="0" lang="es-CO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4" name="Rectangle 110"/>
              <p:cNvSpPr>
                <a:spLocks noChangeArrowheads="1"/>
              </p:cNvSpPr>
              <p:nvPr/>
            </p:nvSpPr>
            <p:spPr bwMode="auto">
              <a:xfrm>
                <a:off x="2712" y="2066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5" name="Rectangle 111"/>
              <p:cNvSpPr>
                <a:spLocks noChangeArrowheads="1"/>
              </p:cNvSpPr>
              <p:nvPr/>
            </p:nvSpPr>
            <p:spPr bwMode="auto">
              <a:xfrm>
                <a:off x="3516" y="2066"/>
                <a:ext cx="226" cy="156"/>
              </a:xfrm>
              <a:prstGeom prst="rect">
                <a:avLst/>
              </a:prstGeom>
              <a:ln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38%</a:t>
                </a:r>
                <a:endParaRPr kumimoji="0" lang="es-CO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6" name="Rectangle 112"/>
              <p:cNvSpPr>
                <a:spLocks noChangeArrowheads="1"/>
              </p:cNvSpPr>
              <p:nvPr/>
            </p:nvSpPr>
            <p:spPr bwMode="auto">
              <a:xfrm>
                <a:off x="3691" y="2066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7" name="Rectangle 113"/>
              <p:cNvSpPr>
                <a:spLocks noChangeArrowheads="1"/>
              </p:cNvSpPr>
              <p:nvPr/>
            </p:nvSpPr>
            <p:spPr bwMode="auto">
              <a:xfrm>
                <a:off x="4346" y="2066"/>
                <a:ext cx="38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$42.177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8" name="Rectangle 114"/>
              <p:cNvSpPr>
                <a:spLocks noChangeArrowheads="1"/>
              </p:cNvSpPr>
              <p:nvPr/>
            </p:nvSpPr>
            <p:spPr bwMode="auto">
              <a:xfrm>
                <a:off x="4678" y="2066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9" name="Rectangle 115"/>
              <p:cNvSpPr>
                <a:spLocks noChangeArrowheads="1"/>
              </p:cNvSpPr>
              <p:nvPr/>
            </p:nvSpPr>
            <p:spPr bwMode="auto">
              <a:xfrm>
                <a:off x="922" y="2047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50" name="Line 116"/>
              <p:cNvSpPr>
                <a:spLocks noChangeShapeType="1"/>
              </p:cNvSpPr>
              <p:nvPr/>
            </p:nvSpPr>
            <p:spPr bwMode="auto">
              <a:xfrm>
                <a:off x="922" y="2047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51" name="Line 117"/>
              <p:cNvSpPr>
                <a:spLocks noChangeShapeType="1"/>
              </p:cNvSpPr>
              <p:nvPr/>
            </p:nvSpPr>
            <p:spPr bwMode="auto">
              <a:xfrm>
                <a:off x="922" y="2047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52" name="Rectangle 118"/>
              <p:cNvSpPr>
                <a:spLocks noChangeArrowheads="1"/>
              </p:cNvSpPr>
              <p:nvPr/>
            </p:nvSpPr>
            <p:spPr bwMode="auto">
              <a:xfrm>
                <a:off x="927" y="2047"/>
                <a:ext cx="80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53" name="Line 119"/>
              <p:cNvSpPr>
                <a:spLocks noChangeShapeType="1"/>
              </p:cNvSpPr>
              <p:nvPr/>
            </p:nvSpPr>
            <p:spPr bwMode="auto">
              <a:xfrm>
                <a:off x="927" y="2047"/>
                <a:ext cx="8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54" name="Rectangle 120"/>
              <p:cNvSpPr>
                <a:spLocks noChangeArrowheads="1"/>
              </p:cNvSpPr>
              <p:nvPr/>
            </p:nvSpPr>
            <p:spPr bwMode="auto">
              <a:xfrm>
                <a:off x="1727" y="2047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55" name="Line 121"/>
              <p:cNvSpPr>
                <a:spLocks noChangeShapeType="1"/>
              </p:cNvSpPr>
              <p:nvPr/>
            </p:nvSpPr>
            <p:spPr bwMode="auto">
              <a:xfrm>
                <a:off x="1727" y="2047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56" name="Line 122"/>
              <p:cNvSpPr>
                <a:spLocks noChangeShapeType="1"/>
              </p:cNvSpPr>
              <p:nvPr/>
            </p:nvSpPr>
            <p:spPr bwMode="auto">
              <a:xfrm>
                <a:off x="1727" y="2047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57" name="Rectangle 123"/>
              <p:cNvSpPr>
                <a:spLocks noChangeArrowheads="1"/>
              </p:cNvSpPr>
              <p:nvPr/>
            </p:nvSpPr>
            <p:spPr bwMode="auto">
              <a:xfrm>
                <a:off x="1732" y="2047"/>
                <a:ext cx="101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58" name="Line 124"/>
              <p:cNvSpPr>
                <a:spLocks noChangeShapeType="1"/>
              </p:cNvSpPr>
              <p:nvPr/>
            </p:nvSpPr>
            <p:spPr bwMode="auto">
              <a:xfrm>
                <a:off x="1732" y="2047"/>
                <a:ext cx="10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59" name="Rectangle 125"/>
              <p:cNvSpPr>
                <a:spLocks noChangeArrowheads="1"/>
              </p:cNvSpPr>
              <p:nvPr/>
            </p:nvSpPr>
            <p:spPr bwMode="auto">
              <a:xfrm>
                <a:off x="2746" y="2047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60" name="Line 126"/>
              <p:cNvSpPr>
                <a:spLocks noChangeShapeType="1"/>
              </p:cNvSpPr>
              <p:nvPr/>
            </p:nvSpPr>
            <p:spPr bwMode="auto">
              <a:xfrm>
                <a:off x="2746" y="2047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61" name="Line 127"/>
              <p:cNvSpPr>
                <a:spLocks noChangeShapeType="1"/>
              </p:cNvSpPr>
              <p:nvPr/>
            </p:nvSpPr>
            <p:spPr bwMode="auto">
              <a:xfrm>
                <a:off x="2746" y="2047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62" name="Rectangle 128"/>
              <p:cNvSpPr>
                <a:spLocks noChangeArrowheads="1"/>
              </p:cNvSpPr>
              <p:nvPr/>
            </p:nvSpPr>
            <p:spPr bwMode="auto">
              <a:xfrm>
                <a:off x="2751" y="2047"/>
                <a:ext cx="972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63" name="Line 129"/>
              <p:cNvSpPr>
                <a:spLocks noChangeShapeType="1"/>
              </p:cNvSpPr>
              <p:nvPr/>
            </p:nvSpPr>
            <p:spPr bwMode="auto">
              <a:xfrm>
                <a:off x="2751" y="2047"/>
                <a:ext cx="97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64" name="Rectangle 130"/>
              <p:cNvSpPr>
                <a:spLocks noChangeArrowheads="1"/>
              </p:cNvSpPr>
              <p:nvPr/>
            </p:nvSpPr>
            <p:spPr bwMode="auto">
              <a:xfrm>
                <a:off x="3723" y="2047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65" name="Line 131"/>
              <p:cNvSpPr>
                <a:spLocks noChangeShapeType="1"/>
              </p:cNvSpPr>
              <p:nvPr/>
            </p:nvSpPr>
            <p:spPr bwMode="auto">
              <a:xfrm>
                <a:off x="3723" y="2047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66" name="Line 132"/>
              <p:cNvSpPr>
                <a:spLocks noChangeShapeType="1"/>
              </p:cNvSpPr>
              <p:nvPr/>
            </p:nvSpPr>
            <p:spPr bwMode="auto">
              <a:xfrm>
                <a:off x="3723" y="2047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67" name="Rectangle 133"/>
              <p:cNvSpPr>
                <a:spLocks noChangeArrowheads="1"/>
              </p:cNvSpPr>
              <p:nvPr/>
            </p:nvSpPr>
            <p:spPr bwMode="auto">
              <a:xfrm>
                <a:off x="3728" y="2047"/>
                <a:ext cx="98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68" name="Line 134"/>
              <p:cNvSpPr>
                <a:spLocks noChangeShapeType="1"/>
              </p:cNvSpPr>
              <p:nvPr/>
            </p:nvSpPr>
            <p:spPr bwMode="auto">
              <a:xfrm>
                <a:off x="3728" y="2047"/>
                <a:ext cx="9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69" name="Rectangle 135"/>
              <p:cNvSpPr>
                <a:spLocks noChangeArrowheads="1"/>
              </p:cNvSpPr>
              <p:nvPr/>
            </p:nvSpPr>
            <p:spPr bwMode="auto">
              <a:xfrm>
                <a:off x="4712" y="2047"/>
                <a:ext cx="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70" name="Line 136"/>
              <p:cNvSpPr>
                <a:spLocks noChangeShapeType="1"/>
              </p:cNvSpPr>
              <p:nvPr/>
            </p:nvSpPr>
            <p:spPr bwMode="auto">
              <a:xfrm>
                <a:off x="4712" y="2047"/>
                <a:ext cx="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71" name="Line 137"/>
              <p:cNvSpPr>
                <a:spLocks noChangeShapeType="1"/>
              </p:cNvSpPr>
              <p:nvPr/>
            </p:nvSpPr>
            <p:spPr bwMode="auto">
              <a:xfrm>
                <a:off x="4712" y="2047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72" name="Rectangle 138"/>
              <p:cNvSpPr>
                <a:spLocks noChangeArrowheads="1"/>
              </p:cNvSpPr>
              <p:nvPr/>
            </p:nvSpPr>
            <p:spPr bwMode="auto">
              <a:xfrm>
                <a:off x="922" y="2052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73" name="Line 139"/>
              <p:cNvSpPr>
                <a:spLocks noChangeShapeType="1"/>
              </p:cNvSpPr>
              <p:nvPr/>
            </p:nvSpPr>
            <p:spPr bwMode="auto">
              <a:xfrm>
                <a:off x="922" y="2052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74" name="Rectangle 140"/>
              <p:cNvSpPr>
                <a:spLocks noChangeArrowheads="1"/>
              </p:cNvSpPr>
              <p:nvPr/>
            </p:nvSpPr>
            <p:spPr bwMode="auto">
              <a:xfrm>
                <a:off x="1727" y="2052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75" name="Line 141"/>
              <p:cNvSpPr>
                <a:spLocks noChangeShapeType="1"/>
              </p:cNvSpPr>
              <p:nvPr/>
            </p:nvSpPr>
            <p:spPr bwMode="auto">
              <a:xfrm>
                <a:off x="1727" y="2052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76" name="Rectangle 142"/>
              <p:cNvSpPr>
                <a:spLocks noChangeArrowheads="1"/>
              </p:cNvSpPr>
              <p:nvPr/>
            </p:nvSpPr>
            <p:spPr bwMode="auto">
              <a:xfrm>
                <a:off x="2746" y="2052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77" name="Line 143"/>
              <p:cNvSpPr>
                <a:spLocks noChangeShapeType="1"/>
              </p:cNvSpPr>
              <p:nvPr/>
            </p:nvSpPr>
            <p:spPr bwMode="auto">
              <a:xfrm>
                <a:off x="2746" y="2052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78" name="Rectangle 144"/>
              <p:cNvSpPr>
                <a:spLocks noChangeArrowheads="1"/>
              </p:cNvSpPr>
              <p:nvPr/>
            </p:nvSpPr>
            <p:spPr bwMode="auto">
              <a:xfrm>
                <a:off x="3723" y="2052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79" name="Line 145"/>
              <p:cNvSpPr>
                <a:spLocks noChangeShapeType="1"/>
              </p:cNvSpPr>
              <p:nvPr/>
            </p:nvSpPr>
            <p:spPr bwMode="auto">
              <a:xfrm>
                <a:off x="3723" y="2052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80" name="Rectangle 146"/>
              <p:cNvSpPr>
                <a:spLocks noChangeArrowheads="1"/>
              </p:cNvSpPr>
              <p:nvPr/>
            </p:nvSpPr>
            <p:spPr bwMode="auto">
              <a:xfrm>
                <a:off x="4712" y="2052"/>
                <a:ext cx="4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81" name="Line 147"/>
              <p:cNvSpPr>
                <a:spLocks noChangeShapeType="1"/>
              </p:cNvSpPr>
              <p:nvPr/>
            </p:nvSpPr>
            <p:spPr bwMode="auto">
              <a:xfrm>
                <a:off x="4712" y="2052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82" name="Rectangle 148"/>
              <p:cNvSpPr>
                <a:spLocks noChangeArrowheads="1"/>
              </p:cNvSpPr>
              <p:nvPr/>
            </p:nvSpPr>
            <p:spPr bwMode="auto">
              <a:xfrm>
                <a:off x="927" y="2213"/>
                <a:ext cx="800" cy="1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83" name="Rectangle 149"/>
              <p:cNvSpPr>
                <a:spLocks noChangeArrowheads="1"/>
              </p:cNvSpPr>
              <p:nvPr/>
            </p:nvSpPr>
            <p:spPr bwMode="auto">
              <a:xfrm>
                <a:off x="927" y="2228"/>
                <a:ext cx="32" cy="126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84" name="Rectangle 150"/>
              <p:cNvSpPr>
                <a:spLocks noChangeArrowheads="1"/>
              </p:cNvSpPr>
              <p:nvPr/>
            </p:nvSpPr>
            <p:spPr bwMode="auto">
              <a:xfrm>
                <a:off x="1695" y="2228"/>
                <a:ext cx="32" cy="126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85" name="Rectangle 151"/>
              <p:cNvSpPr>
                <a:spLocks noChangeArrowheads="1"/>
              </p:cNvSpPr>
              <p:nvPr/>
            </p:nvSpPr>
            <p:spPr bwMode="auto">
              <a:xfrm>
                <a:off x="927" y="2354"/>
                <a:ext cx="800" cy="1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86" name="Rectangle 152"/>
              <p:cNvSpPr>
                <a:spLocks noChangeArrowheads="1"/>
              </p:cNvSpPr>
              <p:nvPr/>
            </p:nvSpPr>
            <p:spPr bwMode="auto">
              <a:xfrm>
                <a:off x="959" y="2228"/>
                <a:ext cx="736" cy="126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87" name="Rectangle 153"/>
              <p:cNvSpPr>
                <a:spLocks noChangeArrowheads="1"/>
              </p:cNvSpPr>
              <p:nvPr/>
            </p:nvSpPr>
            <p:spPr bwMode="auto">
              <a:xfrm>
                <a:off x="959" y="2228"/>
                <a:ext cx="400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ACCIVAL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8" name="Rectangle 154"/>
              <p:cNvSpPr>
                <a:spLocks noChangeArrowheads="1"/>
              </p:cNvSpPr>
              <p:nvPr/>
            </p:nvSpPr>
            <p:spPr bwMode="auto">
              <a:xfrm>
                <a:off x="1309" y="2228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9" name="Rectangle 155"/>
              <p:cNvSpPr>
                <a:spLocks noChangeArrowheads="1"/>
              </p:cNvSpPr>
              <p:nvPr/>
            </p:nvSpPr>
            <p:spPr bwMode="auto">
              <a:xfrm>
                <a:off x="2202" y="2228"/>
                <a:ext cx="561" cy="156"/>
              </a:xfrm>
              <a:prstGeom prst="rect">
                <a:avLst/>
              </a:prstGeom>
              <a:ln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$80.000.000</a:t>
                </a:r>
                <a:endParaRPr kumimoji="0" lang="es-CO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0" name="Rectangle 156"/>
              <p:cNvSpPr>
                <a:spLocks noChangeArrowheads="1"/>
              </p:cNvSpPr>
              <p:nvPr/>
            </p:nvSpPr>
            <p:spPr bwMode="auto">
              <a:xfrm>
                <a:off x="2712" y="2228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1" name="Rectangle 157"/>
              <p:cNvSpPr>
                <a:spLocks noChangeArrowheads="1"/>
              </p:cNvSpPr>
              <p:nvPr/>
            </p:nvSpPr>
            <p:spPr bwMode="auto">
              <a:xfrm>
                <a:off x="3516" y="2228"/>
                <a:ext cx="226" cy="156"/>
              </a:xfrm>
              <a:prstGeom prst="rect">
                <a:avLst/>
              </a:prstGeom>
              <a:ln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20%</a:t>
                </a:r>
                <a:endParaRPr kumimoji="0" lang="es-CO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2" name="Rectangle 158"/>
              <p:cNvSpPr>
                <a:spLocks noChangeArrowheads="1"/>
              </p:cNvSpPr>
              <p:nvPr/>
            </p:nvSpPr>
            <p:spPr bwMode="auto">
              <a:xfrm>
                <a:off x="3691" y="2228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3" name="Rectangle 159"/>
              <p:cNvSpPr>
                <a:spLocks noChangeArrowheads="1"/>
              </p:cNvSpPr>
              <p:nvPr/>
            </p:nvSpPr>
            <p:spPr bwMode="auto">
              <a:xfrm>
                <a:off x="4346" y="2228"/>
                <a:ext cx="38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$33.331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4" name="Rectangle 160"/>
              <p:cNvSpPr>
                <a:spLocks noChangeArrowheads="1"/>
              </p:cNvSpPr>
              <p:nvPr/>
            </p:nvSpPr>
            <p:spPr bwMode="auto">
              <a:xfrm>
                <a:off x="4678" y="2228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5" name="Rectangle 161"/>
              <p:cNvSpPr>
                <a:spLocks noChangeArrowheads="1"/>
              </p:cNvSpPr>
              <p:nvPr/>
            </p:nvSpPr>
            <p:spPr bwMode="auto">
              <a:xfrm>
                <a:off x="922" y="220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96" name="Line 162"/>
              <p:cNvSpPr>
                <a:spLocks noChangeShapeType="1"/>
              </p:cNvSpPr>
              <p:nvPr/>
            </p:nvSpPr>
            <p:spPr bwMode="auto">
              <a:xfrm>
                <a:off x="922" y="2208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97" name="Line 163"/>
              <p:cNvSpPr>
                <a:spLocks noChangeShapeType="1"/>
              </p:cNvSpPr>
              <p:nvPr/>
            </p:nvSpPr>
            <p:spPr bwMode="auto">
              <a:xfrm>
                <a:off x="922" y="2208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98" name="Rectangle 164"/>
              <p:cNvSpPr>
                <a:spLocks noChangeArrowheads="1"/>
              </p:cNvSpPr>
              <p:nvPr/>
            </p:nvSpPr>
            <p:spPr bwMode="auto">
              <a:xfrm>
                <a:off x="927" y="2208"/>
                <a:ext cx="80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599" name="Line 165"/>
              <p:cNvSpPr>
                <a:spLocks noChangeShapeType="1"/>
              </p:cNvSpPr>
              <p:nvPr/>
            </p:nvSpPr>
            <p:spPr bwMode="auto">
              <a:xfrm>
                <a:off x="927" y="2208"/>
                <a:ext cx="8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00" name="Rectangle 166"/>
              <p:cNvSpPr>
                <a:spLocks noChangeArrowheads="1"/>
              </p:cNvSpPr>
              <p:nvPr/>
            </p:nvSpPr>
            <p:spPr bwMode="auto">
              <a:xfrm>
                <a:off x="1727" y="220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01" name="Line 167"/>
              <p:cNvSpPr>
                <a:spLocks noChangeShapeType="1"/>
              </p:cNvSpPr>
              <p:nvPr/>
            </p:nvSpPr>
            <p:spPr bwMode="auto">
              <a:xfrm>
                <a:off x="1727" y="2208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02" name="Line 168"/>
              <p:cNvSpPr>
                <a:spLocks noChangeShapeType="1"/>
              </p:cNvSpPr>
              <p:nvPr/>
            </p:nvSpPr>
            <p:spPr bwMode="auto">
              <a:xfrm>
                <a:off x="1727" y="2208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03" name="Rectangle 169"/>
              <p:cNvSpPr>
                <a:spLocks noChangeArrowheads="1"/>
              </p:cNvSpPr>
              <p:nvPr/>
            </p:nvSpPr>
            <p:spPr bwMode="auto">
              <a:xfrm>
                <a:off x="1732" y="2208"/>
                <a:ext cx="101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04" name="Line 170"/>
              <p:cNvSpPr>
                <a:spLocks noChangeShapeType="1"/>
              </p:cNvSpPr>
              <p:nvPr/>
            </p:nvSpPr>
            <p:spPr bwMode="auto">
              <a:xfrm>
                <a:off x="1732" y="2208"/>
                <a:ext cx="10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05" name="Rectangle 171"/>
              <p:cNvSpPr>
                <a:spLocks noChangeArrowheads="1"/>
              </p:cNvSpPr>
              <p:nvPr/>
            </p:nvSpPr>
            <p:spPr bwMode="auto">
              <a:xfrm>
                <a:off x="2746" y="220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06" name="Line 172"/>
              <p:cNvSpPr>
                <a:spLocks noChangeShapeType="1"/>
              </p:cNvSpPr>
              <p:nvPr/>
            </p:nvSpPr>
            <p:spPr bwMode="auto">
              <a:xfrm>
                <a:off x="2746" y="2208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07" name="Line 173"/>
              <p:cNvSpPr>
                <a:spLocks noChangeShapeType="1"/>
              </p:cNvSpPr>
              <p:nvPr/>
            </p:nvSpPr>
            <p:spPr bwMode="auto">
              <a:xfrm>
                <a:off x="2746" y="2208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08" name="Rectangle 174"/>
              <p:cNvSpPr>
                <a:spLocks noChangeArrowheads="1"/>
              </p:cNvSpPr>
              <p:nvPr/>
            </p:nvSpPr>
            <p:spPr bwMode="auto">
              <a:xfrm>
                <a:off x="2751" y="2208"/>
                <a:ext cx="972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09" name="Line 175"/>
              <p:cNvSpPr>
                <a:spLocks noChangeShapeType="1"/>
              </p:cNvSpPr>
              <p:nvPr/>
            </p:nvSpPr>
            <p:spPr bwMode="auto">
              <a:xfrm>
                <a:off x="2751" y="2208"/>
                <a:ext cx="97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10" name="Rectangle 176"/>
              <p:cNvSpPr>
                <a:spLocks noChangeArrowheads="1"/>
              </p:cNvSpPr>
              <p:nvPr/>
            </p:nvSpPr>
            <p:spPr bwMode="auto">
              <a:xfrm>
                <a:off x="3723" y="220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11" name="Line 177"/>
              <p:cNvSpPr>
                <a:spLocks noChangeShapeType="1"/>
              </p:cNvSpPr>
              <p:nvPr/>
            </p:nvSpPr>
            <p:spPr bwMode="auto">
              <a:xfrm>
                <a:off x="3723" y="2208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12" name="Line 178"/>
              <p:cNvSpPr>
                <a:spLocks noChangeShapeType="1"/>
              </p:cNvSpPr>
              <p:nvPr/>
            </p:nvSpPr>
            <p:spPr bwMode="auto">
              <a:xfrm>
                <a:off x="3723" y="2208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13" name="Rectangle 179"/>
              <p:cNvSpPr>
                <a:spLocks noChangeArrowheads="1"/>
              </p:cNvSpPr>
              <p:nvPr/>
            </p:nvSpPr>
            <p:spPr bwMode="auto">
              <a:xfrm>
                <a:off x="3728" y="2208"/>
                <a:ext cx="98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14" name="Line 180"/>
              <p:cNvSpPr>
                <a:spLocks noChangeShapeType="1"/>
              </p:cNvSpPr>
              <p:nvPr/>
            </p:nvSpPr>
            <p:spPr bwMode="auto">
              <a:xfrm>
                <a:off x="3728" y="2208"/>
                <a:ext cx="9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15" name="Rectangle 181"/>
              <p:cNvSpPr>
                <a:spLocks noChangeArrowheads="1"/>
              </p:cNvSpPr>
              <p:nvPr/>
            </p:nvSpPr>
            <p:spPr bwMode="auto">
              <a:xfrm>
                <a:off x="4712" y="2208"/>
                <a:ext cx="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16" name="Line 182"/>
              <p:cNvSpPr>
                <a:spLocks noChangeShapeType="1"/>
              </p:cNvSpPr>
              <p:nvPr/>
            </p:nvSpPr>
            <p:spPr bwMode="auto">
              <a:xfrm>
                <a:off x="4712" y="2208"/>
                <a:ext cx="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17" name="Line 183"/>
              <p:cNvSpPr>
                <a:spLocks noChangeShapeType="1"/>
              </p:cNvSpPr>
              <p:nvPr/>
            </p:nvSpPr>
            <p:spPr bwMode="auto">
              <a:xfrm>
                <a:off x="4712" y="2208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18" name="Rectangle 184"/>
              <p:cNvSpPr>
                <a:spLocks noChangeArrowheads="1"/>
              </p:cNvSpPr>
              <p:nvPr/>
            </p:nvSpPr>
            <p:spPr bwMode="auto">
              <a:xfrm>
                <a:off x="922" y="2213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19" name="Line 185"/>
              <p:cNvSpPr>
                <a:spLocks noChangeShapeType="1"/>
              </p:cNvSpPr>
              <p:nvPr/>
            </p:nvSpPr>
            <p:spPr bwMode="auto">
              <a:xfrm>
                <a:off x="922" y="2213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20" name="Rectangle 186"/>
              <p:cNvSpPr>
                <a:spLocks noChangeArrowheads="1"/>
              </p:cNvSpPr>
              <p:nvPr/>
            </p:nvSpPr>
            <p:spPr bwMode="auto">
              <a:xfrm>
                <a:off x="1727" y="2213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21" name="Line 187"/>
              <p:cNvSpPr>
                <a:spLocks noChangeShapeType="1"/>
              </p:cNvSpPr>
              <p:nvPr/>
            </p:nvSpPr>
            <p:spPr bwMode="auto">
              <a:xfrm>
                <a:off x="1727" y="2213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22" name="Rectangle 188"/>
              <p:cNvSpPr>
                <a:spLocks noChangeArrowheads="1"/>
              </p:cNvSpPr>
              <p:nvPr/>
            </p:nvSpPr>
            <p:spPr bwMode="auto">
              <a:xfrm>
                <a:off x="2746" y="2213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23" name="Line 189"/>
              <p:cNvSpPr>
                <a:spLocks noChangeShapeType="1"/>
              </p:cNvSpPr>
              <p:nvPr/>
            </p:nvSpPr>
            <p:spPr bwMode="auto">
              <a:xfrm>
                <a:off x="2746" y="2213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24" name="Rectangle 190"/>
              <p:cNvSpPr>
                <a:spLocks noChangeArrowheads="1"/>
              </p:cNvSpPr>
              <p:nvPr/>
            </p:nvSpPr>
            <p:spPr bwMode="auto">
              <a:xfrm>
                <a:off x="3723" y="2213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25" name="Line 191"/>
              <p:cNvSpPr>
                <a:spLocks noChangeShapeType="1"/>
              </p:cNvSpPr>
              <p:nvPr/>
            </p:nvSpPr>
            <p:spPr bwMode="auto">
              <a:xfrm>
                <a:off x="3723" y="2213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26" name="Rectangle 192"/>
              <p:cNvSpPr>
                <a:spLocks noChangeArrowheads="1"/>
              </p:cNvSpPr>
              <p:nvPr/>
            </p:nvSpPr>
            <p:spPr bwMode="auto">
              <a:xfrm>
                <a:off x="4712" y="2213"/>
                <a:ext cx="4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27" name="Line 193"/>
              <p:cNvSpPr>
                <a:spLocks noChangeShapeType="1"/>
              </p:cNvSpPr>
              <p:nvPr/>
            </p:nvSpPr>
            <p:spPr bwMode="auto">
              <a:xfrm>
                <a:off x="4712" y="2213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28" name="Rectangle 194"/>
              <p:cNvSpPr>
                <a:spLocks noChangeArrowheads="1"/>
              </p:cNvSpPr>
              <p:nvPr/>
            </p:nvSpPr>
            <p:spPr bwMode="auto">
              <a:xfrm>
                <a:off x="927" y="2374"/>
                <a:ext cx="800" cy="1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29" name="Rectangle 195"/>
              <p:cNvSpPr>
                <a:spLocks noChangeArrowheads="1"/>
              </p:cNvSpPr>
              <p:nvPr/>
            </p:nvSpPr>
            <p:spPr bwMode="auto">
              <a:xfrm>
                <a:off x="927" y="2389"/>
                <a:ext cx="32" cy="126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30" name="Rectangle 196"/>
              <p:cNvSpPr>
                <a:spLocks noChangeArrowheads="1"/>
              </p:cNvSpPr>
              <p:nvPr/>
            </p:nvSpPr>
            <p:spPr bwMode="auto">
              <a:xfrm>
                <a:off x="1695" y="2389"/>
                <a:ext cx="32" cy="126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31" name="Rectangle 197"/>
              <p:cNvSpPr>
                <a:spLocks noChangeArrowheads="1"/>
              </p:cNvSpPr>
              <p:nvPr/>
            </p:nvSpPr>
            <p:spPr bwMode="auto">
              <a:xfrm>
                <a:off x="927" y="2515"/>
                <a:ext cx="800" cy="1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32" name="Rectangle 198"/>
              <p:cNvSpPr>
                <a:spLocks noChangeArrowheads="1"/>
              </p:cNvSpPr>
              <p:nvPr/>
            </p:nvSpPr>
            <p:spPr bwMode="auto">
              <a:xfrm>
                <a:off x="959" y="2389"/>
                <a:ext cx="736" cy="126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633" name="Rectangle 199"/>
              <p:cNvSpPr>
                <a:spLocks noChangeArrowheads="1"/>
              </p:cNvSpPr>
              <p:nvPr/>
            </p:nvSpPr>
            <p:spPr bwMode="auto">
              <a:xfrm>
                <a:off x="959" y="2389"/>
                <a:ext cx="560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ACCORENTA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4" name="Rectangle 200"/>
              <p:cNvSpPr>
                <a:spLocks noChangeArrowheads="1"/>
              </p:cNvSpPr>
              <p:nvPr/>
            </p:nvSpPr>
            <p:spPr bwMode="auto">
              <a:xfrm>
                <a:off x="1469" y="2389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5" name="Rectangle 201"/>
              <p:cNvSpPr>
                <a:spLocks noChangeArrowheads="1"/>
              </p:cNvSpPr>
              <p:nvPr/>
            </p:nvSpPr>
            <p:spPr bwMode="auto">
              <a:xfrm>
                <a:off x="2151" y="2389"/>
                <a:ext cx="612" cy="156"/>
              </a:xfrm>
              <a:prstGeom prst="rect">
                <a:avLst/>
              </a:prstGeom>
              <a:ln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$100.000.000</a:t>
                </a:r>
                <a:endParaRPr kumimoji="0" lang="es-CO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6" name="Rectangle 202"/>
              <p:cNvSpPr>
                <a:spLocks noChangeArrowheads="1"/>
              </p:cNvSpPr>
              <p:nvPr/>
            </p:nvSpPr>
            <p:spPr bwMode="auto">
              <a:xfrm>
                <a:off x="2712" y="2389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7" name="Rectangle 203"/>
              <p:cNvSpPr>
                <a:spLocks noChangeArrowheads="1"/>
              </p:cNvSpPr>
              <p:nvPr/>
            </p:nvSpPr>
            <p:spPr bwMode="auto">
              <a:xfrm>
                <a:off x="3516" y="2389"/>
                <a:ext cx="226" cy="156"/>
              </a:xfrm>
              <a:prstGeom prst="rect">
                <a:avLst/>
              </a:prstGeom>
              <a:ln/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25%</a:t>
                </a:r>
                <a:endParaRPr kumimoji="0" lang="es-CO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8" name="Rectangle 204"/>
              <p:cNvSpPr>
                <a:spLocks noChangeArrowheads="1"/>
              </p:cNvSpPr>
              <p:nvPr/>
            </p:nvSpPr>
            <p:spPr bwMode="auto">
              <a:xfrm>
                <a:off x="3691" y="2389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" name="Group 406"/>
            <p:cNvGrpSpPr>
              <a:grpSpLocks/>
            </p:cNvGrpSpPr>
            <p:nvPr/>
          </p:nvGrpSpPr>
          <p:grpSpPr bwMode="auto">
            <a:xfrm>
              <a:off x="922" y="2369"/>
              <a:ext cx="3831" cy="819"/>
              <a:chOff x="922" y="2369"/>
              <a:chExt cx="3831" cy="819"/>
            </a:xfrm>
          </p:grpSpPr>
          <p:sp>
            <p:nvSpPr>
              <p:cNvPr id="5239" name="Rectangle 206"/>
              <p:cNvSpPr>
                <a:spLocks noChangeArrowheads="1"/>
              </p:cNvSpPr>
              <p:nvPr/>
            </p:nvSpPr>
            <p:spPr bwMode="auto">
              <a:xfrm>
                <a:off x="4346" y="2389"/>
                <a:ext cx="38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$29.593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40" name="Rectangle 207"/>
              <p:cNvSpPr>
                <a:spLocks noChangeArrowheads="1"/>
              </p:cNvSpPr>
              <p:nvPr/>
            </p:nvSpPr>
            <p:spPr bwMode="auto">
              <a:xfrm>
                <a:off x="4678" y="2389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41" name="Rectangle 208"/>
              <p:cNvSpPr>
                <a:spLocks noChangeArrowheads="1"/>
              </p:cNvSpPr>
              <p:nvPr/>
            </p:nvSpPr>
            <p:spPr bwMode="auto">
              <a:xfrm>
                <a:off x="922" y="2369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42" name="Line 209"/>
              <p:cNvSpPr>
                <a:spLocks noChangeShapeType="1"/>
              </p:cNvSpPr>
              <p:nvPr/>
            </p:nvSpPr>
            <p:spPr bwMode="auto">
              <a:xfrm>
                <a:off x="922" y="2369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43" name="Line 210"/>
              <p:cNvSpPr>
                <a:spLocks noChangeShapeType="1"/>
              </p:cNvSpPr>
              <p:nvPr/>
            </p:nvSpPr>
            <p:spPr bwMode="auto">
              <a:xfrm>
                <a:off x="922" y="2369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44" name="Rectangle 211"/>
              <p:cNvSpPr>
                <a:spLocks noChangeArrowheads="1"/>
              </p:cNvSpPr>
              <p:nvPr/>
            </p:nvSpPr>
            <p:spPr bwMode="auto">
              <a:xfrm>
                <a:off x="927" y="2369"/>
                <a:ext cx="80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45" name="Line 212"/>
              <p:cNvSpPr>
                <a:spLocks noChangeShapeType="1"/>
              </p:cNvSpPr>
              <p:nvPr/>
            </p:nvSpPr>
            <p:spPr bwMode="auto">
              <a:xfrm>
                <a:off x="927" y="2369"/>
                <a:ext cx="8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46" name="Rectangle 213"/>
              <p:cNvSpPr>
                <a:spLocks noChangeArrowheads="1"/>
              </p:cNvSpPr>
              <p:nvPr/>
            </p:nvSpPr>
            <p:spPr bwMode="auto">
              <a:xfrm>
                <a:off x="1727" y="2369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47" name="Line 214"/>
              <p:cNvSpPr>
                <a:spLocks noChangeShapeType="1"/>
              </p:cNvSpPr>
              <p:nvPr/>
            </p:nvSpPr>
            <p:spPr bwMode="auto">
              <a:xfrm>
                <a:off x="1727" y="2369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48" name="Line 215"/>
              <p:cNvSpPr>
                <a:spLocks noChangeShapeType="1"/>
              </p:cNvSpPr>
              <p:nvPr/>
            </p:nvSpPr>
            <p:spPr bwMode="auto">
              <a:xfrm>
                <a:off x="1727" y="2369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49" name="Rectangle 216"/>
              <p:cNvSpPr>
                <a:spLocks noChangeArrowheads="1"/>
              </p:cNvSpPr>
              <p:nvPr/>
            </p:nvSpPr>
            <p:spPr bwMode="auto">
              <a:xfrm>
                <a:off x="1732" y="2369"/>
                <a:ext cx="101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50" name="Line 217"/>
              <p:cNvSpPr>
                <a:spLocks noChangeShapeType="1"/>
              </p:cNvSpPr>
              <p:nvPr/>
            </p:nvSpPr>
            <p:spPr bwMode="auto">
              <a:xfrm>
                <a:off x="1732" y="2369"/>
                <a:ext cx="10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51" name="Rectangle 218"/>
              <p:cNvSpPr>
                <a:spLocks noChangeArrowheads="1"/>
              </p:cNvSpPr>
              <p:nvPr/>
            </p:nvSpPr>
            <p:spPr bwMode="auto">
              <a:xfrm>
                <a:off x="2746" y="2369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52" name="Line 219"/>
              <p:cNvSpPr>
                <a:spLocks noChangeShapeType="1"/>
              </p:cNvSpPr>
              <p:nvPr/>
            </p:nvSpPr>
            <p:spPr bwMode="auto">
              <a:xfrm>
                <a:off x="2746" y="2369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53" name="Line 220"/>
              <p:cNvSpPr>
                <a:spLocks noChangeShapeType="1"/>
              </p:cNvSpPr>
              <p:nvPr/>
            </p:nvSpPr>
            <p:spPr bwMode="auto">
              <a:xfrm>
                <a:off x="2746" y="2369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54" name="Rectangle 221"/>
              <p:cNvSpPr>
                <a:spLocks noChangeArrowheads="1"/>
              </p:cNvSpPr>
              <p:nvPr/>
            </p:nvSpPr>
            <p:spPr bwMode="auto">
              <a:xfrm>
                <a:off x="2751" y="2369"/>
                <a:ext cx="972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55" name="Line 222"/>
              <p:cNvSpPr>
                <a:spLocks noChangeShapeType="1"/>
              </p:cNvSpPr>
              <p:nvPr/>
            </p:nvSpPr>
            <p:spPr bwMode="auto">
              <a:xfrm>
                <a:off x="2751" y="2369"/>
                <a:ext cx="97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56" name="Rectangle 223"/>
              <p:cNvSpPr>
                <a:spLocks noChangeArrowheads="1"/>
              </p:cNvSpPr>
              <p:nvPr/>
            </p:nvSpPr>
            <p:spPr bwMode="auto">
              <a:xfrm>
                <a:off x="3723" y="2369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57" name="Line 224"/>
              <p:cNvSpPr>
                <a:spLocks noChangeShapeType="1"/>
              </p:cNvSpPr>
              <p:nvPr/>
            </p:nvSpPr>
            <p:spPr bwMode="auto">
              <a:xfrm>
                <a:off x="3723" y="2369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58" name="Line 225"/>
              <p:cNvSpPr>
                <a:spLocks noChangeShapeType="1"/>
              </p:cNvSpPr>
              <p:nvPr/>
            </p:nvSpPr>
            <p:spPr bwMode="auto">
              <a:xfrm>
                <a:off x="3723" y="2369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59" name="Rectangle 226"/>
              <p:cNvSpPr>
                <a:spLocks noChangeArrowheads="1"/>
              </p:cNvSpPr>
              <p:nvPr/>
            </p:nvSpPr>
            <p:spPr bwMode="auto">
              <a:xfrm>
                <a:off x="3728" y="2369"/>
                <a:ext cx="98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60" name="Line 227"/>
              <p:cNvSpPr>
                <a:spLocks noChangeShapeType="1"/>
              </p:cNvSpPr>
              <p:nvPr/>
            </p:nvSpPr>
            <p:spPr bwMode="auto">
              <a:xfrm>
                <a:off x="3728" y="2369"/>
                <a:ext cx="9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61" name="Rectangle 228"/>
              <p:cNvSpPr>
                <a:spLocks noChangeArrowheads="1"/>
              </p:cNvSpPr>
              <p:nvPr/>
            </p:nvSpPr>
            <p:spPr bwMode="auto">
              <a:xfrm>
                <a:off x="4712" y="2369"/>
                <a:ext cx="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62" name="Line 229"/>
              <p:cNvSpPr>
                <a:spLocks noChangeShapeType="1"/>
              </p:cNvSpPr>
              <p:nvPr/>
            </p:nvSpPr>
            <p:spPr bwMode="auto">
              <a:xfrm>
                <a:off x="4712" y="2369"/>
                <a:ext cx="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63" name="Line 230"/>
              <p:cNvSpPr>
                <a:spLocks noChangeShapeType="1"/>
              </p:cNvSpPr>
              <p:nvPr/>
            </p:nvSpPr>
            <p:spPr bwMode="auto">
              <a:xfrm>
                <a:off x="4712" y="2369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64" name="Rectangle 231"/>
              <p:cNvSpPr>
                <a:spLocks noChangeArrowheads="1"/>
              </p:cNvSpPr>
              <p:nvPr/>
            </p:nvSpPr>
            <p:spPr bwMode="auto">
              <a:xfrm>
                <a:off x="922" y="2374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65" name="Line 232"/>
              <p:cNvSpPr>
                <a:spLocks noChangeShapeType="1"/>
              </p:cNvSpPr>
              <p:nvPr/>
            </p:nvSpPr>
            <p:spPr bwMode="auto">
              <a:xfrm>
                <a:off x="922" y="2374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66" name="Rectangle 233"/>
              <p:cNvSpPr>
                <a:spLocks noChangeArrowheads="1"/>
              </p:cNvSpPr>
              <p:nvPr/>
            </p:nvSpPr>
            <p:spPr bwMode="auto">
              <a:xfrm>
                <a:off x="1727" y="2374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67" name="Line 234"/>
              <p:cNvSpPr>
                <a:spLocks noChangeShapeType="1"/>
              </p:cNvSpPr>
              <p:nvPr/>
            </p:nvSpPr>
            <p:spPr bwMode="auto">
              <a:xfrm>
                <a:off x="1727" y="2374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68" name="Rectangle 235"/>
              <p:cNvSpPr>
                <a:spLocks noChangeArrowheads="1"/>
              </p:cNvSpPr>
              <p:nvPr/>
            </p:nvSpPr>
            <p:spPr bwMode="auto">
              <a:xfrm>
                <a:off x="2746" y="2374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69" name="Line 236"/>
              <p:cNvSpPr>
                <a:spLocks noChangeShapeType="1"/>
              </p:cNvSpPr>
              <p:nvPr/>
            </p:nvSpPr>
            <p:spPr bwMode="auto">
              <a:xfrm>
                <a:off x="2746" y="2374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70" name="Rectangle 237"/>
              <p:cNvSpPr>
                <a:spLocks noChangeArrowheads="1"/>
              </p:cNvSpPr>
              <p:nvPr/>
            </p:nvSpPr>
            <p:spPr bwMode="auto">
              <a:xfrm>
                <a:off x="3723" y="2374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71" name="Line 238"/>
              <p:cNvSpPr>
                <a:spLocks noChangeShapeType="1"/>
              </p:cNvSpPr>
              <p:nvPr/>
            </p:nvSpPr>
            <p:spPr bwMode="auto">
              <a:xfrm>
                <a:off x="3723" y="2374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72" name="Rectangle 239"/>
              <p:cNvSpPr>
                <a:spLocks noChangeArrowheads="1"/>
              </p:cNvSpPr>
              <p:nvPr/>
            </p:nvSpPr>
            <p:spPr bwMode="auto">
              <a:xfrm>
                <a:off x="4712" y="2374"/>
                <a:ext cx="4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73" name="Line 240"/>
              <p:cNvSpPr>
                <a:spLocks noChangeShapeType="1"/>
              </p:cNvSpPr>
              <p:nvPr/>
            </p:nvSpPr>
            <p:spPr bwMode="auto">
              <a:xfrm>
                <a:off x="4712" y="2374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74" name="Rectangle 241"/>
              <p:cNvSpPr>
                <a:spLocks noChangeArrowheads="1"/>
              </p:cNvSpPr>
              <p:nvPr/>
            </p:nvSpPr>
            <p:spPr bwMode="auto">
              <a:xfrm>
                <a:off x="927" y="2535"/>
                <a:ext cx="800" cy="1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75" name="Rectangle 242"/>
              <p:cNvSpPr>
                <a:spLocks noChangeArrowheads="1"/>
              </p:cNvSpPr>
              <p:nvPr/>
            </p:nvSpPr>
            <p:spPr bwMode="auto">
              <a:xfrm>
                <a:off x="927" y="2550"/>
                <a:ext cx="32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76" name="Rectangle 243"/>
              <p:cNvSpPr>
                <a:spLocks noChangeArrowheads="1"/>
              </p:cNvSpPr>
              <p:nvPr/>
            </p:nvSpPr>
            <p:spPr bwMode="auto">
              <a:xfrm>
                <a:off x="1695" y="2550"/>
                <a:ext cx="32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77" name="Rectangle 244"/>
              <p:cNvSpPr>
                <a:spLocks noChangeArrowheads="1"/>
              </p:cNvSpPr>
              <p:nvPr/>
            </p:nvSpPr>
            <p:spPr bwMode="auto">
              <a:xfrm>
                <a:off x="927" y="2677"/>
                <a:ext cx="800" cy="14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78" name="Rectangle 245"/>
              <p:cNvSpPr>
                <a:spLocks noChangeArrowheads="1"/>
              </p:cNvSpPr>
              <p:nvPr/>
            </p:nvSpPr>
            <p:spPr bwMode="auto">
              <a:xfrm>
                <a:off x="959" y="2550"/>
                <a:ext cx="736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79" name="Rectangle 246"/>
              <p:cNvSpPr>
                <a:spLocks noChangeArrowheads="1"/>
              </p:cNvSpPr>
              <p:nvPr/>
            </p:nvSpPr>
            <p:spPr bwMode="auto">
              <a:xfrm>
                <a:off x="959" y="2549"/>
                <a:ext cx="53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ECOPETROL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0" name="Rectangle 247"/>
              <p:cNvSpPr>
                <a:spLocks noChangeArrowheads="1"/>
              </p:cNvSpPr>
              <p:nvPr/>
            </p:nvSpPr>
            <p:spPr bwMode="auto">
              <a:xfrm>
                <a:off x="1443" y="2549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1" name="Rectangle 248"/>
              <p:cNvSpPr>
                <a:spLocks noChangeArrowheads="1"/>
              </p:cNvSpPr>
              <p:nvPr/>
            </p:nvSpPr>
            <p:spPr bwMode="auto">
              <a:xfrm>
                <a:off x="2252" y="2549"/>
                <a:ext cx="510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$6.000.000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2" name="Rectangle 249"/>
              <p:cNvSpPr>
                <a:spLocks noChangeArrowheads="1"/>
              </p:cNvSpPr>
              <p:nvPr/>
            </p:nvSpPr>
            <p:spPr bwMode="auto">
              <a:xfrm>
                <a:off x="2712" y="2549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3" name="Rectangle 250"/>
              <p:cNvSpPr>
                <a:spLocks noChangeArrowheads="1"/>
              </p:cNvSpPr>
              <p:nvPr/>
            </p:nvSpPr>
            <p:spPr bwMode="auto">
              <a:xfrm>
                <a:off x="3567" y="2549"/>
                <a:ext cx="1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2%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4" name="Rectangle 251"/>
              <p:cNvSpPr>
                <a:spLocks noChangeArrowheads="1"/>
              </p:cNvSpPr>
              <p:nvPr/>
            </p:nvSpPr>
            <p:spPr bwMode="auto">
              <a:xfrm>
                <a:off x="3691" y="2549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5" name="Rectangle 252"/>
              <p:cNvSpPr>
                <a:spLocks noChangeArrowheads="1"/>
              </p:cNvSpPr>
              <p:nvPr/>
            </p:nvSpPr>
            <p:spPr bwMode="auto">
              <a:xfrm>
                <a:off x="4294" y="2549"/>
                <a:ext cx="43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$228.160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6" name="Rectangle 253"/>
              <p:cNvSpPr>
                <a:spLocks noChangeArrowheads="1"/>
              </p:cNvSpPr>
              <p:nvPr/>
            </p:nvSpPr>
            <p:spPr bwMode="auto">
              <a:xfrm>
                <a:off x="4678" y="2549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7" name="Rectangle 254"/>
              <p:cNvSpPr>
                <a:spLocks noChangeArrowheads="1"/>
              </p:cNvSpPr>
              <p:nvPr/>
            </p:nvSpPr>
            <p:spPr bwMode="auto">
              <a:xfrm>
                <a:off x="922" y="2530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88" name="Line 255"/>
              <p:cNvSpPr>
                <a:spLocks noChangeShapeType="1"/>
              </p:cNvSpPr>
              <p:nvPr/>
            </p:nvSpPr>
            <p:spPr bwMode="auto">
              <a:xfrm>
                <a:off x="922" y="2530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89" name="Line 256"/>
              <p:cNvSpPr>
                <a:spLocks noChangeShapeType="1"/>
              </p:cNvSpPr>
              <p:nvPr/>
            </p:nvSpPr>
            <p:spPr bwMode="auto">
              <a:xfrm>
                <a:off x="922" y="2530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90" name="Rectangle 257"/>
              <p:cNvSpPr>
                <a:spLocks noChangeArrowheads="1"/>
              </p:cNvSpPr>
              <p:nvPr/>
            </p:nvSpPr>
            <p:spPr bwMode="auto">
              <a:xfrm>
                <a:off x="927" y="2530"/>
                <a:ext cx="80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91" name="Line 258"/>
              <p:cNvSpPr>
                <a:spLocks noChangeShapeType="1"/>
              </p:cNvSpPr>
              <p:nvPr/>
            </p:nvSpPr>
            <p:spPr bwMode="auto">
              <a:xfrm>
                <a:off x="927" y="2530"/>
                <a:ext cx="8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92" name="Rectangle 259"/>
              <p:cNvSpPr>
                <a:spLocks noChangeArrowheads="1"/>
              </p:cNvSpPr>
              <p:nvPr/>
            </p:nvSpPr>
            <p:spPr bwMode="auto">
              <a:xfrm>
                <a:off x="1727" y="2530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93" name="Line 260"/>
              <p:cNvSpPr>
                <a:spLocks noChangeShapeType="1"/>
              </p:cNvSpPr>
              <p:nvPr/>
            </p:nvSpPr>
            <p:spPr bwMode="auto">
              <a:xfrm>
                <a:off x="1727" y="2530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94" name="Line 261"/>
              <p:cNvSpPr>
                <a:spLocks noChangeShapeType="1"/>
              </p:cNvSpPr>
              <p:nvPr/>
            </p:nvSpPr>
            <p:spPr bwMode="auto">
              <a:xfrm>
                <a:off x="1727" y="2530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95" name="Rectangle 262"/>
              <p:cNvSpPr>
                <a:spLocks noChangeArrowheads="1"/>
              </p:cNvSpPr>
              <p:nvPr/>
            </p:nvSpPr>
            <p:spPr bwMode="auto">
              <a:xfrm>
                <a:off x="1732" y="2530"/>
                <a:ext cx="101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96" name="Line 263"/>
              <p:cNvSpPr>
                <a:spLocks noChangeShapeType="1"/>
              </p:cNvSpPr>
              <p:nvPr/>
            </p:nvSpPr>
            <p:spPr bwMode="auto">
              <a:xfrm>
                <a:off x="1732" y="2530"/>
                <a:ext cx="10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97" name="Rectangle 264"/>
              <p:cNvSpPr>
                <a:spLocks noChangeArrowheads="1"/>
              </p:cNvSpPr>
              <p:nvPr/>
            </p:nvSpPr>
            <p:spPr bwMode="auto">
              <a:xfrm>
                <a:off x="2746" y="2530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98" name="Line 265"/>
              <p:cNvSpPr>
                <a:spLocks noChangeShapeType="1"/>
              </p:cNvSpPr>
              <p:nvPr/>
            </p:nvSpPr>
            <p:spPr bwMode="auto">
              <a:xfrm>
                <a:off x="2746" y="2530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299" name="Line 266"/>
              <p:cNvSpPr>
                <a:spLocks noChangeShapeType="1"/>
              </p:cNvSpPr>
              <p:nvPr/>
            </p:nvSpPr>
            <p:spPr bwMode="auto">
              <a:xfrm>
                <a:off x="2746" y="2530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00" name="Rectangle 267"/>
              <p:cNvSpPr>
                <a:spLocks noChangeArrowheads="1"/>
              </p:cNvSpPr>
              <p:nvPr/>
            </p:nvSpPr>
            <p:spPr bwMode="auto">
              <a:xfrm>
                <a:off x="2751" y="2530"/>
                <a:ext cx="972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01" name="Line 268"/>
              <p:cNvSpPr>
                <a:spLocks noChangeShapeType="1"/>
              </p:cNvSpPr>
              <p:nvPr/>
            </p:nvSpPr>
            <p:spPr bwMode="auto">
              <a:xfrm>
                <a:off x="2751" y="2530"/>
                <a:ext cx="97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02" name="Rectangle 269"/>
              <p:cNvSpPr>
                <a:spLocks noChangeArrowheads="1"/>
              </p:cNvSpPr>
              <p:nvPr/>
            </p:nvSpPr>
            <p:spPr bwMode="auto">
              <a:xfrm>
                <a:off x="3723" y="2530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03" name="Line 270"/>
              <p:cNvSpPr>
                <a:spLocks noChangeShapeType="1"/>
              </p:cNvSpPr>
              <p:nvPr/>
            </p:nvSpPr>
            <p:spPr bwMode="auto">
              <a:xfrm>
                <a:off x="3723" y="2530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04" name="Line 271"/>
              <p:cNvSpPr>
                <a:spLocks noChangeShapeType="1"/>
              </p:cNvSpPr>
              <p:nvPr/>
            </p:nvSpPr>
            <p:spPr bwMode="auto">
              <a:xfrm>
                <a:off x="3723" y="2530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05" name="Rectangle 272"/>
              <p:cNvSpPr>
                <a:spLocks noChangeArrowheads="1"/>
              </p:cNvSpPr>
              <p:nvPr/>
            </p:nvSpPr>
            <p:spPr bwMode="auto">
              <a:xfrm>
                <a:off x="3728" y="2530"/>
                <a:ext cx="98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06" name="Line 273"/>
              <p:cNvSpPr>
                <a:spLocks noChangeShapeType="1"/>
              </p:cNvSpPr>
              <p:nvPr/>
            </p:nvSpPr>
            <p:spPr bwMode="auto">
              <a:xfrm>
                <a:off x="3728" y="2530"/>
                <a:ext cx="9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07" name="Rectangle 274"/>
              <p:cNvSpPr>
                <a:spLocks noChangeArrowheads="1"/>
              </p:cNvSpPr>
              <p:nvPr/>
            </p:nvSpPr>
            <p:spPr bwMode="auto">
              <a:xfrm>
                <a:off x="4712" y="2530"/>
                <a:ext cx="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08" name="Line 275"/>
              <p:cNvSpPr>
                <a:spLocks noChangeShapeType="1"/>
              </p:cNvSpPr>
              <p:nvPr/>
            </p:nvSpPr>
            <p:spPr bwMode="auto">
              <a:xfrm>
                <a:off x="4712" y="2530"/>
                <a:ext cx="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09" name="Line 276"/>
              <p:cNvSpPr>
                <a:spLocks noChangeShapeType="1"/>
              </p:cNvSpPr>
              <p:nvPr/>
            </p:nvSpPr>
            <p:spPr bwMode="auto">
              <a:xfrm>
                <a:off x="4712" y="2530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10" name="Rectangle 277"/>
              <p:cNvSpPr>
                <a:spLocks noChangeArrowheads="1"/>
              </p:cNvSpPr>
              <p:nvPr/>
            </p:nvSpPr>
            <p:spPr bwMode="auto">
              <a:xfrm>
                <a:off x="922" y="2535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11" name="Line 278"/>
              <p:cNvSpPr>
                <a:spLocks noChangeShapeType="1"/>
              </p:cNvSpPr>
              <p:nvPr/>
            </p:nvSpPr>
            <p:spPr bwMode="auto">
              <a:xfrm>
                <a:off x="922" y="2535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12" name="Rectangle 279"/>
              <p:cNvSpPr>
                <a:spLocks noChangeArrowheads="1"/>
              </p:cNvSpPr>
              <p:nvPr/>
            </p:nvSpPr>
            <p:spPr bwMode="auto">
              <a:xfrm>
                <a:off x="1727" y="2535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13" name="Line 280"/>
              <p:cNvSpPr>
                <a:spLocks noChangeShapeType="1"/>
              </p:cNvSpPr>
              <p:nvPr/>
            </p:nvSpPr>
            <p:spPr bwMode="auto">
              <a:xfrm>
                <a:off x="1727" y="2535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14" name="Rectangle 281"/>
              <p:cNvSpPr>
                <a:spLocks noChangeArrowheads="1"/>
              </p:cNvSpPr>
              <p:nvPr/>
            </p:nvSpPr>
            <p:spPr bwMode="auto">
              <a:xfrm>
                <a:off x="2746" y="2535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15" name="Line 282"/>
              <p:cNvSpPr>
                <a:spLocks noChangeShapeType="1"/>
              </p:cNvSpPr>
              <p:nvPr/>
            </p:nvSpPr>
            <p:spPr bwMode="auto">
              <a:xfrm>
                <a:off x="2746" y="2535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16" name="Rectangle 283"/>
              <p:cNvSpPr>
                <a:spLocks noChangeArrowheads="1"/>
              </p:cNvSpPr>
              <p:nvPr/>
            </p:nvSpPr>
            <p:spPr bwMode="auto">
              <a:xfrm>
                <a:off x="3723" y="2535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17" name="Line 284"/>
              <p:cNvSpPr>
                <a:spLocks noChangeShapeType="1"/>
              </p:cNvSpPr>
              <p:nvPr/>
            </p:nvSpPr>
            <p:spPr bwMode="auto">
              <a:xfrm>
                <a:off x="3723" y="2535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18" name="Rectangle 285"/>
              <p:cNvSpPr>
                <a:spLocks noChangeArrowheads="1"/>
              </p:cNvSpPr>
              <p:nvPr/>
            </p:nvSpPr>
            <p:spPr bwMode="auto">
              <a:xfrm>
                <a:off x="4712" y="2535"/>
                <a:ext cx="4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19" name="Line 286"/>
              <p:cNvSpPr>
                <a:spLocks noChangeShapeType="1"/>
              </p:cNvSpPr>
              <p:nvPr/>
            </p:nvSpPr>
            <p:spPr bwMode="auto">
              <a:xfrm>
                <a:off x="4712" y="2535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20" name="Rectangle 287"/>
              <p:cNvSpPr>
                <a:spLocks noChangeArrowheads="1"/>
              </p:cNvSpPr>
              <p:nvPr/>
            </p:nvSpPr>
            <p:spPr bwMode="auto">
              <a:xfrm>
                <a:off x="927" y="2696"/>
                <a:ext cx="800" cy="1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21" name="Rectangle 288"/>
              <p:cNvSpPr>
                <a:spLocks noChangeArrowheads="1"/>
              </p:cNvSpPr>
              <p:nvPr/>
            </p:nvSpPr>
            <p:spPr bwMode="auto">
              <a:xfrm>
                <a:off x="927" y="2711"/>
                <a:ext cx="32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22" name="Rectangle 289"/>
              <p:cNvSpPr>
                <a:spLocks noChangeArrowheads="1"/>
              </p:cNvSpPr>
              <p:nvPr/>
            </p:nvSpPr>
            <p:spPr bwMode="auto">
              <a:xfrm>
                <a:off x="1695" y="2711"/>
                <a:ext cx="32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23" name="Rectangle 290"/>
              <p:cNvSpPr>
                <a:spLocks noChangeArrowheads="1"/>
              </p:cNvSpPr>
              <p:nvPr/>
            </p:nvSpPr>
            <p:spPr bwMode="auto">
              <a:xfrm>
                <a:off x="927" y="2838"/>
                <a:ext cx="800" cy="14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24" name="Rectangle 291"/>
              <p:cNvSpPr>
                <a:spLocks noChangeArrowheads="1"/>
              </p:cNvSpPr>
              <p:nvPr/>
            </p:nvSpPr>
            <p:spPr bwMode="auto">
              <a:xfrm>
                <a:off x="959" y="2711"/>
                <a:ext cx="736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25" name="Rectangle 292"/>
              <p:cNvSpPr>
                <a:spLocks noChangeArrowheads="1"/>
              </p:cNvSpPr>
              <p:nvPr/>
            </p:nvSpPr>
            <p:spPr bwMode="auto">
              <a:xfrm>
                <a:off x="959" y="2710"/>
                <a:ext cx="29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ÉXITO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6" name="Rectangle 293"/>
              <p:cNvSpPr>
                <a:spLocks noChangeArrowheads="1"/>
              </p:cNvSpPr>
              <p:nvPr/>
            </p:nvSpPr>
            <p:spPr bwMode="auto">
              <a:xfrm>
                <a:off x="1202" y="2710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7" name="Rectangle 294"/>
              <p:cNvSpPr>
                <a:spLocks noChangeArrowheads="1"/>
              </p:cNvSpPr>
              <p:nvPr/>
            </p:nvSpPr>
            <p:spPr bwMode="auto">
              <a:xfrm>
                <a:off x="2252" y="2710"/>
                <a:ext cx="510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$5.000.000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8" name="Rectangle 295"/>
              <p:cNvSpPr>
                <a:spLocks noChangeArrowheads="1"/>
              </p:cNvSpPr>
              <p:nvPr/>
            </p:nvSpPr>
            <p:spPr bwMode="auto">
              <a:xfrm>
                <a:off x="2712" y="2710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9" name="Rectangle 296"/>
              <p:cNvSpPr>
                <a:spLocks noChangeArrowheads="1"/>
              </p:cNvSpPr>
              <p:nvPr/>
            </p:nvSpPr>
            <p:spPr bwMode="auto">
              <a:xfrm>
                <a:off x="3567" y="2710"/>
                <a:ext cx="1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1%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0" name="Rectangle 297"/>
              <p:cNvSpPr>
                <a:spLocks noChangeArrowheads="1"/>
              </p:cNvSpPr>
              <p:nvPr/>
            </p:nvSpPr>
            <p:spPr bwMode="auto">
              <a:xfrm>
                <a:off x="3691" y="2710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1" name="Rectangle 298"/>
              <p:cNvSpPr>
                <a:spLocks noChangeArrowheads="1"/>
              </p:cNvSpPr>
              <p:nvPr/>
            </p:nvSpPr>
            <p:spPr bwMode="auto">
              <a:xfrm>
                <a:off x="4294" y="2710"/>
                <a:ext cx="43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$195.915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2" name="Rectangle 299"/>
              <p:cNvSpPr>
                <a:spLocks noChangeArrowheads="1"/>
              </p:cNvSpPr>
              <p:nvPr/>
            </p:nvSpPr>
            <p:spPr bwMode="auto">
              <a:xfrm>
                <a:off x="4678" y="2710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3" name="Rectangle 300"/>
              <p:cNvSpPr>
                <a:spLocks noChangeArrowheads="1"/>
              </p:cNvSpPr>
              <p:nvPr/>
            </p:nvSpPr>
            <p:spPr bwMode="auto">
              <a:xfrm>
                <a:off x="922" y="2691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34" name="Line 301"/>
              <p:cNvSpPr>
                <a:spLocks noChangeShapeType="1"/>
              </p:cNvSpPr>
              <p:nvPr/>
            </p:nvSpPr>
            <p:spPr bwMode="auto">
              <a:xfrm>
                <a:off x="922" y="2691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35" name="Line 302"/>
              <p:cNvSpPr>
                <a:spLocks noChangeShapeType="1"/>
              </p:cNvSpPr>
              <p:nvPr/>
            </p:nvSpPr>
            <p:spPr bwMode="auto">
              <a:xfrm>
                <a:off x="922" y="2691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36" name="Rectangle 303"/>
              <p:cNvSpPr>
                <a:spLocks noChangeArrowheads="1"/>
              </p:cNvSpPr>
              <p:nvPr/>
            </p:nvSpPr>
            <p:spPr bwMode="auto">
              <a:xfrm>
                <a:off x="927" y="2691"/>
                <a:ext cx="80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37" name="Line 304"/>
              <p:cNvSpPr>
                <a:spLocks noChangeShapeType="1"/>
              </p:cNvSpPr>
              <p:nvPr/>
            </p:nvSpPr>
            <p:spPr bwMode="auto">
              <a:xfrm>
                <a:off x="927" y="2691"/>
                <a:ext cx="8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38" name="Rectangle 305"/>
              <p:cNvSpPr>
                <a:spLocks noChangeArrowheads="1"/>
              </p:cNvSpPr>
              <p:nvPr/>
            </p:nvSpPr>
            <p:spPr bwMode="auto">
              <a:xfrm>
                <a:off x="1727" y="2691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39" name="Line 306"/>
              <p:cNvSpPr>
                <a:spLocks noChangeShapeType="1"/>
              </p:cNvSpPr>
              <p:nvPr/>
            </p:nvSpPr>
            <p:spPr bwMode="auto">
              <a:xfrm>
                <a:off x="1727" y="2691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40" name="Line 307"/>
              <p:cNvSpPr>
                <a:spLocks noChangeShapeType="1"/>
              </p:cNvSpPr>
              <p:nvPr/>
            </p:nvSpPr>
            <p:spPr bwMode="auto">
              <a:xfrm>
                <a:off x="1727" y="2691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41" name="Rectangle 308"/>
              <p:cNvSpPr>
                <a:spLocks noChangeArrowheads="1"/>
              </p:cNvSpPr>
              <p:nvPr/>
            </p:nvSpPr>
            <p:spPr bwMode="auto">
              <a:xfrm>
                <a:off x="1732" y="2691"/>
                <a:ext cx="101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42" name="Line 309"/>
              <p:cNvSpPr>
                <a:spLocks noChangeShapeType="1"/>
              </p:cNvSpPr>
              <p:nvPr/>
            </p:nvSpPr>
            <p:spPr bwMode="auto">
              <a:xfrm>
                <a:off x="1732" y="2691"/>
                <a:ext cx="10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43" name="Rectangle 310"/>
              <p:cNvSpPr>
                <a:spLocks noChangeArrowheads="1"/>
              </p:cNvSpPr>
              <p:nvPr/>
            </p:nvSpPr>
            <p:spPr bwMode="auto">
              <a:xfrm>
                <a:off x="2746" y="2691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44" name="Line 311"/>
              <p:cNvSpPr>
                <a:spLocks noChangeShapeType="1"/>
              </p:cNvSpPr>
              <p:nvPr/>
            </p:nvSpPr>
            <p:spPr bwMode="auto">
              <a:xfrm>
                <a:off x="2746" y="2691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45" name="Line 312"/>
              <p:cNvSpPr>
                <a:spLocks noChangeShapeType="1"/>
              </p:cNvSpPr>
              <p:nvPr/>
            </p:nvSpPr>
            <p:spPr bwMode="auto">
              <a:xfrm>
                <a:off x="2746" y="2691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46" name="Rectangle 313"/>
              <p:cNvSpPr>
                <a:spLocks noChangeArrowheads="1"/>
              </p:cNvSpPr>
              <p:nvPr/>
            </p:nvSpPr>
            <p:spPr bwMode="auto">
              <a:xfrm>
                <a:off x="2751" y="2691"/>
                <a:ext cx="972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47" name="Line 314"/>
              <p:cNvSpPr>
                <a:spLocks noChangeShapeType="1"/>
              </p:cNvSpPr>
              <p:nvPr/>
            </p:nvSpPr>
            <p:spPr bwMode="auto">
              <a:xfrm>
                <a:off x="2751" y="2691"/>
                <a:ext cx="97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48" name="Rectangle 315"/>
              <p:cNvSpPr>
                <a:spLocks noChangeArrowheads="1"/>
              </p:cNvSpPr>
              <p:nvPr/>
            </p:nvSpPr>
            <p:spPr bwMode="auto">
              <a:xfrm>
                <a:off x="3723" y="2691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49" name="Line 316"/>
              <p:cNvSpPr>
                <a:spLocks noChangeShapeType="1"/>
              </p:cNvSpPr>
              <p:nvPr/>
            </p:nvSpPr>
            <p:spPr bwMode="auto">
              <a:xfrm>
                <a:off x="3723" y="2691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50" name="Line 317"/>
              <p:cNvSpPr>
                <a:spLocks noChangeShapeType="1"/>
              </p:cNvSpPr>
              <p:nvPr/>
            </p:nvSpPr>
            <p:spPr bwMode="auto">
              <a:xfrm>
                <a:off x="3723" y="2691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51" name="Rectangle 318"/>
              <p:cNvSpPr>
                <a:spLocks noChangeArrowheads="1"/>
              </p:cNvSpPr>
              <p:nvPr/>
            </p:nvSpPr>
            <p:spPr bwMode="auto">
              <a:xfrm>
                <a:off x="3728" y="2691"/>
                <a:ext cx="98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52" name="Line 319"/>
              <p:cNvSpPr>
                <a:spLocks noChangeShapeType="1"/>
              </p:cNvSpPr>
              <p:nvPr/>
            </p:nvSpPr>
            <p:spPr bwMode="auto">
              <a:xfrm>
                <a:off x="3728" y="2691"/>
                <a:ext cx="9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53" name="Rectangle 320"/>
              <p:cNvSpPr>
                <a:spLocks noChangeArrowheads="1"/>
              </p:cNvSpPr>
              <p:nvPr/>
            </p:nvSpPr>
            <p:spPr bwMode="auto">
              <a:xfrm>
                <a:off x="4712" y="2691"/>
                <a:ext cx="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54" name="Line 321"/>
              <p:cNvSpPr>
                <a:spLocks noChangeShapeType="1"/>
              </p:cNvSpPr>
              <p:nvPr/>
            </p:nvSpPr>
            <p:spPr bwMode="auto">
              <a:xfrm>
                <a:off x="4712" y="2691"/>
                <a:ext cx="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55" name="Line 322"/>
              <p:cNvSpPr>
                <a:spLocks noChangeShapeType="1"/>
              </p:cNvSpPr>
              <p:nvPr/>
            </p:nvSpPr>
            <p:spPr bwMode="auto">
              <a:xfrm>
                <a:off x="4712" y="2691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56" name="Rectangle 323"/>
              <p:cNvSpPr>
                <a:spLocks noChangeArrowheads="1"/>
              </p:cNvSpPr>
              <p:nvPr/>
            </p:nvSpPr>
            <p:spPr bwMode="auto">
              <a:xfrm>
                <a:off x="922" y="2696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57" name="Line 324"/>
              <p:cNvSpPr>
                <a:spLocks noChangeShapeType="1"/>
              </p:cNvSpPr>
              <p:nvPr/>
            </p:nvSpPr>
            <p:spPr bwMode="auto">
              <a:xfrm>
                <a:off x="922" y="2696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58" name="Rectangle 325"/>
              <p:cNvSpPr>
                <a:spLocks noChangeArrowheads="1"/>
              </p:cNvSpPr>
              <p:nvPr/>
            </p:nvSpPr>
            <p:spPr bwMode="auto">
              <a:xfrm>
                <a:off x="1727" y="2696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59" name="Line 326"/>
              <p:cNvSpPr>
                <a:spLocks noChangeShapeType="1"/>
              </p:cNvSpPr>
              <p:nvPr/>
            </p:nvSpPr>
            <p:spPr bwMode="auto">
              <a:xfrm>
                <a:off x="1727" y="2696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60" name="Rectangle 327"/>
              <p:cNvSpPr>
                <a:spLocks noChangeArrowheads="1"/>
              </p:cNvSpPr>
              <p:nvPr/>
            </p:nvSpPr>
            <p:spPr bwMode="auto">
              <a:xfrm>
                <a:off x="2746" y="2696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61" name="Line 328"/>
              <p:cNvSpPr>
                <a:spLocks noChangeShapeType="1"/>
              </p:cNvSpPr>
              <p:nvPr/>
            </p:nvSpPr>
            <p:spPr bwMode="auto">
              <a:xfrm>
                <a:off x="2746" y="2696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62" name="Rectangle 329"/>
              <p:cNvSpPr>
                <a:spLocks noChangeArrowheads="1"/>
              </p:cNvSpPr>
              <p:nvPr/>
            </p:nvSpPr>
            <p:spPr bwMode="auto">
              <a:xfrm>
                <a:off x="3723" y="2696"/>
                <a:ext cx="5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63" name="Line 330"/>
              <p:cNvSpPr>
                <a:spLocks noChangeShapeType="1"/>
              </p:cNvSpPr>
              <p:nvPr/>
            </p:nvSpPr>
            <p:spPr bwMode="auto">
              <a:xfrm>
                <a:off x="3723" y="2696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64" name="Rectangle 331"/>
              <p:cNvSpPr>
                <a:spLocks noChangeArrowheads="1"/>
              </p:cNvSpPr>
              <p:nvPr/>
            </p:nvSpPr>
            <p:spPr bwMode="auto">
              <a:xfrm>
                <a:off x="4712" y="2696"/>
                <a:ext cx="4" cy="15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65" name="Line 332"/>
              <p:cNvSpPr>
                <a:spLocks noChangeShapeType="1"/>
              </p:cNvSpPr>
              <p:nvPr/>
            </p:nvSpPr>
            <p:spPr bwMode="auto">
              <a:xfrm>
                <a:off x="4712" y="2696"/>
                <a:ext cx="0" cy="15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66" name="Rectangle 333"/>
              <p:cNvSpPr>
                <a:spLocks noChangeArrowheads="1"/>
              </p:cNvSpPr>
              <p:nvPr/>
            </p:nvSpPr>
            <p:spPr bwMode="auto">
              <a:xfrm>
                <a:off x="927" y="2858"/>
                <a:ext cx="800" cy="14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67" name="Rectangle 334"/>
              <p:cNvSpPr>
                <a:spLocks noChangeArrowheads="1"/>
              </p:cNvSpPr>
              <p:nvPr/>
            </p:nvSpPr>
            <p:spPr bwMode="auto">
              <a:xfrm>
                <a:off x="927" y="2872"/>
                <a:ext cx="32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68" name="Rectangle 335"/>
              <p:cNvSpPr>
                <a:spLocks noChangeArrowheads="1"/>
              </p:cNvSpPr>
              <p:nvPr/>
            </p:nvSpPr>
            <p:spPr bwMode="auto">
              <a:xfrm>
                <a:off x="1695" y="2872"/>
                <a:ext cx="32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69" name="Rectangle 336"/>
              <p:cNvSpPr>
                <a:spLocks noChangeArrowheads="1"/>
              </p:cNvSpPr>
              <p:nvPr/>
            </p:nvSpPr>
            <p:spPr bwMode="auto">
              <a:xfrm>
                <a:off x="927" y="2999"/>
                <a:ext cx="800" cy="1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70" name="Rectangle 337"/>
              <p:cNvSpPr>
                <a:spLocks noChangeArrowheads="1"/>
              </p:cNvSpPr>
              <p:nvPr/>
            </p:nvSpPr>
            <p:spPr bwMode="auto">
              <a:xfrm>
                <a:off x="959" y="2872"/>
                <a:ext cx="736" cy="127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71" name="Rectangle 338"/>
              <p:cNvSpPr>
                <a:spLocks noChangeArrowheads="1"/>
              </p:cNvSpPr>
              <p:nvPr/>
            </p:nvSpPr>
            <p:spPr bwMode="auto">
              <a:xfrm>
                <a:off x="959" y="2871"/>
                <a:ext cx="358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ISAGEN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2" name="Rectangle 339"/>
              <p:cNvSpPr>
                <a:spLocks noChangeArrowheads="1"/>
              </p:cNvSpPr>
              <p:nvPr/>
            </p:nvSpPr>
            <p:spPr bwMode="auto">
              <a:xfrm>
                <a:off x="1268" y="2871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3" name="Rectangle 340"/>
              <p:cNvSpPr>
                <a:spLocks noChangeArrowheads="1"/>
              </p:cNvSpPr>
              <p:nvPr/>
            </p:nvSpPr>
            <p:spPr bwMode="auto">
              <a:xfrm>
                <a:off x="2252" y="2871"/>
                <a:ext cx="510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$3.000.000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4" name="Rectangle 341"/>
              <p:cNvSpPr>
                <a:spLocks noChangeArrowheads="1"/>
              </p:cNvSpPr>
              <p:nvPr/>
            </p:nvSpPr>
            <p:spPr bwMode="auto">
              <a:xfrm>
                <a:off x="2712" y="2871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5" name="Rectangle 342"/>
              <p:cNvSpPr>
                <a:spLocks noChangeArrowheads="1"/>
              </p:cNvSpPr>
              <p:nvPr/>
            </p:nvSpPr>
            <p:spPr bwMode="auto">
              <a:xfrm>
                <a:off x="3567" y="2871"/>
                <a:ext cx="1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1%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6" name="Rectangle 343"/>
              <p:cNvSpPr>
                <a:spLocks noChangeArrowheads="1"/>
              </p:cNvSpPr>
              <p:nvPr/>
            </p:nvSpPr>
            <p:spPr bwMode="auto">
              <a:xfrm>
                <a:off x="3691" y="2871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7" name="Rectangle 344"/>
              <p:cNvSpPr>
                <a:spLocks noChangeArrowheads="1"/>
              </p:cNvSpPr>
              <p:nvPr/>
            </p:nvSpPr>
            <p:spPr bwMode="auto">
              <a:xfrm>
                <a:off x="4346" y="2871"/>
                <a:ext cx="383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$91.384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8" name="Rectangle 345"/>
              <p:cNvSpPr>
                <a:spLocks noChangeArrowheads="1"/>
              </p:cNvSpPr>
              <p:nvPr/>
            </p:nvSpPr>
            <p:spPr bwMode="auto">
              <a:xfrm>
                <a:off x="4678" y="2871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9" name="Rectangle 346"/>
              <p:cNvSpPr>
                <a:spLocks noChangeArrowheads="1"/>
              </p:cNvSpPr>
              <p:nvPr/>
            </p:nvSpPr>
            <p:spPr bwMode="auto">
              <a:xfrm>
                <a:off x="922" y="2852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80" name="Line 347"/>
              <p:cNvSpPr>
                <a:spLocks noChangeShapeType="1"/>
              </p:cNvSpPr>
              <p:nvPr/>
            </p:nvSpPr>
            <p:spPr bwMode="auto">
              <a:xfrm>
                <a:off x="922" y="2852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81" name="Line 348"/>
              <p:cNvSpPr>
                <a:spLocks noChangeShapeType="1"/>
              </p:cNvSpPr>
              <p:nvPr/>
            </p:nvSpPr>
            <p:spPr bwMode="auto">
              <a:xfrm>
                <a:off x="922" y="2852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82" name="Rectangle 349"/>
              <p:cNvSpPr>
                <a:spLocks noChangeArrowheads="1"/>
              </p:cNvSpPr>
              <p:nvPr/>
            </p:nvSpPr>
            <p:spPr bwMode="auto">
              <a:xfrm>
                <a:off x="927" y="2852"/>
                <a:ext cx="80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83" name="Line 350"/>
              <p:cNvSpPr>
                <a:spLocks noChangeShapeType="1"/>
              </p:cNvSpPr>
              <p:nvPr/>
            </p:nvSpPr>
            <p:spPr bwMode="auto">
              <a:xfrm>
                <a:off x="927" y="2852"/>
                <a:ext cx="8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84" name="Rectangle 351"/>
              <p:cNvSpPr>
                <a:spLocks noChangeArrowheads="1"/>
              </p:cNvSpPr>
              <p:nvPr/>
            </p:nvSpPr>
            <p:spPr bwMode="auto">
              <a:xfrm>
                <a:off x="1727" y="2852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85" name="Line 352"/>
              <p:cNvSpPr>
                <a:spLocks noChangeShapeType="1"/>
              </p:cNvSpPr>
              <p:nvPr/>
            </p:nvSpPr>
            <p:spPr bwMode="auto">
              <a:xfrm>
                <a:off x="1727" y="2852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86" name="Line 353"/>
              <p:cNvSpPr>
                <a:spLocks noChangeShapeType="1"/>
              </p:cNvSpPr>
              <p:nvPr/>
            </p:nvSpPr>
            <p:spPr bwMode="auto">
              <a:xfrm>
                <a:off x="1727" y="2852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87" name="Rectangle 354"/>
              <p:cNvSpPr>
                <a:spLocks noChangeArrowheads="1"/>
              </p:cNvSpPr>
              <p:nvPr/>
            </p:nvSpPr>
            <p:spPr bwMode="auto">
              <a:xfrm>
                <a:off x="1732" y="2852"/>
                <a:ext cx="101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88" name="Line 355"/>
              <p:cNvSpPr>
                <a:spLocks noChangeShapeType="1"/>
              </p:cNvSpPr>
              <p:nvPr/>
            </p:nvSpPr>
            <p:spPr bwMode="auto">
              <a:xfrm>
                <a:off x="1732" y="2852"/>
                <a:ext cx="10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89" name="Rectangle 356"/>
              <p:cNvSpPr>
                <a:spLocks noChangeArrowheads="1"/>
              </p:cNvSpPr>
              <p:nvPr/>
            </p:nvSpPr>
            <p:spPr bwMode="auto">
              <a:xfrm>
                <a:off x="2746" y="2852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90" name="Line 357"/>
              <p:cNvSpPr>
                <a:spLocks noChangeShapeType="1"/>
              </p:cNvSpPr>
              <p:nvPr/>
            </p:nvSpPr>
            <p:spPr bwMode="auto">
              <a:xfrm>
                <a:off x="2746" y="2852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91" name="Line 358"/>
              <p:cNvSpPr>
                <a:spLocks noChangeShapeType="1"/>
              </p:cNvSpPr>
              <p:nvPr/>
            </p:nvSpPr>
            <p:spPr bwMode="auto">
              <a:xfrm>
                <a:off x="2746" y="2852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92" name="Rectangle 359"/>
              <p:cNvSpPr>
                <a:spLocks noChangeArrowheads="1"/>
              </p:cNvSpPr>
              <p:nvPr/>
            </p:nvSpPr>
            <p:spPr bwMode="auto">
              <a:xfrm>
                <a:off x="2751" y="2852"/>
                <a:ext cx="972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93" name="Line 360"/>
              <p:cNvSpPr>
                <a:spLocks noChangeShapeType="1"/>
              </p:cNvSpPr>
              <p:nvPr/>
            </p:nvSpPr>
            <p:spPr bwMode="auto">
              <a:xfrm>
                <a:off x="2751" y="2852"/>
                <a:ext cx="97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94" name="Rectangle 361"/>
              <p:cNvSpPr>
                <a:spLocks noChangeArrowheads="1"/>
              </p:cNvSpPr>
              <p:nvPr/>
            </p:nvSpPr>
            <p:spPr bwMode="auto">
              <a:xfrm>
                <a:off x="3723" y="2852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95" name="Line 362"/>
              <p:cNvSpPr>
                <a:spLocks noChangeShapeType="1"/>
              </p:cNvSpPr>
              <p:nvPr/>
            </p:nvSpPr>
            <p:spPr bwMode="auto">
              <a:xfrm>
                <a:off x="3723" y="2852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96" name="Line 363"/>
              <p:cNvSpPr>
                <a:spLocks noChangeShapeType="1"/>
              </p:cNvSpPr>
              <p:nvPr/>
            </p:nvSpPr>
            <p:spPr bwMode="auto">
              <a:xfrm>
                <a:off x="3723" y="2852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97" name="Rectangle 364"/>
              <p:cNvSpPr>
                <a:spLocks noChangeArrowheads="1"/>
              </p:cNvSpPr>
              <p:nvPr/>
            </p:nvSpPr>
            <p:spPr bwMode="auto">
              <a:xfrm>
                <a:off x="3728" y="2852"/>
                <a:ext cx="98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98" name="Line 365"/>
              <p:cNvSpPr>
                <a:spLocks noChangeShapeType="1"/>
              </p:cNvSpPr>
              <p:nvPr/>
            </p:nvSpPr>
            <p:spPr bwMode="auto">
              <a:xfrm>
                <a:off x="3728" y="2852"/>
                <a:ext cx="9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399" name="Rectangle 366"/>
              <p:cNvSpPr>
                <a:spLocks noChangeArrowheads="1"/>
              </p:cNvSpPr>
              <p:nvPr/>
            </p:nvSpPr>
            <p:spPr bwMode="auto">
              <a:xfrm>
                <a:off x="4712" y="2852"/>
                <a:ext cx="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00" name="Line 367"/>
              <p:cNvSpPr>
                <a:spLocks noChangeShapeType="1"/>
              </p:cNvSpPr>
              <p:nvPr/>
            </p:nvSpPr>
            <p:spPr bwMode="auto">
              <a:xfrm>
                <a:off x="4712" y="2852"/>
                <a:ext cx="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01" name="Line 368"/>
              <p:cNvSpPr>
                <a:spLocks noChangeShapeType="1"/>
              </p:cNvSpPr>
              <p:nvPr/>
            </p:nvSpPr>
            <p:spPr bwMode="auto">
              <a:xfrm>
                <a:off x="4712" y="2852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02" name="Rectangle 369"/>
              <p:cNvSpPr>
                <a:spLocks noChangeArrowheads="1"/>
              </p:cNvSpPr>
              <p:nvPr/>
            </p:nvSpPr>
            <p:spPr bwMode="auto">
              <a:xfrm>
                <a:off x="922" y="2857"/>
                <a:ext cx="5" cy="15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03" name="Line 370"/>
              <p:cNvSpPr>
                <a:spLocks noChangeShapeType="1"/>
              </p:cNvSpPr>
              <p:nvPr/>
            </p:nvSpPr>
            <p:spPr bwMode="auto">
              <a:xfrm>
                <a:off x="922" y="2857"/>
                <a:ext cx="0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04" name="Rectangle 371"/>
              <p:cNvSpPr>
                <a:spLocks noChangeArrowheads="1"/>
              </p:cNvSpPr>
              <p:nvPr/>
            </p:nvSpPr>
            <p:spPr bwMode="auto">
              <a:xfrm>
                <a:off x="1727" y="2857"/>
                <a:ext cx="5" cy="15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05" name="Line 372"/>
              <p:cNvSpPr>
                <a:spLocks noChangeShapeType="1"/>
              </p:cNvSpPr>
              <p:nvPr/>
            </p:nvSpPr>
            <p:spPr bwMode="auto">
              <a:xfrm>
                <a:off x="1727" y="2857"/>
                <a:ext cx="0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06" name="Rectangle 373"/>
              <p:cNvSpPr>
                <a:spLocks noChangeArrowheads="1"/>
              </p:cNvSpPr>
              <p:nvPr/>
            </p:nvSpPr>
            <p:spPr bwMode="auto">
              <a:xfrm>
                <a:off x="2746" y="2857"/>
                <a:ext cx="5" cy="15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07" name="Line 374"/>
              <p:cNvSpPr>
                <a:spLocks noChangeShapeType="1"/>
              </p:cNvSpPr>
              <p:nvPr/>
            </p:nvSpPr>
            <p:spPr bwMode="auto">
              <a:xfrm>
                <a:off x="2746" y="2857"/>
                <a:ext cx="0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08" name="Rectangle 375"/>
              <p:cNvSpPr>
                <a:spLocks noChangeArrowheads="1"/>
              </p:cNvSpPr>
              <p:nvPr/>
            </p:nvSpPr>
            <p:spPr bwMode="auto">
              <a:xfrm>
                <a:off x="3723" y="2857"/>
                <a:ext cx="5" cy="15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09" name="Line 376"/>
              <p:cNvSpPr>
                <a:spLocks noChangeShapeType="1"/>
              </p:cNvSpPr>
              <p:nvPr/>
            </p:nvSpPr>
            <p:spPr bwMode="auto">
              <a:xfrm>
                <a:off x="3723" y="2857"/>
                <a:ext cx="0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10" name="Rectangle 377"/>
              <p:cNvSpPr>
                <a:spLocks noChangeArrowheads="1"/>
              </p:cNvSpPr>
              <p:nvPr/>
            </p:nvSpPr>
            <p:spPr bwMode="auto">
              <a:xfrm>
                <a:off x="4712" y="2857"/>
                <a:ext cx="4" cy="15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11" name="Line 378"/>
              <p:cNvSpPr>
                <a:spLocks noChangeShapeType="1"/>
              </p:cNvSpPr>
              <p:nvPr/>
            </p:nvSpPr>
            <p:spPr bwMode="auto">
              <a:xfrm>
                <a:off x="4712" y="2857"/>
                <a:ext cx="0" cy="15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12" name="Rectangle 379"/>
              <p:cNvSpPr>
                <a:spLocks noChangeArrowheads="1"/>
              </p:cNvSpPr>
              <p:nvPr/>
            </p:nvSpPr>
            <p:spPr bwMode="auto">
              <a:xfrm>
                <a:off x="927" y="3019"/>
                <a:ext cx="800" cy="13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13" name="Rectangle 380"/>
              <p:cNvSpPr>
                <a:spLocks noChangeArrowheads="1"/>
              </p:cNvSpPr>
              <p:nvPr/>
            </p:nvSpPr>
            <p:spPr bwMode="auto">
              <a:xfrm>
                <a:off x="927" y="3032"/>
                <a:ext cx="32" cy="128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14" name="Rectangle 381"/>
              <p:cNvSpPr>
                <a:spLocks noChangeArrowheads="1"/>
              </p:cNvSpPr>
              <p:nvPr/>
            </p:nvSpPr>
            <p:spPr bwMode="auto">
              <a:xfrm>
                <a:off x="1695" y="3032"/>
                <a:ext cx="32" cy="128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15" name="Rectangle 382"/>
              <p:cNvSpPr>
                <a:spLocks noChangeArrowheads="1"/>
              </p:cNvSpPr>
              <p:nvPr/>
            </p:nvSpPr>
            <p:spPr bwMode="auto">
              <a:xfrm>
                <a:off x="927" y="3160"/>
                <a:ext cx="800" cy="1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16" name="Rectangle 383"/>
              <p:cNvSpPr>
                <a:spLocks noChangeArrowheads="1"/>
              </p:cNvSpPr>
              <p:nvPr/>
            </p:nvSpPr>
            <p:spPr bwMode="auto">
              <a:xfrm>
                <a:off x="959" y="3032"/>
                <a:ext cx="736" cy="128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17" name="Rectangle 384"/>
              <p:cNvSpPr>
                <a:spLocks noChangeArrowheads="1"/>
              </p:cNvSpPr>
              <p:nvPr/>
            </p:nvSpPr>
            <p:spPr bwMode="auto">
              <a:xfrm>
                <a:off x="959" y="3032"/>
                <a:ext cx="567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GRUPOAVAL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8" name="Rectangle 385"/>
              <p:cNvSpPr>
                <a:spLocks noChangeArrowheads="1"/>
              </p:cNvSpPr>
              <p:nvPr/>
            </p:nvSpPr>
            <p:spPr bwMode="auto">
              <a:xfrm>
                <a:off x="1477" y="3032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9" name="Rectangle 386"/>
              <p:cNvSpPr>
                <a:spLocks noChangeArrowheads="1"/>
              </p:cNvSpPr>
              <p:nvPr/>
            </p:nvSpPr>
            <p:spPr bwMode="auto">
              <a:xfrm>
                <a:off x="2202" y="3032"/>
                <a:ext cx="561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$15.000.000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0" name="Rectangle 387"/>
              <p:cNvSpPr>
                <a:spLocks noChangeArrowheads="1"/>
              </p:cNvSpPr>
              <p:nvPr/>
            </p:nvSpPr>
            <p:spPr bwMode="auto">
              <a:xfrm>
                <a:off x="2712" y="3032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1" name="Rectangle 388"/>
              <p:cNvSpPr>
                <a:spLocks noChangeArrowheads="1"/>
              </p:cNvSpPr>
              <p:nvPr/>
            </p:nvSpPr>
            <p:spPr bwMode="auto">
              <a:xfrm>
                <a:off x="3567" y="3032"/>
                <a:ext cx="1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4%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2" name="Rectangle 389"/>
              <p:cNvSpPr>
                <a:spLocks noChangeArrowheads="1"/>
              </p:cNvSpPr>
              <p:nvPr/>
            </p:nvSpPr>
            <p:spPr bwMode="auto">
              <a:xfrm>
                <a:off x="3691" y="3032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3" name="Rectangle 390"/>
              <p:cNvSpPr>
                <a:spLocks noChangeArrowheads="1"/>
              </p:cNvSpPr>
              <p:nvPr/>
            </p:nvSpPr>
            <p:spPr bwMode="auto">
              <a:xfrm>
                <a:off x="4294" y="3032"/>
                <a:ext cx="434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$330.832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4" name="Rectangle 391"/>
              <p:cNvSpPr>
                <a:spLocks noChangeArrowheads="1"/>
              </p:cNvSpPr>
              <p:nvPr/>
            </p:nvSpPr>
            <p:spPr bwMode="auto">
              <a:xfrm>
                <a:off x="4678" y="3032"/>
                <a:ext cx="75" cy="1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CO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5" name="Rectangle 392"/>
              <p:cNvSpPr>
                <a:spLocks noChangeArrowheads="1"/>
              </p:cNvSpPr>
              <p:nvPr/>
            </p:nvSpPr>
            <p:spPr bwMode="auto">
              <a:xfrm>
                <a:off x="922" y="3014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26" name="Line 393"/>
              <p:cNvSpPr>
                <a:spLocks noChangeShapeType="1"/>
              </p:cNvSpPr>
              <p:nvPr/>
            </p:nvSpPr>
            <p:spPr bwMode="auto">
              <a:xfrm>
                <a:off x="922" y="3014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27" name="Line 394"/>
              <p:cNvSpPr>
                <a:spLocks noChangeShapeType="1"/>
              </p:cNvSpPr>
              <p:nvPr/>
            </p:nvSpPr>
            <p:spPr bwMode="auto">
              <a:xfrm>
                <a:off x="922" y="3014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28" name="Rectangle 395"/>
              <p:cNvSpPr>
                <a:spLocks noChangeArrowheads="1"/>
              </p:cNvSpPr>
              <p:nvPr/>
            </p:nvSpPr>
            <p:spPr bwMode="auto">
              <a:xfrm>
                <a:off x="927" y="3014"/>
                <a:ext cx="800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29" name="Line 396"/>
              <p:cNvSpPr>
                <a:spLocks noChangeShapeType="1"/>
              </p:cNvSpPr>
              <p:nvPr/>
            </p:nvSpPr>
            <p:spPr bwMode="auto">
              <a:xfrm>
                <a:off x="927" y="3014"/>
                <a:ext cx="80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30" name="Rectangle 397"/>
              <p:cNvSpPr>
                <a:spLocks noChangeArrowheads="1"/>
              </p:cNvSpPr>
              <p:nvPr/>
            </p:nvSpPr>
            <p:spPr bwMode="auto">
              <a:xfrm>
                <a:off x="1727" y="3014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31" name="Line 398"/>
              <p:cNvSpPr>
                <a:spLocks noChangeShapeType="1"/>
              </p:cNvSpPr>
              <p:nvPr/>
            </p:nvSpPr>
            <p:spPr bwMode="auto">
              <a:xfrm>
                <a:off x="1727" y="3014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32" name="Line 399"/>
              <p:cNvSpPr>
                <a:spLocks noChangeShapeType="1"/>
              </p:cNvSpPr>
              <p:nvPr/>
            </p:nvSpPr>
            <p:spPr bwMode="auto">
              <a:xfrm>
                <a:off x="1727" y="3014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33" name="Rectangle 400"/>
              <p:cNvSpPr>
                <a:spLocks noChangeArrowheads="1"/>
              </p:cNvSpPr>
              <p:nvPr/>
            </p:nvSpPr>
            <p:spPr bwMode="auto">
              <a:xfrm>
                <a:off x="1732" y="3014"/>
                <a:ext cx="101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34" name="Line 401"/>
              <p:cNvSpPr>
                <a:spLocks noChangeShapeType="1"/>
              </p:cNvSpPr>
              <p:nvPr/>
            </p:nvSpPr>
            <p:spPr bwMode="auto">
              <a:xfrm>
                <a:off x="1732" y="3014"/>
                <a:ext cx="10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35" name="Rectangle 402"/>
              <p:cNvSpPr>
                <a:spLocks noChangeArrowheads="1"/>
              </p:cNvSpPr>
              <p:nvPr/>
            </p:nvSpPr>
            <p:spPr bwMode="auto">
              <a:xfrm>
                <a:off x="2746" y="3014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36" name="Line 403"/>
              <p:cNvSpPr>
                <a:spLocks noChangeShapeType="1"/>
              </p:cNvSpPr>
              <p:nvPr/>
            </p:nvSpPr>
            <p:spPr bwMode="auto">
              <a:xfrm>
                <a:off x="2746" y="3014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37" name="Line 404"/>
              <p:cNvSpPr>
                <a:spLocks noChangeShapeType="1"/>
              </p:cNvSpPr>
              <p:nvPr/>
            </p:nvSpPr>
            <p:spPr bwMode="auto">
              <a:xfrm>
                <a:off x="2746" y="3014"/>
                <a:ext cx="0" cy="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  <p:sp>
            <p:nvSpPr>
              <p:cNvPr id="5438" name="Rectangle 405"/>
              <p:cNvSpPr>
                <a:spLocks noChangeArrowheads="1"/>
              </p:cNvSpPr>
              <p:nvPr/>
            </p:nvSpPr>
            <p:spPr bwMode="auto">
              <a:xfrm>
                <a:off x="2751" y="3014"/>
                <a:ext cx="972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O"/>
              </a:p>
            </p:txBody>
          </p:sp>
        </p:grpSp>
        <p:sp>
          <p:nvSpPr>
            <p:cNvPr id="9" name="Line 407"/>
            <p:cNvSpPr>
              <a:spLocks noChangeShapeType="1"/>
            </p:cNvSpPr>
            <p:nvPr/>
          </p:nvSpPr>
          <p:spPr bwMode="auto">
            <a:xfrm>
              <a:off x="2751" y="3014"/>
              <a:ext cx="97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" name="Rectangle 408"/>
            <p:cNvSpPr>
              <a:spLocks noChangeArrowheads="1"/>
            </p:cNvSpPr>
            <p:nvPr/>
          </p:nvSpPr>
          <p:spPr bwMode="auto">
            <a:xfrm>
              <a:off x="3723" y="3014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1" name="Line 409"/>
            <p:cNvSpPr>
              <a:spLocks noChangeShapeType="1"/>
            </p:cNvSpPr>
            <p:nvPr/>
          </p:nvSpPr>
          <p:spPr bwMode="auto">
            <a:xfrm>
              <a:off x="3723" y="3014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2" name="Line 410"/>
            <p:cNvSpPr>
              <a:spLocks noChangeShapeType="1"/>
            </p:cNvSpPr>
            <p:nvPr/>
          </p:nvSpPr>
          <p:spPr bwMode="auto">
            <a:xfrm>
              <a:off x="3723" y="3014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3" name="Rectangle 411"/>
            <p:cNvSpPr>
              <a:spLocks noChangeArrowheads="1"/>
            </p:cNvSpPr>
            <p:nvPr/>
          </p:nvSpPr>
          <p:spPr bwMode="auto">
            <a:xfrm>
              <a:off x="3728" y="3014"/>
              <a:ext cx="98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4" name="Line 412"/>
            <p:cNvSpPr>
              <a:spLocks noChangeShapeType="1"/>
            </p:cNvSpPr>
            <p:nvPr/>
          </p:nvSpPr>
          <p:spPr bwMode="auto">
            <a:xfrm>
              <a:off x="3728" y="3014"/>
              <a:ext cx="98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5" name="Rectangle 413"/>
            <p:cNvSpPr>
              <a:spLocks noChangeArrowheads="1"/>
            </p:cNvSpPr>
            <p:nvPr/>
          </p:nvSpPr>
          <p:spPr bwMode="auto">
            <a:xfrm>
              <a:off x="4712" y="3014"/>
              <a:ext cx="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6" name="Line 414"/>
            <p:cNvSpPr>
              <a:spLocks noChangeShapeType="1"/>
            </p:cNvSpPr>
            <p:nvPr/>
          </p:nvSpPr>
          <p:spPr bwMode="auto">
            <a:xfrm>
              <a:off x="4712" y="3014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7" name="Line 415"/>
            <p:cNvSpPr>
              <a:spLocks noChangeShapeType="1"/>
            </p:cNvSpPr>
            <p:nvPr/>
          </p:nvSpPr>
          <p:spPr bwMode="auto">
            <a:xfrm>
              <a:off x="4712" y="3014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8" name="Rectangle 416"/>
            <p:cNvSpPr>
              <a:spLocks noChangeArrowheads="1"/>
            </p:cNvSpPr>
            <p:nvPr/>
          </p:nvSpPr>
          <p:spPr bwMode="auto">
            <a:xfrm>
              <a:off x="922" y="3019"/>
              <a:ext cx="5" cy="1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9" name="Line 417"/>
            <p:cNvSpPr>
              <a:spLocks noChangeShapeType="1"/>
            </p:cNvSpPr>
            <p:nvPr/>
          </p:nvSpPr>
          <p:spPr bwMode="auto">
            <a:xfrm>
              <a:off x="922" y="3019"/>
              <a:ext cx="0" cy="1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0" name="Rectangle 418"/>
            <p:cNvSpPr>
              <a:spLocks noChangeArrowheads="1"/>
            </p:cNvSpPr>
            <p:nvPr/>
          </p:nvSpPr>
          <p:spPr bwMode="auto">
            <a:xfrm>
              <a:off x="1727" y="3019"/>
              <a:ext cx="5" cy="1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1" name="Line 419"/>
            <p:cNvSpPr>
              <a:spLocks noChangeShapeType="1"/>
            </p:cNvSpPr>
            <p:nvPr/>
          </p:nvSpPr>
          <p:spPr bwMode="auto">
            <a:xfrm>
              <a:off x="1727" y="3019"/>
              <a:ext cx="0" cy="1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2" name="Rectangle 420"/>
            <p:cNvSpPr>
              <a:spLocks noChangeArrowheads="1"/>
            </p:cNvSpPr>
            <p:nvPr/>
          </p:nvSpPr>
          <p:spPr bwMode="auto">
            <a:xfrm>
              <a:off x="2746" y="3019"/>
              <a:ext cx="5" cy="1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3" name="Line 421"/>
            <p:cNvSpPr>
              <a:spLocks noChangeShapeType="1"/>
            </p:cNvSpPr>
            <p:nvPr/>
          </p:nvSpPr>
          <p:spPr bwMode="auto">
            <a:xfrm>
              <a:off x="2746" y="3019"/>
              <a:ext cx="0" cy="1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4" name="Rectangle 422"/>
            <p:cNvSpPr>
              <a:spLocks noChangeArrowheads="1"/>
            </p:cNvSpPr>
            <p:nvPr/>
          </p:nvSpPr>
          <p:spPr bwMode="auto">
            <a:xfrm>
              <a:off x="3723" y="3019"/>
              <a:ext cx="5" cy="1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5" name="Line 423"/>
            <p:cNvSpPr>
              <a:spLocks noChangeShapeType="1"/>
            </p:cNvSpPr>
            <p:nvPr/>
          </p:nvSpPr>
          <p:spPr bwMode="auto">
            <a:xfrm>
              <a:off x="3723" y="3019"/>
              <a:ext cx="0" cy="1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6" name="Rectangle 424"/>
            <p:cNvSpPr>
              <a:spLocks noChangeArrowheads="1"/>
            </p:cNvSpPr>
            <p:nvPr/>
          </p:nvSpPr>
          <p:spPr bwMode="auto">
            <a:xfrm>
              <a:off x="4712" y="3019"/>
              <a:ext cx="4" cy="1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7" name="Line 425"/>
            <p:cNvSpPr>
              <a:spLocks noChangeShapeType="1"/>
            </p:cNvSpPr>
            <p:nvPr/>
          </p:nvSpPr>
          <p:spPr bwMode="auto">
            <a:xfrm>
              <a:off x="4712" y="3019"/>
              <a:ext cx="0" cy="1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8" name="Rectangle 426"/>
            <p:cNvSpPr>
              <a:spLocks noChangeArrowheads="1"/>
            </p:cNvSpPr>
            <p:nvPr/>
          </p:nvSpPr>
          <p:spPr bwMode="auto">
            <a:xfrm>
              <a:off x="927" y="3180"/>
              <a:ext cx="800" cy="1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9" name="Rectangle 427"/>
            <p:cNvSpPr>
              <a:spLocks noChangeArrowheads="1"/>
            </p:cNvSpPr>
            <p:nvPr/>
          </p:nvSpPr>
          <p:spPr bwMode="auto">
            <a:xfrm>
              <a:off x="927" y="3195"/>
              <a:ext cx="32" cy="12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0" name="Rectangle 428"/>
            <p:cNvSpPr>
              <a:spLocks noChangeArrowheads="1"/>
            </p:cNvSpPr>
            <p:nvPr/>
          </p:nvSpPr>
          <p:spPr bwMode="auto">
            <a:xfrm>
              <a:off x="1695" y="3195"/>
              <a:ext cx="32" cy="12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1" name="Rectangle 429"/>
            <p:cNvSpPr>
              <a:spLocks noChangeArrowheads="1"/>
            </p:cNvSpPr>
            <p:nvPr/>
          </p:nvSpPr>
          <p:spPr bwMode="auto">
            <a:xfrm>
              <a:off x="927" y="3320"/>
              <a:ext cx="800" cy="1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20" name="Rectangle 430"/>
            <p:cNvSpPr>
              <a:spLocks noChangeArrowheads="1"/>
            </p:cNvSpPr>
            <p:nvPr/>
          </p:nvSpPr>
          <p:spPr bwMode="auto">
            <a:xfrm>
              <a:off x="959" y="3195"/>
              <a:ext cx="736" cy="12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21" name="Rectangle 431"/>
            <p:cNvSpPr>
              <a:spLocks noChangeArrowheads="1"/>
            </p:cNvSpPr>
            <p:nvPr/>
          </p:nvSpPr>
          <p:spPr bwMode="auto">
            <a:xfrm>
              <a:off x="959" y="3194"/>
              <a:ext cx="629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TFIT16240724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3" name="Rectangle 432"/>
            <p:cNvSpPr>
              <a:spLocks noChangeArrowheads="1"/>
            </p:cNvSpPr>
            <p:nvPr/>
          </p:nvSpPr>
          <p:spPr bwMode="auto">
            <a:xfrm>
              <a:off x="1538" y="3194"/>
              <a:ext cx="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4" name="Rectangle 433"/>
            <p:cNvSpPr>
              <a:spLocks noChangeArrowheads="1"/>
            </p:cNvSpPr>
            <p:nvPr/>
          </p:nvSpPr>
          <p:spPr bwMode="auto">
            <a:xfrm>
              <a:off x="2202" y="3194"/>
              <a:ext cx="561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$35.000.000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5" name="Rectangle 434"/>
            <p:cNvSpPr>
              <a:spLocks noChangeArrowheads="1"/>
            </p:cNvSpPr>
            <p:nvPr/>
          </p:nvSpPr>
          <p:spPr bwMode="auto">
            <a:xfrm>
              <a:off x="2712" y="3194"/>
              <a:ext cx="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6" name="Rectangle 435"/>
            <p:cNvSpPr>
              <a:spLocks noChangeArrowheads="1"/>
            </p:cNvSpPr>
            <p:nvPr/>
          </p:nvSpPr>
          <p:spPr bwMode="auto">
            <a:xfrm>
              <a:off x="3567" y="3194"/>
              <a:ext cx="175" cy="156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9%</a:t>
              </a:r>
              <a:endParaRPr kumimoji="0" lang="es-C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7" name="Rectangle 436"/>
            <p:cNvSpPr>
              <a:spLocks noChangeArrowheads="1"/>
            </p:cNvSpPr>
            <p:nvPr/>
          </p:nvSpPr>
          <p:spPr bwMode="auto">
            <a:xfrm>
              <a:off x="3691" y="3194"/>
              <a:ext cx="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8" name="Rectangle 437"/>
            <p:cNvSpPr>
              <a:spLocks noChangeArrowheads="1"/>
            </p:cNvSpPr>
            <p:nvPr/>
          </p:nvSpPr>
          <p:spPr bwMode="auto">
            <a:xfrm>
              <a:off x="4294" y="3194"/>
              <a:ext cx="434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$579.114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9" name="Rectangle 438"/>
            <p:cNvSpPr>
              <a:spLocks noChangeArrowheads="1"/>
            </p:cNvSpPr>
            <p:nvPr/>
          </p:nvSpPr>
          <p:spPr bwMode="auto">
            <a:xfrm>
              <a:off x="4678" y="3194"/>
              <a:ext cx="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0" name="Rectangle 439"/>
            <p:cNvSpPr>
              <a:spLocks noChangeArrowheads="1"/>
            </p:cNvSpPr>
            <p:nvPr/>
          </p:nvSpPr>
          <p:spPr bwMode="auto">
            <a:xfrm>
              <a:off x="922" y="3175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31" name="Line 440"/>
            <p:cNvSpPr>
              <a:spLocks noChangeShapeType="1"/>
            </p:cNvSpPr>
            <p:nvPr/>
          </p:nvSpPr>
          <p:spPr bwMode="auto">
            <a:xfrm>
              <a:off x="922" y="3175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32" name="Line 441"/>
            <p:cNvSpPr>
              <a:spLocks noChangeShapeType="1"/>
            </p:cNvSpPr>
            <p:nvPr/>
          </p:nvSpPr>
          <p:spPr bwMode="auto">
            <a:xfrm>
              <a:off x="922" y="3175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33" name="Rectangle 442"/>
            <p:cNvSpPr>
              <a:spLocks noChangeArrowheads="1"/>
            </p:cNvSpPr>
            <p:nvPr/>
          </p:nvSpPr>
          <p:spPr bwMode="auto">
            <a:xfrm>
              <a:off x="927" y="3175"/>
              <a:ext cx="800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34" name="Line 443"/>
            <p:cNvSpPr>
              <a:spLocks noChangeShapeType="1"/>
            </p:cNvSpPr>
            <p:nvPr/>
          </p:nvSpPr>
          <p:spPr bwMode="auto">
            <a:xfrm>
              <a:off x="927" y="3175"/>
              <a:ext cx="8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35" name="Rectangle 444"/>
            <p:cNvSpPr>
              <a:spLocks noChangeArrowheads="1"/>
            </p:cNvSpPr>
            <p:nvPr/>
          </p:nvSpPr>
          <p:spPr bwMode="auto">
            <a:xfrm>
              <a:off x="1727" y="3175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36" name="Line 445"/>
            <p:cNvSpPr>
              <a:spLocks noChangeShapeType="1"/>
            </p:cNvSpPr>
            <p:nvPr/>
          </p:nvSpPr>
          <p:spPr bwMode="auto">
            <a:xfrm>
              <a:off x="1727" y="3175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37" name="Line 446"/>
            <p:cNvSpPr>
              <a:spLocks noChangeShapeType="1"/>
            </p:cNvSpPr>
            <p:nvPr/>
          </p:nvSpPr>
          <p:spPr bwMode="auto">
            <a:xfrm>
              <a:off x="1727" y="3175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38" name="Rectangle 447"/>
            <p:cNvSpPr>
              <a:spLocks noChangeArrowheads="1"/>
            </p:cNvSpPr>
            <p:nvPr/>
          </p:nvSpPr>
          <p:spPr bwMode="auto">
            <a:xfrm>
              <a:off x="1732" y="3175"/>
              <a:ext cx="101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39" name="Line 448"/>
            <p:cNvSpPr>
              <a:spLocks noChangeShapeType="1"/>
            </p:cNvSpPr>
            <p:nvPr/>
          </p:nvSpPr>
          <p:spPr bwMode="auto">
            <a:xfrm>
              <a:off x="1732" y="3175"/>
              <a:ext cx="10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40" name="Rectangle 449"/>
            <p:cNvSpPr>
              <a:spLocks noChangeArrowheads="1"/>
            </p:cNvSpPr>
            <p:nvPr/>
          </p:nvSpPr>
          <p:spPr bwMode="auto">
            <a:xfrm>
              <a:off x="2746" y="3175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41" name="Line 450"/>
            <p:cNvSpPr>
              <a:spLocks noChangeShapeType="1"/>
            </p:cNvSpPr>
            <p:nvPr/>
          </p:nvSpPr>
          <p:spPr bwMode="auto">
            <a:xfrm>
              <a:off x="2746" y="3175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42" name="Line 451"/>
            <p:cNvSpPr>
              <a:spLocks noChangeShapeType="1"/>
            </p:cNvSpPr>
            <p:nvPr/>
          </p:nvSpPr>
          <p:spPr bwMode="auto">
            <a:xfrm>
              <a:off x="2746" y="3175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43" name="Rectangle 452"/>
            <p:cNvSpPr>
              <a:spLocks noChangeArrowheads="1"/>
            </p:cNvSpPr>
            <p:nvPr/>
          </p:nvSpPr>
          <p:spPr bwMode="auto">
            <a:xfrm>
              <a:off x="2751" y="3175"/>
              <a:ext cx="972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44" name="Line 453"/>
            <p:cNvSpPr>
              <a:spLocks noChangeShapeType="1"/>
            </p:cNvSpPr>
            <p:nvPr/>
          </p:nvSpPr>
          <p:spPr bwMode="auto">
            <a:xfrm>
              <a:off x="2751" y="3175"/>
              <a:ext cx="97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45" name="Rectangle 454"/>
            <p:cNvSpPr>
              <a:spLocks noChangeArrowheads="1"/>
            </p:cNvSpPr>
            <p:nvPr/>
          </p:nvSpPr>
          <p:spPr bwMode="auto">
            <a:xfrm>
              <a:off x="3723" y="3175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46" name="Line 455"/>
            <p:cNvSpPr>
              <a:spLocks noChangeShapeType="1"/>
            </p:cNvSpPr>
            <p:nvPr/>
          </p:nvSpPr>
          <p:spPr bwMode="auto">
            <a:xfrm>
              <a:off x="3723" y="3175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47" name="Line 456"/>
            <p:cNvSpPr>
              <a:spLocks noChangeShapeType="1"/>
            </p:cNvSpPr>
            <p:nvPr/>
          </p:nvSpPr>
          <p:spPr bwMode="auto">
            <a:xfrm>
              <a:off x="3723" y="3175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48" name="Rectangle 457"/>
            <p:cNvSpPr>
              <a:spLocks noChangeArrowheads="1"/>
            </p:cNvSpPr>
            <p:nvPr/>
          </p:nvSpPr>
          <p:spPr bwMode="auto">
            <a:xfrm>
              <a:off x="3728" y="3175"/>
              <a:ext cx="98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49" name="Line 458"/>
            <p:cNvSpPr>
              <a:spLocks noChangeShapeType="1"/>
            </p:cNvSpPr>
            <p:nvPr/>
          </p:nvSpPr>
          <p:spPr bwMode="auto">
            <a:xfrm>
              <a:off x="3728" y="3175"/>
              <a:ext cx="98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50" name="Rectangle 459"/>
            <p:cNvSpPr>
              <a:spLocks noChangeArrowheads="1"/>
            </p:cNvSpPr>
            <p:nvPr/>
          </p:nvSpPr>
          <p:spPr bwMode="auto">
            <a:xfrm>
              <a:off x="4712" y="3175"/>
              <a:ext cx="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51" name="Line 460"/>
            <p:cNvSpPr>
              <a:spLocks noChangeShapeType="1"/>
            </p:cNvSpPr>
            <p:nvPr/>
          </p:nvSpPr>
          <p:spPr bwMode="auto">
            <a:xfrm>
              <a:off x="4712" y="3175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52" name="Line 461"/>
            <p:cNvSpPr>
              <a:spLocks noChangeShapeType="1"/>
            </p:cNvSpPr>
            <p:nvPr/>
          </p:nvSpPr>
          <p:spPr bwMode="auto">
            <a:xfrm>
              <a:off x="4712" y="3175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53" name="Rectangle 462"/>
            <p:cNvSpPr>
              <a:spLocks noChangeArrowheads="1"/>
            </p:cNvSpPr>
            <p:nvPr/>
          </p:nvSpPr>
          <p:spPr bwMode="auto">
            <a:xfrm>
              <a:off x="922" y="3180"/>
              <a:ext cx="5" cy="1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54" name="Line 463"/>
            <p:cNvSpPr>
              <a:spLocks noChangeShapeType="1"/>
            </p:cNvSpPr>
            <p:nvPr/>
          </p:nvSpPr>
          <p:spPr bwMode="auto">
            <a:xfrm>
              <a:off x="922" y="3180"/>
              <a:ext cx="0" cy="15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55" name="Rectangle 464"/>
            <p:cNvSpPr>
              <a:spLocks noChangeArrowheads="1"/>
            </p:cNvSpPr>
            <p:nvPr/>
          </p:nvSpPr>
          <p:spPr bwMode="auto">
            <a:xfrm>
              <a:off x="1727" y="3180"/>
              <a:ext cx="5" cy="1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56" name="Line 465"/>
            <p:cNvSpPr>
              <a:spLocks noChangeShapeType="1"/>
            </p:cNvSpPr>
            <p:nvPr/>
          </p:nvSpPr>
          <p:spPr bwMode="auto">
            <a:xfrm>
              <a:off x="1727" y="3180"/>
              <a:ext cx="0" cy="15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57" name="Rectangle 466"/>
            <p:cNvSpPr>
              <a:spLocks noChangeArrowheads="1"/>
            </p:cNvSpPr>
            <p:nvPr/>
          </p:nvSpPr>
          <p:spPr bwMode="auto">
            <a:xfrm>
              <a:off x="2746" y="3180"/>
              <a:ext cx="5" cy="1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58" name="Line 467"/>
            <p:cNvSpPr>
              <a:spLocks noChangeShapeType="1"/>
            </p:cNvSpPr>
            <p:nvPr/>
          </p:nvSpPr>
          <p:spPr bwMode="auto">
            <a:xfrm>
              <a:off x="2746" y="3180"/>
              <a:ext cx="0" cy="15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59" name="Rectangle 468"/>
            <p:cNvSpPr>
              <a:spLocks noChangeArrowheads="1"/>
            </p:cNvSpPr>
            <p:nvPr/>
          </p:nvSpPr>
          <p:spPr bwMode="auto">
            <a:xfrm>
              <a:off x="3723" y="3180"/>
              <a:ext cx="5" cy="1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60" name="Line 469"/>
            <p:cNvSpPr>
              <a:spLocks noChangeShapeType="1"/>
            </p:cNvSpPr>
            <p:nvPr/>
          </p:nvSpPr>
          <p:spPr bwMode="auto">
            <a:xfrm>
              <a:off x="3723" y="3180"/>
              <a:ext cx="0" cy="15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61" name="Rectangle 470"/>
            <p:cNvSpPr>
              <a:spLocks noChangeArrowheads="1"/>
            </p:cNvSpPr>
            <p:nvPr/>
          </p:nvSpPr>
          <p:spPr bwMode="auto">
            <a:xfrm>
              <a:off x="4712" y="3180"/>
              <a:ext cx="4" cy="15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62" name="Line 471"/>
            <p:cNvSpPr>
              <a:spLocks noChangeShapeType="1"/>
            </p:cNvSpPr>
            <p:nvPr/>
          </p:nvSpPr>
          <p:spPr bwMode="auto">
            <a:xfrm>
              <a:off x="4712" y="3180"/>
              <a:ext cx="0" cy="15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63" name="Rectangle 472"/>
            <p:cNvSpPr>
              <a:spLocks noChangeArrowheads="1"/>
            </p:cNvSpPr>
            <p:nvPr/>
          </p:nvSpPr>
          <p:spPr bwMode="auto">
            <a:xfrm>
              <a:off x="927" y="3340"/>
              <a:ext cx="800" cy="1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64" name="Rectangle 473"/>
            <p:cNvSpPr>
              <a:spLocks noChangeArrowheads="1"/>
            </p:cNvSpPr>
            <p:nvPr/>
          </p:nvSpPr>
          <p:spPr bwMode="auto">
            <a:xfrm>
              <a:off x="927" y="3355"/>
              <a:ext cx="32" cy="126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65" name="Rectangle 474"/>
            <p:cNvSpPr>
              <a:spLocks noChangeArrowheads="1"/>
            </p:cNvSpPr>
            <p:nvPr/>
          </p:nvSpPr>
          <p:spPr bwMode="auto">
            <a:xfrm>
              <a:off x="1695" y="3355"/>
              <a:ext cx="32" cy="126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66" name="Rectangle 475"/>
            <p:cNvSpPr>
              <a:spLocks noChangeArrowheads="1"/>
            </p:cNvSpPr>
            <p:nvPr/>
          </p:nvSpPr>
          <p:spPr bwMode="auto">
            <a:xfrm>
              <a:off x="927" y="3481"/>
              <a:ext cx="800" cy="1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67" name="Rectangle 476"/>
            <p:cNvSpPr>
              <a:spLocks noChangeArrowheads="1"/>
            </p:cNvSpPr>
            <p:nvPr/>
          </p:nvSpPr>
          <p:spPr bwMode="auto">
            <a:xfrm>
              <a:off x="959" y="3355"/>
              <a:ext cx="736" cy="126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68" name="Rectangle 477"/>
            <p:cNvSpPr>
              <a:spLocks noChangeArrowheads="1"/>
            </p:cNvSpPr>
            <p:nvPr/>
          </p:nvSpPr>
          <p:spPr bwMode="auto">
            <a:xfrm>
              <a:off x="959" y="3355"/>
              <a:ext cx="259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Total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69" name="Rectangle 478"/>
            <p:cNvSpPr>
              <a:spLocks noChangeArrowheads="1"/>
            </p:cNvSpPr>
            <p:nvPr/>
          </p:nvSpPr>
          <p:spPr bwMode="auto">
            <a:xfrm>
              <a:off x="1167" y="3355"/>
              <a:ext cx="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0" name="Rectangle 479"/>
            <p:cNvSpPr>
              <a:spLocks noChangeArrowheads="1"/>
            </p:cNvSpPr>
            <p:nvPr/>
          </p:nvSpPr>
          <p:spPr bwMode="auto">
            <a:xfrm>
              <a:off x="2151" y="3355"/>
              <a:ext cx="612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$400.000.000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1" name="Rectangle 480"/>
            <p:cNvSpPr>
              <a:spLocks noChangeArrowheads="1"/>
            </p:cNvSpPr>
            <p:nvPr/>
          </p:nvSpPr>
          <p:spPr bwMode="auto">
            <a:xfrm>
              <a:off x="2712" y="3355"/>
              <a:ext cx="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2" name="Rectangle 481"/>
            <p:cNvSpPr>
              <a:spLocks noChangeArrowheads="1"/>
            </p:cNvSpPr>
            <p:nvPr/>
          </p:nvSpPr>
          <p:spPr bwMode="auto">
            <a:xfrm>
              <a:off x="3466" y="3355"/>
              <a:ext cx="277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100%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3" name="Rectangle 482"/>
            <p:cNvSpPr>
              <a:spLocks noChangeArrowheads="1"/>
            </p:cNvSpPr>
            <p:nvPr/>
          </p:nvSpPr>
          <p:spPr bwMode="auto">
            <a:xfrm>
              <a:off x="3691" y="3355"/>
              <a:ext cx="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4" name="Rectangle 483"/>
            <p:cNvSpPr>
              <a:spLocks noChangeArrowheads="1"/>
            </p:cNvSpPr>
            <p:nvPr/>
          </p:nvSpPr>
          <p:spPr bwMode="auto">
            <a:xfrm>
              <a:off x="4218" y="3355"/>
              <a:ext cx="510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$1.705.092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5" name="Rectangle 484"/>
            <p:cNvSpPr>
              <a:spLocks noChangeArrowheads="1"/>
            </p:cNvSpPr>
            <p:nvPr/>
          </p:nvSpPr>
          <p:spPr bwMode="auto">
            <a:xfrm>
              <a:off x="4678" y="3355"/>
              <a:ext cx="75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6" name="Rectangle 485"/>
            <p:cNvSpPr>
              <a:spLocks noChangeArrowheads="1"/>
            </p:cNvSpPr>
            <p:nvPr/>
          </p:nvSpPr>
          <p:spPr bwMode="auto">
            <a:xfrm>
              <a:off x="922" y="3335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77" name="Line 486"/>
            <p:cNvSpPr>
              <a:spLocks noChangeShapeType="1"/>
            </p:cNvSpPr>
            <p:nvPr/>
          </p:nvSpPr>
          <p:spPr bwMode="auto">
            <a:xfrm>
              <a:off x="922" y="3335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78" name="Line 487"/>
            <p:cNvSpPr>
              <a:spLocks noChangeShapeType="1"/>
            </p:cNvSpPr>
            <p:nvPr/>
          </p:nvSpPr>
          <p:spPr bwMode="auto">
            <a:xfrm>
              <a:off x="922" y="3335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79" name="Rectangle 488"/>
            <p:cNvSpPr>
              <a:spLocks noChangeArrowheads="1"/>
            </p:cNvSpPr>
            <p:nvPr/>
          </p:nvSpPr>
          <p:spPr bwMode="auto">
            <a:xfrm>
              <a:off x="927" y="3335"/>
              <a:ext cx="800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80" name="Line 489"/>
            <p:cNvSpPr>
              <a:spLocks noChangeShapeType="1"/>
            </p:cNvSpPr>
            <p:nvPr/>
          </p:nvSpPr>
          <p:spPr bwMode="auto">
            <a:xfrm>
              <a:off x="927" y="3335"/>
              <a:ext cx="8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81" name="Rectangle 490"/>
            <p:cNvSpPr>
              <a:spLocks noChangeArrowheads="1"/>
            </p:cNvSpPr>
            <p:nvPr/>
          </p:nvSpPr>
          <p:spPr bwMode="auto">
            <a:xfrm>
              <a:off x="1727" y="3335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82" name="Line 491"/>
            <p:cNvSpPr>
              <a:spLocks noChangeShapeType="1"/>
            </p:cNvSpPr>
            <p:nvPr/>
          </p:nvSpPr>
          <p:spPr bwMode="auto">
            <a:xfrm>
              <a:off x="1727" y="3335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83" name="Line 492"/>
            <p:cNvSpPr>
              <a:spLocks noChangeShapeType="1"/>
            </p:cNvSpPr>
            <p:nvPr/>
          </p:nvSpPr>
          <p:spPr bwMode="auto">
            <a:xfrm>
              <a:off x="1727" y="3335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84" name="Rectangle 493"/>
            <p:cNvSpPr>
              <a:spLocks noChangeArrowheads="1"/>
            </p:cNvSpPr>
            <p:nvPr/>
          </p:nvSpPr>
          <p:spPr bwMode="auto">
            <a:xfrm>
              <a:off x="1732" y="3335"/>
              <a:ext cx="101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85" name="Line 494"/>
            <p:cNvSpPr>
              <a:spLocks noChangeShapeType="1"/>
            </p:cNvSpPr>
            <p:nvPr/>
          </p:nvSpPr>
          <p:spPr bwMode="auto">
            <a:xfrm>
              <a:off x="1732" y="3335"/>
              <a:ext cx="10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86" name="Rectangle 495"/>
            <p:cNvSpPr>
              <a:spLocks noChangeArrowheads="1"/>
            </p:cNvSpPr>
            <p:nvPr/>
          </p:nvSpPr>
          <p:spPr bwMode="auto">
            <a:xfrm>
              <a:off x="2746" y="3335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87" name="Line 496"/>
            <p:cNvSpPr>
              <a:spLocks noChangeShapeType="1"/>
            </p:cNvSpPr>
            <p:nvPr/>
          </p:nvSpPr>
          <p:spPr bwMode="auto">
            <a:xfrm>
              <a:off x="2746" y="3335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88" name="Line 497"/>
            <p:cNvSpPr>
              <a:spLocks noChangeShapeType="1"/>
            </p:cNvSpPr>
            <p:nvPr/>
          </p:nvSpPr>
          <p:spPr bwMode="auto">
            <a:xfrm>
              <a:off x="2746" y="3335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89" name="Rectangle 498"/>
            <p:cNvSpPr>
              <a:spLocks noChangeArrowheads="1"/>
            </p:cNvSpPr>
            <p:nvPr/>
          </p:nvSpPr>
          <p:spPr bwMode="auto">
            <a:xfrm>
              <a:off x="2751" y="3335"/>
              <a:ext cx="972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90" name="Line 499"/>
            <p:cNvSpPr>
              <a:spLocks noChangeShapeType="1"/>
            </p:cNvSpPr>
            <p:nvPr/>
          </p:nvSpPr>
          <p:spPr bwMode="auto">
            <a:xfrm>
              <a:off x="2751" y="3335"/>
              <a:ext cx="97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91" name="Rectangle 500"/>
            <p:cNvSpPr>
              <a:spLocks noChangeArrowheads="1"/>
            </p:cNvSpPr>
            <p:nvPr/>
          </p:nvSpPr>
          <p:spPr bwMode="auto">
            <a:xfrm>
              <a:off x="3723" y="3335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92" name="Line 501"/>
            <p:cNvSpPr>
              <a:spLocks noChangeShapeType="1"/>
            </p:cNvSpPr>
            <p:nvPr/>
          </p:nvSpPr>
          <p:spPr bwMode="auto">
            <a:xfrm>
              <a:off x="3723" y="3335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93" name="Line 502"/>
            <p:cNvSpPr>
              <a:spLocks noChangeShapeType="1"/>
            </p:cNvSpPr>
            <p:nvPr/>
          </p:nvSpPr>
          <p:spPr bwMode="auto">
            <a:xfrm>
              <a:off x="3723" y="3335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94" name="Rectangle 503"/>
            <p:cNvSpPr>
              <a:spLocks noChangeArrowheads="1"/>
            </p:cNvSpPr>
            <p:nvPr/>
          </p:nvSpPr>
          <p:spPr bwMode="auto">
            <a:xfrm>
              <a:off x="3728" y="3335"/>
              <a:ext cx="98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95" name="Line 504"/>
            <p:cNvSpPr>
              <a:spLocks noChangeShapeType="1"/>
            </p:cNvSpPr>
            <p:nvPr/>
          </p:nvSpPr>
          <p:spPr bwMode="auto">
            <a:xfrm>
              <a:off x="3728" y="3335"/>
              <a:ext cx="98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96" name="Rectangle 505"/>
            <p:cNvSpPr>
              <a:spLocks noChangeArrowheads="1"/>
            </p:cNvSpPr>
            <p:nvPr/>
          </p:nvSpPr>
          <p:spPr bwMode="auto">
            <a:xfrm>
              <a:off x="4712" y="3335"/>
              <a:ext cx="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97" name="Line 506"/>
            <p:cNvSpPr>
              <a:spLocks noChangeShapeType="1"/>
            </p:cNvSpPr>
            <p:nvPr/>
          </p:nvSpPr>
          <p:spPr bwMode="auto">
            <a:xfrm>
              <a:off x="4712" y="3335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98" name="Line 507"/>
            <p:cNvSpPr>
              <a:spLocks noChangeShapeType="1"/>
            </p:cNvSpPr>
            <p:nvPr/>
          </p:nvSpPr>
          <p:spPr bwMode="auto">
            <a:xfrm>
              <a:off x="4712" y="3335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99" name="Rectangle 508"/>
            <p:cNvSpPr>
              <a:spLocks noChangeArrowheads="1"/>
            </p:cNvSpPr>
            <p:nvPr/>
          </p:nvSpPr>
          <p:spPr bwMode="auto">
            <a:xfrm>
              <a:off x="922" y="3340"/>
              <a:ext cx="5" cy="1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00" name="Line 509"/>
            <p:cNvSpPr>
              <a:spLocks noChangeShapeType="1"/>
            </p:cNvSpPr>
            <p:nvPr/>
          </p:nvSpPr>
          <p:spPr bwMode="auto">
            <a:xfrm>
              <a:off x="922" y="3340"/>
              <a:ext cx="0" cy="1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01" name="Rectangle 510"/>
            <p:cNvSpPr>
              <a:spLocks noChangeArrowheads="1"/>
            </p:cNvSpPr>
            <p:nvPr/>
          </p:nvSpPr>
          <p:spPr bwMode="auto">
            <a:xfrm>
              <a:off x="922" y="3496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02" name="Line 511"/>
            <p:cNvSpPr>
              <a:spLocks noChangeShapeType="1"/>
            </p:cNvSpPr>
            <p:nvPr/>
          </p:nvSpPr>
          <p:spPr bwMode="auto">
            <a:xfrm>
              <a:off x="922" y="3496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03" name="Line 512"/>
            <p:cNvSpPr>
              <a:spLocks noChangeShapeType="1"/>
            </p:cNvSpPr>
            <p:nvPr/>
          </p:nvSpPr>
          <p:spPr bwMode="auto">
            <a:xfrm>
              <a:off x="922" y="3496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04" name="Rectangle 513"/>
            <p:cNvSpPr>
              <a:spLocks noChangeArrowheads="1"/>
            </p:cNvSpPr>
            <p:nvPr/>
          </p:nvSpPr>
          <p:spPr bwMode="auto">
            <a:xfrm>
              <a:off x="922" y="3496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05" name="Line 514"/>
            <p:cNvSpPr>
              <a:spLocks noChangeShapeType="1"/>
            </p:cNvSpPr>
            <p:nvPr/>
          </p:nvSpPr>
          <p:spPr bwMode="auto">
            <a:xfrm>
              <a:off x="922" y="3496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06" name="Line 515"/>
            <p:cNvSpPr>
              <a:spLocks noChangeShapeType="1"/>
            </p:cNvSpPr>
            <p:nvPr/>
          </p:nvSpPr>
          <p:spPr bwMode="auto">
            <a:xfrm>
              <a:off x="922" y="3496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07" name="Rectangle 516"/>
            <p:cNvSpPr>
              <a:spLocks noChangeArrowheads="1"/>
            </p:cNvSpPr>
            <p:nvPr/>
          </p:nvSpPr>
          <p:spPr bwMode="auto">
            <a:xfrm>
              <a:off x="927" y="3496"/>
              <a:ext cx="800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08" name="Line 517"/>
            <p:cNvSpPr>
              <a:spLocks noChangeShapeType="1"/>
            </p:cNvSpPr>
            <p:nvPr/>
          </p:nvSpPr>
          <p:spPr bwMode="auto">
            <a:xfrm>
              <a:off x="927" y="3496"/>
              <a:ext cx="8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09" name="Rectangle 518"/>
            <p:cNvSpPr>
              <a:spLocks noChangeArrowheads="1"/>
            </p:cNvSpPr>
            <p:nvPr/>
          </p:nvSpPr>
          <p:spPr bwMode="auto">
            <a:xfrm>
              <a:off x="1727" y="3340"/>
              <a:ext cx="5" cy="1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10" name="Line 519"/>
            <p:cNvSpPr>
              <a:spLocks noChangeShapeType="1"/>
            </p:cNvSpPr>
            <p:nvPr/>
          </p:nvSpPr>
          <p:spPr bwMode="auto">
            <a:xfrm>
              <a:off x="1727" y="3340"/>
              <a:ext cx="0" cy="1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11" name="Rectangle 520"/>
            <p:cNvSpPr>
              <a:spLocks noChangeArrowheads="1"/>
            </p:cNvSpPr>
            <p:nvPr/>
          </p:nvSpPr>
          <p:spPr bwMode="auto">
            <a:xfrm>
              <a:off x="1727" y="3496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12" name="Line 521"/>
            <p:cNvSpPr>
              <a:spLocks noChangeShapeType="1"/>
            </p:cNvSpPr>
            <p:nvPr/>
          </p:nvSpPr>
          <p:spPr bwMode="auto">
            <a:xfrm>
              <a:off x="1727" y="3496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13" name="Line 522"/>
            <p:cNvSpPr>
              <a:spLocks noChangeShapeType="1"/>
            </p:cNvSpPr>
            <p:nvPr/>
          </p:nvSpPr>
          <p:spPr bwMode="auto">
            <a:xfrm>
              <a:off x="1727" y="3496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14" name="Rectangle 523"/>
            <p:cNvSpPr>
              <a:spLocks noChangeArrowheads="1"/>
            </p:cNvSpPr>
            <p:nvPr/>
          </p:nvSpPr>
          <p:spPr bwMode="auto">
            <a:xfrm>
              <a:off x="1732" y="3496"/>
              <a:ext cx="101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15" name="Line 524"/>
            <p:cNvSpPr>
              <a:spLocks noChangeShapeType="1"/>
            </p:cNvSpPr>
            <p:nvPr/>
          </p:nvSpPr>
          <p:spPr bwMode="auto">
            <a:xfrm>
              <a:off x="1732" y="3496"/>
              <a:ext cx="101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16" name="Rectangle 525"/>
            <p:cNvSpPr>
              <a:spLocks noChangeArrowheads="1"/>
            </p:cNvSpPr>
            <p:nvPr/>
          </p:nvSpPr>
          <p:spPr bwMode="auto">
            <a:xfrm>
              <a:off x="2746" y="3340"/>
              <a:ext cx="5" cy="1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17" name="Line 526"/>
            <p:cNvSpPr>
              <a:spLocks noChangeShapeType="1"/>
            </p:cNvSpPr>
            <p:nvPr/>
          </p:nvSpPr>
          <p:spPr bwMode="auto">
            <a:xfrm>
              <a:off x="2746" y="3340"/>
              <a:ext cx="0" cy="1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18" name="Rectangle 527"/>
            <p:cNvSpPr>
              <a:spLocks noChangeArrowheads="1"/>
            </p:cNvSpPr>
            <p:nvPr/>
          </p:nvSpPr>
          <p:spPr bwMode="auto">
            <a:xfrm>
              <a:off x="2746" y="3496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19" name="Line 528"/>
            <p:cNvSpPr>
              <a:spLocks noChangeShapeType="1"/>
            </p:cNvSpPr>
            <p:nvPr/>
          </p:nvSpPr>
          <p:spPr bwMode="auto">
            <a:xfrm>
              <a:off x="2746" y="3496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20" name="Line 529"/>
            <p:cNvSpPr>
              <a:spLocks noChangeShapeType="1"/>
            </p:cNvSpPr>
            <p:nvPr/>
          </p:nvSpPr>
          <p:spPr bwMode="auto">
            <a:xfrm>
              <a:off x="2746" y="3496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21" name="Rectangle 530"/>
            <p:cNvSpPr>
              <a:spLocks noChangeArrowheads="1"/>
            </p:cNvSpPr>
            <p:nvPr/>
          </p:nvSpPr>
          <p:spPr bwMode="auto">
            <a:xfrm>
              <a:off x="2751" y="3496"/>
              <a:ext cx="972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22" name="Line 531"/>
            <p:cNvSpPr>
              <a:spLocks noChangeShapeType="1"/>
            </p:cNvSpPr>
            <p:nvPr/>
          </p:nvSpPr>
          <p:spPr bwMode="auto">
            <a:xfrm>
              <a:off x="2751" y="3496"/>
              <a:ext cx="97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23" name="Rectangle 532"/>
            <p:cNvSpPr>
              <a:spLocks noChangeArrowheads="1"/>
            </p:cNvSpPr>
            <p:nvPr/>
          </p:nvSpPr>
          <p:spPr bwMode="auto">
            <a:xfrm>
              <a:off x="3723" y="3340"/>
              <a:ext cx="5" cy="1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24" name="Line 533"/>
            <p:cNvSpPr>
              <a:spLocks noChangeShapeType="1"/>
            </p:cNvSpPr>
            <p:nvPr/>
          </p:nvSpPr>
          <p:spPr bwMode="auto">
            <a:xfrm>
              <a:off x="3723" y="3340"/>
              <a:ext cx="0" cy="1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25" name="Rectangle 534"/>
            <p:cNvSpPr>
              <a:spLocks noChangeArrowheads="1"/>
            </p:cNvSpPr>
            <p:nvPr/>
          </p:nvSpPr>
          <p:spPr bwMode="auto">
            <a:xfrm>
              <a:off x="3723" y="3496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26" name="Line 535"/>
            <p:cNvSpPr>
              <a:spLocks noChangeShapeType="1"/>
            </p:cNvSpPr>
            <p:nvPr/>
          </p:nvSpPr>
          <p:spPr bwMode="auto">
            <a:xfrm>
              <a:off x="3723" y="3496"/>
              <a:ext cx="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27" name="Line 536"/>
            <p:cNvSpPr>
              <a:spLocks noChangeShapeType="1"/>
            </p:cNvSpPr>
            <p:nvPr/>
          </p:nvSpPr>
          <p:spPr bwMode="auto">
            <a:xfrm>
              <a:off x="3723" y="3496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28" name="Rectangle 537"/>
            <p:cNvSpPr>
              <a:spLocks noChangeArrowheads="1"/>
            </p:cNvSpPr>
            <p:nvPr/>
          </p:nvSpPr>
          <p:spPr bwMode="auto">
            <a:xfrm>
              <a:off x="3728" y="3496"/>
              <a:ext cx="98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29" name="Line 538"/>
            <p:cNvSpPr>
              <a:spLocks noChangeShapeType="1"/>
            </p:cNvSpPr>
            <p:nvPr/>
          </p:nvSpPr>
          <p:spPr bwMode="auto">
            <a:xfrm>
              <a:off x="3728" y="3496"/>
              <a:ext cx="98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30" name="Rectangle 539"/>
            <p:cNvSpPr>
              <a:spLocks noChangeArrowheads="1"/>
            </p:cNvSpPr>
            <p:nvPr/>
          </p:nvSpPr>
          <p:spPr bwMode="auto">
            <a:xfrm>
              <a:off x="4712" y="3340"/>
              <a:ext cx="4" cy="1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31" name="Line 540"/>
            <p:cNvSpPr>
              <a:spLocks noChangeShapeType="1"/>
            </p:cNvSpPr>
            <p:nvPr/>
          </p:nvSpPr>
          <p:spPr bwMode="auto">
            <a:xfrm>
              <a:off x="4712" y="3340"/>
              <a:ext cx="0" cy="1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32" name="Rectangle 541"/>
            <p:cNvSpPr>
              <a:spLocks noChangeArrowheads="1"/>
            </p:cNvSpPr>
            <p:nvPr/>
          </p:nvSpPr>
          <p:spPr bwMode="auto">
            <a:xfrm>
              <a:off x="4712" y="3496"/>
              <a:ext cx="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33" name="Line 542"/>
            <p:cNvSpPr>
              <a:spLocks noChangeShapeType="1"/>
            </p:cNvSpPr>
            <p:nvPr/>
          </p:nvSpPr>
          <p:spPr bwMode="auto">
            <a:xfrm>
              <a:off x="4712" y="3496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34" name="Line 543"/>
            <p:cNvSpPr>
              <a:spLocks noChangeShapeType="1"/>
            </p:cNvSpPr>
            <p:nvPr/>
          </p:nvSpPr>
          <p:spPr bwMode="auto">
            <a:xfrm>
              <a:off x="4712" y="3496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35" name="Rectangle 544"/>
            <p:cNvSpPr>
              <a:spLocks noChangeArrowheads="1"/>
            </p:cNvSpPr>
            <p:nvPr/>
          </p:nvSpPr>
          <p:spPr bwMode="auto">
            <a:xfrm>
              <a:off x="4712" y="3496"/>
              <a:ext cx="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36" name="Line 545"/>
            <p:cNvSpPr>
              <a:spLocks noChangeShapeType="1"/>
            </p:cNvSpPr>
            <p:nvPr/>
          </p:nvSpPr>
          <p:spPr bwMode="auto">
            <a:xfrm>
              <a:off x="4712" y="3496"/>
              <a:ext cx="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37" name="Line 546"/>
            <p:cNvSpPr>
              <a:spLocks noChangeShapeType="1"/>
            </p:cNvSpPr>
            <p:nvPr/>
          </p:nvSpPr>
          <p:spPr bwMode="auto">
            <a:xfrm>
              <a:off x="4712" y="3496"/>
              <a:ext cx="0" cy="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38" name="Rectangle 547"/>
            <p:cNvSpPr>
              <a:spLocks noChangeArrowheads="1"/>
            </p:cNvSpPr>
            <p:nvPr/>
          </p:nvSpPr>
          <p:spPr bwMode="auto">
            <a:xfrm>
              <a:off x="931" y="3565"/>
              <a:ext cx="81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CO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257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es-CO" sz="4500" b="1" dirty="0"/>
              <a:t>CONCLUSIONES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79512" y="1340768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/>
              <a:t>Las entidades sin ánimo de lucro, específicamente aquellas que manejan presupuestos destinados para la salud se rigen </a:t>
            </a:r>
            <a:r>
              <a:rPr lang="es-CO" dirty="0" smtClean="0"/>
              <a:t>por:</a:t>
            </a:r>
          </a:p>
          <a:p>
            <a:pPr algn="just"/>
            <a:endParaRPr lang="es-CO" dirty="0" smtClean="0"/>
          </a:p>
          <a:p>
            <a:pPr algn="just"/>
            <a:r>
              <a:rPr lang="es-CO" dirty="0" smtClean="0"/>
              <a:t>Ley </a:t>
            </a:r>
            <a:r>
              <a:rPr lang="es-CO" dirty="0"/>
              <a:t>1393 de julio de 12 de 2010, </a:t>
            </a:r>
            <a:r>
              <a:rPr lang="es-CO" dirty="0" smtClean="0"/>
              <a:t>(define </a:t>
            </a:r>
            <a:r>
              <a:rPr lang="es-CO" dirty="0"/>
              <a:t>la renta de destinación específica </a:t>
            </a:r>
            <a:r>
              <a:rPr lang="es-CO" dirty="0" smtClean="0"/>
              <a:t>para </a:t>
            </a:r>
            <a:r>
              <a:rPr lang="es-CO" dirty="0"/>
              <a:t>la </a:t>
            </a:r>
            <a:r>
              <a:rPr lang="es-CO" dirty="0" smtClean="0"/>
              <a:t>salud)</a:t>
            </a:r>
          </a:p>
          <a:p>
            <a:pPr algn="just"/>
            <a:r>
              <a:rPr lang="es-CO" dirty="0" smtClean="0"/>
              <a:t>Ley </a:t>
            </a:r>
            <a:r>
              <a:rPr lang="es-CO" dirty="0"/>
              <a:t>1876 de 1994 </a:t>
            </a:r>
            <a:r>
              <a:rPr lang="es-CO" dirty="0" smtClean="0"/>
              <a:t>(Define </a:t>
            </a:r>
            <a:r>
              <a:rPr lang="es-CO" dirty="0"/>
              <a:t>el objeto, los principios y el funcionamiento de las juntas directivas de las </a:t>
            </a:r>
            <a:r>
              <a:rPr lang="es-CO" dirty="0" smtClean="0"/>
              <a:t>ESE funciones del </a:t>
            </a:r>
            <a:r>
              <a:rPr lang="es-CO" dirty="0"/>
              <a:t>gerente y </a:t>
            </a:r>
            <a:r>
              <a:rPr lang="es-CO" dirty="0" smtClean="0"/>
              <a:t>sus </a:t>
            </a:r>
            <a:r>
              <a:rPr lang="es-CO" dirty="0"/>
              <a:t>mecanismos de </a:t>
            </a:r>
            <a:r>
              <a:rPr lang="es-CO" dirty="0" smtClean="0"/>
              <a:t>control). </a:t>
            </a:r>
          </a:p>
          <a:p>
            <a:pPr algn="just"/>
            <a:endParaRPr lang="es-CO" dirty="0"/>
          </a:p>
          <a:p>
            <a:pPr algn="just"/>
            <a:r>
              <a:rPr lang="es-CO" dirty="0" smtClean="0"/>
              <a:t>Decreto </a:t>
            </a:r>
            <a:r>
              <a:rPr lang="es-CO" dirty="0"/>
              <a:t>1769 de 1994 </a:t>
            </a:r>
            <a:r>
              <a:rPr lang="es-CO" dirty="0" smtClean="0"/>
              <a:t>(Establece </a:t>
            </a:r>
            <a:r>
              <a:rPr lang="es-CO" dirty="0"/>
              <a:t>los criterios básicos para la asignación y utilización de los recursos </a:t>
            </a:r>
            <a:r>
              <a:rPr lang="es-CO" dirty="0" smtClean="0"/>
              <a:t>financieros. «</a:t>
            </a:r>
            <a:r>
              <a:rPr lang="es-CO" dirty="0"/>
              <a:t>5% del total de los presupuestos deben ser destinados al mantenimiento de la infraestructura y de la dotación hospitalaria</a:t>
            </a:r>
            <a:r>
              <a:rPr lang="es-CO" dirty="0" smtClean="0"/>
              <a:t>»).</a:t>
            </a:r>
          </a:p>
          <a:p>
            <a:pPr algn="just"/>
            <a:endParaRPr lang="es-CO" dirty="0"/>
          </a:p>
          <a:p>
            <a:pPr algn="just"/>
            <a:r>
              <a:rPr lang="es-CO" dirty="0"/>
              <a:t>Antes de tomar la decisión sobre una inversión, es necesario conocer el perfil del </a:t>
            </a:r>
            <a:r>
              <a:rPr lang="es-CO" dirty="0" smtClean="0"/>
              <a:t>inversionista.</a:t>
            </a:r>
          </a:p>
          <a:p>
            <a:pPr algn="just"/>
            <a:endParaRPr lang="es-CO" dirty="0"/>
          </a:p>
          <a:p>
            <a:pPr algn="just"/>
            <a:r>
              <a:rPr lang="es-CO" dirty="0"/>
              <a:t>Un inversionista se considera conservador, cuando mínimo hace inversiones del </a:t>
            </a:r>
            <a:r>
              <a:rPr lang="es-CO" dirty="0" smtClean="0"/>
              <a:t>80</a:t>
            </a:r>
            <a:r>
              <a:rPr lang="es-CO" dirty="0"/>
              <a:t>% en títulos de renta fija con calificación AAA y </a:t>
            </a:r>
            <a:r>
              <a:rPr lang="es-CO" dirty="0" smtClean="0"/>
              <a:t>20</a:t>
            </a:r>
            <a:r>
              <a:rPr lang="es-CO" dirty="0"/>
              <a:t>% máximo en activos de renta variable que no tengan pacto de permanencia</a:t>
            </a:r>
            <a:r>
              <a:rPr lang="es-CO" dirty="0" smtClean="0"/>
              <a:t>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18226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9912" y="188640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es-CO" sz="4500" b="1" dirty="0"/>
              <a:t>CONCLUSIONES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79512" y="908720"/>
            <a:ext cx="854658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/>
              <a:t>La identificación y medición de los riesgos a los que se encuentran expuestos los inversionistas, se constituyen en  herramientas básicas, para tomar decisiones al momento de conformar un portafolio diversificado</a:t>
            </a:r>
            <a:r>
              <a:rPr lang="es-CO" dirty="0" smtClean="0"/>
              <a:t>.</a:t>
            </a:r>
          </a:p>
          <a:p>
            <a:pPr algn="just"/>
            <a:endParaRPr lang="es-CO" dirty="0"/>
          </a:p>
          <a:p>
            <a:pPr algn="just"/>
            <a:r>
              <a:rPr lang="es-CO" dirty="0"/>
              <a:t>Antes de tomar las decisiones sobre el portafolio de inversiones, fue necesario hacer identificación de riesgos</a:t>
            </a:r>
            <a:r>
              <a:rPr lang="es-CO" dirty="0" smtClean="0"/>
              <a:t>.</a:t>
            </a:r>
          </a:p>
          <a:p>
            <a:pPr algn="just"/>
            <a:endParaRPr lang="es-CO" dirty="0"/>
          </a:p>
          <a:p>
            <a:pPr algn="just"/>
            <a:r>
              <a:rPr lang="es-CO" dirty="0"/>
              <a:t>Los portafolios de inversión se constituyen con activos de renta fija y de renta variable</a:t>
            </a:r>
            <a:r>
              <a:rPr lang="es-CO" dirty="0" smtClean="0"/>
              <a:t>.</a:t>
            </a:r>
          </a:p>
          <a:p>
            <a:pPr algn="just"/>
            <a:endParaRPr lang="es-CO" dirty="0"/>
          </a:p>
          <a:p>
            <a:pPr algn="just"/>
            <a:r>
              <a:rPr lang="es-CO" dirty="0"/>
              <a:t>No existe un solo método de medición de riesgo que determine con exactitud, la cantidad de dinero que el inversionista pueda perder o ganar en un lapso de tiempo específico y que se constituya como herramienta única</a:t>
            </a:r>
            <a:r>
              <a:rPr lang="es-CO" dirty="0" smtClean="0"/>
              <a:t>.</a:t>
            </a:r>
          </a:p>
          <a:p>
            <a:r>
              <a:rPr lang="es-CO" dirty="0"/>
              <a:t>El entorno económico puede llegar a influir positiva o negativamente en los resultados de una inversión.</a:t>
            </a:r>
          </a:p>
          <a:p>
            <a:endParaRPr lang="es-CO" dirty="0"/>
          </a:p>
          <a:p>
            <a:r>
              <a:rPr lang="es-CO" dirty="0"/>
              <a:t>Con el portafolio sugerido, el inversionista puede llegar a perder en un día $ 1.705.092 al hacer una inversión de $ 400.000.000.</a:t>
            </a:r>
          </a:p>
          <a:p>
            <a:endParaRPr lang="es-CO" dirty="0"/>
          </a:p>
          <a:p>
            <a:r>
              <a:rPr lang="es-CO" dirty="0"/>
              <a:t>Analizando el riesgo de crédito se encontró calificación  AA+ para ISAGEN, y AAA para todos los demás activos</a:t>
            </a:r>
            <a:r>
              <a:rPr lang="es-CO" dirty="0" smtClean="0"/>
              <a:t>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6100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es-CO" sz="4500" b="1" dirty="0"/>
              <a:t>RECOMENDACIONES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51520" y="1412776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/>
              <a:t>Como el mercado es cambiante </a:t>
            </a:r>
            <a:r>
              <a:rPr lang="es-CO" dirty="0" smtClean="0"/>
              <a:t>la entidad debe contar con un experto </a:t>
            </a:r>
            <a:r>
              <a:rPr lang="es-CO" dirty="0"/>
              <a:t>en mercados financieros, para orientar en la conformación del portafolio conservador. </a:t>
            </a:r>
            <a:endParaRPr lang="es-CO" dirty="0" smtClean="0"/>
          </a:p>
          <a:p>
            <a:pPr algn="just"/>
            <a:endParaRPr lang="es-CO" dirty="0"/>
          </a:p>
          <a:p>
            <a:pPr algn="just"/>
            <a:r>
              <a:rPr lang="es-CO" dirty="0" smtClean="0"/>
              <a:t>El </a:t>
            </a:r>
            <a:r>
              <a:rPr lang="es-CO" dirty="0"/>
              <a:t>asesor financiero debe orientar a la gerencia y la J.D para tomar decisiones y asumir las responsabilidades de los resultados</a:t>
            </a:r>
            <a:r>
              <a:rPr lang="es-CO" dirty="0" smtClean="0"/>
              <a:t>.</a:t>
            </a:r>
          </a:p>
          <a:p>
            <a:pPr algn="just"/>
            <a:endParaRPr lang="es-CO" dirty="0"/>
          </a:p>
          <a:p>
            <a:pPr algn="just"/>
            <a:r>
              <a:rPr lang="es-CO" dirty="0"/>
              <a:t>El Hospital </a:t>
            </a:r>
            <a:r>
              <a:rPr lang="es-CO" dirty="0" err="1"/>
              <a:t>Nazareth</a:t>
            </a:r>
            <a:r>
              <a:rPr lang="es-CO" dirty="0"/>
              <a:t> como inversionista conservador, debe conformar su portafolio con mínimo 80% inversiones en renta fija de calificación AAA, con alta liquidez y mínimo </a:t>
            </a:r>
            <a:r>
              <a:rPr lang="es-CO" dirty="0" err="1" smtClean="0"/>
              <a:t>VaR</a:t>
            </a:r>
            <a:r>
              <a:rPr lang="es-CO" dirty="0" smtClean="0"/>
              <a:t>, </a:t>
            </a:r>
            <a:r>
              <a:rPr lang="es-CO" dirty="0"/>
              <a:t>y un máximo de </a:t>
            </a:r>
            <a:r>
              <a:rPr lang="es-CO" dirty="0" smtClean="0"/>
              <a:t>20</a:t>
            </a:r>
            <a:r>
              <a:rPr lang="es-CO" dirty="0"/>
              <a:t>% en activos de renta variable que no tengan pacto de permanencia</a:t>
            </a:r>
            <a:r>
              <a:rPr lang="es-CO" dirty="0" smtClean="0"/>
              <a:t>.</a:t>
            </a:r>
          </a:p>
          <a:p>
            <a:pPr algn="just"/>
            <a:endParaRPr lang="es-CO" dirty="0"/>
          </a:p>
          <a:p>
            <a:pPr algn="just"/>
            <a:r>
              <a:rPr lang="es-CO" dirty="0"/>
              <a:t>El Hospital </a:t>
            </a:r>
            <a:r>
              <a:rPr lang="es-CO" dirty="0" err="1"/>
              <a:t>Nazareth</a:t>
            </a:r>
            <a:r>
              <a:rPr lang="es-CO" dirty="0"/>
              <a:t> debe conformar un portafolio con las siguientes características: </a:t>
            </a:r>
          </a:p>
          <a:p>
            <a:pPr algn="just"/>
            <a:r>
              <a:rPr lang="es-CO" dirty="0"/>
              <a:t>Por riesgo de mercado RENTAVAL, ACCORENTA y ACCIVAL. Por riesgo de liquidez ECOPETROL, ÉXITO y BANCOLOMBIA y Por riesgo de crédito con cualquiera de los activos </a:t>
            </a:r>
            <a:r>
              <a:rPr lang="es-CO" dirty="0" smtClean="0"/>
              <a:t>sugeridos. </a:t>
            </a:r>
            <a:endParaRPr lang="es-CO" dirty="0"/>
          </a:p>
          <a:p>
            <a:pPr algn="just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39427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708920"/>
            <a:ext cx="8686800" cy="1143000"/>
          </a:xfrm>
        </p:spPr>
        <p:txBody>
          <a:bodyPr/>
          <a:lstStyle/>
          <a:p>
            <a:pPr algn="ctr"/>
            <a:r>
              <a:rPr lang="es-CO" dirty="0" smtClean="0"/>
              <a:t>MUCHAS GRACIAS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294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/>
          </a:bodyPr>
          <a:lstStyle/>
          <a:p>
            <a:pPr lvl="0" algn="ctr"/>
            <a:r>
              <a:rPr lang="es-CO" sz="3600" b="1" dirty="0" smtClean="0"/>
              <a:t>SITUACIÓN EN ESTUDIO</a:t>
            </a:r>
            <a:endParaRPr lang="es-CO" sz="3600" b="1" dirty="0">
              <a:latin typeface="Agency FB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1259468"/>
            <a:ext cx="1656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 smtClean="0"/>
              <a:t>Contextos </a:t>
            </a:r>
            <a:endParaRPr lang="es-CO" sz="2000" dirty="0"/>
          </a:p>
        </p:txBody>
      </p:sp>
      <p:sp>
        <p:nvSpPr>
          <p:cNvPr id="4" name="3 Rectángulo"/>
          <p:cNvSpPr/>
          <p:nvPr/>
        </p:nvSpPr>
        <p:spPr>
          <a:xfrm>
            <a:off x="2339752" y="1259468"/>
            <a:ext cx="22333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000" b="1" dirty="0" smtClean="0"/>
              <a:t>Antecedentes</a:t>
            </a:r>
          </a:p>
          <a:p>
            <a:r>
              <a:rPr lang="es-CO" sz="2000" b="1" dirty="0" smtClean="0"/>
              <a:t>Ley 1438 de 2011</a:t>
            </a:r>
          </a:p>
          <a:p>
            <a:r>
              <a:rPr lang="es-CO" sz="2000" b="1" dirty="0" smtClean="0"/>
              <a:t>Res. 2509 de 2012 </a:t>
            </a:r>
            <a:endParaRPr lang="es-CO" sz="2000" b="1" dirty="0"/>
          </a:p>
        </p:txBody>
      </p:sp>
      <p:sp>
        <p:nvSpPr>
          <p:cNvPr id="5" name="4 Rectángulo"/>
          <p:cNvSpPr/>
          <p:nvPr/>
        </p:nvSpPr>
        <p:spPr>
          <a:xfrm>
            <a:off x="4788024" y="1259468"/>
            <a:ext cx="12423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000" b="1" dirty="0"/>
              <a:t>Alcances</a:t>
            </a:r>
          </a:p>
        </p:txBody>
      </p:sp>
      <p:sp>
        <p:nvSpPr>
          <p:cNvPr id="6" name="5 Rectángulo"/>
          <p:cNvSpPr/>
          <p:nvPr/>
        </p:nvSpPr>
        <p:spPr>
          <a:xfrm>
            <a:off x="6407676" y="1259468"/>
            <a:ext cx="17081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000" b="1" dirty="0"/>
              <a:t>Justificación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20670" y="3122677"/>
            <a:ext cx="818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CO" dirty="0" smtClean="0"/>
          </a:p>
          <a:p>
            <a:pPr algn="just"/>
            <a:r>
              <a:rPr lang="es-CO" dirty="0" smtClean="0"/>
              <a:t>¿</a:t>
            </a:r>
            <a:r>
              <a:rPr lang="es-CO" dirty="0"/>
              <a:t>Cómo diseñar un procedimiento que contemple la estructura de riesgos para el proceso de inversión y que se pueda implementar en una institución sin ánimo de lucro como lo es el Hospital Nazareth de Quinchía Risaralda?</a:t>
            </a:r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458256" y="4290099"/>
            <a:ext cx="8229600" cy="57606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200" b="1" dirty="0" smtClean="0"/>
              <a:t>OBJETIVOS</a:t>
            </a:r>
            <a:endParaRPr lang="es-CO" sz="3200" b="1" dirty="0">
              <a:latin typeface="Agency FB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94107" y="4797152"/>
            <a:ext cx="80335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 smtClean="0"/>
              <a:t>General: </a:t>
            </a:r>
            <a:r>
              <a:rPr lang="es-CO" dirty="0" smtClean="0"/>
              <a:t>Diseñar </a:t>
            </a:r>
            <a:r>
              <a:rPr lang="es-CO" dirty="0"/>
              <a:t>un portafolio de inversión para los excedentes financieros que genera el Hospital Nazareth de Quinchía Risaralda, </a:t>
            </a:r>
            <a:r>
              <a:rPr lang="es-ES" dirty="0"/>
              <a:t>mediante la documentación de los distintos tipos de riesgos, la medición que se pueda efectuar de los mismos y el control de ellos, que guíen el proceso de acuerdo al perfil del inversionista que se defina formalmente</a:t>
            </a:r>
            <a:endParaRPr lang="es-CO" dirty="0"/>
          </a:p>
          <a:p>
            <a:endParaRPr lang="es-CO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574" y="2586356"/>
            <a:ext cx="1008112" cy="926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29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8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1157" y="332656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es-CO" sz="3200" b="1" dirty="0" smtClean="0"/>
              <a:t>OBJETIVOS</a:t>
            </a:r>
            <a:endParaRPr lang="es-CO" sz="3200" b="1" dirty="0">
              <a:latin typeface="Agency FB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1560" y="1268760"/>
            <a:ext cx="20696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 smtClean="0"/>
              <a:t>Específicos</a:t>
            </a:r>
            <a:endParaRPr lang="es-CO" sz="2800" dirty="0"/>
          </a:p>
        </p:txBody>
      </p:sp>
      <p:sp>
        <p:nvSpPr>
          <p:cNvPr id="3" name="2 Rectángulo"/>
          <p:cNvSpPr/>
          <p:nvPr/>
        </p:nvSpPr>
        <p:spPr>
          <a:xfrm>
            <a:off x="431157" y="2060848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400" dirty="0"/>
              <a:t>Identificar los diferentes tipos de riesgos existentes </a:t>
            </a:r>
            <a:r>
              <a:rPr lang="es-ES" sz="2400" dirty="0"/>
              <a:t>a los cuales está expuesto un portafolio de inversión, para </a:t>
            </a:r>
            <a:r>
              <a:rPr lang="es-CO" sz="2400" dirty="0"/>
              <a:t>proponer posibles alternativas de </a:t>
            </a:r>
            <a:r>
              <a:rPr lang="es-CO" sz="2400" dirty="0" smtClean="0"/>
              <a:t>diversificación.</a:t>
            </a:r>
          </a:p>
          <a:p>
            <a:pPr algn="just"/>
            <a:endParaRPr lang="es-CO" sz="2400" dirty="0" smtClean="0"/>
          </a:p>
          <a:p>
            <a:pPr algn="just"/>
            <a:r>
              <a:rPr lang="es-CO" sz="2400" dirty="0"/>
              <a:t>Establecer </a:t>
            </a:r>
            <a:r>
              <a:rPr lang="es-ES" sz="2400" dirty="0"/>
              <a:t>la medición del riesgo a través de las metodologías existentes para tal fin, de manera que se pueda conocer según el perfil del riesgo hasta cuánto estaría dispuesto a perder el inversionista</a:t>
            </a:r>
            <a:r>
              <a:rPr lang="es-ES" sz="2400" dirty="0" smtClean="0"/>
              <a:t>.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/>
              <a:t>Proponer </a:t>
            </a:r>
            <a:r>
              <a:rPr lang="es-ES" sz="2400" dirty="0" smtClean="0"/>
              <a:t>alternativas </a:t>
            </a:r>
            <a:r>
              <a:rPr lang="es-ES" sz="2400" dirty="0"/>
              <a:t>de control para contar con herramientas que permitan tomar decisiones de manera oportuna en la optimización de los recursos invertidos.</a:t>
            </a:r>
            <a:endParaRPr lang="es-CO" sz="2400" dirty="0"/>
          </a:p>
          <a:p>
            <a:pPr algn="just"/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40393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229600" cy="648072"/>
          </a:xfrm>
        </p:spPr>
        <p:txBody>
          <a:bodyPr>
            <a:normAutofit fontScale="90000"/>
          </a:bodyPr>
          <a:lstStyle/>
          <a:p>
            <a:pPr lvl="0" algn="ctr"/>
            <a:r>
              <a:rPr lang="es-CO" b="1" dirty="0" smtClean="0"/>
              <a:t>METODOLOGÍA</a:t>
            </a:r>
            <a:endParaRPr lang="es-CO" dirty="0"/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59042" y="2924944"/>
            <a:ext cx="1856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/>
              <a:t>Tipo de estudio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887961" y="3645024"/>
            <a:ext cx="976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/>
              <a:t>Sujetos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859042" y="4365104"/>
            <a:ext cx="4513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/>
              <a:t>Instrumentos o técnicas de información</a:t>
            </a:r>
            <a:endParaRPr lang="es-CO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457200" y="406021"/>
            <a:ext cx="8229600" cy="648072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b="1" dirty="0" smtClean="0"/>
              <a:t>MARCO DE REFERENCIA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4941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 smtClean="0"/>
              <a:t>RESULTADOS </a:t>
            </a:r>
            <a:endParaRPr lang="es-CO" dirty="0"/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0" t="24814" r="23009" b="16231"/>
          <a:stretch/>
        </p:blipFill>
        <p:spPr bwMode="auto">
          <a:xfrm>
            <a:off x="611560" y="1340768"/>
            <a:ext cx="813690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22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90364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/>
              <a:t>PERFIL DEL INVERSIONISTA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1043608" y="2060848"/>
            <a:ext cx="66967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b="1" dirty="0"/>
              <a:t>Conservador </a:t>
            </a:r>
            <a:r>
              <a:rPr lang="es-CO" sz="2000" b="1" dirty="0" smtClean="0"/>
              <a:t>		Moderado		Agresivo</a:t>
            </a:r>
            <a:endParaRPr lang="es-CO" sz="2000" dirty="0"/>
          </a:p>
          <a:p>
            <a:endParaRPr lang="es-CO" sz="2000" dirty="0"/>
          </a:p>
          <a:p>
            <a:endParaRPr lang="es-CO" sz="2000" dirty="0"/>
          </a:p>
        </p:txBody>
      </p:sp>
      <p:sp>
        <p:nvSpPr>
          <p:cNvPr id="22" name="1 Título"/>
          <p:cNvSpPr txBox="1">
            <a:spLocks/>
          </p:cNvSpPr>
          <p:nvPr/>
        </p:nvSpPr>
        <p:spPr>
          <a:xfrm>
            <a:off x="449662" y="3140968"/>
            <a:ext cx="8229600" cy="648072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b="1" dirty="0" smtClean="0"/>
              <a:t>IDENTIFICACIÓN DE RIESGO</a:t>
            </a:r>
            <a:endParaRPr lang="es-CO" b="1" dirty="0"/>
          </a:p>
        </p:txBody>
      </p:sp>
      <p:sp>
        <p:nvSpPr>
          <p:cNvPr id="23" name="22 Rectángulo"/>
          <p:cNvSpPr/>
          <p:nvPr/>
        </p:nvSpPr>
        <p:spPr>
          <a:xfrm>
            <a:off x="1259632" y="4221088"/>
            <a:ext cx="22254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b="1" dirty="0"/>
              <a:t>Riesgo de mercado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1259632" y="4941168"/>
            <a:ext cx="2092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b="1" dirty="0"/>
              <a:t>Riesgo de crédito 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1259632" y="5589240"/>
            <a:ext cx="2544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/>
              <a:t>Riesgo de contraparte</a:t>
            </a:r>
          </a:p>
        </p:txBody>
      </p:sp>
      <p:sp>
        <p:nvSpPr>
          <p:cNvPr id="26" name="25 Rectángulo"/>
          <p:cNvSpPr/>
          <p:nvPr/>
        </p:nvSpPr>
        <p:spPr>
          <a:xfrm>
            <a:off x="4131170" y="4221088"/>
            <a:ext cx="2167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b="1" dirty="0"/>
              <a:t>Riesgo de liquidez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4131170" y="4910039"/>
            <a:ext cx="1996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b="1" dirty="0"/>
              <a:t>Riesgo operativo</a:t>
            </a:r>
          </a:p>
        </p:txBody>
      </p:sp>
      <p:cxnSp>
        <p:nvCxnSpPr>
          <p:cNvPr id="30" name="29 Conector recto de flecha"/>
          <p:cNvCxnSpPr>
            <a:stCxn id="2" idx="2"/>
          </p:cNvCxnSpPr>
          <p:nvPr/>
        </p:nvCxnSpPr>
        <p:spPr>
          <a:xfrm flipH="1">
            <a:off x="4564462" y="1238436"/>
            <a:ext cx="7538" cy="8224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2" idx="2"/>
          </p:cNvCxnSpPr>
          <p:nvPr/>
        </p:nvCxnSpPr>
        <p:spPr>
          <a:xfrm flipH="1">
            <a:off x="2123728" y="1238436"/>
            <a:ext cx="2448272" cy="836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>
            <a:stCxn id="2" idx="2"/>
          </p:cNvCxnSpPr>
          <p:nvPr/>
        </p:nvCxnSpPr>
        <p:spPr>
          <a:xfrm>
            <a:off x="4572000" y="1238436"/>
            <a:ext cx="2396463" cy="8224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5640092" y="5933924"/>
            <a:ext cx="35039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Entorno económico</a:t>
            </a:r>
          </a:p>
        </p:txBody>
      </p:sp>
      <p:sp>
        <p:nvSpPr>
          <p:cNvPr id="3" name="2 Flecha curvada hacia arriba"/>
          <p:cNvSpPr/>
          <p:nvPr/>
        </p:nvSpPr>
        <p:spPr>
          <a:xfrm rot="13679398">
            <a:off x="6921675" y="4473344"/>
            <a:ext cx="1996384" cy="76269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71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22" grpId="0"/>
      <p:bldP spid="23" grpId="0"/>
      <p:bldP spid="24" grpId="0"/>
      <p:bldP spid="25" grpId="0"/>
      <p:bldP spid="26" grpId="0"/>
      <p:bldP spid="27" grpId="0"/>
      <p:bldP spid="17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 smtClean="0"/>
              <a:t>MEDICIÓN DE RIESGO</a:t>
            </a:r>
            <a:endParaRPr lang="es-CO" dirty="0"/>
          </a:p>
        </p:txBody>
      </p:sp>
      <p:sp>
        <p:nvSpPr>
          <p:cNvPr id="3" name="2 Rectángulo"/>
          <p:cNvSpPr/>
          <p:nvPr/>
        </p:nvSpPr>
        <p:spPr>
          <a:xfrm>
            <a:off x="368509" y="3369222"/>
            <a:ext cx="1171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/>
              <a:t>ACTIVOS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5076056" y="3369222"/>
            <a:ext cx="22375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/>
              <a:t>Grupo </a:t>
            </a:r>
            <a:r>
              <a:rPr lang="es-CO" b="1" dirty="0" smtClean="0"/>
              <a:t>Éxito </a:t>
            </a:r>
          </a:p>
          <a:p>
            <a:r>
              <a:rPr lang="es-CO" b="1" dirty="0"/>
              <a:t>Grupo </a:t>
            </a:r>
            <a:r>
              <a:rPr lang="es-CO" b="1" dirty="0" smtClean="0"/>
              <a:t>Aval</a:t>
            </a:r>
          </a:p>
          <a:p>
            <a:r>
              <a:rPr lang="es-CO" b="1" dirty="0" smtClean="0"/>
              <a:t>Bancolombia</a:t>
            </a:r>
          </a:p>
          <a:p>
            <a:r>
              <a:rPr lang="es-CO" b="1" dirty="0" smtClean="0"/>
              <a:t>Ecopetrol</a:t>
            </a:r>
          </a:p>
          <a:p>
            <a:r>
              <a:rPr lang="es-CO" b="1" dirty="0" smtClean="0"/>
              <a:t>Isagen</a:t>
            </a:r>
            <a:endParaRPr lang="es-CO" dirty="0"/>
          </a:p>
        </p:txBody>
      </p:sp>
      <p:sp>
        <p:nvSpPr>
          <p:cNvPr id="10" name="9 Rectángulo"/>
          <p:cNvSpPr/>
          <p:nvPr/>
        </p:nvSpPr>
        <p:spPr>
          <a:xfrm>
            <a:off x="5076056" y="1785590"/>
            <a:ext cx="33489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dirty="0" smtClean="0"/>
              <a:t>Rentaval</a:t>
            </a:r>
          </a:p>
          <a:p>
            <a:r>
              <a:rPr lang="es-CO" b="1" dirty="0"/>
              <a:t>Accival</a:t>
            </a:r>
            <a:endParaRPr lang="es-CO" dirty="0"/>
          </a:p>
          <a:p>
            <a:r>
              <a:rPr lang="es-CO" b="1" dirty="0" smtClean="0"/>
              <a:t>Accorenta</a:t>
            </a:r>
            <a:endParaRPr lang="es-CO" dirty="0"/>
          </a:p>
        </p:txBody>
      </p:sp>
      <p:sp>
        <p:nvSpPr>
          <p:cNvPr id="12" name="11 Rectángulo"/>
          <p:cNvSpPr/>
          <p:nvPr/>
        </p:nvSpPr>
        <p:spPr>
          <a:xfrm>
            <a:off x="5156791" y="5767517"/>
            <a:ext cx="1604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/>
              <a:t>TFIT16240724</a:t>
            </a:r>
            <a:endParaRPr lang="es-CO" dirty="0"/>
          </a:p>
        </p:txBody>
      </p:sp>
      <p:sp>
        <p:nvSpPr>
          <p:cNvPr id="14" name="13 Cerrar llave"/>
          <p:cNvSpPr/>
          <p:nvPr/>
        </p:nvSpPr>
        <p:spPr>
          <a:xfrm rot="10800000">
            <a:off x="4284884" y="1785589"/>
            <a:ext cx="494104" cy="923330"/>
          </a:xfrm>
          <a:prstGeom prst="rightBrace">
            <a:avLst>
              <a:gd name="adj1" fmla="val 8333"/>
              <a:gd name="adj2" fmla="val 4687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16 Cerrar llave"/>
          <p:cNvSpPr/>
          <p:nvPr/>
        </p:nvSpPr>
        <p:spPr>
          <a:xfrm rot="10800000">
            <a:off x="4334217" y="3288981"/>
            <a:ext cx="444770" cy="179620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17 Cerrar llave"/>
          <p:cNvSpPr/>
          <p:nvPr/>
        </p:nvSpPr>
        <p:spPr>
          <a:xfrm rot="10800000">
            <a:off x="4469852" y="5700707"/>
            <a:ext cx="342941" cy="5029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18 Rectángulo"/>
          <p:cNvSpPr/>
          <p:nvPr/>
        </p:nvSpPr>
        <p:spPr>
          <a:xfrm>
            <a:off x="2970613" y="2197257"/>
            <a:ext cx="978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/>
              <a:t>Fondos</a:t>
            </a:r>
            <a:endParaRPr lang="es-CO" b="1" dirty="0"/>
          </a:p>
        </p:txBody>
      </p:sp>
      <p:sp>
        <p:nvSpPr>
          <p:cNvPr id="20" name="19 Rectángulo"/>
          <p:cNvSpPr/>
          <p:nvPr/>
        </p:nvSpPr>
        <p:spPr>
          <a:xfrm>
            <a:off x="3137262" y="4107886"/>
            <a:ext cx="1147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/>
              <a:t>Acciones</a:t>
            </a:r>
            <a:endParaRPr lang="es-CO" b="1" dirty="0"/>
          </a:p>
        </p:txBody>
      </p:sp>
      <p:sp>
        <p:nvSpPr>
          <p:cNvPr id="21" name="20 Rectángulo"/>
          <p:cNvSpPr/>
          <p:nvPr/>
        </p:nvSpPr>
        <p:spPr>
          <a:xfrm>
            <a:off x="3696261" y="582825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/>
              <a:t>TES</a:t>
            </a:r>
            <a:endParaRPr lang="es-CO" b="1" dirty="0"/>
          </a:p>
        </p:txBody>
      </p:sp>
      <p:cxnSp>
        <p:nvCxnSpPr>
          <p:cNvPr id="24" name="23 Conector recto de flecha"/>
          <p:cNvCxnSpPr>
            <a:stCxn id="3" idx="3"/>
            <a:endCxn id="19" idx="1"/>
          </p:cNvCxnSpPr>
          <p:nvPr/>
        </p:nvCxnSpPr>
        <p:spPr>
          <a:xfrm flipV="1">
            <a:off x="1539855" y="2381923"/>
            <a:ext cx="1430758" cy="11719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3" idx="3"/>
            <a:endCxn id="20" idx="1"/>
          </p:cNvCxnSpPr>
          <p:nvPr/>
        </p:nvCxnSpPr>
        <p:spPr>
          <a:xfrm>
            <a:off x="1539855" y="3553888"/>
            <a:ext cx="1597407" cy="738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>
            <a:stCxn id="3" idx="3"/>
            <a:endCxn id="21" idx="1"/>
          </p:cNvCxnSpPr>
          <p:nvPr/>
        </p:nvCxnSpPr>
        <p:spPr>
          <a:xfrm>
            <a:off x="1539855" y="3553888"/>
            <a:ext cx="2156406" cy="24590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53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10" grpId="0"/>
      <p:bldP spid="12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685800"/>
            <a:ext cx="8229600" cy="648072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b="1" dirty="0" smtClean="0"/>
              <a:t>MEDICIÓN DE RIESGO DE MERCADO</a:t>
            </a:r>
            <a:endParaRPr lang="es-CO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72"/>
          <a:stretch/>
        </p:blipFill>
        <p:spPr bwMode="auto">
          <a:xfrm>
            <a:off x="252038" y="1556792"/>
            <a:ext cx="8434762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77"/>
          <a:stretch/>
        </p:blipFill>
        <p:spPr bwMode="auto">
          <a:xfrm>
            <a:off x="1331640" y="2826194"/>
            <a:ext cx="670708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212" y="3789040"/>
            <a:ext cx="449303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33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685800"/>
            <a:ext cx="8229600" cy="648072"/>
          </a:xfrm>
          <a:prstGeom prst="rect">
            <a:avLst/>
          </a:prstGeom>
        </p:spPr>
        <p:txBody>
          <a:bodyPr vert="horz" lIns="0" rIns="0" bIns="0" anchor="b"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b="1" dirty="0" smtClean="0"/>
              <a:t>MEDICIÓN DE RIESGO DE LIQUIDEZ</a:t>
            </a:r>
            <a:endParaRPr lang="es-CO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716" y="4005064"/>
            <a:ext cx="4331499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01" y="1627407"/>
            <a:ext cx="7437233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2233768"/>
            <a:ext cx="5276850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17" y="2233768"/>
            <a:ext cx="29432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17" y="3211726"/>
            <a:ext cx="8178831" cy="577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56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1073</TotalTime>
  <Words>980</Words>
  <Application>Microsoft Office PowerPoint</Application>
  <PresentationFormat>Presentación en pantalla (4:3)</PresentationFormat>
  <Paragraphs>188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Flujo</vt:lpstr>
      <vt:lpstr>Presentación de PowerPoint</vt:lpstr>
      <vt:lpstr>SITUACIÓN EN ESTUDIO</vt:lpstr>
      <vt:lpstr>OBJETIVOS</vt:lpstr>
      <vt:lpstr>METODOLOGÍA</vt:lpstr>
      <vt:lpstr>RESULTADOS </vt:lpstr>
      <vt:lpstr>PERFIL DEL INVERSIONISTA</vt:lpstr>
      <vt:lpstr>MEDICIÓN DE RIESGO</vt:lpstr>
      <vt:lpstr>Presentación de PowerPoint</vt:lpstr>
      <vt:lpstr>Presentación de PowerPoint</vt:lpstr>
      <vt:lpstr>Presentación de PowerPoint</vt:lpstr>
      <vt:lpstr>POLÍTICAS DE CONTROL DE RIESGO</vt:lpstr>
      <vt:lpstr>CONCLUSIONES</vt:lpstr>
      <vt:lpstr>CONCLUSIONES</vt:lpstr>
      <vt:lpstr>RECOMENDACIONES</vt:lpstr>
      <vt:lpstr>MUCHAS 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ESTRATEGIA FINANCIERA  ALUMNOS:  MARIA VICTORIA HENAO CASTAÑO LUIS GERARDO ALVAREZ CORREA LUIS ANTONIO ARCILA DUQUE CARLOS FERNANDO GALEANO GUTIERREZ</dc:title>
  <dc:creator>CARLOS</dc:creator>
  <cp:lastModifiedBy>Luis</cp:lastModifiedBy>
  <cp:revision>95</cp:revision>
  <dcterms:created xsi:type="dcterms:W3CDTF">2012-10-19T03:24:53Z</dcterms:created>
  <dcterms:modified xsi:type="dcterms:W3CDTF">2013-11-18T16:50:19Z</dcterms:modified>
</cp:coreProperties>
</file>