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Default Extension="png" ContentType="image/png"/>
  <Override PartName="/ppt/notesSlides/notesSlide3.xml" ContentType="application/vnd.openxmlformats-officedocument.presentationml.notesSlide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2"/>
  </p:notesMasterIdLst>
  <p:sldIdLst>
    <p:sldId id="256" r:id="rId2"/>
    <p:sldId id="265" r:id="rId3"/>
    <p:sldId id="266" r:id="rId4"/>
    <p:sldId id="362" r:id="rId5"/>
    <p:sldId id="268" r:id="rId6"/>
    <p:sldId id="359" r:id="rId7"/>
    <p:sldId id="360" r:id="rId8"/>
    <p:sldId id="270" r:id="rId9"/>
    <p:sldId id="271" r:id="rId10"/>
    <p:sldId id="326" r:id="rId11"/>
    <p:sldId id="327" r:id="rId12"/>
    <p:sldId id="328" r:id="rId13"/>
    <p:sldId id="329" r:id="rId14"/>
    <p:sldId id="330" r:id="rId15"/>
    <p:sldId id="331" r:id="rId16"/>
    <p:sldId id="293" r:id="rId17"/>
    <p:sldId id="276" r:id="rId18"/>
    <p:sldId id="287" r:id="rId19"/>
    <p:sldId id="295" r:id="rId20"/>
    <p:sldId id="296" r:id="rId21"/>
    <p:sldId id="291" r:id="rId22"/>
    <p:sldId id="292" r:id="rId23"/>
    <p:sldId id="277" r:id="rId24"/>
    <p:sldId id="299" r:id="rId25"/>
    <p:sldId id="297" r:id="rId26"/>
    <p:sldId id="302" r:id="rId27"/>
    <p:sldId id="367" r:id="rId28"/>
    <p:sldId id="305" r:id="rId29"/>
    <p:sldId id="307" r:id="rId30"/>
    <p:sldId id="308" r:id="rId31"/>
    <p:sldId id="309" r:id="rId32"/>
    <p:sldId id="278" r:id="rId33"/>
    <p:sldId id="368" r:id="rId34"/>
    <p:sldId id="311" r:id="rId35"/>
    <p:sldId id="312" r:id="rId36"/>
    <p:sldId id="313" r:id="rId37"/>
    <p:sldId id="314" r:id="rId38"/>
    <p:sldId id="363" r:id="rId39"/>
    <p:sldId id="364" r:id="rId40"/>
    <p:sldId id="366" r:id="rId41"/>
    <p:sldId id="279" r:id="rId42"/>
    <p:sldId id="315" r:id="rId43"/>
    <p:sldId id="316" r:id="rId44"/>
    <p:sldId id="280" r:id="rId45"/>
    <p:sldId id="336" r:id="rId46"/>
    <p:sldId id="337" r:id="rId47"/>
    <p:sldId id="338" r:id="rId48"/>
    <p:sldId id="257" r:id="rId49"/>
    <p:sldId id="258" r:id="rId50"/>
    <p:sldId id="259" r:id="rId51"/>
    <p:sldId id="260" r:id="rId52"/>
    <p:sldId id="365" r:id="rId53"/>
    <p:sldId id="351" r:id="rId54"/>
    <p:sldId id="352" r:id="rId55"/>
    <p:sldId id="353" r:id="rId56"/>
    <p:sldId id="354" r:id="rId57"/>
    <p:sldId id="355" r:id="rId58"/>
    <p:sldId id="356" r:id="rId59"/>
    <p:sldId id="357" r:id="rId60"/>
    <p:sldId id="358" r:id="rId61"/>
  </p:sldIdLst>
  <p:sldSz cx="9144000" cy="6858000" type="screen4x3"/>
  <p:notesSz cx="6858000" cy="9144000"/>
  <p:defaultTextStyle>
    <a:defPPr>
      <a:defRPr lang="es-CO"/>
    </a:defPPr>
    <a:lvl1pPr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B800"/>
    <a:srgbClr val="FFCC00"/>
    <a:srgbClr val="DDDDD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405" autoAdjust="0"/>
    <p:restoredTop sz="94660"/>
  </p:normalViewPr>
  <p:slideViewPr>
    <p:cSldViewPr>
      <p:cViewPr>
        <p:scale>
          <a:sx n="77" d="100"/>
          <a:sy n="77" d="100"/>
        </p:scale>
        <p:origin x="-840" y="60"/>
      </p:cViewPr>
      <p:guideLst>
        <p:guide orient="horz" pos="867"/>
        <p:guide orient="horz" pos="2818"/>
        <p:guide orient="horz" pos="3067"/>
        <p:guide orient="horz" pos="1344"/>
        <p:guide orient="horz" pos="1094"/>
        <p:guide pos="2835"/>
        <p:guide pos="31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5C0BAC-568D-4DF7-9442-D1303C57D36F}" type="doc">
      <dgm:prSet loTypeId="urn:microsoft.com/office/officeart/2005/8/layout/vList2" loCatId="list" qsTypeId="urn:microsoft.com/office/officeart/2005/8/quickstyle/3d1" qsCatId="3D" csTypeId="urn:microsoft.com/office/officeart/2005/8/colors/accent0_1" csCatId="mainScheme" phldr="1"/>
      <dgm:spPr/>
      <dgm:t>
        <a:bodyPr/>
        <a:lstStyle/>
        <a:p>
          <a:endParaRPr lang="es-CO"/>
        </a:p>
      </dgm:t>
    </dgm:pt>
    <dgm:pt modelId="{C0094A36-1449-43E0-8C34-A86BDD970512}">
      <dgm:prSet phldrT="[Texto]" custT="1"/>
      <dgm:spPr/>
      <dgm:t>
        <a:bodyPr/>
        <a:lstStyle/>
        <a:p>
          <a:pPr algn="ctr"/>
          <a:r>
            <a:rPr lang="es-ES" sz="1200" dirty="0" smtClean="0">
              <a:latin typeface="Trebuchet MS" pitchFamily="34" charset="0"/>
            </a:rPr>
            <a:t>RESEARCH PROJECT</a:t>
          </a:r>
          <a:endParaRPr lang="es-CO" sz="1200" dirty="0">
            <a:latin typeface="Trebuchet MS" pitchFamily="34" charset="0"/>
          </a:endParaRPr>
        </a:p>
      </dgm:t>
    </dgm:pt>
    <dgm:pt modelId="{59A79900-4FCC-4EAD-8890-4CE38496D29F}" type="parTrans" cxnId="{67A44A22-C194-4BB5-96AB-C7F46EF32F9A}">
      <dgm:prSet/>
      <dgm:spPr/>
      <dgm:t>
        <a:bodyPr/>
        <a:lstStyle/>
        <a:p>
          <a:pPr algn="ctr"/>
          <a:endParaRPr lang="es-CO"/>
        </a:p>
      </dgm:t>
    </dgm:pt>
    <dgm:pt modelId="{D53A7F3B-EED1-41CF-A714-C6D98A7CDE34}" type="sibTrans" cxnId="{67A44A22-C194-4BB5-96AB-C7F46EF32F9A}">
      <dgm:prSet/>
      <dgm:spPr/>
      <dgm:t>
        <a:bodyPr/>
        <a:lstStyle/>
        <a:p>
          <a:pPr algn="ctr"/>
          <a:endParaRPr lang="es-CO"/>
        </a:p>
      </dgm:t>
    </dgm:pt>
    <dgm:pt modelId="{A30F03C5-4137-48C2-A07C-8E1BFE4D5737}">
      <dgm:prSet phldrT="[Texto]" custT="1"/>
      <dgm:spPr/>
      <dgm:t>
        <a:bodyPr/>
        <a:lstStyle/>
        <a:p>
          <a:pPr algn="ctr"/>
          <a:r>
            <a:rPr lang="es-ES" sz="1200" dirty="0" smtClean="0">
              <a:latin typeface="Trebuchet MS" pitchFamily="34" charset="0"/>
            </a:rPr>
            <a:t>DEFINICIÓN DEL PROBLEMA</a:t>
          </a:r>
          <a:endParaRPr lang="es-CO" sz="1200" dirty="0">
            <a:latin typeface="Trebuchet MS" pitchFamily="34" charset="0"/>
          </a:endParaRPr>
        </a:p>
      </dgm:t>
    </dgm:pt>
    <dgm:pt modelId="{DF20AD93-D871-43F5-9761-2EE91F5B42D3}" type="parTrans" cxnId="{894F341A-ED7D-4EDF-9B70-E7301C39DD5D}">
      <dgm:prSet/>
      <dgm:spPr/>
      <dgm:t>
        <a:bodyPr/>
        <a:lstStyle/>
        <a:p>
          <a:pPr algn="ctr"/>
          <a:endParaRPr lang="es-CO"/>
        </a:p>
      </dgm:t>
    </dgm:pt>
    <dgm:pt modelId="{2A749700-42E4-42E5-8F88-1D75134860EA}" type="sibTrans" cxnId="{894F341A-ED7D-4EDF-9B70-E7301C39DD5D}">
      <dgm:prSet/>
      <dgm:spPr/>
      <dgm:t>
        <a:bodyPr/>
        <a:lstStyle/>
        <a:p>
          <a:pPr algn="ctr"/>
          <a:endParaRPr lang="es-CO"/>
        </a:p>
      </dgm:t>
    </dgm:pt>
    <dgm:pt modelId="{AD0B6BD3-FEC5-4193-88F8-E9F4D9B5B635}" type="pres">
      <dgm:prSet presAssocID="{405C0BAC-568D-4DF7-9442-D1303C57D36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D9A4C962-992E-4E74-9EC0-D41BE531255E}" type="pres">
      <dgm:prSet presAssocID="{C0094A36-1449-43E0-8C34-A86BDD970512}" presName="parentText" presStyleLbl="node1" presStyleIdx="0" presStyleCnt="2" custLinFactY="-114309" custLinFactNeighborX="3448" custLinFactNeighborY="-200000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CA697F0-9F24-4866-9261-D5952C1A176D}" type="pres">
      <dgm:prSet presAssocID="{D53A7F3B-EED1-41CF-A714-C6D98A7CDE34}" presName="spacer" presStyleCnt="0"/>
      <dgm:spPr/>
      <dgm:t>
        <a:bodyPr/>
        <a:lstStyle/>
        <a:p>
          <a:endParaRPr lang="es-CO"/>
        </a:p>
      </dgm:t>
    </dgm:pt>
    <dgm:pt modelId="{70F73870-1CF8-4562-86C3-72A458746BD9}" type="pres">
      <dgm:prSet presAssocID="{A30F03C5-4137-48C2-A07C-8E1BFE4D5737}" presName="parentText" presStyleLbl="node1" presStyleIdx="1" presStyleCnt="2" custLinFactY="63637" custLinFactNeighborX="17857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67A44A22-C194-4BB5-96AB-C7F46EF32F9A}" srcId="{405C0BAC-568D-4DF7-9442-D1303C57D36F}" destId="{C0094A36-1449-43E0-8C34-A86BDD970512}" srcOrd="0" destOrd="0" parTransId="{59A79900-4FCC-4EAD-8890-4CE38496D29F}" sibTransId="{D53A7F3B-EED1-41CF-A714-C6D98A7CDE34}"/>
    <dgm:cxn modelId="{094DE9D3-C6A4-4BEA-9F30-909534517E91}" type="presOf" srcId="{C0094A36-1449-43E0-8C34-A86BDD970512}" destId="{D9A4C962-992E-4E74-9EC0-D41BE531255E}" srcOrd="0" destOrd="0" presId="urn:microsoft.com/office/officeart/2005/8/layout/vList2"/>
    <dgm:cxn modelId="{894F341A-ED7D-4EDF-9B70-E7301C39DD5D}" srcId="{405C0BAC-568D-4DF7-9442-D1303C57D36F}" destId="{A30F03C5-4137-48C2-A07C-8E1BFE4D5737}" srcOrd="1" destOrd="0" parTransId="{DF20AD93-D871-43F5-9761-2EE91F5B42D3}" sibTransId="{2A749700-42E4-42E5-8F88-1D75134860EA}"/>
    <dgm:cxn modelId="{004E7B1E-B4FE-4DC3-B6E6-BF51CF7D65C8}" type="presOf" srcId="{A30F03C5-4137-48C2-A07C-8E1BFE4D5737}" destId="{70F73870-1CF8-4562-86C3-72A458746BD9}" srcOrd="0" destOrd="0" presId="urn:microsoft.com/office/officeart/2005/8/layout/vList2"/>
    <dgm:cxn modelId="{7DE58DEA-57B1-4F0C-A27E-E41F2FC80769}" type="presOf" srcId="{405C0BAC-568D-4DF7-9442-D1303C57D36F}" destId="{AD0B6BD3-FEC5-4193-88F8-E9F4D9B5B635}" srcOrd="0" destOrd="0" presId="urn:microsoft.com/office/officeart/2005/8/layout/vList2"/>
    <dgm:cxn modelId="{F82E6B62-B4F5-4CE9-A3C3-7707D86172C2}" type="presParOf" srcId="{AD0B6BD3-FEC5-4193-88F8-E9F4D9B5B635}" destId="{D9A4C962-992E-4E74-9EC0-D41BE531255E}" srcOrd="0" destOrd="0" presId="urn:microsoft.com/office/officeart/2005/8/layout/vList2"/>
    <dgm:cxn modelId="{154A7F8C-9B74-4C11-8965-E87B18717FDF}" type="presParOf" srcId="{AD0B6BD3-FEC5-4193-88F8-E9F4D9B5B635}" destId="{0CA697F0-9F24-4866-9261-D5952C1A176D}" srcOrd="1" destOrd="0" presId="urn:microsoft.com/office/officeart/2005/8/layout/vList2"/>
    <dgm:cxn modelId="{B04C99CD-4693-4907-8DBB-6506797A6495}" type="presParOf" srcId="{AD0B6BD3-FEC5-4193-88F8-E9F4D9B5B635}" destId="{70F73870-1CF8-4562-86C3-72A458746BD9}" srcOrd="2" destOrd="0" presId="urn:microsoft.com/office/officeart/2005/8/layout/vList2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EC97973-20CE-4FE5-9117-4E23DE3483AA}" type="doc">
      <dgm:prSet loTypeId="urn:microsoft.com/office/officeart/2005/8/layout/default" loCatId="list" qsTypeId="urn:microsoft.com/office/officeart/2005/8/quickstyle/3d1" qsCatId="3D" csTypeId="urn:microsoft.com/office/officeart/2005/8/colors/accent6_2" csCatId="accent6" phldr="1"/>
      <dgm:spPr/>
      <dgm:t>
        <a:bodyPr/>
        <a:lstStyle/>
        <a:p>
          <a:endParaRPr lang="es-CO"/>
        </a:p>
      </dgm:t>
    </dgm:pt>
    <dgm:pt modelId="{F359E32A-D5A2-4785-BDF9-703CBB24E593}">
      <dgm:prSet phldrT="[Texto]" custT="1"/>
      <dgm:spPr/>
      <dgm:t>
        <a:bodyPr/>
        <a:lstStyle/>
        <a:p>
          <a:r>
            <a:rPr lang="es-ES" sz="1600" b="1" dirty="0" smtClean="0"/>
            <a:t>Recomendaciones para el producto</a:t>
          </a:r>
          <a:endParaRPr lang="es-CO" sz="1600" b="1" dirty="0"/>
        </a:p>
      </dgm:t>
    </dgm:pt>
    <dgm:pt modelId="{55C050DB-5EF7-4994-B986-A802118A2036}" type="parTrans" cxnId="{9E5F7798-CCC5-4A0C-9E3D-EBD4995A137E}">
      <dgm:prSet/>
      <dgm:spPr/>
      <dgm:t>
        <a:bodyPr/>
        <a:lstStyle/>
        <a:p>
          <a:endParaRPr lang="es-CO"/>
        </a:p>
      </dgm:t>
    </dgm:pt>
    <dgm:pt modelId="{F5214743-519C-4792-B8D0-116E569A5C9E}" type="sibTrans" cxnId="{9E5F7798-CCC5-4A0C-9E3D-EBD4995A137E}">
      <dgm:prSet/>
      <dgm:spPr/>
      <dgm:t>
        <a:bodyPr/>
        <a:lstStyle/>
        <a:p>
          <a:endParaRPr lang="es-CO"/>
        </a:p>
      </dgm:t>
    </dgm:pt>
    <dgm:pt modelId="{31E0F30A-1E39-4A91-8C23-6D4612BB03AD}" type="pres">
      <dgm:prSet presAssocID="{0EC97973-20CE-4FE5-9117-4E23DE3483A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E8C615E-C35D-4B8A-98EC-6408971846B1}" type="pres">
      <dgm:prSet presAssocID="{F359E32A-D5A2-4785-BDF9-703CBB24E593}" presName="node" presStyleLbl="node1" presStyleIdx="0" presStyleCnt="1" custScaleX="100098" custScaleY="50714" custLinFactNeighborX="27579" custLinFactNeighborY="-2769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FEB42B52-433C-45E0-8B63-73C7E3709DBB}" type="presOf" srcId="{F359E32A-D5A2-4785-BDF9-703CBB24E593}" destId="{7E8C615E-C35D-4B8A-98EC-6408971846B1}" srcOrd="0" destOrd="0" presId="urn:microsoft.com/office/officeart/2005/8/layout/default"/>
    <dgm:cxn modelId="{9E5F7798-CCC5-4A0C-9E3D-EBD4995A137E}" srcId="{0EC97973-20CE-4FE5-9117-4E23DE3483AA}" destId="{F359E32A-D5A2-4785-BDF9-703CBB24E593}" srcOrd="0" destOrd="0" parTransId="{55C050DB-5EF7-4994-B986-A802118A2036}" sibTransId="{F5214743-519C-4792-B8D0-116E569A5C9E}"/>
    <dgm:cxn modelId="{37E87B72-A851-4D3C-967B-E4FB49D0DE27}" type="presOf" srcId="{0EC97973-20CE-4FE5-9117-4E23DE3483AA}" destId="{31E0F30A-1E39-4A91-8C23-6D4612BB03AD}" srcOrd="0" destOrd="0" presId="urn:microsoft.com/office/officeart/2005/8/layout/default"/>
    <dgm:cxn modelId="{6D8F2E71-240C-4738-9E45-A6AE9765B6D9}" type="presParOf" srcId="{31E0F30A-1E39-4A91-8C23-6D4612BB03AD}" destId="{7E8C615E-C35D-4B8A-98EC-6408971846B1}" srcOrd="0" destOrd="0" presId="urn:microsoft.com/office/officeart/2005/8/layout/default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61CCA11-9DF3-4381-A663-0232C07C9CAC}" type="doc">
      <dgm:prSet loTypeId="urn:microsoft.com/office/officeart/2005/8/layout/hProcess3" loCatId="process" qsTypeId="urn:microsoft.com/office/officeart/2005/8/quickstyle/simple5" qsCatId="simple" csTypeId="urn:microsoft.com/office/officeart/2005/8/colors/accent1_1" csCatId="accent1" phldr="1"/>
      <dgm:spPr/>
    </dgm:pt>
    <dgm:pt modelId="{5B1F3253-AB71-476E-9DE6-DE32AA78A500}" type="pres">
      <dgm:prSet presAssocID="{261CCA11-9DF3-4381-A663-0232C07C9CAC}" presName="Name0" presStyleCnt="0">
        <dgm:presLayoutVars>
          <dgm:dir/>
          <dgm:animLvl val="lvl"/>
          <dgm:resizeHandles val="exact"/>
        </dgm:presLayoutVars>
      </dgm:prSet>
      <dgm:spPr/>
    </dgm:pt>
    <dgm:pt modelId="{C07CC76B-B2C6-47AB-9F3D-B4DFDDD11A69}" type="pres">
      <dgm:prSet presAssocID="{261CCA11-9DF3-4381-A663-0232C07C9CAC}" presName="dummy" presStyleCnt="0"/>
      <dgm:spPr/>
    </dgm:pt>
    <dgm:pt modelId="{52FF6ED6-B6F9-43C9-AD89-AA2F993C7643}" type="pres">
      <dgm:prSet presAssocID="{261CCA11-9DF3-4381-A663-0232C07C9CAC}" presName="linH" presStyleCnt="0"/>
      <dgm:spPr/>
    </dgm:pt>
    <dgm:pt modelId="{C6B2384A-046C-49CB-A929-ED6DCEEC8572}" type="pres">
      <dgm:prSet presAssocID="{261CCA11-9DF3-4381-A663-0232C07C9CAC}" presName="padding1" presStyleCnt="0"/>
      <dgm:spPr/>
    </dgm:pt>
    <dgm:pt modelId="{DA290F46-E99D-4B23-808E-A207AAD88C00}" type="pres">
      <dgm:prSet presAssocID="{261CCA11-9DF3-4381-A663-0232C07C9CAC}" presName="padding2" presStyleCnt="0"/>
      <dgm:spPr/>
    </dgm:pt>
    <dgm:pt modelId="{064AF5C2-EAF4-4324-882F-763B6C76ABA0}" type="pres">
      <dgm:prSet presAssocID="{261CCA11-9DF3-4381-A663-0232C07C9CAC}" presName="negArrow" presStyleCnt="0"/>
      <dgm:spPr/>
    </dgm:pt>
    <dgm:pt modelId="{6CD89407-AD57-447B-9506-3EBD527A18C9}" type="pres">
      <dgm:prSet presAssocID="{261CCA11-9DF3-4381-A663-0232C07C9CAC}" presName="backgroundArrow" presStyleLbl="node1" presStyleIdx="0" presStyleCnt="1" custLinFactNeighborX="10000" custLinFactNeighborY="-5811"/>
      <dgm:spPr/>
    </dgm:pt>
  </dgm:ptLst>
  <dgm:cxnLst>
    <dgm:cxn modelId="{DDEF36DC-D162-4950-94E4-3AA4F6A67041}" type="presOf" srcId="{261CCA11-9DF3-4381-A663-0232C07C9CAC}" destId="{5B1F3253-AB71-476E-9DE6-DE32AA78A500}" srcOrd="0" destOrd="0" presId="urn:microsoft.com/office/officeart/2005/8/layout/hProcess3"/>
    <dgm:cxn modelId="{94F6A289-04E6-493D-A61E-E08C62C80AE6}" type="presParOf" srcId="{5B1F3253-AB71-476E-9DE6-DE32AA78A500}" destId="{C07CC76B-B2C6-47AB-9F3D-B4DFDDD11A69}" srcOrd="0" destOrd="0" presId="urn:microsoft.com/office/officeart/2005/8/layout/hProcess3"/>
    <dgm:cxn modelId="{7FD93FF5-7A64-41A7-BC21-76DF855F68FE}" type="presParOf" srcId="{5B1F3253-AB71-476E-9DE6-DE32AA78A500}" destId="{52FF6ED6-B6F9-43C9-AD89-AA2F993C7643}" srcOrd="1" destOrd="0" presId="urn:microsoft.com/office/officeart/2005/8/layout/hProcess3"/>
    <dgm:cxn modelId="{74C816B1-CD17-446E-A603-3545D2B50A16}" type="presParOf" srcId="{52FF6ED6-B6F9-43C9-AD89-AA2F993C7643}" destId="{C6B2384A-046C-49CB-A929-ED6DCEEC8572}" srcOrd="0" destOrd="0" presId="urn:microsoft.com/office/officeart/2005/8/layout/hProcess3"/>
    <dgm:cxn modelId="{217C23EE-509C-46AC-B1BF-E788860AA5B6}" type="presParOf" srcId="{52FF6ED6-B6F9-43C9-AD89-AA2F993C7643}" destId="{DA290F46-E99D-4B23-808E-A207AAD88C00}" srcOrd="1" destOrd="0" presId="urn:microsoft.com/office/officeart/2005/8/layout/hProcess3"/>
    <dgm:cxn modelId="{C7835857-CD8E-4D95-ADE3-F3B6049267D9}" type="presParOf" srcId="{52FF6ED6-B6F9-43C9-AD89-AA2F993C7643}" destId="{064AF5C2-EAF4-4324-882F-763B6C76ABA0}" srcOrd="2" destOrd="0" presId="urn:microsoft.com/office/officeart/2005/8/layout/hProcess3"/>
    <dgm:cxn modelId="{FA134A1A-59AA-4F4D-880B-0F78937FA22C}" type="presParOf" srcId="{52FF6ED6-B6F9-43C9-AD89-AA2F993C7643}" destId="{6CD89407-AD57-447B-9506-3EBD527A18C9}" srcOrd="3" destOrd="0" presId="urn:microsoft.com/office/officeart/2005/8/layout/hProcess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61CCA11-9DF3-4381-A663-0232C07C9CAC}" type="doc">
      <dgm:prSet loTypeId="urn:microsoft.com/office/officeart/2005/8/layout/hProcess3" loCatId="process" qsTypeId="urn:microsoft.com/office/officeart/2005/8/quickstyle/simple5" qsCatId="simple" csTypeId="urn:microsoft.com/office/officeart/2005/8/colors/accent1_1" csCatId="accent1" phldr="1"/>
      <dgm:spPr/>
    </dgm:pt>
    <dgm:pt modelId="{5B1F3253-AB71-476E-9DE6-DE32AA78A500}" type="pres">
      <dgm:prSet presAssocID="{261CCA11-9DF3-4381-A663-0232C07C9CAC}" presName="Name0" presStyleCnt="0">
        <dgm:presLayoutVars>
          <dgm:dir/>
          <dgm:animLvl val="lvl"/>
          <dgm:resizeHandles val="exact"/>
        </dgm:presLayoutVars>
      </dgm:prSet>
      <dgm:spPr/>
    </dgm:pt>
    <dgm:pt modelId="{C07CC76B-B2C6-47AB-9F3D-B4DFDDD11A69}" type="pres">
      <dgm:prSet presAssocID="{261CCA11-9DF3-4381-A663-0232C07C9CAC}" presName="dummy" presStyleCnt="0"/>
      <dgm:spPr/>
    </dgm:pt>
    <dgm:pt modelId="{52FF6ED6-B6F9-43C9-AD89-AA2F993C7643}" type="pres">
      <dgm:prSet presAssocID="{261CCA11-9DF3-4381-A663-0232C07C9CAC}" presName="linH" presStyleCnt="0"/>
      <dgm:spPr/>
    </dgm:pt>
    <dgm:pt modelId="{C6B2384A-046C-49CB-A929-ED6DCEEC8572}" type="pres">
      <dgm:prSet presAssocID="{261CCA11-9DF3-4381-A663-0232C07C9CAC}" presName="padding1" presStyleCnt="0"/>
      <dgm:spPr/>
    </dgm:pt>
    <dgm:pt modelId="{DA290F46-E99D-4B23-808E-A207AAD88C00}" type="pres">
      <dgm:prSet presAssocID="{261CCA11-9DF3-4381-A663-0232C07C9CAC}" presName="padding2" presStyleCnt="0"/>
      <dgm:spPr/>
    </dgm:pt>
    <dgm:pt modelId="{064AF5C2-EAF4-4324-882F-763B6C76ABA0}" type="pres">
      <dgm:prSet presAssocID="{261CCA11-9DF3-4381-A663-0232C07C9CAC}" presName="negArrow" presStyleCnt="0"/>
      <dgm:spPr/>
    </dgm:pt>
    <dgm:pt modelId="{6CD89407-AD57-447B-9506-3EBD527A18C9}" type="pres">
      <dgm:prSet presAssocID="{261CCA11-9DF3-4381-A663-0232C07C9CAC}" presName="backgroundArrow" presStyleLbl="node1" presStyleIdx="0" presStyleCnt="1" custLinFactNeighborX="10000" custLinFactNeighborY="-5811"/>
      <dgm:spPr/>
    </dgm:pt>
  </dgm:ptLst>
  <dgm:cxnLst>
    <dgm:cxn modelId="{DDEF36DC-D162-4950-94E4-3AA4F6A67041}" type="presOf" srcId="{261CCA11-9DF3-4381-A663-0232C07C9CAC}" destId="{5B1F3253-AB71-476E-9DE6-DE32AA78A500}" srcOrd="0" destOrd="0" presId="urn:microsoft.com/office/officeart/2005/8/layout/hProcess3"/>
    <dgm:cxn modelId="{94F6A289-04E6-493D-A61E-E08C62C80AE6}" type="presParOf" srcId="{5B1F3253-AB71-476E-9DE6-DE32AA78A500}" destId="{C07CC76B-B2C6-47AB-9F3D-B4DFDDD11A69}" srcOrd="0" destOrd="0" presId="urn:microsoft.com/office/officeart/2005/8/layout/hProcess3"/>
    <dgm:cxn modelId="{7FD93FF5-7A64-41A7-BC21-76DF855F68FE}" type="presParOf" srcId="{5B1F3253-AB71-476E-9DE6-DE32AA78A500}" destId="{52FF6ED6-B6F9-43C9-AD89-AA2F993C7643}" srcOrd="1" destOrd="0" presId="urn:microsoft.com/office/officeart/2005/8/layout/hProcess3"/>
    <dgm:cxn modelId="{74C816B1-CD17-446E-A603-3545D2B50A16}" type="presParOf" srcId="{52FF6ED6-B6F9-43C9-AD89-AA2F993C7643}" destId="{C6B2384A-046C-49CB-A929-ED6DCEEC8572}" srcOrd="0" destOrd="0" presId="urn:microsoft.com/office/officeart/2005/8/layout/hProcess3"/>
    <dgm:cxn modelId="{217C23EE-509C-46AC-B1BF-E788860AA5B6}" type="presParOf" srcId="{52FF6ED6-B6F9-43C9-AD89-AA2F993C7643}" destId="{DA290F46-E99D-4B23-808E-A207AAD88C00}" srcOrd="1" destOrd="0" presId="urn:microsoft.com/office/officeart/2005/8/layout/hProcess3"/>
    <dgm:cxn modelId="{C7835857-CD8E-4D95-ADE3-F3B6049267D9}" type="presParOf" srcId="{52FF6ED6-B6F9-43C9-AD89-AA2F993C7643}" destId="{064AF5C2-EAF4-4324-882F-763B6C76ABA0}" srcOrd="2" destOrd="0" presId="urn:microsoft.com/office/officeart/2005/8/layout/hProcess3"/>
    <dgm:cxn modelId="{FA134A1A-59AA-4F4D-880B-0F78937FA22C}" type="presParOf" srcId="{52FF6ED6-B6F9-43C9-AD89-AA2F993C7643}" destId="{6CD89407-AD57-447B-9506-3EBD527A18C9}" srcOrd="3" destOrd="0" presId="urn:microsoft.com/office/officeart/2005/8/layout/hProcess3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61CCA11-9DF3-4381-A663-0232C07C9CAC}" type="doc">
      <dgm:prSet loTypeId="urn:microsoft.com/office/officeart/2005/8/layout/hProcess3" loCatId="process" qsTypeId="urn:microsoft.com/office/officeart/2005/8/quickstyle/simple5" qsCatId="simple" csTypeId="urn:microsoft.com/office/officeart/2005/8/colors/accent1_1" csCatId="accent1" phldr="1"/>
      <dgm:spPr/>
    </dgm:pt>
    <dgm:pt modelId="{5B1F3253-AB71-476E-9DE6-DE32AA78A500}" type="pres">
      <dgm:prSet presAssocID="{261CCA11-9DF3-4381-A663-0232C07C9CAC}" presName="Name0" presStyleCnt="0">
        <dgm:presLayoutVars>
          <dgm:dir/>
          <dgm:animLvl val="lvl"/>
          <dgm:resizeHandles val="exact"/>
        </dgm:presLayoutVars>
      </dgm:prSet>
      <dgm:spPr/>
    </dgm:pt>
    <dgm:pt modelId="{C07CC76B-B2C6-47AB-9F3D-B4DFDDD11A69}" type="pres">
      <dgm:prSet presAssocID="{261CCA11-9DF3-4381-A663-0232C07C9CAC}" presName="dummy" presStyleCnt="0"/>
      <dgm:spPr/>
    </dgm:pt>
    <dgm:pt modelId="{52FF6ED6-B6F9-43C9-AD89-AA2F993C7643}" type="pres">
      <dgm:prSet presAssocID="{261CCA11-9DF3-4381-A663-0232C07C9CAC}" presName="linH" presStyleCnt="0"/>
      <dgm:spPr/>
    </dgm:pt>
    <dgm:pt modelId="{C6B2384A-046C-49CB-A929-ED6DCEEC8572}" type="pres">
      <dgm:prSet presAssocID="{261CCA11-9DF3-4381-A663-0232C07C9CAC}" presName="padding1" presStyleCnt="0"/>
      <dgm:spPr/>
    </dgm:pt>
    <dgm:pt modelId="{DA290F46-E99D-4B23-808E-A207AAD88C00}" type="pres">
      <dgm:prSet presAssocID="{261CCA11-9DF3-4381-A663-0232C07C9CAC}" presName="padding2" presStyleCnt="0"/>
      <dgm:spPr/>
    </dgm:pt>
    <dgm:pt modelId="{064AF5C2-EAF4-4324-882F-763B6C76ABA0}" type="pres">
      <dgm:prSet presAssocID="{261CCA11-9DF3-4381-A663-0232C07C9CAC}" presName="negArrow" presStyleCnt="0"/>
      <dgm:spPr/>
    </dgm:pt>
    <dgm:pt modelId="{6CD89407-AD57-447B-9506-3EBD527A18C9}" type="pres">
      <dgm:prSet presAssocID="{261CCA11-9DF3-4381-A663-0232C07C9CAC}" presName="backgroundArrow" presStyleLbl="node1" presStyleIdx="0" presStyleCnt="1" custLinFactX="116544" custLinFactY="158371" custLinFactNeighborX="200000" custLinFactNeighborY="200000"/>
      <dgm:spPr/>
      <dgm:t>
        <a:bodyPr/>
        <a:lstStyle/>
        <a:p>
          <a:endParaRPr lang="es-ES"/>
        </a:p>
      </dgm:t>
    </dgm:pt>
  </dgm:ptLst>
  <dgm:cxnLst>
    <dgm:cxn modelId="{DDEF36DC-D162-4950-94E4-3AA4F6A67041}" type="presOf" srcId="{261CCA11-9DF3-4381-A663-0232C07C9CAC}" destId="{5B1F3253-AB71-476E-9DE6-DE32AA78A500}" srcOrd="0" destOrd="0" presId="urn:microsoft.com/office/officeart/2005/8/layout/hProcess3"/>
    <dgm:cxn modelId="{94F6A289-04E6-493D-A61E-E08C62C80AE6}" type="presParOf" srcId="{5B1F3253-AB71-476E-9DE6-DE32AA78A500}" destId="{C07CC76B-B2C6-47AB-9F3D-B4DFDDD11A69}" srcOrd="0" destOrd="0" presId="urn:microsoft.com/office/officeart/2005/8/layout/hProcess3"/>
    <dgm:cxn modelId="{7FD93FF5-7A64-41A7-BC21-76DF855F68FE}" type="presParOf" srcId="{5B1F3253-AB71-476E-9DE6-DE32AA78A500}" destId="{52FF6ED6-B6F9-43C9-AD89-AA2F993C7643}" srcOrd="1" destOrd="0" presId="urn:microsoft.com/office/officeart/2005/8/layout/hProcess3"/>
    <dgm:cxn modelId="{74C816B1-CD17-446E-A603-3545D2B50A16}" type="presParOf" srcId="{52FF6ED6-B6F9-43C9-AD89-AA2F993C7643}" destId="{C6B2384A-046C-49CB-A929-ED6DCEEC8572}" srcOrd="0" destOrd="0" presId="urn:microsoft.com/office/officeart/2005/8/layout/hProcess3"/>
    <dgm:cxn modelId="{217C23EE-509C-46AC-B1BF-E788860AA5B6}" type="presParOf" srcId="{52FF6ED6-B6F9-43C9-AD89-AA2F993C7643}" destId="{DA290F46-E99D-4B23-808E-A207AAD88C00}" srcOrd="1" destOrd="0" presId="urn:microsoft.com/office/officeart/2005/8/layout/hProcess3"/>
    <dgm:cxn modelId="{C7835857-CD8E-4D95-ADE3-F3B6049267D9}" type="presParOf" srcId="{52FF6ED6-B6F9-43C9-AD89-AA2F993C7643}" destId="{064AF5C2-EAF4-4324-882F-763B6C76ABA0}" srcOrd="2" destOrd="0" presId="urn:microsoft.com/office/officeart/2005/8/layout/hProcess3"/>
    <dgm:cxn modelId="{FA134A1A-59AA-4F4D-880B-0F78937FA22C}" type="presParOf" srcId="{52FF6ED6-B6F9-43C9-AD89-AA2F993C7643}" destId="{6CD89407-AD57-447B-9506-3EBD527A18C9}" srcOrd="3" destOrd="0" presId="urn:microsoft.com/office/officeart/2005/8/layout/hProcess3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61CCA11-9DF3-4381-A663-0232C07C9CAC}" type="doc">
      <dgm:prSet loTypeId="urn:microsoft.com/office/officeart/2005/8/layout/hProcess3" loCatId="process" qsTypeId="urn:microsoft.com/office/officeart/2005/8/quickstyle/simple5" qsCatId="simple" csTypeId="urn:microsoft.com/office/officeart/2005/8/colors/accent1_1" csCatId="accent1" phldr="1"/>
      <dgm:spPr/>
    </dgm:pt>
    <dgm:pt modelId="{5B1F3253-AB71-476E-9DE6-DE32AA78A500}" type="pres">
      <dgm:prSet presAssocID="{261CCA11-9DF3-4381-A663-0232C07C9CAC}" presName="Name0" presStyleCnt="0">
        <dgm:presLayoutVars>
          <dgm:dir/>
          <dgm:animLvl val="lvl"/>
          <dgm:resizeHandles val="exact"/>
        </dgm:presLayoutVars>
      </dgm:prSet>
      <dgm:spPr/>
    </dgm:pt>
    <dgm:pt modelId="{C07CC76B-B2C6-47AB-9F3D-B4DFDDD11A69}" type="pres">
      <dgm:prSet presAssocID="{261CCA11-9DF3-4381-A663-0232C07C9CAC}" presName="dummy" presStyleCnt="0"/>
      <dgm:spPr/>
    </dgm:pt>
    <dgm:pt modelId="{52FF6ED6-B6F9-43C9-AD89-AA2F993C7643}" type="pres">
      <dgm:prSet presAssocID="{261CCA11-9DF3-4381-A663-0232C07C9CAC}" presName="linH" presStyleCnt="0"/>
      <dgm:spPr/>
    </dgm:pt>
    <dgm:pt modelId="{C6B2384A-046C-49CB-A929-ED6DCEEC8572}" type="pres">
      <dgm:prSet presAssocID="{261CCA11-9DF3-4381-A663-0232C07C9CAC}" presName="padding1" presStyleCnt="0"/>
      <dgm:spPr/>
    </dgm:pt>
    <dgm:pt modelId="{DA290F46-E99D-4B23-808E-A207AAD88C00}" type="pres">
      <dgm:prSet presAssocID="{261CCA11-9DF3-4381-A663-0232C07C9CAC}" presName="padding2" presStyleCnt="0"/>
      <dgm:spPr/>
    </dgm:pt>
    <dgm:pt modelId="{064AF5C2-EAF4-4324-882F-763B6C76ABA0}" type="pres">
      <dgm:prSet presAssocID="{261CCA11-9DF3-4381-A663-0232C07C9CAC}" presName="negArrow" presStyleCnt="0"/>
      <dgm:spPr/>
    </dgm:pt>
    <dgm:pt modelId="{6CD89407-AD57-447B-9506-3EBD527A18C9}" type="pres">
      <dgm:prSet presAssocID="{261CCA11-9DF3-4381-A663-0232C07C9CAC}" presName="backgroundArrow" presStyleLbl="node1" presStyleIdx="0" presStyleCnt="1" custLinFactNeighborX="57590" custLinFactNeighborY="68188"/>
      <dgm:spPr/>
    </dgm:pt>
  </dgm:ptLst>
  <dgm:cxnLst>
    <dgm:cxn modelId="{DDEF36DC-D162-4950-94E4-3AA4F6A67041}" type="presOf" srcId="{261CCA11-9DF3-4381-A663-0232C07C9CAC}" destId="{5B1F3253-AB71-476E-9DE6-DE32AA78A500}" srcOrd="0" destOrd="0" presId="urn:microsoft.com/office/officeart/2005/8/layout/hProcess3"/>
    <dgm:cxn modelId="{94F6A289-04E6-493D-A61E-E08C62C80AE6}" type="presParOf" srcId="{5B1F3253-AB71-476E-9DE6-DE32AA78A500}" destId="{C07CC76B-B2C6-47AB-9F3D-B4DFDDD11A69}" srcOrd="0" destOrd="0" presId="urn:microsoft.com/office/officeart/2005/8/layout/hProcess3"/>
    <dgm:cxn modelId="{7FD93FF5-7A64-41A7-BC21-76DF855F68FE}" type="presParOf" srcId="{5B1F3253-AB71-476E-9DE6-DE32AA78A500}" destId="{52FF6ED6-B6F9-43C9-AD89-AA2F993C7643}" srcOrd="1" destOrd="0" presId="urn:microsoft.com/office/officeart/2005/8/layout/hProcess3"/>
    <dgm:cxn modelId="{74C816B1-CD17-446E-A603-3545D2B50A16}" type="presParOf" srcId="{52FF6ED6-B6F9-43C9-AD89-AA2F993C7643}" destId="{C6B2384A-046C-49CB-A929-ED6DCEEC8572}" srcOrd="0" destOrd="0" presId="urn:microsoft.com/office/officeart/2005/8/layout/hProcess3"/>
    <dgm:cxn modelId="{217C23EE-509C-46AC-B1BF-E788860AA5B6}" type="presParOf" srcId="{52FF6ED6-B6F9-43C9-AD89-AA2F993C7643}" destId="{DA290F46-E99D-4B23-808E-A207AAD88C00}" srcOrd="1" destOrd="0" presId="urn:microsoft.com/office/officeart/2005/8/layout/hProcess3"/>
    <dgm:cxn modelId="{C7835857-CD8E-4D95-ADE3-F3B6049267D9}" type="presParOf" srcId="{52FF6ED6-B6F9-43C9-AD89-AA2F993C7643}" destId="{064AF5C2-EAF4-4324-882F-763B6C76ABA0}" srcOrd="2" destOrd="0" presId="urn:microsoft.com/office/officeart/2005/8/layout/hProcess3"/>
    <dgm:cxn modelId="{FA134A1A-59AA-4F4D-880B-0F78937FA22C}" type="presParOf" srcId="{52FF6ED6-B6F9-43C9-AD89-AA2F993C7643}" destId="{6CD89407-AD57-447B-9506-3EBD527A18C9}" srcOrd="3" destOrd="0" presId="urn:microsoft.com/office/officeart/2005/8/layout/hProcess3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61CCA11-9DF3-4381-A663-0232C07C9CAC}" type="doc">
      <dgm:prSet loTypeId="urn:microsoft.com/office/officeart/2005/8/layout/hProcess3" loCatId="process" qsTypeId="urn:microsoft.com/office/officeart/2005/8/quickstyle/simple5" qsCatId="simple" csTypeId="urn:microsoft.com/office/officeart/2005/8/colors/accent1_1" csCatId="accent1" phldr="1"/>
      <dgm:spPr/>
    </dgm:pt>
    <dgm:pt modelId="{5B1F3253-AB71-476E-9DE6-DE32AA78A500}" type="pres">
      <dgm:prSet presAssocID="{261CCA11-9DF3-4381-A663-0232C07C9CAC}" presName="Name0" presStyleCnt="0">
        <dgm:presLayoutVars>
          <dgm:dir/>
          <dgm:animLvl val="lvl"/>
          <dgm:resizeHandles val="exact"/>
        </dgm:presLayoutVars>
      </dgm:prSet>
      <dgm:spPr/>
    </dgm:pt>
    <dgm:pt modelId="{C07CC76B-B2C6-47AB-9F3D-B4DFDDD11A69}" type="pres">
      <dgm:prSet presAssocID="{261CCA11-9DF3-4381-A663-0232C07C9CAC}" presName="dummy" presStyleCnt="0"/>
      <dgm:spPr/>
    </dgm:pt>
    <dgm:pt modelId="{52FF6ED6-B6F9-43C9-AD89-AA2F993C7643}" type="pres">
      <dgm:prSet presAssocID="{261CCA11-9DF3-4381-A663-0232C07C9CAC}" presName="linH" presStyleCnt="0"/>
      <dgm:spPr/>
    </dgm:pt>
    <dgm:pt modelId="{C6B2384A-046C-49CB-A929-ED6DCEEC8572}" type="pres">
      <dgm:prSet presAssocID="{261CCA11-9DF3-4381-A663-0232C07C9CAC}" presName="padding1" presStyleCnt="0"/>
      <dgm:spPr/>
    </dgm:pt>
    <dgm:pt modelId="{DA290F46-E99D-4B23-808E-A207AAD88C00}" type="pres">
      <dgm:prSet presAssocID="{261CCA11-9DF3-4381-A663-0232C07C9CAC}" presName="padding2" presStyleCnt="0"/>
      <dgm:spPr/>
    </dgm:pt>
    <dgm:pt modelId="{064AF5C2-EAF4-4324-882F-763B6C76ABA0}" type="pres">
      <dgm:prSet presAssocID="{261CCA11-9DF3-4381-A663-0232C07C9CAC}" presName="negArrow" presStyleCnt="0"/>
      <dgm:spPr/>
    </dgm:pt>
    <dgm:pt modelId="{6CD89407-AD57-447B-9506-3EBD527A18C9}" type="pres">
      <dgm:prSet presAssocID="{261CCA11-9DF3-4381-A663-0232C07C9CAC}" presName="backgroundArrow" presStyleLbl="node1" presStyleIdx="0" presStyleCnt="1" custLinFactNeighborX="10000" custLinFactNeighborY="-5811"/>
      <dgm:spPr/>
    </dgm:pt>
  </dgm:ptLst>
  <dgm:cxnLst>
    <dgm:cxn modelId="{DDEF36DC-D162-4950-94E4-3AA4F6A67041}" type="presOf" srcId="{261CCA11-9DF3-4381-A663-0232C07C9CAC}" destId="{5B1F3253-AB71-476E-9DE6-DE32AA78A500}" srcOrd="0" destOrd="0" presId="urn:microsoft.com/office/officeart/2005/8/layout/hProcess3"/>
    <dgm:cxn modelId="{94F6A289-04E6-493D-A61E-E08C62C80AE6}" type="presParOf" srcId="{5B1F3253-AB71-476E-9DE6-DE32AA78A500}" destId="{C07CC76B-B2C6-47AB-9F3D-B4DFDDD11A69}" srcOrd="0" destOrd="0" presId="urn:microsoft.com/office/officeart/2005/8/layout/hProcess3"/>
    <dgm:cxn modelId="{7FD93FF5-7A64-41A7-BC21-76DF855F68FE}" type="presParOf" srcId="{5B1F3253-AB71-476E-9DE6-DE32AA78A500}" destId="{52FF6ED6-B6F9-43C9-AD89-AA2F993C7643}" srcOrd="1" destOrd="0" presId="urn:microsoft.com/office/officeart/2005/8/layout/hProcess3"/>
    <dgm:cxn modelId="{74C816B1-CD17-446E-A603-3545D2B50A16}" type="presParOf" srcId="{52FF6ED6-B6F9-43C9-AD89-AA2F993C7643}" destId="{C6B2384A-046C-49CB-A929-ED6DCEEC8572}" srcOrd="0" destOrd="0" presId="urn:microsoft.com/office/officeart/2005/8/layout/hProcess3"/>
    <dgm:cxn modelId="{217C23EE-509C-46AC-B1BF-E788860AA5B6}" type="presParOf" srcId="{52FF6ED6-B6F9-43C9-AD89-AA2F993C7643}" destId="{DA290F46-E99D-4B23-808E-A207AAD88C00}" srcOrd="1" destOrd="0" presId="urn:microsoft.com/office/officeart/2005/8/layout/hProcess3"/>
    <dgm:cxn modelId="{C7835857-CD8E-4D95-ADE3-F3B6049267D9}" type="presParOf" srcId="{52FF6ED6-B6F9-43C9-AD89-AA2F993C7643}" destId="{064AF5C2-EAF4-4324-882F-763B6C76ABA0}" srcOrd="2" destOrd="0" presId="urn:microsoft.com/office/officeart/2005/8/layout/hProcess3"/>
    <dgm:cxn modelId="{FA134A1A-59AA-4F4D-880B-0F78937FA22C}" type="presParOf" srcId="{52FF6ED6-B6F9-43C9-AD89-AA2F993C7643}" destId="{6CD89407-AD57-447B-9506-3EBD527A18C9}" srcOrd="3" destOrd="0" presId="urn:microsoft.com/office/officeart/2005/8/layout/hProcess3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61CCA11-9DF3-4381-A663-0232C07C9CAC}" type="doc">
      <dgm:prSet loTypeId="urn:microsoft.com/office/officeart/2005/8/layout/hProcess3" loCatId="process" qsTypeId="urn:microsoft.com/office/officeart/2005/8/quickstyle/simple5" qsCatId="simple" csTypeId="urn:microsoft.com/office/officeart/2005/8/colors/accent1_1" csCatId="accent1" phldr="1"/>
      <dgm:spPr/>
    </dgm:pt>
    <dgm:pt modelId="{5B1F3253-AB71-476E-9DE6-DE32AA78A500}" type="pres">
      <dgm:prSet presAssocID="{261CCA11-9DF3-4381-A663-0232C07C9CAC}" presName="Name0" presStyleCnt="0">
        <dgm:presLayoutVars>
          <dgm:dir/>
          <dgm:animLvl val="lvl"/>
          <dgm:resizeHandles val="exact"/>
        </dgm:presLayoutVars>
      </dgm:prSet>
      <dgm:spPr/>
    </dgm:pt>
    <dgm:pt modelId="{C07CC76B-B2C6-47AB-9F3D-B4DFDDD11A69}" type="pres">
      <dgm:prSet presAssocID="{261CCA11-9DF3-4381-A663-0232C07C9CAC}" presName="dummy" presStyleCnt="0"/>
      <dgm:spPr/>
    </dgm:pt>
    <dgm:pt modelId="{52FF6ED6-B6F9-43C9-AD89-AA2F993C7643}" type="pres">
      <dgm:prSet presAssocID="{261CCA11-9DF3-4381-A663-0232C07C9CAC}" presName="linH" presStyleCnt="0"/>
      <dgm:spPr/>
    </dgm:pt>
    <dgm:pt modelId="{C6B2384A-046C-49CB-A929-ED6DCEEC8572}" type="pres">
      <dgm:prSet presAssocID="{261CCA11-9DF3-4381-A663-0232C07C9CAC}" presName="padding1" presStyleCnt="0"/>
      <dgm:spPr/>
    </dgm:pt>
    <dgm:pt modelId="{DA290F46-E99D-4B23-808E-A207AAD88C00}" type="pres">
      <dgm:prSet presAssocID="{261CCA11-9DF3-4381-A663-0232C07C9CAC}" presName="padding2" presStyleCnt="0"/>
      <dgm:spPr/>
    </dgm:pt>
    <dgm:pt modelId="{064AF5C2-EAF4-4324-882F-763B6C76ABA0}" type="pres">
      <dgm:prSet presAssocID="{261CCA11-9DF3-4381-A663-0232C07C9CAC}" presName="negArrow" presStyleCnt="0"/>
      <dgm:spPr/>
    </dgm:pt>
    <dgm:pt modelId="{6CD89407-AD57-447B-9506-3EBD527A18C9}" type="pres">
      <dgm:prSet presAssocID="{261CCA11-9DF3-4381-A663-0232C07C9CAC}" presName="backgroundArrow" presStyleLbl="node1" presStyleIdx="0" presStyleCnt="1" custLinFactNeighborX="10000" custLinFactNeighborY="-5811"/>
      <dgm:spPr/>
    </dgm:pt>
  </dgm:ptLst>
  <dgm:cxnLst>
    <dgm:cxn modelId="{F0653C06-8068-4C2F-91A9-4BCC6C713958}" type="presOf" srcId="{261CCA11-9DF3-4381-A663-0232C07C9CAC}" destId="{5B1F3253-AB71-476E-9DE6-DE32AA78A500}" srcOrd="0" destOrd="0" presId="urn:microsoft.com/office/officeart/2005/8/layout/hProcess3"/>
    <dgm:cxn modelId="{F248333B-F24A-4575-A55E-F6F024EACE40}" type="presParOf" srcId="{5B1F3253-AB71-476E-9DE6-DE32AA78A500}" destId="{C07CC76B-B2C6-47AB-9F3D-B4DFDDD11A69}" srcOrd="0" destOrd="0" presId="urn:microsoft.com/office/officeart/2005/8/layout/hProcess3"/>
    <dgm:cxn modelId="{181A321A-519E-4807-8301-6C62F8C35AEC}" type="presParOf" srcId="{5B1F3253-AB71-476E-9DE6-DE32AA78A500}" destId="{52FF6ED6-B6F9-43C9-AD89-AA2F993C7643}" srcOrd="1" destOrd="0" presId="urn:microsoft.com/office/officeart/2005/8/layout/hProcess3"/>
    <dgm:cxn modelId="{505A4B17-A1B3-4C4F-8854-E7C507D55F1C}" type="presParOf" srcId="{52FF6ED6-B6F9-43C9-AD89-AA2F993C7643}" destId="{C6B2384A-046C-49CB-A929-ED6DCEEC8572}" srcOrd="0" destOrd="0" presId="urn:microsoft.com/office/officeart/2005/8/layout/hProcess3"/>
    <dgm:cxn modelId="{737863E5-609F-4AE8-A078-9C970F0EC7C5}" type="presParOf" srcId="{52FF6ED6-B6F9-43C9-AD89-AA2F993C7643}" destId="{DA290F46-E99D-4B23-808E-A207AAD88C00}" srcOrd="1" destOrd="0" presId="urn:microsoft.com/office/officeart/2005/8/layout/hProcess3"/>
    <dgm:cxn modelId="{D59A0092-A4CE-454E-8770-B57078BF32D5}" type="presParOf" srcId="{52FF6ED6-B6F9-43C9-AD89-AA2F993C7643}" destId="{064AF5C2-EAF4-4324-882F-763B6C76ABA0}" srcOrd="2" destOrd="0" presId="urn:microsoft.com/office/officeart/2005/8/layout/hProcess3"/>
    <dgm:cxn modelId="{FCB5F06F-F02E-4617-B27C-80F7FB669AFE}" type="presParOf" srcId="{52FF6ED6-B6F9-43C9-AD89-AA2F993C7643}" destId="{6CD89407-AD57-447B-9506-3EBD527A18C9}" srcOrd="3" destOrd="0" presId="urn:microsoft.com/office/officeart/2005/8/layout/hProcess3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EC97973-20CE-4FE5-9117-4E23DE3483AA}" type="doc">
      <dgm:prSet loTypeId="urn:microsoft.com/office/officeart/2005/8/layout/default" loCatId="list" qsTypeId="urn:microsoft.com/office/officeart/2005/8/quickstyle/3d1" qsCatId="3D" csTypeId="urn:microsoft.com/office/officeart/2005/8/colors/accent6_2" csCatId="accent6" phldr="1"/>
      <dgm:spPr/>
      <dgm:t>
        <a:bodyPr/>
        <a:lstStyle/>
        <a:p>
          <a:endParaRPr lang="es-CO"/>
        </a:p>
      </dgm:t>
    </dgm:pt>
    <dgm:pt modelId="{F359E32A-D5A2-4785-BDF9-703CBB24E593}">
      <dgm:prSet phldrT="[Texto]" custT="1"/>
      <dgm:spPr/>
      <dgm:t>
        <a:bodyPr/>
        <a:lstStyle/>
        <a:p>
          <a:r>
            <a:rPr lang="es-ES" sz="1600" dirty="0" smtClean="0">
              <a:latin typeface="Trebuchet MS" pitchFamily="34" charset="0"/>
            </a:rPr>
            <a:t>Lista de problemas</a:t>
          </a:r>
          <a:endParaRPr lang="es-CO" sz="1600" dirty="0">
            <a:latin typeface="Trebuchet MS" pitchFamily="34" charset="0"/>
          </a:endParaRPr>
        </a:p>
      </dgm:t>
    </dgm:pt>
    <dgm:pt modelId="{55C050DB-5EF7-4994-B986-A802118A2036}" type="parTrans" cxnId="{9E5F7798-CCC5-4A0C-9E3D-EBD4995A137E}">
      <dgm:prSet/>
      <dgm:spPr/>
      <dgm:t>
        <a:bodyPr/>
        <a:lstStyle/>
        <a:p>
          <a:endParaRPr lang="es-CO"/>
        </a:p>
      </dgm:t>
    </dgm:pt>
    <dgm:pt modelId="{F5214743-519C-4792-B8D0-116E569A5C9E}" type="sibTrans" cxnId="{9E5F7798-CCC5-4A0C-9E3D-EBD4995A137E}">
      <dgm:prSet/>
      <dgm:spPr/>
      <dgm:t>
        <a:bodyPr/>
        <a:lstStyle/>
        <a:p>
          <a:endParaRPr lang="es-CO"/>
        </a:p>
      </dgm:t>
    </dgm:pt>
    <dgm:pt modelId="{31E0F30A-1E39-4A91-8C23-6D4612BB03AD}" type="pres">
      <dgm:prSet presAssocID="{0EC97973-20CE-4FE5-9117-4E23DE3483A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E8C615E-C35D-4B8A-98EC-6408971846B1}" type="pres">
      <dgm:prSet presAssocID="{F359E32A-D5A2-4785-BDF9-703CBB24E593}" presName="node" presStyleLbl="node1" presStyleIdx="0" presStyleCnt="1" custScaleY="50714" custLinFactNeighborX="-36886" custLinFactNeighborY="-3536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632350F-DF0B-457A-BAF2-84A5DBF17A78}" type="presOf" srcId="{F359E32A-D5A2-4785-BDF9-703CBB24E593}" destId="{7E8C615E-C35D-4B8A-98EC-6408971846B1}" srcOrd="0" destOrd="0" presId="urn:microsoft.com/office/officeart/2005/8/layout/default"/>
    <dgm:cxn modelId="{9E5F7798-CCC5-4A0C-9E3D-EBD4995A137E}" srcId="{0EC97973-20CE-4FE5-9117-4E23DE3483AA}" destId="{F359E32A-D5A2-4785-BDF9-703CBB24E593}" srcOrd="0" destOrd="0" parTransId="{55C050DB-5EF7-4994-B986-A802118A2036}" sibTransId="{F5214743-519C-4792-B8D0-116E569A5C9E}"/>
    <dgm:cxn modelId="{3E1FA9B2-1E59-44A0-B73F-49D1F7208AAE}" type="presOf" srcId="{0EC97973-20CE-4FE5-9117-4E23DE3483AA}" destId="{31E0F30A-1E39-4A91-8C23-6D4612BB03AD}" srcOrd="0" destOrd="0" presId="urn:microsoft.com/office/officeart/2005/8/layout/default"/>
    <dgm:cxn modelId="{A1EE9B77-14F3-47D1-A448-17B16B6AA588}" type="presParOf" srcId="{31E0F30A-1E39-4A91-8C23-6D4612BB03AD}" destId="{7E8C615E-C35D-4B8A-98EC-6408971846B1}" srcOrd="0" destOrd="0" presId="urn:microsoft.com/office/officeart/2005/8/layout/default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EC97973-20CE-4FE5-9117-4E23DE3483AA}" type="doc">
      <dgm:prSet loTypeId="urn:microsoft.com/office/officeart/2005/8/layout/default" loCatId="list" qsTypeId="urn:microsoft.com/office/officeart/2005/8/quickstyle/3d1" qsCatId="3D" csTypeId="urn:microsoft.com/office/officeart/2005/8/colors/accent6_2" csCatId="accent6" phldr="1"/>
      <dgm:spPr/>
      <dgm:t>
        <a:bodyPr/>
        <a:lstStyle/>
        <a:p>
          <a:endParaRPr lang="es-CO"/>
        </a:p>
      </dgm:t>
    </dgm:pt>
    <dgm:pt modelId="{F359E32A-D5A2-4785-BDF9-703CBB24E593}">
      <dgm:prSet phldrT="[Texto]" custT="1"/>
      <dgm:spPr/>
      <dgm:t>
        <a:bodyPr/>
        <a:lstStyle/>
        <a:p>
          <a:r>
            <a:rPr lang="es-ES" sz="1600" dirty="0" smtClean="0">
              <a:latin typeface="Trebuchet MS" pitchFamily="34" charset="0"/>
            </a:rPr>
            <a:t>Criterios de aceptación</a:t>
          </a:r>
          <a:endParaRPr lang="es-CO" sz="1600" dirty="0">
            <a:latin typeface="Trebuchet MS" pitchFamily="34" charset="0"/>
          </a:endParaRPr>
        </a:p>
      </dgm:t>
    </dgm:pt>
    <dgm:pt modelId="{55C050DB-5EF7-4994-B986-A802118A2036}" type="parTrans" cxnId="{9E5F7798-CCC5-4A0C-9E3D-EBD4995A137E}">
      <dgm:prSet/>
      <dgm:spPr/>
      <dgm:t>
        <a:bodyPr/>
        <a:lstStyle/>
        <a:p>
          <a:endParaRPr lang="es-CO"/>
        </a:p>
      </dgm:t>
    </dgm:pt>
    <dgm:pt modelId="{F5214743-519C-4792-B8D0-116E569A5C9E}" type="sibTrans" cxnId="{9E5F7798-CCC5-4A0C-9E3D-EBD4995A137E}">
      <dgm:prSet/>
      <dgm:spPr/>
      <dgm:t>
        <a:bodyPr/>
        <a:lstStyle/>
        <a:p>
          <a:endParaRPr lang="es-CO"/>
        </a:p>
      </dgm:t>
    </dgm:pt>
    <dgm:pt modelId="{31E0F30A-1E39-4A91-8C23-6D4612BB03AD}" type="pres">
      <dgm:prSet presAssocID="{0EC97973-20CE-4FE5-9117-4E23DE3483A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E8C615E-C35D-4B8A-98EC-6408971846B1}" type="pres">
      <dgm:prSet presAssocID="{F359E32A-D5A2-4785-BDF9-703CBB24E593}" presName="node" presStyleLbl="node1" presStyleIdx="0" presStyleCnt="1" custScaleY="50714" custLinFactNeighborX="27579" custLinFactNeighborY="-2769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9E5F7798-CCC5-4A0C-9E3D-EBD4995A137E}" srcId="{0EC97973-20CE-4FE5-9117-4E23DE3483AA}" destId="{F359E32A-D5A2-4785-BDF9-703CBB24E593}" srcOrd="0" destOrd="0" parTransId="{55C050DB-5EF7-4994-B986-A802118A2036}" sibTransId="{F5214743-519C-4792-B8D0-116E569A5C9E}"/>
    <dgm:cxn modelId="{D2F4AE6B-20FC-4693-9EDA-CB033D06032C}" type="presOf" srcId="{F359E32A-D5A2-4785-BDF9-703CBB24E593}" destId="{7E8C615E-C35D-4B8A-98EC-6408971846B1}" srcOrd="0" destOrd="0" presId="urn:microsoft.com/office/officeart/2005/8/layout/default"/>
    <dgm:cxn modelId="{C791CD97-7F6C-40EB-A169-73315251820A}" type="presOf" srcId="{0EC97973-20CE-4FE5-9117-4E23DE3483AA}" destId="{31E0F30A-1E39-4A91-8C23-6D4612BB03AD}" srcOrd="0" destOrd="0" presId="urn:microsoft.com/office/officeart/2005/8/layout/default"/>
    <dgm:cxn modelId="{08D12ADC-5230-461C-966F-E94FE12001C0}" type="presParOf" srcId="{31E0F30A-1E39-4A91-8C23-6D4612BB03AD}" destId="{7E8C615E-C35D-4B8A-98EC-6408971846B1}" srcOrd="0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C024F33C-E798-4D6B-B0EF-46E005E4EEF2}" type="datetimeFigureOut">
              <a:rPr lang="es-CO"/>
              <a:pPr>
                <a:defRPr/>
              </a:pPr>
              <a:t>25/09/2008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CO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CO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9CEF1AEA-FA4E-411B-A428-D964C06A2623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CEF1AEA-FA4E-411B-A428-D964C06A2623}" type="slidenum">
              <a:rPr lang="es-CO" smtClean="0"/>
              <a:pPr>
                <a:defRPr/>
              </a:pPr>
              <a:t>1</a:t>
            </a:fld>
            <a:endParaRPr lang="es-CO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CEF1AEA-FA4E-411B-A428-D964C06A2623}" type="slidenum">
              <a:rPr lang="es-CO" smtClean="0"/>
              <a:pPr>
                <a:defRPr/>
              </a:pPr>
              <a:t>21</a:t>
            </a:fld>
            <a:endParaRPr lang="es-CO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CEF1AEA-FA4E-411B-A428-D964C06A2623}" type="slidenum">
              <a:rPr lang="es-CO" smtClean="0"/>
              <a:pPr>
                <a:defRPr/>
              </a:pPr>
              <a:t>25</a:t>
            </a:fld>
            <a:endParaRPr lang="es-CO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CEF1AEA-FA4E-411B-A428-D964C06A2623}" type="slidenum">
              <a:rPr lang="es-CO" smtClean="0"/>
              <a:pPr>
                <a:defRPr/>
              </a:pPr>
              <a:t>43</a:t>
            </a:fld>
            <a:endParaRPr lang="es-C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D35D4-6204-4F04-BDD6-F7178F140E01}" type="datetimeFigureOut">
              <a:rPr lang="es-CO"/>
              <a:pPr>
                <a:defRPr/>
              </a:pPr>
              <a:t>25/09/2008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92176-8B1F-4882-9A2E-288D05CD22A6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E180F-7D16-49AD-867E-683FC350D70B}" type="datetimeFigureOut">
              <a:rPr lang="es-CO"/>
              <a:pPr>
                <a:defRPr/>
              </a:pPr>
              <a:t>25/09/2008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2E9CD-1B3D-4A35-8009-BD997FA85648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7F910-2BA0-48E6-AB09-031378866A50}" type="datetimeFigureOut">
              <a:rPr lang="es-CO"/>
              <a:pPr>
                <a:defRPr/>
              </a:pPr>
              <a:t>25/09/2008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90EA9-5623-415C-8A5F-729E8CD66006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62FA9-ABFA-4776-A58D-0E81015C1BD3}" type="datetimeFigureOut">
              <a:rPr lang="es-CO"/>
              <a:pPr>
                <a:defRPr/>
              </a:pPr>
              <a:t>25/09/2008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79559-9C18-443E-998A-2D0F4295E179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4E759-A3B6-42A3-92E4-4A9EF3FB37A6}" type="datetimeFigureOut">
              <a:rPr lang="es-CO"/>
              <a:pPr>
                <a:defRPr/>
              </a:pPr>
              <a:t>25/09/2008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3D17B-8E51-4669-9B94-807ACA8A9551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13852-7673-4878-97BC-7A7522F0CD33}" type="datetimeFigureOut">
              <a:rPr lang="es-CO"/>
              <a:pPr>
                <a:defRPr/>
              </a:pPr>
              <a:t>25/09/2008</a:t>
            </a:fld>
            <a:endParaRPr lang="es-CO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C5FEE-6F40-4615-82B2-FAB99ECF89D4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9591D-88B2-4864-97BD-3D3130B44516}" type="datetimeFigureOut">
              <a:rPr lang="es-CO"/>
              <a:pPr>
                <a:defRPr/>
              </a:pPr>
              <a:t>25/09/2008</a:t>
            </a:fld>
            <a:endParaRPr lang="es-CO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033DC-4300-47B4-BA6E-A1E35041753F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EDCC7-64FE-454B-AF73-80987A5CC04F}" type="datetimeFigureOut">
              <a:rPr lang="es-CO"/>
              <a:pPr>
                <a:defRPr/>
              </a:pPr>
              <a:t>25/09/2008</a:t>
            </a:fld>
            <a:endParaRPr lang="es-CO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EDB82-DA41-4842-B4B9-C6000F9E8F59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122C7-7F0D-473A-BF98-E844939F804B}" type="datetimeFigureOut">
              <a:rPr lang="es-CO"/>
              <a:pPr>
                <a:defRPr/>
              </a:pPr>
              <a:t>25/09/2008</a:t>
            </a:fld>
            <a:endParaRPr lang="es-CO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54A98-B7A3-49FE-9DD8-99BA84674EC3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12CED-9129-4FEB-93BA-26CA29118A51}" type="datetimeFigureOut">
              <a:rPr lang="es-CO"/>
              <a:pPr>
                <a:defRPr/>
              </a:pPr>
              <a:t>25/09/2008</a:t>
            </a:fld>
            <a:endParaRPr lang="es-CO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4608D-4982-452D-8485-119D193750FE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58ADC-4965-49FB-B6B6-DD02BB53A418}" type="datetimeFigureOut">
              <a:rPr lang="es-CO"/>
              <a:pPr>
                <a:defRPr/>
              </a:pPr>
              <a:t>25/09/2008</a:t>
            </a:fld>
            <a:endParaRPr lang="es-CO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D3DB7-773E-4CED-9EC8-237688BF8285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CO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50A4ED5-1635-433A-B0A5-57F94D57F74F}" type="datetimeFigureOut">
              <a:rPr lang="es-CO"/>
              <a:pPr>
                <a:defRPr/>
              </a:pPr>
              <a:t>25/09/2008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6A0A17E-8478-4844-A103-AD62F990816F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openxmlformats.org/officeDocument/2006/relationships/image" Target="../media/image28.wmf"/><Relationship Id="rId7" Type="http://schemas.openxmlformats.org/officeDocument/2006/relationships/diagramLayout" Target="../diagrams/layout3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3.xml"/><Relationship Id="rId5" Type="http://schemas.openxmlformats.org/officeDocument/2006/relationships/image" Target="../media/image30.wmf"/><Relationship Id="rId10" Type="http://schemas.openxmlformats.org/officeDocument/2006/relationships/image" Target="../media/image31.png"/><Relationship Id="rId4" Type="http://schemas.openxmlformats.org/officeDocument/2006/relationships/image" Target="../media/image29.wmf"/><Relationship Id="rId9" Type="http://schemas.openxmlformats.org/officeDocument/2006/relationships/diagramColors" Target="../diagrams/colors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38.jpeg"/><Relationship Id="rId7" Type="http://schemas.openxmlformats.org/officeDocument/2006/relationships/image" Target="../media/image5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jpeg"/><Relationship Id="rId4" Type="http://schemas.openxmlformats.org/officeDocument/2006/relationships/image" Target="../media/image51.jpeg"/><Relationship Id="rId9" Type="http://schemas.openxmlformats.org/officeDocument/2006/relationships/image" Target="../media/image56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image" Target="../media/image62.jpeg"/><Relationship Id="rId3" Type="http://schemas.openxmlformats.org/officeDocument/2006/relationships/image" Target="../media/image57.jpeg"/><Relationship Id="rId7" Type="http://schemas.openxmlformats.org/officeDocument/2006/relationships/diagramData" Target="../diagrams/data4.xml"/><Relationship Id="rId12" Type="http://schemas.openxmlformats.org/officeDocument/2006/relationships/image" Target="../media/image61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11" Type="http://schemas.openxmlformats.org/officeDocument/2006/relationships/image" Target="../media/image60.jpeg"/><Relationship Id="rId5" Type="http://schemas.openxmlformats.org/officeDocument/2006/relationships/image" Target="../media/image58.jpeg"/><Relationship Id="rId10" Type="http://schemas.openxmlformats.org/officeDocument/2006/relationships/diagramColors" Target="../diagrams/colors4.xml"/><Relationship Id="rId4" Type="http://schemas.openxmlformats.org/officeDocument/2006/relationships/slide" Target="slide27.xml"/><Relationship Id="rId9" Type="http://schemas.openxmlformats.org/officeDocument/2006/relationships/diagramQuickStyle" Target="../diagrams/quickStyle4.xml"/><Relationship Id="rId14" Type="http://schemas.openxmlformats.org/officeDocument/2006/relationships/image" Target="../media/image6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emf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jpeg"/><Relationship Id="rId3" Type="http://schemas.openxmlformats.org/officeDocument/2006/relationships/image" Target="../media/image69.jpeg"/><Relationship Id="rId7" Type="http://schemas.openxmlformats.org/officeDocument/2006/relationships/diagramColors" Target="../diagrams/colors5.xml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Relationship Id="rId9" Type="http://schemas.openxmlformats.org/officeDocument/2006/relationships/image" Target="../media/image71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jpeg"/><Relationship Id="rId3" Type="http://schemas.openxmlformats.org/officeDocument/2006/relationships/image" Target="../media/image72.jpeg"/><Relationship Id="rId7" Type="http://schemas.openxmlformats.org/officeDocument/2006/relationships/diagramColors" Target="../diagrams/colors6.xml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10" Type="http://schemas.openxmlformats.org/officeDocument/2006/relationships/image" Target="../media/image75.jpeg"/><Relationship Id="rId4" Type="http://schemas.openxmlformats.org/officeDocument/2006/relationships/diagramData" Target="../diagrams/data6.xml"/><Relationship Id="rId9" Type="http://schemas.openxmlformats.org/officeDocument/2006/relationships/image" Target="../media/image74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9.jpeg"/><Relationship Id="rId4" Type="http://schemas.openxmlformats.org/officeDocument/2006/relationships/image" Target="../media/image78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5.jpeg"/><Relationship Id="rId5" Type="http://schemas.openxmlformats.org/officeDocument/2006/relationships/image" Target="../media/image84.jpeg"/><Relationship Id="rId4" Type="http://schemas.openxmlformats.org/officeDocument/2006/relationships/image" Target="../media/image83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9.jpeg"/><Relationship Id="rId5" Type="http://schemas.openxmlformats.org/officeDocument/2006/relationships/image" Target="../media/image88.png"/><Relationship Id="rId4" Type="http://schemas.openxmlformats.org/officeDocument/2006/relationships/image" Target="../media/image87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7.xml"/><Relationship Id="rId3" Type="http://schemas.openxmlformats.org/officeDocument/2006/relationships/image" Target="../media/image91.png"/><Relationship Id="rId7" Type="http://schemas.openxmlformats.org/officeDocument/2006/relationships/diagramQuickStyle" Target="../diagrams/quickStyle7.xml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7.xml"/><Relationship Id="rId5" Type="http://schemas.openxmlformats.org/officeDocument/2006/relationships/diagramData" Target="../diagrams/data7.xml"/><Relationship Id="rId4" Type="http://schemas.openxmlformats.org/officeDocument/2006/relationships/image" Target="../media/image90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5.jpeg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1.png"/><Relationship Id="rId5" Type="http://schemas.openxmlformats.org/officeDocument/2006/relationships/image" Target="../media/image100.jpeg"/><Relationship Id="rId4" Type="http://schemas.openxmlformats.org/officeDocument/2006/relationships/image" Target="../media/image99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5.jpeg"/><Relationship Id="rId4" Type="http://schemas.openxmlformats.org/officeDocument/2006/relationships/image" Target="../media/image104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13" Type="http://schemas.openxmlformats.org/officeDocument/2006/relationships/diagramQuickStyle" Target="../diagrams/quickStyle10.xml"/><Relationship Id="rId3" Type="http://schemas.openxmlformats.org/officeDocument/2006/relationships/diagramData" Target="../diagrams/data8.xml"/><Relationship Id="rId7" Type="http://schemas.openxmlformats.org/officeDocument/2006/relationships/diagramData" Target="../diagrams/data9.xml"/><Relationship Id="rId12" Type="http://schemas.openxmlformats.org/officeDocument/2006/relationships/diagramLayout" Target="../diagrams/layout10.xml"/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8.xml"/><Relationship Id="rId11" Type="http://schemas.openxmlformats.org/officeDocument/2006/relationships/diagramData" Target="../diagrams/data10.xml"/><Relationship Id="rId5" Type="http://schemas.openxmlformats.org/officeDocument/2006/relationships/diagramQuickStyle" Target="../diagrams/quickStyle8.xml"/><Relationship Id="rId10" Type="http://schemas.openxmlformats.org/officeDocument/2006/relationships/diagramColors" Target="../diagrams/colors9.xml"/><Relationship Id="rId4" Type="http://schemas.openxmlformats.org/officeDocument/2006/relationships/diagramLayout" Target="../diagrams/layout8.xml"/><Relationship Id="rId9" Type="http://schemas.openxmlformats.org/officeDocument/2006/relationships/diagramQuickStyle" Target="../diagrams/quickStyle9.xml"/><Relationship Id="rId14" Type="http://schemas.openxmlformats.org/officeDocument/2006/relationships/diagramColors" Target="../diagrams/colors10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eg"/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jpeg"/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eg"/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3.jpeg"/><Relationship Id="rId4" Type="http://schemas.openxmlformats.org/officeDocument/2006/relationships/image" Target="../media/image112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eg"/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5.jpeg"/><Relationship Id="rId4" Type="http://schemas.openxmlformats.org/officeDocument/2006/relationships/image" Target="../media/image114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7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jpeg"/><Relationship Id="rId2" Type="http://schemas.openxmlformats.org/officeDocument/2006/relationships/image" Target="../media/image118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jpeg"/><Relationship Id="rId2" Type="http://schemas.openxmlformats.org/officeDocument/2006/relationships/image" Target="../media/image118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eg"/><Relationship Id="rId2" Type="http://schemas.openxmlformats.org/officeDocument/2006/relationships/image" Target="../media/image118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jpeg"/><Relationship Id="rId2" Type="http://schemas.openxmlformats.org/officeDocument/2006/relationships/image" Target="../media/image118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jpeg"/><Relationship Id="rId2" Type="http://schemas.openxmlformats.org/officeDocument/2006/relationships/image" Target="../media/image118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18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diagramData" Target="../diagrams/data1.xml"/><Relationship Id="rId7" Type="http://schemas.openxmlformats.org/officeDocument/2006/relationships/image" Target="../media/image7.jpeg"/><Relationship Id="rId12" Type="http://schemas.openxmlformats.org/officeDocument/2006/relationships/diagramColors" Target="../diagrams/colors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diagramQuickStyle" Target="../diagrams/quickStyle2.xml"/><Relationship Id="rId5" Type="http://schemas.openxmlformats.org/officeDocument/2006/relationships/diagramQuickStyle" Target="../diagrams/quickStyle1.xml"/><Relationship Id="rId10" Type="http://schemas.openxmlformats.org/officeDocument/2006/relationships/diagramLayout" Target="../diagrams/layout2.xml"/><Relationship Id="rId4" Type="http://schemas.openxmlformats.org/officeDocument/2006/relationships/diagramLayout" Target="../diagrams/layout1.xml"/><Relationship Id="rId9" Type="http://schemas.openxmlformats.org/officeDocument/2006/relationships/diagramData" Target="../diagrams/data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3 CuadroTexto"/>
          <p:cNvSpPr txBox="1">
            <a:spLocks noChangeArrowheads="1"/>
          </p:cNvSpPr>
          <p:nvPr/>
        </p:nvSpPr>
        <p:spPr bwMode="auto">
          <a:xfrm>
            <a:off x="1500188" y="1268413"/>
            <a:ext cx="5389562" cy="523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1600" b="1" dirty="0">
              <a:latin typeface="Trebuchet MS" pitchFamily="34" charset="0"/>
            </a:endParaRPr>
          </a:p>
          <a:p>
            <a:pPr algn="ctr"/>
            <a:endParaRPr lang="es-ES" sz="1600" dirty="0">
              <a:latin typeface="Trebuchet MS" pitchFamily="34" charset="0"/>
            </a:endParaRPr>
          </a:p>
          <a:p>
            <a:pPr algn="ctr"/>
            <a:r>
              <a:rPr lang="es-ES" sz="1600" dirty="0">
                <a:latin typeface="Trebuchet MS" pitchFamily="34" charset="0"/>
              </a:rPr>
              <a:t>“Sistema de cocción  y calefacción </a:t>
            </a:r>
          </a:p>
          <a:p>
            <a:pPr algn="ctr"/>
            <a:r>
              <a:rPr lang="es-ES" sz="1600" dirty="0">
                <a:latin typeface="Trebuchet MS" pitchFamily="34" charset="0"/>
              </a:rPr>
              <a:t>para hogares </a:t>
            </a:r>
            <a:r>
              <a:rPr lang="es-ES" sz="1600" dirty="0" smtClean="0">
                <a:latin typeface="Trebuchet MS" pitchFamily="34" charset="0"/>
              </a:rPr>
              <a:t>ubicados </a:t>
            </a:r>
            <a:r>
              <a:rPr lang="es-ES" sz="1600" dirty="0">
                <a:latin typeface="Trebuchet MS" pitchFamily="34" charset="0"/>
              </a:rPr>
              <a:t>en zonas aisladas </a:t>
            </a:r>
          </a:p>
          <a:p>
            <a:pPr algn="ctr"/>
            <a:r>
              <a:rPr lang="es-ES" sz="1600" dirty="0">
                <a:latin typeface="Trebuchet MS" pitchFamily="34" charset="0"/>
              </a:rPr>
              <a:t>sin conexión a la red eléctrica”</a:t>
            </a:r>
          </a:p>
          <a:p>
            <a:pPr algn="ctr"/>
            <a:endParaRPr lang="es-ES" sz="1600" dirty="0">
              <a:latin typeface="Trebuchet MS" pitchFamily="34" charset="0"/>
            </a:endParaRPr>
          </a:p>
          <a:p>
            <a:pPr algn="ctr"/>
            <a:r>
              <a:rPr lang="es-ES" sz="1600" dirty="0">
                <a:latin typeface="Trebuchet MS" pitchFamily="34" charset="0"/>
              </a:rPr>
              <a:t>Marcela Jaramillo V</a:t>
            </a:r>
          </a:p>
          <a:p>
            <a:pPr algn="ctr"/>
            <a:r>
              <a:rPr lang="es-ES" sz="1600" dirty="0">
                <a:latin typeface="Trebuchet MS" pitchFamily="34" charset="0"/>
              </a:rPr>
              <a:t>Juliana </a:t>
            </a:r>
            <a:r>
              <a:rPr lang="es-ES" sz="1600" dirty="0" err="1">
                <a:latin typeface="Trebuchet MS" pitchFamily="34" charset="0"/>
              </a:rPr>
              <a:t>Raigosa</a:t>
            </a:r>
            <a:r>
              <a:rPr lang="es-ES" sz="1600" dirty="0">
                <a:latin typeface="Trebuchet MS" pitchFamily="34" charset="0"/>
              </a:rPr>
              <a:t> M</a:t>
            </a:r>
          </a:p>
          <a:p>
            <a:pPr algn="ctr"/>
            <a:endParaRPr lang="es-ES" sz="1600" dirty="0">
              <a:latin typeface="Trebuchet MS" pitchFamily="34" charset="0"/>
            </a:endParaRPr>
          </a:p>
          <a:p>
            <a:pPr algn="ctr"/>
            <a:endParaRPr lang="es-ES" sz="1600" dirty="0">
              <a:latin typeface="Trebuchet MS" pitchFamily="34" charset="0"/>
            </a:endParaRPr>
          </a:p>
          <a:p>
            <a:pPr algn="ctr"/>
            <a:r>
              <a:rPr lang="es-ES" sz="1600" b="1" dirty="0">
                <a:latin typeface="Trebuchet MS" pitchFamily="34" charset="0"/>
              </a:rPr>
              <a:t>Asesor:</a:t>
            </a:r>
          </a:p>
          <a:p>
            <a:pPr algn="ctr"/>
            <a:r>
              <a:rPr lang="es-ES" sz="1600" dirty="0">
                <a:latin typeface="Trebuchet MS" pitchFamily="34" charset="0"/>
              </a:rPr>
              <a:t>José Fernando Martínez</a:t>
            </a:r>
          </a:p>
          <a:p>
            <a:pPr algn="ctr"/>
            <a:endParaRPr lang="es-ES" sz="1600" dirty="0">
              <a:latin typeface="Trebuchet MS" pitchFamily="34" charset="0"/>
            </a:endParaRPr>
          </a:p>
          <a:p>
            <a:pPr algn="ctr"/>
            <a:endParaRPr lang="es-ES" sz="1600" dirty="0">
              <a:latin typeface="Trebuchet MS" pitchFamily="34" charset="0"/>
            </a:endParaRPr>
          </a:p>
          <a:p>
            <a:pPr algn="ctr"/>
            <a:r>
              <a:rPr lang="es-ES" sz="1600" dirty="0">
                <a:latin typeface="Trebuchet MS" pitchFamily="34" charset="0"/>
              </a:rPr>
              <a:t>Ingeniería de Diseño de Producto</a:t>
            </a:r>
          </a:p>
          <a:p>
            <a:pPr algn="ctr"/>
            <a:r>
              <a:rPr lang="es-ES" sz="1600" dirty="0">
                <a:latin typeface="Trebuchet MS" pitchFamily="34" charset="0"/>
              </a:rPr>
              <a:t>Universidad EAFIT</a:t>
            </a:r>
          </a:p>
          <a:p>
            <a:pPr algn="ctr"/>
            <a:endParaRPr lang="es-ES" sz="1600" dirty="0">
              <a:latin typeface="Trebuchet MS" pitchFamily="34" charset="0"/>
            </a:endParaRPr>
          </a:p>
          <a:p>
            <a:pPr algn="ctr"/>
            <a:endParaRPr lang="es-ES" sz="1600" dirty="0">
              <a:latin typeface="Trebuchet MS" pitchFamily="34" charset="0"/>
            </a:endParaRPr>
          </a:p>
          <a:p>
            <a:pPr algn="ctr"/>
            <a:r>
              <a:rPr lang="es-ES" sz="1600" dirty="0">
                <a:latin typeface="Trebuchet MS" pitchFamily="34" charset="0"/>
              </a:rPr>
              <a:t>Septiembre 2008</a:t>
            </a:r>
          </a:p>
          <a:p>
            <a:pPr algn="ctr"/>
            <a:r>
              <a:rPr lang="es-ES" sz="1600" dirty="0">
                <a:latin typeface="Trebuchet MS" pitchFamily="34" charset="0"/>
              </a:rPr>
              <a:t>Medellín</a:t>
            </a:r>
          </a:p>
          <a:p>
            <a:pPr algn="ctr"/>
            <a:endParaRPr lang="es-CO" sz="1400" dirty="0">
              <a:latin typeface="Trebuchet MS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511300" y="1169988"/>
            <a:ext cx="5489575" cy="8302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PRESENTACIÓN PROYECTO DE GRADO</a:t>
            </a:r>
          </a:p>
          <a:p>
            <a:pPr algn="l">
              <a:defRPr/>
            </a:pPr>
            <a:endParaRPr lang="es-CO" sz="24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429375" y="1000125"/>
            <a:ext cx="1449388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Observar</a:t>
            </a: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429375" y="1000125"/>
            <a:ext cx="1449388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Observar</a:t>
            </a: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95288" y="1479530"/>
            <a:ext cx="7345362" cy="62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n-US" sz="15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Objetivo: </a:t>
            </a:r>
            <a:r>
              <a:rPr lang="es-ES" sz="1200" dirty="0" smtClean="0">
                <a:latin typeface="Trebuchet MS" pitchFamily="34" charset="0"/>
              </a:rPr>
              <a:t>Estructurar y guiar la salida de campo.</a:t>
            </a:r>
          </a:p>
          <a:p>
            <a:pPr algn="l">
              <a:spcBef>
                <a:spcPct val="50000"/>
              </a:spcBef>
            </a:pPr>
            <a:endParaRPr lang="en-US" sz="1300" dirty="0">
              <a:latin typeface="Trebuchet MS" pitchFamily="34" charset="0"/>
            </a:endParaRPr>
          </a:p>
        </p:txBody>
      </p:sp>
      <p:pic>
        <p:nvPicPr>
          <p:cNvPr id="5" name="4 Imagen" descr="Visita casa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2545" y="1931967"/>
            <a:ext cx="2641822" cy="20414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5 Imagen" descr="Visita casa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95357" y="1953541"/>
            <a:ext cx="2641821" cy="20414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6 Imagen" descr="Visita casa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2544" y="4137686"/>
            <a:ext cx="2641824" cy="20414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7 Imagen" descr="Visita casa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94045" y="4196323"/>
            <a:ext cx="2598156" cy="20076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8 CuadroTexto"/>
          <p:cNvSpPr txBox="1"/>
          <p:nvPr/>
        </p:nvSpPr>
        <p:spPr>
          <a:xfrm>
            <a:off x="5996007" y="2485627"/>
            <a:ext cx="2300319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s-ES" sz="1300" dirty="0" smtClean="0">
                <a:latin typeface="Trebuchet MS" pitchFamily="34" charset="0"/>
              </a:rPr>
              <a:t> Ubicación.</a:t>
            </a:r>
          </a:p>
          <a:p>
            <a:pPr algn="l">
              <a:buFont typeface="Arial" pitchFamily="34" charset="0"/>
              <a:buChar char="•"/>
            </a:pPr>
            <a:endParaRPr lang="es-ES" sz="1300" dirty="0" smtClean="0">
              <a:latin typeface="Trebuchet MS" pitchFamily="34" charset="0"/>
            </a:endParaRPr>
          </a:p>
          <a:p>
            <a:pPr algn="l">
              <a:buFont typeface="Arial" pitchFamily="34" charset="0"/>
              <a:buChar char="•"/>
            </a:pPr>
            <a:endParaRPr lang="es-ES" sz="1300" dirty="0" smtClean="0">
              <a:latin typeface="Trebuchet MS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s-ES" sz="1300" dirty="0" smtClean="0">
                <a:latin typeface="Trebuchet MS" pitchFamily="34" charset="0"/>
              </a:rPr>
              <a:t> Habitantes.</a:t>
            </a:r>
          </a:p>
          <a:p>
            <a:pPr algn="l">
              <a:buFont typeface="Arial" pitchFamily="34" charset="0"/>
              <a:buChar char="•"/>
            </a:pPr>
            <a:endParaRPr lang="es-ES" sz="1300" dirty="0" smtClean="0">
              <a:latin typeface="Trebuchet MS" pitchFamily="34" charset="0"/>
            </a:endParaRPr>
          </a:p>
          <a:p>
            <a:pPr algn="l">
              <a:buFont typeface="Arial" pitchFamily="34" charset="0"/>
              <a:buChar char="•"/>
            </a:pPr>
            <a:endParaRPr lang="es-ES" sz="1300" dirty="0" smtClean="0">
              <a:latin typeface="Trebuchet MS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s-ES" sz="1300" dirty="0" smtClean="0">
                <a:latin typeface="Trebuchet MS" pitchFamily="34" charset="0"/>
              </a:rPr>
              <a:t> Características físicas.</a:t>
            </a:r>
          </a:p>
          <a:p>
            <a:pPr algn="l">
              <a:buFont typeface="Arial" pitchFamily="34" charset="0"/>
              <a:buChar char="•"/>
            </a:pPr>
            <a:endParaRPr lang="es-ES" sz="1300" dirty="0" smtClean="0">
              <a:latin typeface="Trebuchet MS" pitchFamily="34" charset="0"/>
            </a:endParaRPr>
          </a:p>
          <a:p>
            <a:pPr algn="l">
              <a:buFont typeface="Arial" pitchFamily="34" charset="0"/>
              <a:buChar char="•"/>
            </a:pPr>
            <a:endParaRPr lang="es-ES" sz="1300" dirty="0" smtClean="0">
              <a:latin typeface="Trebuchet MS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s-ES" sz="1300" dirty="0" smtClean="0">
                <a:latin typeface="Trebuchet MS" pitchFamily="34" charset="0"/>
              </a:rPr>
              <a:t> Sistemas actuales de cocción.</a:t>
            </a:r>
          </a:p>
          <a:p>
            <a:pPr algn="l"/>
            <a:endParaRPr lang="es-ES" sz="1300" dirty="0" smtClean="0">
              <a:latin typeface="Trebuchet MS" pitchFamily="34" charset="0"/>
            </a:endParaRPr>
          </a:p>
          <a:p>
            <a:pPr algn="l">
              <a:buFont typeface="Arial" pitchFamily="34" charset="0"/>
              <a:buChar char="•"/>
            </a:pPr>
            <a:endParaRPr lang="es-ES" sz="1300" dirty="0" smtClean="0">
              <a:latin typeface="Trebuchet MS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s-ES" sz="1300" dirty="0" smtClean="0">
                <a:latin typeface="Trebuchet MS" pitchFamily="34" charset="0"/>
              </a:rPr>
              <a:t> Estilo de vida</a:t>
            </a:r>
          </a:p>
          <a:p>
            <a:endParaRPr lang="es-ES" sz="1300" dirty="0" smtClean="0">
              <a:latin typeface="Trebuchet MS" pitchFamily="34" charset="0"/>
            </a:endParaRPr>
          </a:p>
          <a:p>
            <a:endParaRPr lang="es-ES" sz="1300" dirty="0" smtClean="0">
              <a:latin typeface="Trebuchet MS" pitchFamily="34" charset="0"/>
            </a:endParaRPr>
          </a:p>
          <a:p>
            <a:pPr>
              <a:buFont typeface="Arial" pitchFamily="34" charset="0"/>
              <a:buChar char="•"/>
            </a:pPr>
            <a:endParaRPr lang="es-ES" sz="1000" b="1" dirty="0" smtClean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algn="l"/>
            <a:r>
              <a:rPr lang="es-ES" sz="1000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Salida de campo – Enero 27 Támesis – Antioquia </a:t>
            </a:r>
            <a:endParaRPr lang="es-CO" sz="1300" dirty="0">
              <a:latin typeface="Trebuchet MS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373005" y="1092168"/>
            <a:ext cx="41633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s-ES" sz="16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1. Salida de campo: Guías de observación</a:t>
            </a:r>
            <a:endParaRPr lang="es-ES" sz="1600" b="1" dirty="0">
              <a:solidFill>
                <a:schemeClr val="accent6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6429375" y="1000125"/>
            <a:ext cx="1449388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Observar</a:t>
            </a: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395288" y="1493811"/>
            <a:ext cx="7345362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n-US" sz="15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Objetivo: </a:t>
            </a:r>
            <a:r>
              <a:rPr lang="es-ES" sz="1200" dirty="0" smtClean="0">
                <a:latin typeface="Trebuchet MS" pitchFamily="34" charset="0"/>
              </a:rPr>
              <a:t>Pretende recolectar información primaria que permita conocer la situación actual de las personas involucradas directamente en el problema.</a:t>
            </a:r>
            <a:endParaRPr lang="en-US" sz="1200" dirty="0">
              <a:latin typeface="Trebuchet MS" pitchFamily="34" charset="0"/>
            </a:endParaRPr>
          </a:p>
        </p:txBody>
      </p:sp>
      <p:pic>
        <p:nvPicPr>
          <p:cNvPr id="12" name="11 Imagen" descr="IMG_6024.JPG"/>
          <p:cNvPicPr>
            <a:picLocks noChangeAspect="1"/>
          </p:cNvPicPr>
          <p:nvPr/>
        </p:nvPicPr>
        <p:blipFill>
          <a:blip r:embed="rId3"/>
          <a:srcRect r="16867" b="1205"/>
          <a:stretch>
            <a:fillRect/>
          </a:stretch>
        </p:blipFill>
        <p:spPr>
          <a:xfrm>
            <a:off x="628596" y="2589201"/>
            <a:ext cx="3564025" cy="31766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4 Rectángulo"/>
          <p:cNvSpPr/>
          <p:nvPr/>
        </p:nvSpPr>
        <p:spPr>
          <a:xfrm>
            <a:off x="373005" y="1084305"/>
            <a:ext cx="32031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s-ES" sz="16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2. Salida de campo: Entrevistas</a:t>
            </a:r>
            <a:endParaRPr lang="es-ES" sz="16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4279896" y="2097272"/>
            <a:ext cx="3541761" cy="3924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5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Resultados</a:t>
            </a:r>
          </a:p>
          <a:p>
            <a:endParaRPr lang="es-ES" sz="1300" dirty="0" smtClean="0">
              <a:latin typeface="Trebuchet MS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" sz="1300" dirty="0" smtClean="0">
                <a:latin typeface="Trebuchet MS" pitchFamily="34" charset="0"/>
              </a:rPr>
              <a:t>Dificultades en la iniciación del fuego</a:t>
            </a:r>
          </a:p>
          <a:p>
            <a:endParaRPr lang="es-ES" sz="1300" dirty="0" smtClean="0">
              <a:latin typeface="Trebuchet MS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" sz="1300" dirty="0" smtClean="0">
                <a:latin typeface="Trebuchet MS" pitchFamily="34" charset="0"/>
              </a:rPr>
              <a:t>Tiempo de encendido depende de la leña</a:t>
            </a:r>
          </a:p>
          <a:p>
            <a:endParaRPr lang="es-ES" sz="1300" dirty="0" smtClean="0">
              <a:latin typeface="Trebuchet MS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" sz="1300" dirty="0" smtClean="0">
                <a:latin typeface="Trebuchet MS" pitchFamily="34" charset="0"/>
              </a:rPr>
              <a:t>Los combustibles reducen el tiempo de encendido pero es percibido como peligroso</a:t>
            </a:r>
          </a:p>
          <a:p>
            <a:endParaRPr lang="es-ES" sz="1300" dirty="0" smtClean="0">
              <a:latin typeface="Trebuchet MS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" sz="1300" dirty="0" smtClean="0">
                <a:latin typeface="Trebuchet MS" pitchFamily="34" charset="0"/>
              </a:rPr>
              <a:t>En el inicio de la quema de la madera es donde mas humo se genera</a:t>
            </a:r>
          </a:p>
          <a:p>
            <a:pPr>
              <a:buFont typeface="Arial" pitchFamily="34" charset="0"/>
              <a:buChar char="•"/>
            </a:pPr>
            <a:endParaRPr lang="es-ES" sz="1300" dirty="0" smtClean="0">
              <a:latin typeface="Trebuchet MS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" sz="1300" dirty="0" smtClean="0">
                <a:latin typeface="Trebuchet MS" pitchFamily="34" charset="0"/>
              </a:rPr>
              <a:t>El gas es costoso y no dura</a:t>
            </a:r>
          </a:p>
          <a:p>
            <a:pPr>
              <a:buFont typeface="Arial" pitchFamily="34" charset="0"/>
              <a:buChar char="•"/>
            </a:pPr>
            <a:endParaRPr lang="es-ES" sz="1300" dirty="0" smtClean="0">
              <a:latin typeface="Trebuchet MS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" sz="1300" dirty="0" smtClean="0">
                <a:latin typeface="Trebuchet MS" pitchFamily="34" charset="0"/>
              </a:rPr>
              <a:t>Les gusta cocinar con leña, pero se gasta mucho quemando a fuego abierto</a:t>
            </a:r>
          </a:p>
          <a:p>
            <a:pPr>
              <a:buFont typeface="Arial" pitchFamily="34" charset="0"/>
              <a:buChar char="•"/>
            </a:pPr>
            <a:endParaRPr lang="es-ES" sz="1300" dirty="0" smtClean="0">
              <a:latin typeface="Trebuchet MS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" sz="1300" dirty="0" smtClean="0">
                <a:latin typeface="Trebuchet MS" pitchFamily="34" charset="0"/>
              </a:rPr>
              <a:t>Los hornos de leña son rápidos y dan buen sabor a la comida</a:t>
            </a:r>
            <a:endParaRPr lang="es-CO" sz="1300" dirty="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429375" y="1000125"/>
            <a:ext cx="1449388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Observar</a:t>
            </a: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395288" y="1485407"/>
            <a:ext cx="7345362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n-US" sz="15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Objetivo: </a:t>
            </a:r>
            <a:r>
              <a:rPr lang="es-ES" sz="1200" dirty="0" smtClean="0">
                <a:latin typeface="Trebuchet MS" pitchFamily="34" charset="0"/>
              </a:rPr>
              <a:t>Esquematizar y estructurar el procedimiento y uso del producto actual, de manera que se conozcan los aspectos involucrados durante todo el proceso de cocción</a:t>
            </a:r>
            <a:endParaRPr lang="en-US" sz="1200" dirty="0">
              <a:latin typeface="Trebuchet MS" pitchFamily="34" charset="0"/>
            </a:endParaRPr>
          </a:p>
        </p:txBody>
      </p:sp>
      <p:pic>
        <p:nvPicPr>
          <p:cNvPr id="4" name="3 Imagen" descr="story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518" y="2689116"/>
            <a:ext cx="4118544" cy="318625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4 Imagen" descr="story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0063" y="2406636"/>
            <a:ext cx="4176724" cy="323126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6" name="5 Rectángulo"/>
          <p:cNvSpPr/>
          <p:nvPr/>
        </p:nvSpPr>
        <p:spPr>
          <a:xfrm>
            <a:off x="396639" y="1084305"/>
            <a:ext cx="15536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s-ES" sz="16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3. </a:t>
            </a:r>
            <a:r>
              <a:rPr lang="es-ES" sz="1600" b="1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Story</a:t>
            </a:r>
            <a:r>
              <a:rPr lang="es-ES" sz="16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 </a:t>
            </a:r>
            <a:r>
              <a:rPr lang="es-ES" sz="1600" b="1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board</a:t>
            </a:r>
            <a:endParaRPr lang="es-ES" sz="16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429375" y="1000125"/>
            <a:ext cx="1449388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Observar</a:t>
            </a: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4864104" y="2004993"/>
            <a:ext cx="3286170" cy="3587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15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RESULTADOS</a:t>
            </a:r>
          </a:p>
          <a:p>
            <a:pPr algn="l">
              <a:lnSpc>
                <a:spcPct val="150000"/>
              </a:lnSpc>
            </a:pPr>
            <a:endParaRPr lang="es-ES" sz="13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algn="l">
              <a:lnSpc>
                <a:spcPct val="150000"/>
              </a:lnSpc>
              <a:buFont typeface="Arial" pitchFamily="34" charset="0"/>
              <a:buChar char="•"/>
            </a:pPr>
            <a:r>
              <a:rPr lang="es-ES" sz="1300" dirty="0" smtClean="0">
                <a:latin typeface="Trebuchet MS" pitchFamily="34" charset="0"/>
              </a:rPr>
              <a:t>Las acciones identificadas en el </a:t>
            </a:r>
            <a:r>
              <a:rPr lang="es-ES" sz="1300" dirty="0" err="1" smtClean="0">
                <a:latin typeface="Trebuchet MS" pitchFamily="34" charset="0"/>
              </a:rPr>
              <a:t>story</a:t>
            </a:r>
            <a:r>
              <a:rPr lang="es-ES" sz="1300" dirty="0" smtClean="0">
                <a:latin typeface="Trebuchet MS" pitchFamily="34" charset="0"/>
              </a:rPr>
              <a:t> </a:t>
            </a:r>
            <a:r>
              <a:rPr lang="es-ES" sz="1300" dirty="0" err="1" smtClean="0">
                <a:latin typeface="Trebuchet MS" pitchFamily="34" charset="0"/>
              </a:rPr>
              <a:t>board</a:t>
            </a:r>
            <a:r>
              <a:rPr lang="es-ES" sz="1300" dirty="0" smtClean="0">
                <a:latin typeface="Trebuchet MS" pitchFamily="34" charset="0"/>
              </a:rPr>
              <a:t> son las principales funciones del análisis conceptual.</a:t>
            </a:r>
          </a:p>
          <a:p>
            <a:pPr algn="l">
              <a:lnSpc>
                <a:spcPct val="150000"/>
              </a:lnSpc>
              <a:buFont typeface="Arial" pitchFamily="34" charset="0"/>
              <a:buChar char="•"/>
            </a:pPr>
            <a:endParaRPr lang="es-ES" sz="1300" dirty="0" smtClean="0">
              <a:latin typeface="Trebuchet MS" pitchFamily="34" charset="0"/>
            </a:endParaRPr>
          </a:p>
          <a:p>
            <a:pPr algn="l">
              <a:lnSpc>
                <a:spcPct val="150000"/>
              </a:lnSpc>
              <a:buFont typeface="Arial" pitchFamily="34" charset="0"/>
              <a:buChar char="•"/>
            </a:pPr>
            <a:endParaRPr lang="es-ES" sz="1300" dirty="0" smtClean="0">
              <a:latin typeface="Trebuchet MS" pitchFamily="34" charset="0"/>
            </a:endParaRPr>
          </a:p>
          <a:p>
            <a:pPr algn="l">
              <a:lnSpc>
                <a:spcPct val="150000"/>
              </a:lnSpc>
              <a:buFont typeface="Arial" pitchFamily="34" charset="0"/>
              <a:buChar char="•"/>
            </a:pPr>
            <a:r>
              <a:rPr lang="es-ES" sz="1300" dirty="0" smtClean="0">
                <a:latin typeface="Trebuchet MS" pitchFamily="34" charset="0"/>
              </a:rPr>
              <a:t>Algunas de las acciones se encuentran fuera del alcance del proyecto</a:t>
            </a:r>
          </a:p>
          <a:p>
            <a:pPr algn="l">
              <a:lnSpc>
                <a:spcPct val="150000"/>
              </a:lnSpc>
            </a:pPr>
            <a:endParaRPr lang="es-ES" sz="1300" dirty="0" smtClean="0">
              <a:latin typeface="Trebuchet MS" pitchFamily="34" charset="0"/>
            </a:endParaRPr>
          </a:p>
          <a:p>
            <a:pPr algn="l">
              <a:lnSpc>
                <a:spcPct val="150000"/>
              </a:lnSpc>
            </a:pPr>
            <a:endParaRPr lang="es-ES" sz="1300" dirty="0" smtClean="0">
              <a:latin typeface="Trebuchet MS" pitchFamily="34" charset="0"/>
            </a:endParaRPr>
          </a:p>
          <a:p>
            <a:pPr algn="l">
              <a:lnSpc>
                <a:spcPct val="150000"/>
              </a:lnSpc>
              <a:buFont typeface="Arial" pitchFamily="34" charset="0"/>
              <a:buChar char="•"/>
            </a:pPr>
            <a:r>
              <a:rPr lang="es-ES" sz="1300" dirty="0" smtClean="0">
                <a:latin typeface="Trebuchet MS" pitchFamily="34" charset="0"/>
              </a:rPr>
              <a:t>Existe riesgo en todo el proceso</a:t>
            </a:r>
            <a:endParaRPr lang="es-CO" sz="1300" dirty="0">
              <a:latin typeface="Trebuchet MS" pitchFamily="34" charset="0"/>
            </a:endParaRPr>
          </a:p>
        </p:txBody>
      </p:sp>
      <p:pic>
        <p:nvPicPr>
          <p:cNvPr id="5" name="4 Imagen" descr="story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005" y="1935851"/>
            <a:ext cx="4856229" cy="375695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6" name="5 Rectángulo"/>
          <p:cNvSpPr/>
          <p:nvPr/>
        </p:nvSpPr>
        <p:spPr>
          <a:xfrm>
            <a:off x="396639" y="1084305"/>
            <a:ext cx="15536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s-ES" sz="16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3. </a:t>
            </a:r>
            <a:r>
              <a:rPr lang="es-ES" sz="1600" b="1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Story</a:t>
            </a:r>
            <a:r>
              <a:rPr lang="es-ES" sz="16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 </a:t>
            </a:r>
            <a:r>
              <a:rPr lang="es-ES" sz="1600" b="1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board</a:t>
            </a:r>
            <a:endParaRPr lang="es-ES" sz="16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estilovid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48079" y="2516175"/>
            <a:ext cx="2837002" cy="22154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2 CuadroTexto"/>
          <p:cNvSpPr txBox="1"/>
          <p:nvPr/>
        </p:nvSpPr>
        <p:spPr>
          <a:xfrm>
            <a:off x="6429375" y="1000125"/>
            <a:ext cx="1449388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Observar</a:t>
            </a: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95288" y="1471393"/>
            <a:ext cx="73453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n-US" sz="15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Objetivo: </a:t>
            </a:r>
            <a:r>
              <a:rPr lang="es-ES" sz="1200" dirty="0" smtClean="0">
                <a:latin typeface="Trebuchet MS" pitchFamily="34" charset="0"/>
              </a:rPr>
              <a:t>Concluir de manera gráfica la fase de observación, conociendo algunos aspectos fundamentales que deben considerarse en la etapa de conceptualización</a:t>
            </a:r>
            <a:r>
              <a:rPr lang="es-ES" sz="1300" dirty="0" smtClean="0">
                <a:latin typeface="Trebuchet MS" pitchFamily="34" charset="0"/>
              </a:rPr>
              <a:t>.</a:t>
            </a:r>
            <a:endParaRPr lang="es-ES" b="1" dirty="0">
              <a:solidFill>
                <a:srgbClr val="FFC000"/>
              </a:solidFill>
              <a:latin typeface="Trebuchet MS" pitchFamily="34" charset="0"/>
            </a:endParaRPr>
          </a:p>
        </p:txBody>
      </p:sp>
      <p:pic>
        <p:nvPicPr>
          <p:cNvPr id="5" name="4 Imagen" descr="usuari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3005" y="2224071"/>
            <a:ext cx="2811501" cy="21725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5 Imagen" descr="casa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77934" y="3246435"/>
            <a:ext cx="2774988" cy="21569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6 Imagen" descr="contexto ext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68714" y="4159260"/>
            <a:ext cx="2811501" cy="21827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7 Rectángulo"/>
          <p:cNvSpPr/>
          <p:nvPr/>
        </p:nvSpPr>
        <p:spPr>
          <a:xfrm>
            <a:off x="409517" y="1092168"/>
            <a:ext cx="562300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s-ES" sz="16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4. Collage de estilo de vida, contexto y usuario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429375" y="1000125"/>
            <a:ext cx="1449388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Observar</a:t>
            </a: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046669" y="1530324"/>
            <a:ext cx="2774988" cy="459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s-ES" sz="13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ES" sz="1300" dirty="0" smtClean="0">
                <a:latin typeface="Trebuchet MS" pitchFamily="34" charset="0"/>
              </a:rPr>
              <a:t> Mujer ama de casa.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es-ES" sz="1300" dirty="0" smtClean="0">
              <a:latin typeface="Trebuchet MS" pitchFamily="34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ES" sz="1300" dirty="0" smtClean="0">
                <a:latin typeface="Trebuchet MS" pitchFamily="34" charset="0"/>
              </a:rPr>
              <a:t> Cocina con leña.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es-ES" sz="1300" dirty="0" smtClean="0">
              <a:latin typeface="Trebuchet MS" pitchFamily="34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ES" sz="1300" dirty="0" smtClean="0">
                <a:latin typeface="Trebuchet MS" pitchFamily="34" charset="0"/>
              </a:rPr>
              <a:t> Estilo de vida tradicional y uso de objetos tradicionales de “toda una vida”.</a:t>
            </a:r>
          </a:p>
          <a:p>
            <a:pPr>
              <a:lnSpc>
                <a:spcPct val="150000"/>
              </a:lnSpc>
            </a:pPr>
            <a:endParaRPr lang="es-ES" sz="1300" dirty="0" smtClean="0">
              <a:latin typeface="Trebuchet MS" pitchFamily="34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ES" sz="1300" dirty="0" smtClean="0">
                <a:latin typeface="Trebuchet MS" pitchFamily="34" charset="0"/>
              </a:rPr>
              <a:t>Bajo nivel de educación.</a:t>
            </a:r>
            <a:endParaRPr lang="es-CO" sz="1300" dirty="0" smtClean="0">
              <a:latin typeface="Trebuchet MS" pitchFamily="34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es-ES" sz="1300" dirty="0" smtClean="0">
              <a:latin typeface="Trebuchet MS" pitchFamily="34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ES" sz="1300" dirty="0" smtClean="0">
                <a:latin typeface="Trebuchet MS" pitchFamily="34" charset="0"/>
              </a:rPr>
              <a:t> Casas inestables y carentes de buena higiene y seguridad.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es-ES" sz="1300" dirty="0" smtClean="0">
              <a:latin typeface="Trebuchet MS" pitchFamily="34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ES" sz="1300" dirty="0" smtClean="0">
                <a:latin typeface="Trebuchet MS" pitchFamily="34" charset="0"/>
              </a:rPr>
              <a:t>Muy bajos ingresos económicos. 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2855889" y="2041506"/>
            <a:ext cx="1131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i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fuerte</a:t>
            </a:r>
            <a:endParaRPr lang="es-CO" i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440097" y="2662227"/>
            <a:ext cx="14240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i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entregada</a:t>
            </a:r>
            <a:endParaRPr lang="es-CO" sz="1600" i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563785" y="3355974"/>
            <a:ext cx="1716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i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tradicional</a:t>
            </a:r>
            <a:endParaRPr lang="es-CO" sz="2400" i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549636" y="4195773"/>
            <a:ext cx="1716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i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ama de casa</a:t>
            </a:r>
            <a:endParaRPr lang="es-CO" sz="1600" i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2673324" y="4962546"/>
            <a:ext cx="17161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i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…les gusta cocinar con leña</a:t>
            </a:r>
            <a:endParaRPr lang="es-CO" sz="1400" i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pic>
        <p:nvPicPr>
          <p:cNvPr id="10" name="9 Imagen" descr="usuario1.jpg"/>
          <p:cNvPicPr>
            <a:picLocks noChangeAspect="1"/>
          </p:cNvPicPr>
          <p:nvPr/>
        </p:nvPicPr>
        <p:blipFill>
          <a:blip r:embed="rId3"/>
          <a:srcRect l="9285" t="1512" b="3385"/>
          <a:stretch>
            <a:fillRect/>
          </a:stretch>
        </p:blipFill>
        <p:spPr>
          <a:xfrm>
            <a:off x="774648" y="1384272"/>
            <a:ext cx="1757949" cy="4965769"/>
          </a:xfrm>
          <a:prstGeom prst="rect">
            <a:avLst/>
          </a:prstGeom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395288" y="1066800"/>
            <a:ext cx="472440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s-ES" sz="16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4. Collage de estilo de vida, contexto y usuario</a:t>
            </a:r>
            <a:endParaRPr lang="es-ES" b="1" dirty="0">
              <a:solidFill>
                <a:srgbClr val="FFC000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708275" y="3033713"/>
            <a:ext cx="3268663" cy="1158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/>
            <a:r>
              <a:rPr lang="es-ES" sz="5000" b="1">
                <a:solidFill>
                  <a:srgbClr val="BFBFB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Entender</a:t>
            </a:r>
            <a:r>
              <a:rPr lang="es-ES" sz="5000" b="1">
                <a:solidFill>
                  <a:srgbClr val="BFBFBF"/>
                </a:solidFill>
                <a:latin typeface="Trebuchet MS" pitchFamily="34" charset="0"/>
              </a:rPr>
              <a:t>*</a:t>
            </a:r>
            <a:r>
              <a:rPr lang="es-ES" sz="2000" b="1">
                <a:solidFill>
                  <a:srgbClr val="BFBFBF"/>
                </a:solidFill>
                <a:latin typeface="Trebuchet MS" pitchFamily="34" charset="0"/>
              </a:rPr>
              <a:t> </a:t>
            </a:r>
          </a:p>
          <a:p>
            <a:pPr algn="l"/>
            <a:endParaRPr lang="es-CO" sz="2000">
              <a:solidFill>
                <a:srgbClr val="BFBFB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429375" y="1000125"/>
            <a:ext cx="1473200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Entender</a:t>
            </a: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1267" name="Picture 3" descr="collage en formato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 l="1492" t="9483" b="20102"/>
          <a:stretch>
            <a:fillRect/>
          </a:stretch>
        </p:blipFill>
        <p:spPr bwMode="auto">
          <a:xfrm>
            <a:off x="482544" y="2516175"/>
            <a:ext cx="3950706" cy="21824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4730906" y="2372948"/>
            <a:ext cx="2978150" cy="1638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s-CO" sz="15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Comportamiento del usuario</a:t>
            </a:r>
          </a:p>
          <a:p>
            <a:pPr algn="l">
              <a:lnSpc>
                <a:spcPct val="150000"/>
              </a:lnSpc>
            </a:pPr>
            <a:endParaRPr lang="es-CO" sz="1300" dirty="0">
              <a:latin typeface="Trebuchet MS" pitchFamily="34" charset="0"/>
            </a:endParaRPr>
          </a:p>
          <a:p>
            <a:pPr algn="l">
              <a:lnSpc>
                <a:spcPct val="150000"/>
              </a:lnSpc>
              <a:buFontTx/>
              <a:buChar char="•"/>
            </a:pPr>
            <a:r>
              <a:rPr lang="es-ES" sz="1300" dirty="0" smtClean="0">
                <a:latin typeface="Trebuchet MS" pitchFamily="34" charset="0"/>
              </a:rPr>
              <a:t> Ollas pesadas.</a:t>
            </a:r>
          </a:p>
          <a:p>
            <a:pPr algn="l">
              <a:lnSpc>
                <a:spcPct val="150000"/>
              </a:lnSpc>
              <a:buFontTx/>
              <a:buChar char="•"/>
            </a:pPr>
            <a:r>
              <a:rPr lang="es-ES" sz="1300" dirty="0" smtClean="0">
                <a:latin typeface="Trebuchet MS" pitchFamily="34" charset="0"/>
              </a:rPr>
              <a:t> Posturas </a:t>
            </a:r>
            <a:r>
              <a:rPr lang="es-ES" sz="1300" dirty="0">
                <a:latin typeface="Trebuchet MS" pitchFamily="34" charset="0"/>
              </a:rPr>
              <a:t>inadecuadas</a:t>
            </a:r>
            <a:r>
              <a:rPr lang="es-ES" sz="1300" dirty="0" smtClean="0">
                <a:latin typeface="Trebuchet MS" pitchFamily="34" charset="0"/>
              </a:rPr>
              <a:t>.</a:t>
            </a:r>
          </a:p>
          <a:p>
            <a:pPr algn="l">
              <a:lnSpc>
                <a:spcPct val="150000"/>
              </a:lnSpc>
              <a:buFontTx/>
              <a:buChar char="•"/>
            </a:pPr>
            <a:r>
              <a:rPr lang="es-ES" sz="1300" dirty="0" smtClean="0">
                <a:latin typeface="Trebuchet MS" pitchFamily="34" charset="0"/>
              </a:rPr>
              <a:t> Exposición  a altos niveles de calor.</a:t>
            </a:r>
            <a:endParaRPr lang="es-CO" dirty="0"/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382409" y="1079679"/>
            <a:ext cx="36004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16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1. Análisis de ergonomía</a:t>
            </a:r>
            <a:endParaRPr lang="en-US" sz="16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</p:txBody>
      </p:sp>
      <p:pic>
        <p:nvPicPr>
          <p:cNvPr id="11278" name="Picture 14" descr="ergonimia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750" y="5624513"/>
            <a:ext cx="7235825" cy="671512"/>
          </a:xfrm>
          <a:prstGeom prst="rect">
            <a:avLst/>
          </a:prstGeom>
          <a:noFill/>
        </p:spPr>
      </p:pic>
      <p:sp>
        <p:nvSpPr>
          <p:cNvPr id="7" name="6 Rectángulo"/>
          <p:cNvSpPr/>
          <p:nvPr/>
        </p:nvSpPr>
        <p:spPr>
          <a:xfrm>
            <a:off x="409518" y="1493811"/>
            <a:ext cx="737562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5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Objetivo : </a:t>
            </a:r>
            <a:r>
              <a:rPr lang="en-US" sz="1200" dirty="0" smtClean="0">
                <a:latin typeface="Trebuchet MS" pitchFamily="34" charset="0"/>
              </a:rPr>
              <a:t>Adaptar el </a:t>
            </a:r>
            <a:r>
              <a:rPr lang="en-US" sz="1200" dirty="0" err="1" smtClean="0">
                <a:latin typeface="Trebuchet MS" pitchFamily="34" charset="0"/>
              </a:rPr>
              <a:t>diseño</a:t>
            </a:r>
            <a:r>
              <a:rPr lang="en-US" sz="1200" dirty="0" smtClean="0">
                <a:latin typeface="Trebuchet MS" pitchFamily="34" charset="0"/>
              </a:rPr>
              <a:t> del </a:t>
            </a:r>
            <a:r>
              <a:rPr lang="en-US" sz="1200" dirty="0" err="1" smtClean="0">
                <a:latin typeface="Trebuchet MS" pitchFamily="34" charset="0"/>
              </a:rPr>
              <a:t>horno</a:t>
            </a:r>
            <a:r>
              <a:rPr lang="en-US" sz="1200" dirty="0" smtClean="0">
                <a:latin typeface="Trebuchet MS" pitchFamily="34" charset="0"/>
              </a:rPr>
              <a:t> a </a:t>
            </a:r>
            <a:r>
              <a:rPr lang="en-US" sz="1200" dirty="0" err="1" smtClean="0">
                <a:latin typeface="Trebuchet MS" pitchFamily="34" charset="0"/>
              </a:rPr>
              <a:t>las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necesidades</a:t>
            </a:r>
            <a:r>
              <a:rPr lang="en-US" sz="1200" dirty="0" smtClean="0">
                <a:latin typeface="Trebuchet MS" pitchFamily="34" charset="0"/>
              </a:rPr>
              <a:t> de </a:t>
            </a:r>
            <a:r>
              <a:rPr lang="en-US" sz="1200" dirty="0" err="1" smtClean="0">
                <a:latin typeface="Trebuchet MS" pitchFamily="34" charset="0"/>
              </a:rPr>
              <a:t>las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amas</a:t>
            </a:r>
            <a:r>
              <a:rPr lang="en-US" sz="1200" dirty="0" smtClean="0">
                <a:latin typeface="Trebuchet MS" pitchFamily="34" charset="0"/>
              </a:rPr>
              <a:t> de casa, </a:t>
            </a:r>
            <a:r>
              <a:rPr lang="en-US" sz="1200" dirty="0" err="1" smtClean="0">
                <a:latin typeface="Trebuchet MS" pitchFamily="34" charset="0"/>
              </a:rPr>
              <a:t>buscando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mejorar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su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seguridad</a:t>
            </a:r>
            <a:r>
              <a:rPr lang="en-US" sz="1200" dirty="0" smtClean="0">
                <a:latin typeface="Trebuchet MS" pitchFamily="34" charset="0"/>
              </a:rPr>
              <a:t> y </a:t>
            </a:r>
            <a:r>
              <a:rPr lang="en-US" sz="1200" dirty="0" err="1" smtClean="0">
                <a:latin typeface="Trebuchet MS" pitchFamily="34" charset="0"/>
              </a:rPr>
              <a:t>garantizando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su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bienestar</a:t>
            </a:r>
            <a:endParaRPr lang="en-US" sz="1200" dirty="0" smtClean="0">
              <a:latin typeface="Trebuchet MS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-357255" y="4706955"/>
            <a:ext cx="346873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900" b="1" i="1" dirty="0" smtClean="0">
                <a:latin typeface="Trebuchet MS" pitchFamily="34" charset="0"/>
              </a:rPr>
              <a:t>Adaptado de </a:t>
            </a:r>
            <a:r>
              <a:rPr lang="es-ES" sz="900" b="1" i="1" dirty="0" err="1" smtClean="0">
                <a:latin typeface="Trebuchet MS" pitchFamily="34" charset="0"/>
              </a:rPr>
              <a:t>Westhoff</a:t>
            </a:r>
            <a:r>
              <a:rPr lang="es-ES" sz="900" b="1" i="1" dirty="0" smtClean="0">
                <a:latin typeface="Trebuchet MS" pitchFamily="34" charset="0"/>
              </a:rPr>
              <a:t>, B y </a:t>
            </a:r>
            <a:r>
              <a:rPr lang="es-ES" sz="900" b="1" i="1" dirty="0" err="1" smtClean="0">
                <a:latin typeface="Trebuchet MS" pitchFamily="34" charset="0"/>
              </a:rPr>
              <a:t>Germann</a:t>
            </a:r>
            <a:r>
              <a:rPr lang="es-ES" sz="900" b="1" i="1" dirty="0" smtClean="0">
                <a:latin typeface="Trebuchet MS" pitchFamily="34" charset="0"/>
              </a:rPr>
              <a:t>, D (1995).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429375" y="1000125"/>
            <a:ext cx="1473200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Entender</a:t>
            </a: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5119695" y="1530324"/>
            <a:ext cx="2811501" cy="3249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s-ES" sz="15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Recomendaciones </a:t>
            </a:r>
            <a:endParaRPr lang="es-CO" sz="15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  <a:p>
            <a:pPr algn="l">
              <a:lnSpc>
                <a:spcPct val="150000"/>
              </a:lnSpc>
            </a:pPr>
            <a:endParaRPr lang="es-CO" sz="1300" dirty="0">
              <a:latin typeface="Trebuchet MS" pitchFamily="34" charset="0"/>
            </a:endParaRPr>
          </a:p>
          <a:p>
            <a:pPr algn="l">
              <a:lnSpc>
                <a:spcPct val="150000"/>
              </a:lnSpc>
              <a:buFontTx/>
              <a:buChar char="•"/>
            </a:pPr>
            <a:r>
              <a:rPr lang="es-ES" sz="1300" dirty="0" smtClean="0">
                <a:latin typeface="Trebuchet MS" pitchFamily="34" charset="0"/>
              </a:rPr>
              <a:t>El </a:t>
            </a:r>
            <a:r>
              <a:rPr lang="es-ES" sz="1300" dirty="0">
                <a:latin typeface="Trebuchet MS" pitchFamily="34" charset="0"/>
              </a:rPr>
              <a:t>mayor peso teórico recomendado es de 25 </a:t>
            </a:r>
            <a:r>
              <a:rPr lang="es-ES" sz="1300" dirty="0" smtClean="0">
                <a:latin typeface="Trebuchet MS" pitchFamily="34" charset="0"/>
              </a:rPr>
              <a:t>kg.</a:t>
            </a:r>
            <a:endParaRPr lang="es-ES" sz="1300" dirty="0">
              <a:latin typeface="Trebuchet MS" pitchFamily="34" charset="0"/>
            </a:endParaRPr>
          </a:p>
          <a:p>
            <a:pPr algn="l">
              <a:lnSpc>
                <a:spcPct val="150000"/>
              </a:lnSpc>
              <a:buFontTx/>
              <a:buChar char="•"/>
            </a:pPr>
            <a:endParaRPr lang="es-ES" sz="1300" dirty="0">
              <a:latin typeface="Trebuchet MS" pitchFamily="34" charset="0"/>
            </a:endParaRPr>
          </a:p>
          <a:p>
            <a:pPr algn="l">
              <a:lnSpc>
                <a:spcPct val="150000"/>
              </a:lnSpc>
              <a:buFontTx/>
              <a:buChar char="•"/>
            </a:pPr>
            <a:r>
              <a:rPr lang="es-ES" sz="1300" dirty="0" smtClean="0">
                <a:latin typeface="Trebuchet MS" pitchFamily="34" charset="0"/>
              </a:rPr>
              <a:t>No </a:t>
            </a:r>
            <a:r>
              <a:rPr lang="es-ES" sz="1300" dirty="0">
                <a:latin typeface="Trebuchet MS" pitchFamily="34" charset="0"/>
              </a:rPr>
              <a:t>superar las distancias máximas recomendadas.</a:t>
            </a:r>
          </a:p>
          <a:p>
            <a:pPr algn="l">
              <a:lnSpc>
                <a:spcPct val="150000"/>
              </a:lnSpc>
              <a:buFontTx/>
              <a:buChar char="•"/>
            </a:pPr>
            <a:endParaRPr lang="es-ES" sz="1300" dirty="0">
              <a:latin typeface="Trebuchet MS" pitchFamily="34" charset="0"/>
            </a:endParaRPr>
          </a:p>
          <a:p>
            <a:pPr algn="l">
              <a:lnSpc>
                <a:spcPct val="150000"/>
              </a:lnSpc>
              <a:buFontTx/>
              <a:buChar char="•"/>
            </a:pPr>
            <a:r>
              <a:rPr lang="es-ES" sz="1300" dirty="0" smtClean="0">
                <a:latin typeface="Trebuchet MS" pitchFamily="34" charset="0"/>
              </a:rPr>
              <a:t>La </a:t>
            </a:r>
            <a:r>
              <a:rPr lang="es-ES" sz="1300" dirty="0">
                <a:latin typeface="Trebuchet MS" pitchFamily="34" charset="0"/>
              </a:rPr>
              <a:t>temperatura máxima  recomendada  es de 40° </a:t>
            </a:r>
            <a:r>
              <a:rPr lang="es-ES" sz="1300" dirty="0" smtClean="0">
                <a:latin typeface="Trebuchet MS" pitchFamily="34" charset="0"/>
              </a:rPr>
              <a:t>C.</a:t>
            </a:r>
            <a:endParaRPr lang="es-CO" dirty="0"/>
          </a:p>
        </p:txBody>
      </p:sp>
      <p:pic>
        <p:nvPicPr>
          <p:cNvPr id="47113" name="Picture 9" descr="ergonim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7" y="1701800"/>
            <a:ext cx="4575837" cy="2347921"/>
          </a:xfrm>
          <a:prstGeom prst="rect">
            <a:avLst/>
          </a:prstGeom>
          <a:noFill/>
        </p:spPr>
      </p:pic>
      <p:pic>
        <p:nvPicPr>
          <p:cNvPr id="47114" name="Picture 10" descr="ergonimia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4159260"/>
            <a:ext cx="4690978" cy="2041529"/>
          </a:xfrm>
          <a:prstGeom prst="rect">
            <a:avLst/>
          </a:prstGeom>
          <a:noFill/>
        </p:spPr>
      </p:pic>
      <p:sp>
        <p:nvSpPr>
          <p:cNvPr id="7" name="6 Rectángulo"/>
          <p:cNvSpPr/>
          <p:nvPr/>
        </p:nvSpPr>
        <p:spPr>
          <a:xfrm>
            <a:off x="5229234" y="5767365"/>
            <a:ext cx="25193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000" b="1" i="1" dirty="0" smtClean="0">
                <a:latin typeface="Trebuchet MS" pitchFamily="34" charset="0"/>
              </a:rPr>
              <a:t>Elaboración propia, adaptado de Panero, J y </a:t>
            </a:r>
            <a:r>
              <a:rPr lang="es-ES" sz="1000" b="1" i="1" dirty="0" err="1" smtClean="0">
                <a:latin typeface="Trebuchet MS" pitchFamily="34" charset="0"/>
              </a:rPr>
              <a:t>Zelnik</a:t>
            </a:r>
            <a:r>
              <a:rPr lang="es-ES" sz="1000" b="1" i="1" dirty="0" smtClean="0">
                <a:latin typeface="Trebuchet MS" pitchFamily="34" charset="0"/>
              </a:rPr>
              <a:t>, M (2004).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382409" y="1079679"/>
            <a:ext cx="36004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16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1. Análisis de ergonomía</a:t>
            </a:r>
            <a:endParaRPr lang="en-US" sz="16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429375" y="1000125"/>
            <a:ext cx="1473200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Entender</a:t>
            </a: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358775" y="2224071"/>
            <a:ext cx="4357688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CO" sz="13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Cuadro resumen de las diferentes clasificaciones</a:t>
            </a:r>
          </a:p>
        </p:txBody>
      </p:sp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395288" y="1105437"/>
            <a:ext cx="43926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16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2. Estado del arte en tecnología</a:t>
            </a:r>
            <a:endParaRPr lang="en-US" sz="16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</p:txBody>
      </p:sp>
      <p:pic>
        <p:nvPicPr>
          <p:cNvPr id="5530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3" y="2530508"/>
            <a:ext cx="4284662" cy="33083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5303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72113" y="1484313"/>
            <a:ext cx="2232025" cy="220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5304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08588" y="3804366"/>
            <a:ext cx="2495550" cy="202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5305" name="Rectangle 9"/>
          <p:cNvSpPr>
            <a:spLocks noChangeArrowheads="1"/>
          </p:cNvSpPr>
          <p:nvPr/>
        </p:nvSpPr>
        <p:spPr bwMode="auto">
          <a:xfrm>
            <a:off x="3959225" y="5949950"/>
            <a:ext cx="378142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CO" sz="13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Evaluación de las diferentes clasificaciones</a:t>
            </a:r>
          </a:p>
        </p:txBody>
      </p:sp>
      <p:graphicFrame>
        <p:nvGraphicFramePr>
          <p:cNvPr id="8" name="7 Diagrama"/>
          <p:cNvGraphicFramePr/>
          <p:nvPr/>
        </p:nvGraphicFramePr>
        <p:xfrm>
          <a:off x="3289736" y="5904460"/>
          <a:ext cx="591211" cy="5068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3" name="7 Diagrama"/>
          <p:cNvPicPr>
            <a:picLocks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608513" y="2078019"/>
            <a:ext cx="685800" cy="538162"/>
          </a:xfrm>
          <a:prstGeom prst="rect">
            <a:avLst/>
          </a:prstGeom>
          <a:noFill/>
        </p:spPr>
      </p:pic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396639" y="1479672"/>
            <a:ext cx="489274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US" sz="15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Objetivo: </a:t>
            </a:r>
            <a:r>
              <a:rPr lang="en-US" sz="1200" dirty="0" err="1" smtClean="0">
                <a:latin typeface="Trebuchet MS" pitchFamily="34" charset="0"/>
              </a:rPr>
              <a:t>Conocer</a:t>
            </a:r>
            <a:r>
              <a:rPr lang="en-US" sz="1200" dirty="0" smtClean="0">
                <a:latin typeface="Trebuchet MS" pitchFamily="34" charset="0"/>
              </a:rPr>
              <a:t> y </a:t>
            </a:r>
            <a:r>
              <a:rPr lang="en-US" sz="1200" dirty="0" err="1" smtClean="0">
                <a:latin typeface="Trebuchet MS" pitchFamily="34" charset="0"/>
              </a:rPr>
              <a:t>evaluar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las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diferentes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configuraciones</a:t>
            </a:r>
            <a:r>
              <a:rPr lang="en-US" sz="1200" dirty="0" smtClean="0">
                <a:latin typeface="Trebuchet MS" pitchFamily="34" charset="0"/>
              </a:rPr>
              <a:t> y </a:t>
            </a:r>
            <a:r>
              <a:rPr lang="en-US" sz="1200" dirty="0" err="1" smtClean="0">
                <a:latin typeface="Trebuchet MS" pitchFamily="34" charset="0"/>
              </a:rPr>
              <a:t>diseños</a:t>
            </a:r>
            <a:r>
              <a:rPr lang="en-US" sz="1200" dirty="0" smtClean="0">
                <a:latin typeface="Trebuchet MS" pitchFamily="34" charset="0"/>
              </a:rPr>
              <a:t> de </a:t>
            </a:r>
            <a:r>
              <a:rPr lang="en-US" sz="1200" dirty="0" err="1" smtClean="0">
                <a:latin typeface="Trebuchet MS" pitchFamily="34" charset="0"/>
              </a:rPr>
              <a:t>hornos</a:t>
            </a:r>
            <a:r>
              <a:rPr lang="en-US" sz="1200" dirty="0" smtClean="0">
                <a:latin typeface="Trebuchet MS" pitchFamily="34" charset="0"/>
              </a:rPr>
              <a:t> de </a:t>
            </a:r>
            <a:r>
              <a:rPr lang="en-US" sz="1200" dirty="0" err="1" smtClean="0">
                <a:latin typeface="Trebuchet MS" pitchFamily="34" charset="0"/>
              </a:rPr>
              <a:t>leña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existentes</a:t>
            </a:r>
            <a:r>
              <a:rPr lang="en-US" sz="1200" dirty="0" smtClean="0">
                <a:latin typeface="Trebuchet MS" pitchFamily="34" charset="0"/>
              </a:rPr>
              <a:t>, </a:t>
            </a:r>
            <a:r>
              <a:rPr lang="en-US" sz="1200" dirty="0" err="1" smtClean="0">
                <a:latin typeface="Trebuchet MS" pitchFamily="34" charset="0"/>
              </a:rPr>
              <a:t>identificando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sus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fortalezas</a:t>
            </a:r>
            <a:r>
              <a:rPr lang="en-US" sz="1200" dirty="0" smtClean="0">
                <a:latin typeface="Trebuchet MS" pitchFamily="34" charset="0"/>
              </a:rPr>
              <a:t> y </a:t>
            </a:r>
            <a:r>
              <a:rPr lang="en-US" sz="1200" dirty="0" err="1" smtClean="0">
                <a:latin typeface="Trebuchet MS" pitchFamily="34" charset="0"/>
              </a:rPr>
              <a:t>debilidades</a:t>
            </a:r>
            <a:r>
              <a:rPr lang="en-US" sz="1200" dirty="0" smtClean="0">
                <a:latin typeface="Trebuchet MS" pitchFamily="34" charset="0"/>
              </a:rPr>
              <a:t>.</a:t>
            </a:r>
            <a:endParaRPr lang="es-ES" sz="1300" dirty="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929313" y="955675"/>
            <a:ext cx="1895475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Contenido</a:t>
            </a:r>
            <a:r>
              <a:rPr lang="es-ES" sz="2400" b="1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3 CuadroTexto"/>
          <p:cNvSpPr txBox="1">
            <a:spLocks noChangeArrowheads="1"/>
          </p:cNvSpPr>
          <p:nvPr/>
        </p:nvSpPr>
        <p:spPr bwMode="auto">
          <a:xfrm>
            <a:off x="2397125" y="1463675"/>
            <a:ext cx="5389563" cy="543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s-ES" sz="1600" dirty="0">
                <a:latin typeface="Trebuchet MS" pitchFamily="34" charset="0"/>
              </a:rPr>
              <a:t>Generalidades del proyecto</a:t>
            </a:r>
            <a:endParaRPr lang="es-ES" sz="1600" b="1" dirty="0">
              <a:latin typeface="Trebuchet MS" pitchFamily="34" charset="0"/>
            </a:endParaRPr>
          </a:p>
          <a:p>
            <a:pPr algn="just">
              <a:lnSpc>
                <a:spcPct val="150000"/>
              </a:lnSpc>
              <a:defRPr/>
            </a:pPr>
            <a:r>
              <a:rPr lang="es-ES" sz="1600" dirty="0">
                <a:latin typeface="Trebuchet MS" pitchFamily="34" charset="0"/>
              </a:rPr>
              <a:t>Desarrollo de la metodología</a:t>
            </a:r>
          </a:p>
          <a:p>
            <a:pPr algn="just">
              <a:lnSpc>
                <a:spcPct val="150000"/>
              </a:lnSpc>
              <a:defRPr/>
            </a:pPr>
            <a:r>
              <a:rPr lang="es-ES" sz="1600" dirty="0">
                <a:latin typeface="Trebuchet MS" pitchFamily="34" charset="0"/>
              </a:rPr>
              <a:t>	</a:t>
            </a:r>
            <a:r>
              <a:rPr lang="es-ES" sz="1200" dirty="0">
                <a:solidFill>
                  <a:schemeClr val="bg1">
                    <a:lumMod val="50000"/>
                  </a:schemeClr>
                </a:solidFill>
                <a:latin typeface="Trebuchet MS" pitchFamily="34" charset="0"/>
              </a:rPr>
              <a:t>Observar</a:t>
            </a:r>
          </a:p>
          <a:p>
            <a:pPr algn="just">
              <a:lnSpc>
                <a:spcPct val="150000"/>
              </a:lnSpc>
              <a:defRPr/>
            </a:pPr>
            <a:r>
              <a:rPr lang="es-ES" sz="1200" dirty="0">
                <a:solidFill>
                  <a:schemeClr val="bg1">
                    <a:lumMod val="50000"/>
                  </a:schemeClr>
                </a:solidFill>
                <a:latin typeface="Trebuchet MS" pitchFamily="34" charset="0"/>
              </a:rPr>
              <a:t>	Entender</a:t>
            </a:r>
          </a:p>
          <a:p>
            <a:pPr algn="just">
              <a:lnSpc>
                <a:spcPct val="150000"/>
              </a:lnSpc>
              <a:defRPr/>
            </a:pPr>
            <a:r>
              <a:rPr lang="es-ES" sz="1200" dirty="0">
                <a:solidFill>
                  <a:schemeClr val="bg1">
                    <a:lumMod val="50000"/>
                  </a:schemeClr>
                </a:solidFill>
                <a:latin typeface="Trebuchet MS" pitchFamily="34" charset="0"/>
              </a:rPr>
              <a:t>	Conceptualizar</a:t>
            </a:r>
          </a:p>
          <a:p>
            <a:pPr algn="just">
              <a:lnSpc>
                <a:spcPct val="150000"/>
              </a:lnSpc>
              <a:defRPr/>
            </a:pPr>
            <a:r>
              <a:rPr lang="es-ES" sz="1200" dirty="0">
                <a:solidFill>
                  <a:schemeClr val="bg1">
                    <a:lumMod val="50000"/>
                  </a:schemeClr>
                </a:solidFill>
                <a:latin typeface="Trebuchet MS" pitchFamily="34" charset="0"/>
              </a:rPr>
              <a:t>	Detallar</a:t>
            </a:r>
          </a:p>
          <a:p>
            <a:pPr algn="just">
              <a:lnSpc>
                <a:spcPct val="150000"/>
              </a:lnSpc>
              <a:defRPr/>
            </a:pPr>
            <a:r>
              <a:rPr lang="es-ES" sz="1200" dirty="0">
                <a:solidFill>
                  <a:schemeClr val="bg1">
                    <a:lumMod val="50000"/>
                  </a:schemeClr>
                </a:solidFill>
                <a:latin typeface="Trebuchet MS" pitchFamily="34" charset="0"/>
              </a:rPr>
              <a:t>	Fabricar</a:t>
            </a:r>
          </a:p>
          <a:p>
            <a:pPr algn="just">
              <a:lnSpc>
                <a:spcPct val="150000"/>
              </a:lnSpc>
              <a:defRPr/>
            </a:pPr>
            <a:r>
              <a:rPr lang="es-ES" sz="1200" dirty="0">
                <a:solidFill>
                  <a:schemeClr val="bg1">
                    <a:lumMod val="50000"/>
                  </a:schemeClr>
                </a:solidFill>
                <a:latin typeface="Trebuchet MS" pitchFamily="34" charset="0"/>
              </a:rPr>
              <a:t>	Implementar</a:t>
            </a:r>
            <a:r>
              <a:rPr lang="es-ES" sz="1600" dirty="0">
                <a:solidFill>
                  <a:schemeClr val="bg1">
                    <a:lumMod val="50000"/>
                  </a:schemeClr>
                </a:solidFill>
                <a:latin typeface="Trebuchet MS" pitchFamily="34" charset="0"/>
              </a:rPr>
              <a:t>	</a:t>
            </a:r>
          </a:p>
          <a:p>
            <a:pPr algn="just">
              <a:lnSpc>
                <a:spcPct val="150000"/>
              </a:lnSpc>
              <a:defRPr/>
            </a:pPr>
            <a:r>
              <a:rPr lang="es-ES" sz="1600" dirty="0">
                <a:latin typeface="Trebuchet MS" pitchFamily="34" charset="0"/>
              </a:rPr>
              <a:t>Descripción del producto</a:t>
            </a:r>
          </a:p>
          <a:p>
            <a:pPr algn="just">
              <a:lnSpc>
                <a:spcPct val="150000"/>
              </a:lnSpc>
              <a:defRPr/>
            </a:pPr>
            <a:r>
              <a:rPr lang="es-ES" sz="1600" dirty="0">
                <a:latin typeface="Trebuchet MS" pitchFamily="34" charset="0"/>
              </a:rPr>
              <a:t>Conclusiones y recomendaciones</a:t>
            </a:r>
          </a:p>
          <a:p>
            <a:pPr algn="just">
              <a:lnSpc>
                <a:spcPct val="150000"/>
              </a:lnSpc>
              <a:defRPr/>
            </a:pPr>
            <a:endParaRPr lang="es-ES" sz="1600" dirty="0">
              <a:latin typeface="Trebuchet MS" pitchFamily="34" charset="0"/>
            </a:endParaRPr>
          </a:p>
          <a:p>
            <a:pPr algn="just">
              <a:lnSpc>
                <a:spcPct val="150000"/>
              </a:lnSpc>
              <a:defRPr/>
            </a:pPr>
            <a:r>
              <a:rPr lang="es-ES" sz="1600" dirty="0">
                <a:latin typeface="Trebuchet MS" pitchFamily="34" charset="0"/>
              </a:rPr>
              <a:t>Videos de pruebas de usuario y funcionamiento</a:t>
            </a:r>
          </a:p>
          <a:p>
            <a:pPr algn="just">
              <a:lnSpc>
                <a:spcPct val="150000"/>
              </a:lnSpc>
              <a:defRPr/>
            </a:pPr>
            <a:r>
              <a:rPr lang="es-ES" sz="1600" dirty="0">
                <a:latin typeface="Trebuchet MS" pitchFamily="34" charset="0"/>
              </a:rPr>
              <a:t>Agradecimientos</a:t>
            </a:r>
          </a:p>
          <a:p>
            <a:pPr algn="just">
              <a:lnSpc>
                <a:spcPct val="150000"/>
              </a:lnSpc>
              <a:defRPr/>
            </a:pPr>
            <a:r>
              <a:rPr lang="es-ES" sz="1600" dirty="0">
                <a:latin typeface="Trebuchet MS" pitchFamily="34" charset="0"/>
              </a:rPr>
              <a:t>Preguntas del jurado</a:t>
            </a:r>
          </a:p>
          <a:p>
            <a:pPr algn="just">
              <a:lnSpc>
                <a:spcPct val="150000"/>
              </a:lnSpc>
              <a:defRPr/>
            </a:pPr>
            <a:endParaRPr lang="es-ES" sz="1600" b="1" dirty="0">
              <a:latin typeface="Trebuchet MS" pitchFamily="34" charset="0"/>
            </a:endParaRPr>
          </a:p>
          <a:p>
            <a:pPr algn="ctr">
              <a:defRPr/>
            </a:pPr>
            <a:endParaRPr lang="es-CO" sz="1400" dirty="0">
              <a:latin typeface="Trebuchet MS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754205" y="1285860"/>
            <a:ext cx="785818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es-ES" sz="3600" b="1" spc="150" dirty="0">
                <a:ln w="11430"/>
                <a:solidFill>
                  <a:schemeClr val="accent6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1*</a:t>
            </a:r>
          </a:p>
        </p:txBody>
      </p:sp>
      <p:sp>
        <p:nvSpPr>
          <p:cNvPr id="6" name="5 Rectángulo"/>
          <p:cNvSpPr/>
          <p:nvPr/>
        </p:nvSpPr>
        <p:spPr>
          <a:xfrm>
            <a:off x="1825643" y="1714488"/>
            <a:ext cx="71438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es-ES" sz="3600" b="1" spc="150" dirty="0">
                <a:ln w="11430"/>
                <a:solidFill>
                  <a:schemeClr val="accent6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2*</a:t>
            </a:r>
          </a:p>
        </p:txBody>
      </p:sp>
      <p:sp>
        <p:nvSpPr>
          <p:cNvPr id="7" name="6 Rectángulo"/>
          <p:cNvSpPr/>
          <p:nvPr/>
        </p:nvSpPr>
        <p:spPr>
          <a:xfrm>
            <a:off x="1838522" y="3857628"/>
            <a:ext cx="71438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es-ES" sz="3600" b="1" spc="150" dirty="0">
                <a:ln w="11430"/>
                <a:solidFill>
                  <a:schemeClr val="accent6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3*</a:t>
            </a:r>
          </a:p>
        </p:txBody>
      </p:sp>
      <p:sp>
        <p:nvSpPr>
          <p:cNvPr id="8" name="7 Rectángulo"/>
          <p:cNvSpPr/>
          <p:nvPr/>
        </p:nvSpPr>
        <p:spPr>
          <a:xfrm>
            <a:off x="1825643" y="4286256"/>
            <a:ext cx="71438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es-ES" sz="3600" b="1" spc="150" dirty="0">
                <a:ln w="11430"/>
                <a:solidFill>
                  <a:schemeClr val="accent6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4*</a:t>
            </a:r>
          </a:p>
        </p:txBody>
      </p:sp>
      <p:sp>
        <p:nvSpPr>
          <p:cNvPr id="9" name="8 Rectángulo"/>
          <p:cNvSpPr/>
          <p:nvPr/>
        </p:nvSpPr>
        <p:spPr>
          <a:xfrm>
            <a:off x="1812892" y="4999059"/>
            <a:ext cx="71438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es-ES" sz="3600" b="1" spc="150" dirty="0">
                <a:ln w="11430"/>
                <a:solidFill>
                  <a:schemeClr val="accent6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5</a:t>
            </a:r>
            <a:r>
              <a:rPr lang="es-ES" sz="3600" b="1" spc="150" dirty="0" smtClean="0">
                <a:ln w="11430"/>
                <a:solidFill>
                  <a:schemeClr val="accent6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*</a:t>
            </a:r>
            <a:endParaRPr lang="es-ES" sz="3600" b="1" spc="150" dirty="0">
              <a:ln w="11430"/>
              <a:solidFill>
                <a:schemeClr val="accent6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429375" y="1000125"/>
            <a:ext cx="1473200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Entender</a:t>
            </a: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6331" name="Rectangle 11"/>
          <p:cNvSpPr>
            <a:spLocks noChangeArrowheads="1"/>
          </p:cNvSpPr>
          <p:nvPr/>
        </p:nvSpPr>
        <p:spPr bwMode="auto">
          <a:xfrm>
            <a:off x="426629" y="1513062"/>
            <a:ext cx="2978150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s-CO" sz="13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Resultado de la evaluación</a:t>
            </a:r>
            <a:endParaRPr lang="es-CO" dirty="0">
              <a:solidFill>
                <a:schemeClr val="accent6"/>
              </a:solidFill>
            </a:endParaRPr>
          </a:p>
        </p:txBody>
      </p:sp>
      <p:sp>
        <p:nvSpPr>
          <p:cNvPr id="56332" name="Text Box 12"/>
          <p:cNvSpPr txBox="1">
            <a:spLocks noChangeArrowheads="1"/>
          </p:cNvSpPr>
          <p:nvPr/>
        </p:nvSpPr>
        <p:spPr bwMode="auto">
          <a:xfrm>
            <a:off x="395288" y="1066800"/>
            <a:ext cx="43926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16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2. Estado del arte en tecnología</a:t>
            </a:r>
            <a:endParaRPr lang="en-US" sz="16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</p:txBody>
      </p:sp>
      <p:pic>
        <p:nvPicPr>
          <p:cNvPr id="56333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6263" y="1785915"/>
            <a:ext cx="4710177" cy="35950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6334" name="Picture 14" descr="evaluacon de tecnologia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5624513"/>
            <a:ext cx="7235825" cy="671512"/>
          </a:xfrm>
          <a:prstGeom prst="rect">
            <a:avLst/>
          </a:prstGeom>
          <a:noFill/>
        </p:spPr>
      </p:pic>
      <p:sp>
        <p:nvSpPr>
          <p:cNvPr id="7" name="6 CuadroTexto"/>
          <p:cNvSpPr txBox="1"/>
          <p:nvPr/>
        </p:nvSpPr>
        <p:spPr>
          <a:xfrm>
            <a:off x="5594364" y="1822428"/>
            <a:ext cx="1131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i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Portable</a:t>
            </a:r>
            <a:endParaRPr lang="es-CO" i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178572" y="2443149"/>
            <a:ext cx="14240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i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pequeño</a:t>
            </a:r>
            <a:endParaRPr lang="es-CO" sz="1600" i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5302260" y="3136896"/>
            <a:ext cx="1716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i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Menos leña</a:t>
            </a:r>
            <a:endParaRPr lang="es-CO" sz="2400" i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6288111" y="3976695"/>
            <a:ext cx="1716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i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Biomasa</a:t>
            </a:r>
            <a:endParaRPr lang="es-CO" sz="1600" i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5448312" y="4487877"/>
            <a:ext cx="17161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i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Fácil acceso</a:t>
            </a:r>
            <a:endParaRPr lang="es-CO" sz="1400" i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429375" y="1000125"/>
            <a:ext cx="1473200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Entender</a:t>
            </a: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4718052" y="2153092"/>
            <a:ext cx="3103605" cy="3831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s-CO" sz="15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Resultados</a:t>
            </a:r>
            <a:endParaRPr lang="es-CO" sz="15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  <a:p>
            <a:pPr algn="l"/>
            <a:endParaRPr lang="es-CO" sz="13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 typeface="Arial" pitchFamily="34" charset="0"/>
              <a:buChar char="•"/>
            </a:pPr>
            <a:r>
              <a:rPr lang="es-ES" sz="1200" dirty="0" smtClean="0">
                <a:latin typeface="Trebuchet MS" pitchFamily="34" charset="0"/>
              </a:rPr>
              <a:t>Tema ya tratado </a:t>
            </a:r>
            <a:r>
              <a:rPr lang="es-ES" sz="1200" dirty="0">
                <a:latin typeface="Trebuchet MS" pitchFamily="34" charset="0"/>
              </a:rPr>
              <a:t>en </a:t>
            </a:r>
            <a:r>
              <a:rPr lang="es-ES" sz="1200" dirty="0" smtClean="0">
                <a:latin typeface="Trebuchet MS" pitchFamily="34" charset="0"/>
              </a:rPr>
              <a:t>muchos </a:t>
            </a:r>
            <a:r>
              <a:rPr lang="es-ES" sz="1200" dirty="0" err="1" smtClean="0">
                <a:latin typeface="Trebuchet MS" pitchFamily="34" charset="0"/>
              </a:rPr>
              <a:t>paises</a:t>
            </a:r>
            <a:r>
              <a:rPr lang="es-ES" sz="1200" dirty="0" smtClean="0">
                <a:latin typeface="Trebuchet MS" pitchFamily="34" charset="0"/>
              </a:rPr>
              <a:t>.</a:t>
            </a:r>
          </a:p>
          <a:p>
            <a:pPr algn="l">
              <a:buFont typeface="Arial" pitchFamily="34" charset="0"/>
              <a:buChar char="•"/>
            </a:pPr>
            <a:endParaRPr lang="es-ES" sz="1200" dirty="0" smtClean="0">
              <a:latin typeface="Trebuchet MS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s-ES" sz="1200" dirty="0" smtClean="0">
                <a:latin typeface="Trebuchet MS" pitchFamily="34" charset="0"/>
              </a:rPr>
              <a:t> No hay evidencia </a:t>
            </a:r>
            <a:r>
              <a:rPr lang="es-ES" sz="1200" dirty="0">
                <a:latin typeface="Trebuchet MS" pitchFamily="34" charset="0"/>
              </a:rPr>
              <a:t>de desarrollos </a:t>
            </a:r>
            <a:r>
              <a:rPr lang="es-ES" sz="1200" dirty="0" smtClean="0">
                <a:latin typeface="Trebuchet MS" pitchFamily="34" charset="0"/>
              </a:rPr>
              <a:t>en </a:t>
            </a:r>
            <a:r>
              <a:rPr lang="es-ES" sz="1200" dirty="0">
                <a:latin typeface="Trebuchet MS" pitchFamily="34" charset="0"/>
              </a:rPr>
              <a:t>Colombia</a:t>
            </a:r>
            <a:r>
              <a:rPr lang="es-ES" sz="1200" dirty="0" smtClean="0">
                <a:latin typeface="Trebuchet MS" pitchFamily="34" charset="0"/>
              </a:rPr>
              <a:t>.</a:t>
            </a:r>
          </a:p>
          <a:p>
            <a:pPr algn="l">
              <a:buFont typeface="Arial" pitchFamily="34" charset="0"/>
              <a:buChar char="•"/>
            </a:pPr>
            <a:endParaRPr lang="es-ES" sz="1200" dirty="0">
              <a:latin typeface="Trebuchet MS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s-ES" sz="1200" dirty="0">
                <a:latin typeface="Trebuchet MS" pitchFamily="34" charset="0"/>
              </a:rPr>
              <a:t> </a:t>
            </a:r>
            <a:r>
              <a:rPr lang="es-ES" sz="1200" dirty="0" smtClean="0">
                <a:latin typeface="Trebuchet MS" pitchFamily="34" charset="0"/>
              </a:rPr>
              <a:t>Diferentes especificaciones </a:t>
            </a:r>
            <a:r>
              <a:rPr lang="es-ES" sz="1200" dirty="0">
                <a:latin typeface="Trebuchet MS" pitchFamily="34" charset="0"/>
              </a:rPr>
              <a:t>dependiendo del </a:t>
            </a:r>
            <a:r>
              <a:rPr lang="es-ES" sz="1200" dirty="0" smtClean="0">
                <a:latin typeface="Trebuchet MS" pitchFamily="34" charset="0"/>
              </a:rPr>
              <a:t>país.</a:t>
            </a:r>
          </a:p>
          <a:p>
            <a:pPr algn="l">
              <a:buFont typeface="Arial" pitchFamily="34" charset="0"/>
              <a:buChar char="•"/>
            </a:pPr>
            <a:endParaRPr lang="es-ES" sz="1200" dirty="0">
              <a:latin typeface="Trebuchet MS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s-ES" sz="1200" dirty="0" smtClean="0">
                <a:latin typeface="Trebuchet MS" pitchFamily="34" charset="0"/>
              </a:rPr>
              <a:t> Colombia </a:t>
            </a:r>
            <a:r>
              <a:rPr lang="es-ES" sz="1200" dirty="0">
                <a:latin typeface="Trebuchet MS" pitchFamily="34" charset="0"/>
              </a:rPr>
              <a:t>como un nicho importante aun no </a:t>
            </a:r>
            <a:r>
              <a:rPr lang="es-ES" sz="1200" dirty="0" smtClean="0">
                <a:latin typeface="Trebuchet MS" pitchFamily="34" charset="0"/>
              </a:rPr>
              <a:t>cubierto.</a:t>
            </a:r>
          </a:p>
          <a:p>
            <a:pPr algn="l">
              <a:buFont typeface="Arial" pitchFamily="34" charset="0"/>
              <a:buChar char="•"/>
            </a:pPr>
            <a:endParaRPr lang="es-ES" sz="1200" dirty="0">
              <a:latin typeface="Trebuchet MS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s-ES" sz="1200" dirty="0" smtClean="0">
                <a:latin typeface="Trebuchet MS" pitchFamily="34" charset="0"/>
              </a:rPr>
              <a:t> Son </a:t>
            </a:r>
            <a:r>
              <a:rPr lang="es-ES" sz="1200" dirty="0">
                <a:latin typeface="Trebuchet MS" pitchFamily="34" charset="0"/>
              </a:rPr>
              <a:t>las amas de casa mujeres las usuarias potenciales de los </a:t>
            </a:r>
            <a:r>
              <a:rPr lang="es-ES" sz="1200" dirty="0" smtClean="0">
                <a:latin typeface="Trebuchet MS" pitchFamily="34" charset="0"/>
              </a:rPr>
              <a:t>hornos.</a:t>
            </a:r>
          </a:p>
          <a:p>
            <a:pPr algn="l"/>
            <a:endParaRPr lang="es-ES" sz="1200" dirty="0">
              <a:latin typeface="Trebuchet MS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s-ES" sz="1200" dirty="0" smtClean="0">
                <a:latin typeface="Trebuchet MS" pitchFamily="34" charset="0"/>
              </a:rPr>
              <a:t> La </a:t>
            </a:r>
            <a:r>
              <a:rPr lang="es-ES" sz="1200" dirty="0">
                <a:latin typeface="Trebuchet MS" pitchFamily="34" charset="0"/>
              </a:rPr>
              <a:t>fuente más común de energía es la leña o biomasa</a:t>
            </a:r>
            <a:r>
              <a:rPr lang="es-ES" sz="1200" dirty="0" smtClean="0">
                <a:latin typeface="Trebuchet MS" pitchFamily="34" charset="0"/>
              </a:rPr>
              <a:t>.</a:t>
            </a:r>
          </a:p>
          <a:p>
            <a:pPr algn="l"/>
            <a:endParaRPr lang="es-ES" sz="1200" dirty="0">
              <a:latin typeface="Trebuchet MS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s-ES" sz="1200" dirty="0" smtClean="0">
                <a:latin typeface="Trebuchet MS" pitchFamily="34" charset="0"/>
              </a:rPr>
              <a:t> Uso de materiales </a:t>
            </a:r>
            <a:r>
              <a:rPr lang="es-ES" sz="1200" dirty="0">
                <a:latin typeface="Trebuchet MS" pitchFamily="34" charset="0"/>
              </a:rPr>
              <a:t>cerámicos.</a:t>
            </a:r>
            <a:endParaRPr lang="es-CO" dirty="0">
              <a:latin typeface="Trebuchet MS" pitchFamily="34" charset="0"/>
            </a:endParaRPr>
          </a:p>
        </p:txBody>
      </p:sp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382409" y="1079679"/>
            <a:ext cx="70215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16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3. Guía de observación </a:t>
            </a:r>
            <a:r>
              <a:rPr lang="es-ES" sz="16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productos</a:t>
            </a:r>
            <a:r>
              <a:rPr lang="es-ES" sz="16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de la </a:t>
            </a:r>
            <a:r>
              <a:rPr lang="es-ES" sz="16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competencia</a:t>
            </a:r>
            <a:endParaRPr lang="en-US" sz="16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</p:txBody>
      </p:sp>
      <p:pic>
        <p:nvPicPr>
          <p:cNvPr id="51207" name="Picture 7" descr="competencia"/>
          <p:cNvPicPr>
            <a:picLocks noChangeAspect="1" noChangeArrowheads="1"/>
          </p:cNvPicPr>
          <p:nvPr/>
        </p:nvPicPr>
        <p:blipFill>
          <a:blip r:embed="rId4"/>
          <a:srcRect b="3812"/>
          <a:stretch>
            <a:fillRect/>
          </a:stretch>
        </p:blipFill>
        <p:spPr bwMode="auto">
          <a:xfrm>
            <a:off x="446031" y="2187558"/>
            <a:ext cx="4103687" cy="2763836"/>
          </a:xfrm>
          <a:prstGeom prst="rect">
            <a:avLst/>
          </a:prstGeom>
          <a:noFill/>
        </p:spPr>
      </p:pic>
      <p:pic>
        <p:nvPicPr>
          <p:cNvPr id="51208" name="Picture 8" descr="competencia 3"/>
          <p:cNvPicPr>
            <a:picLocks noChangeAspect="1" noChangeArrowheads="1"/>
          </p:cNvPicPr>
          <p:nvPr/>
        </p:nvPicPr>
        <p:blipFill>
          <a:blip r:embed="rId5" cstate="print"/>
          <a:srcRect l="7143" r="16684" b="6516"/>
          <a:stretch>
            <a:fillRect/>
          </a:stretch>
        </p:blipFill>
        <p:spPr bwMode="auto">
          <a:xfrm>
            <a:off x="3244850" y="5073672"/>
            <a:ext cx="1255713" cy="1119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09" name="Picture 9" descr="competencia 1"/>
          <p:cNvPicPr>
            <a:picLocks noChangeAspect="1" noChangeArrowheads="1"/>
          </p:cNvPicPr>
          <p:nvPr/>
        </p:nvPicPr>
        <p:blipFill>
          <a:blip r:embed="rId6" cstate="print"/>
          <a:srcRect b="2219"/>
          <a:stretch>
            <a:fillRect/>
          </a:stretch>
        </p:blipFill>
        <p:spPr bwMode="auto">
          <a:xfrm>
            <a:off x="566738" y="5073672"/>
            <a:ext cx="1187450" cy="1119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10" name="Picture 10" descr="competencia 2"/>
          <p:cNvPicPr>
            <a:picLocks noChangeAspect="1" noChangeArrowheads="1"/>
          </p:cNvPicPr>
          <p:nvPr/>
        </p:nvPicPr>
        <p:blipFill>
          <a:blip r:embed="rId7" cstate="print"/>
          <a:srcRect l="10172" r="12241"/>
          <a:stretch>
            <a:fillRect/>
          </a:stretch>
        </p:blipFill>
        <p:spPr bwMode="auto">
          <a:xfrm>
            <a:off x="1806575" y="5072085"/>
            <a:ext cx="1397000" cy="1120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383760" y="1420785"/>
            <a:ext cx="7345362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US" sz="15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Objetivo: </a:t>
            </a:r>
            <a:r>
              <a:rPr lang="en-US" sz="1200" dirty="0" err="1" smtClean="0">
                <a:latin typeface="Trebuchet MS" pitchFamily="34" charset="0"/>
              </a:rPr>
              <a:t>Obtener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>
                <a:latin typeface="Trebuchet MS" pitchFamily="34" charset="0"/>
              </a:rPr>
              <a:t>información</a:t>
            </a:r>
            <a:r>
              <a:rPr lang="en-US" sz="1200" dirty="0">
                <a:latin typeface="Trebuchet MS" pitchFamily="34" charset="0"/>
              </a:rPr>
              <a:t> </a:t>
            </a:r>
            <a:r>
              <a:rPr lang="en-US" sz="1200" dirty="0" smtClean="0">
                <a:latin typeface="Trebuchet MS" pitchFamily="34" charset="0"/>
              </a:rPr>
              <a:t>a </a:t>
            </a:r>
            <a:r>
              <a:rPr lang="en-US" sz="1200" dirty="0" err="1" smtClean="0">
                <a:latin typeface="Trebuchet MS" pitchFamily="34" charset="0"/>
              </a:rPr>
              <a:t>cerca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>
                <a:latin typeface="Trebuchet MS" pitchFamily="34" charset="0"/>
              </a:rPr>
              <a:t>de </a:t>
            </a:r>
            <a:r>
              <a:rPr lang="en-US" sz="1200" dirty="0" err="1">
                <a:latin typeface="Trebuchet MS" pitchFamily="34" charset="0"/>
              </a:rPr>
              <a:t>diferentes</a:t>
            </a:r>
            <a:r>
              <a:rPr lang="en-US" sz="1200" dirty="0">
                <a:latin typeface="Trebuchet MS" pitchFamily="34" charset="0"/>
              </a:rPr>
              <a:t> </a:t>
            </a:r>
            <a:r>
              <a:rPr lang="en-US" sz="1200" dirty="0" err="1">
                <a:latin typeface="Trebuchet MS" pitchFamily="34" charset="0"/>
              </a:rPr>
              <a:t>hornos</a:t>
            </a:r>
            <a:r>
              <a:rPr lang="en-US" sz="1200" dirty="0">
                <a:latin typeface="Trebuchet MS" pitchFamily="34" charset="0"/>
              </a:rPr>
              <a:t> </a:t>
            </a:r>
            <a:r>
              <a:rPr lang="en-US" sz="1200" dirty="0" err="1">
                <a:latin typeface="Trebuchet MS" pitchFamily="34" charset="0"/>
              </a:rPr>
              <a:t>mejorados</a:t>
            </a:r>
            <a:r>
              <a:rPr lang="en-US" sz="1200" dirty="0">
                <a:latin typeface="Trebuchet MS" pitchFamily="34" charset="0"/>
              </a:rPr>
              <a:t> </a:t>
            </a:r>
            <a:r>
              <a:rPr lang="en-US" sz="1200" dirty="0" err="1">
                <a:latin typeface="Trebuchet MS" pitchFamily="34" charset="0"/>
              </a:rPr>
              <a:t>ya</a:t>
            </a:r>
            <a:r>
              <a:rPr lang="en-US" sz="1200" dirty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existentes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para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tenerlos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como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>
                <a:latin typeface="Trebuchet MS" pitchFamily="34" charset="0"/>
              </a:rPr>
              <a:t>fuente</a:t>
            </a:r>
            <a:r>
              <a:rPr lang="en-US" sz="1200" dirty="0">
                <a:latin typeface="Trebuchet MS" pitchFamily="34" charset="0"/>
              </a:rPr>
              <a:t> de </a:t>
            </a:r>
            <a:r>
              <a:rPr lang="en-US" sz="1200" dirty="0" err="1">
                <a:latin typeface="Trebuchet MS" pitchFamily="34" charset="0"/>
              </a:rPr>
              <a:t>referencia</a:t>
            </a:r>
            <a:r>
              <a:rPr lang="en-US" sz="1200" dirty="0">
                <a:latin typeface="Trebuchet MS" pitchFamily="34" charset="0"/>
              </a:rPr>
              <a:t> en </a:t>
            </a:r>
            <a:r>
              <a:rPr lang="en-US" sz="1200" dirty="0" err="1">
                <a:latin typeface="Trebuchet MS" pitchFamily="34" charset="0"/>
              </a:rPr>
              <a:t>este</a:t>
            </a:r>
            <a:r>
              <a:rPr lang="en-US" sz="1200" dirty="0">
                <a:latin typeface="Trebuchet MS" pitchFamily="34" charset="0"/>
              </a:rPr>
              <a:t> </a:t>
            </a:r>
            <a:r>
              <a:rPr lang="en-US" sz="1200" dirty="0" err="1">
                <a:latin typeface="Trebuchet MS" pitchFamily="34" charset="0"/>
              </a:rPr>
              <a:t>proyecto</a:t>
            </a:r>
            <a:r>
              <a:rPr lang="en-US" sz="1200" dirty="0" smtClean="0">
                <a:latin typeface="Trebuchet MS" pitchFamily="34" charset="0"/>
              </a:rPr>
              <a:t>.</a:t>
            </a:r>
            <a:endParaRPr lang="en-US" sz="1200" dirty="0">
              <a:latin typeface="Trebuchet MS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4024305" y="5997789"/>
            <a:ext cx="346873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000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Adaptado de </a:t>
            </a:r>
            <a:r>
              <a:rPr lang="es-ES" sz="1000" i="1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Westhoff</a:t>
            </a:r>
            <a:r>
              <a:rPr lang="es-ES" sz="1000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, B y </a:t>
            </a:r>
            <a:r>
              <a:rPr lang="es-ES" sz="1000" i="1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Germann</a:t>
            </a:r>
            <a:r>
              <a:rPr lang="es-ES" sz="1000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, D (1995).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>
            <a:spLocks noChangeArrowheads="1"/>
          </p:cNvSpPr>
          <p:nvPr/>
        </p:nvSpPr>
        <p:spPr bwMode="auto">
          <a:xfrm>
            <a:off x="1800225" y="2889250"/>
            <a:ext cx="5580063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s-ES" sz="5000" b="1">
                <a:solidFill>
                  <a:srgbClr val="BFBFB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Conceptualizar</a:t>
            </a:r>
            <a:r>
              <a:rPr lang="es-ES" sz="5000" b="1">
                <a:solidFill>
                  <a:srgbClr val="BFBFBF"/>
                </a:solidFill>
                <a:latin typeface="Trebuchet MS" pitchFamily="34" charset="0"/>
              </a:rPr>
              <a:t>*</a:t>
            </a:r>
            <a:r>
              <a:rPr lang="es-ES" sz="2000" b="1">
                <a:solidFill>
                  <a:srgbClr val="BFBFBF"/>
                </a:solidFill>
                <a:latin typeface="Trebuchet MS" pitchFamily="34" charset="0"/>
              </a:rPr>
              <a:t> </a:t>
            </a:r>
          </a:p>
          <a:p>
            <a:pPr algn="l"/>
            <a:endParaRPr lang="es-CO" sz="2000">
              <a:solidFill>
                <a:srgbClr val="BFBFBF"/>
              </a:solidFill>
            </a:endParaRPr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2016125" y="2782888"/>
            <a:ext cx="2484438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753100" y="1000125"/>
            <a:ext cx="2157413" cy="7016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Conceptualizar</a:t>
            </a: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395288" y="1066800"/>
            <a:ext cx="70215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16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1. Análisis funcional</a:t>
            </a:r>
            <a:endParaRPr lang="en-US" sz="16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</p:txBody>
      </p:sp>
      <p:grpSp>
        <p:nvGrpSpPr>
          <p:cNvPr id="14" name="13 Grupo"/>
          <p:cNvGrpSpPr/>
          <p:nvPr/>
        </p:nvGrpSpPr>
        <p:grpSpPr>
          <a:xfrm>
            <a:off x="409518" y="2137573"/>
            <a:ext cx="7369358" cy="4248980"/>
            <a:chOff x="409518" y="2095310"/>
            <a:chExt cx="7369358" cy="4248980"/>
          </a:xfrm>
        </p:grpSpPr>
        <p:pic>
          <p:nvPicPr>
            <p:cNvPr id="12299" name="Picture 11" descr="Caja negra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57531" y="2288806"/>
              <a:ext cx="2553081" cy="197344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2297" name="Picture 9" descr="arbol con indicaciones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9518" y="2095310"/>
              <a:ext cx="2774988" cy="216773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2298" name="Picture 10" descr="arbol de funcione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922981" y="2811956"/>
              <a:ext cx="1855895" cy="145109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2296" name="Picture 8" descr="matriz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19057" y="4305312"/>
              <a:ext cx="2608243" cy="203897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2300" name="Picture 12" descr="matriz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330558" y="4422587"/>
              <a:ext cx="2373345" cy="185442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2301" name="Picture 13" descr="matriz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806846" y="4743468"/>
              <a:ext cx="1950119" cy="152276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409518" y="1422035"/>
            <a:ext cx="7412139" cy="692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US" sz="15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Objetivo:</a:t>
            </a:r>
            <a:r>
              <a:rPr lang="en-US" sz="15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Poder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identificar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las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funciones</a:t>
            </a:r>
            <a:r>
              <a:rPr lang="en-US" sz="1200" dirty="0" smtClean="0">
                <a:latin typeface="Trebuchet MS" pitchFamily="34" charset="0"/>
              </a:rPr>
              <a:t>, </a:t>
            </a:r>
            <a:r>
              <a:rPr lang="en-US" sz="1200" dirty="0" err="1" smtClean="0">
                <a:latin typeface="Trebuchet MS" pitchFamily="34" charset="0"/>
              </a:rPr>
              <a:t>aspectos</a:t>
            </a:r>
            <a:r>
              <a:rPr lang="en-US" sz="1200" dirty="0" smtClean="0">
                <a:latin typeface="Trebuchet MS" pitchFamily="34" charset="0"/>
              </a:rPr>
              <a:t> de </a:t>
            </a:r>
            <a:r>
              <a:rPr lang="en-US" sz="1200" dirty="0" err="1" smtClean="0">
                <a:latin typeface="Trebuchet MS" pitchFamily="34" charset="0"/>
              </a:rPr>
              <a:t>diseño</a:t>
            </a:r>
            <a:r>
              <a:rPr lang="en-US" sz="1200" dirty="0" smtClean="0">
                <a:latin typeface="Trebuchet MS" pitchFamily="34" charset="0"/>
              </a:rPr>
              <a:t> y funcionamiento </a:t>
            </a:r>
            <a:r>
              <a:rPr lang="en-US" sz="1200" dirty="0" err="1" smtClean="0">
                <a:latin typeface="Trebuchet MS" pitchFamily="34" charset="0"/>
              </a:rPr>
              <a:t>que</a:t>
            </a:r>
            <a:r>
              <a:rPr lang="en-US" sz="1200" dirty="0" smtClean="0">
                <a:latin typeface="Trebuchet MS" pitchFamily="34" charset="0"/>
              </a:rPr>
              <a:t> se </a:t>
            </a:r>
            <a:r>
              <a:rPr lang="en-US" sz="1200" dirty="0" err="1" smtClean="0">
                <a:latin typeface="Trebuchet MS" pitchFamily="34" charset="0"/>
              </a:rPr>
              <a:t>encuentran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implicados</a:t>
            </a:r>
            <a:r>
              <a:rPr lang="en-US" sz="1200" dirty="0" smtClean="0">
                <a:latin typeface="Trebuchet MS" pitchFamily="34" charset="0"/>
              </a:rPr>
              <a:t> en el </a:t>
            </a:r>
            <a:r>
              <a:rPr lang="en-US" sz="1200" dirty="0" err="1" smtClean="0">
                <a:latin typeface="Trebuchet MS" pitchFamily="34" charset="0"/>
              </a:rPr>
              <a:t>desarrollo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completo</a:t>
            </a:r>
            <a:r>
              <a:rPr lang="en-US" sz="1200" dirty="0" smtClean="0">
                <a:latin typeface="Trebuchet MS" pitchFamily="34" charset="0"/>
              </a:rPr>
              <a:t> del </a:t>
            </a:r>
            <a:r>
              <a:rPr lang="en-US" sz="1200" dirty="0" err="1" smtClean="0">
                <a:latin typeface="Trebuchet MS" pitchFamily="34" charset="0"/>
              </a:rPr>
              <a:t>horno</a:t>
            </a:r>
            <a:r>
              <a:rPr lang="en-US" sz="1200" dirty="0" smtClean="0">
                <a:latin typeface="Trebuchet MS" pitchFamily="34" charset="0"/>
              </a:rPr>
              <a:t>, </a:t>
            </a:r>
            <a:r>
              <a:rPr lang="en-US" sz="1200" dirty="0" err="1" smtClean="0">
                <a:latin typeface="Trebuchet MS" pitchFamily="34" charset="0"/>
              </a:rPr>
              <a:t>por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medio</a:t>
            </a:r>
            <a:r>
              <a:rPr lang="en-US" sz="1200" dirty="0" smtClean="0">
                <a:latin typeface="Trebuchet MS" pitchFamily="34" charset="0"/>
              </a:rPr>
              <a:t> de </a:t>
            </a:r>
            <a:r>
              <a:rPr lang="en-US" sz="1200" dirty="0" err="1" smtClean="0">
                <a:latin typeface="Trebuchet MS" pitchFamily="34" charset="0"/>
              </a:rPr>
              <a:t>diferentes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herramientas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conceptuales</a:t>
            </a:r>
            <a:r>
              <a:rPr lang="en-US" sz="1200" dirty="0" smtClean="0">
                <a:latin typeface="Trebuchet MS" pitchFamily="34" charset="0"/>
              </a:rPr>
              <a:t> y de </a:t>
            </a:r>
            <a:r>
              <a:rPr lang="en-US" sz="1200" dirty="0" err="1" smtClean="0">
                <a:latin typeface="Trebuchet MS" pitchFamily="34" charset="0"/>
              </a:rPr>
              <a:t>investigación</a:t>
            </a:r>
            <a:endParaRPr lang="es-ES" sz="1200" dirty="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410" name="Picture 18" descr="collage emocion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084" y="4013208"/>
            <a:ext cx="2774988" cy="21436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1 CuadroTexto"/>
          <p:cNvSpPr txBox="1"/>
          <p:nvPr/>
        </p:nvSpPr>
        <p:spPr>
          <a:xfrm>
            <a:off x="5753100" y="1000125"/>
            <a:ext cx="2157413" cy="7016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Conceptualizar</a:t>
            </a: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2016125" y="2782888"/>
            <a:ext cx="2484438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59398" name="Text Box 6"/>
          <p:cNvSpPr txBox="1">
            <a:spLocks noChangeArrowheads="1"/>
          </p:cNvSpPr>
          <p:nvPr/>
        </p:nvSpPr>
        <p:spPr bwMode="auto">
          <a:xfrm>
            <a:off x="395288" y="1066800"/>
            <a:ext cx="457835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s-ES" sz="16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 Arquitectura del producto y análisis </a:t>
            </a:r>
            <a:r>
              <a:rPr lang="es-ES" sz="16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formal</a:t>
            </a:r>
            <a:endParaRPr lang="en-US" sz="16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</p:txBody>
      </p:sp>
      <p:pic>
        <p:nvPicPr>
          <p:cNvPr id="59407" name="Picture 15" descr="configuracion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6263" y="1696086"/>
            <a:ext cx="2790808" cy="21640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9408" name="Picture 16" descr="Aqrui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4731" y="2224072"/>
            <a:ext cx="2107160" cy="16335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9409" name="Picture 17" descr="Arqui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22980" y="2516175"/>
            <a:ext cx="1696275" cy="13160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9411" name="Picture 19" descr="collage emocion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49636" y="4508524"/>
            <a:ext cx="2138935" cy="16541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9406" name="Picture 14" descr="colores y texturas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22981" y="4840381"/>
            <a:ext cx="1752624" cy="13524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753100" y="1000125"/>
            <a:ext cx="2157413" cy="7016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Conceptualizar</a:t>
            </a: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2016125" y="2536822"/>
            <a:ext cx="2484438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395288" y="1066800"/>
            <a:ext cx="246060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s-ES" sz="16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1. Análisis funcional</a:t>
            </a:r>
            <a:endParaRPr lang="en-US" sz="16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</p:txBody>
      </p:sp>
      <p:pic>
        <p:nvPicPr>
          <p:cNvPr id="57356" name="Picture 12" descr="Mapa conceptual ppios"/>
          <p:cNvPicPr>
            <a:picLocks noChangeAspect="1" noChangeArrowheads="1"/>
          </p:cNvPicPr>
          <p:nvPr/>
        </p:nvPicPr>
        <p:blipFill>
          <a:blip r:embed="rId4" cstate="print"/>
          <a:srcRect l="1466" b="2487"/>
          <a:stretch>
            <a:fillRect/>
          </a:stretch>
        </p:blipFill>
        <p:spPr bwMode="auto">
          <a:xfrm>
            <a:off x="519057" y="1420785"/>
            <a:ext cx="5157722" cy="3943404"/>
          </a:xfrm>
          <a:prstGeom prst="rect">
            <a:avLst/>
          </a:prstGeom>
          <a:ln>
            <a:noFill/>
          </a:ln>
          <a:effectLst>
            <a:innerShdw blurRad="114300">
              <a:prstClr val="black"/>
            </a:innerShdw>
          </a:effectLst>
        </p:spPr>
      </p:pic>
      <p:pic>
        <p:nvPicPr>
          <p:cNvPr id="6" name="5 Imagen" descr="transferencia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6468" y="1530324"/>
            <a:ext cx="1862163" cy="1037491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29954" y="2708265"/>
            <a:ext cx="1008864" cy="1450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96007" y="4241811"/>
            <a:ext cx="1314468" cy="1308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8 Imagen" descr="propuesta 1.jpg"/>
          <p:cNvPicPr>
            <a:picLocks noChangeAspect="1"/>
          </p:cNvPicPr>
          <p:nvPr/>
        </p:nvPicPr>
        <p:blipFill>
          <a:blip r:embed="rId8" cstate="print"/>
          <a:srcRect l="22815" t="19810" r="28253" b="2904"/>
          <a:stretch>
            <a:fillRect/>
          </a:stretch>
        </p:blipFill>
        <p:spPr>
          <a:xfrm>
            <a:off x="6832384" y="2708265"/>
            <a:ext cx="695612" cy="824429"/>
          </a:xfrm>
          <a:prstGeom prst="rect">
            <a:avLst/>
          </a:prstGeom>
        </p:spPr>
      </p:pic>
      <p:pic>
        <p:nvPicPr>
          <p:cNvPr id="13" name="12 Imagen" descr="2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19057" y="5675344"/>
            <a:ext cx="7200936" cy="6678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753100" y="1000125"/>
            <a:ext cx="2157413" cy="7016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Conceptualizar</a:t>
            </a: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2471" name="Text Box 7"/>
          <p:cNvSpPr txBox="1">
            <a:spLocks noChangeArrowheads="1"/>
          </p:cNvSpPr>
          <p:nvPr/>
        </p:nvSpPr>
        <p:spPr bwMode="auto">
          <a:xfrm>
            <a:off x="395288" y="1066800"/>
            <a:ext cx="70215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16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3. Generación de alternativas</a:t>
            </a:r>
            <a:endParaRPr lang="en-US" sz="16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62473" name="Picture 9" descr="Luvia de ideas 2"/>
          <p:cNvPicPr>
            <a:picLocks noChangeAspect="1" noChangeArrowheads="1"/>
          </p:cNvPicPr>
          <p:nvPr/>
        </p:nvPicPr>
        <p:blipFill>
          <a:blip r:embed="rId3" cstate="print"/>
          <a:srcRect b="3134"/>
          <a:stretch>
            <a:fillRect/>
          </a:stretch>
        </p:blipFill>
        <p:spPr bwMode="auto">
          <a:xfrm>
            <a:off x="592083" y="1995566"/>
            <a:ext cx="2446371" cy="18305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2474" name="Picture 10" descr="6 en formato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6263" y="4268799"/>
            <a:ext cx="2465709" cy="19053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2477" name="Rectangle 13"/>
          <p:cNvSpPr>
            <a:spLocks noChangeArrowheads="1"/>
          </p:cNvSpPr>
          <p:nvPr/>
        </p:nvSpPr>
        <p:spPr bwMode="auto">
          <a:xfrm>
            <a:off x="534973" y="3977092"/>
            <a:ext cx="297815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CO" sz="11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Alternativas </a:t>
            </a:r>
            <a:r>
              <a:rPr lang="es-CO" sz="11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preeliminares</a:t>
            </a:r>
            <a:endParaRPr lang="es-CO" sz="1100" dirty="0">
              <a:latin typeface="Trebuchet MS" pitchFamily="34" charset="0"/>
            </a:endParaRPr>
          </a:p>
        </p:txBody>
      </p:sp>
      <p:pic>
        <p:nvPicPr>
          <p:cNvPr id="62478" name="Picture 14" descr="evaluacion alternativa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84280" y="2735253"/>
            <a:ext cx="2842732" cy="2555910"/>
          </a:xfrm>
          <a:prstGeom prst="rect">
            <a:avLst/>
          </a:prstGeom>
          <a:noFill/>
        </p:spPr>
      </p:pic>
      <p:sp>
        <p:nvSpPr>
          <p:cNvPr id="62479" name="Rectangle 15"/>
          <p:cNvSpPr>
            <a:spLocks noChangeArrowheads="1"/>
          </p:cNvSpPr>
          <p:nvPr/>
        </p:nvSpPr>
        <p:spPr bwMode="auto">
          <a:xfrm>
            <a:off x="5646793" y="2114532"/>
            <a:ext cx="2284403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s-CO" sz="13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Evaluación de alternativas</a:t>
            </a:r>
          </a:p>
          <a:p>
            <a:pPr algn="l"/>
            <a:r>
              <a:rPr lang="es-CO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Criterios de evaluación</a:t>
            </a:r>
            <a:endParaRPr lang="es-CO" sz="1200" dirty="0">
              <a:latin typeface="Trebuchet MS" pitchFamily="34" charset="0"/>
            </a:endParaRPr>
          </a:p>
        </p:txBody>
      </p:sp>
      <p:graphicFrame>
        <p:nvGraphicFramePr>
          <p:cNvPr id="8" name="7 Diagrama"/>
          <p:cNvGraphicFramePr/>
          <p:nvPr/>
        </p:nvGraphicFramePr>
        <p:xfrm>
          <a:off x="5010156" y="2151045"/>
          <a:ext cx="547695" cy="3651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4" name="13 Rectángulo"/>
          <p:cNvSpPr/>
          <p:nvPr/>
        </p:nvSpPr>
        <p:spPr>
          <a:xfrm>
            <a:off x="409518" y="1389724"/>
            <a:ext cx="712003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5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Objetivo: </a:t>
            </a:r>
            <a:r>
              <a:rPr lang="en-US" sz="1200" dirty="0" err="1" smtClean="0">
                <a:latin typeface="Trebuchet MS" pitchFamily="34" charset="0"/>
              </a:rPr>
              <a:t>Realizar</a:t>
            </a:r>
            <a:r>
              <a:rPr lang="en-US" sz="1200" dirty="0" smtClean="0">
                <a:latin typeface="Trebuchet MS" pitchFamily="34" charset="0"/>
              </a:rPr>
              <a:t> un </a:t>
            </a:r>
            <a:r>
              <a:rPr lang="en-US" sz="1200" dirty="0" err="1" smtClean="0">
                <a:latin typeface="Trebuchet MS" pitchFamily="34" charset="0"/>
              </a:rPr>
              <a:t>proceso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creativo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que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evolucione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hasta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llegar</a:t>
            </a:r>
            <a:r>
              <a:rPr lang="en-US" sz="1200" dirty="0" smtClean="0">
                <a:latin typeface="Trebuchet MS" pitchFamily="34" charset="0"/>
              </a:rPr>
              <a:t> al </a:t>
            </a:r>
            <a:r>
              <a:rPr lang="en-US" sz="1200" dirty="0" err="1" smtClean="0">
                <a:latin typeface="Trebuchet MS" pitchFamily="34" charset="0"/>
              </a:rPr>
              <a:t>concepto</a:t>
            </a:r>
            <a:r>
              <a:rPr lang="en-US" sz="1200" dirty="0" smtClean="0">
                <a:latin typeface="Trebuchet MS" pitchFamily="34" charset="0"/>
              </a:rPr>
              <a:t> final.</a:t>
            </a:r>
            <a:endParaRPr lang="es-ES" sz="1200" dirty="0"/>
          </a:p>
        </p:txBody>
      </p:sp>
      <p:sp>
        <p:nvSpPr>
          <p:cNvPr id="62470" name="Rectangle 6"/>
          <p:cNvSpPr>
            <a:spLocks noChangeArrowheads="1"/>
          </p:cNvSpPr>
          <p:nvPr/>
        </p:nvSpPr>
        <p:spPr bwMode="auto">
          <a:xfrm>
            <a:off x="500203" y="1730548"/>
            <a:ext cx="297815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CO" sz="11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Lluvia de ideas</a:t>
            </a:r>
            <a:endParaRPr lang="es-CO" sz="1100" dirty="0">
              <a:latin typeface="Trebuchet MS" pitchFamily="34" charset="0"/>
            </a:endParaRPr>
          </a:p>
        </p:txBody>
      </p:sp>
      <p:pic>
        <p:nvPicPr>
          <p:cNvPr id="13" name="12 Imagen" descr="1 en formato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391120" y="1968480"/>
            <a:ext cx="1322265" cy="1025356"/>
          </a:xfrm>
          <a:prstGeom prst="rect">
            <a:avLst/>
          </a:prstGeom>
        </p:spPr>
      </p:pic>
      <p:pic>
        <p:nvPicPr>
          <p:cNvPr id="15" name="14 Imagen" descr="2 en formato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391120" y="3027357"/>
            <a:ext cx="1326932" cy="1025357"/>
          </a:xfrm>
          <a:prstGeom prst="rect">
            <a:avLst/>
          </a:prstGeom>
        </p:spPr>
      </p:pic>
      <p:pic>
        <p:nvPicPr>
          <p:cNvPr id="16" name="15 Imagen" descr="3 en formato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354607" y="4086234"/>
            <a:ext cx="1326932" cy="1025357"/>
          </a:xfrm>
          <a:prstGeom prst="rect">
            <a:avLst/>
          </a:prstGeom>
        </p:spPr>
      </p:pic>
      <p:pic>
        <p:nvPicPr>
          <p:cNvPr id="17" name="16 Imagen" descr="4 en formato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3354607" y="5145111"/>
            <a:ext cx="1326932" cy="10253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753100" y="1000125"/>
            <a:ext cx="2157413" cy="7016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Conceptualizar</a:t>
            </a: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2016125" y="2782888"/>
            <a:ext cx="2484438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65542" name="Text Box 6"/>
          <p:cNvSpPr txBox="1">
            <a:spLocks noChangeArrowheads="1"/>
          </p:cNvSpPr>
          <p:nvPr/>
        </p:nvSpPr>
        <p:spPr bwMode="auto">
          <a:xfrm>
            <a:off x="395288" y="1066800"/>
            <a:ext cx="43926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16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4. Desarrollo del concepto</a:t>
            </a:r>
            <a:endParaRPr lang="en-US" sz="16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400091" y="1537025"/>
            <a:ext cx="735493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/>
            <a:r>
              <a:rPr lang="en-US" sz="1200" dirty="0" smtClean="0">
                <a:latin typeface="Trebuchet MS" pitchFamily="34" charset="0"/>
              </a:rPr>
              <a:t>A </a:t>
            </a:r>
            <a:r>
              <a:rPr lang="en-US" sz="1200" dirty="0" err="1" smtClean="0">
                <a:latin typeface="Trebuchet MS" pitchFamily="34" charset="0"/>
              </a:rPr>
              <a:t>partir</a:t>
            </a:r>
            <a:r>
              <a:rPr lang="en-US" sz="1200" dirty="0" smtClean="0">
                <a:latin typeface="Trebuchet MS" pitchFamily="34" charset="0"/>
              </a:rPr>
              <a:t> de </a:t>
            </a:r>
            <a:r>
              <a:rPr lang="en-US" sz="1200" dirty="0" err="1" smtClean="0">
                <a:latin typeface="Trebuchet MS" pitchFamily="34" charset="0"/>
              </a:rPr>
              <a:t>este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momento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basandonos</a:t>
            </a:r>
            <a:r>
              <a:rPr lang="en-US" sz="1200" dirty="0" smtClean="0">
                <a:latin typeface="Trebuchet MS" pitchFamily="34" charset="0"/>
              </a:rPr>
              <a:t> en </a:t>
            </a:r>
            <a:r>
              <a:rPr lang="en-US" sz="1200" dirty="0" err="1" smtClean="0">
                <a:latin typeface="Trebuchet MS" pitchFamily="34" charset="0"/>
              </a:rPr>
              <a:t>todo</a:t>
            </a:r>
            <a:r>
              <a:rPr lang="en-US" sz="1200" dirty="0" smtClean="0">
                <a:latin typeface="Trebuchet MS" pitchFamily="34" charset="0"/>
              </a:rPr>
              <a:t> el </a:t>
            </a:r>
            <a:r>
              <a:rPr lang="en-US" sz="1200" dirty="0" err="1" smtClean="0">
                <a:latin typeface="Trebuchet MS" pitchFamily="34" charset="0"/>
              </a:rPr>
              <a:t>proceso</a:t>
            </a:r>
            <a:r>
              <a:rPr lang="en-US" sz="1200" dirty="0" smtClean="0">
                <a:latin typeface="Trebuchet MS" pitchFamily="34" charset="0"/>
              </a:rPr>
              <a:t> anterior  el </a:t>
            </a:r>
            <a:r>
              <a:rPr lang="en-US" sz="1200" dirty="0" err="1" smtClean="0">
                <a:latin typeface="Trebuchet MS" pitchFamily="34" charset="0"/>
              </a:rPr>
              <a:t>desarrollo</a:t>
            </a:r>
            <a:r>
              <a:rPr lang="en-US" sz="1200" dirty="0" smtClean="0">
                <a:latin typeface="Trebuchet MS" pitchFamily="34" charset="0"/>
              </a:rPr>
              <a:t> del </a:t>
            </a:r>
            <a:r>
              <a:rPr lang="en-US" sz="1200" dirty="0" err="1" smtClean="0">
                <a:latin typeface="Trebuchet MS" pitchFamily="34" charset="0"/>
              </a:rPr>
              <a:t>concepto</a:t>
            </a:r>
            <a:r>
              <a:rPr lang="en-US" sz="1200" dirty="0" smtClean="0">
                <a:latin typeface="Trebuchet MS" pitchFamily="34" charset="0"/>
              </a:rPr>
              <a:t> se </a:t>
            </a:r>
            <a:r>
              <a:rPr lang="en-US" sz="1200" dirty="0" err="1" smtClean="0">
                <a:latin typeface="Trebuchet MS" pitchFamily="34" charset="0"/>
              </a:rPr>
              <a:t>decidió</a:t>
            </a:r>
            <a:r>
              <a:rPr lang="en-US" sz="1200" dirty="0" smtClean="0">
                <a:latin typeface="Trebuchet MS" pitchFamily="34" charset="0"/>
              </a:rPr>
              <a:t> </a:t>
            </a:r>
          </a:p>
          <a:p>
            <a:pPr marL="342900" indent="-342900" algn="just"/>
            <a:r>
              <a:rPr lang="en-US" sz="1200" dirty="0" err="1" smtClean="0">
                <a:latin typeface="Trebuchet MS" pitchFamily="34" charset="0"/>
              </a:rPr>
              <a:t>Dividir</a:t>
            </a:r>
            <a:r>
              <a:rPr lang="en-US" sz="1200" dirty="0" smtClean="0">
                <a:latin typeface="Trebuchet MS" pitchFamily="34" charset="0"/>
              </a:rPr>
              <a:t> en dos:</a:t>
            </a:r>
          </a:p>
          <a:p>
            <a:pPr marL="342900" indent="-342900" algn="just"/>
            <a:endParaRPr lang="en-US" sz="1200" dirty="0" smtClean="0">
              <a:latin typeface="Trebuchet MS" pitchFamily="34" charset="0"/>
            </a:endParaRPr>
          </a:p>
          <a:p>
            <a:pPr marL="342900" indent="-342900" algn="just">
              <a:buAutoNum type="arabicPeriod"/>
            </a:pPr>
            <a:r>
              <a:rPr lang="en-US" sz="1200" dirty="0" smtClean="0">
                <a:latin typeface="Trebuchet MS" pitchFamily="34" charset="0"/>
              </a:rPr>
              <a:t>El </a:t>
            </a:r>
            <a:r>
              <a:rPr lang="en-US" sz="1200" dirty="0" err="1" smtClean="0">
                <a:latin typeface="Trebuchet MS" pitchFamily="34" charset="0"/>
              </a:rPr>
              <a:t>horno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como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tal</a:t>
            </a:r>
            <a:r>
              <a:rPr lang="en-US" sz="1200" dirty="0" smtClean="0">
                <a:latin typeface="Trebuchet MS" pitchFamily="34" charset="0"/>
              </a:rPr>
              <a:t>.</a:t>
            </a:r>
          </a:p>
          <a:p>
            <a:pPr marL="342900" indent="-342900" algn="just">
              <a:buAutoNum type="arabicPeriod"/>
            </a:pPr>
            <a:r>
              <a:rPr lang="en-US" sz="1200" dirty="0" smtClean="0">
                <a:latin typeface="Trebuchet MS" pitchFamily="34" charset="0"/>
              </a:rPr>
              <a:t>El </a:t>
            </a:r>
            <a:r>
              <a:rPr lang="en-US" sz="1200" dirty="0" err="1" smtClean="0">
                <a:latin typeface="Trebuchet MS" pitchFamily="34" charset="0"/>
              </a:rPr>
              <a:t>soporte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para</a:t>
            </a:r>
            <a:r>
              <a:rPr lang="en-US" sz="1200" dirty="0" smtClean="0">
                <a:latin typeface="Trebuchet MS" pitchFamily="34" charset="0"/>
              </a:rPr>
              <a:t> el </a:t>
            </a:r>
            <a:r>
              <a:rPr lang="en-US" sz="1200" dirty="0" err="1" smtClean="0">
                <a:latin typeface="Trebuchet MS" pitchFamily="34" charset="0"/>
              </a:rPr>
              <a:t>horno</a:t>
            </a:r>
            <a:r>
              <a:rPr lang="en-US" sz="1200" dirty="0" smtClean="0">
                <a:latin typeface="Trebuchet MS" pitchFamily="34" charset="0"/>
              </a:rPr>
              <a:t> (</a:t>
            </a:r>
            <a:r>
              <a:rPr lang="en-US" sz="1200" dirty="0" err="1" smtClean="0">
                <a:latin typeface="Trebuchet MS" pitchFamily="34" charset="0"/>
              </a:rPr>
              <a:t>opcional</a:t>
            </a:r>
            <a:r>
              <a:rPr lang="en-US" sz="1200" dirty="0" smtClean="0">
                <a:latin typeface="Trebuchet MS" pitchFamily="34" charset="0"/>
              </a:rPr>
              <a:t>).</a:t>
            </a:r>
          </a:p>
        </p:txBody>
      </p:sp>
      <p:pic>
        <p:nvPicPr>
          <p:cNvPr id="10" name="Picture 10" descr="6 en formato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 l="11007" t="11498" r="59376" b="21048"/>
          <a:stretch>
            <a:fillRect/>
          </a:stretch>
        </p:blipFill>
        <p:spPr bwMode="auto">
          <a:xfrm>
            <a:off x="5375287" y="2698740"/>
            <a:ext cx="1825651" cy="32131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592083" y="5327676"/>
            <a:ext cx="17526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s-ES" sz="2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2. SOPORTE</a:t>
            </a:r>
            <a:endParaRPr lang="en-US" sz="20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65109" y="3392487"/>
            <a:ext cx="17526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s-ES" sz="2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1. HORNO</a:t>
            </a:r>
            <a:endParaRPr lang="en-US" sz="20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</p:txBody>
      </p:sp>
      <p:pic>
        <p:nvPicPr>
          <p:cNvPr id="13" name="Picture 10" descr="6 en formato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 l="11007" t="11498" r="59376" b="49409"/>
          <a:stretch>
            <a:fillRect/>
          </a:stretch>
        </p:blipFill>
        <p:spPr bwMode="auto">
          <a:xfrm>
            <a:off x="2052603" y="2662227"/>
            <a:ext cx="1460520" cy="14897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Picture 10" descr="6 en formato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 l="20484" t="44458" r="59376" b="19515"/>
          <a:stretch>
            <a:fillRect/>
          </a:stretch>
        </p:blipFill>
        <p:spPr bwMode="auto">
          <a:xfrm>
            <a:off x="2490759" y="4743468"/>
            <a:ext cx="1030133" cy="14240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14 Flecha derecha"/>
          <p:cNvSpPr/>
          <p:nvPr/>
        </p:nvSpPr>
        <p:spPr>
          <a:xfrm>
            <a:off x="3951279" y="3794130"/>
            <a:ext cx="858056" cy="618156"/>
          </a:xfrm>
          <a:prstGeom prst="rightArrow">
            <a:avLst/>
          </a:prstGeom>
        </p:spPr>
        <p:style>
          <a:lnRef idx="0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5265748" y="2114532"/>
            <a:ext cx="2300318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s-ES" sz="15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SISTEMA DE COCCIÓN</a:t>
            </a:r>
            <a:endParaRPr lang="en-US" sz="15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753100" y="1000125"/>
            <a:ext cx="2157413" cy="7016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Conceptualizar</a:t>
            </a: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2016125" y="2782888"/>
            <a:ext cx="2484438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65542" name="Text Box 6"/>
          <p:cNvSpPr txBox="1">
            <a:spLocks noChangeArrowheads="1"/>
          </p:cNvSpPr>
          <p:nvPr/>
        </p:nvSpPr>
        <p:spPr bwMode="auto">
          <a:xfrm>
            <a:off x="395288" y="1066800"/>
            <a:ext cx="43926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16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4. Desarrollo del concepto</a:t>
            </a:r>
            <a:endParaRPr lang="en-US" sz="16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</p:txBody>
      </p:sp>
      <p:pic>
        <p:nvPicPr>
          <p:cNvPr id="65547" name="Picture 11" descr="concepto explosi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5109" y="2270359"/>
            <a:ext cx="4948289" cy="38240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65544" name="Picture 8" descr="img112_[1280x768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2059" y="2157389"/>
            <a:ext cx="1547122" cy="11255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5545" name="Picture 9" descr="img113_[1280x768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2059" y="5089559"/>
            <a:ext cx="1533210" cy="11144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5546" name="Picture 10" descr="img114_[1280x768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42059" y="3619300"/>
            <a:ext cx="1547122" cy="1124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9" name="8 Rectángulo"/>
          <p:cNvSpPr/>
          <p:nvPr/>
        </p:nvSpPr>
        <p:spPr>
          <a:xfrm>
            <a:off x="400091" y="1377047"/>
            <a:ext cx="7354933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/>
            <a:r>
              <a:rPr lang="en-US" sz="15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Objetivo: </a:t>
            </a:r>
            <a:r>
              <a:rPr lang="en-US" sz="1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Especificar</a:t>
            </a:r>
            <a:r>
              <a:rPr lang="en-US" sz="1200" dirty="0" smtClean="0">
                <a:latin typeface="Trebuchet MS" pitchFamily="34" charset="0"/>
              </a:rPr>
              <a:t> en mayor </a:t>
            </a:r>
            <a:r>
              <a:rPr lang="en-US" sz="1200" dirty="0" err="1" smtClean="0">
                <a:latin typeface="Trebuchet MS" pitchFamily="34" charset="0"/>
              </a:rPr>
              <a:t>detalle</a:t>
            </a:r>
            <a:r>
              <a:rPr lang="en-US" sz="1200" dirty="0" smtClean="0">
                <a:latin typeface="Trebuchet MS" pitchFamily="34" charset="0"/>
              </a:rPr>
              <a:t> los </a:t>
            </a:r>
            <a:r>
              <a:rPr lang="en-US" sz="1200" dirty="0" err="1" smtClean="0">
                <a:latin typeface="Trebuchet MS" pitchFamily="34" charset="0"/>
              </a:rPr>
              <a:t>materiales</a:t>
            </a:r>
            <a:r>
              <a:rPr lang="en-US" sz="1200" dirty="0" smtClean="0">
                <a:latin typeface="Trebuchet MS" pitchFamily="34" charset="0"/>
              </a:rPr>
              <a:t>, </a:t>
            </a:r>
            <a:r>
              <a:rPr lang="en-US" sz="1200" dirty="0" err="1" smtClean="0">
                <a:latin typeface="Trebuchet MS" pitchFamily="34" charset="0"/>
              </a:rPr>
              <a:t>formas</a:t>
            </a:r>
            <a:r>
              <a:rPr lang="en-US" sz="1200" dirty="0" smtClean="0">
                <a:latin typeface="Trebuchet MS" pitchFamily="34" charset="0"/>
              </a:rPr>
              <a:t> y </a:t>
            </a:r>
            <a:r>
              <a:rPr lang="en-US" sz="1200" dirty="0" err="1" smtClean="0">
                <a:latin typeface="Trebuchet MS" pitchFamily="34" charset="0"/>
              </a:rPr>
              <a:t>medidas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preliminares</a:t>
            </a:r>
            <a:r>
              <a:rPr lang="en-US" sz="1200" dirty="0" smtClean="0">
                <a:latin typeface="Trebuchet MS" pitchFamily="34" charset="0"/>
              </a:rPr>
              <a:t> del </a:t>
            </a:r>
            <a:r>
              <a:rPr lang="en-US" sz="1200" dirty="0" err="1" smtClean="0">
                <a:latin typeface="Trebuchet MS" pitchFamily="34" charset="0"/>
              </a:rPr>
              <a:t>concepto</a:t>
            </a:r>
            <a:r>
              <a:rPr lang="en-US" sz="1200" dirty="0" smtClean="0">
                <a:latin typeface="Trebuchet MS" pitchFamily="34" charset="0"/>
              </a:rPr>
              <a:t> </a:t>
            </a:r>
          </a:p>
          <a:p>
            <a:pPr marL="342900" indent="-342900" algn="just"/>
            <a:r>
              <a:rPr lang="en-US" sz="1200" dirty="0" err="1" smtClean="0">
                <a:latin typeface="Trebuchet MS" pitchFamily="34" charset="0"/>
              </a:rPr>
              <a:t>seleccionado</a:t>
            </a:r>
            <a:r>
              <a:rPr lang="en-US" sz="1200" dirty="0" smtClean="0">
                <a:latin typeface="Trebuchet MS" pitchFamily="34" charset="0"/>
              </a:rPr>
              <a:t>. En </a:t>
            </a:r>
            <a:r>
              <a:rPr lang="en-US" sz="1200" dirty="0" err="1" smtClean="0">
                <a:latin typeface="Trebuchet MS" pitchFamily="34" charset="0"/>
              </a:rPr>
              <a:t>esta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etapa</a:t>
            </a:r>
            <a:r>
              <a:rPr lang="en-US" sz="1200" dirty="0" smtClean="0">
                <a:latin typeface="Trebuchet MS" pitchFamily="34" charset="0"/>
              </a:rPr>
              <a:t> se </a:t>
            </a:r>
            <a:r>
              <a:rPr lang="en-US" sz="1200" dirty="0" err="1" smtClean="0">
                <a:latin typeface="Trebuchet MS" pitchFamily="34" charset="0"/>
              </a:rPr>
              <a:t>desarrollo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unicamente</a:t>
            </a:r>
            <a:r>
              <a:rPr lang="en-US" sz="1200" dirty="0" smtClean="0">
                <a:latin typeface="Trebuchet MS" pitchFamily="34" charset="0"/>
              </a:rPr>
              <a:t> el </a:t>
            </a:r>
            <a:r>
              <a:rPr lang="en-US" sz="1200" dirty="0" err="1" smtClean="0">
                <a:latin typeface="Trebuchet MS" pitchFamily="34" charset="0"/>
              </a:rPr>
              <a:t>horno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como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tal</a:t>
            </a:r>
            <a:r>
              <a:rPr lang="en-US" sz="1200" dirty="0" smtClean="0">
                <a:latin typeface="Trebuchet MS" pitchFamily="34" charset="0"/>
              </a:rPr>
              <a:t>, </a:t>
            </a:r>
            <a:r>
              <a:rPr lang="en-US" sz="1200" dirty="0" err="1" smtClean="0">
                <a:latin typeface="Trebuchet MS" pitchFamily="34" charset="0"/>
              </a:rPr>
              <a:t>ya</a:t>
            </a:r>
            <a:r>
              <a:rPr lang="en-US" sz="1200" dirty="0" smtClean="0">
                <a:latin typeface="Trebuchet MS" pitchFamily="34" charset="0"/>
              </a:rPr>
              <a:t> en la </a:t>
            </a:r>
            <a:r>
              <a:rPr lang="en-US" sz="1200" dirty="0" err="1" smtClean="0">
                <a:latin typeface="Trebuchet MS" pitchFamily="34" charset="0"/>
              </a:rPr>
              <a:t>siguiente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fase</a:t>
            </a:r>
            <a:r>
              <a:rPr lang="en-US" sz="1200" dirty="0" smtClean="0">
                <a:latin typeface="Trebuchet MS" pitchFamily="34" charset="0"/>
              </a:rPr>
              <a:t> </a:t>
            </a:r>
          </a:p>
          <a:p>
            <a:pPr marL="342900" indent="-342900" algn="just"/>
            <a:r>
              <a:rPr lang="es-ES" sz="1200" dirty="0" smtClean="0">
                <a:latin typeface="Trebuchet MS" pitchFamily="34" charset="0"/>
              </a:rPr>
              <a:t>se desarrollo el soporte de este.</a:t>
            </a:r>
            <a:endParaRPr lang="es-ES" sz="1200" dirty="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395288" y="1066800"/>
            <a:ext cx="73088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/>
            <a:r>
              <a:rPr lang="es-ES" sz="16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4. </a:t>
            </a:r>
            <a:r>
              <a:rPr lang="es-ES" sz="1600" b="1" dirty="0" err="1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Geometrización</a:t>
            </a:r>
            <a:r>
              <a:rPr lang="es-ES" sz="16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 del concepto formal</a:t>
            </a:r>
            <a:endParaRPr lang="en-US" sz="1600" dirty="0">
              <a:solidFill>
                <a:schemeClr val="accent6"/>
              </a:solidFill>
              <a:latin typeface="Trebuchet MS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5753100" y="1000125"/>
            <a:ext cx="2157413" cy="7016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Conceptualizar</a:t>
            </a: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2016125" y="2782888"/>
            <a:ext cx="2484438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68614" name="Picture 6" descr="Frontal aurea"/>
          <p:cNvPicPr>
            <a:picLocks noChangeAspect="1" noChangeArrowheads="1"/>
          </p:cNvPicPr>
          <p:nvPr/>
        </p:nvPicPr>
        <p:blipFill>
          <a:blip r:embed="rId3"/>
          <a:srcRect b="37451"/>
          <a:stretch>
            <a:fillRect/>
          </a:stretch>
        </p:blipFill>
        <p:spPr bwMode="auto">
          <a:xfrm>
            <a:off x="1967187" y="2297097"/>
            <a:ext cx="4649542" cy="37646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6" name="5 Rectángulo"/>
          <p:cNvSpPr/>
          <p:nvPr/>
        </p:nvSpPr>
        <p:spPr>
          <a:xfrm>
            <a:off x="446031" y="1377047"/>
            <a:ext cx="7099342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5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Objetivo: </a:t>
            </a:r>
            <a:r>
              <a:rPr lang="en-US" sz="1200" dirty="0" err="1" smtClean="0">
                <a:latin typeface="Trebuchet MS" pitchFamily="34" charset="0"/>
              </a:rPr>
              <a:t>Hacer</a:t>
            </a:r>
            <a:r>
              <a:rPr lang="en-US" sz="1200" dirty="0" smtClean="0">
                <a:latin typeface="Trebuchet MS" pitchFamily="34" charset="0"/>
              </a:rPr>
              <a:t> un </a:t>
            </a:r>
            <a:r>
              <a:rPr lang="en-US" sz="1200" dirty="0" err="1" smtClean="0">
                <a:latin typeface="Trebuchet MS" pitchFamily="34" charset="0"/>
              </a:rPr>
              <a:t>redimensionamiento</a:t>
            </a:r>
            <a:r>
              <a:rPr lang="en-US" sz="1200" dirty="0" smtClean="0">
                <a:latin typeface="Trebuchet MS" pitchFamily="34" charset="0"/>
              </a:rPr>
              <a:t> del </a:t>
            </a:r>
            <a:r>
              <a:rPr lang="en-US" sz="1200" dirty="0" err="1" smtClean="0">
                <a:latin typeface="Trebuchet MS" pitchFamily="34" charset="0"/>
              </a:rPr>
              <a:t>producto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por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medio</a:t>
            </a:r>
            <a:r>
              <a:rPr lang="en-US" sz="1200" dirty="0" smtClean="0">
                <a:latin typeface="Trebuchet MS" pitchFamily="34" charset="0"/>
              </a:rPr>
              <a:t> de </a:t>
            </a:r>
            <a:r>
              <a:rPr lang="en-US" sz="1200" dirty="0" err="1" smtClean="0">
                <a:latin typeface="Trebuchet MS" pitchFamily="34" charset="0"/>
              </a:rPr>
              <a:t>herramientas</a:t>
            </a:r>
            <a:r>
              <a:rPr lang="en-US" sz="1200" dirty="0" smtClean="0">
                <a:latin typeface="Trebuchet MS" pitchFamily="34" charset="0"/>
              </a:rPr>
              <a:t> de </a:t>
            </a:r>
            <a:r>
              <a:rPr lang="en-US" sz="1200" dirty="0" err="1" smtClean="0">
                <a:latin typeface="Trebuchet MS" pitchFamily="34" charset="0"/>
              </a:rPr>
              <a:t>geometrización</a:t>
            </a:r>
            <a:r>
              <a:rPr lang="en-US" sz="1200" dirty="0" smtClean="0">
                <a:latin typeface="Trebuchet MS" pitchFamily="34" charset="0"/>
              </a:rPr>
              <a:t>, </a:t>
            </a:r>
            <a:r>
              <a:rPr lang="en-US" sz="1200" dirty="0" err="1" smtClean="0">
                <a:latin typeface="Trebuchet MS" pitchFamily="34" charset="0"/>
              </a:rPr>
              <a:t>como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es</a:t>
            </a:r>
            <a:r>
              <a:rPr lang="en-US" sz="1200" dirty="0" smtClean="0">
                <a:latin typeface="Trebuchet MS" pitchFamily="34" charset="0"/>
              </a:rPr>
              <a:t> el </a:t>
            </a:r>
            <a:r>
              <a:rPr lang="en-US" sz="1200" dirty="0" err="1" smtClean="0">
                <a:latin typeface="Trebuchet MS" pitchFamily="34" charset="0"/>
              </a:rPr>
              <a:t>uso</a:t>
            </a:r>
            <a:r>
              <a:rPr lang="en-US" sz="1200" dirty="0" smtClean="0">
                <a:latin typeface="Trebuchet MS" pitchFamily="34" charset="0"/>
              </a:rPr>
              <a:t> de </a:t>
            </a:r>
            <a:r>
              <a:rPr lang="en-US" sz="1200" dirty="0" err="1" smtClean="0">
                <a:latin typeface="Trebuchet MS" pitchFamily="34" charset="0"/>
              </a:rPr>
              <a:t>leyes</a:t>
            </a:r>
            <a:r>
              <a:rPr lang="en-US" sz="1200" dirty="0" smtClean="0">
                <a:latin typeface="Trebuchet MS" pitchFamily="34" charset="0"/>
              </a:rPr>
              <a:t> de la Gestalt o la </a:t>
            </a:r>
            <a:r>
              <a:rPr lang="en-US" sz="1200" dirty="0" err="1" smtClean="0">
                <a:latin typeface="Trebuchet MS" pitchFamily="34" charset="0"/>
              </a:rPr>
              <a:t>proporción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áurea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para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definir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tanto</a:t>
            </a:r>
            <a:r>
              <a:rPr lang="en-US" sz="1200" dirty="0" smtClean="0">
                <a:latin typeface="Trebuchet MS" pitchFamily="34" charset="0"/>
              </a:rPr>
              <a:t> el </a:t>
            </a:r>
            <a:r>
              <a:rPr lang="en-US" sz="1200" dirty="0" err="1" smtClean="0">
                <a:latin typeface="Trebuchet MS" pitchFamily="34" charset="0"/>
              </a:rPr>
              <a:t>horno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como</a:t>
            </a:r>
            <a:r>
              <a:rPr lang="en-US" sz="1200" dirty="0" smtClean="0">
                <a:latin typeface="Trebuchet MS" pitchFamily="34" charset="0"/>
              </a:rPr>
              <a:t> la forma y </a:t>
            </a:r>
            <a:r>
              <a:rPr lang="en-US" sz="1200" dirty="0" err="1" smtClean="0">
                <a:latin typeface="Trebuchet MS" pitchFamily="34" charset="0"/>
              </a:rPr>
              <a:t>medidas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generales</a:t>
            </a:r>
            <a:r>
              <a:rPr lang="en-US" sz="1200" dirty="0" smtClean="0">
                <a:latin typeface="Trebuchet MS" pitchFamily="34" charset="0"/>
              </a:rPr>
              <a:t> del </a:t>
            </a:r>
            <a:r>
              <a:rPr lang="en-US" sz="1200" dirty="0" err="1" smtClean="0">
                <a:latin typeface="Trebuchet MS" pitchFamily="34" charset="0"/>
              </a:rPr>
              <a:t>soporte</a:t>
            </a:r>
            <a:r>
              <a:rPr lang="en-US" sz="1200" dirty="0" smtClean="0">
                <a:latin typeface="Trebuchet MS" pitchFamily="34" charset="0"/>
              </a:rPr>
              <a:t>.</a:t>
            </a:r>
            <a:endParaRPr lang="es-E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500688" y="1000125"/>
            <a:ext cx="2419350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Research</a:t>
            </a: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</a:t>
            </a:r>
            <a:r>
              <a:rPr lang="es-ES" sz="2000" b="1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project</a:t>
            </a: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1071563"/>
            <a:ext cx="4248150" cy="3286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5 Imagen" descr="Graphic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5570" y="5651810"/>
            <a:ext cx="7237449" cy="671242"/>
          </a:xfrm>
          <a:prstGeom prst="rect">
            <a:avLst/>
          </a:prstGeom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6584" y="2224071"/>
            <a:ext cx="4172047" cy="32131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2"/>
          <p:cNvSpPr txBox="1">
            <a:spLocks noChangeArrowheads="1"/>
          </p:cNvSpPr>
          <p:nvPr/>
        </p:nvSpPr>
        <p:spPr bwMode="auto">
          <a:xfrm>
            <a:off x="395288" y="1066800"/>
            <a:ext cx="73088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/>
            <a:r>
              <a:rPr lang="es-ES" sz="16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4. </a:t>
            </a:r>
            <a:r>
              <a:rPr lang="es-ES" sz="1600" b="1" dirty="0" err="1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Geometrización</a:t>
            </a:r>
            <a:r>
              <a:rPr lang="es-ES" sz="16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 del concepto formal</a:t>
            </a:r>
            <a:endParaRPr lang="en-US" sz="1600" dirty="0">
              <a:solidFill>
                <a:schemeClr val="accent6"/>
              </a:solidFill>
              <a:latin typeface="Trebuchet MS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5753100" y="1000125"/>
            <a:ext cx="2157413" cy="7016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Conceptualizar</a:t>
            </a: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2016125" y="2782888"/>
            <a:ext cx="2484438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69638" name="Picture 6" descr="Frontales de pata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330" y="1700213"/>
            <a:ext cx="3446462" cy="43576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8" name="7 Diagrama"/>
          <p:cNvGraphicFramePr/>
          <p:nvPr/>
        </p:nvGraphicFramePr>
        <p:xfrm>
          <a:off x="3778375" y="3822502"/>
          <a:ext cx="807441" cy="6100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69643" name="Picture 11" descr="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4" t="7614" r="48431" b="19003"/>
          <a:stretch>
            <a:fillRect/>
          </a:stretch>
        </p:blipFill>
        <p:spPr bwMode="auto">
          <a:xfrm>
            <a:off x="4535488" y="1304925"/>
            <a:ext cx="1312862" cy="2519363"/>
          </a:xfrm>
          <a:prstGeom prst="rect">
            <a:avLst/>
          </a:prstGeom>
          <a:noFill/>
        </p:spPr>
      </p:pic>
      <p:pic>
        <p:nvPicPr>
          <p:cNvPr id="69644" name="Picture 12" descr="1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6107" t="9164" r="35016" b="12871"/>
          <a:stretch>
            <a:fillRect/>
          </a:stretch>
        </p:blipFill>
        <p:spPr bwMode="auto">
          <a:xfrm>
            <a:off x="6551613" y="2097088"/>
            <a:ext cx="1401762" cy="2555875"/>
          </a:xfrm>
          <a:prstGeom prst="rect">
            <a:avLst/>
          </a:prstGeom>
          <a:noFill/>
        </p:spPr>
      </p:pic>
      <p:pic>
        <p:nvPicPr>
          <p:cNvPr id="69645" name="Picture 13" descr="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260" t="10759" r="11267" b="22101"/>
          <a:stretch>
            <a:fillRect/>
          </a:stretch>
        </p:blipFill>
        <p:spPr bwMode="auto">
          <a:xfrm>
            <a:off x="5292725" y="4005263"/>
            <a:ext cx="1296988" cy="2305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68" name="Picture 12" descr="Propuesta 3 en context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9838" y="1589088"/>
            <a:ext cx="3816350" cy="2862262"/>
          </a:xfrm>
          <a:prstGeom prst="rect">
            <a:avLst/>
          </a:prstGeom>
          <a:noFill/>
        </p:spPr>
      </p:pic>
      <p:sp>
        <p:nvSpPr>
          <p:cNvPr id="70658" name="Text Box 2"/>
          <p:cNvSpPr txBox="1">
            <a:spLocks noChangeArrowheads="1"/>
          </p:cNvSpPr>
          <p:nvPr/>
        </p:nvSpPr>
        <p:spPr bwMode="auto">
          <a:xfrm>
            <a:off x="395288" y="1066800"/>
            <a:ext cx="73088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/>
            <a:r>
              <a:rPr lang="es-ES" sz="16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4. </a:t>
            </a:r>
            <a:r>
              <a:rPr lang="es-ES" sz="1600" b="1" dirty="0" err="1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Geometrización</a:t>
            </a:r>
            <a:r>
              <a:rPr lang="es-ES" sz="16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 del concepto formal</a:t>
            </a:r>
            <a:endParaRPr lang="en-US" sz="1600" dirty="0">
              <a:solidFill>
                <a:schemeClr val="accent6"/>
              </a:solidFill>
              <a:latin typeface="Trebuchet MS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5753100" y="1000125"/>
            <a:ext cx="2157413" cy="7016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Conceptualizar</a:t>
            </a: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graphicFrame>
        <p:nvGraphicFramePr>
          <p:cNvPr id="8" name="7 Diagrama"/>
          <p:cNvGraphicFramePr/>
          <p:nvPr/>
        </p:nvGraphicFramePr>
        <p:xfrm>
          <a:off x="3884738" y="5114727"/>
          <a:ext cx="807441" cy="6100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70667" name="Picture 11" descr="Propuesta 2 en contexto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32025" y="1589088"/>
            <a:ext cx="3816350" cy="2862262"/>
          </a:xfrm>
          <a:prstGeom prst="rect">
            <a:avLst/>
          </a:prstGeom>
          <a:noFill/>
        </p:spPr>
      </p:pic>
      <p:pic>
        <p:nvPicPr>
          <p:cNvPr id="70669" name="Picture 13" descr="evaluación de las patas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1188" y="4616450"/>
            <a:ext cx="3060700" cy="1622425"/>
          </a:xfrm>
          <a:prstGeom prst="rect">
            <a:avLst/>
          </a:prstGeom>
          <a:noFill/>
        </p:spPr>
      </p:pic>
      <p:pic>
        <p:nvPicPr>
          <p:cNvPr id="70666" name="Picture 10" descr="Propuesta 1 en contexto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47700" y="1589088"/>
            <a:ext cx="3816350" cy="2862262"/>
          </a:xfrm>
          <a:prstGeom prst="rect">
            <a:avLst/>
          </a:prstGeom>
          <a:noFill/>
          <a:ln w="57150">
            <a:solidFill>
              <a:schemeClr val="accent6"/>
            </a:solidFill>
            <a:miter lim="800000"/>
            <a:headEnd/>
            <a:tailEnd/>
          </a:ln>
        </p:spPr>
      </p:pic>
      <p:sp>
        <p:nvSpPr>
          <p:cNvPr id="70670" name="Rectangle 14"/>
          <p:cNvSpPr>
            <a:spLocks noChangeArrowheads="1"/>
          </p:cNvSpPr>
          <p:nvPr/>
        </p:nvSpPr>
        <p:spPr bwMode="auto">
          <a:xfrm>
            <a:off x="4787900" y="4570413"/>
            <a:ext cx="3384550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CO" sz="12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Evaluación de alternativas para soporte</a:t>
            </a:r>
          </a:p>
          <a:p>
            <a:pPr algn="l"/>
            <a:r>
              <a:rPr lang="es-CO" sz="11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Criterios de evaluación</a:t>
            </a:r>
            <a:endParaRPr lang="es-CO" sz="1100" dirty="0">
              <a:latin typeface="Trebuchet MS" pitchFamily="34" charset="0"/>
            </a:endParaRPr>
          </a:p>
        </p:txBody>
      </p:sp>
      <p:sp>
        <p:nvSpPr>
          <p:cNvPr id="70671" name="Text Box 15"/>
          <p:cNvSpPr txBox="1">
            <a:spLocks noChangeArrowheads="1"/>
          </p:cNvSpPr>
          <p:nvPr/>
        </p:nvSpPr>
        <p:spPr bwMode="auto">
          <a:xfrm>
            <a:off x="4797425" y="5049838"/>
            <a:ext cx="34829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Clr>
                <a:srgbClr val="FFCC00"/>
              </a:buClr>
              <a:buFontTx/>
              <a:buChar char="•"/>
            </a:pPr>
            <a:r>
              <a:rPr lang="en-US" sz="1000">
                <a:latin typeface="Trebuchet MS" pitchFamily="34" charset="0"/>
              </a:rPr>
              <a:t> Funcionalidad </a:t>
            </a:r>
            <a:endParaRPr lang="en-US" sz="1000" b="1">
              <a:latin typeface="Trebuchet MS" pitchFamily="34" charset="0"/>
            </a:endParaRPr>
          </a:p>
          <a:p>
            <a:pPr algn="l">
              <a:buClr>
                <a:srgbClr val="FFCC00"/>
              </a:buClr>
              <a:buFontTx/>
              <a:buChar char="•"/>
            </a:pPr>
            <a:r>
              <a:rPr lang="en-US" sz="1000">
                <a:latin typeface="Trebuchet MS" pitchFamily="34" charset="0"/>
              </a:rPr>
              <a:t> Manufactura</a:t>
            </a:r>
            <a:endParaRPr lang="en-US" sz="1000" b="1">
              <a:latin typeface="Trebuchet MS" pitchFamily="34" charset="0"/>
            </a:endParaRPr>
          </a:p>
          <a:p>
            <a:pPr algn="l">
              <a:buClr>
                <a:srgbClr val="FFCC00"/>
              </a:buClr>
              <a:buFontTx/>
              <a:buChar char="•"/>
            </a:pPr>
            <a:r>
              <a:rPr lang="en-US" sz="1000">
                <a:latin typeface="Trebuchet MS" pitchFamily="34" charset="0"/>
              </a:rPr>
              <a:t> Costos</a:t>
            </a:r>
            <a:endParaRPr lang="en-US" sz="1000" b="1">
              <a:latin typeface="Trebuchet MS" pitchFamily="34" charset="0"/>
            </a:endParaRPr>
          </a:p>
          <a:p>
            <a:pPr algn="l">
              <a:buClr>
                <a:srgbClr val="FFCC00"/>
              </a:buClr>
              <a:buFontTx/>
              <a:buChar char="•"/>
            </a:pPr>
            <a:r>
              <a:rPr lang="en-US" sz="1000">
                <a:latin typeface="Trebuchet MS" pitchFamily="34" charset="0"/>
              </a:rPr>
              <a:t> Contexto</a:t>
            </a:r>
            <a:r>
              <a:rPr lang="en-US" sz="1000" b="1"/>
              <a:t> </a:t>
            </a:r>
            <a:endParaRPr lang="en-US" sz="1000"/>
          </a:p>
        </p:txBody>
      </p:sp>
      <p:sp>
        <p:nvSpPr>
          <p:cNvPr id="70672" name="Rectangle 16"/>
          <p:cNvSpPr>
            <a:spLocks noChangeArrowheads="1"/>
          </p:cNvSpPr>
          <p:nvPr/>
        </p:nvSpPr>
        <p:spPr bwMode="auto">
          <a:xfrm>
            <a:off x="2447925" y="4616450"/>
            <a:ext cx="431800" cy="1620838"/>
          </a:xfrm>
          <a:prstGeom prst="rect">
            <a:avLst/>
          </a:prstGeom>
          <a:noFill/>
          <a:ln w="28575">
            <a:solidFill>
              <a:schemeClr val="accent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916238" y="2852738"/>
            <a:ext cx="2882900" cy="1158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/>
            <a:r>
              <a:rPr lang="es-ES" sz="5000" b="1" dirty="0">
                <a:solidFill>
                  <a:srgbClr val="BFBFB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Detallar</a:t>
            </a:r>
            <a:r>
              <a:rPr lang="es-ES" sz="5000" b="1" dirty="0">
                <a:solidFill>
                  <a:srgbClr val="BFBFBF"/>
                </a:solidFill>
                <a:latin typeface="Trebuchet MS" pitchFamily="34" charset="0"/>
              </a:rPr>
              <a:t>*</a:t>
            </a:r>
            <a:r>
              <a:rPr lang="es-ES" sz="2000" b="1" dirty="0">
                <a:solidFill>
                  <a:srgbClr val="BFBFBF"/>
                </a:solidFill>
                <a:latin typeface="Trebuchet MS" pitchFamily="34" charset="0"/>
              </a:rPr>
              <a:t> </a:t>
            </a:r>
          </a:p>
          <a:p>
            <a:pPr algn="l"/>
            <a:endParaRPr lang="es-CO" sz="2000" dirty="0">
              <a:solidFill>
                <a:srgbClr val="BFBFB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409518" y="1165194"/>
            <a:ext cx="726608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/>
            <a:r>
              <a:rPr lang="es-ES" sz="1200" dirty="0" smtClean="0">
                <a:latin typeface="Trebuchet MS" pitchFamily="34" charset="0"/>
              </a:rPr>
              <a:t>Según el análisis investigativo realizado en la etapa de conceptualizar, se encontraron 3 tipos de </a:t>
            </a:r>
          </a:p>
          <a:p>
            <a:pPr marL="342900" indent="-342900" algn="l"/>
            <a:r>
              <a:rPr lang="es-ES" sz="1200" dirty="0" smtClean="0">
                <a:latin typeface="Trebuchet MS" pitchFamily="34" charset="0"/>
              </a:rPr>
              <a:t>cámaras de combustión utilizadas para la realización de hornos mejorados.</a:t>
            </a:r>
          </a:p>
          <a:p>
            <a:pPr marL="342900" indent="-342900" algn="l"/>
            <a:endParaRPr lang="es-ES" sz="1200" dirty="0" smtClean="0">
              <a:latin typeface="Trebuchet MS" pitchFamily="34" charset="0"/>
            </a:endParaRPr>
          </a:p>
          <a:p>
            <a:pPr marL="342900" indent="-342900" algn="l"/>
            <a:r>
              <a:rPr lang="es-ES" sz="1200" dirty="0" smtClean="0">
                <a:latin typeface="Trebuchet MS" pitchFamily="34" charset="0"/>
              </a:rPr>
              <a:t>Estas 3 cámaras fueron analizadas desde la exploración de materiales y formas para seleccionar el </a:t>
            </a:r>
          </a:p>
          <a:p>
            <a:pPr marL="342900" indent="-342900" algn="l"/>
            <a:r>
              <a:rPr lang="es-ES" sz="1200" dirty="0" smtClean="0">
                <a:latin typeface="Trebuchet MS" pitchFamily="34" charset="0"/>
              </a:rPr>
              <a:t>diseño final.</a:t>
            </a:r>
          </a:p>
          <a:p>
            <a:pPr marL="342900" indent="-342900" algn="l"/>
            <a:endParaRPr lang="es-ES" sz="1200" dirty="0" smtClean="0">
              <a:latin typeface="Trebuchet MS" pitchFamily="34" charset="0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592083" y="2443149"/>
          <a:ext cx="7120035" cy="364807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373345"/>
                <a:gridCol w="2373345"/>
                <a:gridCol w="2373345"/>
              </a:tblGrid>
              <a:tr h="255591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latin typeface="Trebuchet MS" pitchFamily="34" charset="0"/>
                        </a:rPr>
                        <a:t>Sección cuadrada</a:t>
                      </a:r>
                      <a:endParaRPr lang="es-CO" sz="14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latin typeface="Trebuchet MS" pitchFamily="34" charset="0"/>
                        </a:rPr>
                        <a:t>Sección cilíndrica</a:t>
                      </a:r>
                      <a:r>
                        <a:rPr lang="es-ES" sz="1400" baseline="0" dirty="0" smtClean="0">
                          <a:latin typeface="Trebuchet MS" pitchFamily="34" charset="0"/>
                        </a:rPr>
                        <a:t> </a:t>
                      </a:r>
                      <a:endParaRPr lang="es-CO" sz="14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latin typeface="Trebuchet MS" pitchFamily="34" charset="0"/>
                        </a:rPr>
                        <a:t>Sección mixta</a:t>
                      </a:r>
                      <a:endParaRPr lang="es-CO" sz="1400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1671638"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</a:tr>
              <a:tr h="1671638">
                <a:tc>
                  <a:txBody>
                    <a:bodyPr/>
                    <a:lstStyle/>
                    <a:p>
                      <a:pPr algn="just"/>
                      <a:endParaRPr lang="es-ES" sz="1200" kern="1200" dirty="0" smtClean="0">
                        <a:solidFill>
                          <a:schemeClr val="dk1"/>
                        </a:solidFill>
                        <a:latin typeface="Trebuchet MS" pitchFamily="34" charset="0"/>
                        <a:ea typeface="+mn-ea"/>
                        <a:cs typeface="+mn-cs"/>
                      </a:endParaRPr>
                    </a:p>
                    <a:p>
                      <a:pPr algn="just"/>
                      <a:endParaRPr lang="es-ES" sz="1200" kern="1200" dirty="0" smtClean="0">
                        <a:solidFill>
                          <a:schemeClr val="dk1"/>
                        </a:solidFill>
                        <a:latin typeface="Trebuchet MS" pitchFamily="34" charset="0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es-CO" sz="1200" b="1" dirty="0" smtClean="0">
                          <a:latin typeface="Trebuchet MS" pitchFamily="34" charset="0"/>
                        </a:rPr>
                        <a:t>Fuente: </a:t>
                      </a:r>
                      <a:r>
                        <a:rPr lang="es-CO" sz="1200" dirty="0" smtClean="0">
                          <a:latin typeface="Trebuchet MS" pitchFamily="34" charset="0"/>
                        </a:rPr>
                        <a:t>Proyecto cocinas ecológicas en el ecuador. (</a:t>
                      </a:r>
                      <a:r>
                        <a:rPr lang="es-CO" sz="1200" dirty="0" err="1" smtClean="0">
                          <a:latin typeface="Trebuchet MS" pitchFamily="34" charset="0"/>
                        </a:rPr>
                        <a:t>Winiarski</a:t>
                      </a:r>
                      <a:r>
                        <a:rPr lang="es-CO" sz="1200" dirty="0" smtClean="0">
                          <a:latin typeface="Trebuchet MS" pitchFamily="34" charset="0"/>
                        </a:rPr>
                        <a:t>, 2008) </a:t>
                      </a:r>
                    </a:p>
                    <a:p>
                      <a:pPr algn="just"/>
                      <a:endParaRPr lang="es-CO" sz="12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200" kern="1200" dirty="0" smtClean="0">
                        <a:solidFill>
                          <a:schemeClr val="dk1"/>
                        </a:solidFill>
                        <a:latin typeface="Trebuchet MS" pitchFamily="34" charset="0"/>
                        <a:ea typeface="+mn-ea"/>
                        <a:cs typeface="+mn-cs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200" kern="1200" dirty="0" smtClean="0">
                        <a:solidFill>
                          <a:schemeClr val="dk1"/>
                        </a:solidFill>
                        <a:latin typeface="Trebuchet MS" pitchFamily="34" charset="0"/>
                        <a:ea typeface="+mn-ea"/>
                        <a:cs typeface="+mn-cs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 smtClean="0">
                          <a:latin typeface="Trebuchet MS" pitchFamily="34" charset="0"/>
                          <a:ea typeface="Times New Roman"/>
                        </a:rPr>
                        <a:t>Fuente: “</a:t>
                      </a:r>
                      <a:r>
                        <a:rPr lang="es-ES" sz="1200" dirty="0" smtClean="0">
                          <a:latin typeface="Trebuchet MS" pitchFamily="34" charset="0"/>
                          <a:ea typeface="Times New Roman"/>
                        </a:rPr>
                        <a:t>Una guía simple para construir la estufa justa”. Aprovecho </a:t>
                      </a:r>
                      <a:r>
                        <a:rPr lang="es-ES" sz="1200" dirty="0" err="1" smtClean="0">
                          <a:latin typeface="Trebuchet MS" pitchFamily="34" charset="0"/>
                          <a:ea typeface="Times New Roman"/>
                        </a:rPr>
                        <a:t>research</a:t>
                      </a:r>
                      <a:r>
                        <a:rPr lang="es-ES" sz="1200" dirty="0" smtClean="0">
                          <a:latin typeface="Trebuchet MS" pitchFamily="34" charset="0"/>
                          <a:ea typeface="Times New Roman"/>
                        </a:rPr>
                        <a:t> center. (Scott, 2001) </a:t>
                      </a:r>
                      <a:endParaRPr lang="es-CO" sz="1400" dirty="0" smtClean="0">
                        <a:latin typeface="Trebuchet MS" pitchFamily="34" charset="0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kern="1200" dirty="0" smtClean="0">
                        <a:solidFill>
                          <a:schemeClr val="dk1"/>
                        </a:solidFill>
                        <a:latin typeface="Trebuchet MS" pitchFamily="34" charset="0"/>
                        <a:ea typeface="+mn-ea"/>
                        <a:cs typeface="+mn-cs"/>
                      </a:endParaRPr>
                    </a:p>
                    <a:p>
                      <a:endParaRPr lang="es-ES" sz="1200" kern="1200" dirty="0" smtClean="0">
                        <a:solidFill>
                          <a:schemeClr val="dk1"/>
                        </a:solidFill>
                        <a:latin typeface="Trebuchet MS" pitchFamily="34" charset="0"/>
                        <a:ea typeface="+mn-ea"/>
                        <a:cs typeface="+mn-cs"/>
                      </a:endParaRPr>
                    </a:p>
                    <a:p>
                      <a:r>
                        <a:rPr lang="es-CO" sz="1200" b="1" dirty="0" smtClean="0">
                          <a:latin typeface="Trebuchet MS" pitchFamily="34" charset="0"/>
                        </a:rPr>
                        <a:t>Fuente: </a:t>
                      </a:r>
                      <a:r>
                        <a:rPr lang="es-CO" sz="1200" dirty="0" smtClean="0">
                          <a:latin typeface="Trebuchet MS" pitchFamily="34" charset="0"/>
                        </a:rPr>
                        <a:t>“Ensayos en un fogón mejorado utilizando catalizadores” </a:t>
                      </a:r>
                      <a:r>
                        <a:rPr lang="es-CO" sz="1200" baseline="0" dirty="0" smtClean="0">
                          <a:latin typeface="Trebuchet MS" pitchFamily="34" charset="0"/>
                        </a:rPr>
                        <a:t> </a:t>
                      </a:r>
                      <a:r>
                        <a:rPr lang="es-CO" sz="1200" dirty="0" err="1" smtClean="0">
                          <a:latin typeface="Trebuchet MS" pitchFamily="34" charset="0"/>
                        </a:rPr>
                        <a:t>Proleña</a:t>
                      </a:r>
                      <a:r>
                        <a:rPr lang="es-CO" sz="1200" dirty="0" smtClean="0">
                          <a:latin typeface="Trebuchet MS" pitchFamily="34" charset="0"/>
                        </a:rPr>
                        <a:t>. (</a:t>
                      </a:r>
                      <a:r>
                        <a:rPr lang="es-CO" sz="1200" dirty="0" err="1" smtClean="0">
                          <a:latin typeface="Trebuchet MS" pitchFamily="34" charset="0"/>
                        </a:rPr>
                        <a:t>Mayorga</a:t>
                      </a:r>
                      <a:r>
                        <a:rPr lang="es-CO" sz="1200" dirty="0" smtClean="0">
                          <a:latin typeface="Trebuchet MS" pitchFamily="34" charset="0"/>
                        </a:rPr>
                        <a:t>, 2005) </a:t>
                      </a:r>
                    </a:p>
                    <a:p>
                      <a:endParaRPr lang="es-CO" sz="1200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drw000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596" y="2808279"/>
            <a:ext cx="23114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7 Grupo"/>
          <p:cNvGrpSpPr/>
          <p:nvPr/>
        </p:nvGrpSpPr>
        <p:grpSpPr>
          <a:xfrm>
            <a:off x="3147993" y="2917819"/>
            <a:ext cx="2190780" cy="1095390"/>
            <a:chOff x="3074967" y="2917818"/>
            <a:chExt cx="2446371" cy="1264619"/>
          </a:xfrm>
        </p:grpSpPr>
        <p:pic>
          <p:nvPicPr>
            <p:cNvPr id="1027" name="Picture 3" descr="drw0003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52459" b="5844"/>
            <a:stretch>
              <a:fillRect/>
            </a:stretch>
          </p:blipFill>
          <p:spPr bwMode="auto">
            <a:xfrm>
              <a:off x="3074967" y="2917818"/>
              <a:ext cx="1335106" cy="1243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3" descr="drw0003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2295" t="6974"/>
            <a:stretch>
              <a:fillRect/>
            </a:stretch>
          </p:blipFill>
          <p:spPr bwMode="auto">
            <a:xfrm>
              <a:off x="4462461" y="2954331"/>
              <a:ext cx="1058877" cy="1228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28" name="Picture 4" descr="medidas de la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11132" y="2881305"/>
            <a:ext cx="2154934" cy="1058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611938" y="1000125"/>
            <a:ext cx="1317625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Detallar</a:t>
            </a: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72712" name="Picture 8" descr="Graphic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6263" y="5661025"/>
            <a:ext cx="7200900" cy="666750"/>
          </a:xfrm>
          <a:prstGeom prst="rect">
            <a:avLst/>
          </a:prstGeom>
          <a:noFill/>
        </p:spPr>
      </p:pic>
      <p:sp>
        <p:nvSpPr>
          <p:cNvPr id="72713" name="Text Box 9"/>
          <p:cNvSpPr txBox="1">
            <a:spLocks noChangeArrowheads="1"/>
          </p:cNvSpPr>
          <p:nvPr/>
        </p:nvSpPr>
        <p:spPr bwMode="auto">
          <a:xfrm>
            <a:off x="468313" y="1052513"/>
            <a:ext cx="73088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/>
            <a:r>
              <a:rPr lang="es-ES" sz="16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1. Análisis de ingeniería</a:t>
            </a:r>
            <a:endParaRPr lang="es-ES" sz="1600" dirty="0">
              <a:solidFill>
                <a:schemeClr val="accent6"/>
              </a:solidFill>
              <a:latin typeface="Trebuchet MS" pitchFamily="34" charset="0"/>
            </a:endParaRPr>
          </a:p>
        </p:txBody>
      </p:sp>
      <p:pic>
        <p:nvPicPr>
          <p:cNvPr id="18" name="17 Imagen" descr="Imagen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057" y="2041506"/>
            <a:ext cx="4308534" cy="32959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5 Rectángulo"/>
          <p:cNvSpPr/>
          <p:nvPr/>
        </p:nvSpPr>
        <p:spPr>
          <a:xfrm>
            <a:off x="482544" y="1420785"/>
            <a:ext cx="764703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/>
            <a:r>
              <a:rPr lang="en-US" sz="15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Objetivo : </a:t>
            </a:r>
            <a:r>
              <a:rPr lang="es-ES" sz="1200" dirty="0" smtClean="0">
                <a:latin typeface="Trebuchet MS" pitchFamily="34" charset="0"/>
              </a:rPr>
              <a:t>Realizar </a:t>
            </a:r>
            <a:r>
              <a:rPr lang="en-US" sz="1200" dirty="0" err="1" smtClean="0">
                <a:latin typeface="Trebuchet MS" pitchFamily="34" charset="0"/>
              </a:rPr>
              <a:t>una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experimentación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exploratoria</a:t>
            </a:r>
            <a:r>
              <a:rPr lang="en-US" sz="1200" dirty="0" smtClean="0">
                <a:latin typeface="Trebuchet MS" pitchFamily="34" charset="0"/>
              </a:rPr>
              <a:t> antes de </a:t>
            </a:r>
            <a:r>
              <a:rPr lang="en-US" sz="1200" dirty="0" err="1" smtClean="0">
                <a:latin typeface="Trebuchet MS" pitchFamily="34" charset="0"/>
              </a:rPr>
              <a:t>construir</a:t>
            </a:r>
            <a:r>
              <a:rPr lang="en-US" sz="1200" dirty="0" smtClean="0">
                <a:latin typeface="Trebuchet MS" pitchFamily="34" charset="0"/>
              </a:rPr>
              <a:t> el </a:t>
            </a:r>
            <a:r>
              <a:rPr lang="en-US" sz="1200" dirty="0" err="1" smtClean="0">
                <a:latin typeface="Trebuchet MS" pitchFamily="34" charset="0"/>
              </a:rPr>
              <a:t>modelo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funcional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para</a:t>
            </a: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err="1" smtClean="0">
                <a:latin typeface="Trebuchet MS" pitchFamily="34" charset="0"/>
              </a:rPr>
              <a:t>definir</a:t>
            </a:r>
            <a:r>
              <a:rPr lang="en-US" sz="1200" dirty="0" smtClean="0">
                <a:latin typeface="Trebuchet MS" pitchFamily="34" charset="0"/>
              </a:rPr>
              <a:t> </a:t>
            </a:r>
          </a:p>
          <a:p>
            <a:pPr marL="342900" indent="-342900" algn="l"/>
            <a:r>
              <a:rPr lang="en-US" sz="1200" dirty="0" smtClean="0">
                <a:latin typeface="Trebuchet MS" pitchFamily="34" charset="0"/>
              </a:rPr>
              <a:t>el material y la forma </a:t>
            </a:r>
            <a:r>
              <a:rPr lang="en-US" sz="1200" dirty="0" err="1" smtClean="0">
                <a:latin typeface="Trebuchet MS" pitchFamily="34" charset="0"/>
              </a:rPr>
              <a:t>óptima</a:t>
            </a:r>
            <a:r>
              <a:rPr lang="en-US" sz="1200" dirty="0" smtClean="0">
                <a:latin typeface="Trebuchet MS" pitchFamily="34" charset="0"/>
              </a:rPr>
              <a:t> de la </a:t>
            </a:r>
            <a:r>
              <a:rPr lang="en-US" sz="1200" dirty="0" err="1" smtClean="0">
                <a:latin typeface="Trebuchet MS" pitchFamily="34" charset="0"/>
              </a:rPr>
              <a:t>cámara</a:t>
            </a:r>
            <a:r>
              <a:rPr lang="en-US" sz="1200" dirty="0" smtClean="0">
                <a:latin typeface="Trebuchet MS" pitchFamily="34" charset="0"/>
              </a:rPr>
              <a:t> de </a:t>
            </a:r>
            <a:r>
              <a:rPr lang="en-US" sz="1200" dirty="0" err="1" smtClean="0">
                <a:latin typeface="Trebuchet MS" pitchFamily="34" charset="0"/>
              </a:rPr>
              <a:t>combustión</a:t>
            </a:r>
            <a:r>
              <a:rPr lang="en-US" sz="1200" dirty="0" smtClean="0">
                <a:latin typeface="Trebuchet MS" pitchFamily="34" charset="0"/>
              </a:rPr>
              <a:t>.</a:t>
            </a:r>
            <a:endParaRPr lang="en-US" sz="1200" dirty="0">
              <a:latin typeface="Trebuchet MS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4937130" y="2114532"/>
            <a:ext cx="2811501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200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ANALISIS DE MATERIALES*</a:t>
            </a:r>
          </a:p>
          <a:p>
            <a:pPr algn="just"/>
            <a:r>
              <a:rPr lang="es-ES" sz="12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Resultados</a:t>
            </a:r>
            <a:endParaRPr lang="es-ES" sz="1200" dirty="0" smtClean="0">
              <a:solidFill>
                <a:schemeClr val="accent6"/>
              </a:solidFill>
              <a:latin typeface="Trebuchet MS" pitchFamily="34" charset="0"/>
            </a:endParaRPr>
          </a:p>
          <a:p>
            <a:pPr algn="just"/>
            <a:endParaRPr lang="es-ES" sz="1200" i="1" dirty="0" smtClean="0">
              <a:latin typeface="Trebuchet MS" pitchFamily="34" charset="0"/>
            </a:endParaRPr>
          </a:p>
          <a:p>
            <a:pPr algn="just"/>
            <a:r>
              <a:rPr lang="es-ES" sz="1200" i="1" dirty="0" smtClean="0">
                <a:latin typeface="Trebuchet MS" pitchFamily="34" charset="0"/>
              </a:rPr>
              <a:t>Proceso de fabricación lento y complejo debido a la construcción manual y artesanal .</a:t>
            </a:r>
          </a:p>
          <a:p>
            <a:pPr algn="just"/>
            <a:endParaRPr lang="es-ES" sz="1200" dirty="0" smtClean="0">
              <a:latin typeface="Trebuchet MS" pitchFamily="34" charset="0"/>
            </a:endParaRPr>
          </a:p>
          <a:p>
            <a:pPr algn="just"/>
            <a:r>
              <a:rPr lang="es-ES" sz="1200" b="1" dirty="0" smtClean="0">
                <a:latin typeface="Trebuchet MS" pitchFamily="34" charset="0"/>
              </a:rPr>
              <a:t>El material usado: </a:t>
            </a:r>
          </a:p>
          <a:p>
            <a:pPr algn="just"/>
            <a:r>
              <a:rPr lang="es-ES" sz="1200" dirty="0" smtClean="0">
                <a:latin typeface="Trebuchet MS" pitchFamily="34" charset="0"/>
              </a:rPr>
              <a:t>Elementos de barro ya quemados y cemento refractario para la unión de las partes</a:t>
            </a:r>
          </a:p>
          <a:p>
            <a:pPr algn="just"/>
            <a:endParaRPr lang="es-ES" sz="1200" dirty="0" smtClean="0">
              <a:latin typeface="Trebuchet MS" pitchFamily="34" charset="0"/>
            </a:endParaRPr>
          </a:p>
          <a:p>
            <a:pPr algn="just"/>
            <a:r>
              <a:rPr lang="es-ES" sz="1200" b="1" dirty="0" smtClean="0">
                <a:latin typeface="Trebuchet MS" pitchFamily="34" charset="0"/>
              </a:rPr>
              <a:t>Características: </a:t>
            </a:r>
          </a:p>
          <a:p>
            <a:pPr algn="just"/>
            <a:r>
              <a:rPr lang="es-ES" sz="1200" dirty="0" smtClean="0">
                <a:latin typeface="Trebuchet MS" pitchFamily="34" charset="0"/>
              </a:rPr>
              <a:t>Barro o arcilla roja-terracota</a:t>
            </a:r>
          </a:p>
          <a:p>
            <a:pPr algn="just"/>
            <a:r>
              <a:rPr lang="es-ES" sz="1200" dirty="0" smtClean="0">
                <a:latin typeface="Trebuchet MS" pitchFamily="34" charset="0"/>
              </a:rPr>
              <a:t>Cocción entre los 1000º y 1100ºC</a:t>
            </a:r>
          </a:p>
          <a:p>
            <a:pPr algn="just"/>
            <a:r>
              <a:rPr lang="es-ES" sz="1200" dirty="0" smtClean="0">
                <a:latin typeface="Trebuchet MS" pitchFamily="34" charset="0"/>
              </a:rPr>
              <a:t>Gran plasticidad.</a:t>
            </a:r>
          </a:p>
          <a:p>
            <a:pPr algn="just"/>
            <a:endParaRPr lang="es-ES" sz="1200" dirty="0" smtClean="0">
              <a:latin typeface="Trebuchet MS" pitchFamily="34" charset="0"/>
            </a:endParaRPr>
          </a:p>
        </p:txBody>
      </p:sp>
      <p:sp>
        <p:nvSpPr>
          <p:cNvPr id="8" name="7 Elipse"/>
          <p:cNvSpPr/>
          <p:nvPr/>
        </p:nvSpPr>
        <p:spPr>
          <a:xfrm>
            <a:off x="1943064" y="4232286"/>
            <a:ext cx="1460520" cy="1095390"/>
          </a:xfrm>
          <a:prstGeom prst="ellipse">
            <a:avLst/>
          </a:prstGeom>
          <a:noFill/>
          <a:ln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611938" y="1000125"/>
            <a:ext cx="1317625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Detallar</a:t>
            </a: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2713" name="Text Box 9"/>
          <p:cNvSpPr txBox="1">
            <a:spLocks noChangeArrowheads="1"/>
          </p:cNvSpPr>
          <p:nvPr/>
        </p:nvSpPr>
        <p:spPr bwMode="auto">
          <a:xfrm>
            <a:off x="468313" y="1052513"/>
            <a:ext cx="73088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/>
            <a:r>
              <a:rPr lang="es-ES" sz="16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1. Análisis de ingeniería</a:t>
            </a:r>
            <a:endParaRPr lang="es-ES" sz="1600" dirty="0">
              <a:solidFill>
                <a:schemeClr val="accent6"/>
              </a:solidFill>
              <a:latin typeface="Trebuchet MS" pitchFamily="34" charset="0"/>
            </a:endParaRPr>
          </a:p>
        </p:txBody>
      </p:sp>
      <p:pic>
        <p:nvPicPr>
          <p:cNvPr id="9" name="8 Imagen" descr="Montaje 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005" y="1712889"/>
            <a:ext cx="4774777" cy="3724326"/>
          </a:xfrm>
          <a:prstGeom prst="rect">
            <a:avLst/>
          </a:prstGeom>
        </p:spPr>
      </p:pic>
      <p:pic>
        <p:nvPicPr>
          <p:cNvPr id="10" name="9 Imagen" descr="Montaje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16091" y="3312157"/>
            <a:ext cx="3286170" cy="2563213"/>
          </a:xfrm>
          <a:prstGeom prst="rect">
            <a:avLst/>
          </a:prstGeom>
        </p:spPr>
      </p:pic>
      <p:pic>
        <p:nvPicPr>
          <p:cNvPr id="8" name="7 Imagen" descr="Montaje 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89435" y="4232286"/>
            <a:ext cx="2701962" cy="2107530"/>
          </a:xfrm>
          <a:prstGeom prst="rect">
            <a:avLst/>
          </a:prstGeom>
        </p:spPr>
      </p:pic>
      <p:sp>
        <p:nvSpPr>
          <p:cNvPr id="11" name="10 Rectángulo"/>
          <p:cNvSpPr/>
          <p:nvPr/>
        </p:nvSpPr>
        <p:spPr>
          <a:xfrm>
            <a:off x="373005" y="1457298"/>
            <a:ext cx="1861407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ES" sz="1300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ANALISIS DE FORMAS*</a:t>
            </a:r>
          </a:p>
        </p:txBody>
      </p:sp>
      <p:pic>
        <p:nvPicPr>
          <p:cNvPr id="2050" name="Picture 2" descr="Montaje frontal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88418" y="1785915"/>
            <a:ext cx="2096726" cy="1935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11 CuadroTexto"/>
          <p:cNvSpPr txBox="1"/>
          <p:nvPr/>
        </p:nvSpPr>
        <p:spPr>
          <a:xfrm>
            <a:off x="6131415" y="3794130"/>
            <a:ext cx="1726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i="1" dirty="0" smtClean="0">
                <a:latin typeface="Trebuchet MS" pitchFamily="34" charset="0"/>
              </a:rPr>
              <a:t>Montaje experimental</a:t>
            </a:r>
            <a:endParaRPr lang="es-CO" sz="1200" i="1" dirty="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611938" y="1000125"/>
            <a:ext cx="1317625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Detallar</a:t>
            </a: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2713" name="Text Box 9"/>
          <p:cNvSpPr txBox="1">
            <a:spLocks noChangeArrowheads="1"/>
          </p:cNvSpPr>
          <p:nvPr/>
        </p:nvSpPr>
        <p:spPr bwMode="auto">
          <a:xfrm>
            <a:off x="468313" y="1052513"/>
            <a:ext cx="73088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/>
            <a:r>
              <a:rPr lang="es-ES" sz="16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1. Análisis de ingeniería</a:t>
            </a:r>
            <a:endParaRPr lang="es-ES" sz="1600" dirty="0">
              <a:solidFill>
                <a:schemeClr val="accent6"/>
              </a:solidFill>
              <a:latin typeface="Trebuchet MS" pitchFamily="34" charset="0"/>
            </a:endParaRPr>
          </a:p>
        </p:txBody>
      </p:sp>
      <p:pic>
        <p:nvPicPr>
          <p:cNvPr id="7" name="6 Imagen" descr="Caja negra de la prueb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8125" y="1530324"/>
            <a:ext cx="4677941" cy="4590666"/>
          </a:xfrm>
          <a:prstGeom prst="rect">
            <a:avLst/>
          </a:prstGeom>
        </p:spPr>
      </p:pic>
      <p:pic>
        <p:nvPicPr>
          <p:cNvPr id="11" name="10 Imagen" descr="camara 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84187" y="3246435"/>
            <a:ext cx="1314468" cy="14129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6" name="5 Imagen" descr="camara 3.PNG"/>
          <p:cNvPicPr>
            <a:picLocks noChangeAspect="1"/>
          </p:cNvPicPr>
          <p:nvPr/>
        </p:nvPicPr>
        <p:blipFill>
          <a:blip r:embed="rId5">
            <a:lum/>
          </a:blip>
          <a:stretch>
            <a:fillRect/>
          </a:stretch>
        </p:blipFill>
        <p:spPr>
          <a:xfrm>
            <a:off x="409518" y="1493811"/>
            <a:ext cx="1846260" cy="1724910"/>
          </a:xfrm>
          <a:prstGeom prst="rect">
            <a:avLst/>
          </a:prstGeom>
        </p:spPr>
      </p:pic>
      <p:pic>
        <p:nvPicPr>
          <p:cNvPr id="8" name="7 Imagen" descr="camara 2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74648" y="4597416"/>
            <a:ext cx="1548522" cy="17161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611938" y="1000125"/>
            <a:ext cx="1317625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Detallar</a:t>
            </a: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2713" name="Text Box 9"/>
          <p:cNvSpPr txBox="1">
            <a:spLocks noChangeArrowheads="1"/>
          </p:cNvSpPr>
          <p:nvPr/>
        </p:nvSpPr>
        <p:spPr bwMode="auto">
          <a:xfrm>
            <a:off x="468313" y="1052513"/>
            <a:ext cx="73088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/>
            <a:r>
              <a:rPr lang="es-ES" sz="16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1. Análisis de ingeniería</a:t>
            </a:r>
            <a:endParaRPr lang="es-ES" sz="1600" dirty="0">
              <a:solidFill>
                <a:schemeClr val="accent6"/>
              </a:solidFill>
              <a:latin typeface="Trebuchet MS" pitchFamily="34" charset="0"/>
            </a:endParaRPr>
          </a:p>
        </p:txBody>
      </p:sp>
      <p:pic>
        <p:nvPicPr>
          <p:cNvPr id="5" name="4 Imagen" descr="Las 3 camara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4908" y="1561526"/>
            <a:ext cx="5330898" cy="41677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611938" y="1000125"/>
            <a:ext cx="1317625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Detallar</a:t>
            </a: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2713" name="Text Box 9"/>
          <p:cNvSpPr txBox="1">
            <a:spLocks noChangeArrowheads="1"/>
          </p:cNvSpPr>
          <p:nvPr/>
        </p:nvSpPr>
        <p:spPr bwMode="auto">
          <a:xfrm>
            <a:off x="468313" y="1052513"/>
            <a:ext cx="73088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/>
            <a:r>
              <a:rPr lang="es-ES" sz="16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1. Análisis de ingeniería</a:t>
            </a:r>
            <a:endParaRPr lang="es-ES" sz="1600" dirty="0">
              <a:solidFill>
                <a:schemeClr val="accent6"/>
              </a:solidFill>
              <a:latin typeface="Trebuchet MS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7310" y="2078019"/>
            <a:ext cx="4563165" cy="1716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6 Imagen" descr="Las 3 camaras.jpg"/>
          <p:cNvPicPr>
            <a:picLocks noChangeAspect="1"/>
          </p:cNvPicPr>
          <p:nvPr/>
        </p:nvPicPr>
        <p:blipFill>
          <a:blip r:embed="rId4"/>
          <a:srcRect l="72012" b="1538"/>
          <a:stretch>
            <a:fillRect/>
          </a:stretch>
        </p:blipFill>
        <p:spPr>
          <a:xfrm>
            <a:off x="519057" y="1566837"/>
            <a:ext cx="1699279" cy="4673663"/>
          </a:xfrm>
          <a:prstGeom prst="rect">
            <a:avLst/>
          </a:prstGeom>
        </p:spPr>
      </p:pic>
      <p:sp>
        <p:nvSpPr>
          <p:cNvPr id="9" name="8 CuadroTexto"/>
          <p:cNvSpPr txBox="1"/>
          <p:nvPr/>
        </p:nvSpPr>
        <p:spPr>
          <a:xfrm>
            <a:off x="5886468" y="4305312"/>
            <a:ext cx="1131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i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Liviana</a:t>
            </a:r>
            <a:endParaRPr lang="es-CO" i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6434163" y="4737733"/>
            <a:ext cx="14240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i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Ágil</a:t>
            </a:r>
            <a:endParaRPr lang="es-CO" sz="1600" i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5557851" y="5125804"/>
            <a:ext cx="22272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i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Bajo consumo </a:t>
            </a:r>
            <a:endParaRPr lang="es-CO" sz="2400" i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6543702" y="5687071"/>
            <a:ext cx="1716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i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Cómoda</a:t>
            </a:r>
            <a:endParaRPr lang="es-CO" sz="1600" i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2783823" y="1639863"/>
            <a:ext cx="1149674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s-CO" sz="15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Resultados</a:t>
            </a:r>
            <a:endParaRPr lang="es-CO" sz="15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2271681" y="4779981"/>
            <a:ext cx="2816605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s-CO" sz="15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Cámara de combustión MIXTA</a:t>
            </a:r>
            <a:endParaRPr lang="es-CO" sz="15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</p:txBody>
      </p:sp>
      <p:graphicFrame>
        <p:nvGraphicFramePr>
          <p:cNvPr id="15" name="14 Diagrama"/>
          <p:cNvGraphicFramePr/>
          <p:nvPr/>
        </p:nvGraphicFramePr>
        <p:xfrm>
          <a:off x="5083182" y="4743468"/>
          <a:ext cx="474669" cy="4746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611938" y="1000125"/>
            <a:ext cx="1317625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Detallar</a:t>
            </a: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2713" name="Text Box 9"/>
          <p:cNvSpPr txBox="1">
            <a:spLocks noChangeArrowheads="1"/>
          </p:cNvSpPr>
          <p:nvPr/>
        </p:nvSpPr>
        <p:spPr bwMode="auto">
          <a:xfrm>
            <a:off x="468313" y="1052513"/>
            <a:ext cx="73088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/>
            <a:r>
              <a:rPr lang="es-ES" sz="16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2</a:t>
            </a:r>
            <a:r>
              <a:rPr lang="es-ES" sz="16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. </a:t>
            </a:r>
            <a:r>
              <a:rPr lang="es-ES" sz="16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Análisis </a:t>
            </a:r>
            <a:r>
              <a:rPr lang="es-ES" sz="16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computacional</a:t>
            </a:r>
            <a:endParaRPr lang="es-ES" sz="1600" dirty="0">
              <a:solidFill>
                <a:schemeClr val="accent6"/>
              </a:solidFill>
              <a:latin typeface="Trebuchet MS" pitchFamily="34" charset="0"/>
            </a:endParaRPr>
          </a:p>
        </p:txBody>
      </p:sp>
      <p:pic>
        <p:nvPicPr>
          <p:cNvPr id="19" name="18 Imagen" descr="centro de masa de la oll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2981" y="1895454"/>
            <a:ext cx="1131903" cy="172615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6" name="15 Imagen" descr="deformacion total parrill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6031" y="2114532"/>
            <a:ext cx="1652859" cy="129014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20 Imagen" descr="deformacion modelo simpl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9518" y="3878273"/>
            <a:ext cx="1679598" cy="131101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4" name="23 Rectángulo"/>
          <p:cNvSpPr/>
          <p:nvPr/>
        </p:nvSpPr>
        <p:spPr>
          <a:xfrm>
            <a:off x="2235169" y="1858941"/>
            <a:ext cx="2848014" cy="17697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s-CO" sz="15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Análisis en el contexto de uso</a:t>
            </a:r>
          </a:p>
          <a:p>
            <a:pPr algn="l"/>
            <a:r>
              <a:rPr lang="es-CO" sz="1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Parilla</a:t>
            </a:r>
            <a:endParaRPr lang="es-CO" sz="1300" b="1" dirty="0" smtClean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s-CO" sz="1200" dirty="0" smtClean="0">
                <a:latin typeface="Trebuchet MS" pitchFamily="34" charset="0"/>
              </a:rPr>
              <a:t> Material: Hierro</a:t>
            </a:r>
          </a:p>
          <a:p>
            <a:pPr algn="l">
              <a:buFont typeface="Arial" pitchFamily="34" charset="0"/>
              <a:buChar char="•"/>
            </a:pPr>
            <a:r>
              <a:rPr lang="es-CO" sz="1200" dirty="0" smtClean="0">
                <a:latin typeface="Trebuchet MS" pitchFamily="34" charset="0"/>
              </a:rPr>
              <a:t> Esfuerzo de fluencia: 350 </a:t>
            </a:r>
            <a:r>
              <a:rPr lang="es-CO" sz="1200" dirty="0" err="1" smtClean="0">
                <a:latin typeface="Trebuchet MS" pitchFamily="34" charset="0"/>
              </a:rPr>
              <a:t>Mpa</a:t>
            </a:r>
            <a:endParaRPr lang="es-CO" sz="1200" dirty="0" smtClean="0">
              <a:latin typeface="Trebuchet MS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s-CO" sz="1200" dirty="0" smtClean="0">
                <a:latin typeface="Trebuchet MS" pitchFamily="34" charset="0"/>
              </a:rPr>
              <a:t> Carga: 100 N (Olla mediana con agua).</a:t>
            </a:r>
          </a:p>
          <a:p>
            <a:pPr algn="l">
              <a:buFont typeface="Arial" pitchFamily="34" charset="0"/>
              <a:buChar char="•"/>
            </a:pPr>
            <a:r>
              <a:rPr lang="es-CO" sz="1200" dirty="0" smtClean="0">
                <a:latin typeface="Trebuchet MS" pitchFamily="34" charset="0"/>
              </a:rPr>
              <a:t> Esfuerzo Máximo: </a:t>
            </a:r>
            <a:r>
              <a:rPr lang="es-ES" sz="1200" dirty="0" smtClean="0">
                <a:latin typeface="Trebuchet MS" pitchFamily="34" charset="0"/>
              </a:rPr>
              <a:t>34,31 </a:t>
            </a:r>
            <a:r>
              <a:rPr lang="es-ES" sz="1200" dirty="0" err="1" smtClean="0">
                <a:latin typeface="Trebuchet MS" pitchFamily="34" charset="0"/>
              </a:rPr>
              <a:t>Mpa</a:t>
            </a:r>
            <a:endParaRPr lang="es-ES" sz="1200" dirty="0" smtClean="0">
              <a:latin typeface="Trebuchet MS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s-ES" sz="1200" dirty="0" smtClean="0">
                <a:latin typeface="Trebuchet MS" pitchFamily="34" charset="0"/>
              </a:rPr>
              <a:t> Factor de seguridad: 10 </a:t>
            </a:r>
          </a:p>
          <a:p>
            <a:pPr algn="l">
              <a:buFont typeface="Arial" pitchFamily="34" charset="0"/>
              <a:buChar char="•"/>
            </a:pPr>
            <a:r>
              <a:rPr lang="es-ES" sz="1200" dirty="0" smtClean="0">
                <a:latin typeface="Trebuchet MS" pitchFamily="34" charset="0"/>
              </a:rPr>
              <a:t> Deformación: 0,15749 mm.</a:t>
            </a:r>
            <a:endParaRPr lang="es-CO" sz="1200" dirty="0" smtClean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</p:txBody>
      </p:sp>
      <p:sp>
        <p:nvSpPr>
          <p:cNvPr id="25" name="24 Rectángulo"/>
          <p:cNvSpPr/>
          <p:nvPr/>
        </p:nvSpPr>
        <p:spPr>
          <a:xfrm>
            <a:off x="482544" y="1457298"/>
            <a:ext cx="722957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s-ES" sz="15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Objetivo: </a:t>
            </a:r>
            <a:r>
              <a:rPr lang="es-ES" sz="1200" dirty="0" smtClean="0">
                <a:latin typeface="Trebuchet MS" pitchFamily="34" charset="0"/>
              </a:rPr>
              <a:t>Garantizar la usabilidad, estabilidad y seguridad del producto diseñado.</a:t>
            </a:r>
          </a:p>
        </p:txBody>
      </p:sp>
      <p:sp>
        <p:nvSpPr>
          <p:cNvPr id="26" name="25 Rectángulo"/>
          <p:cNvSpPr/>
          <p:nvPr/>
        </p:nvSpPr>
        <p:spPr>
          <a:xfrm>
            <a:off x="4973643" y="3757617"/>
            <a:ext cx="2848014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s-CO" sz="15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Análisis de estabilidad</a:t>
            </a:r>
          </a:p>
          <a:p>
            <a:pPr algn="l">
              <a:buFont typeface="Arial" pitchFamily="34" charset="0"/>
              <a:buChar char="•"/>
            </a:pPr>
            <a:r>
              <a:rPr lang="es-ES" sz="1200" dirty="0" smtClean="0">
                <a:latin typeface="Trebuchet MS" pitchFamily="34" charset="0"/>
              </a:rPr>
              <a:t> Una carga mayor o igual a 7,5 Kg y menor a 15,6 Kg el sistema se desliza.</a:t>
            </a:r>
          </a:p>
          <a:p>
            <a:pPr algn="l">
              <a:buFont typeface="Arial" pitchFamily="34" charset="0"/>
              <a:buChar char="•"/>
            </a:pPr>
            <a:r>
              <a:rPr lang="es-ES" sz="1200" dirty="0" smtClean="0">
                <a:latin typeface="Trebuchet MS" pitchFamily="34" charset="0"/>
              </a:rPr>
              <a:t> Una carga mayor a 15,6 Kg el sistema puede volcarse</a:t>
            </a:r>
          </a:p>
          <a:p>
            <a:pPr algn="l">
              <a:buFont typeface="Arial" pitchFamily="34" charset="0"/>
              <a:buChar char="•"/>
            </a:pPr>
            <a:r>
              <a:rPr lang="es-ES" sz="1200" dirty="0" smtClean="0">
                <a:latin typeface="Trebuchet MS" pitchFamily="34" charset="0"/>
              </a:rPr>
              <a:t> Cargas menores a 7,5 Kg la estabilidad del sistema permanece</a:t>
            </a:r>
          </a:p>
          <a:p>
            <a:pPr algn="l"/>
            <a:endParaRPr lang="es-CO" sz="1200" b="1" dirty="0" smtClean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</p:txBody>
      </p:sp>
      <p:sp>
        <p:nvSpPr>
          <p:cNvPr id="28" name="27 Rectángulo"/>
          <p:cNvSpPr/>
          <p:nvPr/>
        </p:nvSpPr>
        <p:spPr>
          <a:xfrm>
            <a:off x="2198655" y="3684591"/>
            <a:ext cx="390689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s-CO" sz="15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Análisis de seguridad en </a:t>
            </a:r>
          </a:p>
          <a:p>
            <a:pPr algn="l"/>
            <a:r>
              <a:rPr lang="es-CO" sz="15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el transporte</a:t>
            </a:r>
          </a:p>
          <a:p>
            <a:pPr algn="l"/>
            <a:r>
              <a:rPr lang="es-CO" sz="1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Tapa inferior y agarraderas</a:t>
            </a:r>
            <a:endParaRPr lang="es-CO" sz="1300" b="1" dirty="0" smtClean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s-CO" sz="1200" dirty="0" smtClean="0">
                <a:latin typeface="Trebuchet MS" pitchFamily="34" charset="0"/>
              </a:rPr>
              <a:t> Material: Acero</a:t>
            </a:r>
          </a:p>
          <a:p>
            <a:pPr algn="l">
              <a:buFont typeface="Arial" pitchFamily="34" charset="0"/>
              <a:buChar char="•"/>
            </a:pPr>
            <a:r>
              <a:rPr lang="es-CO" sz="1200" dirty="0" smtClean="0">
                <a:latin typeface="Trebuchet MS" pitchFamily="34" charset="0"/>
              </a:rPr>
              <a:t> Esfuerzo de fluencia: 250 </a:t>
            </a:r>
            <a:r>
              <a:rPr lang="es-CO" sz="1200" dirty="0" err="1" smtClean="0">
                <a:latin typeface="Trebuchet MS" pitchFamily="34" charset="0"/>
              </a:rPr>
              <a:t>Mpa</a:t>
            </a:r>
            <a:endParaRPr lang="es-CO" sz="1200" dirty="0" smtClean="0">
              <a:latin typeface="Trebuchet MS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s-CO" sz="1200" dirty="0" smtClean="0">
                <a:latin typeface="Trebuchet MS" pitchFamily="34" charset="0"/>
              </a:rPr>
              <a:t> Carga: 250 N (Peso del </a:t>
            </a:r>
            <a:r>
              <a:rPr lang="es-CO" sz="1200" dirty="0" err="1" smtClean="0">
                <a:latin typeface="Trebuchet MS" pitchFamily="34" charset="0"/>
              </a:rPr>
              <a:t>sisitema</a:t>
            </a:r>
            <a:r>
              <a:rPr lang="es-CO" sz="1200" dirty="0" smtClean="0">
                <a:latin typeface="Trebuchet MS" pitchFamily="34" charset="0"/>
              </a:rPr>
              <a:t>).</a:t>
            </a:r>
          </a:p>
          <a:p>
            <a:pPr algn="l">
              <a:buFont typeface="Arial" pitchFamily="34" charset="0"/>
              <a:buChar char="•"/>
            </a:pPr>
            <a:r>
              <a:rPr lang="es-CO" sz="1200" dirty="0" smtClean="0">
                <a:latin typeface="Trebuchet MS" pitchFamily="34" charset="0"/>
              </a:rPr>
              <a:t> Esfuerzo Máximo: </a:t>
            </a:r>
            <a:r>
              <a:rPr lang="es-ES" sz="1200" dirty="0" smtClean="0">
                <a:latin typeface="Trebuchet MS" pitchFamily="34" charset="0"/>
              </a:rPr>
              <a:t>18,657 </a:t>
            </a:r>
            <a:r>
              <a:rPr lang="es-ES" sz="1200" dirty="0" err="1" smtClean="0">
                <a:latin typeface="Trebuchet MS" pitchFamily="34" charset="0"/>
              </a:rPr>
              <a:t>Mpa</a:t>
            </a:r>
            <a:r>
              <a:rPr lang="es-ES" sz="1200" dirty="0" smtClean="0">
                <a:latin typeface="Trebuchet MS" pitchFamily="34" charset="0"/>
              </a:rPr>
              <a:t>.</a:t>
            </a:r>
          </a:p>
          <a:p>
            <a:pPr algn="l">
              <a:buFont typeface="Arial" pitchFamily="34" charset="0"/>
              <a:buChar char="•"/>
            </a:pPr>
            <a:r>
              <a:rPr lang="es-ES" sz="1200" dirty="0" smtClean="0">
                <a:latin typeface="Trebuchet MS" pitchFamily="34" charset="0"/>
              </a:rPr>
              <a:t> Factor de seguridad: 15</a:t>
            </a:r>
          </a:p>
          <a:p>
            <a:pPr algn="l">
              <a:buFont typeface="Arial" pitchFamily="34" charset="0"/>
              <a:buChar char="•"/>
            </a:pPr>
            <a:r>
              <a:rPr lang="es-ES" sz="1200" dirty="0" smtClean="0">
                <a:latin typeface="Trebuchet MS" pitchFamily="34" charset="0"/>
              </a:rPr>
              <a:t> Deformación: 0,15655 mm.</a:t>
            </a:r>
            <a:endParaRPr lang="es-CO" sz="1200" dirty="0" smtClean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</p:txBody>
      </p:sp>
      <p:pic>
        <p:nvPicPr>
          <p:cNvPr id="30" name="29 Imagen" descr="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5570" y="5692805"/>
            <a:ext cx="7200936" cy="6678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84 Rectángulo redondeado"/>
          <p:cNvSpPr/>
          <p:nvPr/>
        </p:nvSpPr>
        <p:spPr>
          <a:xfrm>
            <a:off x="1797011" y="3830643"/>
            <a:ext cx="2373346" cy="401643"/>
          </a:xfrm>
          <a:prstGeom prst="round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CuadroTexto"/>
          <p:cNvSpPr txBox="1"/>
          <p:nvPr/>
        </p:nvSpPr>
        <p:spPr>
          <a:xfrm>
            <a:off x="4683191" y="1000125"/>
            <a:ext cx="3248005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Definición del problema</a:t>
            </a:r>
            <a:r>
              <a:rPr lang="es-ES" sz="2000" b="1" dirty="0" smtClean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* </a:t>
            </a:r>
            <a:endParaRPr lang="es-ES" sz="2000" b="1" dirty="0">
              <a:solidFill>
                <a:schemeClr val="bg1">
                  <a:lumMod val="75000"/>
                </a:schemeClr>
              </a:solidFill>
              <a:latin typeface="Trebuchet MS" pitchFamily="34" charset="0"/>
            </a:endParaRPr>
          </a:p>
          <a:p>
            <a:pPr algn="l">
              <a:defRPr/>
            </a:pPr>
            <a:endParaRPr lang="es-CO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906551" y="138427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ES" sz="12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“Sistema de cocción  y calefacción  para hogares ubicados en zonas aisladas  sin conexión a la red eléctrica”</a:t>
            </a:r>
            <a:endParaRPr lang="es-ES" sz="12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367071" y="2545068"/>
            <a:ext cx="189867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000" b="1" dirty="0" smtClean="0">
                <a:latin typeface="Trebuchet MS" pitchFamily="34" charset="0"/>
              </a:rPr>
              <a:t>Ubicadas en su mayoría en:</a:t>
            </a:r>
            <a:endParaRPr lang="es-ES" sz="1000" b="1" dirty="0">
              <a:latin typeface="Trebuchet MS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2527272" y="3173409"/>
            <a:ext cx="94933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000" b="1" dirty="0" smtClean="0">
                <a:latin typeface="Trebuchet MS" pitchFamily="34" charset="0"/>
              </a:rPr>
              <a:t>Fuentes de </a:t>
            </a:r>
          </a:p>
          <a:p>
            <a:pPr algn="ctr"/>
            <a:r>
              <a:rPr lang="es-ES" sz="1000" b="1" dirty="0" smtClean="0">
                <a:latin typeface="Trebuchet MS" pitchFamily="34" charset="0"/>
              </a:rPr>
              <a:t>energía.</a:t>
            </a:r>
            <a:endParaRPr lang="es-ES" sz="1000" b="1" dirty="0">
              <a:latin typeface="Trebuchet MS" pitchFamily="34" charset="0"/>
            </a:endParaRPr>
          </a:p>
        </p:txBody>
      </p:sp>
      <p:grpSp>
        <p:nvGrpSpPr>
          <p:cNvPr id="16" name="15 Grupo"/>
          <p:cNvGrpSpPr/>
          <p:nvPr/>
        </p:nvGrpSpPr>
        <p:grpSpPr>
          <a:xfrm>
            <a:off x="3330557" y="1931967"/>
            <a:ext cx="1971703" cy="401643"/>
            <a:chOff x="3330557" y="2114532"/>
            <a:chExt cx="1971703" cy="401643"/>
          </a:xfrm>
        </p:grpSpPr>
        <p:sp>
          <p:nvSpPr>
            <p:cNvPr id="15" name="14 Rectángulo redondeado"/>
            <p:cNvSpPr/>
            <p:nvPr/>
          </p:nvSpPr>
          <p:spPr>
            <a:xfrm>
              <a:off x="3330557" y="2114532"/>
              <a:ext cx="1971703" cy="401643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" name="5 Rectángulo"/>
            <p:cNvSpPr/>
            <p:nvPr/>
          </p:nvSpPr>
          <p:spPr>
            <a:xfrm>
              <a:off x="3330558" y="2187558"/>
              <a:ext cx="1971702" cy="276999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es-ES" sz="1200" dirty="0" smtClean="0">
                  <a:solidFill>
                    <a:schemeClr val="bg1"/>
                  </a:solidFill>
                  <a:latin typeface="Trebuchet MS" pitchFamily="34" charset="0"/>
                </a:rPr>
                <a:t>Zonas no interconectadas</a:t>
              </a:r>
              <a:endParaRPr lang="es-ES" sz="1200" dirty="0">
                <a:solidFill>
                  <a:schemeClr val="bg1"/>
                </a:solidFill>
                <a:latin typeface="Trebuchet MS" pitchFamily="34" charset="0"/>
              </a:endParaRPr>
            </a:p>
          </p:txBody>
        </p:sp>
      </p:grpSp>
      <p:sp>
        <p:nvSpPr>
          <p:cNvPr id="20" name="19 Flecha abajo"/>
          <p:cNvSpPr/>
          <p:nvPr/>
        </p:nvSpPr>
        <p:spPr>
          <a:xfrm>
            <a:off x="4206870" y="2370123"/>
            <a:ext cx="146052" cy="219078"/>
          </a:xfrm>
          <a:prstGeom prst="downArrow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21" name="20 Grupo"/>
          <p:cNvGrpSpPr/>
          <p:nvPr/>
        </p:nvGrpSpPr>
        <p:grpSpPr>
          <a:xfrm>
            <a:off x="3768714" y="3100383"/>
            <a:ext cx="1095390" cy="401643"/>
            <a:chOff x="3330557" y="2114532"/>
            <a:chExt cx="1971703" cy="401643"/>
          </a:xfrm>
        </p:grpSpPr>
        <p:sp>
          <p:nvSpPr>
            <p:cNvPr id="22" name="21 Rectángulo redondeado"/>
            <p:cNvSpPr/>
            <p:nvPr/>
          </p:nvSpPr>
          <p:spPr>
            <a:xfrm>
              <a:off x="3330557" y="2114532"/>
              <a:ext cx="1971703" cy="401643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3" name="22 Rectángulo"/>
            <p:cNvSpPr/>
            <p:nvPr/>
          </p:nvSpPr>
          <p:spPr>
            <a:xfrm>
              <a:off x="3330558" y="2187558"/>
              <a:ext cx="1971702" cy="276999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es-ES" sz="1200" dirty="0" smtClean="0">
                  <a:solidFill>
                    <a:schemeClr val="bg1"/>
                  </a:solidFill>
                  <a:latin typeface="Trebuchet MS" pitchFamily="34" charset="0"/>
                </a:rPr>
                <a:t>Áreas rurales</a:t>
              </a:r>
              <a:endParaRPr lang="es-ES" sz="1200" dirty="0">
                <a:solidFill>
                  <a:schemeClr val="bg1"/>
                </a:solidFill>
                <a:latin typeface="Trebuchet MS" pitchFamily="34" charset="0"/>
              </a:endParaRPr>
            </a:p>
          </p:txBody>
        </p:sp>
      </p:grpSp>
      <p:sp>
        <p:nvSpPr>
          <p:cNvPr id="24" name="23 Flecha abajo"/>
          <p:cNvSpPr/>
          <p:nvPr/>
        </p:nvSpPr>
        <p:spPr>
          <a:xfrm rot="5400000">
            <a:off x="3494865" y="3191666"/>
            <a:ext cx="182567" cy="219079"/>
          </a:xfrm>
          <a:prstGeom prst="downArrow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25" name="24 Grupo"/>
          <p:cNvGrpSpPr/>
          <p:nvPr/>
        </p:nvGrpSpPr>
        <p:grpSpPr>
          <a:xfrm>
            <a:off x="3257531" y="4524391"/>
            <a:ext cx="1131904" cy="1460520"/>
            <a:chOff x="3330555" y="2114532"/>
            <a:chExt cx="2431767" cy="1789137"/>
          </a:xfrm>
        </p:grpSpPr>
        <p:sp>
          <p:nvSpPr>
            <p:cNvPr id="26" name="25 Rectángulo redondeado"/>
            <p:cNvSpPr/>
            <p:nvPr/>
          </p:nvSpPr>
          <p:spPr>
            <a:xfrm>
              <a:off x="3330555" y="2114532"/>
              <a:ext cx="2431767" cy="1789137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" name="26 Rectángulo"/>
            <p:cNvSpPr/>
            <p:nvPr/>
          </p:nvSpPr>
          <p:spPr>
            <a:xfrm>
              <a:off x="3330561" y="2187558"/>
              <a:ext cx="2323684" cy="1658916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s-ES" sz="1000" dirty="0" smtClean="0">
                  <a:solidFill>
                    <a:schemeClr val="bg1"/>
                  </a:solidFill>
                  <a:latin typeface="Trebuchet MS" pitchFamily="34" charset="0"/>
                </a:rPr>
                <a:t>Kerosén</a:t>
              </a:r>
            </a:p>
            <a:p>
              <a:r>
                <a:rPr lang="es-ES" sz="1000" dirty="0" smtClean="0">
                  <a:solidFill>
                    <a:schemeClr val="bg1"/>
                  </a:solidFill>
                  <a:latin typeface="Trebuchet MS" pitchFamily="34" charset="0"/>
                </a:rPr>
                <a:t>Leña</a:t>
              </a:r>
            </a:p>
            <a:p>
              <a:r>
                <a:rPr lang="es-ES" sz="1000" dirty="0" smtClean="0">
                  <a:solidFill>
                    <a:schemeClr val="bg1"/>
                  </a:solidFill>
                  <a:latin typeface="Trebuchet MS" pitchFamily="34" charset="0"/>
                </a:rPr>
                <a:t>Carbón</a:t>
              </a:r>
            </a:p>
            <a:p>
              <a:r>
                <a:rPr lang="es-ES" sz="1000" dirty="0" smtClean="0">
                  <a:solidFill>
                    <a:schemeClr val="bg1"/>
                  </a:solidFill>
                  <a:latin typeface="Trebuchet MS" pitchFamily="34" charset="0"/>
                </a:rPr>
                <a:t>Gasolina</a:t>
              </a:r>
            </a:p>
            <a:p>
              <a:r>
                <a:rPr lang="es-ES" sz="1000" dirty="0" smtClean="0">
                  <a:solidFill>
                    <a:schemeClr val="bg1"/>
                  </a:solidFill>
                  <a:latin typeface="Trebuchet MS" pitchFamily="34" charset="0"/>
                </a:rPr>
                <a:t>Pilas</a:t>
              </a:r>
            </a:p>
            <a:p>
              <a:r>
                <a:rPr lang="es-ES" sz="1200" b="1" dirty="0" smtClean="0">
                  <a:solidFill>
                    <a:schemeClr val="accent6"/>
                  </a:solidFill>
                  <a:latin typeface="Trebuchet MS" pitchFamily="34" charset="0"/>
                </a:rPr>
                <a:t>Biomasa</a:t>
              </a:r>
            </a:p>
            <a:p>
              <a:r>
                <a:rPr lang="es-ES" sz="1000" dirty="0" smtClean="0">
                  <a:solidFill>
                    <a:schemeClr val="bg1"/>
                  </a:solidFill>
                  <a:latin typeface="Trebuchet MS" pitchFamily="34" charset="0"/>
                </a:rPr>
                <a:t>Velas</a:t>
              </a:r>
            </a:p>
            <a:p>
              <a:r>
                <a:rPr lang="es-ES" sz="1000" dirty="0" smtClean="0">
                  <a:solidFill>
                    <a:schemeClr val="bg1"/>
                  </a:solidFill>
                  <a:latin typeface="Trebuchet MS" pitchFamily="34" charset="0"/>
                </a:rPr>
                <a:t>Eléctrica</a:t>
              </a:r>
              <a:endParaRPr lang="es-ES" sz="1000" dirty="0">
                <a:solidFill>
                  <a:schemeClr val="bg1"/>
                </a:solidFill>
                <a:latin typeface="Trebuchet MS" pitchFamily="34" charset="0"/>
              </a:endParaRPr>
            </a:p>
          </p:txBody>
        </p:sp>
      </p:grpSp>
      <p:grpSp>
        <p:nvGrpSpPr>
          <p:cNvPr id="29" name="28 Grupo"/>
          <p:cNvGrpSpPr/>
          <p:nvPr/>
        </p:nvGrpSpPr>
        <p:grpSpPr>
          <a:xfrm>
            <a:off x="5922981" y="4962546"/>
            <a:ext cx="1679598" cy="534691"/>
            <a:chOff x="3330557" y="2114532"/>
            <a:chExt cx="1971703" cy="534691"/>
          </a:xfrm>
        </p:grpSpPr>
        <p:sp>
          <p:nvSpPr>
            <p:cNvPr id="30" name="29 Rectángulo redondeado"/>
            <p:cNvSpPr/>
            <p:nvPr/>
          </p:nvSpPr>
          <p:spPr>
            <a:xfrm>
              <a:off x="3330557" y="2114532"/>
              <a:ext cx="1971703" cy="401643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1" name="30 Rectángulo"/>
            <p:cNvSpPr/>
            <p:nvPr/>
          </p:nvSpPr>
          <p:spPr>
            <a:xfrm>
              <a:off x="3330559" y="2187558"/>
              <a:ext cx="1971701" cy="461665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es-ES" sz="1200" dirty="0" smtClean="0">
                  <a:solidFill>
                    <a:schemeClr val="bg1"/>
                  </a:solidFill>
                  <a:latin typeface="Trebuchet MS" pitchFamily="34" charset="0"/>
                </a:rPr>
                <a:t>Problemas en la salud</a:t>
              </a:r>
              <a:endParaRPr lang="es-ES" sz="1200" dirty="0">
                <a:solidFill>
                  <a:schemeClr val="bg1"/>
                </a:solidFill>
                <a:latin typeface="Trebuchet MS" pitchFamily="34" charset="0"/>
              </a:endParaRPr>
            </a:p>
          </p:txBody>
        </p:sp>
      </p:grpSp>
      <p:sp>
        <p:nvSpPr>
          <p:cNvPr id="33" name="32 Rectángulo redondeado"/>
          <p:cNvSpPr/>
          <p:nvPr/>
        </p:nvSpPr>
        <p:spPr>
          <a:xfrm>
            <a:off x="5996007" y="5692806"/>
            <a:ext cx="1533546" cy="474669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33 Rectángulo"/>
          <p:cNvSpPr/>
          <p:nvPr/>
        </p:nvSpPr>
        <p:spPr>
          <a:xfrm>
            <a:off x="5996009" y="5692806"/>
            <a:ext cx="1533544" cy="40973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/>
                </a:solidFill>
                <a:latin typeface="Trebuchet MS" pitchFamily="34" charset="0"/>
              </a:rPr>
              <a:t>Problemas </a:t>
            </a:r>
          </a:p>
          <a:p>
            <a:pPr algn="ctr"/>
            <a:r>
              <a:rPr lang="es-ES" sz="1200" dirty="0" smtClean="0">
                <a:solidFill>
                  <a:schemeClr val="bg1"/>
                </a:solidFill>
                <a:latin typeface="Trebuchet MS" pitchFamily="34" charset="0"/>
              </a:rPr>
              <a:t>medioambientales</a:t>
            </a:r>
            <a:endParaRPr lang="es-ES" sz="1200" dirty="0">
              <a:solidFill>
                <a:schemeClr val="bg1"/>
              </a:solidFill>
              <a:latin typeface="Trebuchet MS" pitchFamily="34" charset="0"/>
            </a:endParaRPr>
          </a:p>
        </p:txBody>
      </p:sp>
      <p:cxnSp>
        <p:nvCxnSpPr>
          <p:cNvPr id="39" name="38 Conector recto de flecha"/>
          <p:cNvCxnSpPr/>
          <p:nvPr/>
        </p:nvCxnSpPr>
        <p:spPr>
          <a:xfrm>
            <a:off x="5212407" y="2152632"/>
            <a:ext cx="839799" cy="1588"/>
          </a:xfrm>
          <a:prstGeom prst="straightConnector1">
            <a:avLst/>
          </a:prstGeom>
          <a:ln>
            <a:solidFill>
              <a:schemeClr val="accent6"/>
            </a:solidFill>
            <a:prstDash val="sysDot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39 Rectángulo"/>
          <p:cNvSpPr/>
          <p:nvPr/>
        </p:nvSpPr>
        <p:spPr>
          <a:xfrm>
            <a:off x="5667389" y="2043039"/>
            <a:ext cx="146052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200" b="1" dirty="0" smtClean="0">
                <a:latin typeface="Trebuchet MS" pitchFamily="34" charset="0"/>
              </a:rPr>
              <a:t>64.5%  </a:t>
            </a:r>
          </a:p>
          <a:p>
            <a:pPr algn="ctr"/>
            <a:r>
              <a:rPr lang="es-ES" sz="800" b="1" dirty="0" smtClean="0">
                <a:latin typeface="Trebuchet MS" pitchFamily="34" charset="0"/>
              </a:rPr>
              <a:t>Del territorio Nacional</a:t>
            </a:r>
            <a:endParaRPr lang="es-ES" sz="800" b="1" dirty="0">
              <a:latin typeface="Trebuchet MS" pitchFamily="34" charset="0"/>
            </a:endParaRPr>
          </a:p>
        </p:txBody>
      </p:sp>
      <p:cxnSp>
        <p:nvCxnSpPr>
          <p:cNvPr id="41" name="40 Conector recto de flecha"/>
          <p:cNvCxnSpPr/>
          <p:nvPr/>
        </p:nvCxnSpPr>
        <p:spPr>
          <a:xfrm>
            <a:off x="4810764" y="3321048"/>
            <a:ext cx="839799" cy="1588"/>
          </a:xfrm>
          <a:prstGeom prst="straightConnector1">
            <a:avLst/>
          </a:prstGeom>
          <a:ln>
            <a:solidFill>
              <a:schemeClr val="accent6"/>
            </a:solidFill>
            <a:prstDash val="sysDot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" name="41 Rectángulo"/>
          <p:cNvSpPr/>
          <p:nvPr/>
        </p:nvSpPr>
        <p:spPr>
          <a:xfrm>
            <a:off x="5375286" y="3209922"/>
            <a:ext cx="12414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200" b="1" dirty="0" smtClean="0">
                <a:latin typeface="Trebuchet MS" pitchFamily="34" charset="0"/>
              </a:rPr>
              <a:t>65.5 % </a:t>
            </a:r>
          </a:p>
          <a:p>
            <a:pPr algn="ctr"/>
            <a:r>
              <a:rPr lang="es-ES" sz="800" b="1" dirty="0" smtClean="0">
                <a:latin typeface="Trebuchet MS" pitchFamily="34" charset="0"/>
              </a:rPr>
              <a:t>Del total de Zonas no interconectadas</a:t>
            </a:r>
            <a:endParaRPr lang="es-ES" sz="800" b="1" dirty="0">
              <a:latin typeface="Trebuchet MS" pitchFamily="34" charset="0"/>
            </a:endParaRPr>
          </a:p>
        </p:txBody>
      </p:sp>
      <p:sp>
        <p:nvSpPr>
          <p:cNvPr id="43" name="42 Rectángulo"/>
          <p:cNvSpPr/>
          <p:nvPr/>
        </p:nvSpPr>
        <p:spPr>
          <a:xfrm>
            <a:off x="1906551" y="3903669"/>
            <a:ext cx="62072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000" b="1" dirty="0" smtClean="0">
                <a:latin typeface="Trebuchet MS" pitchFamily="34" charset="0"/>
              </a:rPr>
              <a:t>Usos:</a:t>
            </a:r>
            <a:endParaRPr lang="es-ES" sz="1000" b="1" dirty="0">
              <a:latin typeface="Trebuchet MS" pitchFamily="34" charset="0"/>
            </a:endParaRPr>
          </a:p>
        </p:txBody>
      </p:sp>
      <p:sp>
        <p:nvSpPr>
          <p:cNvPr id="44" name="43 Rectángulo"/>
          <p:cNvSpPr/>
          <p:nvPr/>
        </p:nvSpPr>
        <p:spPr>
          <a:xfrm>
            <a:off x="3586150" y="3903669"/>
            <a:ext cx="62072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000" b="1" dirty="0" smtClean="0">
                <a:latin typeface="Trebuchet MS" pitchFamily="34" charset="0"/>
              </a:rPr>
              <a:t>Son:</a:t>
            </a:r>
            <a:endParaRPr lang="es-ES" sz="1000" b="1" dirty="0">
              <a:latin typeface="Trebuchet MS" pitchFamily="34" charset="0"/>
            </a:endParaRPr>
          </a:p>
        </p:txBody>
      </p:sp>
      <p:grpSp>
        <p:nvGrpSpPr>
          <p:cNvPr id="45" name="44 Grupo"/>
          <p:cNvGrpSpPr/>
          <p:nvPr/>
        </p:nvGrpSpPr>
        <p:grpSpPr>
          <a:xfrm>
            <a:off x="1322343" y="4524390"/>
            <a:ext cx="1862164" cy="620721"/>
            <a:chOff x="3330555" y="2114532"/>
            <a:chExt cx="2480404" cy="1789137"/>
          </a:xfrm>
        </p:grpSpPr>
        <p:sp>
          <p:nvSpPr>
            <p:cNvPr id="46" name="45 Rectángulo redondeado"/>
            <p:cNvSpPr/>
            <p:nvPr/>
          </p:nvSpPr>
          <p:spPr>
            <a:xfrm>
              <a:off x="3330555" y="2114532"/>
              <a:ext cx="2431767" cy="1789137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7" name="46 Rectángulo"/>
            <p:cNvSpPr/>
            <p:nvPr/>
          </p:nvSpPr>
          <p:spPr>
            <a:xfrm>
              <a:off x="3330563" y="2187559"/>
              <a:ext cx="2480396" cy="1685528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s-ES" sz="1000" dirty="0" smtClean="0">
                  <a:solidFill>
                    <a:schemeClr val="bg1"/>
                  </a:solidFill>
                  <a:latin typeface="Trebuchet MS" pitchFamily="34" charset="0"/>
                </a:rPr>
                <a:t>Refrigeración de alimentos.</a:t>
              </a:r>
            </a:p>
            <a:p>
              <a:r>
                <a:rPr lang="es-ES" sz="1200" b="1" dirty="0" smtClean="0">
                  <a:solidFill>
                    <a:schemeClr val="accent6"/>
                  </a:solidFill>
                  <a:latin typeface="Trebuchet MS" pitchFamily="34" charset="0"/>
                </a:rPr>
                <a:t>Cocción.</a:t>
              </a:r>
            </a:p>
            <a:p>
              <a:r>
                <a:rPr lang="es-ES" sz="1000" dirty="0" smtClean="0">
                  <a:solidFill>
                    <a:schemeClr val="bg1"/>
                  </a:solidFill>
                  <a:latin typeface="Trebuchet MS" pitchFamily="34" charset="0"/>
                </a:rPr>
                <a:t>Comunicaciones.</a:t>
              </a:r>
            </a:p>
          </p:txBody>
        </p:sp>
      </p:grpSp>
      <p:cxnSp>
        <p:nvCxnSpPr>
          <p:cNvPr id="48" name="47 Conector recto de flecha"/>
          <p:cNvCxnSpPr/>
          <p:nvPr/>
        </p:nvCxnSpPr>
        <p:spPr>
          <a:xfrm rot="10800000">
            <a:off x="2709837" y="5473728"/>
            <a:ext cx="839799" cy="1587"/>
          </a:xfrm>
          <a:prstGeom prst="straightConnector1">
            <a:avLst/>
          </a:prstGeom>
          <a:ln>
            <a:solidFill>
              <a:schemeClr val="accent6"/>
            </a:solidFill>
            <a:prstDash val="sysDot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9" name="48 Rectángulo"/>
          <p:cNvSpPr/>
          <p:nvPr/>
        </p:nvSpPr>
        <p:spPr>
          <a:xfrm>
            <a:off x="1833525" y="5365722"/>
            <a:ext cx="12414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200" b="1" dirty="0" smtClean="0">
                <a:latin typeface="Trebuchet MS" pitchFamily="34" charset="0"/>
              </a:rPr>
              <a:t>13 % </a:t>
            </a:r>
          </a:p>
          <a:p>
            <a:pPr algn="ctr"/>
            <a:r>
              <a:rPr lang="es-ES" sz="800" b="1" dirty="0" smtClean="0">
                <a:latin typeface="Trebuchet MS" pitchFamily="34" charset="0"/>
              </a:rPr>
              <a:t>Demanda energética</a:t>
            </a:r>
            <a:endParaRPr lang="es-ES" sz="800" b="1" dirty="0">
              <a:latin typeface="Trebuchet MS" pitchFamily="34" charset="0"/>
            </a:endParaRPr>
          </a:p>
        </p:txBody>
      </p:sp>
      <p:cxnSp>
        <p:nvCxnSpPr>
          <p:cNvPr id="52" name="51 Conector recto de flecha"/>
          <p:cNvCxnSpPr/>
          <p:nvPr/>
        </p:nvCxnSpPr>
        <p:spPr>
          <a:xfrm rot="10800000">
            <a:off x="1030239" y="4853008"/>
            <a:ext cx="1277958" cy="1587"/>
          </a:xfrm>
          <a:prstGeom prst="straightConnector1">
            <a:avLst/>
          </a:prstGeom>
          <a:ln>
            <a:solidFill>
              <a:schemeClr val="accent6"/>
            </a:solidFill>
            <a:prstDash val="sysDot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4" name="53 Rectángulo"/>
          <p:cNvSpPr/>
          <p:nvPr/>
        </p:nvSpPr>
        <p:spPr>
          <a:xfrm>
            <a:off x="153926" y="4745001"/>
            <a:ext cx="12414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200" b="1" dirty="0" smtClean="0">
                <a:latin typeface="Trebuchet MS" pitchFamily="34" charset="0"/>
              </a:rPr>
              <a:t>60 % </a:t>
            </a:r>
          </a:p>
          <a:p>
            <a:pPr algn="ctr"/>
            <a:r>
              <a:rPr lang="es-ES" sz="800" b="1" dirty="0" smtClean="0">
                <a:latin typeface="Trebuchet MS" pitchFamily="34" charset="0"/>
              </a:rPr>
              <a:t>Demanda</a:t>
            </a:r>
            <a:endParaRPr lang="es-ES" sz="800" b="1" dirty="0">
              <a:latin typeface="Trebuchet MS" pitchFamily="34" charset="0"/>
            </a:endParaRPr>
          </a:p>
        </p:txBody>
      </p:sp>
      <p:sp>
        <p:nvSpPr>
          <p:cNvPr id="76" name="75 Flecha abajo"/>
          <p:cNvSpPr/>
          <p:nvPr/>
        </p:nvSpPr>
        <p:spPr>
          <a:xfrm>
            <a:off x="2089116" y="4195773"/>
            <a:ext cx="146052" cy="219078"/>
          </a:xfrm>
          <a:prstGeom prst="downArrow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7" name="76 Flecha abajo"/>
          <p:cNvSpPr/>
          <p:nvPr/>
        </p:nvSpPr>
        <p:spPr>
          <a:xfrm>
            <a:off x="3732201" y="4195773"/>
            <a:ext cx="146052" cy="219078"/>
          </a:xfrm>
          <a:prstGeom prst="downArrow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8" name="77 Flecha abajo"/>
          <p:cNvSpPr/>
          <p:nvPr/>
        </p:nvSpPr>
        <p:spPr>
          <a:xfrm>
            <a:off x="4206870" y="2808279"/>
            <a:ext cx="146052" cy="219078"/>
          </a:xfrm>
          <a:prstGeom prst="downArrow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3" name="82 Flecha abajo"/>
          <p:cNvSpPr/>
          <p:nvPr/>
        </p:nvSpPr>
        <p:spPr>
          <a:xfrm rot="5400000" flipH="1" flipV="1">
            <a:off x="5284004" y="4396595"/>
            <a:ext cx="219077" cy="2227293"/>
          </a:xfrm>
          <a:prstGeom prst="downArrow">
            <a:avLst/>
          </a:prstGeom>
          <a:solidFill>
            <a:schemeClr val="accent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7" name="86 Flecha abajo"/>
          <p:cNvSpPr/>
          <p:nvPr/>
        </p:nvSpPr>
        <p:spPr>
          <a:xfrm>
            <a:off x="2892402" y="3538539"/>
            <a:ext cx="146052" cy="219078"/>
          </a:xfrm>
          <a:prstGeom prst="downArrow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49 Rectángulo"/>
          <p:cNvSpPr/>
          <p:nvPr/>
        </p:nvSpPr>
        <p:spPr>
          <a:xfrm>
            <a:off x="482544" y="5948397"/>
            <a:ext cx="350524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000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Ministerio de minas y energía, 2007.</a:t>
            </a:r>
          </a:p>
          <a:p>
            <a:pPr algn="just"/>
            <a:r>
              <a:rPr lang="es-ES" sz="1000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Comisión de regulación de energía y gas CREG 2001</a:t>
            </a:r>
          </a:p>
          <a:p>
            <a:pPr algn="just"/>
            <a:endParaRPr lang="es-ES" sz="1000" b="1" i="1" dirty="0" smtClean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/>
          <p:nvPr/>
        </p:nvSpPr>
        <p:spPr>
          <a:xfrm>
            <a:off x="482544" y="1457298"/>
            <a:ext cx="722957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s-ES" sz="15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Objetivo: </a:t>
            </a:r>
            <a:r>
              <a:rPr lang="es-ES" sz="1200" dirty="0" smtClean="0">
                <a:latin typeface="Trebuchet MS" pitchFamily="34" charset="0"/>
              </a:rPr>
              <a:t>Facilitar la comercialización del producto y darle identidad.</a:t>
            </a: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468313" y="1052513"/>
            <a:ext cx="73088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/>
            <a:r>
              <a:rPr lang="es-ES" sz="16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3. Diseño Gráfico: Nombre y logo</a:t>
            </a:r>
            <a:endParaRPr lang="es-ES" sz="1600" dirty="0">
              <a:solidFill>
                <a:schemeClr val="accent6"/>
              </a:solidFill>
              <a:latin typeface="Trebuchet MS" pitchFamily="34" charset="0"/>
            </a:endParaRPr>
          </a:p>
        </p:txBody>
      </p:sp>
      <p:pic>
        <p:nvPicPr>
          <p:cNvPr id="5" name="4 Imagen" descr="Imagen gáfica elegid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95369" y="1931967"/>
            <a:ext cx="5481245" cy="42355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892402" y="3026222"/>
            <a:ext cx="3176631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" sz="50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Fabricar</a:t>
            </a:r>
            <a:r>
              <a:rPr lang="es-ES" sz="5000" b="1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0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572250" y="1000125"/>
            <a:ext cx="1357313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Fabricar</a:t>
            </a: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482544" y="1420785"/>
            <a:ext cx="7647037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/>
            <a:r>
              <a:rPr lang="en-US" sz="15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Objetivo </a:t>
            </a:r>
            <a:r>
              <a:rPr lang="en-US" sz="15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 </a:t>
            </a:r>
            <a:r>
              <a:rPr lang="es-ES" sz="1200" dirty="0" smtClean="0">
                <a:latin typeface="Trebuchet MS" pitchFamily="34" charset="0"/>
              </a:rPr>
              <a:t>llevar a la realidad todo lo planeado y detallado para el producto, para visualizarlo a escala </a:t>
            </a:r>
          </a:p>
          <a:p>
            <a:pPr marL="342900" indent="-342900" algn="l"/>
            <a:r>
              <a:rPr lang="es-ES" sz="1200" dirty="0" smtClean="0">
                <a:latin typeface="Trebuchet MS" pitchFamily="34" charset="0"/>
              </a:rPr>
              <a:t>real y evaluar su funcionalidad y adaptabilidad a las necesidades del usuario y contexto.</a:t>
            </a:r>
          </a:p>
          <a:p>
            <a:pPr marL="342900" indent="-342900" algn="l"/>
            <a:endParaRPr lang="en-US" sz="1200" dirty="0">
              <a:latin typeface="Trebuchet MS" pitchFamily="34" charset="0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468313" y="1052513"/>
            <a:ext cx="73088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/>
            <a:r>
              <a:rPr lang="es-ES" sz="16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1. </a:t>
            </a:r>
            <a:r>
              <a:rPr lang="es-ES" sz="16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Fabricación</a:t>
            </a:r>
            <a:endParaRPr lang="es-ES" sz="1600" dirty="0">
              <a:solidFill>
                <a:schemeClr val="accent6"/>
              </a:solidFill>
              <a:latin typeface="Trebuchet MS" pitchFamily="34" charset="0"/>
            </a:endParaRPr>
          </a:p>
        </p:txBody>
      </p:sp>
      <p:pic>
        <p:nvPicPr>
          <p:cNvPr id="7" name="6 Imagen" descr="collage de foto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5369" y="1968480"/>
            <a:ext cx="5549976" cy="42886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572250" y="1000125"/>
            <a:ext cx="1357313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Fabricar</a:t>
            </a: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468313" y="1052513"/>
            <a:ext cx="73088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/>
            <a:r>
              <a:rPr lang="es-ES" sz="16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1. </a:t>
            </a:r>
            <a:r>
              <a:rPr lang="es-ES" sz="16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Fabricación</a:t>
            </a:r>
            <a:endParaRPr lang="es-ES" sz="1600" dirty="0">
              <a:solidFill>
                <a:schemeClr val="accent6"/>
              </a:solidFill>
              <a:latin typeface="Trebuchet MS" pitchFamily="34" charset="0"/>
            </a:endParaRPr>
          </a:p>
        </p:txBody>
      </p:sp>
      <p:pic>
        <p:nvPicPr>
          <p:cNvPr id="13" name="12 Imagen" descr="PLANO 1.jpg"/>
          <p:cNvPicPr>
            <a:picLocks noChangeAspect="1"/>
          </p:cNvPicPr>
          <p:nvPr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4791078" y="1347759"/>
            <a:ext cx="2930050" cy="2267481"/>
          </a:xfrm>
          <a:prstGeom prst="rect">
            <a:avLst/>
          </a:prstGeom>
        </p:spPr>
      </p:pic>
      <p:pic>
        <p:nvPicPr>
          <p:cNvPr id="14" name="13 Imagen" descr="DSC04098.JPG"/>
          <p:cNvPicPr>
            <a:picLocks noChangeAspect="1"/>
          </p:cNvPicPr>
          <p:nvPr/>
        </p:nvPicPr>
        <p:blipFill>
          <a:blip r:embed="rId5" cstate="print"/>
          <a:srcRect l="7407" t="7939" r="7407"/>
          <a:stretch>
            <a:fillRect/>
          </a:stretch>
        </p:blipFill>
        <p:spPr>
          <a:xfrm>
            <a:off x="592083" y="1530324"/>
            <a:ext cx="2892707" cy="41681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68714" y="3772722"/>
            <a:ext cx="2944799" cy="2382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4754565" y="1201707"/>
            <a:ext cx="949338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l"/>
            <a:r>
              <a:rPr lang="es-ES" sz="13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Planos *</a:t>
            </a:r>
            <a:endParaRPr lang="es-ES" sz="1300" dirty="0">
              <a:solidFill>
                <a:schemeClr val="accent6"/>
              </a:solidFill>
              <a:latin typeface="Trebuchet MS" pitchFamily="34" charset="0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5046669" y="6073041"/>
            <a:ext cx="193518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l"/>
            <a:r>
              <a:rPr lang="es-ES" sz="13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Cartas de procesos*</a:t>
            </a:r>
            <a:endParaRPr lang="es-ES" sz="1300" dirty="0">
              <a:solidFill>
                <a:schemeClr val="accent6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125629" y="2852738"/>
            <a:ext cx="4368504" cy="116955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/>
            <a:r>
              <a:rPr lang="es-ES" sz="5000" b="1" dirty="0" smtClean="0">
                <a:solidFill>
                  <a:srgbClr val="BFBFB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Implementar</a:t>
            </a:r>
            <a:r>
              <a:rPr lang="es-ES" sz="5000" b="1" dirty="0" smtClean="0">
                <a:solidFill>
                  <a:srgbClr val="BFBFBF"/>
                </a:solidFill>
                <a:latin typeface="Trebuchet MS" pitchFamily="34" charset="0"/>
              </a:rPr>
              <a:t>*</a:t>
            </a:r>
            <a:r>
              <a:rPr lang="es-ES" sz="2000" b="1" dirty="0" smtClean="0">
                <a:solidFill>
                  <a:srgbClr val="BFBFBF"/>
                </a:solidFill>
                <a:latin typeface="Trebuchet MS" pitchFamily="34" charset="0"/>
              </a:rPr>
              <a:t> </a:t>
            </a:r>
            <a:endParaRPr lang="es-ES" sz="2000" b="1" dirty="0">
              <a:solidFill>
                <a:srgbClr val="BFBFBF"/>
              </a:solidFill>
              <a:latin typeface="Trebuchet MS" pitchFamily="34" charset="0"/>
            </a:endParaRPr>
          </a:p>
          <a:p>
            <a:pPr algn="l"/>
            <a:endParaRPr lang="es-CO" sz="2000" dirty="0">
              <a:solidFill>
                <a:srgbClr val="BFBFB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072188" y="1000125"/>
            <a:ext cx="1903412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Implementar</a:t>
            </a: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95288" y="1066800"/>
            <a:ext cx="7345362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16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1. Pruebas de usuario</a:t>
            </a:r>
            <a:endParaRPr lang="es-ES" sz="1600" b="1" dirty="0">
              <a:solidFill>
                <a:schemeClr val="accent6"/>
              </a:solidFill>
              <a:latin typeface="Trebuchet MS" pitchFamily="34" charset="0"/>
            </a:endParaRPr>
          </a:p>
          <a:p>
            <a:pPr algn="l"/>
            <a:endParaRPr lang="es-ES" b="1" dirty="0">
              <a:solidFill>
                <a:srgbClr val="FFC000"/>
              </a:solidFill>
              <a:latin typeface="Trebuchet MS" pitchFamily="34" charset="0"/>
            </a:endParaRPr>
          </a:p>
          <a:p>
            <a:pPr algn="just"/>
            <a:r>
              <a:rPr lang="en-US" sz="15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Objetivo</a:t>
            </a:r>
            <a:r>
              <a:rPr lang="es-ES" sz="15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: </a:t>
            </a:r>
            <a:r>
              <a:rPr lang="es-CO" sz="1200" dirty="0" smtClean="0">
                <a:latin typeface="Trebuchet MS" pitchFamily="34" charset="0"/>
              </a:rPr>
              <a:t>Probar p</a:t>
            </a:r>
            <a:r>
              <a:rPr lang="es-ES" sz="1200" dirty="0" err="1" smtClean="0">
                <a:latin typeface="Trebuchet MS" pitchFamily="34" charset="0"/>
              </a:rPr>
              <a:t>or</a:t>
            </a:r>
            <a:r>
              <a:rPr lang="es-ES" sz="1200" dirty="0" smtClean="0">
                <a:latin typeface="Trebuchet MS" pitchFamily="34" charset="0"/>
              </a:rPr>
              <a:t> medio de la herramienta </a:t>
            </a:r>
            <a:r>
              <a:rPr lang="es-CO" sz="1200" dirty="0" err="1" smtClean="0">
                <a:latin typeface="Trebuchet MS" pitchFamily="34" charset="0"/>
              </a:rPr>
              <a:t>Userfit</a:t>
            </a:r>
            <a:r>
              <a:rPr lang="es-CO" sz="1200" dirty="0" smtClean="0">
                <a:latin typeface="Trebuchet MS" pitchFamily="34" charset="0"/>
              </a:rPr>
              <a:t> el producto, </a:t>
            </a:r>
            <a:r>
              <a:rPr lang="es-ES" sz="1200" dirty="0" smtClean="0">
                <a:latin typeface="Trebuchet MS" pitchFamily="34" charset="0"/>
              </a:rPr>
              <a:t>evaluando su funcionalidad y adaptabilidad a las necesidades del usuario y contexto.</a:t>
            </a:r>
          </a:p>
          <a:p>
            <a:pPr algn="just"/>
            <a:endParaRPr lang="en-US" sz="1300" dirty="0">
              <a:latin typeface="Trebuchet MS" pitchFamily="34" charset="0"/>
            </a:endParaRPr>
          </a:p>
        </p:txBody>
      </p:sp>
      <p:pic>
        <p:nvPicPr>
          <p:cNvPr id="5" name="4 Imagen" descr="casa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000" y="2675270"/>
            <a:ext cx="3009045" cy="232378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5 Imagen" descr="cas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5889" y="2666954"/>
            <a:ext cx="3019811" cy="233210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6 Imagen" descr="casa 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73643" y="2610559"/>
            <a:ext cx="3140118" cy="242501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8" name="7 Rectángulo"/>
          <p:cNvSpPr/>
          <p:nvPr/>
        </p:nvSpPr>
        <p:spPr>
          <a:xfrm>
            <a:off x="446031" y="5436648"/>
            <a:ext cx="7156549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300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Salida de campo – Julio 27, 2008. Vereda Abreo - Rionegro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6072188" y="1000125"/>
            <a:ext cx="1903412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Implementar</a:t>
            </a: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4" name="3 Imagen" descr="collages tarea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057" y="1931967"/>
            <a:ext cx="4866968" cy="376083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5" name="4 CuadroTexto"/>
          <p:cNvSpPr txBox="1"/>
          <p:nvPr/>
        </p:nvSpPr>
        <p:spPr>
          <a:xfrm>
            <a:off x="5010156" y="1785915"/>
            <a:ext cx="273847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300" dirty="0" smtClean="0">
                <a:latin typeface="Trebuchet MS" pitchFamily="34" charset="0"/>
              </a:rPr>
              <a:t>Se documentaron los comentarios  y reacciones de los usuarios en cada una de las siguientes acciones:</a:t>
            </a:r>
          </a:p>
          <a:p>
            <a:pPr algn="ctr"/>
            <a:endParaRPr lang="es-ES" sz="1300" dirty="0" smtClean="0">
              <a:latin typeface="Trebuchet MS" pitchFamily="34" charset="0"/>
            </a:endParaRPr>
          </a:p>
          <a:p>
            <a:pPr marL="342900" indent="-342900" algn="ctr">
              <a:buAutoNum type="arabicPeriod"/>
            </a:pPr>
            <a:r>
              <a:rPr lang="es-ES" sz="1300" dirty="0" smtClean="0">
                <a:latin typeface="Trebuchet MS" pitchFamily="34" charset="0"/>
              </a:rPr>
              <a:t>Toma y ubicación de leña</a:t>
            </a:r>
          </a:p>
          <a:p>
            <a:pPr marL="342900" indent="-342900" algn="ctr"/>
            <a:endParaRPr lang="es-ES" sz="1300" dirty="0" smtClean="0">
              <a:latin typeface="Trebuchet MS" pitchFamily="34" charset="0"/>
            </a:endParaRPr>
          </a:p>
          <a:p>
            <a:pPr marL="342900" indent="-342900" algn="ctr"/>
            <a:r>
              <a:rPr lang="es-ES" sz="1300" dirty="0" smtClean="0">
                <a:latin typeface="Trebuchet MS" pitchFamily="34" charset="0"/>
              </a:rPr>
              <a:t>2. Encender la leña</a:t>
            </a:r>
          </a:p>
          <a:p>
            <a:pPr marL="342900" indent="-342900" algn="ctr"/>
            <a:endParaRPr lang="es-ES" sz="1300" dirty="0" smtClean="0">
              <a:latin typeface="Trebuchet MS" pitchFamily="34" charset="0"/>
            </a:endParaRPr>
          </a:p>
          <a:p>
            <a:pPr marL="342900" indent="-342900" algn="ctr"/>
            <a:r>
              <a:rPr lang="es-ES" sz="1300" dirty="0" smtClean="0">
                <a:latin typeface="Trebuchet MS" pitchFamily="34" charset="0"/>
              </a:rPr>
              <a:t>3. Manejo y disposición de leña mientras se quema</a:t>
            </a:r>
          </a:p>
          <a:p>
            <a:pPr marL="342900" indent="-342900" algn="ctr"/>
            <a:endParaRPr lang="es-ES" sz="1300" dirty="0" smtClean="0">
              <a:latin typeface="Trebuchet MS" pitchFamily="34" charset="0"/>
            </a:endParaRPr>
          </a:p>
          <a:p>
            <a:pPr marL="342900" indent="-342900" algn="ctr"/>
            <a:r>
              <a:rPr lang="es-ES" sz="1300" dirty="0" smtClean="0">
                <a:latin typeface="Trebuchet MS" pitchFamily="34" charset="0"/>
              </a:rPr>
              <a:t>4. Tiempo total de calentamiento</a:t>
            </a:r>
          </a:p>
          <a:p>
            <a:pPr marL="342900" indent="-342900" algn="ctr"/>
            <a:endParaRPr lang="es-ES" sz="1300" dirty="0" smtClean="0">
              <a:latin typeface="Trebuchet MS" pitchFamily="34" charset="0"/>
            </a:endParaRPr>
          </a:p>
          <a:p>
            <a:pPr marL="342900" indent="-342900" algn="ctr"/>
            <a:r>
              <a:rPr lang="es-ES" sz="1300" dirty="0" smtClean="0">
                <a:latin typeface="Trebuchet MS" pitchFamily="34" charset="0"/>
              </a:rPr>
              <a:t>5. Apagar el sistema </a:t>
            </a:r>
          </a:p>
          <a:p>
            <a:pPr marL="342900" indent="-342900" algn="ctr"/>
            <a:endParaRPr lang="es-ES" sz="1300" dirty="0" smtClean="0">
              <a:latin typeface="Trebuchet MS" pitchFamily="34" charset="0"/>
            </a:endParaRPr>
          </a:p>
          <a:p>
            <a:pPr marL="342900" indent="-342900" algn="ctr"/>
            <a:r>
              <a:rPr lang="es-ES" sz="1300" dirty="0" smtClean="0">
                <a:latin typeface="Trebuchet MS" pitchFamily="34" charset="0"/>
              </a:rPr>
              <a:t>6. Recolección de cenizas y limpieza</a:t>
            </a:r>
          </a:p>
        </p:txBody>
      </p:sp>
      <p:sp>
        <p:nvSpPr>
          <p:cNvPr id="6" name="5 Rectángulo"/>
          <p:cNvSpPr/>
          <p:nvPr/>
        </p:nvSpPr>
        <p:spPr>
          <a:xfrm>
            <a:off x="336492" y="1055655"/>
            <a:ext cx="22749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s-ES" sz="16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1. Pruebas de usuario</a:t>
            </a:r>
            <a:endParaRPr lang="es-ES" sz="1600" b="1" dirty="0">
              <a:solidFill>
                <a:schemeClr val="accent6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6072188" y="1000125"/>
            <a:ext cx="1903412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Implementar</a:t>
            </a: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graphicFrame>
        <p:nvGraphicFramePr>
          <p:cNvPr id="4" name="3 Diagrama"/>
          <p:cNvGraphicFramePr/>
          <p:nvPr/>
        </p:nvGraphicFramePr>
        <p:xfrm>
          <a:off x="774648" y="1128681"/>
          <a:ext cx="1587480" cy="13747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4 Diagrama"/>
          <p:cNvGraphicFramePr/>
          <p:nvPr/>
        </p:nvGraphicFramePr>
        <p:xfrm>
          <a:off x="3422676" y="1074089"/>
          <a:ext cx="1587480" cy="13747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299979" y="1931967"/>
            <a:ext cx="2409858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CO" sz="1300" dirty="0" smtClean="0">
                <a:latin typeface="Trebuchet MS" pitchFamily="34" charset="0"/>
              </a:rPr>
              <a:t>Los usuarios encontraron el horno algo pequeño.</a:t>
            </a:r>
          </a:p>
          <a:p>
            <a:pPr algn="just">
              <a:buFont typeface="Arial" pitchFamily="34" charset="0"/>
              <a:buChar char="•"/>
            </a:pPr>
            <a:endParaRPr lang="es-ES" sz="1300" dirty="0" smtClean="0">
              <a:latin typeface="Trebuchet MS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s-CO" sz="1300" dirty="0" smtClean="0">
                <a:latin typeface="Trebuchet MS" pitchFamily="34" charset="0"/>
              </a:rPr>
              <a:t>Los usuarios no encontraron un elemento que les permitiera sacar la leña o la parrilla para apagar el horno. </a:t>
            </a:r>
          </a:p>
          <a:p>
            <a:pPr algn="just">
              <a:buFont typeface="Arial" pitchFamily="34" charset="0"/>
              <a:buChar char="•"/>
            </a:pPr>
            <a:endParaRPr lang="es-ES" sz="1300" dirty="0" smtClean="0">
              <a:latin typeface="Trebuchet MS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s-CO" sz="1300" dirty="0" smtClean="0">
                <a:latin typeface="Trebuchet MS" pitchFamily="34" charset="0"/>
              </a:rPr>
              <a:t>Uno de los 3 usuarios que realizaron la prueba, encontraron necesario el uso de una chimenea para la salida de humo.</a:t>
            </a:r>
          </a:p>
          <a:p>
            <a:pPr algn="just">
              <a:buFont typeface="Arial" pitchFamily="34" charset="0"/>
              <a:buChar char="•"/>
            </a:pPr>
            <a:endParaRPr lang="es-ES" sz="1300" dirty="0" smtClean="0">
              <a:latin typeface="Trebuchet MS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s-ES" sz="1300" dirty="0" smtClean="0">
                <a:latin typeface="Trebuchet MS" pitchFamily="34" charset="0"/>
              </a:rPr>
              <a:t>El tamaño de la base no limita el tamaño de los leños. </a:t>
            </a:r>
          </a:p>
          <a:p>
            <a:pPr algn="just">
              <a:buFont typeface="Arial" pitchFamily="34" charset="0"/>
              <a:buChar char="•"/>
            </a:pPr>
            <a:endParaRPr lang="es-ES" sz="1300" dirty="0" smtClean="0">
              <a:latin typeface="Trebuchet MS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s-ES" sz="1300" dirty="0" smtClean="0">
                <a:latin typeface="Trebuchet MS" pitchFamily="34" charset="0"/>
              </a:rPr>
              <a:t>Cuando los usuarios usaron el recogedor de cenizas expresaron alguna dificultad para el agarre.</a:t>
            </a:r>
            <a:endParaRPr lang="es-CO" sz="1300" dirty="0" smtClean="0">
              <a:latin typeface="Trebuchet MS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s-ES" sz="1300" dirty="0" smtClean="0">
              <a:latin typeface="Trebuchet MS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s-CO" sz="1300" dirty="0" smtClean="0">
              <a:latin typeface="Trebuchet MS" pitchFamily="34" charset="0"/>
            </a:endParaRPr>
          </a:p>
          <a:p>
            <a:pPr algn="l">
              <a:buFont typeface="Arial" pitchFamily="34" charset="0"/>
              <a:buChar char="•"/>
            </a:pPr>
            <a:endParaRPr lang="es-CO" sz="1300" dirty="0">
              <a:latin typeface="Trebuchet MS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892402" y="1931967"/>
            <a:ext cx="2446371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CO" sz="1300" dirty="0" smtClean="0">
                <a:latin typeface="Trebuchet MS" pitchFamily="34" charset="0"/>
              </a:rPr>
              <a:t> Facilidad en el funcionamiento, su tamaño y movilidad lo hace más cómodo que los tradicionales. </a:t>
            </a:r>
          </a:p>
          <a:p>
            <a:pPr algn="just">
              <a:buFont typeface="Arial" pitchFamily="34" charset="0"/>
              <a:buChar char="•"/>
            </a:pPr>
            <a:endParaRPr lang="es-ES" sz="1300" dirty="0" smtClean="0">
              <a:latin typeface="Trebuchet MS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s-CO" sz="1300" dirty="0" smtClean="0">
                <a:latin typeface="Trebuchet MS" pitchFamily="34" charset="0"/>
              </a:rPr>
              <a:t> Poca cantidad de leña consumida sorprende al usuario.</a:t>
            </a:r>
          </a:p>
          <a:p>
            <a:pPr algn="just">
              <a:buFont typeface="Arial" pitchFamily="34" charset="0"/>
              <a:buChar char="•"/>
            </a:pPr>
            <a:endParaRPr lang="es-ES" sz="1300" dirty="0" smtClean="0">
              <a:latin typeface="Trebuchet MS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s-CO" sz="1300" dirty="0" smtClean="0">
                <a:latin typeface="Trebuchet MS" pitchFamily="34" charset="0"/>
              </a:rPr>
              <a:t>La totalidad de usuarios coinciden en decir que el horno es rápido.</a:t>
            </a:r>
          </a:p>
          <a:p>
            <a:pPr algn="just">
              <a:buFont typeface="Arial" pitchFamily="34" charset="0"/>
              <a:buChar char="•"/>
            </a:pPr>
            <a:endParaRPr lang="es-ES" sz="1300" dirty="0" smtClean="0">
              <a:latin typeface="Trebuchet MS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s-CO" sz="1300" dirty="0" smtClean="0">
                <a:latin typeface="Trebuchet MS" pitchFamily="34" charset="0"/>
              </a:rPr>
              <a:t>El usuario mostro gran satisfacción con respecto al aspecto estético del producto.</a:t>
            </a:r>
          </a:p>
          <a:p>
            <a:pPr algn="just">
              <a:buFont typeface="Arial" pitchFamily="34" charset="0"/>
              <a:buChar char="•"/>
            </a:pPr>
            <a:endParaRPr lang="es-ES" sz="1300" dirty="0" smtClean="0">
              <a:latin typeface="Trebuchet MS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s-ES" sz="1300" dirty="0" smtClean="0">
                <a:latin typeface="Trebuchet MS" pitchFamily="34" charset="0"/>
              </a:rPr>
              <a:t>El horno no “tizna” y reduce la cantidad de humo emitida por los tradicionales. </a:t>
            </a:r>
            <a:endParaRPr lang="es-CO" sz="1300" dirty="0" smtClean="0">
              <a:latin typeface="Trebuchet MS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s-ES" sz="1300" dirty="0" smtClean="0">
              <a:latin typeface="Trebuchet MS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s-CO" sz="1300" dirty="0" smtClean="0">
              <a:latin typeface="Trebuchet MS" pitchFamily="34" charset="0"/>
            </a:endParaRPr>
          </a:p>
          <a:p>
            <a:pPr algn="l">
              <a:buFont typeface="Arial" pitchFamily="34" charset="0"/>
              <a:buChar char="•"/>
            </a:pPr>
            <a:endParaRPr lang="es-CO" sz="1300" dirty="0">
              <a:latin typeface="Trebuchet MS" pitchFamily="34" charset="0"/>
            </a:endParaRPr>
          </a:p>
        </p:txBody>
      </p:sp>
      <p:graphicFrame>
        <p:nvGraphicFramePr>
          <p:cNvPr id="8" name="7 Diagrama"/>
          <p:cNvGraphicFramePr/>
          <p:nvPr/>
        </p:nvGraphicFramePr>
        <p:xfrm>
          <a:off x="5375286" y="5692806"/>
          <a:ext cx="2227294" cy="5476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sp>
        <p:nvSpPr>
          <p:cNvPr id="9" name="8 CuadroTexto"/>
          <p:cNvSpPr txBox="1"/>
          <p:nvPr/>
        </p:nvSpPr>
        <p:spPr>
          <a:xfrm>
            <a:off x="5507690" y="1619936"/>
            <a:ext cx="2336832" cy="4693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s-ES" sz="1300" b="1" dirty="0" smtClean="0">
                <a:latin typeface="Trebuchet MS" pitchFamily="34" charset="0"/>
              </a:rPr>
              <a:t> Inclusión de pinzas para sacar los leños y bandeja.</a:t>
            </a:r>
          </a:p>
          <a:p>
            <a:pPr algn="ctr">
              <a:buFont typeface="Arial" pitchFamily="34" charset="0"/>
              <a:buChar char="•"/>
            </a:pPr>
            <a:endParaRPr lang="es-ES" sz="1300" b="1" dirty="0" smtClean="0">
              <a:latin typeface="Trebuchet MS" pitchFamily="34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es-ES" sz="1300" b="1" dirty="0" smtClean="0">
                <a:latin typeface="Trebuchet MS" pitchFamily="34" charset="0"/>
              </a:rPr>
              <a:t>Elemento o manera de restringir el tamaño de los leños.</a:t>
            </a:r>
          </a:p>
          <a:p>
            <a:pPr algn="ctr">
              <a:buFont typeface="Arial" pitchFamily="34" charset="0"/>
              <a:buChar char="•"/>
            </a:pPr>
            <a:endParaRPr lang="es-ES" sz="1300" b="1" dirty="0" smtClean="0">
              <a:latin typeface="Trebuchet MS" pitchFamily="34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es-ES" sz="1300" b="1" dirty="0" smtClean="0">
                <a:latin typeface="Trebuchet MS" pitchFamily="34" charset="0"/>
              </a:rPr>
              <a:t>Marca o señal al interior de la cámara para evitar llenar de leña la entrada.</a:t>
            </a:r>
          </a:p>
          <a:p>
            <a:pPr algn="ctr">
              <a:buFont typeface="Arial" pitchFamily="34" charset="0"/>
              <a:buChar char="•"/>
            </a:pPr>
            <a:endParaRPr lang="es-ES" sz="1300" b="1" dirty="0" smtClean="0">
              <a:latin typeface="Trebuchet MS" pitchFamily="34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es-ES" sz="1300" b="1" dirty="0" smtClean="0">
                <a:latin typeface="Trebuchet MS" pitchFamily="34" charset="0"/>
              </a:rPr>
              <a:t>Rediseño de la agarradera para que se caliente menos y este mas separada del cuerpo.</a:t>
            </a:r>
          </a:p>
          <a:p>
            <a:pPr algn="ctr">
              <a:buFont typeface="Arial" pitchFamily="34" charset="0"/>
              <a:buChar char="•"/>
            </a:pPr>
            <a:endParaRPr lang="es-ES" sz="1300" b="1" dirty="0" smtClean="0">
              <a:latin typeface="Trebuchet MS" pitchFamily="34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es-ES" sz="1300" b="1" dirty="0" smtClean="0">
                <a:latin typeface="Trebuchet MS" pitchFamily="34" charset="0"/>
              </a:rPr>
              <a:t>Realizar las pruebas con un mayor número de usuarios.</a:t>
            </a:r>
          </a:p>
          <a:p>
            <a:pPr algn="ctr">
              <a:buFont typeface="Arial" pitchFamily="34" charset="0"/>
              <a:buChar char="•"/>
            </a:pPr>
            <a:endParaRPr lang="es-ES" sz="1300" b="1" dirty="0" smtClean="0">
              <a:latin typeface="Trebuchet MS" pitchFamily="34" charset="0"/>
            </a:endParaRPr>
          </a:p>
          <a:p>
            <a:pPr algn="ctr">
              <a:buFont typeface="Arial" pitchFamily="34" charset="0"/>
              <a:buChar char="•"/>
            </a:pPr>
            <a:endParaRPr lang="es-ES" sz="1300" b="1" dirty="0" smtClean="0">
              <a:latin typeface="Trebuchet MS" pitchFamily="34" charset="0"/>
            </a:endParaRPr>
          </a:p>
          <a:p>
            <a:pPr algn="ctr">
              <a:buFont typeface="Arial" pitchFamily="34" charset="0"/>
              <a:buChar char="•"/>
            </a:pPr>
            <a:endParaRPr lang="es-ES" sz="1300" b="1" dirty="0" smtClean="0">
              <a:latin typeface="Trebuchet MS" pitchFamily="34" charset="0"/>
            </a:endParaRPr>
          </a:p>
          <a:p>
            <a:pPr algn="ctr">
              <a:buFont typeface="Arial" pitchFamily="34" charset="0"/>
              <a:buChar char="•"/>
            </a:pPr>
            <a:endParaRPr lang="es-CO" sz="1300" b="1" dirty="0">
              <a:latin typeface="Trebuchet MS" pitchFamily="34" charset="0"/>
            </a:endParaRPr>
          </a:p>
        </p:txBody>
      </p:sp>
      <p:cxnSp>
        <p:nvCxnSpPr>
          <p:cNvPr id="10" name="9 Conector recto"/>
          <p:cNvCxnSpPr/>
          <p:nvPr/>
        </p:nvCxnSpPr>
        <p:spPr>
          <a:xfrm rot="5400000">
            <a:off x="336493" y="3830643"/>
            <a:ext cx="4929255" cy="36513"/>
          </a:xfrm>
          <a:prstGeom prst="line">
            <a:avLst/>
          </a:prstGeom>
          <a:ln w="12700">
            <a:prstDash val="sysDot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 rot="5400000">
            <a:off x="3074967" y="3867156"/>
            <a:ext cx="4929255" cy="36513"/>
          </a:xfrm>
          <a:prstGeom prst="line">
            <a:avLst/>
          </a:prstGeom>
          <a:ln w="12700">
            <a:prstDash val="sysDot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CuadroTexto"/>
          <p:cNvSpPr txBox="1">
            <a:spLocks noChangeArrowheads="1"/>
          </p:cNvSpPr>
          <p:nvPr/>
        </p:nvSpPr>
        <p:spPr bwMode="auto">
          <a:xfrm>
            <a:off x="428625" y="1214438"/>
            <a:ext cx="407193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sz="1200" b="1">
                <a:latin typeface="Trebuchet MS" pitchFamily="34" charset="0"/>
              </a:rPr>
              <a:t>SICO</a:t>
            </a:r>
            <a:r>
              <a:rPr lang="es-ES" sz="1200">
                <a:latin typeface="Trebuchet MS" pitchFamily="34" charset="0"/>
              </a:rPr>
              <a:t> es un sistema de cocción y calefacción diseñado </a:t>
            </a:r>
            <a:r>
              <a:rPr lang="es-CO" sz="1200">
                <a:latin typeface="Trebuchet MS" pitchFamily="34" charset="0"/>
              </a:rPr>
              <a:t>para hogares que no poseen conexión a la red eléctrica o que por varios motivos aún utilizan la leña como fuente de energía. Este sistema cumple con las siguientes especificaciones:</a:t>
            </a:r>
          </a:p>
          <a:p>
            <a:pPr algn="l"/>
            <a:endParaRPr lang="es-CO" sz="1200">
              <a:latin typeface="Trebuchet MS" pitchFamily="34" charset="0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500063" y="2786063"/>
          <a:ext cx="4143404" cy="3234690"/>
        </p:xfrm>
        <a:graphic>
          <a:graphicData uri="http://schemas.openxmlformats.org/drawingml/2006/table">
            <a:tbl>
              <a:tblPr/>
              <a:tblGrid>
                <a:gridCol w="2071702"/>
                <a:gridCol w="2071702"/>
              </a:tblGrid>
              <a:tr h="161925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dirty="0">
                          <a:latin typeface="Arial"/>
                          <a:ea typeface="Times New Roman"/>
                          <a:cs typeface="Times New Roman"/>
                        </a:rPr>
                        <a:t>HORNO</a:t>
                      </a:r>
                      <a:endParaRPr lang="es-CO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  <a:cs typeface="Times New Roman"/>
                        </a:rPr>
                        <a:t>Nombre del producto</a:t>
                      </a:r>
                      <a:endParaRPr lang="es-CO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  <a:cs typeface="Times New Roman"/>
                        </a:rPr>
                        <a:t>Horno mejorado Sico</a:t>
                      </a:r>
                      <a:endParaRPr lang="es-CO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  <a:cs typeface="Times New Roman"/>
                        </a:rPr>
                        <a:t>Dimensiones máximas</a:t>
                      </a:r>
                      <a:endParaRPr lang="es-CO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  <a:cs typeface="Times New Roman"/>
                        </a:rPr>
                        <a:t>380 X 380 X 360 mm</a:t>
                      </a:r>
                      <a:endParaRPr lang="es-CO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  <a:cs typeface="Times New Roman"/>
                        </a:rPr>
                        <a:t>Peso</a:t>
                      </a:r>
                      <a:endParaRPr lang="es-CO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  <a:cs typeface="Times New Roman"/>
                        </a:rPr>
                        <a:t>19 Kg</a:t>
                      </a:r>
                      <a:endParaRPr lang="es-CO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  <a:cs typeface="Times New Roman"/>
                        </a:rPr>
                        <a:t>Color</a:t>
                      </a:r>
                      <a:endParaRPr lang="es-CO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  <a:cs typeface="Times New Roman"/>
                        </a:rPr>
                        <a:t>Negro y plateado</a:t>
                      </a:r>
                      <a:endParaRPr lang="es-CO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  <a:cs typeface="Times New Roman"/>
                        </a:rPr>
                        <a:t>Tiempo de levantamiento</a:t>
                      </a:r>
                      <a:endParaRPr lang="es-CO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  <a:cs typeface="Times New Roman"/>
                        </a:rPr>
                        <a:t>15 minutos (1 lt de agua)</a:t>
                      </a:r>
                      <a:endParaRPr lang="es-CO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  <a:cs typeface="Times New Roman"/>
                        </a:rPr>
                        <a:t>Materiales</a:t>
                      </a:r>
                      <a:endParaRPr lang="es-CO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  <a:cs typeface="Times New Roman"/>
                        </a:rPr>
                        <a:t>Cerámica, Acero, Hierro</a:t>
                      </a:r>
                      <a:endParaRPr lang="es-CO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50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  <a:cs typeface="Times New Roman"/>
                        </a:rPr>
                        <a:t>Precauciones en el uso</a:t>
                      </a:r>
                      <a:endParaRPr lang="es-CO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  <a:cs typeface="Times New Roman"/>
                        </a:rPr>
                        <a:t>No tocar la plancha mientras el horno se encuentra encendido</a:t>
                      </a:r>
                      <a:endParaRPr lang="es-CO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37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  <a:cs typeface="Times New Roman"/>
                        </a:rPr>
                        <a:t>No introducir leños muy largos y anchos en la cámara de combustión</a:t>
                      </a:r>
                      <a:endParaRPr lang="es-CO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endParaRPr lang="es-CO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CO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endParaRPr lang="es-CO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CO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  <a:cs typeface="Times New Roman"/>
                        </a:rPr>
                        <a:t>SOPORTE</a:t>
                      </a:r>
                      <a:endParaRPr lang="es-CO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  <a:cs typeface="Times New Roman"/>
                        </a:rPr>
                        <a:t>Nombre del producto</a:t>
                      </a:r>
                      <a:endParaRPr lang="es-CO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  <a:cs typeface="Times New Roman"/>
                        </a:rPr>
                        <a:t>Soporte para horno mejorado Sico</a:t>
                      </a:r>
                      <a:endParaRPr lang="es-CO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  <a:cs typeface="Times New Roman"/>
                        </a:rPr>
                        <a:t>Dimensiones máximas</a:t>
                      </a:r>
                      <a:endParaRPr lang="es-CO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  <a:cs typeface="Times New Roman"/>
                        </a:rPr>
                        <a:t>375 X 375 X 580 mm</a:t>
                      </a:r>
                      <a:endParaRPr lang="es-CO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  <a:cs typeface="Times New Roman"/>
                        </a:rPr>
                        <a:t>Peso</a:t>
                      </a:r>
                      <a:endParaRPr lang="es-CO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  <a:cs typeface="Times New Roman"/>
                        </a:rPr>
                        <a:t>21 Kg</a:t>
                      </a:r>
                      <a:endParaRPr lang="es-CO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  <a:cs typeface="Times New Roman"/>
                        </a:rPr>
                        <a:t>Color</a:t>
                      </a:r>
                      <a:endParaRPr lang="es-CO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  <a:cs typeface="Times New Roman"/>
                        </a:rPr>
                        <a:t>Negro</a:t>
                      </a:r>
                      <a:endParaRPr lang="es-CO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  <a:cs typeface="Times New Roman"/>
                        </a:rPr>
                        <a:t>Materiales</a:t>
                      </a:r>
                      <a:endParaRPr lang="es-CO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dirty="0">
                          <a:latin typeface="Arial"/>
                          <a:ea typeface="Times New Roman"/>
                          <a:cs typeface="Times New Roman"/>
                        </a:rPr>
                        <a:t>Acero y plástico</a:t>
                      </a:r>
                      <a:endParaRPr lang="es-CO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44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en-US">
              <a:latin typeface="Calibri" charset="0"/>
            </a:endParaRPr>
          </a:p>
        </p:txBody>
      </p:sp>
      <p:pic>
        <p:nvPicPr>
          <p:cNvPr id="5" name="4 Imagen" descr="DSC04180 [1024x768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4206" y="1285859"/>
            <a:ext cx="2589628" cy="34528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6444" name="5 CuadroTexto"/>
          <p:cNvSpPr txBox="1">
            <a:spLocks noChangeArrowheads="1"/>
          </p:cNvSpPr>
          <p:nvPr/>
        </p:nvSpPr>
        <p:spPr bwMode="auto">
          <a:xfrm>
            <a:off x="5059363" y="4357688"/>
            <a:ext cx="2714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sz="1400" b="1" i="1">
                <a:solidFill>
                  <a:schemeClr val="bg1"/>
                </a:solidFill>
                <a:latin typeface="Trebuchet MS" pitchFamily="34" charset="0"/>
              </a:rPr>
              <a:t>Rápido y eficaz en la cocción</a:t>
            </a:r>
            <a:endParaRPr lang="es-CO" sz="1400" b="1" i="1">
              <a:solidFill>
                <a:schemeClr val="bg1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medidas generales.jpg"/>
          <p:cNvPicPr>
            <a:picLocks noChangeAspect="1"/>
          </p:cNvPicPr>
          <p:nvPr/>
        </p:nvPicPr>
        <p:blipFill>
          <a:blip r:embed="rId3"/>
          <a:srcRect l="1149" t="10568" r="2322" b="14925"/>
          <a:stretch>
            <a:fillRect/>
          </a:stretch>
        </p:blipFill>
        <p:spPr>
          <a:xfrm>
            <a:off x="357159" y="1714488"/>
            <a:ext cx="5769992" cy="342902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7411" name="2 CuadroTexto"/>
          <p:cNvSpPr txBox="1">
            <a:spLocks noChangeArrowheads="1"/>
          </p:cNvSpPr>
          <p:nvPr/>
        </p:nvSpPr>
        <p:spPr bwMode="auto">
          <a:xfrm>
            <a:off x="3714750" y="1214438"/>
            <a:ext cx="38576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1400" b="1" dirty="0">
                <a:latin typeface="Trebuchet MS" pitchFamily="34" charset="0"/>
              </a:rPr>
              <a:t>SICO</a:t>
            </a:r>
            <a:r>
              <a:rPr lang="es-ES" sz="1400" dirty="0">
                <a:latin typeface="Trebuchet MS" pitchFamily="34" charset="0"/>
              </a:rPr>
              <a:t> es portátil y cómodo, brinda al usuario una nueva opción de cocinar con leña, usando menos recursos, generando menores emisiones de humo y brindado la rapidez en la cocción que el usuario busca en los fogones tradicionales.</a:t>
            </a:r>
            <a:endParaRPr lang="es-CO" sz="1400" dirty="0">
              <a:latin typeface="Trebuchet MS" pitchFamily="34" charset="0"/>
            </a:endParaRPr>
          </a:p>
          <a:p>
            <a:pPr algn="l"/>
            <a:endParaRPr lang="es-CO" sz="1400" dirty="0">
              <a:latin typeface="Trebuchet MS" pitchFamily="34" charset="0"/>
            </a:endParaRPr>
          </a:p>
        </p:txBody>
      </p:sp>
      <p:sp>
        <p:nvSpPr>
          <p:cNvPr id="17412" name="3 CuadroTexto"/>
          <p:cNvSpPr txBox="1">
            <a:spLocks noChangeArrowheads="1"/>
          </p:cNvSpPr>
          <p:nvPr/>
        </p:nvSpPr>
        <p:spPr bwMode="auto">
          <a:xfrm>
            <a:off x="1285875" y="5929313"/>
            <a:ext cx="2571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s-ES" sz="2000" dirty="0" err="1">
                <a:latin typeface="Trebuchet MS" pitchFamily="34" charset="0"/>
              </a:rPr>
              <a:t>Medidas</a:t>
            </a:r>
            <a:r>
              <a:rPr lang="es-ES" sz="2000" b="1" i="1" dirty="0" err="1">
                <a:latin typeface="Trebuchet MS" pitchFamily="34" charset="0"/>
              </a:rPr>
              <a:t>generales</a:t>
            </a:r>
            <a:endParaRPr lang="es-CO" sz="2000" b="1" i="1" dirty="0">
              <a:latin typeface="Trebuchet MS" pitchFamily="34" charset="0"/>
            </a:endParaRPr>
          </a:p>
        </p:txBody>
      </p:sp>
      <p:pic>
        <p:nvPicPr>
          <p:cNvPr id="17413" name="4 Imagen" descr="Bichito.jpg"/>
          <p:cNvPicPr>
            <a:picLocks noChangeAspect="1"/>
          </p:cNvPicPr>
          <p:nvPr/>
        </p:nvPicPr>
        <p:blipFill>
          <a:blip r:embed="rId4"/>
          <a:srcRect l="30469" r="40625"/>
          <a:stretch>
            <a:fillRect/>
          </a:stretch>
        </p:blipFill>
        <p:spPr bwMode="auto">
          <a:xfrm>
            <a:off x="5786438" y="3000375"/>
            <a:ext cx="1747837" cy="322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429375" y="1000125"/>
            <a:ext cx="1512888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Objetivos</a:t>
            </a: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71500" y="1285875"/>
            <a:ext cx="6572250" cy="59547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es-ES" sz="1300" b="1" dirty="0">
                <a:solidFill>
                  <a:schemeClr val="accent6"/>
                </a:solidFill>
                <a:latin typeface="Trebuchet MS" pitchFamily="34" charset="0"/>
              </a:rPr>
              <a:t>Objetivo General</a:t>
            </a:r>
            <a:endParaRPr lang="es-CO" sz="1300" b="1" dirty="0">
              <a:solidFill>
                <a:schemeClr val="accent6"/>
              </a:solidFill>
              <a:latin typeface="Trebuchet MS" pitchFamily="34" charset="0"/>
            </a:endParaRPr>
          </a:p>
          <a:p>
            <a:pPr algn="just">
              <a:defRPr/>
            </a:pPr>
            <a:r>
              <a:rPr lang="es-ES" sz="1300" dirty="0">
                <a:latin typeface="Trebuchet MS" pitchFamily="34" charset="0"/>
              </a:rPr>
              <a:t>Diseñar un sistema de cocción y calefacción orientado a hogares ubicados en zonas aisladas sin conexión a la red eléctrica, mejorando y volviendo más eficiente el uso de los recursos de la zona. El producto debe responder a las necesidades del usuario y la zona (contexto) teniendo en consideración aspectos de accesibilidad, instalación, funcionalidad, económicos y de mantenimiento, entre otros.</a:t>
            </a:r>
          </a:p>
          <a:p>
            <a:pPr algn="just">
              <a:defRPr/>
            </a:pPr>
            <a:endParaRPr lang="es-ES" sz="1300" dirty="0">
              <a:latin typeface="Trebuchet MS" pitchFamily="34" charset="0"/>
            </a:endParaRPr>
          </a:p>
          <a:p>
            <a:pPr algn="just">
              <a:defRPr/>
            </a:pPr>
            <a:r>
              <a:rPr lang="es-ES" sz="1300" b="1" dirty="0">
                <a:solidFill>
                  <a:schemeClr val="accent6"/>
                </a:solidFill>
                <a:latin typeface="Trebuchet MS" pitchFamily="34" charset="0"/>
              </a:rPr>
              <a:t>Objetivos Específicos</a:t>
            </a:r>
            <a:endParaRPr lang="es-CO" sz="1300" b="1" dirty="0">
              <a:solidFill>
                <a:schemeClr val="accent6"/>
              </a:solidFill>
              <a:latin typeface="Trebuchet MS" pitchFamily="34" charset="0"/>
            </a:endParaRPr>
          </a:p>
          <a:p>
            <a:pPr algn="just">
              <a:defRPr/>
            </a:pPr>
            <a:endParaRPr lang="es-CO" sz="1300" dirty="0">
              <a:latin typeface="Trebuchet MS" pitchFamily="34" charset="0"/>
            </a:endParaRPr>
          </a:p>
          <a:p>
            <a:pPr algn="just">
              <a:defRPr/>
            </a:pPr>
            <a:r>
              <a:rPr lang="es-ES" sz="1300" dirty="0">
                <a:latin typeface="Trebuchet MS" pitchFamily="34" charset="0"/>
              </a:rPr>
              <a:t>1. Definir con base a la investigación previa (año pasado) y actual una síntesis clara y concreta de la información recopilada sobre el contexto y el usuario.</a:t>
            </a:r>
          </a:p>
          <a:p>
            <a:pPr marL="342900" indent="-342900" algn="just">
              <a:defRPr/>
            </a:pPr>
            <a:endParaRPr lang="es-CO" sz="1300" dirty="0">
              <a:latin typeface="Trebuchet MS" pitchFamily="34" charset="0"/>
            </a:endParaRPr>
          </a:p>
          <a:p>
            <a:pPr algn="just">
              <a:defRPr/>
            </a:pPr>
            <a:r>
              <a:rPr lang="es-ES" sz="1300" dirty="0">
                <a:latin typeface="Trebuchet MS" pitchFamily="34" charset="0"/>
              </a:rPr>
              <a:t>2. Identificar las características del sector y el mercado objetivo para definir las especificaciones que determinaran los aspectos principales del producto.</a:t>
            </a:r>
          </a:p>
          <a:p>
            <a:pPr algn="just">
              <a:defRPr/>
            </a:pPr>
            <a:endParaRPr lang="es-CO" sz="1300" dirty="0">
              <a:latin typeface="Trebuchet MS" pitchFamily="34" charset="0"/>
            </a:endParaRPr>
          </a:p>
          <a:p>
            <a:pPr algn="just">
              <a:defRPr/>
            </a:pPr>
            <a:r>
              <a:rPr lang="es-ES" sz="1300" dirty="0">
                <a:latin typeface="Trebuchet MS" pitchFamily="34" charset="0"/>
              </a:rPr>
              <a:t>3. Desarrollar la etapa conceptual del producto, que incluya un análisis funcional y formal  para obtener una alternativa a desarrollar.</a:t>
            </a:r>
          </a:p>
          <a:p>
            <a:pPr algn="just">
              <a:defRPr/>
            </a:pPr>
            <a:endParaRPr lang="es-CO" sz="1300" dirty="0">
              <a:latin typeface="Trebuchet MS" pitchFamily="34" charset="0"/>
            </a:endParaRPr>
          </a:p>
          <a:p>
            <a:pPr algn="just">
              <a:defRPr/>
            </a:pPr>
            <a:r>
              <a:rPr lang="es-ES" sz="1300" dirty="0">
                <a:latin typeface="Trebuchet MS" pitchFamily="34" charset="0"/>
              </a:rPr>
              <a:t>4. Desarrollar un concepto final del producto.</a:t>
            </a:r>
          </a:p>
          <a:p>
            <a:pPr algn="just">
              <a:defRPr/>
            </a:pPr>
            <a:endParaRPr lang="es-CO" sz="1300" dirty="0">
              <a:latin typeface="Trebuchet MS" pitchFamily="34" charset="0"/>
            </a:endParaRPr>
          </a:p>
          <a:p>
            <a:pPr algn="just">
              <a:defRPr/>
            </a:pPr>
            <a:r>
              <a:rPr lang="es-ES" sz="1300" dirty="0">
                <a:latin typeface="Trebuchet MS" pitchFamily="34" charset="0"/>
              </a:rPr>
              <a:t>5. Construir un modelo funcional del producto con acabados, para realizar una posterior verificación del producto. </a:t>
            </a:r>
          </a:p>
          <a:p>
            <a:pPr algn="just">
              <a:defRPr/>
            </a:pPr>
            <a:endParaRPr lang="es-CO" sz="1300" dirty="0">
              <a:latin typeface="Trebuchet MS" pitchFamily="34" charset="0"/>
            </a:endParaRPr>
          </a:p>
          <a:p>
            <a:pPr algn="just">
              <a:defRPr/>
            </a:pPr>
            <a:r>
              <a:rPr lang="es-ES" sz="1300" dirty="0">
                <a:latin typeface="Trebuchet MS" pitchFamily="34" charset="0"/>
              </a:rPr>
              <a:t>6. Realizar pruebas del modelo funcional con los futuros usuarios para definir la viabilidad y usabilidad del producto. </a:t>
            </a:r>
            <a:endParaRPr lang="es-CO" sz="1300" dirty="0">
              <a:latin typeface="Trebuchet MS" pitchFamily="34" charset="0"/>
            </a:endParaRPr>
          </a:p>
          <a:p>
            <a:pPr algn="just">
              <a:defRPr/>
            </a:pPr>
            <a:endParaRPr lang="es-CO" sz="1400" dirty="0">
              <a:latin typeface="Trebuchet MS" pitchFamily="34" charset="0"/>
            </a:endParaRPr>
          </a:p>
          <a:p>
            <a:pPr algn="just">
              <a:defRPr/>
            </a:pPr>
            <a:r>
              <a:rPr lang="es-ES" dirty="0"/>
              <a:t> </a:t>
            </a:r>
            <a:endParaRPr lang="es-CO" dirty="0"/>
          </a:p>
          <a:p>
            <a:pPr algn="just">
              <a:defRPr/>
            </a:pP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 descr="explo 1.jpg"/>
          <p:cNvPicPr>
            <a:picLocks noChangeAspect="1"/>
          </p:cNvPicPr>
          <p:nvPr/>
        </p:nvPicPr>
        <p:blipFill>
          <a:blip r:embed="rId3" cstate="print"/>
          <a:srcRect l="22206" r="6266" b="1550"/>
          <a:stretch>
            <a:fillRect/>
          </a:stretch>
        </p:blipFill>
        <p:spPr>
          <a:xfrm>
            <a:off x="3440097" y="1566837"/>
            <a:ext cx="4319476" cy="4564125"/>
          </a:xfrm>
          <a:prstGeom prst="rect">
            <a:avLst/>
          </a:prstGeom>
        </p:spPr>
      </p:pic>
      <p:pic>
        <p:nvPicPr>
          <p:cNvPr id="7" name="1 Imagen" descr="Pagina 3 de detalles.jpg"/>
          <p:cNvPicPr>
            <a:picLocks noChangeAspect="1"/>
          </p:cNvPicPr>
          <p:nvPr/>
        </p:nvPicPr>
        <p:blipFill>
          <a:blip r:embed="rId4" cstate="print"/>
          <a:srcRect l="899" t="11458" r="1704" b="5208"/>
          <a:stretch>
            <a:fillRect/>
          </a:stretch>
        </p:blipFill>
        <p:spPr bwMode="auto">
          <a:xfrm>
            <a:off x="555570" y="1165194"/>
            <a:ext cx="3297874" cy="21805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434" name="1 Imagen" descr="Pagina 1 de detalles.jpg"/>
          <p:cNvPicPr>
            <a:picLocks noChangeAspect="1"/>
          </p:cNvPicPr>
          <p:nvPr/>
        </p:nvPicPr>
        <p:blipFill>
          <a:blip r:embed="rId5" cstate="print"/>
          <a:srcRect l="943" t="11458" r="2605" b="3125"/>
          <a:stretch>
            <a:fillRect/>
          </a:stretch>
        </p:blipFill>
        <p:spPr bwMode="auto">
          <a:xfrm>
            <a:off x="1103264" y="1931967"/>
            <a:ext cx="3468735" cy="23737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3 CuadroTexto"/>
          <p:cNvSpPr txBox="1">
            <a:spLocks noChangeArrowheads="1"/>
          </p:cNvSpPr>
          <p:nvPr/>
        </p:nvSpPr>
        <p:spPr bwMode="auto">
          <a:xfrm>
            <a:off x="1249316" y="5437215"/>
            <a:ext cx="376083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s-CO" sz="2000" i="1" dirty="0" err="1" smtClean="0">
                <a:latin typeface="Trebuchet MS" pitchFamily="34" charset="0"/>
              </a:rPr>
              <a:t>Subensamble</a:t>
            </a:r>
            <a:r>
              <a:rPr lang="es-CO" sz="2200" b="1" i="1" dirty="0" err="1" smtClean="0">
                <a:latin typeface="Trebuchet MS" pitchFamily="34" charset="0"/>
              </a:rPr>
              <a:t>horno</a:t>
            </a:r>
            <a:endParaRPr lang="es-CO" sz="2200" b="1" i="1" dirty="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1 Imagen" descr="Pagina 3 de detalles.jpg"/>
          <p:cNvPicPr>
            <a:picLocks noChangeAspect="1"/>
          </p:cNvPicPr>
          <p:nvPr/>
        </p:nvPicPr>
        <p:blipFill>
          <a:blip r:embed="rId3" cstate="print"/>
          <a:srcRect l="899" t="11458" r="1704" b="5208"/>
          <a:stretch>
            <a:fillRect/>
          </a:stretch>
        </p:blipFill>
        <p:spPr bwMode="auto">
          <a:xfrm>
            <a:off x="1541421" y="2562910"/>
            <a:ext cx="3297874" cy="21805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1 Imagen" descr="Pagina 4 de detalles.jpg"/>
          <p:cNvPicPr>
            <a:picLocks noChangeAspect="1"/>
          </p:cNvPicPr>
          <p:nvPr/>
        </p:nvPicPr>
        <p:blipFill>
          <a:blip r:embed="rId4" cstate="print"/>
          <a:srcRect l="1732" t="11458" r="2538" b="5208"/>
          <a:stretch>
            <a:fillRect/>
          </a:stretch>
        </p:blipFill>
        <p:spPr bwMode="auto">
          <a:xfrm>
            <a:off x="555569" y="1613572"/>
            <a:ext cx="3249657" cy="21844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9 Imagen" descr="ensamble patas el que es.jpg"/>
          <p:cNvPicPr>
            <a:picLocks noChangeAspect="1"/>
          </p:cNvPicPr>
          <p:nvPr/>
        </p:nvPicPr>
        <p:blipFill>
          <a:blip r:embed="rId5" cstate="print"/>
          <a:srcRect l="10060" t="4193" r="13231" b="7062"/>
          <a:stretch>
            <a:fillRect/>
          </a:stretch>
        </p:blipFill>
        <p:spPr>
          <a:xfrm>
            <a:off x="5265747" y="1238220"/>
            <a:ext cx="2446371" cy="5093264"/>
          </a:xfrm>
          <a:prstGeom prst="rect">
            <a:avLst/>
          </a:prstGeom>
        </p:spPr>
      </p:pic>
      <p:sp>
        <p:nvSpPr>
          <p:cNvPr id="11" name="3 CuadroTexto"/>
          <p:cNvSpPr txBox="1">
            <a:spLocks noChangeArrowheads="1"/>
          </p:cNvSpPr>
          <p:nvPr/>
        </p:nvSpPr>
        <p:spPr bwMode="auto">
          <a:xfrm>
            <a:off x="1249316" y="5437215"/>
            <a:ext cx="376083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s-CO" sz="2000" i="1" dirty="0" err="1" smtClean="0">
                <a:latin typeface="Trebuchet MS" pitchFamily="34" charset="0"/>
              </a:rPr>
              <a:t>Subensamble</a:t>
            </a:r>
            <a:r>
              <a:rPr lang="es-CO" sz="2200" b="1" i="1" dirty="0" err="1" smtClean="0">
                <a:latin typeface="Trebuchet MS" pitchFamily="34" charset="0"/>
              </a:rPr>
              <a:t>soporte</a:t>
            </a:r>
            <a:endParaRPr lang="es-CO" sz="2200" b="1" i="1" dirty="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6 Grupo"/>
          <p:cNvGrpSpPr/>
          <p:nvPr/>
        </p:nvGrpSpPr>
        <p:grpSpPr>
          <a:xfrm>
            <a:off x="4170357" y="1603350"/>
            <a:ext cx="3249657" cy="3906891"/>
            <a:chOff x="2965428" y="1639863"/>
            <a:chExt cx="3476673" cy="4016430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/>
            <a:srcRect t="5455" r="60038"/>
            <a:stretch>
              <a:fillRect/>
            </a:stretch>
          </p:blipFill>
          <p:spPr bwMode="auto">
            <a:xfrm>
              <a:off x="2965428" y="1858941"/>
              <a:ext cx="1898676" cy="3797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3"/>
            <a:srcRect l="66091" t="5455" r="864"/>
            <a:stretch>
              <a:fillRect/>
            </a:stretch>
          </p:blipFill>
          <p:spPr bwMode="auto">
            <a:xfrm>
              <a:off x="4872042" y="1858941"/>
              <a:ext cx="1570059" cy="3797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/>
            <a:srcRect r="27561" b="94545"/>
            <a:stretch>
              <a:fillRect/>
            </a:stretch>
          </p:blipFill>
          <p:spPr bwMode="auto">
            <a:xfrm>
              <a:off x="2992416" y="1639863"/>
              <a:ext cx="3441747" cy="219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8" name="3 CuadroTexto"/>
          <p:cNvSpPr txBox="1">
            <a:spLocks noChangeArrowheads="1"/>
          </p:cNvSpPr>
          <p:nvPr/>
        </p:nvSpPr>
        <p:spPr bwMode="auto">
          <a:xfrm>
            <a:off x="1285875" y="5911884"/>
            <a:ext cx="257175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s-CO" sz="2000" i="1" dirty="0" err="1" smtClean="0">
                <a:latin typeface="Trebuchet MS" pitchFamily="34" charset="0"/>
              </a:rPr>
              <a:t>Costos</a:t>
            </a:r>
            <a:r>
              <a:rPr lang="es-CO" sz="2200" b="1" i="1" dirty="0" err="1" smtClean="0">
                <a:latin typeface="Trebuchet MS" pitchFamily="34" charset="0"/>
              </a:rPr>
              <a:t>delmodelo</a:t>
            </a:r>
            <a:endParaRPr lang="es-CO" sz="2200" b="1" i="1" dirty="0">
              <a:latin typeface="Trebuchet MS" pitchFamily="34" charset="0"/>
            </a:endParaRPr>
          </a:p>
        </p:txBody>
      </p:sp>
      <p:pic>
        <p:nvPicPr>
          <p:cNvPr id="10" name="9 Imagen" descr="DSC0410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1834" y="1895454"/>
            <a:ext cx="2644776" cy="35263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5286375" y="1000125"/>
            <a:ext cx="2646363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Sobre los objetivos</a:t>
            </a:r>
            <a:r>
              <a:rPr lang="es-ES" sz="2000" b="1" dirty="0">
                <a:solidFill>
                  <a:schemeClr val="accent6"/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000" dirty="0">
              <a:solidFill>
                <a:srgbClr val="FFC000"/>
              </a:solidFill>
            </a:endParaRPr>
          </a:p>
        </p:txBody>
      </p:sp>
      <p:sp>
        <p:nvSpPr>
          <p:cNvPr id="4" name="2 CuadroTexto"/>
          <p:cNvSpPr txBox="1">
            <a:spLocks noChangeArrowheads="1"/>
          </p:cNvSpPr>
          <p:nvPr/>
        </p:nvSpPr>
        <p:spPr bwMode="auto">
          <a:xfrm>
            <a:off x="482544" y="1477801"/>
            <a:ext cx="4546606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1400" dirty="0">
                <a:latin typeface="Trebuchet MS" pitchFamily="34" charset="0"/>
              </a:rPr>
              <a:t>* </a:t>
            </a:r>
            <a:r>
              <a:rPr lang="es-CO" sz="1400" dirty="0">
                <a:latin typeface="Trebuchet MS" pitchFamily="34" charset="0"/>
              </a:rPr>
              <a:t>En el desarrollo del sistema de cocción y calefacción, se hizo énfasis en la primera tarea. </a:t>
            </a:r>
            <a:endParaRPr lang="es-ES" sz="1400" dirty="0">
              <a:latin typeface="Trebuchet MS" pitchFamily="34" charset="0"/>
            </a:endParaRPr>
          </a:p>
          <a:p>
            <a:pPr algn="just">
              <a:lnSpc>
                <a:spcPct val="150000"/>
              </a:lnSpc>
            </a:pPr>
            <a:endParaRPr lang="es-ES" sz="1400" dirty="0">
              <a:latin typeface="Trebuchet MS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sz="14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* </a:t>
            </a:r>
            <a:r>
              <a:rPr lang="es-CO" sz="14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El modelo funcional con acabados cumple con las especificaciones </a:t>
            </a:r>
            <a:r>
              <a:rPr lang="es-CO" sz="1400" dirty="0" smtClean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y requerimientos planteados para el producto.</a:t>
            </a:r>
            <a:endParaRPr lang="es-CO" sz="1400" dirty="0">
              <a:solidFill>
                <a:schemeClr val="bg1">
                  <a:lumMod val="65000"/>
                </a:schemeClr>
              </a:solidFill>
              <a:latin typeface="Trebuchet MS" pitchFamily="34" charset="0"/>
            </a:endParaRPr>
          </a:p>
          <a:p>
            <a:pPr algn="just">
              <a:lnSpc>
                <a:spcPct val="150000"/>
              </a:lnSpc>
            </a:pPr>
            <a:endParaRPr lang="es-ES" sz="1400" dirty="0">
              <a:latin typeface="Trebuchet MS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CO" sz="1400" dirty="0" smtClean="0">
                <a:latin typeface="Trebuchet MS" pitchFamily="34" charset="0"/>
              </a:rPr>
              <a:t>*  Se pudieron </a:t>
            </a:r>
            <a:r>
              <a:rPr lang="es-CO" sz="1400" dirty="0">
                <a:latin typeface="Trebuchet MS" pitchFamily="34" charset="0"/>
              </a:rPr>
              <a:t>aplicar diferentes campos que destacan al Ingeniero de Diseño como un profesional interdisciplinario</a:t>
            </a:r>
            <a:r>
              <a:rPr lang="es-CO" sz="1400" dirty="0" smtClean="0">
                <a:latin typeface="Trebuchet MS" pitchFamily="34" charset="0"/>
              </a:rPr>
              <a:t>.</a:t>
            </a:r>
          </a:p>
          <a:p>
            <a:pPr algn="just">
              <a:lnSpc>
                <a:spcPct val="150000"/>
              </a:lnSpc>
              <a:buFont typeface="Arial" charset="0"/>
              <a:buChar char="•"/>
            </a:pPr>
            <a:endParaRPr lang="es-ES" sz="1400" dirty="0" smtClean="0">
              <a:latin typeface="Trebuchet MS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sz="1400" dirty="0" smtClean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*  El ciclo de trabajo que comienza con el usuario y termina con el mismo validando el producto, evidencia el cumplimiento de los objetivos.</a:t>
            </a:r>
            <a:endParaRPr lang="es-CO" sz="1400" dirty="0" smtClean="0">
              <a:solidFill>
                <a:schemeClr val="bg1">
                  <a:lumMod val="65000"/>
                </a:schemeClr>
              </a:solidFill>
              <a:latin typeface="Trebuchet MS" pitchFamily="34" charset="0"/>
            </a:endParaRPr>
          </a:p>
        </p:txBody>
      </p:sp>
      <p:pic>
        <p:nvPicPr>
          <p:cNvPr id="5" name="4 Imagen" descr="IMG_68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8773" y="1785915"/>
            <a:ext cx="2263806" cy="30184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413375" y="1000125"/>
            <a:ext cx="2516188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Sobre el producto</a:t>
            </a:r>
            <a:r>
              <a:rPr lang="es-ES" sz="2000" b="1" dirty="0">
                <a:solidFill>
                  <a:schemeClr val="accent6"/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000" dirty="0">
              <a:solidFill>
                <a:srgbClr val="FFC000"/>
              </a:solidFill>
            </a:endParaRPr>
          </a:p>
        </p:txBody>
      </p:sp>
      <p:sp>
        <p:nvSpPr>
          <p:cNvPr id="3" name="2 CuadroTexto"/>
          <p:cNvSpPr txBox="1">
            <a:spLocks noChangeArrowheads="1"/>
          </p:cNvSpPr>
          <p:nvPr/>
        </p:nvSpPr>
        <p:spPr bwMode="auto">
          <a:xfrm>
            <a:off x="3221019" y="1581888"/>
            <a:ext cx="4491099" cy="4293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1400" dirty="0">
                <a:latin typeface="Trebuchet MS" pitchFamily="34" charset="0"/>
              </a:rPr>
              <a:t>* </a:t>
            </a:r>
            <a:r>
              <a:rPr lang="es-CO" sz="1400" dirty="0">
                <a:latin typeface="Trebuchet MS" pitchFamily="34" charset="0"/>
              </a:rPr>
              <a:t>El diseño de productos dirigidos </a:t>
            </a:r>
            <a:r>
              <a:rPr lang="es-CO" sz="1400" dirty="0" smtClean="0">
                <a:latin typeface="Trebuchet MS" pitchFamily="34" charset="0"/>
              </a:rPr>
              <a:t>para </a:t>
            </a:r>
            <a:r>
              <a:rPr lang="es-CO" sz="1400" dirty="0">
                <a:latin typeface="Trebuchet MS" pitchFamily="34" charset="0"/>
              </a:rPr>
              <a:t>usuarios en la base de la pirámide (BOP), plantea un reto en la labor del ingeniero de Diseño de Producto.</a:t>
            </a:r>
          </a:p>
          <a:p>
            <a:pPr algn="just">
              <a:lnSpc>
                <a:spcPct val="150000"/>
              </a:lnSpc>
            </a:pPr>
            <a:endParaRPr lang="es-ES" sz="1400" dirty="0">
              <a:latin typeface="Trebuchet MS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sz="14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* </a:t>
            </a:r>
            <a:r>
              <a:rPr lang="es-CO" sz="14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El producto resultado </a:t>
            </a:r>
            <a:r>
              <a:rPr lang="es-CO" sz="1400" dirty="0" smtClean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logra </a:t>
            </a:r>
            <a:r>
              <a:rPr lang="es-CO" sz="14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conciliar aspectos que desde su inicio, se identificaron vitales a la hora de diseñar: bajos </a:t>
            </a:r>
            <a:r>
              <a:rPr lang="es-CO" sz="1400" dirty="0" smtClean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costos, eficiencia </a:t>
            </a:r>
            <a:r>
              <a:rPr lang="es-CO" sz="14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en la quema </a:t>
            </a:r>
            <a:r>
              <a:rPr lang="es-CO" sz="1400" dirty="0" smtClean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y </a:t>
            </a:r>
            <a:r>
              <a:rPr lang="es-CO" sz="14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el tiempo en el calentamiento de los alimentos.</a:t>
            </a:r>
          </a:p>
          <a:p>
            <a:pPr algn="just">
              <a:lnSpc>
                <a:spcPct val="150000"/>
              </a:lnSpc>
            </a:pPr>
            <a:endParaRPr lang="es-ES" sz="1400" dirty="0">
              <a:latin typeface="Trebuchet MS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CO" sz="1400" dirty="0">
                <a:latin typeface="Trebuchet MS" pitchFamily="34" charset="0"/>
              </a:rPr>
              <a:t>* Se recomienda para una futura intervención y continuación del presente proyecto la posibilidad de la optimización del espesor de los materiales o el tamaño de algunas de las </a:t>
            </a:r>
            <a:r>
              <a:rPr lang="es-CO" sz="1400" dirty="0" smtClean="0">
                <a:latin typeface="Trebuchet MS" pitchFamily="34" charset="0"/>
              </a:rPr>
              <a:t>partes.</a:t>
            </a:r>
            <a:endParaRPr lang="es-CO" sz="1400" dirty="0">
              <a:latin typeface="Trebuchet MS" pitchFamily="34" charset="0"/>
            </a:endParaRPr>
          </a:p>
        </p:txBody>
      </p:sp>
      <p:pic>
        <p:nvPicPr>
          <p:cNvPr id="4" name="3 Imagen" descr="DSC01273 [1024x768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44" y="1749402"/>
            <a:ext cx="2628936" cy="3505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413375" y="1000125"/>
            <a:ext cx="2516188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Sobre el producto</a:t>
            </a:r>
            <a:r>
              <a:rPr lang="es-ES" sz="2000" b="1" dirty="0">
                <a:solidFill>
                  <a:schemeClr val="accent6"/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000" dirty="0">
              <a:solidFill>
                <a:srgbClr val="FFC000"/>
              </a:solidFill>
            </a:endParaRPr>
          </a:p>
        </p:txBody>
      </p:sp>
      <p:sp>
        <p:nvSpPr>
          <p:cNvPr id="3" name="2 CuadroTexto"/>
          <p:cNvSpPr txBox="1">
            <a:spLocks noChangeArrowheads="1"/>
          </p:cNvSpPr>
          <p:nvPr/>
        </p:nvSpPr>
        <p:spPr bwMode="auto">
          <a:xfrm>
            <a:off x="446031" y="1165194"/>
            <a:ext cx="4856229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CO" sz="1400" dirty="0" smtClean="0">
                <a:latin typeface="Trebuchet MS" pitchFamily="34" charset="0"/>
              </a:rPr>
              <a:t>*  El </a:t>
            </a:r>
            <a:r>
              <a:rPr lang="es-CO" sz="1400" dirty="0">
                <a:latin typeface="Trebuchet MS" pitchFamily="34" charset="0"/>
              </a:rPr>
              <a:t>cálculo para los costos </a:t>
            </a:r>
            <a:r>
              <a:rPr lang="es-CO" sz="1400" dirty="0" smtClean="0">
                <a:latin typeface="Trebuchet MS" pitchFamily="34" charset="0"/>
              </a:rPr>
              <a:t>se </a:t>
            </a:r>
            <a:r>
              <a:rPr lang="es-CO" sz="1400" dirty="0">
                <a:latin typeface="Trebuchet MS" pitchFamily="34" charset="0"/>
              </a:rPr>
              <a:t>realizo basado en la realización del modelo funcional, lo que genero un aumento notable en los costos del </a:t>
            </a:r>
            <a:r>
              <a:rPr lang="es-CO" sz="1400" dirty="0" smtClean="0">
                <a:latin typeface="Trebuchet MS" pitchFamily="34" charset="0"/>
              </a:rPr>
              <a:t>producto.</a:t>
            </a:r>
          </a:p>
          <a:p>
            <a:pPr algn="just">
              <a:lnSpc>
                <a:spcPct val="150000"/>
              </a:lnSpc>
              <a:buFont typeface="Arial" charset="0"/>
              <a:buChar char="•"/>
            </a:pPr>
            <a:endParaRPr lang="es-CO" sz="1400" dirty="0" smtClean="0">
              <a:latin typeface="Trebuchet MS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CO" sz="1400" dirty="0" smtClean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*  Se </a:t>
            </a:r>
            <a:r>
              <a:rPr lang="es-CO" sz="14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recomienda para la futura continuación del proyecto, estudiar la viabilidad del proyecto como producto como tal, ya que el presente, solo planteaba una solución al problema.</a:t>
            </a:r>
          </a:p>
          <a:p>
            <a:pPr algn="just">
              <a:lnSpc>
                <a:spcPct val="150000"/>
              </a:lnSpc>
            </a:pPr>
            <a:endParaRPr lang="es-ES" sz="1400" dirty="0">
              <a:latin typeface="Trebuchet MS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sz="1400" dirty="0" smtClean="0">
                <a:latin typeface="Trebuchet MS" pitchFamily="34" charset="0"/>
              </a:rPr>
              <a:t>* S</a:t>
            </a:r>
            <a:r>
              <a:rPr lang="es-CO" sz="1400" dirty="0" smtClean="0">
                <a:latin typeface="Trebuchet MS" pitchFamily="34" charset="0"/>
              </a:rPr>
              <a:t>e </a:t>
            </a:r>
            <a:r>
              <a:rPr lang="es-CO" sz="1400" dirty="0">
                <a:latin typeface="Trebuchet MS" pitchFamily="34" charset="0"/>
              </a:rPr>
              <a:t>concibe un producto que muestra mejoras con respecto a los </a:t>
            </a:r>
            <a:r>
              <a:rPr lang="es-CO" sz="1400" dirty="0" smtClean="0">
                <a:latin typeface="Trebuchet MS" pitchFamily="34" charset="0"/>
              </a:rPr>
              <a:t>hornos tradicionales </a:t>
            </a:r>
            <a:r>
              <a:rPr lang="es-CO" sz="1400" dirty="0">
                <a:latin typeface="Trebuchet MS" pitchFamily="34" charset="0"/>
              </a:rPr>
              <a:t>de leña </a:t>
            </a:r>
            <a:r>
              <a:rPr lang="es-CO" sz="1400" dirty="0" smtClean="0">
                <a:latin typeface="Trebuchet MS" pitchFamily="34" charset="0"/>
              </a:rPr>
              <a:t>y </a:t>
            </a:r>
            <a:r>
              <a:rPr lang="es-CO" sz="1400" dirty="0">
                <a:latin typeface="Trebuchet MS" pitchFamily="34" charset="0"/>
              </a:rPr>
              <a:t>algunos hornos mejorados ya </a:t>
            </a:r>
            <a:r>
              <a:rPr lang="es-CO" sz="1400" dirty="0" smtClean="0">
                <a:latin typeface="Trebuchet MS" pitchFamily="34" charset="0"/>
              </a:rPr>
              <a:t>diseñados.</a:t>
            </a:r>
            <a:endParaRPr lang="es-CO" sz="1400" dirty="0">
              <a:latin typeface="Trebuchet MS" pitchFamily="34" charset="0"/>
            </a:endParaRPr>
          </a:p>
          <a:p>
            <a:pPr algn="just">
              <a:lnSpc>
                <a:spcPct val="150000"/>
              </a:lnSpc>
            </a:pPr>
            <a:endParaRPr lang="es-ES" sz="1400" dirty="0">
              <a:latin typeface="Trebuchet MS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sz="14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* </a:t>
            </a:r>
            <a:r>
              <a:rPr lang="es-CO" sz="14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Los detalles diseñados para el producto, suplen necesidades que no estaban cubiertas por hornos </a:t>
            </a:r>
            <a:r>
              <a:rPr lang="es-CO" sz="1400" dirty="0" smtClean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anteriores.</a:t>
            </a:r>
            <a:endParaRPr lang="es-CO" sz="1400" dirty="0">
              <a:solidFill>
                <a:schemeClr val="bg1">
                  <a:lumMod val="65000"/>
                </a:schemeClr>
              </a:solidFill>
              <a:latin typeface="Trebuchet MS" pitchFamily="34" charset="0"/>
            </a:endParaRPr>
          </a:p>
        </p:txBody>
      </p:sp>
      <p:pic>
        <p:nvPicPr>
          <p:cNvPr id="4" name="3 Imagen" descr="DSC04233 [800x600].JPG"/>
          <p:cNvPicPr>
            <a:picLocks noChangeAspect="1"/>
          </p:cNvPicPr>
          <p:nvPr/>
        </p:nvPicPr>
        <p:blipFill>
          <a:blip r:embed="rId3"/>
          <a:srcRect l="22567" t="6364" r="17546"/>
          <a:stretch>
            <a:fillRect/>
          </a:stretch>
        </p:blipFill>
        <p:spPr>
          <a:xfrm>
            <a:off x="5448312" y="2041506"/>
            <a:ext cx="2304182" cy="27019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072063" y="1000125"/>
            <a:ext cx="2894012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Sobre la metodología</a:t>
            </a:r>
            <a:r>
              <a:rPr lang="es-ES" sz="2000" b="1" dirty="0">
                <a:solidFill>
                  <a:schemeClr val="accent6"/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000" dirty="0">
              <a:solidFill>
                <a:srgbClr val="FFC000"/>
              </a:solidFill>
            </a:endParaRPr>
          </a:p>
        </p:txBody>
      </p:sp>
      <p:sp>
        <p:nvSpPr>
          <p:cNvPr id="3" name="2 CuadroTexto"/>
          <p:cNvSpPr txBox="1">
            <a:spLocks noChangeArrowheads="1"/>
          </p:cNvSpPr>
          <p:nvPr/>
        </p:nvSpPr>
        <p:spPr bwMode="auto">
          <a:xfrm>
            <a:off x="2819376" y="1420785"/>
            <a:ext cx="4948249" cy="493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CO" sz="1400" dirty="0">
                <a:latin typeface="Trebuchet MS" pitchFamily="34" charset="0"/>
              </a:rPr>
              <a:t>* </a:t>
            </a:r>
            <a:r>
              <a:rPr lang="es-CO" sz="1400" dirty="0" smtClean="0">
                <a:latin typeface="Trebuchet MS" pitchFamily="34" charset="0"/>
              </a:rPr>
              <a:t>Se </a:t>
            </a:r>
            <a:r>
              <a:rPr lang="es-CO" sz="1400" dirty="0">
                <a:latin typeface="Trebuchet MS" pitchFamily="34" charset="0"/>
              </a:rPr>
              <a:t>evidencio la necesidad de conocer al usuario desde tantos puntos de vista como fuera posible, en la fase de observación fue útil tener varias herramientas </a:t>
            </a:r>
            <a:r>
              <a:rPr lang="es-CO" sz="1400" dirty="0" smtClean="0">
                <a:latin typeface="Trebuchet MS" pitchFamily="34" charset="0"/>
              </a:rPr>
              <a:t>para esto. </a:t>
            </a:r>
            <a:endParaRPr lang="es-CO" sz="1400" dirty="0">
              <a:latin typeface="Trebuchet MS" pitchFamily="34" charset="0"/>
            </a:endParaRPr>
          </a:p>
          <a:p>
            <a:pPr algn="just">
              <a:lnSpc>
                <a:spcPct val="150000"/>
              </a:lnSpc>
            </a:pPr>
            <a:endParaRPr lang="es-ES" sz="1400" dirty="0">
              <a:latin typeface="Trebuchet MS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CO" sz="14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* </a:t>
            </a:r>
            <a:r>
              <a:rPr lang="es-CO" sz="1400" dirty="0" smtClean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Se recomienda contar con </a:t>
            </a:r>
            <a:r>
              <a:rPr lang="es-CO" sz="14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métodos que permitan tener una </a:t>
            </a:r>
            <a:r>
              <a:rPr lang="es-CO" sz="1400" dirty="0" smtClean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interacción constante </a:t>
            </a:r>
            <a:r>
              <a:rPr lang="es-CO" sz="14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con el usuario durante todas las etapas de la metodología.</a:t>
            </a:r>
          </a:p>
          <a:p>
            <a:pPr algn="just">
              <a:lnSpc>
                <a:spcPct val="150000"/>
              </a:lnSpc>
            </a:pPr>
            <a:endParaRPr lang="es-ES" sz="1400" dirty="0">
              <a:latin typeface="Trebuchet MS" pitchFamily="34" charset="0"/>
            </a:endParaRPr>
          </a:p>
          <a:p>
            <a:pPr algn="just">
              <a:lnSpc>
                <a:spcPct val="150000"/>
              </a:lnSpc>
              <a:buFont typeface="Arial" charset="0"/>
              <a:buChar char="•"/>
            </a:pPr>
            <a:r>
              <a:rPr lang="es-CO" sz="1400" dirty="0">
                <a:latin typeface="Trebuchet MS" pitchFamily="34" charset="0"/>
              </a:rPr>
              <a:t>El </a:t>
            </a:r>
            <a:r>
              <a:rPr lang="es-CO" sz="1400" dirty="0" err="1">
                <a:latin typeface="Trebuchet MS" pitchFamily="34" charset="0"/>
              </a:rPr>
              <a:t>storyboard</a:t>
            </a:r>
            <a:r>
              <a:rPr lang="es-CO" sz="1400" dirty="0">
                <a:latin typeface="Trebuchet MS" pitchFamily="34" charset="0"/>
              </a:rPr>
              <a:t> dio una base clara sobre la secuencia de acciones, de donde se extrajeron las funciones que conformarían el análisis funcional. </a:t>
            </a:r>
            <a:endParaRPr lang="es-CO" sz="1400" dirty="0" smtClean="0">
              <a:latin typeface="Trebuchet MS" pitchFamily="34" charset="0"/>
            </a:endParaRPr>
          </a:p>
          <a:p>
            <a:pPr algn="just">
              <a:lnSpc>
                <a:spcPct val="150000"/>
              </a:lnSpc>
            </a:pPr>
            <a:endParaRPr lang="es-ES" sz="1400" dirty="0">
              <a:latin typeface="Trebuchet MS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sz="14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* </a:t>
            </a:r>
            <a:r>
              <a:rPr lang="es-CO" sz="14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El análisis conceptual dio una mirada clara a todas las funciones que debían considerarse en el producto, pero no se tuvo claro el uso y utilidad de la estructura funcional</a:t>
            </a:r>
            <a:r>
              <a:rPr lang="es-CO" sz="1400" dirty="0" smtClean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.</a:t>
            </a:r>
            <a:endParaRPr lang="es-CO" sz="1400" dirty="0">
              <a:solidFill>
                <a:schemeClr val="bg1">
                  <a:lumMod val="65000"/>
                </a:schemeClr>
              </a:solidFill>
              <a:latin typeface="Trebuchet MS" pitchFamily="34" charset="0"/>
            </a:endParaRPr>
          </a:p>
        </p:txBody>
      </p:sp>
      <p:pic>
        <p:nvPicPr>
          <p:cNvPr id="4" name="3 Imagen" descr="DSC04254 [800x600].JPG"/>
          <p:cNvPicPr>
            <a:picLocks noChangeAspect="1"/>
          </p:cNvPicPr>
          <p:nvPr/>
        </p:nvPicPr>
        <p:blipFill>
          <a:blip r:embed="rId3"/>
          <a:srcRect l="18101" t="51936" r="34788" b="13741"/>
          <a:stretch>
            <a:fillRect/>
          </a:stretch>
        </p:blipFill>
        <p:spPr>
          <a:xfrm>
            <a:off x="446031" y="2297097"/>
            <a:ext cx="2255215" cy="21907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072063" y="1000125"/>
            <a:ext cx="2894012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Sobre la metodología</a:t>
            </a:r>
            <a:r>
              <a:rPr lang="es-ES" sz="2000" b="1" dirty="0">
                <a:solidFill>
                  <a:schemeClr val="accent6"/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000" dirty="0">
              <a:solidFill>
                <a:srgbClr val="FFC000"/>
              </a:solidFill>
            </a:endParaRPr>
          </a:p>
        </p:txBody>
      </p:sp>
      <p:sp>
        <p:nvSpPr>
          <p:cNvPr id="3" name="2 CuadroTexto"/>
          <p:cNvSpPr txBox="1">
            <a:spLocks noChangeArrowheads="1"/>
          </p:cNvSpPr>
          <p:nvPr/>
        </p:nvSpPr>
        <p:spPr bwMode="auto">
          <a:xfrm>
            <a:off x="393701" y="1368262"/>
            <a:ext cx="4872046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CO" sz="1400" dirty="0">
                <a:latin typeface="Trebuchet MS" pitchFamily="34" charset="0"/>
              </a:rPr>
              <a:t>* El análisis funcional desde la parte </a:t>
            </a:r>
            <a:r>
              <a:rPr lang="es-CO" sz="1400" dirty="0" smtClean="0">
                <a:latin typeface="Trebuchet MS" pitchFamily="34" charset="0"/>
              </a:rPr>
              <a:t>aporto </a:t>
            </a:r>
            <a:r>
              <a:rPr lang="es-CO" sz="1400" dirty="0">
                <a:latin typeface="Trebuchet MS" pitchFamily="34" charset="0"/>
              </a:rPr>
              <a:t>una mirada más real y contundente para el entendimiento del funcionamiento del horno.</a:t>
            </a:r>
          </a:p>
          <a:p>
            <a:pPr algn="just">
              <a:lnSpc>
                <a:spcPct val="150000"/>
              </a:lnSpc>
              <a:buFont typeface="Arial" charset="0"/>
              <a:buChar char="•"/>
            </a:pPr>
            <a:endParaRPr lang="es-ES" sz="1400" dirty="0">
              <a:latin typeface="Trebuchet MS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sz="14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* Se recomienda realizar un proceso paralelo entre análisis conceptuales e investigativos.</a:t>
            </a:r>
          </a:p>
          <a:p>
            <a:pPr algn="just">
              <a:lnSpc>
                <a:spcPct val="150000"/>
              </a:lnSpc>
              <a:buFont typeface="Arial" charset="0"/>
              <a:buChar char="•"/>
            </a:pPr>
            <a:endParaRPr lang="es-ES" sz="1400" dirty="0">
              <a:latin typeface="Trebuchet MS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CO" sz="1400" dirty="0">
                <a:latin typeface="Trebuchet MS" pitchFamily="34" charset="0"/>
              </a:rPr>
              <a:t>* La matriz morfológica en este caso, podría ser un paso innecesario para algunas funciones, por ser principios físicos o por la parte investigativa. </a:t>
            </a:r>
          </a:p>
          <a:p>
            <a:pPr algn="just">
              <a:lnSpc>
                <a:spcPct val="150000"/>
              </a:lnSpc>
              <a:buFont typeface="Arial" charset="0"/>
              <a:buChar char="•"/>
            </a:pPr>
            <a:endParaRPr lang="es-ES" sz="1400" dirty="0">
              <a:latin typeface="Trebuchet MS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sz="1400" dirty="0">
                <a:latin typeface="Trebuchet MS" pitchFamily="34" charset="0"/>
              </a:rPr>
              <a:t>* </a:t>
            </a:r>
            <a:r>
              <a:rPr lang="es-CO" sz="1400" dirty="0">
                <a:latin typeface="Trebuchet MS" pitchFamily="34" charset="0"/>
              </a:rPr>
              <a:t>El análisis formal permitió identificar los objetos y el contexto que rodea al usuario</a:t>
            </a:r>
            <a:r>
              <a:rPr lang="es-CO" sz="1400" dirty="0" smtClean="0">
                <a:latin typeface="Trebuchet MS" pitchFamily="34" charset="0"/>
              </a:rPr>
              <a:t>,. </a:t>
            </a:r>
            <a:r>
              <a:rPr lang="es-CO" sz="1400" dirty="0">
                <a:latin typeface="Trebuchet MS" pitchFamily="34" charset="0"/>
              </a:rPr>
              <a:t>Esta herramienta fue muy útil para la corporificación y estética del </a:t>
            </a:r>
            <a:r>
              <a:rPr lang="es-CO" sz="1400" dirty="0" smtClean="0">
                <a:latin typeface="Trebuchet MS" pitchFamily="34" charset="0"/>
              </a:rPr>
              <a:t>producto</a:t>
            </a:r>
            <a:endParaRPr lang="es-CO" sz="1400" dirty="0">
              <a:latin typeface="Trebuchet MS" pitchFamily="34" charset="0"/>
            </a:endParaRPr>
          </a:p>
        </p:txBody>
      </p:sp>
      <p:pic>
        <p:nvPicPr>
          <p:cNvPr id="4" name="3 Imagen" descr="DSC01280 [1024x768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1338" y="1895454"/>
            <a:ext cx="2133594" cy="2844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072063" y="1000125"/>
            <a:ext cx="2894012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Sobre la metodología</a:t>
            </a:r>
            <a:r>
              <a:rPr lang="es-ES" sz="2000" b="1" dirty="0">
                <a:solidFill>
                  <a:schemeClr val="accent6"/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000" dirty="0">
              <a:solidFill>
                <a:srgbClr val="FFC000"/>
              </a:solidFill>
            </a:endParaRPr>
          </a:p>
        </p:txBody>
      </p:sp>
      <p:sp>
        <p:nvSpPr>
          <p:cNvPr id="6" name="2 CuadroTexto"/>
          <p:cNvSpPr txBox="1">
            <a:spLocks noChangeArrowheads="1"/>
          </p:cNvSpPr>
          <p:nvPr/>
        </p:nvSpPr>
        <p:spPr bwMode="auto">
          <a:xfrm>
            <a:off x="2454246" y="1413275"/>
            <a:ext cx="5403880" cy="4900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CO" sz="1400" dirty="0">
                <a:latin typeface="Trebuchet MS" pitchFamily="34" charset="0"/>
              </a:rPr>
              <a:t>* La geometrización </a:t>
            </a:r>
            <a:r>
              <a:rPr lang="es-CO" sz="1400" dirty="0" smtClean="0">
                <a:latin typeface="Trebuchet MS" pitchFamily="34" charset="0"/>
              </a:rPr>
              <a:t>fue </a:t>
            </a:r>
            <a:r>
              <a:rPr lang="es-CO" sz="1400" dirty="0">
                <a:latin typeface="Trebuchet MS" pitchFamily="34" charset="0"/>
              </a:rPr>
              <a:t>una herramienta indispensable para realizar la transición de la alternativa seleccionada a un concepto detallado y visualmente </a:t>
            </a:r>
            <a:r>
              <a:rPr lang="es-CO" sz="1400" dirty="0" smtClean="0">
                <a:latin typeface="Trebuchet MS" pitchFamily="34" charset="0"/>
              </a:rPr>
              <a:t>proporcional. </a:t>
            </a:r>
            <a:endParaRPr lang="es-CO" sz="1400" dirty="0">
              <a:latin typeface="Trebuchet MS" pitchFamily="34" charset="0"/>
            </a:endParaRPr>
          </a:p>
          <a:p>
            <a:pPr algn="just">
              <a:lnSpc>
                <a:spcPct val="150000"/>
              </a:lnSpc>
            </a:pPr>
            <a:endParaRPr lang="es-ES" sz="1400" dirty="0">
              <a:latin typeface="Trebuchet MS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CO" sz="14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* Los análisis exploratorios fueron una herramienta útil y altamente recomendable para los ingenieros de Diseño de </a:t>
            </a:r>
            <a:r>
              <a:rPr lang="es-CO" sz="1400" dirty="0" smtClean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Producto.</a:t>
            </a:r>
            <a:endParaRPr lang="es-CO" sz="1400" dirty="0">
              <a:solidFill>
                <a:schemeClr val="bg1">
                  <a:lumMod val="65000"/>
                </a:schemeClr>
              </a:solidFill>
              <a:latin typeface="Trebuchet MS" pitchFamily="34" charset="0"/>
            </a:endParaRPr>
          </a:p>
          <a:p>
            <a:pPr algn="just">
              <a:lnSpc>
                <a:spcPct val="150000"/>
              </a:lnSpc>
              <a:buFont typeface="Arial" charset="0"/>
              <a:buChar char="•"/>
            </a:pPr>
            <a:endParaRPr lang="es-ES" sz="1400" dirty="0">
              <a:latin typeface="Trebuchet MS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CO" sz="1400" dirty="0">
                <a:latin typeface="Trebuchet MS" pitchFamily="34" charset="0"/>
              </a:rPr>
              <a:t>* El análisis de elementos finitos, es una fase que se precisa en el detalle del producto, ya que verifica y permite hacer recomendaciones </a:t>
            </a:r>
            <a:r>
              <a:rPr lang="es-CO" sz="1400" dirty="0" smtClean="0">
                <a:latin typeface="Trebuchet MS" pitchFamily="34" charset="0"/>
              </a:rPr>
              <a:t>sobre optimización. </a:t>
            </a:r>
            <a:endParaRPr lang="es-CO" sz="1400" dirty="0">
              <a:latin typeface="Trebuchet MS" pitchFamily="34" charset="0"/>
            </a:endParaRPr>
          </a:p>
          <a:p>
            <a:pPr algn="just">
              <a:lnSpc>
                <a:spcPct val="150000"/>
              </a:lnSpc>
            </a:pPr>
            <a:endParaRPr lang="es-ES" sz="1400" dirty="0">
              <a:latin typeface="Trebuchet MS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sz="14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* </a:t>
            </a:r>
            <a:r>
              <a:rPr lang="es-CO" sz="14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La prueba de usuario fue la herramienta más útil para validar que el producto cumplía con las especificaciones y permitió reconocer </a:t>
            </a:r>
            <a:r>
              <a:rPr lang="es-CO" sz="1400" dirty="0" smtClean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problemas</a:t>
            </a:r>
            <a:r>
              <a:rPr lang="es-CO" sz="14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, que </a:t>
            </a:r>
            <a:r>
              <a:rPr lang="es-CO" sz="1400" dirty="0" smtClean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constituyen recomendaciones.</a:t>
            </a:r>
            <a:endParaRPr lang="es-CO" sz="1400" dirty="0">
              <a:solidFill>
                <a:schemeClr val="bg1">
                  <a:lumMod val="65000"/>
                </a:schemeClr>
              </a:solidFill>
              <a:latin typeface="Trebuchet MS" pitchFamily="34" charset="0"/>
            </a:endParaRPr>
          </a:p>
        </p:txBody>
      </p:sp>
      <p:pic>
        <p:nvPicPr>
          <p:cNvPr id="7" name="6 Imagen" descr="intento_3.PNG"/>
          <p:cNvPicPr>
            <a:picLocks noChangeAspect="1"/>
          </p:cNvPicPr>
          <p:nvPr/>
        </p:nvPicPr>
        <p:blipFill>
          <a:blip r:embed="rId3"/>
          <a:srcRect l="9841" t="978" r="36613" b="3389"/>
          <a:stretch>
            <a:fillRect/>
          </a:stretch>
        </p:blipFill>
        <p:spPr>
          <a:xfrm>
            <a:off x="555570" y="1931967"/>
            <a:ext cx="1755078" cy="2373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592083" y="1384272"/>
            <a:ext cx="7010496" cy="4385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600" b="1" dirty="0" smtClean="0">
                <a:latin typeface="Trebuchet MS" pitchFamily="34" charset="0"/>
              </a:rPr>
              <a:t>Agradecemos a todos los que aportaron sus conocimientos, apoyo, tiempo y dedicación al proyecto:</a:t>
            </a:r>
          </a:p>
          <a:p>
            <a:pPr algn="ctr">
              <a:lnSpc>
                <a:spcPct val="150000"/>
              </a:lnSpc>
            </a:pPr>
            <a:endParaRPr lang="es-ES" sz="1400" dirty="0" smtClean="0">
              <a:latin typeface="Trebuchet MS" pitchFamily="34" charset="0"/>
            </a:endParaRP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es-ES" sz="1400" dirty="0" smtClean="0">
                <a:latin typeface="Trebuchet MS" pitchFamily="34" charset="0"/>
              </a:rPr>
              <a:t>Nuestras familias y amigos.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es-ES" sz="1400" dirty="0" smtClean="0">
                <a:latin typeface="Trebuchet MS" pitchFamily="34" charset="0"/>
              </a:rPr>
              <a:t>Nuestro asesor: José Fernando Martínez. 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es-ES" sz="1400" dirty="0" smtClean="0">
                <a:latin typeface="Trebuchet MS" pitchFamily="34" charset="0"/>
              </a:rPr>
              <a:t>Los que ayudaron a la generación del proyecto en Holanda: </a:t>
            </a:r>
            <a:r>
              <a:rPr lang="es-ES" sz="1400" i="1" dirty="0" smtClean="0">
                <a:latin typeface="Trebuchet MS" pitchFamily="34" charset="0"/>
              </a:rPr>
              <a:t>J.C Diehl y Henri Christiaans.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es-ES" sz="1400" dirty="0" smtClean="0">
                <a:latin typeface="Trebuchet MS" pitchFamily="34" charset="0"/>
              </a:rPr>
              <a:t>Marcela Velásquez.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es-ES" sz="1400" dirty="0" smtClean="0">
                <a:latin typeface="Trebuchet MS" pitchFamily="34" charset="0"/>
              </a:rPr>
              <a:t>Los usuarios que siempre se mostraron colaboradores, en la salida de campo y las pruebas de usuario.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es-ES" sz="1400" dirty="0" smtClean="0">
                <a:latin typeface="Trebuchet MS" pitchFamily="34" charset="0"/>
              </a:rPr>
              <a:t>Los jefes y trabajadores del centro de laboratorios, en especial el de suelos, soldadura y diseño.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es-ES" sz="1400" dirty="0" smtClean="0">
                <a:latin typeface="Trebuchet MS" pitchFamily="34" charset="0"/>
              </a:rPr>
              <a:t>Los que nos acompañan hoy. </a:t>
            </a:r>
            <a:endParaRPr lang="es-CO" sz="1400" dirty="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3605213" y="1000125"/>
            <a:ext cx="4395787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Especificaciones para el producto</a:t>
            </a: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139778" y="1457298"/>
          <a:ext cx="6353261" cy="2379345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5888388"/>
                <a:gridCol w="464873"/>
              </a:tblGrid>
              <a:tr h="615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100" dirty="0"/>
                        <a:t>La secuencia de uso del producto se realizara en máximo 7 pasos</a:t>
                      </a:r>
                      <a:endParaRPr lang="es-CO" sz="1100" dirty="0">
                        <a:latin typeface="Trebuchet MS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100"/>
                        <a:t>d</a:t>
                      </a:r>
                      <a:endParaRPr lang="es-CO" sz="1100">
                        <a:latin typeface="Trebuchet MS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0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100"/>
                        <a:t>El tiempo de calentamiento del horno debe producirse en máximo 20 minutos</a:t>
                      </a:r>
                      <a:endParaRPr lang="es-CO" sz="1100">
                        <a:latin typeface="Trebuchet MS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100"/>
                        <a:t>D</a:t>
                      </a:r>
                      <a:endParaRPr lang="es-CO" sz="1100">
                        <a:latin typeface="Trebuchet MS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1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100"/>
                        <a:t>La superficie en la cual se calentaran los alimentos debe tener agujeros para las ollas de mínimo de diámetro</a:t>
                      </a:r>
                      <a:endParaRPr lang="es-CO" sz="1100">
                        <a:latin typeface="Trebuchet MS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100"/>
                        <a:t>D</a:t>
                      </a:r>
                      <a:endParaRPr lang="es-CO" sz="1100">
                        <a:latin typeface="Trebuchet MS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758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100" dirty="0"/>
                        <a:t>El horno tiene un sistema que permite la ubicación de diferentes tamaños de ollas </a:t>
                      </a:r>
                      <a:endParaRPr lang="es-CO" sz="1100" dirty="0">
                        <a:latin typeface="Trebuchet MS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100" dirty="0"/>
                        <a:t>D</a:t>
                      </a:r>
                      <a:endParaRPr lang="es-CO" sz="1100" dirty="0">
                        <a:latin typeface="Trebuchet MS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69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100" dirty="0"/>
                        <a:t>La distancia del centro de masa al punto más externo del producto es de mínimo </a:t>
                      </a:r>
                      <a:endParaRPr lang="es-CO" sz="1100" dirty="0">
                        <a:latin typeface="Trebuchet MS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100"/>
                        <a:t>d</a:t>
                      </a:r>
                      <a:endParaRPr lang="es-CO" sz="1100">
                        <a:latin typeface="Trebuchet MS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739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100"/>
                        <a:t>El sistema es estable garantizando que máximo la altura debe ser 3 veces el ancho del producto. Ancho=1/3h</a:t>
                      </a:r>
                      <a:endParaRPr lang="es-CO" sz="1100">
                        <a:latin typeface="Trebuchet MS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100"/>
                        <a:t>D</a:t>
                      </a:r>
                      <a:endParaRPr lang="es-CO" sz="1100">
                        <a:latin typeface="Trebuchet MS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14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100"/>
                        <a:t>El tamaño del producto es adecuado para espacios pequeños por lo tanto no debe exceder un volumen de 1mt*1mt*1mt</a:t>
                      </a:r>
                      <a:endParaRPr lang="es-CO" sz="1100">
                        <a:latin typeface="Trebuchet MS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100"/>
                        <a:t>D</a:t>
                      </a:r>
                      <a:endParaRPr lang="es-CO" sz="1100">
                        <a:latin typeface="Trebuchet MS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85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100"/>
                        <a:t>El sistema permite ubicar de 3 ollas </a:t>
                      </a:r>
                      <a:endParaRPr lang="es-CO" sz="1100">
                        <a:latin typeface="Trebuchet MS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100"/>
                        <a:t>D</a:t>
                      </a:r>
                      <a:endParaRPr lang="es-CO" sz="1100">
                        <a:latin typeface="Trebuchet MS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047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100" dirty="0"/>
                        <a:t>El horno posee una capacidad interna para máximo de leña</a:t>
                      </a:r>
                      <a:endParaRPr lang="es-CO" sz="1100" dirty="0">
                        <a:latin typeface="Trebuchet MS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100"/>
                        <a:t>d</a:t>
                      </a:r>
                      <a:endParaRPr lang="es-CO" sz="1100">
                        <a:latin typeface="Trebuchet MS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917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100"/>
                        <a:t>Para transportar el sistema no es necesario desarmarlo, por esta razón no debe pesar más de </a:t>
                      </a:r>
                      <a:endParaRPr lang="es-CO" sz="1100">
                        <a:latin typeface="Trebuchet MS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100"/>
                        <a:t>D</a:t>
                      </a:r>
                      <a:endParaRPr lang="es-CO" sz="1100">
                        <a:latin typeface="Trebuchet MS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71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100"/>
                        <a:t>En el sistema se pueden usar diferentes tipos de biomasa </a:t>
                      </a:r>
                      <a:endParaRPr lang="es-CO" sz="1100">
                        <a:latin typeface="Trebuchet MS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100" dirty="0"/>
                        <a:t>D </a:t>
                      </a:r>
                      <a:endParaRPr lang="es-CO" sz="1100" dirty="0">
                        <a:latin typeface="Trebuchet MS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1139777" y="4049721"/>
          <a:ext cx="6353263" cy="357505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5915107"/>
                <a:gridCol w="438156"/>
              </a:tblGrid>
              <a:tr h="3575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050" dirty="0"/>
                        <a:t>El producto final debe tener un valor entre $40.000 y $80.000</a:t>
                      </a:r>
                      <a:endParaRPr lang="es-CO" sz="105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50" dirty="0"/>
                        <a:t>D </a:t>
                      </a:r>
                      <a:endParaRPr lang="es-CO" sz="105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1176291" y="4670442"/>
          <a:ext cx="6316749" cy="1606571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5878593"/>
                <a:gridCol w="438156"/>
              </a:tblGrid>
              <a:tr h="3526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050"/>
                        <a:t>Su transporte es cómodo para el usuario por lo tanto el sistema posee como mínimo 2 elementos de sujeción </a:t>
                      </a:r>
                      <a:endParaRPr lang="es-CO" sz="105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50"/>
                        <a:t>D</a:t>
                      </a:r>
                      <a:endParaRPr lang="es-CO" sz="105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526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050"/>
                        <a:t>El contacto del usuario con el horno debe ser segura, entonces el sistema debe tener una temperatura externa de máximo </a:t>
                      </a:r>
                      <a:endParaRPr lang="es-CO" sz="105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50"/>
                        <a:t>D</a:t>
                      </a:r>
                      <a:endParaRPr lang="es-CO" sz="105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763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050"/>
                        <a:t>Una sola persona debe ser capaz de cargar y usar el producto</a:t>
                      </a:r>
                      <a:endParaRPr lang="es-CO" sz="105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50"/>
                        <a:t>D</a:t>
                      </a:r>
                      <a:endParaRPr lang="es-CO" sz="105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959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050"/>
                        <a:t>La superficie de cocción debe estar a un alcance frontal máximo de </a:t>
                      </a:r>
                      <a:endParaRPr lang="es-CO" sz="105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50"/>
                        <a:t>D</a:t>
                      </a:r>
                      <a:endParaRPr lang="es-CO" sz="105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89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050"/>
                        <a:t>El sistema disminuye la emisión de humo dentro de los hogares, por esto incluye una chimenea dispuesta en la parte trasera del horno o una cámara de combustión que disminuya la cantidad de humo generada en la quema de madera</a:t>
                      </a:r>
                      <a:endParaRPr lang="es-CO" sz="105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50" dirty="0"/>
                        <a:t>d</a:t>
                      </a:r>
                      <a:endParaRPr lang="es-CO" sz="105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8 Rectángulo"/>
          <p:cNvSpPr/>
          <p:nvPr/>
        </p:nvSpPr>
        <p:spPr>
          <a:xfrm rot="16200000">
            <a:off x="55593" y="2358918"/>
            <a:ext cx="13692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dirty="0" smtClean="0">
                <a:latin typeface="Trebuchet MS" pitchFamily="34" charset="0"/>
              </a:rPr>
              <a:t>Desempeño</a:t>
            </a:r>
            <a:endParaRPr lang="es-CO" dirty="0">
              <a:latin typeface="Trebuchet MS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 rot="16200000">
            <a:off x="399884" y="4022843"/>
            <a:ext cx="753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dirty="0" smtClean="0">
                <a:latin typeface="Trebuchet MS" pitchFamily="34" charset="0"/>
              </a:rPr>
              <a:t>Costo</a:t>
            </a:r>
            <a:endParaRPr lang="es-CO" dirty="0">
              <a:latin typeface="Trebuchet MS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 rot="16200000">
            <a:off x="81027" y="5181498"/>
            <a:ext cx="13763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ES" dirty="0" smtClean="0">
                <a:latin typeface="Trebuchet MS" pitchFamily="34" charset="0"/>
              </a:rPr>
              <a:t>Ergonomía</a:t>
            </a:r>
          </a:p>
          <a:p>
            <a:pPr lvl="0" algn="ctr"/>
            <a:r>
              <a:rPr lang="es-ES" dirty="0" smtClean="0">
                <a:latin typeface="Trebuchet MS" pitchFamily="34" charset="0"/>
              </a:rPr>
              <a:t>y seguridad</a:t>
            </a:r>
            <a:endParaRPr lang="es-CO" dirty="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CuadroTexto"/>
          <p:cNvSpPr txBox="1">
            <a:spLocks noChangeArrowheads="1"/>
          </p:cNvSpPr>
          <p:nvPr/>
        </p:nvSpPr>
        <p:spPr bwMode="auto">
          <a:xfrm>
            <a:off x="1687473" y="2881305"/>
            <a:ext cx="498886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sz="7200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GRACIAS !!!</a:t>
            </a:r>
            <a:endParaRPr lang="es-CO" sz="7200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3605213" y="1000125"/>
            <a:ext cx="4395787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Especificaciones para el producto</a:t>
            </a: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* </a:t>
            </a:r>
          </a:p>
          <a:p>
            <a:pPr algn="l">
              <a:defRPr/>
            </a:pPr>
            <a:endParaRPr lang="es-CO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249317" y="1533832"/>
          <a:ext cx="6499314" cy="1128395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6116748"/>
                <a:gridCol w="382566"/>
              </a:tblGrid>
              <a:tr h="3028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050" dirty="0"/>
                        <a:t>Los materiales de la parte externa de la cámara son aislantes, es decir poseen una conductividad térmica baja </a:t>
                      </a:r>
                      <a:endParaRPr lang="es-CO" sz="105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50"/>
                        <a:t>D</a:t>
                      </a:r>
                      <a:endParaRPr lang="es-CO" sz="105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028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050"/>
                        <a:t>La altura de la boca donde se posiciona la olla debe estar en un rango de altura de aproximadamente. </a:t>
                      </a:r>
                      <a:endParaRPr lang="es-CO" sz="105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50"/>
                        <a:t>D</a:t>
                      </a:r>
                      <a:endParaRPr lang="es-CO" sz="105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028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050"/>
                        <a:t>El sistema no es peligroso al tacto, por lo cual no posee ninguna arista viva, presentando radios de mínimo 5mm </a:t>
                      </a:r>
                      <a:endParaRPr lang="es-CO" sz="105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50"/>
                        <a:t>D</a:t>
                      </a:r>
                      <a:endParaRPr lang="es-CO" sz="105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050"/>
                        <a:t>La ubicación de los leños para alimentar el fuego debe estar a máximo   y mínimo por encima del suelo</a:t>
                      </a:r>
                      <a:endParaRPr lang="es-CO" sz="105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50" dirty="0"/>
                        <a:t>D</a:t>
                      </a:r>
                      <a:endParaRPr lang="es-CO" sz="105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1249317" y="2844792"/>
          <a:ext cx="6535827" cy="1230630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6151112"/>
                <a:gridCol w="384715"/>
              </a:tblGrid>
              <a:tr h="4108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050" dirty="0"/>
                        <a:t>El mismo usuario puede realizar el mantenimiento del sistema, ya que este presenta espacios amplios para limpieza, de mínimo de ancho, ángulos de fácil acceso, y no existe presencia de aristas vivas internamente</a:t>
                      </a:r>
                      <a:endParaRPr lang="es-CO" sz="105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50"/>
                        <a:t>D</a:t>
                      </a:r>
                      <a:endParaRPr lang="es-CO" sz="105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038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050"/>
                        <a:t>El sistema se divide en partes claras en el producto, de manera que estas se puedan retirar en caso de daño o rompimiento, existen de 4 sistemas en el producto: cámara de combustión, parte externa,  superficie de cocción y soporte</a:t>
                      </a:r>
                      <a:endParaRPr lang="es-CO" sz="105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50"/>
                        <a:t>d</a:t>
                      </a:r>
                      <a:endParaRPr lang="es-CO" sz="105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97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050"/>
                        <a:t>El sistema posee un modulo que permite extraer las cenizas fácilmente, de manera que no se necesite limpiarlo todo a diario. Además este modulo permitirá la re-utilización de las cenizas. </a:t>
                      </a:r>
                      <a:endParaRPr lang="es-CO" sz="105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50" dirty="0"/>
                        <a:t>D</a:t>
                      </a:r>
                      <a:endParaRPr lang="es-CO" sz="105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1249317" y="4341825"/>
          <a:ext cx="6499314" cy="372745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6116748"/>
                <a:gridCol w="382566"/>
              </a:tblGrid>
              <a:tr h="3727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050" dirty="0"/>
                        <a:t>El sistema tiene un ciclo de uso de 3 veces por día, de esta manera se prevé que el producto posea una durabilidad de 20 años </a:t>
                      </a:r>
                      <a:endParaRPr lang="es-CO" sz="105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50" dirty="0"/>
                        <a:t>d</a:t>
                      </a:r>
                      <a:endParaRPr lang="es-CO" sz="105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1285830" y="5181624"/>
          <a:ext cx="6499314" cy="972185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6116748"/>
                <a:gridCol w="382566"/>
              </a:tblGrid>
              <a:tr h="3263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050" dirty="0"/>
                        <a:t>El producto es estéticamente agradable ya que maneja proporción y simetría, usando como herramientas la proporción aurea y la geometrización del producto.</a:t>
                      </a:r>
                      <a:endParaRPr lang="es-CO" sz="105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50"/>
                        <a:t>d</a:t>
                      </a:r>
                      <a:endParaRPr lang="es-CO" sz="105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57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050" dirty="0"/>
                        <a:t>El producto en su estética es acorde con el contexto que lo rodea, es por esto que debe estar referenciado a un referente tanto en formas y colores que lo identifique con la cultura y el estilo de vida </a:t>
                      </a:r>
                      <a:endParaRPr lang="es-CO" sz="105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50"/>
                        <a:t>D</a:t>
                      </a:r>
                      <a:endParaRPr lang="es-CO" sz="105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20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050"/>
                        <a:t>Las formas del producto deben ajustarse al nivel de vida y el nivel de educación del usuario, por lo tanto deben ser simples y seguir la función. </a:t>
                      </a:r>
                      <a:endParaRPr lang="es-CO" sz="105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50" dirty="0"/>
                        <a:t>D</a:t>
                      </a:r>
                      <a:endParaRPr lang="es-CO" sz="105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0" name="9 Rectángulo"/>
          <p:cNvSpPr/>
          <p:nvPr/>
        </p:nvSpPr>
        <p:spPr>
          <a:xfrm rot="16200000">
            <a:off x="234524" y="1722416"/>
            <a:ext cx="121539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ES" sz="1500" b="1" dirty="0" smtClean="0">
                <a:latin typeface="Trebuchet MS" pitchFamily="34" charset="0"/>
              </a:rPr>
              <a:t>Ergonomía</a:t>
            </a:r>
          </a:p>
          <a:p>
            <a:pPr lvl="0" algn="ctr"/>
            <a:r>
              <a:rPr lang="es-ES" sz="1500" b="1" dirty="0" smtClean="0">
                <a:latin typeface="Trebuchet MS" pitchFamily="34" charset="0"/>
              </a:rPr>
              <a:t>y seguridad</a:t>
            </a:r>
            <a:endParaRPr lang="es-CO" sz="1500" b="1" dirty="0">
              <a:latin typeface="Trebuchet MS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 rot="16200000">
            <a:off x="58694" y="3310410"/>
            <a:ext cx="153599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sz="1500" b="1" dirty="0" smtClean="0">
                <a:latin typeface="Trebuchet MS" pitchFamily="34" charset="0"/>
              </a:rPr>
              <a:t>Mantenimiento</a:t>
            </a:r>
            <a:endParaRPr lang="es-CO" sz="1500" b="1" dirty="0">
              <a:latin typeface="Trebuchet MS" pitchFamily="34" charset="0"/>
            </a:endParaRPr>
          </a:p>
        </p:txBody>
      </p:sp>
      <p:sp>
        <p:nvSpPr>
          <p:cNvPr id="12" name="11 Rectángulo"/>
          <p:cNvSpPr/>
          <p:nvPr/>
        </p:nvSpPr>
        <p:spPr>
          <a:xfrm rot="16200000">
            <a:off x="454190" y="4430414"/>
            <a:ext cx="90281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sz="1500" b="1" dirty="0" smtClean="0">
                <a:latin typeface="Trebuchet MS" pitchFamily="34" charset="0"/>
              </a:rPr>
              <a:t>Ciclo de</a:t>
            </a:r>
          </a:p>
          <a:p>
            <a:pPr lvl="0" algn="ctr"/>
            <a:r>
              <a:rPr lang="es-ES" sz="1500" b="1" dirty="0" smtClean="0">
                <a:latin typeface="Trebuchet MS" pitchFamily="34" charset="0"/>
              </a:rPr>
              <a:t>vida</a:t>
            </a:r>
            <a:endParaRPr lang="es-CO" sz="1500" b="1" dirty="0">
              <a:latin typeface="Trebuchet MS" pitchFamily="34" charset="0"/>
            </a:endParaRPr>
          </a:p>
        </p:txBody>
      </p:sp>
      <p:sp>
        <p:nvSpPr>
          <p:cNvPr id="13" name="12 Rectángulo"/>
          <p:cNvSpPr/>
          <p:nvPr/>
        </p:nvSpPr>
        <p:spPr>
          <a:xfrm rot="16200000">
            <a:off x="428187" y="5429057"/>
            <a:ext cx="102784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sz="1500" b="1" dirty="0" err="1" smtClean="0">
                <a:latin typeface="Trebuchet MS" pitchFamily="34" charset="0"/>
              </a:rPr>
              <a:t>Estetica</a:t>
            </a:r>
            <a:r>
              <a:rPr lang="es-ES" sz="1500" b="1" dirty="0" smtClean="0">
                <a:latin typeface="Trebuchet MS" pitchFamily="34" charset="0"/>
              </a:rPr>
              <a:t> –</a:t>
            </a:r>
          </a:p>
          <a:p>
            <a:pPr lvl="0" algn="ctr"/>
            <a:r>
              <a:rPr lang="es-ES" sz="1500" b="1" dirty="0" smtClean="0">
                <a:latin typeface="Trebuchet MS" pitchFamily="34" charset="0"/>
              </a:rPr>
              <a:t>forma</a:t>
            </a:r>
            <a:endParaRPr lang="es-CO" sz="1500" b="1" dirty="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/>
        </p:nvGraphicFramePr>
        <p:xfrm>
          <a:off x="1415849" y="1117226"/>
          <a:ext cx="2000264" cy="7272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3786188" y="1000125"/>
            <a:ext cx="4135437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¿Como se solucionó el problema?</a:t>
            </a:r>
            <a:endParaRPr lang="es-ES" sz="2000" b="1" dirty="0">
              <a:solidFill>
                <a:schemeClr val="bg1">
                  <a:lumMod val="75000"/>
                </a:schemeClr>
              </a:solidFill>
              <a:latin typeface="Trebuchet MS" pitchFamily="34" charset="0"/>
            </a:endParaRPr>
          </a:p>
          <a:p>
            <a:pPr algn="l">
              <a:defRPr/>
            </a:pPr>
            <a:endParaRPr lang="es-CO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9220" name="8 Imagen" descr="metodologia gris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813" y="1928813"/>
            <a:ext cx="3214687" cy="445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11 Conector recto"/>
          <p:cNvCxnSpPr/>
          <p:nvPr/>
        </p:nvCxnSpPr>
        <p:spPr>
          <a:xfrm flipV="1">
            <a:off x="4000500" y="1714500"/>
            <a:ext cx="3786188" cy="28575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 flipV="1">
            <a:off x="3929063" y="2500313"/>
            <a:ext cx="3857625" cy="21431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 flipV="1">
            <a:off x="4000500" y="3429000"/>
            <a:ext cx="3714750" cy="28575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"/>
          <p:cNvCxnSpPr/>
          <p:nvPr/>
        </p:nvCxnSpPr>
        <p:spPr>
          <a:xfrm flipV="1">
            <a:off x="4071938" y="4357688"/>
            <a:ext cx="3714750" cy="7143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"/>
          <p:cNvCxnSpPr/>
          <p:nvPr/>
        </p:nvCxnSpPr>
        <p:spPr>
          <a:xfrm flipV="1">
            <a:off x="4000500" y="5324475"/>
            <a:ext cx="3786188" cy="3333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recto"/>
          <p:cNvCxnSpPr/>
          <p:nvPr/>
        </p:nvCxnSpPr>
        <p:spPr>
          <a:xfrm>
            <a:off x="4000500" y="6000750"/>
            <a:ext cx="3714750" cy="7143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27" name="9 Imagen" descr="logo nuevo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00625" y="3071813"/>
            <a:ext cx="2293938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7 Diagrama"/>
          <p:cNvGraphicFramePr/>
          <p:nvPr/>
        </p:nvGraphicFramePr>
        <p:xfrm>
          <a:off x="4286248" y="3643314"/>
          <a:ext cx="714380" cy="642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708275" y="3033713"/>
            <a:ext cx="3235181" cy="116955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/>
            <a:r>
              <a:rPr lang="es-ES" sz="5000" b="1" dirty="0" smtClean="0">
                <a:solidFill>
                  <a:srgbClr val="BFBFB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Observar*</a:t>
            </a:r>
            <a:r>
              <a:rPr lang="es-ES" sz="2000" b="1" dirty="0" smtClean="0">
                <a:solidFill>
                  <a:srgbClr val="BFBFB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</a:t>
            </a:r>
            <a:endParaRPr lang="es-ES" sz="2000" b="1" dirty="0">
              <a:solidFill>
                <a:srgbClr val="BFBFB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algn="l"/>
            <a:endParaRPr lang="es-CO" sz="2000" dirty="0">
              <a:solidFill>
                <a:srgbClr val="BFBFB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2669</TotalTime>
  <Words>3602</Words>
  <Application>Microsoft Office PowerPoint</Application>
  <PresentationFormat>Presentación en pantalla (4:3)</PresentationFormat>
  <Paragraphs>572</Paragraphs>
  <Slides>60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60</vt:i4>
      </vt:variant>
    </vt:vector>
  </HeadingPairs>
  <TitlesOfParts>
    <vt:vector size="61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Diapositiva 49</vt:lpstr>
      <vt:lpstr>Diapositiva 50</vt:lpstr>
      <vt:lpstr>Diapositiva 51</vt:lpstr>
      <vt:lpstr>Diapositiva 52</vt:lpstr>
      <vt:lpstr>Diapositiva 53</vt:lpstr>
      <vt:lpstr>Diapositiva 54</vt:lpstr>
      <vt:lpstr>Diapositiva 55</vt:lpstr>
      <vt:lpstr>Diapositiva 56</vt:lpstr>
      <vt:lpstr>Diapositiva 57</vt:lpstr>
      <vt:lpstr>Diapositiva 58</vt:lpstr>
      <vt:lpstr>Diapositiva 59</vt:lpstr>
      <vt:lpstr>Diapositiva 60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Julia</dc:creator>
  <cp:lastModifiedBy>Julia</cp:lastModifiedBy>
  <cp:revision>205</cp:revision>
  <dcterms:created xsi:type="dcterms:W3CDTF">2008-08-19T00:28:57Z</dcterms:created>
  <dcterms:modified xsi:type="dcterms:W3CDTF">2008-09-26T03:50:04Z</dcterms:modified>
</cp:coreProperties>
</file>