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0" r:id="rId6"/>
    <p:sldId id="266" r:id="rId7"/>
    <p:sldId id="265" r:id="rId8"/>
    <p:sldId id="261" r:id="rId9"/>
    <p:sldId id="267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nunez" initials="m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30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mariaisabelquinteroramirez:Desktop:Trabajo%20de%20Grado%20MAF:Graficas%20TDG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500"/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Hoja4!$L$8:$L$13</c:f>
              <c:strCache>
                <c:ptCount val="6"/>
                <c:pt idx="0">
                  <c:v>Familiar Cercano</c:v>
                </c:pt>
                <c:pt idx="1">
                  <c:v>Otros Parientes</c:v>
                </c:pt>
                <c:pt idx="2">
                  <c:v>Colegas - Compañeros de trabajo</c:v>
                </c:pt>
                <c:pt idx="3">
                  <c:v>Amigos - Vecinos</c:v>
                </c:pt>
                <c:pt idx="4">
                  <c:v>Extraños con buenas ideas de negocio</c:v>
                </c:pt>
                <c:pt idx="5">
                  <c:v>Otra</c:v>
                </c:pt>
              </c:strCache>
            </c:strRef>
          </c:cat>
          <c:val>
            <c:numRef>
              <c:f>Hoja4!$M$8:$M$13</c:f>
              <c:numCache>
                <c:formatCode>0%</c:formatCode>
                <c:ptCount val="6"/>
                <c:pt idx="0">
                  <c:v>0.38</c:v>
                </c:pt>
                <c:pt idx="1">
                  <c:v>0.14000000000000001</c:v>
                </c:pt>
                <c:pt idx="2">
                  <c:v>7.0000000000000007E-2</c:v>
                </c:pt>
                <c:pt idx="3">
                  <c:v>0.31</c:v>
                </c:pt>
                <c:pt idx="4">
                  <c:v>0.06</c:v>
                </c:pt>
                <c:pt idx="5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04480"/>
        <c:axId val="42006016"/>
        <c:axId val="0"/>
      </c:bar3DChart>
      <c:catAx>
        <c:axId val="4200448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Calibri" panose="020F0502020204030204" pitchFamily="34" charset="0"/>
              </a:defRPr>
            </a:pPr>
            <a:endParaRPr lang="es-CO"/>
          </a:p>
        </c:txPr>
        <c:crossAx val="42006016"/>
        <c:crosses val="autoZero"/>
        <c:auto val="1"/>
        <c:lblAlgn val="ctr"/>
        <c:lblOffset val="100"/>
        <c:noMultiLvlLbl val="0"/>
      </c:catAx>
      <c:valAx>
        <c:axId val="4200601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42004480"/>
        <c:crosses val="autoZero"/>
        <c:crossBetween val="between"/>
      </c:valAx>
    </c:plotArea>
    <c:plotVisOnly val="0"/>
    <c:dispBlanksAs val="gap"/>
    <c:showDLblsOverMax val="0"/>
  </c:chart>
  <c:externalData r:id="rId2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F100EF-BA78-1445-A717-B3BB71935265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7674453-6B82-DE4E-BFA0-7DD3495F639E}">
      <dgm:prSet phldrT="[Texto]" custT="1"/>
      <dgm:spPr/>
      <dgm:t>
        <a:bodyPr/>
        <a:lstStyle/>
        <a:p>
          <a:r>
            <a:rPr lang="es-ES" sz="1500" b="0" dirty="0" smtClean="0">
              <a:solidFill>
                <a:srgbClr val="000000"/>
              </a:solidFill>
              <a:latin typeface="Calibri" panose="020F0502020204030204" pitchFamily="34" charset="0"/>
              <a:cs typeface="Calibri"/>
            </a:rPr>
            <a:t>Investigación de tipo  Exp</a:t>
          </a:r>
          <a:r>
            <a:rPr lang="es-ES" sz="1500" dirty="0" smtClean="0">
              <a:solidFill>
                <a:srgbClr val="000000"/>
              </a:solidFill>
              <a:latin typeface="Calibri" panose="020F0502020204030204" pitchFamily="34" charset="0"/>
              <a:cs typeface="Calibri"/>
            </a:rPr>
            <a:t>loratorio y aplicación de la  metodología de estudio de caso</a:t>
          </a:r>
          <a:r>
            <a:rPr lang="es-ES" sz="1500" dirty="0" smtClean="0">
              <a:solidFill>
                <a:srgbClr val="0000A8"/>
              </a:solidFill>
              <a:latin typeface="Calibri" panose="020F0502020204030204" pitchFamily="34" charset="0"/>
            </a:rPr>
            <a:t>.</a:t>
          </a:r>
          <a:endParaRPr lang="es-ES" sz="1500" dirty="0">
            <a:latin typeface="Calibri" panose="020F0502020204030204" pitchFamily="34" charset="0"/>
          </a:endParaRPr>
        </a:p>
      </dgm:t>
    </dgm:pt>
    <dgm:pt modelId="{BEBA1854-B088-664F-A0B8-0F0D5D6916E2}" type="parTrans" cxnId="{ACACDF84-6913-C748-A12F-34BB692A800C}">
      <dgm:prSet/>
      <dgm:spPr/>
      <dgm:t>
        <a:bodyPr/>
        <a:lstStyle/>
        <a:p>
          <a:endParaRPr lang="es-ES"/>
        </a:p>
      </dgm:t>
    </dgm:pt>
    <dgm:pt modelId="{7098126B-2DB4-6E42-A16E-53B9F069C5D2}" type="sibTrans" cxnId="{ACACDF84-6913-C748-A12F-34BB692A800C}">
      <dgm:prSet/>
      <dgm:spPr/>
      <dgm:t>
        <a:bodyPr/>
        <a:lstStyle/>
        <a:p>
          <a:endParaRPr lang="es-ES"/>
        </a:p>
      </dgm:t>
    </dgm:pt>
    <dgm:pt modelId="{1C463CF1-BD62-154E-83F9-09E2AECC541A}">
      <dgm:prSet phldrT="[Texto]" custT="1"/>
      <dgm:spPr/>
      <dgm:t>
        <a:bodyPr/>
        <a:lstStyle/>
        <a:p>
          <a:r>
            <a:rPr lang="es-ES" sz="1500" b="0" dirty="0" smtClean="0">
              <a:solidFill>
                <a:srgbClr val="000000"/>
              </a:solidFill>
              <a:latin typeface="Calibri" panose="020F0502020204030204" pitchFamily="34" charset="0"/>
              <a:cs typeface="Calibri"/>
            </a:rPr>
            <a:t>Parte empírica con entrevistas a profundidad con actores importantes del sistema emprendedor en Medellín. Adicionalmente se analizó información relevante del Global Entrepreneurship Monitor (GEM</a:t>
          </a:r>
          <a:r>
            <a:rPr lang="es-ES" sz="1500" b="0" dirty="0" smtClean="0">
              <a:solidFill>
                <a:srgbClr val="000000"/>
              </a:solidFill>
              <a:latin typeface="Calibri" panose="020F0502020204030204" pitchFamily="34" charset="0"/>
            </a:rPr>
            <a:t>) para la ciudad de Medellín.</a:t>
          </a:r>
          <a:endParaRPr lang="es-ES" sz="1500" b="0" dirty="0">
            <a:solidFill>
              <a:srgbClr val="000000"/>
            </a:solidFill>
            <a:latin typeface="Calibri" panose="020F0502020204030204" pitchFamily="34" charset="0"/>
          </a:endParaRPr>
        </a:p>
      </dgm:t>
    </dgm:pt>
    <dgm:pt modelId="{33755430-2E99-B843-B90C-AFB6B9CAC5A1}" type="parTrans" cxnId="{00A9DEC5-593B-8C4F-915A-5AB1CDC429AA}">
      <dgm:prSet/>
      <dgm:spPr/>
      <dgm:t>
        <a:bodyPr/>
        <a:lstStyle/>
        <a:p>
          <a:endParaRPr lang="es-ES"/>
        </a:p>
      </dgm:t>
    </dgm:pt>
    <dgm:pt modelId="{70E613D9-40FB-284C-B953-79E220A189F8}" type="sibTrans" cxnId="{00A9DEC5-593B-8C4F-915A-5AB1CDC429AA}">
      <dgm:prSet/>
      <dgm:spPr/>
      <dgm:t>
        <a:bodyPr/>
        <a:lstStyle/>
        <a:p>
          <a:endParaRPr lang="es-ES"/>
        </a:p>
      </dgm:t>
    </dgm:pt>
    <dgm:pt modelId="{468312BA-D050-2247-B672-35D9FDBA0F8B}">
      <dgm:prSet phldrT="[Texto]" custT="1"/>
      <dgm:spPr/>
      <dgm:t>
        <a:bodyPr/>
        <a:lstStyle/>
        <a:p>
          <a:r>
            <a:rPr lang="es-ES" sz="1500" b="0" dirty="0" smtClean="0">
              <a:solidFill>
                <a:srgbClr val="000000"/>
              </a:solidFill>
              <a:latin typeface="Calibri"/>
              <a:cs typeface="Calibri"/>
            </a:rPr>
            <a:t>Rigurosa revisión de la literatura académica existente, lectura de informes de instituciones internacionales como BID, World Bank,  y otros nacionales como Innpulsa, Bancoldex y MinTIC. </a:t>
          </a:r>
          <a:endParaRPr lang="es-ES" sz="1500" b="0" dirty="0">
            <a:solidFill>
              <a:srgbClr val="000000"/>
            </a:solidFill>
          </a:endParaRPr>
        </a:p>
      </dgm:t>
    </dgm:pt>
    <dgm:pt modelId="{ADCF33C9-5F4D-044E-970B-DD22B2103709}" type="parTrans" cxnId="{7B62AB05-C97C-634D-B849-F3C0DF473A61}">
      <dgm:prSet/>
      <dgm:spPr/>
      <dgm:t>
        <a:bodyPr/>
        <a:lstStyle/>
        <a:p>
          <a:endParaRPr lang="es-ES"/>
        </a:p>
      </dgm:t>
    </dgm:pt>
    <dgm:pt modelId="{1A88A84A-5F89-5E40-92C1-6DBD3BABC0D9}" type="sibTrans" cxnId="{7B62AB05-C97C-634D-B849-F3C0DF473A61}">
      <dgm:prSet/>
      <dgm:spPr/>
      <dgm:t>
        <a:bodyPr/>
        <a:lstStyle/>
        <a:p>
          <a:endParaRPr lang="es-ES"/>
        </a:p>
      </dgm:t>
    </dgm:pt>
    <dgm:pt modelId="{F5B029C7-C59B-4E4F-BF76-A9FDFE282585}" type="pres">
      <dgm:prSet presAssocID="{07F100EF-BA78-1445-A717-B3BB7193526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973133F-AC70-3B45-8EBD-0DA8D8052176}" type="pres">
      <dgm:prSet presAssocID="{77674453-6B82-DE4E-BFA0-7DD3495F639E}" presName="centerShape" presStyleLbl="node0" presStyleIdx="0" presStyleCnt="1" custScaleX="75259" custScaleY="79988"/>
      <dgm:spPr/>
      <dgm:t>
        <a:bodyPr/>
        <a:lstStyle/>
        <a:p>
          <a:endParaRPr lang="es-ES"/>
        </a:p>
      </dgm:t>
    </dgm:pt>
    <dgm:pt modelId="{F37D272C-FDB4-3440-8F22-37ADB435022B}" type="pres">
      <dgm:prSet presAssocID="{ADCF33C9-5F4D-044E-970B-DD22B2103709}" presName="parTrans" presStyleLbl="bgSibTrans2D1" presStyleIdx="0" presStyleCnt="2" custLinFactNeighborX="-7505" custLinFactNeighborY="52514"/>
      <dgm:spPr/>
      <dgm:t>
        <a:bodyPr/>
        <a:lstStyle/>
        <a:p>
          <a:endParaRPr lang="es-ES"/>
        </a:p>
      </dgm:t>
    </dgm:pt>
    <dgm:pt modelId="{AEFB0250-4713-1C47-944A-AD9B68360C8E}" type="pres">
      <dgm:prSet presAssocID="{468312BA-D050-2247-B672-35D9FDBA0F8B}" presName="node" presStyleLbl="node1" presStyleIdx="0" presStyleCnt="2" custScaleX="118147" custScaleY="88461" custRadScaleRad="93626" custRadScaleInc="30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A301C6-A144-E940-B18C-19165D96B8AD}" type="pres">
      <dgm:prSet presAssocID="{33755430-2E99-B843-B90C-AFB6B9CAC5A1}" presName="parTrans" presStyleLbl="bgSibTrans2D1" presStyleIdx="1" presStyleCnt="2" custLinFactNeighborX="7648" custLinFactNeighborY="43381"/>
      <dgm:spPr/>
      <dgm:t>
        <a:bodyPr/>
        <a:lstStyle/>
        <a:p>
          <a:endParaRPr lang="es-ES"/>
        </a:p>
      </dgm:t>
    </dgm:pt>
    <dgm:pt modelId="{01427D43-05C4-A94B-B4BA-446D18C13319}" type="pres">
      <dgm:prSet presAssocID="{1C463CF1-BD62-154E-83F9-09E2AECC541A}" presName="node" presStyleLbl="node1" presStyleIdx="1" presStyleCnt="2" custScaleX="129365" custScaleY="78662" custRadScaleRad="86371" custRadScaleInc="-55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CACDF84-6913-C748-A12F-34BB692A800C}" srcId="{07F100EF-BA78-1445-A717-B3BB71935265}" destId="{77674453-6B82-DE4E-BFA0-7DD3495F639E}" srcOrd="0" destOrd="0" parTransId="{BEBA1854-B088-664F-A0B8-0F0D5D6916E2}" sibTransId="{7098126B-2DB4-6E42-A16E-53B9F069C5D2}"/>
    <dgm:cxn modelId="{8DBE3333-A9A8-BF48-ABA5-997B2ECC8FCA}" type="presOf" srcId="{1C463CF1-BD62-154E-83F9-09E2AECC541A}" destId="{01427D43-05C4-A94B-B4BA-446D18C13319}" srcOrd="0" destOrd="0" presId="urn:microsoft.com/office/officeart/2005/8/layout/radial4"/>
    <dgm:cxn modelId="{7B62AB05-C97C-634D-B849-F3C0DF473A61}" srcId="{77674453-6B82-DE4E-BFA0-7DD3495F639E}" destId="{468312BA-D050-2247-B672-35D9FDBA0F8B}" srcOrd="0" destOrd="0" parTransId="{ADCF33C9-5F4D-044E-970B-DD22B2103709}" sibTransId="{1A88A84A-5F89-5E40-92C1-6DBD3BABC0D9}"/>
    <dgm:cxn modelId="{1210B351-9528-8142-9D63-F7B9906EAE60}" type="presOf" srcId="{ADCF33C9-5F4D-044E-970B-DD22B2103709}" destId="{F37D272C-FDB4-3440-8F22-37ADB435022B}" srcOrd="0" destOrd="0" presId="urn:microsoft.com/office/officeart/2005/8/layout/radial4"/>
    <dgm:cxn modelId="{00A9DEC5-593B-8C4F-915A-5AB1CDC429AA}" srcId="{77674453-6B82-DE4E-BFA0-7DD3495F639E}" destId="{1C463CF1-BD62-154E-83F9-09E2AECC541A}" srcOrd="1" destOrd="0" parTransId="{33755430-2E99-B843-B90C-AFB6B9CAC5A1}" sibTransId="{70E613D9-40FB-284C-B953-79E220A189F8}"/>
    <dgm:cxn modelId="{AD8B32A8-AAF7-0441-B0FE-4B831DB5150B}" type="presOf" srcId="{07F100EF-BA78-1445-A717-B3BB71935265}" destId="{F5B029C7-C59B-4E4F-BF76-A9FDFE282585}" srcOrd="0" destOrd="0" presId="urn:microsoft.com/office/officeart/2005/8/layout/radial4"/>
    <dgm:cxn modelId="{300EFD20-5E6A-A841-A1E6-35FF14BD71B8}" type="presOf" srcId="{468312BA-D050-2247-B672-35D9FDBA0F8B}" destId="{AEFB0250-4713-1C47-944A-AD9B68360C8E}" srcOrd="0" destOrd="0" presId="urn:microsoft.com/office/officeart/2005/8/layout/radial4"/>
    <dgm:cxn modelId="{0CBFEF39-56A2-F14C-9EA7-9AD8AC2DED11}" type="presOf" srcId="{77674453-6B82-DE4E-BFA0-7DD3495F639E}" destId="{7973133F-AC70-3B45-8EBD-0DA8D8052176}" srcOrd="0" destOrd="0" presId="urn:microsoft.com/office/officeart/2005/8/layout/radial4"/>
    <dgm:cxn modelId="{E0767EF3-74C0-9042-B538-3C227779E361}" type="presOf" srcId="{33755430-2E99-B843-B90C-AFB6B9CAC5A1}" destId="{97A301C6-A144-E940-B18C-19165D96B8AD}" srcOrd="0" destOrd="0" presId="urn:microsoft.com/office/officeart/2005/8/layout/radial4"/>
    <dgm:cxn modelId="{55C2D890-92B8-B944-BAF8-75A5DF792AB7}" type="presParOf" srcId="{F5B029C7-C59B-4E4F-BF76-A9FDFE282585}" destId="{7973133F-AC70-3B45-8EBD-0DA8D8052176}" srcOrd="0" destOrd="0" presId="urn:microsoft.com/office/officeart/2005/8/layout/radial4"/>
    <dgm:cxn modelId="{86725E01-5BC4-674E-89B3-5D85BBF4B542}" type="presParOf" srcId="{F5B029C7-C59B-4E4F-BF76-A9FDFE282585}" destId="{F37D272C-FDB4-3440-8F22-37ADB435022B}" srcOrd="1" destOrd="0" presId="urn:microsoft.com/office/officeart/2005/8/layout/radial4"/>
    <dgm:cxn modelId="{10806EB7-939E-0F40-98FD-BA6F607415E5}" type="presParOf" srcId="{F5B029C7-C59B-4E4F-BF76-A9FDFE282585}" destId="{AEFB0250-4713-1C47-944A-AD9B68360C8E}" srcOrd="2" destOrd="0" presId="urn:microsoft.com/office/officeart/2005/8/layout/radial4"/>
    <dgm:cxn modelId="{B3E80782-F27E-8C4E-BD2C-752D5E31B951}" type="presParOf" srcId="{F5B029C7-C59B-4E4F-BF76-A9FDFE282585}" destId="{97A301C6-A144-E940-B18C-19165D96B8AD}" srcOrd="3" destOrd="0" presId="urn:microsoft.com/office/officeart/2005/8/layout/radial4"/>
    <dgm:cxn modelId="{1A23F7C6-1915-0048-8B0C-1CCA575FF834}" type="presParOf" srcId="{F5B029C7-C59B-4E4F-BF76-A9FDFE282585}" destId="{01427D43-05C4-A94B-B4BA-446D18C1331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D332B8-2A54-B34A-9ED6-EA2C31AD10A2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BCF1C12-CF6D-7748-A3B2-FBCA2D2E5919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 b="1" dirty="0">
            <a:solidFill>
              <a:srgbClr val="0000A8"/>
            </a:solidFill>
          </a:endParaRPr>
        </a:p>
      </dgm:t>
    </dgm:pt>
    <dgm:pt modelId="{B48AD27E-611B-284A-BFD0-0AF986DEC385}" type="parTrans" cxnId="{C5211E85-9D2C-AB45-AAA7-73E17D507E80}">
      <dgm:prSet/>
      <dgm:spPr/>
      <dgm:t>
        <a:bodyPr/>
        <a:lstStyle/>
        <a:p>
          <a:endParaRPr lang="es-ES"/>
        </a:p>
      </dgm:t>
    </dgm:pt>
    <dgm:pt modelId="{65F4B2D2-A16C-5649-8486-0FDDD3CD3428}" type="sibTrans" cxnId="{C5211E85-9D2C-AB45-AAA7-73E17D507E80}">
      <dgm:prSet/>
      <dgm:spPr/>
      <dgm:t>
        <a:bodyPr/>
        <a:lstStyle/>
        <a:p>
          <a:endParaRPr lang="es-ES"/>
        </a:p>
      </dgm:t>
    </dgm:pt>
    <dgm:pt modelId="{4109ABCD-FDCD-3640-98B0-6915A91FAE1A}">
      <dgm:prSet phldrT="[Texto]" custT="1"/>
      <dgm:spPr/>
      <dgm:t>
        <a:bodyPr/>
        <a:lstStyle/>
        <a:p>
          <a:r>
            <a:rPr lang="es-ES" sz="1800" b="1" dirty="0" smtClean="0">
              <a:solidFill>
                <a:srgbClr val="0000A8"/>
              </a:solidFill>
              <a:latin typeface="Calibri"/>
              <a:cs typeface="Calibri"/>
            </a:rPr>
            <a:t>Practitioners</a:t>
          </a:r>
          <a:endParaRPr lang="es-ES" sz="1800" b="1" dirty="0">
            <a:solidFill>
              <a:srgbClr val="0000A8"/>
            </a:solidFill>
            <a:latin typeface="Calibri"/>
            <a:cs typeface="Calibri"/>
          </a:endParaRPr>
        </a:p>
      </dgm:t>
    </dgm:pt>
    <dgm:pt modelId="{C9D64687-3094-5B48-A14E-37A56D9FD6AE}" type="parTrans" cxnId="{23C30E46-AFAA-874D-83BE-CA3690CA5B84}">
      <dgm:prSet/>
      <dgm:spPr/>
      <dgm:t>
        <a:bodyPr/>
        <a:lstStyle/>
        <a:p>
          <a:endParaRPr lang="es-ES"/>
        </a:p>
      </dgm:t>
    </dgm:pt>
    <dgm:pt modelId="{E4A578AF-8DE9-874F-80C7-D87457F402BD}" type="sibTrans" cxnId="{23C30E46-AFAA-874D-83BE-CA3690CA5B84}">
      <dgm:prSet/>
      <dgm:spPr/>
      <dgm:t>
        <a:bodyPr/>
        <a:lstStyle/>
        <a:p>
          <a:endParaRPr lang="es-ES"/>
        </a:p>
      </dgm:t>
    </dgm:pt>
    <dgm:pt modelId="{DED9A327-14E8-EC41-99DA-A0C0AA4529F2}">
      <dgm:prSet phldrT="[Texto]" custT="1"/>
      <dgm:spPr/>
      <dgm:t>
        <a:bodyPr/>
        <a:lstStyle/>
        <a:p>
          <a:r>
            <a:rPr lang="es-ES" sz="1800" b="1" dirty="0" smtClean="0">
              <a:solidFill>
                <a:srgbClr val="0000A8"/>
              </a:solidFill>
              <a:latin typeface="Calibri"/>
              <a:cs typeface="Calibri"/>
            </a:rPr>
            <a:t>Gobierno</a:t>
          </a:r>
          <a:endParaRPr lang="es-ES" sz="1800" b="1" dirty="0">
            <a:solidFill>
              <a:srgbClr val="0000A8"/>
            </a:solidFill>
            <a:latin typeface="Calibri"/>
            <a:cs typeface="Calibri"/>
          </a:endParaRPr>
        </a:p>
      </dgm:t>
    </dgm:pt>
    <dgm:pt modelId="{9CC8D340-22B7-C84F-98A1-07A95D720149}" type="parTrans" cxnId="{6B372399-AC8F-D449-BB9C-68B7FFD55483}">
      <dgm:prSet/>
      <dgm:spPr/>
      <dgm:t>
        <a:bodyPr/>
        <a:lstStyle/>
        <a:p>
          <a:endParaRPr lang="es-ES"/>
        </a:p>
      </dgm:t>
    </dgm:pt>
    <dgm:pt modelId="{A9F1BFCE-ECFC-CC47-BCF0-7E44A6D123E1}" type="sibTrans" cxnId="{6B372399-AC8F-D449-BB9C-68B7FFD55483}">
      <dgm:prSet/>
      <dgm:spPr/>
      <dgm:t>
        <a:bodyPr/>
        <a:lstStyle/>
        <a:p>
          <a:endParaRPr lang="es-ES"/>
        </a:p>
      </dgm:t>
    </dgm:pt>
    <dgm:pt modelId="{1DB218E7-90FF-6B4C-A29E-B715B295EC33}">
      <dgm:prSet phldrT="[Texto]" custT="1"/>
      <dgm:spPr/>
      <dgm:t>
        <a:bodyPr/>
        <a:lstStyle/>
        <a:p>
          <a:r>
            <a:rPr lang="es-ES" sz="1800" b="1" dirty="0" smtClean="0">
              <a:solidFill>
                <a:srgbClr val="0000A8"/>
              </a:solidFill>
              <a:latin typeface="Calibri"/>
              <a:cs typeface="Calibri"/>
            </a:rPr>
            <a:t>Academia</a:t>
          </a:r>
          <a:endParaRPr lang="es-ES" sz="1800" b="1" dirty="0">
            <a:solidFill>
              <a:srgbClr val="0000A8"/>
            </a:solidFill>
            <a:latin typeface="Calibri"/>
            <a:cs typeface="Calibri"/>
          </a:endParaRPr>
        </a:p>
      </dgm:t>
    </dgm:pt>
    <dgm:pt modelId="{6F535D98-A116-A049-BF81-1298E5451B8C}" type="parTrans" cxnId="{F975B692-AA10-A84A-BD42-B7A8CEA8D37E}">
      <dgm:prSet/>
      <dgm:spPr/>
      <dgm:t>
        <a:bodyPr/>
        <a:lstStyle/>
        <a:p>
          <a:endParaRPr lang="es-ES"/>
        </a:p>
      </dgm:t>
    </dgm:pt>
    <dgm:pt modelId="{05730912-E416-F74E-BD06-A171BBFA0D33}" type="sibTrans" cxnId="{F975B692-AA10-A84A-BD42-B7A8CEA8D37E}">
      <dgm:prSet/>
      <dgm:spPr/>
      <dgm:t>
        <a:bodyPr/>
        <a:lstStyle/>
        <a:p>
          <a:endParaRPr lang="es-ES"/>
        </a:p>
      </dgm:t>
    </dgm:pt>
    <dgm:pt modelId="{FBAA481C-59E7-BA44-9A21-8BDAC81C4E97}" type="pres">
      <dgm:prSet presAssocID="{C7D332B8-2A54-B34A-9ED6-EA2C31AD10A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27D70AC-2C11-1144-BCC6-E13517AEC97F}" type="pres">
      <dgm:prSet presAssocID="{6BCF1C12-CF6D-7748-A3B2-FBCA2D2E5919}" presName="centerShape" presStyleLbl="node0" presStyleIdx="0" presStyleCnt="1" custScaleX="90933" custScaleY="74980" custLinFactNeighborX="1722" custLinFactNeighborY="-1472"/>
      <dgm:spPr/>
      <dgm:t>
        <a:bodyPr/>
        <a:lstStyle/>
        <a:p>
          <a:endParaRPr lang="es-ES"/>
        </a:p>
      </dgm:t>
    </dgm:pt>
    <dgm:pt modelId="{560D199E-66B7-964F-B9C3-6805F443320E}" type="pres">
      <dgm:prSet presAssocID="{4109ABCD-FDCD-3640-98B0-6915A91FAE1A}" presName="node" presStyleLbl="node1" presStyleIdx="0" presStyleCnt="3" custScaleX="176888" custScaleY="1307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1EC5F0-535A-DC4F-9C83-21715500FFBF}" type="pres">
      <dgm:prSet presAssocID="{4109ABCD-FDCD-3640-98B0-6915A91FAE1A}" presName="dummy" presStyleCnt="0"/>
      <dgm:spPr/>
    </dgm:pt>
    <dgm:pt modelId="{83FAA9DB-81C0-4543-A700-15BDFD5B1557}" type="pres">
      <dgm:prSet presAssocID="{E4A578AF-8DE9-874F-80C7-D87457F402BD}" presName="sibTrans" presStyleLbl="sibTrans2D1" presStyleIdx="0" presStyleCnt="3"/>
      <dgm:spPr/>
      <dgm:t>
        <a:bodyPr/>
        <a:lstStyle/>
        <a:p>
          <a:endParaRPr lang="es-ES"/>
        </a:p>
      </dgm:t>
    </dgm:pt>
    <dgm:pt modelId="{B2D41387-C58F-7A4A-916B-940EEB054645}" type="pres">
      <dgm:prSet presAssocID="{DED9A327-14E8-EC41-99DA-A0C0AA4529F2}" presName="node" presStyleLbl="node1" presStyleIdx="1" presStyleCnt="3" custScaleX="159491" custScaleY="1366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8EC4FB-59B2-FB46-81F5-795AC6D24C28}" type="pres">
      <dgm:prSet presAssocID="{DED9A327-14E8-EC41-99DA-A0C0AA4529F2}" presName="dummy" presStyleCnt="0"/>
      <dgm:spPr/>
    </dgm:pt>
    <dgm:pt modelId="{F6F00008-33D5-C44F-A8D1-560506377485}" type="pres">
      <dgm:prSet presAssocID="{A9F1BFCE-ECFC-CC47-BCF0-7E44A6D123E1}" presName="sibTrans" presStyleLbl="sibTrans2D1" presStyleIdx="1" presStyleCnt="3"/>
      <dgm:spPr/>
      <dgm:t>
        <a:bodyPr/>
        <a:lstStyle/>
        <a:p>
          <a:endParaRPr lang="es-ES"/>
        </a:p>
      </dgm:t>
    </dgm:pt>
    <dgm:pt modelId="{C1F46487-C2A8-8E49-9544-024C6AF88A38}" type="pres">
      <dgm:prSet presAssocID="{1DB218E7-90FF-6B4C-A29E-B715B295EC33}" presName="node" presStyleLbl="node1" presStyleIdx="2" presStyleCnt="3" custScaleX="170760" custScaleY="15092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FC43EB-4CF4-7E47-93B3-31F5EA6D90B3}" type="pres">
      <dgm:prSet presAssocID="{1DB218E7-90FF-6B4C-A29E-B715B295EC33}" presName="dummy" presStyleCnt="0"/>
      <dgm:spPr/>
    </dgm:pt>
    <dgm:pt modelId="{5F93EFCE-45EF-884F-911F-D86E4B328640}" type="pres">
      <dgm:prSet presAssocID="{05730912-E416-F74E-BD06-A171BBFA0D33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810DD016-8F59-6B47-9AE8-5C4E45765151}" type="presOf" srcId="{E4A578AF-8DE9-874F-80C7-D87457F402BD}" destId="{83FAA9DB-81C0-4543-A700-15BDFD5B1557}" srcOrd="0" destOrd="0" presId="urn:microsoft.com/office/officeart/2005/8/layout/radial6"/>
    <dgm:cxn modelId="{CFD1D1A7-6E4B-D94A-8695-5E551F8AC2A3}" type="presOf" srcId="{DED9A327-14E8-EC41-99DA-A0C0AA4529F2}" destId="{B2D41387-C58F-7A4A-916B-940EEB054645}" srcOrd="0" destOrd="0" presId="urn:microsoft.com/office/officeart/2005/8/layout/radial6"/>
    <dgm:cxn modelId="{C5211E85-9D2C-AB45-AAA7-73E17D507E80}" srcId="{C7D332B8-2A54-B34A-9ED6-EA2C31AD10A2}" destId="{6BCF1C12-CF6D-7748-A3B2-FBCA2D2E5919}" srcOrd="0" destOrd="0" parTransId="{B48AD27E-611B-284A-BFD0-0AF986DEC385}" sibTransId="{65F4B2D2-A16C-5649-8486-0FDDD3CD3428}"/>
    <dgm:cxn modelId="{6B372399-AC8F-D449-BB9C-68B7FFD55483}" srcId="{6BCF1C12-CF6D-7748-A3B2-FBCA2D2E5919}" destId="{DED9A327-14E8-EC41-99DA-A0C0AA4529F2}" srcOrd="1" destOrd="0" parTransId="{9CC8D340-22B7-C84F-98A1-07A95D720149}" sibTransId="{A9F1BFCE-ECFC-CC47-BCF0-7E44A6D123E1}"/>
    <dgm:cxn modelId="{90DAAA7A-394C-344E-AC04-93061D5599BE}" type="presOf" srcId="{05730912-E416-F74E-BD06-A171BBFA0D33}" destId="{5F93EFCE-45EF-884F-911F-D86E4B328640}" srcOrd="0" destOrd="0" presId="urn:microsoft.com/office/officeart/2005/8/layout/radial6"/>
    <dgm:cxn modelId="{2CDC769E-F727-B840-ACA2-02C5ABDB638C}" type="presOf" srcId="{6BCF1C12-CF6D-7748-A3B2-FBCA2D2E5919}" destId="{127D70AC-2C11-1144-BCC6-E13517AEC97F}" srcOrd="0" destOrd="0" presId="urn:microsoft.com/office/officeart/2005/8/layout/radial6"/>
    <dgm:cxn modelId="{F975B692-AA10-A84A-BD42-B7A8CEA8D37E}" srcId="{6BCF1C12-CF6D-7748-A3B2-FBCA2D2E5919}" destId="{1DB218E7-90FF-6B4C-A29E-B715B295EC33}" srcOrd="2" destOrd="0" parTransId="{6F535D98-A116-A049-BF81-1298E5451B8C}" sibTransId="{05730912-E416-F74E-BD06-A171BBFA0D33}"/>
    <dgm:cxn modelId="{23C30E46-AFAA-874D-83BE-CA3690CA5B84}" srcId="{6BCF1C12-CF6D-7748-A3B2-FBCA2D2E5919}" destId="{4109ABCD-FDCD-3640-98B0-6915A91FAE1A}" srcOrd="0" destOrd="0" parTransId="{C9D64687-3094-5B48-A14E-37A56D9FD6AE}" sibTransId="{E4A578AF-8DE9-874F-80C7-D87457F402BD}"/>
    <dgm:cxn modelId="{51483515-EAEA-F741-880C-E26F87BE5D69}" type="presOf" srcId="{C7D332B8-2A54-B34A-9ED6-EA2C31AD10A2}" destId="{FBAA481C-59E7-BA44-9A21-8BDAC81C4E97}" srcOrd="0" destOrd="0" presId="urn:microsoft.com/office/officeart/2005/8/layout/radial6"/>
    <dgm:cxn modelId="{25AA83A7-7FDF-E44E-B241-F0F5DB0D5FB5}" type="presOf" srcId="{4109ABCD-FDCD-3640-98B0-6915A91FAE1A}" destId="{560D199E-66B7-964F-B9C3-6805F443320E}" srcOrd="0" destOrd="0" presId="urn:microsoft.com/office/officeart/2005/8/layout/radial6"/>
    <dgm:cxn modelId="{31F0DC76-B67E-4049-9DD7-2F7759CC45E1}" type="presOf" srcId="{1DB218E7-90FF-6B4C-A29E-B715B295EC33}" destId="{C1F46487-C2A8-8E49-9544-024C6AF88A38}" srcOrd="0" destOrd="0" presId="urn:microsoft.com/office/officeart/2005/8/layout/radial6"/>
    <dgm:cxn modelId="{389AF795-16F5-4647-9A41-650F942E6496}" type="presOf" srcId="{A9F1BFCE-ECFC-CC47-BCF0-7E44A6D123E1}" destId="{F6F00008-33D5-C44F-A8D1-560506377485}" srcOrd="0" destOrd="0" presId="urn:microsoft.com/office/officeart/2005/8/layout/radial6"/>
    <dgm:cxn modelId="{AF3BF978-8005-9844-87FC-4B9AFCB42F3A}" type="presParOf" srcId="{FBAA481C-59E7-BA44-9A21-8BDAC81C4E97}" destId="{127D70AC-2C11-1144-BCC6-E13517AEC97F}" srcOrd="0" destOrd="0" presId="urn:microsoft.com/office/officeart/2005/8/layout/radial6"/>
    <dgm:cxn modelId="{B8CFD617-2CAA-0845-966A-F3A74A8009FD}" type="presParOf" srcId="{FBAA481C-59E7-BA44-9A21-8BDAC81C4E97}" destId="{560D199E-66B7-964F-B9C3-6805F443320E}" srcOrd="1" destOrd="0" presId="urn:microsoft.com/office/officeart/2005/8/layout/radial6"/>
    <dgm:cxn modelId="{088A8E02-F165-B146-BE62-2C6D0AE5487F}" type="presParOf" srcId="{FBAA481C-59E7-BA44-9A21-8BDAC81C4E97}" destId="{851EC5F0-535A-DC4F-9C83-21715500FFBF}" srcOrd="2" destOrd="0" presId="urn:microsoft.com/office/officeart/2005/8/layout/radial6"/>
    <dgm:cxn modelId="{EAC9092C-3DE1-8349-854F-8E1B8D558428}" type="presParOf" srcId="{FBAA481C-59E7-BA44-9A21-8BDAC81C4E97}" destId="{83FAA9DB-81C0-4543-A700-15BDFD5B1557}" srcOrd="3" destOrd="0" presId="urn:microsoft.com/office/officeart/2005/8/layout/radial6"/>
    <dgm:cxn modelId="{20F03BCB-7DD9-924E-B6F1-2507F328C4B3}" type="presParOf" srcId="{FBAA481C-59E7-BA44-9A21-8BDAC81C4E97}" destId="{B2D41387-C58F-7A4A-916B-940EEB054645}" srcOrd="4" destOrd="0" presId="urn:microsoft.com/office/officeart/2005/8/layout/radial6"/>
    <dgm:cxn modelId="{258D2B95-6C17-1A4B-B2F4-D1F6EDD0764E}" type="presParOf" srcId="{FBAA481C-59E7-BA44-9A21-8BDAC81C4E97}" destId="{568EC4FB-59B2-FB46-81F5-795AC6D24C28}" srcOrd="5" destOrd="0" presId="urn:microsoft.com/office/officeart/2005/8/layout/radial6"/>
    <dgm:cxn modelId="{78BFED0F-ED4F-C442-A2E9-C6EBD0A09EFE}" type="presParOf" srcId="{FBAA481C-59E7-BA44-9A21-8BDAC81C4E97}" destId="{F6F00008-33D5-C44F-A8D1-560506377485}" srcOrd="6" destOrd="0" presId="urn:microsoft.com/office/officeart/2005/8/layout/radial6"/>
    <dgm:cxn modelId="{B86A35D6-C16F-4749-851F-D19286A9ED20}" type="presParOf" srcId="{FBAA481C-59E7-BA44-9A21-8BDAC81C4E97}" destId="{C1F46487-C2A8-8E49-9544-024C6AF88A38}" srcOrd="7" destOrd="0" presId="urn:microsoft.com/office/officeart/2005/8/layout/radial6"/>
    <dgm:cxn modelId="{FE1E3D86-DC1E-864C-9A85-C9468778DC3B}" type="presParOf" srcId="{FBAA481C-59E7-BA44-9A21-8BDAC81C4E97}" destId="{47FC43EB-4CF4-7E47-93B3-31F5EA6D90B3}" srcOrd="8" destOrd="0" presId="urn:microsoft.com/office/officeart/2005/8/layout/radial6"/>
    <dgm:cxn modelId="{4419122A-5C2C-044D-BCF7-2F6EF4940407}" type="presParOf" srcId="{FBAA481C-59E7-BA44-9A21-8BDAC81C4E97}" destId="{5F93EFCE-45EF-884F-911F-D86E4B328640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3133F-AC70-3B45-8EBD-0DA8D8052176}">
      <dsp:nvSpPr>
        <dsp:cNvPr id="0" name=""/>
        <dsp:cNvSpPr/>
      </dsp:nvSpPr>
      <dsp:spPr>
        <a:xfrm>
          <a:off x="3350532" y="2214843"/>
          <a:ext cx="1932776" cy="20542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0" kern="1200" dirty="0" smtClean="0">
              <a:solidFill>
                <a:srgbClr val="000000"/>
              </a:solidFill>
              <a:latin typeface="Calibri" panose="020F0502020204030204" pitchFamily="34" charset="0"/>
              <a:cs typeface="Calibri"/>
            </a:rPr>
            <a:t>Investigación de tipo  Exp</a:t>
          </a:r>
          <a:r>
            <a:rPr lang="es-ES" sz="1500" kern="1200" dirty="0" smtClean="0">
              <a:solidFill>
                <a:srgbClr val="000000"/>
              </a:solidFill>
              <a:latin typeface="Calibri" panose="020F0502020204030204" pitchFamily="34" charset="0"/>
              <a:cs typeface="Calibri"/>
            </a:rPr>
            <a:t>loratorio y aplicación de la  metodología de estudio de caso</a:t>
          </a:r>
          <a:r>
            <a:rPr lang="es-ES" sz="1500" kern="1200" dirty="0" smtClean="0">
              <a:solidFill>
                <a:srgbClr val="0000A8"/>
              </a:solidFill>
              <a:latin typeface="Calibri" panose="020F0502020204030204" pitchFamily="34" charset="0"/>
            </a:rPr>
            <a:t>.</a:t>
          </a:r>
          <a:endParaRPr lang="es-ES" sz="1500" kern="1200" dirty="0">
            <a:latin typeface="Calibri" panose="020F0502020204030204" pitchFamily="34" charset="0"/>
          </a:endParaRPr>
        </a:p>
      </dsp:txBody>
      <dsp:txXfrm>
        <a:off x="3633580" y="2515677"/>
        <a:ext cx="1366680" cy="1452557"/>
      </dsp:txXfrm>
    </dsp:sp>
    <dsp:sp modelId="{F37D272C-FDB4-3440-8F22-37ADB435022B}">
      <dsp:nvSpPr>
        <dsp:cNvPr id="0" name=""/>
        <dsp:cNvSpPr/>
      </dsp:nvSpPr>
      <dsp:spPr>
        <a:xfrm rot="13066752">
          <a:off x="1047416" y="1817705"/>
          <a:ext cx="2448926" cy="73192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FB0250-4713-1C47-944A-AD9B68360C8E}">
      <dsp:nvSpPr>
        <dsp:cNvPr id="0" name=""/>
        <dsp:cNvSpPr/>
      </dsp:nvSpPr>
      <dsp:spPr>
        <a:xfrm>
          <a:off x="46632" y="185879"/>
          <a:ext cx="2882501" cy="1726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0" kern="1200" dirty="0" smtClean="0">
              <a:solidFill>
                <a:srgbClr val="000000"/>
              </a:solidFill>
              <a:latin typeface="Calibri"/>
              <a:cs typeface="Calibri"/>
            </a:rPr>
            <a:t>Rigurosa revisión de la literatura académica existente, lectura de informes de instituciones internacionales como BID, World Bank,  y otros nacionales como Innpulsa, Bancoldex y MinTIC. </a:t>
          </a:r>
          <a:endParaRPr lang="es-ES" sz="1500" b="0" kern="1200" dirty="0">
            <a:solidFill>
              <a:srgbClr val="000000"/>
            </a:solidFill>
          </a:endParaRPr>
        </a:p>
      </dsp:txBody>
      <dsp:txXfrm>
        <a:off x="97202" y="236449"/>
        <a:ext cx="2781361" cy="1625447"/>
      </dsp:txXfrm>
    </dsp:sp>
    <dsp:sp modelId="{97A301C6-A144-E940-B18C-19165D96B8AD}">
      <dsp:nvSpPr>
        <dsp:cNvPr id="0" name=""/>
        <dsp:cNvSpPr/>
      </dsp:nvSpPr>
      <dsp:spPr>
        <a:xfrm rot="19199922">
          <a:off x="5084313" y="1773139"/>
          <a:ext cx="2184691" cy="73192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427D43-05C4-A94B-B4BA-446D18C13319}">
      <dsp:nvSpPr>
        <dsp:cNvPr id="0" name=""/>
        <dsp:cNvSpPr/>
      </dsp:nvSpPr>
      <dsp:spPr>
        <a:xfrm>
          <a:off x="5268246" y="351755"/>
          <a:ext cx="3156193" cy="1535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0" kern="1200" dirty="0" smtClean="0">
              <a:solidFill>
                <a:srgbClr val="000000"/>
              </a:solidFill>
              <a:latin typeface="Calibri" panose="020F0502020204030204" pitchFamily="34" charset="0"/>
              <a:cs typeface="Calibri"/>
            </a:rPr>
            <a:t>Parte empírica con entrevistas a profundidad con actores importantes del sistema emprendedor en Medellín. Adicionalmente se analizó información relevante del Global Entrepreneurship Monitor (GEM</a:t>
          </a:r>
          <a:r>
            <a:rPr lang="es-ES" sz="1500" b="0" kern="1200" dirty="0" smtClean="0">
              <a:solidFill>
                <a:srgbClr val="000000"/>
              </a:solidFill>
              <a:latin typeface="Calibri" panose="020F0502020204030204" pitchFamily="34" charset="0"/>
            </a:rPr>
            <a:t>) para la ciudad de Medellín.</a:t>
          </a:r>
          <a:endParaRPr lang="es-ES" sz="1500" b="0" kern="1200" dirty="0">
            <a:solidFill>
              <a:srgbClr val="000000"/>
            </a:solidFill>
            <a:latin typeface="Calibri" panose="020F0502020204030204" pitchFamily="34" charset="0"/>
          </a:endParaRPr>
        </a:p>
      </dsp:txBody>
      <dsp:txXfrm>
        <a:off x="5313214" y="396723"/>
        <a:ext cx="3066257" cy="14453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6.wdp"/><Relationship Id="rId3" Type="http://schemas.openxmlformats.org/officeDocument/2006/relationships/image" Target="../media/image2.png"/><Relationship Id="rId7" Type="http://schemas.microsoft.com/office/2007/relationships/hdphoto" Target="../media/hdphoto3.wdp"/><Relationship Id="rId12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22920" y="2991744"/>
            <a:ext cx="6498159" cy="1276903"/>
          </a:xfrm>
        </p:spPr>
        <p:txBody>
          <a:bodyPr/>
          <a:lstStyle/>
          <a:p>
            <a:r>
              <a:rPr lang="es-ES_tradnl" sz="2600" b="1" dirty="0">
                <a:solidFill>
                  <a:srgbClr val="0000A8"/>
                </a:solidFill>
                <a:latin typeface="Calibri"/>
                <a:cs typeface="Calibri"/>
              </a:rPr>
              <a:t>El mercado de capital de riesgo </a:t>
            </a:r>
            <a: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  <a:t>informal </a:t>
            </a:r>
            <a:b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</a:br>
            <a: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  <a:t>en </a:t>
            </a:r>
            <a:r>
              <a:rPr lang="es-ES_tradnl" sz="2600" b="1" dirty="0">
                <a:solidFill>
                  <a:srgbClr val="0000A8"/>
                </a:solidFill>
                <a:latin typeface="Calibri"/>
                <a:cs typeface="Calibri"/>
              </a:rPr>
              <a:t>Antioquia</a:t>
            </a:r>
            <a: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  <a:t>: </a:t>
            </a:r>
            <a:r>
              <a:rPr lang="es-ES_tradnl" sz="2600" b="1" dirty="0">
                <a:solidFill>
                  <a:srgbClr val="0000A8"/>
                </a:solidFill>
                <a:latin typeface="Calibri"/>
                <a:cs typeface="Calibri"/>
              </a:rPr>
              <a:t>El caso de los </a:t>
            </a:r>
            <a: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  <a:t>ángeles </a:t>
            </a:r>
            <a:r>
              <a:rPr lang="es-ES_tradnl" sz="2600" b="1" dirty="0">
                <a:solidFill>
                  <a:srgbClr val="0000A8"/>
                </a:solidFill>
                <a:latin typeface="Calibri"/>
                <a:cs typeface="Calibri"/>
              </a:rPr>
              <a:t>inversionistas y </a:t>
            </a:r>
            <a: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  <a:t/>
            </a:r>
            <a:b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</a:br>
            <a: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  <a:t>la </a:t>
            </a:r>
            <a:r>
              <a:rPr lang="es-ES_tradnl" sz="2600" b="1" dirty="0">
                <a:solidFill>
                  <a:srgbClr val="0000A8"/>
                </a:solidFill>
                <a:latin typeface="Calibri"/>
                <a:cs typeface="Calibri"/>
              </a:rPr>
              <a:t>actividad emprendedora en </a:t>
            </a:r>
            <a:r>
              <a:rPr lang="es-ES_tradnl" sz="2600" b="1" dirty="0" smtClean="0">
                <a:solidFill>
                  <a:srgbClr val="0000A8"/>
                </a:solidFill>
                <a:latin typeface="Calibri"/>
                <a:cs typeface="Calibri"/>
              </a:rPr>
              <a:t>Medellín.</a:t>
            </a:r>
            <a:endParaRPr lang="es-ES" sz="2600" b="1" dirty="0">
              <a:solidFill>
                <a:srgbClr val="0000A8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22920" y="4786339"/>
            <a:ext cx="6498159" cy="916641"/>
          </a:xfrm>
        </p:spPr>
        <p:txBody>
          <a:bodyPr>
            <a:normAutofit fontScale="92500" lnSpcReduction="20000"/>
          </a:bodyPr>
          <a:lstStyle/>
          <a:p>
            <a:endParaRPr lang="es-ES" dirty="0" smtClean="0"/>
          </a:p>
          <a:p>
            <a:r>
              <a:rPr lang="es-ES" sz="2100" dirty="0" smtClean="0">
                <a:solidFill>
                  <a:schemeClr val="tx1"/>
                </a:solidFill>
                <a:latin typeface="Calibri"/>
                <a:cs typeface="Calibri"/>
              </a:rPr>
              <a:t>Autor: María Isabel Quintero Ramírez</a:t>
            </a:r>
          </a:p>
          <a:p>
            <a:r>
              <a:rPr lang="es-ES" sz="2100" dirty="0" smtClean="0">
                <a:solidFill>
                  <a:schemeClr val="tx1"/>
                </a:solidFill>
                <a:latin typeface="Calibri"/>
                <a:cs typeface="Calibri"/>
              </a:rPr>
              <a:t>Asesor: </a:t>
            </a:r>
            <a:r>
              <a:rPr lang="es-ES" sz="2100" dirty="0" err="1" smtClean="0">
                <a:solidFill>
                  <a:schemeClr val="tx1"/>
                </a:solidFill>
                <a:latin typeface="Calibri"/>
                <a:cs typeface="Calibri"/>
              </a:rPr>
              <a:t>Iza</a:t>
            </a:r>
            <a:r>
              <a:rPr lang="es-ES" sz="2100" dirty="0" err="1">
                <a:solidFill>
                  <a:schemeClr val="tx1"/>
                </a:solidFill>
                <a:latin typeface="Calibri"/>
                <a:cs typeface="Calibri"/>
              </a:rPr>
              <a:t>i</a:t>
            </a:r>
            <a:r>
              <a:rPr lang="es-ES" sz="2100" dirty="0" err="1" smtClean="0">
                <a:solidFill>
                  <a:schemeClr val="tx1"/>
                </a:solidFill>
                <a:latin typeface="Calibri"/>
                <a:cs typeface="Calibri"/>
              </a:rPr>
              <a:t>as</a:t>
            </a:r>
            <a:r>
              <a:rPr lang="es-ES" sz="2100" dirty="0" smtClean="0">
                <a:solidFill>
                  <a:schemeClr val="tx1"/>
                </a:solidFill>
                <a:latin typeface="Calibri"/>
                <a:cs typeface="Calibri"/>
              </a:rPr>
              <a:t> Martins Da Silva,  PhD</a:t>
            </a:r>
          </a:p>
        </p:txBody>
      </p:sp>
      <p:pic>
        <p:nvPicPr>
          <p:cNvPr id="5" name="Imagen 4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322921" y="1382506"/>
            <a:ext cx="6498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smtClean="0">
                <a:latin typeface="Calibri"/>
                <a:cs typeface="Calibri"/>
              </a:rPr>
              <a:t>Sustentación del trabajo de grado para obtener el título de Magíster en Administración Financiera</a:t>
            </a:r>
            <a:endParaRPr lang="es-CO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975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5476" y="526607"/>
            <a:ext cx="8042276" cy="793603"/>
          </a:xfrm>
        </p:spPr>
        <p:txBody>
          <a:bodyPr/>
          <a:lstStyle/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Recomendaciones e implicaciones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714842"/>
              </p:ext>
            </p:extLst>
          </p:nvPr>
        </p:nvGraphicFramePr>
        <p:xfrm>
          <a:off x="845118" y="1615115"/>
          <a:ext cx="7311767" cy="4557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4680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191737" y="2137448"/>
            <a:ext cx="30741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Calibri"/>
                <a:cs typeface="Calibri"/>
              </a:rPr>
              <a:t>Muchas Gracias</a:t>
            </a:r>
            <a:endParaRPr lang="es-ES" sz="3200" b="1" dirty="0">
              <a:latin typeface="Calibri"/>
              <a:cs typeface="Calibri"/>
            </a:endParaRPr>
          </a:p>
        </p:txBody>
      </p:sp>
      <p:pic>
        <p:nvPicPr>
          <p:cNvPr id="5" name="Imagen 4" descr="angelemprendedor1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44" b="95055" l="339" r="95254">
                        <a14:foregroundMark x1="83051" y1="14835" x2="83051" y2="14835"/>
                        <a14:foregroundMark x1="79661" y1="12637" x2="90169" y2="24176"/>
                        <a14:foregroundMark x1="58983" y1="20330" x2="35932" y2="36813"/>
                        <a14:foregroundMark x1="57288" y1="70879" x2="36271" y2="85714"/>
                        <a14:foregroundMark x1="5424" y1="71978" x2="339" y2="78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7364"/>
            <a:ext cx="3421085" cy="211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Introducción y Planteamiento del Problema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275" y="1788973"/>
            <a:ext cx="8042276" cy="397651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s-ES_tradnl" sz="8800" dirty="0" smtClean="0">
                <a:solidFill>
                  <a:schemeClr val="tx1"/>
                </a:solidFill>
                <a:latin typeface="Calibri"/>
                <a:cs typeface="Calibri"/>
              </a:rPr>
              <a:t>1. Importancia del emprendimiento como solución a problemáticas sociales:</a:t>
            </a:r>
          </a:p>
          <a:p>
            <a:pPr algn="just">
              <a:buFont typeface="Wingdings" charset="2"/>
              <a:buChar char="ü"/>
            </a:pPr>
            <a:r>
              <a:rPr lang="es-ES_tradnl" sz="8800" dirty="0" smtClean="0">
                <a:solidFill>
                  <a:schemeClr val="tx1"/>
                </a:solidFill>
                <a:latin typeface="Calibri"/>
                <a:cs typeface="Calibri"/>
              </a:rPr>
              <a:t>Reduce la desigualdad en los ingresos de la población</a:t>
            </a:r>
          </a:p>
          <a:p>
            <a:pPr algn="just">
              <a:buFont typeface="Wingdings" charset="2"/>
              <a:buChar char="ü"/>
            </a:pPr>
            <a:r>
              <a:rPr lang="es-ES_tradnl" sz="8800" dirty="0">
                <a:solidFill>
                  <a:schemeClr val="tx1"/>
                </a:solidFill>
                <a:latin typeface="Calibri"/>
                <a:cs typeface="Calibri"/>
              </a:rPr>
              <a:t>M</a:t>
            </a:r>
            <a:r>
              <a:rPr lang="es-ES_tradnl" sz="8800" dirty="0" smtClean="0">
                <a:solidFill>
                  <a:schemeClr val="tx1"/>
                </a:solidFill>
                <a:latin typeface="Calibri"/>
                <a:cs typeface="Calibri"/>
              </a:rPr>
              <a:t>ejora la competitividad</a:t>
            </a:r>
          </a:p>
          <a:p>
            <a:pPr algn="just">
              <a:buFont typeface="Wingdings" charset="2"/>
              <a:buChar char="ü"/>
            </a:pPr>
            <a:r>
              <a:rPr lang="es-ES_tradnl" sz="8800" dirty="0" smtClean="0">
                <a:solidFill>
                  <a:schemeClr val="tx1"/>
                </a:solidFill>
                <a:latin typeface="Calibri"/>
                <a:cs typeface="Calibri"/>
              </a:rPr>
              <a:t>Genera empleo</a:t>
            </a:r>
          </a:p>
          <a:p>
            <a:pPr algn="just">
              <a:buFont typeface="Wingdings" charset="2"/>
              <a:buChar char="ü"/>
            </a:pPr>
            <a:r>
              <a:rPr lang="es-ES_tradnl" sz="8800" dirty="0" smtClean="0">
                <a:solidFill>
                  <a:schemeClr val="tx1"/>
                </a:solidFill>
                <a:latin typeface="Calibri"/>
                <a:cs typeface="Calibri"/>
              </a:rPr>
              <a:t>Impulsa el desarrollo regional</a:t>
            </a:r>
          </a:p>
          <a:p>
            <a:pPr marL="0" indent="0" algn="just">
              <a:buNone/>
            </a:pPr>
            <a:endParaRPr lang="es-ES_tradnl" sz="88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0" indent="0" algn="just">
              <a:buNone/>
            </a:pPr>
            <a:r>
              <a:rPr lang="es-ES_tradnl" sz="8800" dirty="0" smtClean="0">
                <a:solidFill>
                  <a:schemeClr val="tx1"/>
                </a:solidFill>
                <a:latin typeface="Calibri"/>
                <a:cs typeface="Calibri"/>
              </a:rPr>
              <a:t>2. Dificultades de financiación en las etapas tempranas para los nuevos emprendimientos</a:t>
            </a:r>
            <a:endParaRPr lang="es-ES_tradnl" sz="88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0" indent="0" algn="just">
              <a:buNone/>
            </a:pPr>
            <a:endParaRPr lang="es-ES_tradnl" sz="72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endParaRPr lang="es-ES" dirty="0"/>
          </a:p>
        </p:txBody>
      </p:sp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pic>
        <p:nvPicPr>
          <p:cNvPr id="6" name="Imagen 5" descr="580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516" y="3258750"/>
            <a:ext cx="2244812" cy="147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668890"/>
            <a:ext cx="8042276" cy="655514"/>
          </a:xfrm>
        </p:spPr>
        <p:txBody>
          <a:bodyPr/>
          <a:lstStyle/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Marco Teórico y Estudios Previos  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  <p:pic>
        <p:nvPicPr>
          <p:cNvPr id="5" name="Marcador de contenido 4" descr="Mapamundi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7" r="9257"/>
          <a:stretch>
            <a:fillRect/>
          </a:stretch>
        </p:blipFill>
        <p:spPr/>
      </p:pic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pic>
        <p:nvPicPr>
          <p:cNvPr id="12" name="Imagen 11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39" y="2726679"/>
            <a:ext cx="494317" cy="543490"/>
          </a:xfrm>
          <a:prstGeom prst="rect">
            <a:avLst/>
          </a:prstGeom>
        </p:spPr>
      </p:pic>
      <p:pic>
        <p:nvPicPr>
          <p:cNvPr id="13" name="Imagen 12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248" y="2637788"/>
            <a:ext cx="494317" cy="543490"/>
          </a:xfrm>
          <a:prstGeom prst="rect">
            <a:avLst/>
          </a:prstGeom>
        </p:spPr>
      </p:pic>
      <p:pic>
        <p:nvPicPr>
          <p:cNvPr id="14" name="Imagen 13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39" y="2998424"/>
            <a:ext cx="341917" cy="375930"/>
          </a:xfrm>
          <a:prstGeom prst="rect">
            <a:avLst/>
          </a:prstGeom>
        </p:spPr>
      </p:pic>
      <p:pic>
        <p:nvPicPr>
          <p:cNvPr id="15" name="Imagen 14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201" y="4506065"/>
            <a:ext cx="494317" cy="543490"/>
          </a:xfrm>
          <a:prstGeom prst="rect">
            <a:avLst/>
          </a:prstGeom>
        </p:spPr>
      </p:pic>
      <p:pic>
        <p:nvPicPr>
          <p:cNvPr id="16" name="Imagen 15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947" y="4777810"/>
            <a:ext cx="494317" cy="543490"/>
          </a:xfrm>
          <a:prstGeom prst="rect">
            <a:avLst/>
          </a:prstGeom>
        </p:spPr>
      </p:pic>
      <p:pic>
        <p:nvPicPr>
          <p:cNvPr id="17" name="Imagen 16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82" y="2553134"/>
            <a:ext cx="472202" cy="519175"/>
          </a:xfrm>
          <a:prstGeom prst="rect">
            <a:avLst/>
          </a:prstGeom>
        </p:spPr>
      </p:pic>
      <p:pic>
        <p:nvPicPr>
          <p:cNvPr id="18" name="Imagen 17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81" y="2487989"/>
            <a:ext cx="353841" cy="389040"/>
          </a:xfrm>
          <a:prstGeom prst="rect">
            <a:avLst/>
          </a:prstGeom>
        </p:spPr>
      </p:pic>
      <p:pic>
        <p:nvPicPr>
          <p:cNvPr id="19" name="Imagen 18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947" y="2280122"/>
            <a:ext cx="388787" cy="427462"/>
          </a:xfrm>
          <a:prstGeom prst="rect">
            <a:avLst/>
          </a:prstGeom>
        </p:spPr>
      </p:pic>
      <p:pic>
        <p:nvPicPr>
          <p:cNvPr id="21" name="Imagen 20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98" y="2216244"/>
            <a:ext cx="494317" cy="543490"/>
          </a:xfrm>
          <a:prstGeom prst="rect">
            <a:avLst/>
          </a:prstGeom>
        </p:spPr>
      </p:pic>
      <p:pic>
        <p:nvPicPr>
          <p:cNvPr id="22" name="Imagen 21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461" y="1944499"/>
            <a:ext cx="388787" cy="427462"/>
          </a:xfrm>
          <a:prstGeom prst="rect">
            <a:avLst/>
          </a:prstGeom>
        </p:spPr>
      </p:pic>
      <p:pic>
        <p:nvPicPr>
          <p:cNvPr id="23" name="Imagen 22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856" y="1911444"/>
            <a:ext cx="388787" cy="427462"/>
          </a:xfrm>
          <a:prstGeom prst="rect">
            <a:avLst/>
          </a:prstGeom>
        </p:spPr>
      </p:pic>
      <p:pic>
        <p:nvPicPr>
          <p:cNvPr id="24" name="Imagen 23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575" y="5049555"/>
            <a:ext cx="494317" cy="543490"/>
          </a:xfrm>
          <a:prstGeom prst="rect">
            <a:avLst/>
          </a:prstGeom>
        </p:spPr>
      </p:pic>
      <p:pic>
        <p:nvPicPr>
          <p:cNvPr id="25" name="Imagen 24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584" y="2637788"/>
            <a:ext cx="341917" cy="375930"/>
          </a:xfrm>
          <a:prstGeom prst="rect">
            <a:avLst/>
          </a:prstGeom>
        </p:spPr>
      </p:pic>
      <p:pic>
        <p:nvPicPr>
          <p:cNvPr id="26" name="Imagen 25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542" y="2378371"/>
            <a:ext cx="341917" cy="375930"/>
          </a:xfrm>
          <a:prstGeom prst="rect">
            <a:avLst/>
          </a:prstGeom>
        </p:spPr>
      </p:pic>
      <p:pic>
        <p:nvPicPr>
          <p:cNvPr id="27" name="Imagen 26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500" y="2484121"/>
            <a:ext cx="341917" cy="375930"/>
          </a:xfrm>
          <a:prstGeom prst="rect">
            <a:avLst/>
          </a:prstGeom>
        </p:spPr>
      </p:pic>
      <p:pic>
        <p:nvPicPr>
          <p:cNvPr id="28" name="Imagen 27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050" y="2216244"/>
            <a:ext cx="341917" cy="375930"/>
          </a:xfrm>
          <a:prstGeom prst="rect">
            <a:avLst/>
          </a:prstGeom>
        </p:spPr>
      </p:pic>
      <p:pic>
        <p:nvPicPr>
          <p:cNvPr id="29" name="Imagen 28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354" y="1756534"/>
            <a:ext cx="341917" cy="375930"/>
          </a:xfrm>
          <a:prstGeom prst="rect">
            <a:avLst/>
          </a:prstGeom>
        </p:spPr>
      </p:pic>
      <p:pic>
        <p:nvPicPr>
          <p:cNvPr id="30" name="Imagen 29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745" y="1840314"/>
            <a:ext cx="341917" cy="375930"/>
          </a:xfrm>
          <a:prstGeom prst="rect">
            <a:avLst/>
          </a:prstGeom>
        </p:spPr>
      </p:pic>
      <p:pic>
        <p:nvPicPr>
          <p:cNvPr id="31" name="Imagen 30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39" y="3270169"/>
            <a:ext cx="341917" cy="375930"/>
          </a:xfrm>
          <a:prstGeom prst="rect">
            <a:avLst/>
          </a:prstGeom>
        </p:spPr>
      </p:pic>
      <p:pic>
        <p:nvPicPr>
          <p:cNvPr id="32" name="Imagen 31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267" y="2538714"/>
            <a:ext cx="341917" cy="375930"/>
          </a:xfrm>
          <a:prstGeom prst="rect">
            <a:avLst/>
          </a:prstGeom>
        </p:spPr>
      </p:pic>
      <p:pic>
        <p:nvPicPr>
          <p:cNvPr id="35" name="Imagen 34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143" y="2995914"/>
            <a:ext cx="341917" cy="375930"/>
          </a:xfrm>
          <a:prstGeom prst="rect">
            <a:avLst/>
          </a:prstGeom>
        </p:spPr>
      </p:pic>
      <p:pic>
        <p:nvPicPr>
          <p:cNvPr id="36" name="Imagen 35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102" y="2580573"/>
            <a:ext cx="341917" cy="375930"/>
          </a:xfrm>
          <a:prstGeom prst="rect">
            <a:avLst/>
          </a:prstGeom>
        </p:spPr>
      </p:pic>
      <p:pic>
        <p:nvPicPr>
          <p:cNvPr id="37" name="Imagen 36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22" y="6100021"/>
            <a:ext cx="341917" cy="375930"/>
          </a:xfrm>
          <a:prstGeom prst="rect">
            <a:avLst/>
          </a:prstGeom>
        </p:spPr>
      </p:pic>
      <p:sp>
        <p:nvSpPr>
          <p:cNvPr id="38" name="CuadroTexto 37"/>
          <p:cNvSpPr txBox="1"/>
          <p:nvPr/>
        </p:nvSpPr>
        <p:spPr>
          <a:xfrm>
            <a:off x="1146503" y="6125017"/>
            <a:ext cx="727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libri"/>
                <a:cs typeface="Calibri"/>
              </a:rPr>
              <a:t>Lugares donde se ha estudiado el Mercado de Capital de Riesgo Informal</a:t>
            </a:r>
            <a:endParaRPr lang="es-ES" dirty="0">
              <a:latin typeface="Calibri"/>
              <a:cs typeface="Calibri"/>
            </a:endParaRPr>
          </a:p>
        </p:txBody>
      </p:sp>
      <p:pic>
        <p:nvPicPr>
          <p:cNvPr id="39" name="Imagen 38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901" y="3505368"/>
            <a:ext cx="494317" cy="543490"/>
          </a:xfrm>
          <a:prstGeom prst="rect">
            <a:avLst/>
          </a:prstGeom>
        </p:spPr>
      </p:pic>
      <p:pic>
        <p:nvPicPr>
          <p:cNvPr id="40" name="Imagen 39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52" y="2522208"/>
            <a:ext cx="494317" cy="543490"/>
          </a:xfrm>
          <a:prstGeom prst="rect">
            <a:avLst/>
          </a:prstGeom>
        </p:spPr>
      </p:pic>
      <p:pic>
        <p:nvPicPr>
          <p:cNvPr id="41" name="Imagen 40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703" y="2135107"/>
            <a:ext cx="341917" cy="375930"/>
          </a:xfrm>
          <a:prstGeom prst="rect">
            <a:avLst/>
          </a:prstGeom>
        </p:spPr>
      </p:pic>
      <p:pic>
        <p:nvPicPr>
          <p:cNvPr id="42" name="Imagen 41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416" y="4386720"/>
            <a:ext cx="494317" cy="543490"/>
          </a:xfrm>
          <a:prstGeom prst="rect">
            <a:avLst/>
          </a:prstGeom>
        </p:spPr>
      </p:pic>
      <p:pic>
        <p:nvPicPr>
          <p:cNvPr id="43" name="Imagen 42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34" y="4963938"/>
            <a:ext cx="494317" cy="543490"/>
          </a:xfrm>
          <a:prstGeom prst="rect">
            <a:avLst/>
          </a:prstGeom>
        </p:spPr>
      </p:pic>
      <p:pic>
        <p:nvPicPr>
          <p:cNvPr id="44" name="Imagen 43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416" y="4537796"/>
            <a:ext cx="494317" cy="543490"/>
          </a:xfrm>
          <a:prstGeom prst="rect">
            <a:avLst/>
          </a:prstGeom>
        </p:spPr>
      </p:pic>
      <p:pic>
        <p:nvPicPr>
          <p:cNvPr id="45" name="Imagen 44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351" y="2283849"/>
            <a:ext cx="341917" cy="375930"/>
          </a:xfrm>
          <a:prstGeom prst="rect">
            <a:avLst/>
          </a:prstGeom>
        </p:spPr>
      </p:pic>
      <p:pic>
        <p:nvPicPr>
          <p:cNvPr id="46" name="Imagen 45" descr="BANDEROLAS-DE-SEGURIDAD-PARA-TRAILERS-Y-LA-INDUSTRIA-DE-FLETES-Y-CARGA-12270_image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286" l="0" r="958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417" y="2369325"/>
            <a:ext cx="341917" cy="37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71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918022764"/>
              </p:ext>
            </p:extLst>
          </p:nvPr>
        </p:nvGraphicFramePr>
        <p:xfrm>
          <a:off x="240293" y="1705898"/>
          <a:ext cx="8770688" cy="4454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 descr="LogEAFIT.png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701675" y="549155"/>
            <a:ext cx="8042276" cy="88216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Diseño de la Investigación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373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Principales Resultados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1. Modo de operación de los inversionistas informales en Medellín:</a:t>
            </a:r>
            <a:endParaRPr lang="es-ES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6946257"/>
              </p:ext>
            </p:extLst>
          </p:nvPr>
        </p:nvGraphicFramePr>
        <p:xfrm>
          <a:off x="1137365" y="2289744"/>
          <a:ext cx="678601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285542" y="5312918"/>
            <a:ext cx="64896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500" dirty="0">
                <a:latin typeface="Calibri"/>
                <a:cs typeface="Calibri"/>
              </a:rPr>
              <a:t>Fuente: Adaptado de GEM Colombia Reporte Anual </a:t>
            </a:r>
            <a:r>
              <a:rPr lang="es-ES_tradnl" sz="1500" dirty="0" smtClean="0">
                <a:latin typeface="Calibri"/>
                <a:cs typeface="Calibri"/>
              </a:rPr>
              <a:t>Medellín, </a:t>
            </a:r>
            <a:r>
              <a:rPr lang="es-ES_tradnl" sz="1500" dirty="0">
                <a:latin typeface="Calibri"/>
                <a:cs typeface="Calibri"/>
              </a:rPr>
              <a:t>2010. Encuesta de </a:t>
            </a:r>
            <a:r>
              <a:rPr lang="es-ES_tradnl" sz="1500" dirty="0" smtClean="0">
                <a:latin typeface="Calibri"/>
                <a:cs typeface="Calibri"/>
              </a:rPr>
              <a:t>Población </a:t>
            </a:r>
            <a:r>
              <a:rPr lang="es-ES_tradnl" sz="1500" dirty="0">
                <a:latin typeface="Calibri"/>
                <a:cs typeface="Calibri"/>
              </a:rPr>
              <a:t>Adulta.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98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idx="1"/>
          </p:nvPr>
        </p:nvSpPr>
        <p:spPr>
          <a:xfrm>
            <a:off x="232012" y="950389"/>
            <a:ext cx="8475156" cy="909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2. Se identificaron las principales redes de ángeles inversionistas del país.</a:t>
            </a:r>
            <a:endParaRPr lang="es-E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701675" y="0"/>
            <a:ext cx="8042276" cy="94637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Principales Resultados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0811"/>
              </p:ext>
            </p:extLst>
          </p:nvPr>
        </p:nvGraphicFramePr>
        <p:xfrm>
          <a:off x="199507" y="1750088"/>
          <a:ext cx="8544444" cy="4350462"/>
        </p:xfrm>
        <a:graphic>
          <a:graphicData uri="http://schemas.openxmlformats.org/drawingml/2006/table">
            <a:tbl>
              <a:tblPr/>
              <a:tblGrid>
                <a:gridCol w="2405958"/>
                <a:gridCol w="2688609"/>
                <a:gridCol w="2182741"/>
                <a:gridCol w="1267136"/>
              </a:tblGrid>
              <a:tr h="38962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Características </a:t>
                      </a:r>
                      <a:r>
                        <a:rPr lang="es-ES_tradn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/ Redes </a:t>
                      </a:r>
                      <a:r>
                        <a:rPr lang="es-ES_tradn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 Ángeles inversionistas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</a:t>
                      </a:r>
                      <a:r>
                        <a:rPr lang="es-ES_tradn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s-ES_tradnl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Á</a:t>
                      </a:r>
                      <a:r>
                        <a:rPr lang="es-ES_tradn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ngeles </a:t>
                      </a:r>
                      <a:r>
                        <a:rPr lang="es-ES_tradn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Inversionistas de Capita</a:t>
                      </a:r>
                      <a:r>
                        <a:rPr lang="es-ES_tradn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lia</a:t>
                      </a:r>
                      <a:r>
                        <a:rPr lang="es-ES_tradn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Colombia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Bavaria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TIC HuBBog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634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Área geografica de operación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Antioquia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Colombia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Colombia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0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Impulsores para la creación 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Promovida por instituciones del ecosistema emprendedor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Promovida por instituciones del ecosistema emprendedor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Empresa privada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Año de fundación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0"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Sede Principal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Medellín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Bogotá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Bogotá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178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Sectores de inversión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Ciencias de la salud, 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biotecnología, 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medio ambiente, 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ingeniería 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aplicada, </a:t>
                      </a:r>
                      <a:r>
                        <a:rPr lang="es-ES_tradnl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TICs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tecnología 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 alimentos. Con altos componentes de 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innovación 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 </a:t>
                      </a:r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diferenciación</a:t>
                      </a:r>
                      <a:endParaRPr lang="es-ES_tradn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Todos los sectores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Empresas basadas en Internet y Tecnologías de Información.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de miembros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0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Montos de inversión en USD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Desde 50.000 UDS hasta 400.000 USD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Desde 25.000 hasta  2 millones de dólares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Desde 20.000 USD hasta 500.000 USD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de inversiones realizadas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de desinversiones realizadas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4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Inversiones a la fecha en USD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1.650.000 USD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200.000 USD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3.500.000 USD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545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Instituciones 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Aliadas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BID-Fomin, Alcaldía de Medellín, Proantioquia, CREAME, Ruta N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Bavaria, </a:t>
                      </a:r>
                      <a:r>
                        <a:rPr lang="es-ES_tradnl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SABMiller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BID, FOMIN, Compartamos con Colombia,</a:t>
                      </a:r>
                      <a:b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s-ES_tradnl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Metrix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Finanzas, Universidad del Norte, </a:t>
                      </a:r>
                      <a:r>
                        <a:rPr lang="es-ES_tradnl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Impact</a:t>
                      </a:r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A, Universidad de los Andes.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tiene</a:t>
                      </a:r>
                    </a:p>
                  </a:txBody>
                  <a:tcPr marL="10942" marR="10942" marT="109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32012" y="6256066"/>
            <a:ext cx="867028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>
                <a:latin typeface="Calibri" panose="020F0502020204030204" pitchFamily="34" charset="0"/>
              </a:rPr>
              <a:t>Fuente: Adaptado de Catalogo de redes de ángeles inversionistas y Redes de inversionistas ángeles en América Latina  y el Caribe (2012). (Actualizado basado en entrevistas personales para el caso de </a:t>
            </a:r>
            <a:r>
              <a:rPr lang="es-CO" sz="1050" dirty="0" smtClean="0">
                <a:latin typeface="Calibri" panose="020F0502020204030204" pitchFamily="34" charset="0"/>
              </a:rPr>
              <a:t>Red de Ángeles Inversionistas de Capitalia Colombia.</a:t>
            </a:r>
            <a:endParaRPr lang="es-CO" sz="1050" dirty="0">
              <a:latin typeface="Calibri" panose="020F0502020204030204" pitchFamily="34" charset="0"/>
            </a:endParaRPr>
          </a:p>
          <a:p>
            <a:endParaRPr lang="es-CO" sz="105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3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275" y="1682426"/>
            <a:ext cx="8042276" cy="4343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3. Se evidencia el desafío de sostenibilidad que actualmente enfrenta </a:t>
            </a: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la </a:t>
            </a:r>
            <a:r>
              <a:rPr lang="es-ES" dirty="0">
                <a:solidFill>
                  <a:schemeClr val="tx1"/>
                </a:solidFill>
                <a:latin typeface="Calibri"/>
                <a:cs typeface="Calibri"/>
              </a:rPr>
              <a:t>R</a:t>
            </a: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ed de </a:t>
            </a:r>
            <a:r>
              <a:rPr lang="es-ES" dirty="0">
                <a:solidFill>
                  <a:schemeClr val="tx1"/>
                </a:solidFill>
                <a:latin typeface="Calibri"/>
                <a:cs typeface="Calibri"/>
              </a:rPr>
              <a:t>Á</a:t>
            </a: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ngeles </a:t>
            </a: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inversionistas Capitalia Colombia.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4. Escasos incentivos de inversión por parte del gobierno local y nacional.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5. Falta de cultura de Capital de Riesgo en el departamento de </a:t>
            </a:r>
            <a:r>
              <a:rPr lang="es-ES" dirty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ntioquia.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6. Poca participación por parte de la academia en la contribución al desarrollo del ecosistema.</a:t>
            </a:r>
            <a:endParaRPr lang="es-E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01675" y="511155"/>
            <a:ext cx="8042276" cy="83791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Principales Resultados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717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583475"/>
            <a:ext cx="8042276" cy="861055"/>
          </a:xfrm>
        </p:spPr>
        <p:txBody>
          <a:bodyPr/>
          <a:lstStyle/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Discusión y Conclusiones</a:t>
            </a:r>
            <a:endParaRPr lang="es-ES" sz="3300" b="1" dirty="0">
              <a:solidFill>
                <a:srgbClr val="0000A8"/>
              </a:solidFill>
              <a:latin typeface="Calibri"/>
              <a:cs typeface="Calibri"/>
            </a:endParaRPr>
          </a:p>
        </p:txBody>
      </p:sp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s-ES_tradnl" dirty="0">
                <a:solidFill>
                  <a:schemeClr val="tx1"/>
                </a:solidFill>
                <a:latin typeface="Calibri"/>
                <a:cs typeface="Calibri"/>
              </a:rPr>
              <a:t>S</a:t>
            </a:r>
            <a:r>
              <a:rPr lang="es-ES_tradnl" dirty="0" smtClean="0">
                <a:solidFill>
                  <a:schemeClr val="tx1"/>
                </a:solidFill>
                <a:latin typeface="Calibri"/>
                <a:cs typeface="Calibri"/>
              </a:rPr>
              <a:t>imilitud de la percepción asimétrica de la información del entorno en Latinoamérica (Conflicto de intereses entre los emprendedores y los inversionistas).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dirty="0" smtClean="0">
                <a:solidFill>
                  <a:schemeClr val="tx1"/>
                </a:solidFill>
                <a:latin typeface="Calibri"/>
                <a:cs typeface="Calibri"/>
              </a:rPr>
              <a:t>Mutación de las redes de ángeles inversionistas hacia las redes de segunda generación.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dirty="0" smtClean="0">
                <a:solidFill>
                  <a:schemeClr val="tx1"/>
                </a:solidFill>
                <a:latin typeface="Calibri"/>
                <a:cs typeface="Calibri"/>
              </a:rPr>
              <a:t>Ausencia de beneficios tributarios y facilidades en trámites legales a los nuevos emprendedores.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dirty="0" smtClean="0">
                <a:solidFill>
                  <a:schemeClr val="tx1"/>
                </a:solidFill>
                <a:latin typeface="Calibri"/>
                <a:cs typeface="Calibri"/>
              </a:rPr>
              <a:t>Falta de capital enfocado al emprendimiento de alto impacto (EAI).</a:t>
            </a:r>
          </a:p>
          <a:p>
            <a:pPr marL="457200" indent="-457200" algn="just">
              <a:buFont typeface="+mj-lt"/>
              <a:buAutoNum type="arabicPeriod"/>
            </a:pPr>
            <a:endParaRPr lang="es-ES_tradnl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457200" indent="-457200" algn="just">
              <a:buFont typeface="+mj-lt"/>
              <a:buAutoNum type="arabicPeriod"/>
            </a:pPr>
            <a:endParaRPr lang="es-ES_tradnl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527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8364" y="618326"/>
            <a:ext cx="8373187" cy="826205"/>
          </a:xfrm>
        </p:spPr>
        <p:txBody>
          <a:bodyPr/>
          <a:lstStyle/>
          <a:p>
            <a:r>
              <a:rPr lang="es-ES" sz="3300" b="1" dirty="0" smtClean="0">
                <a:solidFill>
                  <a:srgbClr val="0000A8"/>
                </a:solidFill>
                <a:latin typeface="Calibri"/>
                <a:cs typeface="Calibri"/>
              </a:rPr>
              <a:t>Limitaciones y Futuras </a:t>
            </a:r>
            <a:r>
              <a:rPr lang="es-ES" sz="3300" b="1" dirty="0">
                <a:solidFill>
                  <a:srgbClr val="0000A8"/>
                </a:solidFill>
                <a:latin typeface="Calibri"/>
                <a:cs typeface="Calibri"/>
              </a:rPr>
              <a:t>Líneas de Investigación</a:t>
            </a:r>
            <a:endParaRPr lang="es-CO" sz="33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O" dirty="0" smtClean="0">
                <a:solidFill>
                  <a:schemeClr val="tx1"/>
                </a:solidFill>
                <a:latin typeface="Calibri"/>
                <a:cs typeface="Calibri"/>
              </a:rPr>
              <a:t>Las principales limitaciones de estudio se centran en que solo se analizó el mercado de capital de riesgo informal en un departamento, se entrevistó una red y no se tuvieron en cuenta los puntos de vista de los emprendedores y de los inversionistas.</a:t>
            </a:r>
          </a:p>
          <a:p>
            <a:pPr algn="just"/>
            <a:r>
              <a:rPr lang="es-CO" dirty="0" smtClean="0">
                <a:solidFill>
                  <a:schemeClr val="tx1"/>
                </a:solidFill>
                <a:latin typeface="Calibri"/>
                <a:cs typeface="Calibri"/>
              </a:rPr>
              <a:t>En las futuras l</a:t>
            </a:r>
            <a:r>
              <a:rPr lang="es-CO" dirty="0">
                <a:solidFill>
                  <a:schemeClr val="tx1"/>
                </a:solidFill>
                <a:latin typeface="Calibri"/>
                <a:cs typeface="Calibri"/>
              </a:rPr>
              <a:t>í</a:t>
            </a:r>
            <a:r>
              <a:rPr lang="es-CO" dirty="0" smtClean="0">
                <a:solidFill>
                  <a:schemeClr val="tx1"/>
                </a:solidFill>
                <a:latin typeface="Calibri"/>
                <a:cs typeface="Calibri"/>
              </a:rPr>
              <a:t>neas de investigación se podrían enfocar en el estudio del perfil del ángel inversionista colombiano, realizar comparaciones con otros pa</a:t>
            </a:r>
            <a:r>
              <a:rPr lang="es-CO" dirty="0">
                <a:solidFill>
                  <a:schemeClr val="tx1"/>
                </a:solidFill>
                <a:latin typeface="Calibri"/>
                <a:cs typeface="Calibri"/>
              </a:rPr>
              <a:t>í</a:t>
            </a:r>
            <a:r>
              <a:rPr lang="es-CO" dirty="0" smtClean="0">
                <a:solidFill>
                  <a:schemeClr val="tx1"/>
                </a:solidFill>
                <a:latin typeface="Calibri"/>
                <a:cs typeface="Calibri"/>
              </a:rPr>
              <a:t>ses latinoamericanos y extender el estudio a otras zonas del país como Bogotá.</a:t>
            </a:r>
            <a:endParaRPr lang="es-CO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4" name="Imagen 3" descr="LogEAFI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6" b="32923"/>
          <a:stretch/>
        </p:blipFill>
        <p:spPr>
          <a:xfrm>
            <a:off x="6912710" y="0"/>
            <a:ext cx="2231290" cy="78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4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a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Brisa.thmx</Template>
  <TotalTime>542</TotalTime>
  <Words>674</Words>
  <Application>Microsoft Office PowerPoint</Application>
  <PresentationFormat>Presentación en pantalla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Brisa</vt:lpstr>
      <vt:lpstr>El mercado de capital de riesgo informal  en Antioquia: El caso de los ángeles inversionistas y  la actividad emprendedora en Medellín.</vt:lpstr>
      <vt:lpstr>Introducción y Planteamiento del Problema</vt:lpstr>
      <vt:lpstr>Marco Teórico y Estudios Previos  </vt:lpstr>
      <vt:lpstr>Presentación de PowerPoint</vt:lpstr>
      <vt:lpstr>Principales Resultados</vt:lpstr>
      <vt:lpstr>Presentación de PowerPoint</vt:lpstr>
      <vt:lpstr>Presentación de PowerPoint</vt:lpstr>
      <vt:lpstr>Discusión y Conclusiones</vt:lpstr>
      <vt:lpstr>Limitaciones y Futuras Líneas de Investigación</vt:lpstr>
      <vt:lpstr>Recomendaciones e implicaciones</vt:lpstr>
      <vt:lpstr>Presentación de PowerPoint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mercado de capital de riesgo informal en Antioquia:  El caso de los ángeles inversionistas y  la actividad emprendedora en Medellín</dc:title>
  <dc:creator>Maria Isabel Quintero</dc:creator>
  <cp:lastModifiedBy>Maria Isabel Quintero Ramirez</cp:lastModifiedBy>
  <cp:revision>71</cp:revision>
  <dcterms:created xsi:type="dcterms:W3CDTF">2014-11-08T16:02:29Z</dcterms:created>
  <dcterms:modified xsi:type="dcterms:W3CDTF">2014-11-26T22:23:12Z</dcterms:modified>
</cp:coreProperties>
</file>