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5" r:id="rId5"/>
    <p:sldId id="266" r:id="rId6"/>
    <p:sldId id="258" r:id="rId7"/>
    <p:sldId id="259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z María Rivas Montoya" initials="LMRM" lastIdx="1" clrIdx="0">
    <p:extLst>
      <p:ext uri="{19B8F6BF-5375-455C-9EA6-DF929625EA0E}">
        <p15:presenceInfo xmlns:p15="http://schemas.microsoft.com/office/powerpoint/2012/main" userId="Luz María Rivas Montoya" providerId="None"/>
      </p:ext>
    </p:extLst>
  </p:cmAuthor>
  <p:cmAuthor id="2" name="Santiago Zapata Correa" initials="SZC" lastIdx="2" clrIdx="1">
    <p:extLst>
      <p:ext uri="{19B8F6BF-5375-455C-9EA6-DF929625EA0E}">
        <p15:presenceInfo xmlns:p15="http://schemas.microsoft.com/office/powerpoint/2012/main" userId="S-1-5-21-1757981266-790525478-1417001333-850907" providerId="AD"/>
      </p:ext>
    </p:extLst>
  </p:cmAuthor>
  <p:cmAuthor id="3" name="Luz María Rivas Montoya" initials="LMRM [2]" lastIdx="8" clrIdx="2">
    <p:extLst>
      <p:ext uri="{19B8F6BF-5375-455C-9EA6-DF929625EA0E}">
        <p15:presenceInfo xmlns:p15="http://schemas.microsoft.com/office/powerpoint/2012/main" userId="S::lrivasm@eafit.edu.co::ea0ef1de-c43d-426f-bd6b-a8f0c5fd66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411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164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113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7028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460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810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839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66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069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344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052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4309-F152-45B9-8DC9-4C78EFF77DF3}" type="datetimeFigureOut">
              <a:rPr lang="es-CO" smtClean="0"/>
              <a:t>26/10/2019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8727-DF9C-42A5-9F66-EC6AB833E9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69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" b="1481"/>
          <a:stretch/>
        </p:blipFill>
        <p:spPr>
          <a:xfrm>
            <a:off x="0" y="-41564"/>
            <a:ext cx="9144000" cy="6899564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416926CB-1475-4541-A590-F7397702D43B}"/>
              </a:ext>
            </a:extLst>
          </p:cNvPr>
          <p:cNvGrpSpPr/>
          <p:nvPr/>
        </p:nvGrpSpPr>
        <p:grpSpPr>
          <a:xfrm>
            <a:off x="2403315" y="3864973"/>
            <a:ext cx="4337370" cy="501782"/>
            <a:chOff x="2403315" y="3699873"/>
            <a:chExt cx="4337370" cy="501782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xmlns="" id="{BFCCC7A4-C0C3-8A40-BDA4-8AF7583735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1" t="36614" r="65061" b="39238"/>
            <a:stretch/>
          </p:blipFill>
          <p:spPr>
            <a:xfrm>
              <a:off x="2403315" y="3699873"/>
              <a:ext cx="4337370" cy="501782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xmlns="" id="{B2C0ABD4-E0AE-834C-A293-8F38B4041585}"/>
                </a:ext>
              </a:extLst>
            </p:cNvPr>
            <p:cNvSpPr txBox="1"/>
            <p:nvPr/>
          </p:nvSpPr>
          <p:spPr>
            <a:xfrm>
              <a:off x="3319533" y="3750709"/>
              <a:ext cx="2504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Modelo EstraPyme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2070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444499" y="469900"/>
            <a:ext cx="5280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Lecciones aprendidas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05117" y="1339911"/>
            <a:ext cx="7933765" cy="372409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espacio se sugiere plasmar con la empresa algunas de las lecciones aprendidas durante el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Lección aprendida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Lección aprendida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Lección aprendida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783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30200" y="469900"/>
            <a:ext cx="195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endParaRPr lang="es-CO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70218" y="1140241"/>
            <a:ext cx="790388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Comparación del estado actual y futuro de la estrategia</a:t>
            </a: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CO" sz="1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¿Dónde estamos y hacia dónde queremos ir?</a:t>
            </a:r>
          </a:p>
          <a:p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1.1. Círculo dorado - 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dentificación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propósito.</a:t>
            </a:r>
            <a:endParaRPr lang="es-CO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1.2  Reloj estratégico -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dentificación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estrategia 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competitiva. </a:t>
            </a:r>
            <a:endParaRPr lang="es-CO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1.3  Radar estratégico -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ropuesta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acciones para 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cierre </a:t>
            </a:r>
            <a:r>
              <a:rPr lang="es-CO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brechas.</a:t>
            </a:r>
            <a:endParaRPr lang="es-CO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2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Presentación de lienzos</a:t>
            </a:r>
          </a:p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CO" sz="1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podemos ser diferentes?</a:t>
            </a:r>
          </a:p>
          <a:p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2.1 Propuesta de valor (perfil del cliente y mapa de valor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	2.2 Modelo de negocio (</a:t>
            </a:r>
            <a:r>
              <a:rPr lang="es-CO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canvas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3538" lvl="1" indent="-363538">
              <a:buAutoNum type="arabicPeriod" startAt="3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Recomendaciones finales</a:t>
            </a:r>
          </a:p>
          <a:p>
            <a:pPr marL="363538" lvl="1" indent="-363538">
              <a:buAutoNum type="arabicPeriod" startAt="3"/>
            </a:pP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3538" lvl="1" indent="-363538">
              <a:buAutoNum type="arabicPeriod" startAt="3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Lecciones aprendidas</a:t>
            </a:r>
          </a:p>
          <a:p>
            <a:pPr lvl="1"/>
            <a:r>
              <a:rPr lang="es-CO" dirty="0"/>
              <a:t> </a:t>
            </a:r>
          </a:p>
          <a:p>
            <a:pPr marL="800100" lvl="1" indent="-342900">
              <a:buAutoNum type="arabicPeriod" startAt="2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4342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30199" y="469900"/>
            <a:ext cx="4739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Comparación temporal de la estrategia 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553323" y="5041219"/>
            <a:ext cx="1885324" cy="629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Así se veía 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6801476" y="5025746"/>
            <a:ext cx="1885324" cy="6445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Así aspira a verse 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44" y="1273932"/>
            <a:ext cx="3238309" cy="3301805"/>
          </a:xfrm>
          <a:prstGeom prst="rect">
            <a:avLst/>
          </a:prstGeom>
        </p:spPr>
      </p:pic>
      <p:sp>
        <p:nvSpPr>
          <p:cNvPr id="39" name="Rectángulo 38"/>
          <p:cNvSpPr/>
          <p:nvPr/>
        </p:nvSpPr>
        <p:spPr>
          <a:xfrm>
            <a:off x="5782252" y="808616"/>
            <a:ext cx="2904547" cy="9126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263602" y="1940409"/>
            <a:ext cx="2423197" cy="19688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782252" y="4087906"/>
            <a:ext cx="2976995" cy="88252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457200" y="1963471"/>
            <a:ext cx="2423197" cy="19688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azul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457200" y="1004742"/>
            <a:ext cx="2904547" cy="9126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azul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457200" y="4032461"/>
            <a:ext cx="2976995" cy="88252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Diligenciar en letra </a:t>
            </a:r>
            <a:r>
              <a:rPr lang="es-CO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azul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eliminar el contorno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4571999" y="1264920"/>
            <a:ext cx="1210253" cy="16599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</p:cNvCxnSpPr>
          <p:nvPr/>
        </p:nvCxnSpPr>
        <p:spPr>
          <a:xfrm flipH="1" flipV="1">
            <a:off x="3361748" y="1461046"/>
            <a:ext cx="1210251" cy="1413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4921624" y="2924836"/>
            <a:ext cx="1341978" cy="823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</p:cNvCxnSpPr>
          <p:nvPr/>
        </p:nvCxnSpPr>
        <p:spPr>
          <a:xfrm flipH="1" flipV="1">
            <a:off x="2880398" y="2924836"/>
            <a:ext cx="1302001" cy="823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  <a:endCxn id="44" idx="3"/>
          </p:cNvCxnSpPr>
          <p:nvPr/>
        </p:nvCxnSpPr>
        <p:spPr>
          <a:xfrm flipH="1">
            <a:off x="3434195" y="4305726"/>
            <a:ext cx="800206" cy="16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xmlns="" id="{3823FF33-BB8A-B849-838E-121AE41E1619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5013098" y="4305726"/>
            <a:ext cx="769154" cy="223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510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30199" y="469900"/>
            <a:ext cx="4739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s-CO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CO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temporal de la estrategia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163221" y="454450"/>
            <a:ext cx="1677015" cy="629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Así se veía 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929136" y="456224"/>
            <a:ext cx="1885324" cy="6273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Así aspira a verse 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4EDB7D8A-D813-BC42-9D00-2254C3F02442}"/>
              </a:ext>
            </a:extLst>
          </p:cNvPr>
          <p:cNvSpPr txBox="1"/>
          <p:nvPr/>
        </p:nvSpPr>
        <p:spPr>
          <a:xfrm rot="16200000">
            <a:off x="-546676" y="3244333"/>
            <a:ext cx="392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Valor percibido del producto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CEF92AB4-875F-AC4B-AE8D-1D080AE07F74}"/>
              </a:ext>
            </a:extLst>
          </p:cNvPr>
          <p:cNvSpPr txBox="1"/>
          <p:nvPr/>
        </p:nvSpPr>
        <p:spPr>
          <a:xfrm>
            <a:off x="6746556" y="5477471"/>
            <a:ext cx="1180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Precio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4F81CA21-7125-804F-9F5B-C97C06FBA5EE}"/>
              </a:ext>
            </a:extLst>
          </p:cNvPr>
          <p:cNvGrpSpPr/>
          <p:nvPr/>
        </p:nvGrpSpPr>
        <p:grpSpPr>
          <a:xfrm>
            <a:off x="1231640" y="1187127"/>
            <a:ext cx="6498381" cy="4756639"/>
            <a:chOff x="1843736" y="1083977"/>
            <a:chExt cx="6498381" cy="4756639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xmlns="" id="{CC05A6FC-C642-F646-A972-EAEA91FE4E31}"/>
                </a:ext>
              </a:extLst>
            </p:cNvPr>
            <p:cNvGrpSpPr/>
            <p:nvPr/>
          </p:nvGrpSpPr>
          <p:grpSpPr>
            <a:xfrm>
              <a:off x="2214915" y="1205357"/>
              <a:ext cx="6127202" cy="4199047"/>
              <a:chOff x="1918234" y="1055352"/>
              <a:chExt cx="6127202" cy="4199047"/>
            </a:xfrm>
          </p:grpSpPr>
          <p:cxnSp>
            <p:nvCxnSpPr>
              <p:cNvPr id="15" name="Conector recto de flecha 14">
                <a:extLst>
                  <a:ext uri="{FF2B5EF4-FFF2-40B4-BE49-F238E27FC236}">
                    <a16:creationId xmlns:a16="http://schemas.microsoft.com/office/drawing/2014/main" xmlns="" id="{B2219D32-0F4C-1B4C-BDD3-C8C564E93C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21433" y="1055352"/>
                <a:ext cx="0" cy="41959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de flecha 15">
                <a:extLst>
                  <a:ext uri="{FF2B5EF4-FFF2-40B4-BE49-F238E27FC236}">
                    <a16:creationId xmlns:a16="http://schemas.microsoft.com/office/drawing/2014/main" xmlns="" id="{1F10FC1D-2A0F-9341-94B3-37EA430322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8234" y="5254399"/>
                <a:ext cx="61272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xmlns="" id="{D9DD1889-04DA-334F-84F1-7F00B18A8735}"/>
                </a:ext>
              </a:extLst>
            </p:cNvPr>
            <p:cNvSpPr txBox="1"/>
            <p:nvPr/>
          </p:nvSpPr>
          <p:spPr>
            <a:xfrm>
              <a:off x="2152233" y="5194285"/>
              <a:ext cx="11805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600" b="1" dirty="0"/>
                <a:t>-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xmlns="" id="{1A06E76C-6087-F341-B0C9-5760A8ADD68B}"/>
                </a:ext>
              </a:extLst>
            </p:cNvPr>
            <p:cNvSpPr txBox="1"/>
            <p:nvPr/>
          </p:nvSpPr>
          <p:spPr>
            <a:xfrm>
              <a:off x="1843736" y="1083977"/>
              <a:ext cx="11805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800" b="1" dirty="0"/>
                <a:t>+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xmlns="" id="{DA1E8A49-FAA5-C54C-AC05-496A464605A1}"/>
              </a:ext>
            </a:extLst>
          </p:cNvPr>
          <p:cNvGrpSpPr/>
          <p:nvPr/>
        </p:nvGrpSpPr>
        <p:grpSpPr>
          <a:xfrm>
            <a:off x="1869171" y="1330096"/>
            <a:ext cx="5990656" cy="4007573"/>
            <a:chOff x="4907514" y="778374"/>
            <a:chExt cx="7136350" cy="4759700"/>
          </a:xfrm>
        </p:grpSpPr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xmlns="" id="{C37E1C60-C44F-FD47-AB40-D34ACA9F336A}"/>
                </a:ext>
              </a:extLst>
            </p:cNvPr>
            <p:cNvSpPr txBox="1"/>
            <p:nvPr/>
          </p:nvSpPr>
          <p:spPr>
            <a:xfrm>
              <a:off x="7274770" y="778374"/>
              <a:ext cx="2361113" cy="365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Diferenciación</a:t>
              </a:r>
            </a:p>
          </p:txBody>
        </p: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xmlns="" id="{2BA528A8-7241-A149-8848-BB088AF1B2E8}"/>
                </a:ext>
              </a:extLst>
            </p:cNvPr>
            <p:cNvGrpSpPr/>
            <p:nvPr/>
          </p:nvGrpSpPr>
          <p:grpSpPr>
            <a:xfrm>
              <a:off x="5752722" y="1225642"/>
              <a:ext cx="4245429" cy="4131128"/>
              <a:chOff x="5372100" y="1191986"/>
              <a:chExt cx="4245429" cy="4131128"/>
            </a:xfrm>
          </p:grpSpPr>
          <p:sp>
            <p:nvSpPr>
              <p:cNvPr id="25" name="Elipse 24">
                <a:extLst>
                  <a:ext uri="{FF2B5EF4-FFF2-40B4-BE49-F238E27FC236}">
                    <a16:creationId xmlns:a16="http://schemas.microsoft.com/office/drawing/2014/main" xmlns="" id="{852DDA8F-EEED-594B-B5E6-4CD969076F0D}"/>
                  </a:ext>
                </a:extLst>
              </p:cNvPr>
              <p:cNvSpPr/>
              <p:nvPr/>
            </p:nvSpPr>
            <p:spPr>
              <a:xfrm>
                <a:off x="7135586" y="2927398"/>
                <a:ext cx="751114" cy="64855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26" name="Conector recto de flecha 25">
                <a:extLst>
                  <a:ext uri="{FF2B5EF4-FFF2-40B4-BE49-F238E27FC236}">
                    <a16:creationId xmlns:a16="http://schemas.microsoft.com/office/drawing/2014/main" xmlns="" id="{7350AC6C-F96F-9F41-8B7C-CB097A874505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>
              <a:xfrm flipV="1">
                <a:off x="7511143" y="1191986"/>
                <a:ext cx="0" cy="17354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de flecha 26">
                <a:extLst>
                  <a:ext uri="{FF2B5EF4-FFF2-40B4-BE49-F238E27FC236}">
                    <a16:creationId xmlns:a16="http://schemas.microsoft.com/office/drawing/2014/main" xmlns="" id="{E1E237F7-534C-D84E-8108-DB6500DD9336}"/>
                  </a:ext>
                </a:extLst>
              </p:cNvPr>
              <p:cNvCxnSpPr>
                <a:cxnSpLocks/>
                <a:stCxn id="25" idx="4"/>
              </p:cNvCxnSpPr>
              <p:nvPr/>
            </p:nvCxnSpPr>
            <p:spPr>
              <a:xfrm>
                <a:off x="7511143" y="3575957"/>
                <a:ext cx="0" cy="174715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de flecha 27">
                <a:extLst>
                  <a:ext uri="{FF2B5EF4-FFF2-40B4-BE49-F238E27FC236}">
                    <a16:creationId xmlns:a16="http://schemas.microsoft.com/office/drawing/2014/main" xmlns="" id="{A303AE48-8882-F744-984B-C6F9C4C5AE62}"/>
                  </a:ext>
                </a:extLst>
              </p:cNvPr>
              <p:cNvCxnSpPr>
                <a:cxnSpLocks/>
                <a:stCxn id="25" idx="6"/>
              </p:cNvCxnSpPr>
              <p:nvPr/>
            </p:nvCxnSpPr>
            <p:spPr>
              <a:xfrm>
                <a:off x="7886700" y="3251678"/>
                <a:ext cx="173082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de flecha 28">
                <a:extLst>
                  <a:ext uri="{FF2B5EF4-FFF2-40B4-BE49-F238E27FC236}">
                    <a16:creationId xmlns:a16="http://schemas.microsoft.com/office/drawing/2014/main" xmlns="" id="{0A078332-DF7A-294C-8977-46CCD3E88F7D}"/>
                  </a:ext>
                </a:extLst>
              </p:cNvPr>
              <p:cNvCxnSpPr>
                <a:cxnSpLocks/>
                <a:stCxn id="25" idx="2"/>
              </p:cNvCxnSpPr>
              <p:nvPr/>
            </p:nvCxnSpPr>
            <p:spPr>
              <a:xfrm flipH="1" flipV="1">
                <a:off x="5372100" y="3251677"/>
                <a:ext cx="1763486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de flecha 29">
                <a:extLst>
                  <a:ext uri="{FF2B5EF4-FFF2-40B4-BE49-F238E27FC236}">
                    <a16:creationId xmlns:a16="http://schemas.microsoft.com/office/drawing/2014/main" xmlns="" id="{AAB9D8AE-D94F-9041-A2CC-4432491587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41133" y="3483269"/>
                <a:ext cx="1419576" cy="13997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>
                <a:extLst>
                  <a:ext uri="{FF2B5EF4-FFF2-40B4-BE49-F238E27FC236}">
                    <a16:creationId xmlns:a16="http://schemas.microsoft.com/office/drawing/2014/main" xmlns="" id="{615EBA94-35EF-484E-ABBB-7AB6B5D018A1}"/>
                  </a:ext>
                </a:extLst>
              </p:cNvPr>
              <p:cNvCxnSpPr>
                <a:cxnSpLocks/>
                <a:stCxn id="25" idx="7"/>
              </p:cNvCxnSpPr>
              <p:nvPr/>
            </p:nvCxnSpPr>
            <p:spPr>
              <a:xfrm flipV="1">
                <a:off x="7776702" y="1596681"/>
                <a:ext cx="1478559" cy="14256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de flecha 32">
                <a:extLst>
                  <a:ext uri="{FF2B5EF4-FFF2-40B4-BE49-F238E27FC236}">
                    <a16:creationId xmlns:a16="http://schemas.microsoft.com/office/drawing/2014/main" xmlns="" id="{36C377EF-9C75-1E47-AF1B-07D1A49C144B}"/>
                  </a:ext>
                </a:extLst>
              </p:cNvPr>
              <p:cNvCxnSpPr>
                <a:cxnSpLocks/>
                <a:stCxn id="25" idx="1"/>
              </p:cNvCxnSpPr>
              <p:nvPr/>
            </p:nvCxnSpPr>
            <p:spPr>
              <a:xfrm flipH="1" flipV="1">
                <a:off x="5756886" y="1596681"/>
                <a:ext cx="1488698" cy="14256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ector recto de flecha 33">
                <a:extLst>
                  <a:ext uri="{FF2B5EF4-FFF2-40B4-BE49-F238E27FC236}">
                    <a16:creationId xmlns:a16="http://schemas.microsoft.com/office/drawing/2014/main" xmlns="" id="{F50D2DD3-6FF2-9B45-88FB-3D95496FA7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42270" y="3480978"/>
                <a:ext cx="1419576" cy="13799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xmlns="" id="{5BA143EC-C7BF-284B-B556-294180D3B339}"/>
                </a:ext>
              </a:extLst>
            </p:cNvPr>
            <p:cNvSpPr txBox="1"/>
            <p:nvPr/>
          </p:nvSpPr>
          <p:spPr>
            <a:xfrm>
              <a:off x="5311356" y="1216371"/>
              <a:ext cx="1180558" cy="365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Híbrida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xmlns="" id="{D3B3C06C-24BA-F64E-AD76-797C829FDBBE}"/>
                </a:ext>
              </a:extLst>
            </p:cNvPr>
            <p:cNvSpPr txBox="1"/>
            <p:nvPr/>
          </p:nvSpPr>
          <p:spPr>
            <a:xfrm>
              <a:off x="4907514" y="3040703"/>
              <a:ext cx="1180558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Bajo precio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xmlns="" id="{1F79441B-1C29-7C4A-B459-7C88E8D60F5A}"/>
                </a:ext>
              </a:extLst>
            </p:cNvPr>
            <p:cNvSpPr txBox="1"/>
            <p:nvPr/>
          </p:nvSpPr>
          <p:spPr>
            <a:xfrm>
              <a:off x="5178697" y="4916658"/>
              <a:ext cx="1908069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Bajo precio / Valor añadido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xmlns="" id="{E1FC95A8-9441-A146-978A-2F98641FCD50}"/>
                </a:ext>
              </a:extLst>
            </p:cNvPr>
            <p:cNvSpPr txBox="1"/>
            <p:nvPr/>
          </p:nvSpPr>
          <p:spPr>
            <a:xfrm>
              <a:off x="9682751" y="1444374"/>
              <a:ext cx="2361113" cy="6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400" dirty="0">
                  <a:latin typeface="Arial" panose="020B0604020202020204" pitchFamily="34" charset="0"/>
                  <a:cs typeface="Arial" panose="020B0604020202020204" pitchFamily="34" charset="0"/>
                </a:rPr>
                <a:t>Diferenciación segmentada</a:t>
              </a:r>
            </a:p>
          </p:txBody>
        </p:sp>
      </p:grpSp>
      <p:sp>
        <p:nvSpPr>
          <p:cNvPr id="35" name="Estrella de 5 puntas 34">
            <a:extLst>
              <a:ext uri="{FF2B5EF4-FFF2-40B4-BE49-F238E27FC236}">
                <a16:creationId xmlns:a16="http://schemas.microsoft.com/office/drawing/2014/main" xmlns="" id="{F8679686-D58C-404B-9F95-99C0587A1116}"/>
              </a:ext>
            </a:extLst>
          </p:cNvPr>
          <p:cNvSpPr/>
          <p:nvPr/>
        </p:nvSpPr>
        <p:spPr>
          <a:xfrm rot="19437336">
            <a:off x="2241268" y="1910969"/>
            <a:ext cx="605724" cy="622253"/>
          </a:xfrm>
          <a:prstGeom prst="star5">
            <a:avLst>
              <a:gd name="adj" fmla="val 20323"/>
              <a:gd name="hf" fmla="val 105146"/>
              <a:gd name="vf" fmla="val 11055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xmlns="" id="{6601F94B-F775-7244-BDB8-8ED9BC2C0F6B}"/>
              </a:ext>
            </a:extLst>
          </p:cNvPr>
          <p:cNvSpPr/>
          <p:nvPr/>
        </p:nvSpPr>
        <p:spPr>
          <a:xfrm rot="19093642">
            <a:off x="3579580" y="3600313"/>
            <a:ext cx="3423632" cy="13375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xmlns="" id="{B4CC3C7A-9559-C342-9305-ABACD228A32E}"/>
              </a:ext>
            </a:extLst>
          </p:cNvPr>
          <p:cNvSpPr txBox="1"/>
          <p:nvPr/>
        </p:nvSpPr>
        <p:spPr>
          <a:xfrm>
            <a:off x="6297202" y="4130567"/>
            <a:ext cx="198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400">
                <a:latin typeface="Century Gothic" panose="020B0502020202020204" pitchFamily="34" charset="0"/>
              </a:defRPr>
            </a:lvl1pPr>
          </a:lstStyle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Estrategias destinadas al fracaso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xmlns="" id="{E4EFA390-630D-8B43-A558-D49D99679A21}"/>
              </a:ext>
            </a:extLst>
          </p:cNvPr>
          <p:cNvSpPr txBox="1"/>
          <p:nvPr/>
        </p:nvSpPr>
        <p:spPr>
          <a:xfrm>
            <a:off x="7681095" y="5415043"/>
            <a:ext cx="1180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+</a:t>
            </a:r>
          </a:p>
        </p:txBody>
      </p:sp>
      <p:sp>
        <p:nvSpPr>
          <p:cNvPr id="40" name="Estrella de 5 puntas 39">
            <a:extLst>
              <a:ext uri="{FF2B5EF4-FFF2-40B4-BE49-F238E27FC236}">
                <a16:creationId xmlns:a16="http://schemas.microsoft.com/office/drawing/2014/main" xmlns="" id="{F8679686-D58C-404B-9F95-99C0587A1116}"/>
              </a:ext>
            </a:extLst>
          </p:cNvPr>
          <p:cNvSpPr/>
          <p:nvPr/>
        </p:nvSpPr>
        <p:spPr>
          <a:xfrm rot="19437336">
            <a:off x="4435128" y="1592231"/>
            <a:ext cx="605724" cy="622253"/>
          </a:xfrm>
          <a:prstGeom prst="star5">
            <a:avLst>
              <a:gd name="adj" fmla="val 20323"/>
              <a:gd name="hf" fmla="val 105146"/>
              <a:gd name="vf" fmla="val 11055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Rectángulo 41"/>
          <p:cNvSpPr/>
          <p:nvPr/>
        </p:nvSpPr>
        <p:spPr>
          <a:xfrm>
            <a:off x="7415925" y="2461599"/>
            <a:ext cx="1314514" cy="14875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Ubicar la estrella azul en la posición inicial y la verde en la </a:t>
            </a:r>
            <a:r>
              <a:rPr lang="es-CO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posición, </a:t>
            </a:r>
            <a:r>
              <a:rPr lang="es-CO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donde pretende verse </a:t>
            </a:r>
            <a:r>
              <a:rPr lang="es-CO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futuro.</a:t>
            </a:r>
            <a:endParaRPr lang="es-CO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80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30199" y="469900"/>
            <a:ext cx="4739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1. </a:t>
            </a:r>
            <a:r>
              <a:rPr lang="es-CO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temporal de la estrategia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32735" y="1938890"/>
            <a:ext cx="3772029" cy="3139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radar estratégico que se obtuvo en la etapa de diagnóstico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714688" y="1239274"/>
            <a:ext cx="3870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Algunas acciones propuestas para cerrar las brechas existentes: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767355" y="2263567"/>
            <a:ext cx="37651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Recomendación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Recomendación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Recomendación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 algn="ctr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 algn="ctr"/>
            <a:endParaRPr lang="es-CO" dirty="0">
              <a:solidFill>
                <a:srgbClr val="FF0000"/>
              </a:solidFill>
            </a:endParaRPr>
          </a:p>
          <a:p>
            <a:pPr lvl="1" algn="ctr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 algn="ctr"/>
            <a:endParaRPr lang="es-CO" dirty="0">
              <a:solidFill>
                <a:srgbClr val="FF0000"/>
              </a:solidFill>
            </a:endParaRPr>
          </a:p>
          <a:p>
            <a:pPr lvl="1" algn="ctr"/>
            <a:r>
              <a:rPr lang="es-CO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46531" y="1292559"/>
            <a:ext cx="432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Radar estratégico al inicio del ejercicio</a:t>
            </a:r>
          </a:p>
        </p:txBody>
      </p:sp>
    </p:spTree>
    <p:extLst>
      <p:ext uri="{BB962C8B-B14F-4D97-AF65-F5344CB8AC3E}">
        <p14:creationId xmlns:p14="http://schemas.microsoft.com/office/powerpoint/2010/main" val="250607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30200" y="4699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Presentación de lienzos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17C4366-957E-5A4D-8AC2-27B92007DA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939" y="274475"/>
            <a:ext cx="790960" cy="79096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67474D13-D6BD-C645-BD92-36ABD5D3B8FD}"/>
              </a:ext>
            </a:extLst>
          </p:cNvPr>
          <p:cNvSpPr txBox="1"/>
          <p:nvPr/>
        </p:nvSpPr>
        <p:spPr>
          <a:xfrm>
            <a:off x="756475" y="2817407"/>
            <a:ext cx="20586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Plasmar el perfil creado en el taller de co-creación realizado con la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69D70285-F827-DB44-A543-36261F08E123}"/>
              </a:ext>
            </a:extLst>
          </p:cNvPr>
          <p:cNvSpPr/>
          <p:nvPr/>
        </p:nvSpPr>
        <p:spPr>
          <a:xfrm>
            <a:off x="8060939" y="381000"/>
            <a:ext cx="829060" cy="70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62C30F3A-9D2E-F049-BA8C-6D408BB10B32}"/>
              </a:ext>
            </a:extLst>
          </p:cNvPr>
          <p:cNvSpPr txBox="1"/>
          <p:nvPr/>
        </p:nvSpPr>
        <p:spPr>
          <a:xfrm>
            <a:off x="-952500" y="5419759"/>
            <a:ext cx="5092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Autor: Alexander Osterwalder</a:t>
            </a:r>
          </a:p>
        </p:txBody>
      </p:sp>
      <p:pic>
        <p:nvPicPr>
          <p:cNvPr id="1026" name="Picture 2" descr="Resultado de imagen para lienzo perfil del client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EEEEF"/>
              </a:clrFrom>
              <a:clrTo>
                <a:srgbClr val="EEEEE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33" y="875155"/>
            <a:ext cx="5078636" cy="482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422" y="1198479"/>
            <a:ext cx="849688" cy="701842"/>
          </a:xfrm>
          <a:prstGeom prst="rect">
            <a:avLst/>
          </a:prstGeom>
        </p:spPr>
      </p:pic>
      <p:pic>
        <p:nvPicPr>
          <p:cNvPr id="13" name="Imagen 1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346" y="1008087"/>
            <a:ext cx="849688" cy="701842"/>
          </a:xfrm>
          <a:prstGeom prst="rect">
            <a:avLst/>
          </a:prstGeom>
        </p:spPr>
      </p:pic>
      <p:pic>
        <p:nvPicPr>
          <p:cNvPr id="14" name="Imagen 1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781" y="1588708"/>
            <a:ext cx="849688" cy="701842"/>
          </a:xfrm>
          <a:prstGeom prst="rect">
            <a:avLst/>
          </a:prstGeom>
        </p:spPr>
      </p:pic>
      <p:pic>
        <p:nvPicPr>
          <p:cNvPr id="15" name="Imagen 1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32" y="1643459"/>
            <a:ext cx="849688" cy="701842"/>
          </a:xfrm>
          <a:prstGeom prst="rect">
            <a:avLst/>
          </a:prstGeom>
        </p:spPr>
      </p:pic>
      <p:pic>
        <p:nvPicPr>
          <p:cNvPr id="16" name="Imagen 1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622" y="2126535"/>
            <a:ext cx="849688" cy="701842"/>
          </a:xfrm>
          <a:prstGeom prst="rect">
            <a:avLst/>
          </a:prstGeom>
        </p:spPr>
      </p:pic>
      <p:pic>
        <p:nvPicPr>
          <p:cNvPr id="17" name="Imagen 1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109" y="2666711"/>
            <a:ext cx="849688" cy="701842"/>
          </a:xfrm>
          <a:prstGeom prst="rect">
            <a:avLst/>
          </a:prstGeom>
        </p:spPr>
      </p:pic>
      <p:pic>
        <p:nvPicPr>
          <p:cNvPr id="18" name="Imagen 1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440" y="2376295"/>
            <a:ext cx="849688" cy="701842"/>
          </a:xfrm>
          <a:prstGeom prst="rect">
            <a:avLst/>
          </a:prstGeom>
        </p:spPr>
      </p:pic>
      <p:pic>
        <p:nvPicPr>
          <p:cNvPr id="19" name="Imagen 18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42" y="3322532"/>
            <a:ext cx="849688" cy="701842"/>
          </a:xfrm>
          <a:prstGeom prst="rect">
            <a:avLst/>
          </a:prstGeom>
        </p:spPr>
      </p:pic>
      <p:pic>
        <p:nvPicPr>
          <p:cNvPr id="20" name="Imagen 19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46" y="3341178"/>
            <a:ext cx="849688" cy="701842"/>
          </a:xfrm>
          <a:prstGeom prst="rect">
            <a:avLst/>
          </a:prstGeom>
        </p:spPr>
      </p:pic>
      <p:pic>
        <p:nvPicPr>
          <p:cNvPr id="21" name="Imagen 20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602" y="3936494"/>
            <a:ext cx="849688" cy="701842"/>
          </a:xfrm>
          <a:prstGeom prst="rect">
            <a:avLst/>
          </a:prstGeom>
        </p:spPr>
      </p:pic>
      <p:pic>
        <p:nvPicPr>
          <p:cNvPr id="22" name="Imagen 2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953" y="4413017"/>
            <a:ext cx="849688" cy="701842"/>
          </a:xfrm>
          <a:prstGeom prst="rect">
            <a:avLst/>
          </a:prstGeom>
        </p:spPr>
      </p:pic>
      <p:pic>
        <p:nvPicPr>
          <p:cNvPr id="23" name="Imagen 2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447" y="4287415"/>
            <a:ext cx="849688" cy="701842"/>
          </a:xfrm>
          <a:prstGeom prst="rect">
            <a:avLst/>
          </a:prstGeom>
        </p:spPr>
      </p:pic>
      <p:pic>
        <p:nvPicPr>
          <p:cNvPr id="24" name="Imagen 2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608" y="3897186"/>
            <a:ext cx="849688" cy="701842"/>
          </a:xfrm>
          <a:prstGeom prst="rect">
            <a:avLst/>
          </a:prstGeom>
        </p:spPr>
      </p:pic>
      <p:pic>
        <p:nvPicPr>
          <p:cNvPr id="25" name="Imagen 2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469" y="4443222"/>
            <a:ext cx="849688" cy="701842"/>
          </a:xfrm>
          <a:prstGeom prst="rect">
            <a:avLst/>
          </a:prstGeom>
        </p:spPr>
      </p:pic>
      <p:pic>
        <p:nvPicPr>
          <p:cNvPr id="26" name="Imagen 2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083" y="4795415"/>
            <a:ext cx="849688" cy="701842"/>
          </a:xfrm>
          <a:prstGeom prst="rect">
            <a:avLst/>
          </a:prstGeom>
        </p:spPr>
      </p:pic>
      <p:pic>
        <p:nvPicPr>
          <p:cNvPr id="27" name="Imagen 2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381" y="2028343"/>
            <a:ext cx="849688" cy="701842"/>
          </a:xfrm>
          <a:prstGeom prst="rect">
            <a:avLst/>
          </a:prstGeom>
        </p:spPr>
      </p:pic>
      <p:pic>
        <p:nvPicPr>
          <p:cNvPr id="28" name="Imagen 2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923" y="2345301"/>
            <a:ext cx="849688" cy="701842"/>
          </a:xfrm>
          <a:prstGeom prst="rect">
            <a:avLst/>
          </a:prstGeom>
        </p:spPr>
      </p:pic>
      <p:pic>
        <p:nvPicPr>
          <p:cNvPr id="29" name="Imagen 28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52" y="3510784"/>
            <a:ext cx="849688" cy="701842"/>
          </a:xfrm>
          <a:prstGeom prst="rect">
            <a:avLst/>
          </a:prstGeom>
        </p:spPr>
      </p:pic>
      <p:pic>
        <p:nvPicPr>
          <p:cNvPr id="30" name="Imagen 29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436" y="3078078"/>
            <a:ext cx="849688" cy="701842"/>
          </a:xfrm>
          <a:prstGeom prst="rect">
            <a:avLst/>
          </a:prstGeom>
        </p:spPr>
      </p:pic>
      <p:grpSp>
        <p:nvGrpSpPr>
          <p:cNvPr id="37" name="Grupo 36"/>
          <p:cNvGrpSpPr/>
          <p:nvPr/>
        </p:nvGrpSpPr>
        <p:grpSpPr>
          <a:xfrm>
            <a:off x="5129222" y="2680779"/>
            <a:ext cx="1195010" cy="1296835"/>
            <a:chOff x="998664" y="810620"/>
            <a:chExt cx="3164553" cy="2613921"/>
          </a:xfrm>
        </p:grpSpPr>
        <p:pic>
          <p:nvPicPr>
            <p:cNvPr id="38" name="Imagen 37" descr="Post it-01.png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664" y="810620"/>
              <a:ext cx="3164553" cy="2613921"/>
            </a:xfrm>
            <a:prstGeom prst="rect">
              <a:avLst/>
            </a:prstGeom>
          </p:spPr>
        </p:pic>
        <p:sp>
          <p:nvSpPr>
            <p:cNvPr id="39" name="CuadroTexto 38"/>
            <p:cNvSpPr txBox="1"/>
            <p:nvPr/>
          </p:nvSpPr>
          <p:spPr>
            <a:xfrm>
              <a:off x="1604391" y="1924864"/>
              <a:ext cx="2191259" cy="682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¿Quién es el 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cliente?</a:t>
              </a:r>
            </a:p>
          </p:txBody>
        </p:sp>
      </p:grpSp>
      <p:sp>
        <p:nvSpPr>
          <p:cNvPr id="40" name="CuadroTexto 39"/>
          <p:cNvSpPr txBox="1"/>
          <p:nvPr/>
        </p:nvSpPr>
        <p:spPr>
          <a:xfrm>
            <a:off x="179295" y="1211117"/>
            <a:ext cx="3765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Lienzo de propuesta de valor </a:t>
            </a:r>
          </a:p>
          <a:p>
            <a:pPr lvl="1"/>
            <a:r>
              <a:rPr lang="es-CO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Perfil del cliente</a:t>
            </a:r>
          </a:p>
        </p:txBody>
      </p:sp>
    </p:spTree>
    <p:extLst>
      <p:ext uri="{BB962C8B-B14F-4D97-AF65-F5344CB8AC3E}">
        <p14:creationId xmlns:p14="http://schemas.microsoft.com/office/powerpoint/2010/main" val="1408741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93700" y="4699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Presentación de lienzos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4E5EBD8-23D5-0C49-B8A7-B699DF54C7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170" y="245871"/>
            <a:ext cx="897828" cy="89782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051BE0B1-5831-AF40-9F73-0CEBE375E31E}"/>
              </a:ext>
            </a:extLst>
          </p:cNvPr>
          <p:cNvSpPr/>
          <p:nvPr/>
        </p:nvSpPr>
        <p:spPr>
          <a:xfrm>
            <a:off x="8052089" y="381000"/>
            <a:ext cx="837910" cy="673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51D0DA15-B7B3-214E-B4EA-5E914C3A5109}"/>
              </a:ext>
            </a:extLst>
          </p:cNvPr>
          <p:cNvSpPr txBox="1"/>
          <p:nvPr/>
        </p:nvSpPr>
        <p:spPr>
          <a:xfrm>
            <a:off x="446741" y="5365970"/>
            <a:ext cx="5092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Autor: Alexander Osterwalder</a:t>
            </a:r>
          </a:p>
        </p:txBody>
      </p:sp>
      <p:pic>
        <p:nvPicPr>
          <p:cNvPr id="2050" name="Picture 2" descr="https://miro.medium.com/max/900/1*m3Cy0MyKowXoUY0LuVd86A.jpe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6"/>
          <a:stretch/>
        </p:blipFill>
        <p:spPr bwMode="auto">
          <a:xfrm>
            <a:off x="3413382" y="874404"/>
            <a:ext cx="4640587" cy="485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67474D13-D6BD-C645-BD92-36ABD5D3B8FD}"/>
              </a:ext>
            </a:extLst>
          </p:cNvPr>
          <p:cNvSpPr txBox="1"/>
          <p:nvPr/>
        </p:nvSpPr>
        <p:spPr>
          <a:xfrm>
            <a:off x="632092" y="2732221"/>
            <a:ext cx="26008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Plasmar la propuesta de valor desarrollada en el taller de co-creación realizado con la </a:t>
            </a:r>
            <a:r>
              <a:rPr lang="es-CO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endParaRPr lang="es-CO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76" y="1198479"/>
            <a:ext cx="849688" cy="701842"/>
          </a:xfrm>
          <a:prstGeom prst="rect">
            <a:avLst/>
          </a:prstGeom>
        </p:spPr>
      </p:pic>
      <p:pic>
        <p:nvPicPr>
          <p:cNvPr id="13" name="Imagen 1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1143698"/>
            <a:ext cx="849688" cy="701842"/>
          </a:xfrm>
          <a:prstGeom prst="rect">
            <a:avLst/>
          </a:prstGeom>
        </p:spPr>
      </p:pic>
      <p:pic>
        <p:nvPicPr>
          <p:cNvPr id="14" name="Imagen 1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310" y="1760844"/>
            <a:ext cx="849688" cy="701842"/>
          </a:xfrm>
          <a:prstGeom prst="rect">
            <a:avLst/>
          </a:prstGeom>
        </p:spPr>
      </p:pic>
      <p:pic>
        <p:nvPicPr>
          <p:cNvPr id="15" name="Imagen 1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062" y="2156915"/>
            <a:ext cx="849688" cy="701842"/>
          </a:xfrm>
          <a:prstGeom prst="rect">
            <a:avLst/>
          </a:prstGeom>
        </p:spPr>
      </p:pic>
      <p:pic>
        <p:nvPicPr>
          <p:cNvPr id="16" name="Imagen 1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24" y="1333608"/>
            <a:ext cx="849688" cy="701842"/>
          </a:xfrm>
          <a:prstGeom prst="rect">
            <a:avLst/>
          </a:prstGeom>
        </p:spPr>
      </p:pic>
      <p:pic>
        <p:nvPicPr>
          <p:cNvPr id="17" name="Imagen 1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118" y="1145589"/>
            <a:ext cx="849688" cy="701842"/>
          </a:xfrm>
          <a:prstGeom prst="rect">
            <a:avLst/>
          </a:prstGeom>
        </p:spPr>
      </p:pic>
      <p:pic>
        <p:nvPicPr>
          <p:cNvPr id="18" name="Imagen 1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100" y="3345419"/>
            <a:ext cx="849688" cy="701842"/>
          </a:xfrm>
          <a:prstGeom prst="rect">
            <a:avLst/>
          </a:prstGeom>
        </p:spPr>
      </p:pic>
      <p:pic>
        <p:nvPicPr>
          <p:cNvPr id="19" name="Imagen 18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813" y="3439429"/>
            <a:ext cx="849688" cy="701842"/>
          </a:xfrm>
          <a:prstGeom prst="rect">
            <a:avLst/>
          </a:prstGeom>
        </p:spPr>
      </p:pic>
      <p:pic>
        <p:nvPicPr>
          <p:cNvPr id="20" name="Imagen 19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090" y="3577099"/>
            <a:ext cx="849688" cy="701842"/>
          </a:xfrm>
          <a:prstGeom prst="rect">
            <a:avLst/>
          </a:prstGeom>
        </p:spPr>
      </p:pic>
      <p:pic>
        <p:nvPicPr>
          <p:cNvPr id="21" name="Imagen 20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374" y="4177466"/>
            <a:ext cx="849688" cy="701842"/>
          </a:xfrm>
          <a:prstGeom prst="rect">
            <a:avLst/>
          </a:prstGeom>
        </p:spPr>
      </p:pic>
      <p:pic>
        <p:nvPicPr>
          <p:cNvPr id="22" name="Imagen 2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955" y="4397903"/>
            <a:ext cx="849688" cy="701842"/>
          </a:xfrm>
          <a:prstGeom prst="rect">
            <a:avLst/>
          </a:prstGeom>
        </p:spPr>
      </p:pic>
      <p:pic>
        <p:nvPicPr>
          <p:cNvPr id="23" name="Imagen 2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709" y="3984738"/>
            <a:ext cx="849688" cy="701842"/>
          </a:xfrm>
          <a:prstGeom prst="rect">
            <a:avLst/>
          </a:prstGeom>
        </p:spPr>
      </p:pic>
      <p:pic>
        <p:nvPicPr>
          <p:cNvPr id="24" name="Imagen 2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721" y="3662248"/>
            <a:ext cx="849688" cy="701842"/>
          </a:xfrm>
          <a:prstGeom prst="rect">
            <a:avLst/>
          </a:prstGeom>
        </p:spPr>
      </p:pic>
      <p:pic>
        <p:nvPicPr>
          <p:cNvPr id="25" name="Imagen 2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78" y="1594550"/>
            <a:ext cx="849688" cy="701842"/>
          </a:xfrm>
          <a:prstGeom prst="rect">
            <a:avLst/>
          </a:prstGeom>
        </p:spPr>
      </p:pic>
      <p:pic>
        <p:nvPicPr>
          <p:cNvPr id="26" name="Imagen 2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635" y="2069572"/>
            <a:ext cx="849688" cy="701842"/>
          </a:xfrm>
          <a:prstGeom prst="rect">
            <a:avLst/>
          </a:prstGeom>
        </p:spPr>
      </p:pic>
      <p:pic>
        <p:nvPicPr>
          <p:cNvPr id="27" name="Imagen 2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227" y="3176506"/>
            <a:ext cx="849688" cy="701842"/>
          </a:xfrm>
          <a:prstGeom prst="rect">
            <a:avLst/>
          </a:prstGeom>
        </p:spPr>
      </p:pic>
      <p:pic>
        <p:nvPicPr>
          <p:cNvPr id="28" name="Imagen 2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78" y="2523204"/>
            <a:ext cx="849688" cy="701842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5527421" y="2642719"/>
            <a:ext cx="1195011" cy="1296835"/>
            <a:chOff x="998664" y="810620"/>
            <a:chExt cx="3164553" cy="2613921"/>
          </a:xfrm>
        </p:grpSpPr>
        <p:pic>
          <p:nvPicPr>
            <p:cNvPr id="30" name="Imagen 29" descr="Post it-01.png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664" y="810620"/>
              <a:ext cx="3164553" cy="2613921"/>
            </a:xfrm>
            <a:prstGeom prst="rect">
              <a:avLst/>
            </a:prstGeom>
          </p:spPr>
        </p:pic>
        <p:sp>
          <p:nvSpPr>
            <p:cNvPr id="31" name="CuadroTexto 30"/>
            <p:cNvSpPr txBox="1"/>
            <p:nvPr/>
          </p:nvSpPr>
          <p:spPr>
            <a:xfrm>
              <a:off x="1603228" y="1750276"/>
              <a:ext cx="2199747" cy="9305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</a:t>
              </a:r>
              <a:r>
                <a:rPr kumimoji="0" lang="es-CO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Cuál es la 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propuesta de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valor?</a:t>
              </a:r>
            </a:p>
          </p:txBody>
        </p:sp>
      </p:grpSp>
      <p:sp>
        <p:nvSpPr>
          <p:cNvPr id="33" name="CuadroTexto 32">
            <a:extLst>
              <a:ext uri="{FF2B5EF4-FFF2-40B4-BE49-F238E27FC236}">
                <a16:creationId xmlns:a16="http://schemas.microsoft.com/office/drawing/2014/main" xmlns="" id="{DE75F113-179B-194B-84D6-95CC45C31B38}"/>
              </a:ext>
            </a:extLst>
          </p:cNvPr>
          <p:cNvSpPr txBox="1"/>
          <p:nvPr/>
        </p:nvSpPr>
        <p:spPr>
          <a:xfrm>
            <a:off x="34948" y="1212007"/>
            <a:ext cx="3486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Lienzo de propuesta de valor </a:t>
            </a:r>
          </a:p>
          <a:p>
            <a:pPr lvl="1"/>
            <a:r>
              <a:rPr lang="es-CO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Mapa de valor</a:t>
            </a:r>
          </a:p>
        </p:txBody>
      </p:sp>
    </p:spTree>
    <p:extLst>
      <p:ext uri="{BB962C8B-B14F-4D97-AF65-F5344CB8AC3E}">
        <p14:creationId xmlns:p14="http://schemas.microsoft.com/office/powerpoint/2010/main" val="1801427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469900" y="4699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Presentación de lienzos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82584394-0BF3-EA4E-B173-D85370ED81F2}"/>
              </a:ext>
            </a:extLst>
          </p:cNvPr>
          <p:cNvSpPr txBox="1"/>
          <p:nvPr/>
        </p:nvSpPr>
        <p:spPr>
          <a:xfrm>
            <a:off x="-254000" y="5488656"/>
            <a:ext cx="5092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Autor: Alexander Osterwalder</a:t>
            </a:r>
          </a:p>
        </p:txBody>
      </p:sp>
      <p:pic>
        <p:nvPicPr>
          <p:cNvPr id="3074" name="Picture 2" descr="https://juditcatala.com/wp-content/uploads/2018/06/Modelo-canvas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2F3F5"/>
              </a:clrFrom>
              <a:clrTo>
                <a:srgbClr val="F2F3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t="6460" r="1794"/>
          <a:stretch/>
        </p:blipFill>
        <p:spPr bwMode="auto">
          <a:xfrm>
            <a:off x="1104899" y="999585"/>
            <a:ext cx="7746254" cy="455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o 8"/>
          <p:cNvGrpSpPr/>
          <p:nvPr/>
        </p:nvGrpSpPr>
        <p:grpSpPr>
          <a:xfrm>
            <a:off x="4380520" y="1339911"/>
            <a:ext cx="1195011" cy="1296835"/>
            <a:chOff x="998664" y="810620"/>
            <a:chExt cx="3164553" cy="2613921"/>
          </a:xfrm>
        </p:grpSpPr>
        <p:pic>
          <p:nvPicPr>
            <p:cNvPr id="10" name="Imagen 9" descr="Post it-01.png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664" y="810620"/>
              <a:ext cx="3164553" cy="2613921"/>
            </a:xfrm>
            <a:prstGeom prst="rect">
              <a:avLst/>
            </a:prstGeom>
          </p:spPr>
        </p:pic>
        <p:sp>
          <p:nvSpPr>
            <p:cNvPr id="13" name="CuadroTexto 12"/>
            <p:cNvSpPr txBox="1"/>
            <p:nvPr/>
          </p:nvSpPr>
          <p:spPr>
            <a:xfrm>
              <a:off x="1603228" y="1784384"/>
              <a:ext cx="1962026" cy="9305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¿Cuál es la 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propuesta de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valor?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7324081" y="1904826"/>
            <a:ext cx="1195010" cy="1296835"/>
            <a:chOff x="998664" y="810620"/>
            <a:chExt cx="3164553" cy="2613921"/>
          </a:xfrm>
        </p:grpSpPr>
        <p:pic>
          <p:nvPicPr>
            <p:cNvPr id="15" name="Imagen 14" descr="Post it-01.png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664" y="810620"/>
              <a:ext cx="3164553" cy="2613921"/>
            </a:xfrm>
            <a:prstGeom prst="rect">
              <a:avLst/>
            </a:prstGeom>
          </p:spPr>
        </p:pic>
        <p:sp>
          <p:nvSpPr>
            <p:cNvPr id="16" name="CuadroTexto 15"/>
            <p:cNvSpPr txBox="1"/>
            <p:nvPr/>
          </p:nvSpPr>
          <p:spPr>
            <a:xfrm>
              <a:off x="1604391" y="1924864"/>
              <a:ext cx="1384762" cy="516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¿Quién es el </a:t>
              </a:r>
            </a:p>
            <a:p>
              <a:pPr marL="0" marR="0" lvl="0" indent="0" defTabSz="4571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cliente?</a:t>
              </a:r>
            </a:p>
          </p:txBody>
        </p:sp>
      </p:grpSp>
      <p:pic>
        <p:nvPicPr>
          <p:cNvPr id="17" name="Imagen 1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88" y="1339911"/>
            <a:ext cx="849688" cy="701842"/>
          </a:xfrm>
          <a:prstGeom prst="rect">
            <a:avLst/>
          </a:prstGeom>
        </p:spPr>
      </p:pic>
      <p:pic>
        <p:nvPicPr>
          <p:cNvPr id="18" name="Imagen 1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802" y="1535162"/>
            <a:ext cx="849688" cy="701842"/>
          </a:xfrm>
          <a:prstGeom prst="rect">
            <a:avLst/>
          </a:prstGeom>
        </p:spPr>
      </p:pic>
      <p:pic>
        <p:nvPicPr>
          <p:cNvPr id="19" name="Imagen 18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88" y="1959598"/>
            <a:ext cx="849688" cy="701842"/>
          </a:xfrm>
          <a:prstGeom prst="rect">
            <a:avLst/>
          </a:prstGeom>
        </p:spPr>
      </p:pic>
      <p:pic>
        <p:nvPicPr>
          <p:cNvPr id="20" name="Imagen 19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88" y="2864917"/>
            <a:ext cx="849688" cy="701842"/>
          </a:xfrm>
          <a:prstGeom prst="rect">
            <a:avLst/>
          </a:prstGeom>
        </p:spPr>
      </p:pic>
      <p:pic>
        <p:nvPicPr>
          <p:cNvPr id="21" name="Imagen 20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302" y="3160988"/>
            <a:ext cx="849688" cy="701842"/>
          </a:xfrm>
          <a:prstGeom prst="rect">
            <a:avLst/>
          </a:prstGeom>
        </p:spPr>
      </p:pic>
      <p:pic>
        <p:nvPicPr>
          <p:cNvPr id="22" name="Imagen 2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88" y="3493696"/>
            <a:ext cx="849688" cy="701842"/>
          </a:xfrm>
          <a:prstGeom prst="rect">
            <a:avLst/>
          </a:prstGeom>
        </p:spPr>
      </p:pic>
      <p:pic>
        <p:nvPicPr>
          <p:cNvPr id="23" name="Imagen 2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931" y="1334544"/>
            <a:ext cx="849688" cy="701842"/>
          </a:xfrm>
          <a:prstGeom prst="rect">
            <a:avLst/>
          </a:prstGeom>
        </p:spPr>
      </p:pic>
      <p:pic>
        <p:nvPicPr>
          <p:cNvPr id="24" name="Imagen 2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48" y="1812207"/>
            <a:ext cx="849688" cy="701842"/>
          </a:xfrm>
          <a:prstGeom prst="rect">
            <a:avLst/>
          </a:prstGeom>
        </p:spPr>
      </p:pic>
      <p:pic>
        <p:nvPicPr>
          <p:cNvPr id="25" name="Imagen 2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55" y="2495836"/>
            <a:ext cx="849688" cy="701842"/>
          </a:xfrm>
          <a:prstGeom prst="rect">
            <a:avLst/>
          </a:prstGeom>
        </p:spPr>
      </p:pic>
      <p:pic>
        <p:nvPicPr>
          <p:cNvPr id="26" name="Imagen 2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51" y="3172768"/>
            <a:ext cx="849688" cy="701842"/>
          </a:xfrm>
          <a:prstGeom prst="rect">
            <a:avLst/>
          </a:prstGeom>
        </p:spPr>
      </p:pic>
      <p:pic>
        <p:nvPicPr>
          <p:cNvPr id="27" name="Imagen 2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804" y="4512681"/>
            <a:ext cx="849688" cy="701842"/>
          </a:xfrm>
          <a:prstGeom prst="rect">
            <a:avLst/>
          </a:prstGeom>
        </p:spPr>
      </p:pic>
      <p:pic>
        <p:nvPicPr>
          <p:cNvPr id="28" name="Imagen 2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12" y="4583337"/>
            <a:ext cx="849688" cy="701842"/>
          </a:xfrm>
          <a:prstGeom prst="rect">
            <a:avLst/>
          </a:prstGeom>
        </p:spPr>
      </p:pic>
      <p:pic>
        <p:nvPicPr>
          <p:cNvPr id="29" name="Imagen 28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979" y="4615672"/>
            <a:ext cx="849688" cy="701842"/>
          </a:xfrm>
          <a:prstGeom prst="rect">
            <a:avLst/>
          </a:prstGeom>
        </p:spPr>
      </p:pic>
      <p:pic>
        <p:nvPicPr>
          <p:cNvPr id="30" name="Imagen 29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00" y="4578779"/>
            <a:ext cx="849688" cy="701842"/>
          </a:xfrm>
          <a:prstGeom prst="rect">
            <a:avLst/>
          </a:prstGeom>
        </p:spPr>
      </p:pic>
      <p:pic>
        <p:nvPicPr>
          <p:cNvPr id="31" name="Imagen 30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025" y="4659717"/>
            <a:ext cx="849688" cy="701842"/>
          </a:xfrm>
          <a:prstGeom prst="rect">
            <a:avLst/>
          </a:prstGeom>
        </p:spPr>
      </p:pic>
      <p:pic>
        <p:nvPicPr>
          <p:cNvPr id="32" name="Imagen 31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506" y="4615672"/>
            <a:ext cx="849688" cy="701842"/>
          </a:xfrm>
          <a:prstGeom prst="rect">
            <a:avLst/>
          </a:prstGeom>
        </p:spPr>
      </p:pic>
      <p:pic>
        <p:nvPicPr>
          <p:cNvPr id="33" name="Imagen 32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182" y="4578779"/>
            <a:ext cx="849688" cy="701842"/>
          </a:xfrm>
          <a:prstGeom prst="rect">
            <a:avLst/>
          </a:prstGeom>
        </p:spPr>
      </p:pic>
      <p:pic>
        <p:nvPicPr>
          <p:cNvPr id="34" name="Imagen 33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829" y="4720460"/>
            <a:ext cx="849688" cy="701842"/>
          </a:xfrm>
          <a:prstGeom prst="rect">
            <a:avLst/>
          </a:prstGeom>
        </p:spPr>
      </p:pic>
      <p:pic>
        <p:nvPicPr>
          <p:cNvPr id="35" name="Imagen 34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506" y="2902345"/>
            <a:ext cx="849688" cy="701842"/>
          </a:xfrm>
          <a:prstGeom prst="rect">
            <a:avLst/>
          </a:prstGeom>
        </p:spPr>
      </p:pic>
      <p:pic>
        <p:nvPicPr>
          <p:cNvPr id="36" name="Imagen 35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350" y="3511909"/>
            <a:ext cx="849688" cy="701842"/>
          </a:xfrm>
          <a:prstGeom prst="rect">
            <a:avLst/>
          </a:prstGeom>
        </p:spPr>
      </p:pic>
      <p:pic>
        <p:nvPicPr>
          <p:cNvPr id="37" name="Imagen 36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61" y="1461286"/>
            <a:ext cx="849688" cy="701842"/>
          </a:xfrm>
          <a:prstGeom prst="rect">
            <a:avLst/>
          </a:prstGeom>
        </p:spPr>
      </p:pic>
      <p:pic>
        <p:nvPicPr>
          <p:cNvPr id="38" name="Imagen 37" descr="Post it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127" y="1934904"/>
            <a:ext cx="849688" cy="701842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xmlns="" id="{67474D13-D6BD-C645-BD92-36ABD5D3B8FD}"/>
              </a:ext>
            </a:extLst>
          </p:cNvPr>
          <p:cNvSpPr txBox="1"/>
          <p:nvPr/>
        </p:nvSpPr>
        <p:spPr>
          <a:xfrm>
            <a:off x="5060806" y="464017"/>
            <a:ext cx="392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Plasmar el modelo de negocio desarrollado en el taller de co-creación realizado con la </a:t>
            </a:r>
            <a:r>
              <a:rPr lang="es-CO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endParaRPr lang="es-CO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xmlns="" id="{7932F07E-4C64-6A4A-BD58-043E6760CC30}"/>
              </a:ext>
            </a:extLst>
          </p:cNvPr>
          <p:cNvSpPr txBox="1"/>
          <p:nvPr/>
        </p:nvSpPr>
        <p:spPr>
          <a:xfrm rot="16200000">
            <a:off x="-1194853" y="3327509"/>
            <a:ext cx="4073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Lienzo de modelo de negocio</a:t>
            </a:r>
            <a:r>
              <a:rPr lang="es-CO" b="1" dirty="0"/>
              <a:t> </a:t>
            </a:r>
          </a:p>
          <a:p>
            <a:pPr lvl="1" algn="ctr"/>
            <a:r>
              <a:rPr lang="es-CO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Canvas</a:t>
            </a:r>
          </a:p>
        </p:txBody>
      </p:sp>
    </p:spTree>
    <p:extLst>
      <p:ext uri="{BB962C8B-B14F-4D97-AF65-F5344CB8AC3E}">
        <p14:creationId xmlns:p14="http://schemas.microsoft.com/office/powerpoint/2010/main" val="252864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1482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F008DBF9-406F-A54F-B5ED-61A54933A6FC}"/>
              </a:ext>
            </a:extLst>
          </p:cNvPr>
          <p:cNvSpPr txBox="1"/>
          <p:nvPr/>
        </p:nvSpPr>
        <p:spPr>
          <a:xfrm>
            <a:off x="393699" y="469900"/>
            <a:ext cx="39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Recomendaciones finales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05117" y="1339911"/>
            <a:ext cx="7933765" cy="298543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Recomendación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Recomendación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CO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Recomendación </a:t>
            </a:r>
            <a:r>
              <a:rPr lang="es-CO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s-CO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  <a:p>
            <a:pPr lvl="1"/>
            <a:endParaRPr lang="es-CO" dirty="0">
              <a:solidFill>
                <a:srgbClr val="FF0000"/>
              </a:solidFill>
            </a:endParaRPr>
          </a:p>
          <a:p>
            <a:pPr lvl="1"/>
            <a:r>
              <a:rPr lang="es-CO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31782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393</Words>
  <Application>Microsoft Office PowerPoint</Application>
  <PresentationFormat>Presentación en pantalla (4:3)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Juan Arango</cp:lastModifiedBy>
  <cp:revision>42</cp:revision>
  <dcterms:created xsi:type="dcterms:W3CDTF">2019-08-11T19:44:09Z</dcterms:created>
  <dcterms:modified xsi:type="dcterms:W3CDTF">2019-10-26T13:57:52Z</dcterms:modified>
</cp:coreProperties>
</file>