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21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2" r:id="rId18"/>
    <p:sldId id="269" r:id="rId19"/>
    <p:sldId id="270" r:id="rId20"/>
  </p:sldIdLst>
  <p:sldSz cx="9144000" cy="6858000" type="screen4x3"/>
  <p:notesSz cx="6858000" cy="973455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29E5A-0E2B-4D90-B78C-0C261A001F3D}" type="datetimeFigureOut">
              <a:rPr lang="es-CO" smtClean="0"/>
              <a:pPr/>
              <a:t>10/11/2010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246133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9246133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45DCA-8C9F-424A-B71D-E7A976053E32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8F047-9422-41F7-BEAC-7BBF5BF93ACA}" type="datetimeFigureOut">
              <a:rPr lang="es-AR" smtClean="0"/>
              <a:pPr/>
              <a:t>10/11/2010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AD099-ECAE-40EB-AD09-19311CE73702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M:\Tesis\Sustentacion\enscortadorafin.wmv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M:\Tesis\Sustentacion\ensamble_bobinadorafin.avi" TargetMode="Externa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M:\Tesis\Sustentacion\aa.mpg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M:\Tesis\Sustentacion\Bobinadora.wmv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M:\Tesis\Sustentacion\enscortadora.wm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M:\Tesis\Sustentacion\bob.avi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ESTRUCTURA_FUNCIONAL.ppt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REDISEÑO DE UNA MÁQUINA BOBINADORA DE CORDONES Y DE UNA MÁQUINA CORTADORA DE CORDONES EN LA EMPRESA CORDEHILOS S.A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numCol="1">
            <a:normAutofit/>
          </a:bodyPr>
          <a:lstStyle/>
          <a:p>
            <a:r>
              <a:rPr lang="es-CO" sz="2200" dirty="0" smtClean="0"/>
              <a:t>JUAN CAMILO PALACIO ARÉVALO</a:t>
            </a:r>
          </a:p>
          <a:p>
            <a:endParaRPr lang="es-CO" sz="2200" dirty="0" smtClean="0"/>
          </a:p>
          <a:p>
            <a:r>
              <a:rPr lang="es-CO" sz="2200" dirty="0" smtClean="0"/>
              <a:t>SANTIAGO GAVIRIA DE BEDOUT</a:t>
            </a:r>
            <a:endParaRPr lang="es-CO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GENERACIÓN DE ALTERNATIVAS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124744"/>
            <a:ext cx="8358246" cy="4661710"/>
          </a:xfrm>
        </p:spPr>
        <p:txBody>
          <a:bodyPr numCol="1">
            <a:normAutofit/>
          </a:bodyPr>
          <a:lstStyle/>
          <a:p>
            <a:pPr algn="l"/>
            <a:r>
              <a:rPr lang="es-CO" sz="2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Máquina Cortadora:</a:t>
            </a:r>
          </a:p>
          <a:p>
            <a:pPr algn="l"/>
            <a:endParaRPr lang="es-CO" sz="220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M:\Tesis\Sustentacion\cf3.JPG"/>
          <p:cNvPicPr>
            <a:picLocks noChangeAspect="1" noChangeArrowheads="1"/>
          </p:cNvPicPr>
          <p:nvPr/>
        </p:nvPicPr>
        <p:blipFill>
          <a:blip r:embed="rId3" cstate="print"/>
          <a:srcRect l="17557" r="16603"/>
          <a:stretch>
            <a:fillRect/>
          </a:stretch>
        </p:blipFill>
        <p:spPr bwMode="auto">
          <a:xfrm>
            <a:off x="1835696" y="1700808"/>
            <a:ext cx="5400600" cy="4199939"/>
          </a:xfrm>
          <a:prstGeom prst="rect">
            <a:avLst/>
          </a:prstGeom>
          <a:noFill/>
        </p:spPr>
      </p:pic>
      <p:pic>
        <p:nvPicPr>
          <p:cNvPr id="3075" name="Picture 3" descr="M:\Tesis\Sustentacion\cf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700808"/>
            <a:ext cx="7488832" cy="4201051"/>
          </a:xfrm>
          <a:prstGeom prst="rect">
            <a:avLst/>
          </a:prstGeom>
          <a:noFill/>
        </p:spPr>
      </p:pic>
      <p:pic>
        <p:nvPicPr>
          <p:cNvPr id="3076" name="Picture 4" descr="M:\Tesis\Sustentacion\cf1.JPG"/>
          <p:cNvPicPr>
            <a:picLocks noChangeAspect="1" noChangeArrowheads="1"/>
          </p:cNvPicPr>
          <p:nvPr/>
        </p:nvPicPr>
        <p:blipFill>
          <a:blip r:embed="rId5" cstate="print"/>
          <a:srcRect l="25962" r="25000"/>
          <a:stretch>
            <a:fillRect/>
          </a:stretch>
        </p:blipFill>
        <p:spPr bwMode="auto">
          <a:xfrm>
            <a:off x="2771800" y="1699741"/>
            <a:ext cx="3672408" cy="4201052"/>
          </a:xfrm>
          <a:prstGeom prst="rect">
            <a:avLst/>
          </a:prstGeom>
          <a:noFill/>
        </p:spPr>
      </p:pic>
      <p:pic>
        <p:nvPicPr>
          <p:cNvPr id="7" name="enscortadorafi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7584" y="1628800"/>
            <a:ext cx="7552838" cy="424847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GENERACIÓN DE ALTERNATIVAS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124744"/>
            <a:ext cx="8358246" cy="4661710"/>
          </a:xfrm>
        </p:spPr>
        <p:txBody>
          <a:bodyPr numCol="1">
            <a:normAutofit/>
          </a:bodyPr>
          <a:lstStyle/>
          <a:p>
            <a:pPr algn="l"/>
            <a:r>
              <a:rPr lang="es-CO" sz="2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Máquina Bobinadora:</a:t>
            </a:r>
          </a:p>
          <a:p>
            <a:pPr algn="l"/>
            <a:endParaRPr lang="es-CO" sz="220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O" sz="220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M:\Tesis\Sustentacion\b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7704856" cy="4179521"/>
          </a:xfrm>
          <a:prstGeom prst="rect">
            <a:avLst/>
          </a:prstGeom>
          <a:noFill/>
        </p:spPr>
      </p:pic>
      <p:pic>
        <p:nvPicPr>
          <p:cNvPr id="5" name="ensamble_bobinadorafin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7504" y="1844824"/>
            <a:ext cx="8928992" cy="37144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PUESTA A PUNTO Y PUESTA EN MARCHA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196752"/>
            <a:ext cx="8358246" cy="4589702"/>
          </a:xfrm>
        </p:spPr>
        <p:txBody>
          <a:bodyPr numCol="1">
            <a:normAutofit/>
          </a:bodyPr>
          <a:lstStyle/>
          <a:p>
            <a:pPr algn="l">
              <a:buFont typeface="Arial" charset="0"/>
              <a:buChar char="•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Montaje y Ensamble</a:t>
            </a:r>
          </a:p>
          <a:p>
            <a:pPr algn="l">
              <a:buFontTx/>
              <a:buChar char="-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Defectos que inciden en la manipulación</a:t>
            </a:r>
          </a:p>
          <a:p>
            <a:pPr algn="l">
              <a:buFontTx/>
              <a:buChar char="-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Defectos que inciden en la composición</a:t>
            </a:r>
          </a:p>
          <a:p>
            <a:pPr algn="l">
              <a:buFontTx/>
              <a:buChar char="-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Defectos que inciden en la unión</a:t>
            </a:r>
          </a:p>
          <a:p>
            <a:pPr algn="l">
              <a:buFontTx/>
              <a:buChar char="-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Defectos que inciden en la funcionalidad y la calidad</a:t>
            </a: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Terminación Mecánica Inspección </a:t>
            </a: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Pruebas Pre-operativas</a:t>
            </a: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Puesta en marcha</a:t>
            </a: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MAQUINAS EN SU ESTADO ACTUAL</a:t>
            </a:r>
            <a:endParaRPr lang="es-CO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052736"/>
            <a:ext cx="8358246" cy="4733718"/>
          </a:xfrm>
        </p:spPr>
        <p:txBody>
          <a:bodyPr numCol="1">
            <a:normAutofit/>
          </a:bodyPr>
          <a:lstStyle/>
          <a:p>
            <a:pPr algn="l"/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Máquina Cortadora:</a:t>
            </a: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M:\Tesis\Sustentacion\DSC052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4018" y="1484784"/>
            <a:ext cx="2430270" cy="4320480"/>
          </a:xfrm>
          <a:prstGeom prst="rect">
            <a:avLst/>
          </a:prstGeom>
          <a:noFill/>
        </p:spPr>
      </p:pic>
      <p:pic>
        <p:nvPicPr>
          <p:cNvPr id="5123" name="Picture 3" descr="M:\Tesis\Sustentacion\DSC052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1556792"/>
            <a:ext cx="2376264" cy="4224468"/>
          </a:xfrm>
          <a:prstGeom prst="rect">
            <a:avLst/>
          </a:prstGeom>
          <a:noFill/>
        </p:spPr>
      </p:pic>
      <p:pic>
        <p:nvPicPr>
          <p:cNvPr id="5124" name="Picture 4" descr="M:\Tesis\Sustentacion\DSC052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1503770"/>
            <a:ext cx="2448272" cy="4352483"/>
          </a:xfrm>
          <a:prstGeom prst="rect">
            <a:avLst/>
          </a:prstGeom>
          <a:noFill/>
        </p:spPr>
      </p:pic>
      <p:pic>
        <p:nvPicPr>
          <p:cNvPr id="8" name="aa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11560" y="1484784"/>
            <a:ext cx="7879521" cy="4432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MAQUINAS EN SU ESTADO ACTUAL</a:t>
            </a:r>
            <a:endParaRPr lang="es-CO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052736"/>
            <a:ext cx="8358246" cy="4733718"/>
          </a:xfrm>
        </p:spPr>
        <p:txBody>
          <a:bodyPr numCol="1">
            <a:normAutofit/>
          </a:bodyPr>
          <a:lstStyle/>
          <a:p>
            <a:pPr algn="l"/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Máquina Bobinadora:</a:t>
            </a: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M:\Tesis\Sustentacion\DSC052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556792"/>
            <a:ext cx="5976664" cy="4354178"/>
          </a:xfrm>
          <a:prstGeom prst="rect">
            <a:avLst/>
          </a:prstGeom>
          <a:noFill/>
        </p:spPr>
      </p:pic>
      <p:pic>
        <p:nvPicPr>
          <p:cNvPr id="6147" name="Picture 3" descr="M:\Tesis\Sustentacion\DSC052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484784"/>
            <a:ext cx="7776864" cy="4374486"/>
          </a:xfrm>
          <a:prstGeom prst="rect">
            <a:avLst/>
          </a:prstGeom>
          <a:noFill/>
        </p:spPr>
      </p:pic>
      <p:pic>
        <p:nvPicPr>
          <p:cNvPr id="6" name="Bobinador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1502786"/>
            <a:ext cx="7776864" cy="437448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CONCLUSIONES</a:t>
            </a:r>
            <a:endParaRPr lang="es-CO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214422"/>
            <a:ext cx="8358246" cy="4572032"/>
          </a:xfrm>
        </p:spPr>
        <p:txBody>
          <a:bodyPr numCol="1" anchor="ctr"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Metodologías de diseño</a:t>
            </a:r>
          </a:p>
          <a:p>
            <a:pPr>
              <a:buFont typeface="Arial" pitchFamily="34" charset="0"/>
              <a:buChar char="•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Sistemas CAD</a:t>
            </a:r>
          </a:p>
          <a:p>
            <a:pPr>
              <a:buFont typeface="Arial" pitchFamily="34" charset="0"/>
              <a:buChar char="•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Experiencia para los montajes</a:t>
            </a:r>
          </a:p>
          <a:p>
            <a:pPr>
              <a:buFont typeface="Arial" pitchFamily="34" charset="0"/>
              <a:buChar char="•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Características de los sistemas de corte por cuchillas</a:t>
            </a:r>
          </a:p>
          <a:p>
            <a:pPr>
              <a:buFont typeface="Arial" pitchFamily="34" charset="0"/>
              <a:buChar char="•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Buena sincronía en los sistemas de bobinado</a:t>
            </a:r>
          </a:p>
          <a:p>
            <a:pPr>
              <a:buFont typeface="Arial" pitchFamily="34" charset="0"/>
              <a:buChar char="•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Sugerencias a la empresa</a:t>
            </a:r>
          </a:p>
          <a:p>
            <a:pPr>
              <a:buFont typeface="Arial" pitchFamily="34" charset="0"/>
              <a:buChar char="•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Cumplimiento de los objetivos</a:t>
            </a:r>
          </a:p>
          <a:p>
            <a:pPr algn="l"/>
            <a:endParaRPr lang="es-CO" sz="2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214422"/>
            <a:ext cx="8358246" cy="4572032"/>
          </a:xfrm>
        </p:spPr>
        <p:txBody>
          <a:bodyPr numCol="1" anchor="ctr">
            <a:normAutofit/>
          </a:bodyPr>
          <a:lstStyle/>
          <a:p>
            <a:r>
              <a:rPr lang="es-CO" sz="2300" b="1" dirty="0" smtClean="0"/>
              <a:t>MUCHAS GRACIAS POR SU ATENCION</a:t>
            </a:r>
          </a:p>
          <a:p>
            <a:endParaRPr lang="es-CO" sz="2300" b="1" dirty="0" smtClean="0"/>
          </a:p>
          <a:p>
            <a:endParaRPr lang="es-CO" sz="2300" b="1" dirty="0" smtClean="0"/>
          </a:p>
          <a:p>
            <a:r>
              <a:rPr lang="es-CO" sz="2300" b="1" dirty="0" smtClean="0"/>
              <a:t>¿PREGUNTAS?</a:t>
            </a:r>
            <a:endParaRPr lang="es-CO" sz="23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JUSTIFICACIÓN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214422"/>
            <a:ext cx="8358246" cy="4572032"/>
          </a:xfrm>
        </p:spPr>
        <p:txBody>
          <a:bodyPr numCol="1">
            <a:normAutofit/>
          </a:bodyPr>
          <a:lstStyle/>
          <a:p>
            <a:r>
              <a:rPr lang="es-CO" sz="2200" dirty="0" smtClean="0"/>
              <a:t>Este es un proyecto de Ingeniería Mecánica debido a las siguientes actividades:</a:t>
            </a:r>
          </a:p>
          <a:p>
            <a:endParaRPr lang="es-CO" sz="2200" dirty="0" smtClean="0"/>
          </a:p>
          <a:p>
            <a:pPr>
              <a:buFontTx/>
              <a:buChar char="-"/>
            </a:pPr>
            <a:r>
              <a:rPr lang="es-CO" sz="2200" dirty="0" smtClean="0"/>
              <a:t>Levantamiento de planos</a:t>
            </a:r>
          </a:p>
          <a:p>
            <a:pPr>
              <a:buFontTx/>
              <a:buChar char="-"/>
            </a:pPr>
            <a:r>
              <a:rPr lang="es-CO" sz="2200" dirty="0" smtClean="0"/>
              <a:t>Identificación de variables</a:t>
            </a:r>
          </a:p>
          <a:p>
            <a:pPr>
              <a:buFontTx/>
              <a:buChar char="-"/>
            </a:pPr>
            <a:r>
              <a:rPr lang="es-CO" sz="2200" dirty="0" smtClean="0"/>
              <a:t>Definición de componentes críticos</a:t>
            </a:r>
          </a:p>
          <a:p>
            <a:pPr>
              <a:buFontTx/>
              <a:buChar char="-"/>
            </a:pPr>
            <a:r>
              <a:rPr lang="es-CO" sz="2200" dirty="0" smtClean="0"/>
              <a:t>Generación de alternativas</a:t>
            </a:r>
          </a:p>
          <a:p>
            <a:pPr>
              <a:buFontTx/>
              <a:buChar char="-"/>
            </a:pPr>
            <a:r>
              <a:rPr lang="es-CO" sz="2200" dirty="0" smtClean="0"/>
              <a:t>Maquinado de piezas</a:t>
            </a:r>
          </a:p>
          <a:p>
            <a:pPr>
              <a:buFontTx/>
              <a:buChar char="-"/>
            </a:pPr>
            <a:r>
              <a:rPr lang="es-CO" sz="2200" dirty="0" smtClean="0"/>
              <a:t>Puesta a punto y puesta en marcha de las máquinas</a:t>
            </a:r>
            <a:endParaRPr lang="es-AR" sz="2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OBJETIVOS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214422"/>
            <a:ext cx="8358246" cy="4572032"/>
          </a:xfrm>
        </p:spPr>
        <p:txBody>
          <a:bodyPr numCol="1">
            <a:normAutofit/>
          </a:bodyPr>
          <a:lstStyle/>
          <a:p>
            <a:endParaRPr lang="es-CO" sz="2200" dirty="0" smtClean="0"/>
          </a:p>
          <a:p>
            <a:r>
              <a:rPr lang="es-CO" sz="2200" dirty="0" smtClean="0"/>
              <a:t>General:</a:t>
            </a:r>
          </a:p>
          <a:p>
            <a:endParaRPr lang="es-CO" sz="2200" dirty="0" smtClean="0"/>
          </a:p>
          <a:p>
            <a:endParaRPr lang="es-CO" sz="2200" dirty="0" smtClean="0"/>
          </a:p>
          <a:p>
            <a:r>
              <a:rPr lang="es-CO" sz="2200" dirty="0" smtClean="0"/>
              <a:t> </a:t>
            </a:r>
            <a:r>
              <a:rPr lang="es-ES_tradnl" sz="2200" dirty="0" smtClean="0"/>
              <a:t>Realizar un rediseño de las máquinas para cortar y bobinar cordeles de la empresa </a:t>
            </a:r>
            <a:r>
              <a:rPr lang="es-CO" sz="2200" dirty="0" smtClean="0"/>
              <a:t>Cordehilos</a:t>
            </a:r>
            <a:r>
              <a:rPr lang="es-ES_tradnl" sz="2200" dirty="0" smtClean="0"/>
              <a:t> S.A, con el fin de devolver estas máquinas a su estado operacional.</a:t>
            </a:r>
            <a:endParaRPr lang="es-CO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OBJETIVOS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214422"/>
            <a:ext cx="8358246" cy="4572032"/>
          </a:xfrm>
        </p:spPr>
        <p:txBody>
          <a:bodyPr numCol="1">
            <a:normAutofit/>
          </a:bodyPr>
          <a:lstStyle/>
          <a:p>
            <a:r>
              <a:rPr lang="es-CO" sz="2200" dirty="0" smtClean="0"/>
              <a:t>Específicos:</a:t>
            </a:r>
          </a:p>
          <a:p>
            <a:endParaRPr lang="es-CO" sz="2200" dirty="0" smtClean="0"/>
          </a:p>
          <a:p>
            <a:pPr>
              <a:buFontTx/>
              <a:buChar char="-"/>
            </a:pPr>
            <a:r>
              <a:rPr lang="es-ES_tradnl" sz="2200" dirty="0" smtClean="0"/>
              <a:t>Identificar las variables más relevantes en los procesos.</a:t>
            </a:r>
          </a:p>
          <a:p>
            <a:pPr>
              <a:buFontTx/>
              <a:buChar char="-"/>
            </a:pPr>
            <a:r>
              <a:rPr lang="es-ES_tradnl" sz="2200" dirty="0" smtClean="0"/>
              <a:t>Levantar los planos de las máquinas. </a:t>
            </a:r>
          </a:p>
          <a:p>
            <a:pPr>
              <a:buFontTx/>
              <a:buChar char="-"/>
            </a:pPr>
            <a:r>
              <a:rPr lang="es-ES_tradnl" sz="2200" dirty="0" smtClean="0"/>
              <a:t>Definir los componentes más críticos.</a:t>
            </a:r>
          </a:p>
          <a:p>
            <a:pPr>
              <a:buFontTx/>
              <a:buChar char="-"/>
            </a:pPr>
            <a:r>
              <a:rPr lang="es-ES_tradnl" sz="2200" dirty="0" smtClean="0"/>
              <a:t>Proponer alternativas de diseño de las máquinas. </a:t>
            </a:r>
          </a:p>
          <a:p>
            <a:pPr>
              <a:buFontTx/>
              <a:buChar char="-"/>
            </a:pPr>
            <a:r>
              <a:rPr lang="es-ES_tradnl" sz="2200" dirty="0" smtClean="0"/>
              <a:t>Maquinar las piezas.</a:t>
            </a:r>
          </a:p>
          <a:p>
            <a:pPr>
              <a:buFontTx/>
              <a:buChar char="-"/>
            </a:pPr>
            <a:r>
              <a:rPr lang="es-ES_tradnl" sz="2200" dirty="0" smtClean="0"/>
              <a:t>Realizar la programación de los PLC .</a:t>
            </a:r>
          </a:p>
          <a:p>
            <a:pPr>
              <a:buFontTx/>
              <a:buChar char="-"/>
            </a:pPr>
            <a:r>
              <a:rPr lang="es-ES_tradnl" sz="2200" dirty="0" smtClean="0"/>
              <a:t>Poner a punto y en marcha las máquinas.</a:t>
            </a:r>
            <a:endParaRPr lang="es-AR" sz="2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ESTADO INICIAL DE LAS MÁQUINAS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052736"/>
            <a:ext cx="8358246" cy="4733718"/>
          </a:xfrm>
        </p:spPr>
        <p:txBody>
          <a:bodyPr numCol="1">
            <a:normAutofit/>
          </a:bodyPr>
          <a:lstStyle/>
          <a:p>
            <a:pPr algn="l"/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Máquina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Cortadora:</a:t>
            </a: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M:\Tesis\Sustentacion\3.JPG"/>
          <p:cNvPicPr>
            <a:picLocks noChangeAspect="1" noChangeArrowheads="1"/>
          </p:cNvPicPr>
          <p:nvPr/>
        </p:nvPicPr>
        <p:blipFill>
          <a:blip r:embed="rId3" cstate="print"/>
          <a:srcRect l="18823" r="15506" b="270"/>
          <a:stretch>
            <a:fillRect/>
          </a:stretch>
        </p:blipFill>
        <p:spPr bwMode="auto">
          <a:xfrm>
            <a:off x="2051720" y="1628800"/>
            <a:ext cx="5328592" cy="4218469"/>
          </a:xfrm>
          <a:prstGeom prst="rect">
            <a:avLst/>
          </a:prstGeom>
          <a:noFill/>
        </p:spPr>
      </p:pic>
      <p:pic>
        <p:nvPicPr>
          <p:cNvPr id="1028" name="Picture 4" descr="M:\Tesis\Sustentacion\cuchiila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9007" y="1556792"/>
            <a:ext cx="7927449" cy="4324747"/>
          </a:xfrm>
          <a:prstGeom prst="rect">
            <a:avLst/>
          </a:prstGeom>
          <a:noFill/>
        </p:spPr>
      </p:pic>
      <p:pic>
        <p:nvPicPr>
          <p:cNvPr id="1029" name="Picture 5" descr="M:\Tesis\Sustentacion\2.JPG"/>
          <p:cNvPicPr>
            <a:picLocks noChangeAspect="1" noChangeArrowheads="1"/>
          </p:cNvPicPr>
          <p:nvPr/>
        </p:nvPicPr>
        <p:blipFill>
          <a:blip r:embed="rId5" cstate="print"/>
          <a:srcRect l="23636" r="19091"/>
          <a:stretch>
            <a:fillRect/>
          </a:stretch>
        </p:blipFill>
        <p:spPr bwMode="auto">
          <a:xfrm>
            <a:off x="2339752" y="1556792"/>
            <a:ext cx="4536504" cy="4321162"/>
          </a:xfrm>
          <a:prstGeom prst="rect">
            <a:avLst/>
          </a:prstGeom>
          <a:noFill/>
        </p:spPr>
      </p:pic>
      <p:pic>
        <p:nvPicPr>
          <p:cNvPr id="9" name="enscortador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55576" y="1534288"/>
            <a:ext cx="7920880" cy="442188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ESTADO INICIAL DE LAS MÁQUINAS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124744"/>
            <a:ext cx="8358246" cy="4661710"/>
          </a:xfrm>
        </p:spPr>
        <p:txBody>
          <a:bodyPr numCol="1">
            <a:normAutofit/>
          </a:bodyPr>
          <a:lstStyle/>
          <a:p>
            <a:pPr algn="l"/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Máquina Bobinadora:</a:t>
            </a: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s-CO" sz="2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M:\Tesis\Sustentacion\1b.JPG"/>
          <p:cNvPicPr>
            <a:picLocks noChangeAspect="1" noChangeArrowheads="1"/>
          </p:cNvPicPr>
          <p:nvPr/>
        </p:nvPicPr>
        <p:blipFill>
          <a:blip r:embed="rId3" cstate="print"/>
          <a:srcRect l="23853" r="24771"/>
          <a:stretch>
            <a:fillRect/>
          </a:stretch>
        </p:blipFill>
        <p:spPr bwMode="auto">
          <a:xfrm>
            <a:off x="2555776" y="1700808"/>
            <a:ext cx="4032448" cy="4194332"/>
          </a:xfrm>
          <a:prstGeom prst="rect">
            <a:avLst/>
          </a:prstGeom>
          <a:noFill/>
        </p:spPr>
      </p:pic>
      <p:pic>
        <p:nvPicPr>
          <p:cNvPr id="2051" name="Picture 3" descr="M:\Tesis\Sustentacion\2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700808"/>
            <a:ext cx="7848872" cy="4194332"/>
          </a:xfrm>
          <a:prstGeom prst="rect">
            <a:avLst/>
          </a:prstGeom>
          <a:noFill/>
        </p:spPr>
      </p:pic>
      <p:pic>
        <p:nvPicPr>
          <p:cNvPr id="6" name="bob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9916" y="1916832"/>
            <a:ext cx="8964168" cy="372909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COMPONENTES CRÍTICOS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908720"/>
            <a:ext cx="8358246" cy="4877734"/>
          </a:xfrm>
        </p:spPr>
        <p:txBody>
          <a:bodyPr numCol="1">
            <a:normAutofit/>
          </a:bodyPr>
          <a:lstStyle/>
          <a:p>
            <a:pPr algn="l"/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Análisis de Modo y Efecto de Falla (AMEF),  y calculo del Numero de Prioridad de Riesgo (NPR)</a:t>
            </a:r>
          </a:p>
          <a:p>
            <a:pPr algn="l"/>
            <a:endParaRPr lang="es-CO" sz="2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Group 216"/>
          <p:cNvGraphicFramePr>
            <a:graphicFrameLocks noGrp="1"/>
          </p:cNvGraphicFramePr>
          <p:nvPr/>
        </p:nvGraphicFramePr>
        <p:xfrm>
          <a:off x="1612988" y="1700808"/>
          <a:ext cx="5918023" cy="4108613"/>
        </p:xfrm>
        <a:graphic>
          <a:graphicData uri="http://schemas.openxmlformats.org/drawingml/2006/table">
            <a:tbl>
              <a:tblPr/>
              <a:tblGrid>
                <a:gridCol w="874578"/>
                <a:gridCol w="4317381"/>
                <a:gridCol w="726064"/>
              </a:tblGrid>
              <a:tr h="28650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EFECTO</a:t>
                      </a:r>
                      <a:endParaRPr kumimoji="0" lang="es-ES_tradnl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CRITERIO: SEVERIDAD DE EFECTO</a:t>
                      </a:r>
                      <a:endParaRPr kumimoji="0" lang="es-ES_tradnl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GRADO</a:t>
                      </a:r>
                      <a:endParaRPr kumimoji="0" lang="es-ES_tradnl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6901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Peligroso sin aviso: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Puede poner en peligro la persona.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Un riesgo de severidad muy alto, involucra falta de cumplimiento con reglamentos gubernamentales sin aviso.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10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5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Peligroso con aviso: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Puede poner en peligro la persona o al prestador de servicio.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Un riesgo de severidad muy alto.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9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5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Muy alto: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Interrupci</a:t>
                      </a:r>
                      <a:r>
                        <a:rPr kumimoji="0" lang="es-ES_tradn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ó</a:t>
                      </a:r>
                      <a:r>
                        <a:rPr kumimoji="0" lang="es-ES_tradn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 seria en la f</a:t>
                      </a:r>
                      <a:r>
                        <a:rPr kumimoji="0" lang="es-ES_tradn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á</a:t>
                      </a:r>
                      <a:r>
                        <a:rPr kumimoji="0" lang="es-ES_tradn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brica.</a:t>
                      </a:r>
                      <a:endParaRPr kumimoji="0" lang="es-E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Cliente muy insatisfecho.</a:t>
                      </a:r>
                      <a:endParaRPr kumimoji="0" lang="es-ES_tradnl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8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Alto: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Interrupci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ó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 menor.</a:t>
                      </a:r>
                      <a:endParaRPr kumimoji="0" lang="es-E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Cliente insatisfecho.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7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50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Moderado: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El cliente experimenta incomodidad.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6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50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Bajo: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El cliente est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á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 un poco insatisfecho.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5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50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Muy bajo: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Defecto notado por la mayor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í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a de los clientes.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4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50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Menor: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Defecto notado por los clientes promedio.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3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50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í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nimo: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Defecto notado por cliente muy exigente.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2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50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Ninguno: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Sin defecto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1</a:t>
                      </a:r>
                      <a:endParaRPr kumimoji="0" lang="es-ES_tradnl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34"/>
          <p:cNvGraphicFramePr>
            <a:graphicFrameLocks noGrp="1"/>
          </p:cNvGraphicFramePr>
          <p:nvPr/>
        </p:nvGraphicFramePr>
        <p:xfrm>
          <a:off x="1648241" y="1988840"/>
          <a:ext cx="5847517" cy="2564170"/>
        </p:xfrm>
        <a:graphic>
          <a:graphicData uri="http://schemas.openxmlformats.org/drawingml/2006/table">
            <a:tbl>
              <a:tblPr/>
              <a:tblGrid>
                <a:gridCol w="918081"/>
                <a:gridCol w="4266377"/>
                <a:gridCol w="663059"/>
              </a:tblGrid>
              <a:tr h="489613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PROBABILIDAD DE FALLA</a:t>
                      </a:r>
                      <a:endParaRPr kumimoji="0" lang="es-ES_tradnl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s-E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5950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Muy alta: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La falla es casi inevitable.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10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1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Alta: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Generalmente asociado con productos similares a otros anteriores que han fallado a menudo.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8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1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Moderada: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Generalmente asociado con productos similares a otros que han experimentado fallas ocasionales, pero no en proporciones mayores.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6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50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Baja: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Caracter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í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sticas aisladas asociadas con productos similares.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3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50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Muy baja: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Solo caracter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í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sticas aisladas asociadas con productos id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é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nticos. 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2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1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Remota: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La falla es improbable. No ha habido nunca fallas asociadas con productos casi id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é</a:t>
                      </a:r>
                      <a:r>
                        <a:rPr kumimoji="0" lang="es-ES_tradn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nticos.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1</a:t>
                      </a:r>
                      <a:endParaRPr kumimoji="0" lang="es-ES_tradnl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219"/>
          <p:cNvGraphicFramePr>
            <a:graphicFrameLocks noGrp="1"/>
          </p:cNvGraphicFramePr>
          <p:nvPr/>
        </p:nvGraphicFramePr>
        <p:xfrm>
          <a:off x="1763688" y="1628800"/>
          <a:ext cx="5715504" cy="4295813"/>
        </p:xfrm>
        <a:graphic>
          <a:graphicData uri="http://schemas.openxmlformats.org/drawingml/2006/table">
            <a:tbl>
              <a:tblPr/>
              <a:tblGrid>
                <a:gridCol w="1267612"/>
                <a:gridCol w="3751831"/>
                <a:gridCol w="696061"/>
              </a:tblGrid>
              <a:tr h="4032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DETECCION</a:t>
                      </a:r>
                      <a:endParaRPr kumimoji="0" lang="es-ES_tradnl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CRITERIO: Probabilidad de detecci</a:t>
                      </a: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ó</a:t>
                      </a: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GRADO</a:t>
                      </a:r>
                      <a:endParaRPr kumimoji="0" lang="es-ES_tradnl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3031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Casi imposible: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No hay controles conocidos para detectar el modo de falla.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10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2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Muy remoto: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Probabilidad muy remota de que los controles corrientes detectar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á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 la forma de falla.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9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2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Remoto:</a:t>
                      </a:r>
                      <a:endParaRPr kumimoji="0" lang="es-ES_tradnl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Probabilidad remota de que los controles actuales detectar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á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 el modo de falla.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8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2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Muy bajo: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Probabilidad muy baja de que los controles actuales detectar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á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 el modo de falla.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7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2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Bajo: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Probabilidad baja de que los controles actuales detectar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á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 el modo de falla.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6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2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Moderado: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Probabilidad moderada de que los controles actuales detectar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á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 el modo de falla.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5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2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Moderadamente alta: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Probabilidad moderadamente alta de que los controles actuales detectar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á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 el modo de falla.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4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2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Alta: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Probabilidad alta de que los controles actuales detectar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á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 el modo de falla.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3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2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Muy alta: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Probabilidad muy alta de que los controles actuales detectar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á</a:t>
                      </a: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 el modo de falla.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2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418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Casi seguro:</a:t>
                      </a:r>
                      <a:endParaRPr kumimoji="0" lang="es-ES_tradnl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Es casi seguro que los controles actuales detecten la manera de falla. Reconocen controles confiables de detecci</a:t>
                      </a:r>
                      <a:r>
                        <a:rPr kumimoji="0" lang="es-ES_tradnl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 pitchFamily="18" charset="0"/>
                          <a:cs typeface="Verdana" pitchFamily="34" charset="0"/>
                        </a:rPr>
                        <a:t>ó</a:t>
                      </a:r>
                      <a:r>
                        <a:rPr kumimoji="0" lang="es-ES_tradnl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n con procesos similares.</a:t>
                      </a:r>
                      <a:endParaRPr kumimoji="0" lang="es-ES_tradnl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Verdana" pitchFamily="34" charset="0"/>
                        </a:rPr>
                        <a:t>1</a:t>
                      </a:r>
                      <a:endParaRPr kumimoji="0" lang="es-ES_tradnl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Verdana" pitchFamily="34" charset="0"/>
                      </a:endParaRPr>
                    </a:p>
                  </a:txBody>
                  <a:tcPr marL="86408" marR="86408" marT="43201" marB="43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917575" y="2463800"/>
            <a:ext cx="6940550" cy="2657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6402" tIns="43201" rIns="86402" bIns="43201" anchor="ctr">
            <a:spAutoFit/>
          </a:bodyPr>
          <a:lstStyle/>
          <a:p>
            <a:pPr algn="ctr"/>
            <a:r>
              <a:rPr lang="es-ES_tradnl" sz="2300" dirty="0"/>
              <a:t>Multiplique los valores resultantes de </a:t>
            </a:r>
          </a:p>
          <a:p>
            <a:pPr algn="ctr"/>
            <a:r>
              <a:rPr lang="es-ES_tradnl" sz="2300" dirty="0"/>
              <a:t>la severidad (S), la ocurrencia (O),</a:t>
            </a:r>
          </a:p>
          <a:p>
            <a:pPr algn="ctr"/>
            <a:r>
              <a:rPr lang="es-ES_tradnl" sz="2300" dirty="0"/>
              <a:t> y la detección (D), así:</a:t>
            </a:r>
            <a:endParaRPr lang="es-ES" sz="2300" dirty="0"/>
          </a:p>
          <a:p>
            <a:pPr algn="ctr"/>
            <a:r>
              <a:rPr lang="es-ES_tradnl" sz="2300" dirty="0"/>
              <a:t>NPR = S x O x D</a:t>
            </a:r>
            <a:endParaRPr lang="es-ES" sz="2300" dirty="0"/>
          </a:p>
          <a:p>
            <a:pPr algn="ctr"/>
            <a:r>
              <a:rPr lang="es-ES_tradnl" sz="2300" dirty="0"/>
              <a:t>Este valor se emplea para identificar </a:t>
            </a:r>
          </a:p>
          <a:p>
            <a:pPr algn="ctr"/>
            <a:r>
              <a:rPr lang="es-ES_tradnl" sz="2300" dirty="0"/>
              <a:t>los riesgos más serios,</a:t>
            </a:r>
          </a:p>
          <a:p>
            <a:pPr algn="ctr"/>
            <a:r>
              <a:rPr lang="es-ES_tradnl" sz="2300" dirty="0"/>
              <a:t> para buscar acciones preventivas.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COMPONENTES CRÍTICOS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124744"/>
            <a:ext cx="8358246" cy="4661710"/>
          </a:xfrm>
        </p:spPr>
        <p:txBody>
          <a:bodyPr numCol="1">
            <a:normAutofit/>
          </a:bodyPr>
          <a:lstStyle/>
          <a:p>
            <a:pPr algn="l"/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Máquina Cortadora:</a:t>
            </a:r>
          </a:p>
          <a:p>
            <a:pPr algn="l"/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Máquina Bobinadora:</a:t>
            </a: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3986758"/>
            <a:ext cx="8267700" cy="1314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1599059"/>
            <a:ext cx="8267700" cy="1685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786842" cy="571504"/>
          </a:xfrm>
        </p:spPr>
        <p:txBody>
          <a:bodyPr>
            <a:normAutofit/>
          </a:bodyPr>
          <a:lstStyle/>
          <a:p>
            <a:pPr algn="l"/>
            <a:r>
              <a:rPr lang="es-CO" sz="2800" dirty="0" smtClean="0"/>
              <a:t>GENERACIÓN DE ALTERNATIVAS</a:t>
            </a:r>
            <a:endParaRPr lang="es-AR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1214422"/>
            <a:ext cx="8358246" cy="4572032"/>
          </a:xfrm>
        </p:spPr>
        <p:txBody>
          <a:bodyPr numCol="1">
            <a:normAutofit/>
          </a:bodyPr>
          <a:lstStyle/>
          <a:p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Análisis Funcional:</a:t>
            </a:r>
          </a:p>
          <a:p>
            <a:pPr>
              <a:buFontTx/>
              <a:buChar char="-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Caja Negra</a:t>
            </a:r>
          </a:p>
          <a:p>
            <a:pPr>
              <a:buFontTx/>
              <a:buChar char="-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Estructura Funcional </a:t>
            </a:r>
          </a:p>
          <a:p>
            <a:pPr>
              <a:buFontTx/>
              <a:buChar char="-"/>
            </a:pPr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Matriz Morfológica</a:t>
            </a: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O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CO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Maquinado de las piezas</a:t>
            </a:r>
            <a:endParaRPr lang="es-CO" sz="2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35 Flecha derecha">
            <a:hlinkClick r:id="rId2" action="ppaction://hlinkpres?slideindex=1&amp;slidetitle="/>
          </p:cNvPr>
          <p:cNvSpPr/>
          <p:nvPr/>
        </p:nvSpPr>
        <p:spPr>
          <a:xfrm>
            <a:off x="4175956" y="2996952"/>
            <a:ext cx="79208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E4243A3390CC842A5629756A08C41F2" ma:contentTypeVersion="1" ma:contentTypeDescription="Crear nuevo documento." ma:contentTypeScope="" ma:versionID="1d9e588db7cfa05a705b827e657922c7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0b85dce115edaa5d1911cb96bd2a3993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Fecha de inicio programada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 ma:readOnly="true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CED1B15-25E9-4E76-8367-5ECB9BF068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30F398-86E0-415F-82DD-ACA38F7D16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C7112CA-287F-47FB-936D-78F8CA292B83}">
  <ds:schemaRefs>
    <ds:schemaRef ds:uri="http://schemas.microsoft.com/office/2006/metadata/propertie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804</Words>
  <Application>Microsoft Office PowerPoint</Application>
  <PresentationFormat>Presentación en pantalla (4:3)</PresentationFormat>
  <Paragraphs>185</Paragraphs>
  <Slides>16</Slides>
  <Notes>0</Notes>
  <HiddenSlides>0</HiddenSlides>
  <MMClips>6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REDISEÑO DE UNA MÁQUINA BOBINADORA DE CORDONES Y DE UNA MÁQUINA CORTADORA DE CORDONES EN LA EMPRESA CORDEHILOS S.A</vt:lpstr>
      <vt:lpstr>JUSTIFICACIÓN</vt:lpstr>
      <vt:lpstr>OBJETIVOS</vt:lpstr>
      <vt:lpstr>OBJETIVOS</vt:lpstr>
      <vt:lpstr>ESTADO INICIAL DE LAS MÁQUINAS</vt:lpstr>
      <vt:lpstr>ESTADO INICIAL DE LAS MÁQUINAS</vt:lpstr>
      <vt:lpstr>COMPONENTES CRÍTICOS</vt:lpstr>
      <vt:lpstr>COMPONENTES CRÍTICOS</vt:lpstr>
      <vt:lpstr>GENERACIÓN DE ALTERNATIVAS</vt:lpstr>
      <vt:lpstr>GENERACIÓN DE ALTERNATIVAS</vt:lpstr>
      <vt:lpstr>GENERACIÓN DE ALTERNATIVAS</vt:lpstr>
      <vt:lpstr>PUESTA A PUNTO Y PUESTA EN MARCHA</vt:lpstr>
      <vt:lpstr>MAQUINAS EN SU ESTADO ACTUAL</vt:lpstr>
      <vt:lpstr>MAQUINAS EN SU ESTADO ACTUAL</vt:lpstr>
      <vt:lpstr>CONCLUSIONES</vt:lpstr>
      <vt:lpstr>Diapositiva 16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REDISEÑO DE UNA MAQUINA BOBINADORA DE CORDONES Y DE UNA MAQUINA CORTADORA DE CORDONES EN LA EMPRESA CORDEHILOS S.A</dc:title>
  <dc:creator>Paulina</dc:creator>
  <cp:lastModifiedBy>Usuario</cp:lastModifiedBy>
  <cp:revision>35</cp:revision>
  <dcterms:created xsi:type="dcterms:W3CDTF">2009-06-07T20:30:46Z</dcterms:created>
  <dcterms:modified xsi:type="dcterms:W3CDTF">2010-11-10T19:36:10Z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0x0101001E4243A3390CC842A5629756A08C41F2</vt:lpwstr>
  </property>
</Properties>
</file>