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267" r:id="rId7"/>
    <p:sldId id="263" r:id="rId8"/>
    <p:sldId id="270" r:id="rId9"/>
    <p:sldId id="271" r:id="rId10"/>
    <p:sldId id="268" r:id="rId11"/>
    <p:sldId id="257" r:id="rId12"/>
    <p:sldId id="272" r:id="rId13"/>
    <p:sldId id="269" r:id="rId14"/>
    <p:sldId id="258" r:id="rId15"/>
    <p:sldId id="260" r:id="rId16"/>
    <p:sldId id="261" r:id="rId17"/>
    <p:sldId id="262" r:id="rId18"/>
    <p:sldId id="274" r:id="rId19"/>
    <p:sldId id="273" r:id="rId20"/>
    <p:sldId id="264" r:id="rId21"/>
    <p:sldId id="276" r:id="rId22"/>
    <p:sldId id="275" r:id="rId23"/>
    <p:sldId id="265" r:id="rId24"/>
    <p:sldId id="279" r:id="rId25"/>
    <p:sldId id="278" r:id="rId26"/>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308F047-9422-41F7-BEAC-7BBF5BF93ACA}" type="datetimeFigureOut">
              <a:rPr lang="es-AR" smtClean="0"/>
              <a:pPr/>
              <a:t>19/04/2010</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D11AD099-ECAE-40EB-AD09-19311CE73702}"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08F047-9422-41F7-BEAC-7BBF5BF93ACA}" type="datetimeFigureOut">
              <a:rPr lang="es-AR" smtClean="0"/>
              <a:pPr/>
              <a:t>19/04/2010</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AD099-ECAE-40EB-AD09-19311CE73702}"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atwellinternational.com/products/vgrb2-rope-brake-and-umd/video-vgrb2-rope-brake-and-umd/"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Assembly_wedge.avi"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Explosion_terminal.wmv" TargetMode="Externa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Explosion_pinzas.wmv"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NVEExport.0002.m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1285884"/>
          </a:xfrm>
        </p:spPr>
        <p:txBody>
          <a:bodyPr>
            <a:normAutofit/>
          </a:bodyPr>
          <a:lstStyle/>
          <a:p>
            <a:r>
              <a:rPr lang="en-US" sz="2400" dirty="0" smtClean="0">
                <a:solidFill>
                  <a:schemeClr val="tx2">
                    <a:lumMod val="75000"/>
                  </a:schemeClr>
                </a:solidFill>
                <a:latin typeface="Arial" pitchFamily="34" charset="0"/>
                <a:cs typeface="Arial" pitchFamily="34" charset="0"/>
              </a:rPr>
              <a:t>DISEÑO DE UN FRENO MECÁNICO PARA UN TELEFÉRICO BICABLE REVERSIBLE PARA  COSERVICIOS S.A</a:t>
            </a:r>
            <a:endParaRPr lang="es-AR" sz="2400" dirty="0">
              <a:solidFill>
                <a:schemeClr val="tx2">
                  <a:lumMod val="75000"/>
                </a:schemeClr>
              </a:solidFill>
              <a:latin typeface="Arial" pitchFamily="34" charset="0"/>
              <a:cs typeface="Arial" pitchFamily="34" charset="0"/>
            </a:endParaRPr>
          </a:p>
        </p:txBody>
      </p:sp>
      <p:sp>
        <p:nvSpPr>
          <p:cNvPr id="6" name="5 Subtítulo"/>
          <p:cNvSpPr>
            <a:spLocks noGrp="1"/>
          </p:cNvSpPr>
          <p:nvPr>
            <p:ph type="subTitle" idx="1"/>
          </p:nvPr>
        </p:nvSpPr>
        <p:spPr>
          <a:xfrm>
            <a:off x="1371600" y="2428868"/>
            <a:ext cx="6400800" cy="3209932"/>
          </a:xfrm>
        </p:spPr>
        <p:txBody>
          <a:bodyPr/>
          <a:lstStyle/>
          <a:p>
            <a:r>
              <a:rPr lang="es-ES" dirty="0" smtClean="0"/>
              <a:t>Juan Sebastián Penagos Ocampo</a:t>
            </a:r>
          </a:p>
          <a:p>
            <a:endParaRPr lang="es-ES" dirty="0" smtClean="0"/>
          </a:p>
          <a:p>
            <a:r>
              <a:rPr lang="es-ES" dirty="0" smtClean="0"/>
              <a:t>Asesor:</a:t>
            </a:r>
          </a:p>
          <a:p>
            <a:r>
              <a:rPr lang="es-ES" dirty="0" smtClean="0"/>
              <a:t>Juan Santiago Villegas López</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500034" y="1142984"/>
            <a:ext cx="8429684" cy="4786346"/>
          </a:xfrm>
        </p:spPr>
        <p:txBody>
          <a:bodyPr>
            <a:normAutofit fontScale="55000" lnSpcReduction="20000"/>
          </a:bodyPr>
          <a:lstStyle/>
          <a:p>
            <a:pPr algn="l"/>
            <a:r>
              <a:rPr lang="es-CO" dirty="0" smtClean="0">
                <a:solidFill>
                  <a:schemeClr val="bg1">
                    <a:lumMod val="50000"/>
                  </a:schemeClr>
                </a:solidFill>
              </a:rPr>
              <a:t>Objetivo 1: </a:t>
            </a:r>
          </a:p>
          <a:p>
            <a:pPr algn="l"/>
            <a:r>
              <a:rPr lang="es-ES" dirty="0" smtClean="0">
                <a:solidFill>
                  <a:schemeClr val="bg1">
                    <a:lumMod val="50000"/>
                  </a:schemeClr>
                </a:solidFill>
              </a:rPr>
              <a:t>Recolectar la información pertinente sobre los tipos de transporte por cable, con el fin evaluar los sistemas de frenado.</a:t>
            </a:r>
          </a:p>
          <a:p>
            <a:pPr algn="l"/>
            <a:endParaRPr lang="es-CO" dirty="0" smtClean="0"/>
          </a:p>
          <a:p>
            <a:pPr algn="l"/>
            <a:r>
              <a:rPr lang="es-ES" dirty="0" smtClean="0"/>
              <a:t>Objetivo 2: </a:t>
            </a:r>
          </a:p>
          <a:p>
            <a:pPr algn="l"/>
            <a:r>
              <a:rPr lang="es-ES" dirty="0" smtClean="0"/>
              <a:t>Identificar los requerimientos que la normatividad impone con respecto a los sistemas de freno de los transportes por cable.</a:t>
            </a:r>
          </a:p>
          <a:p>
            <a:pPr algn="l"/>
            <a:endParaRPr lang="es-CO" dirty="0" smtClean="0"/>
          </a:p>
          <a:p>
            <a:pPr algn="l"/>
            <a:r>
              <a:rPr lang="es-ES" b="1" dirty="0" smtClean="0">
                <a:solidFill>
                  <a:schemeClr val="tx1"/>
                </a:solidFill>
              </a:rPr>
              <a:t>Objetivo 3:</a:t>
            </a:r>
          </a:p>
          <a:p>
            <a:pPr algn="l"/>
            <a:r>
              <a:rPr lang="es-ES" b="1" dirty="0" smtClean="0">
                <a:solidFill>
                  <a:schemeClr val="tx1"/>
                </a:solidFill>
              </a:rPr>
              <a:t>Plantear un diseño para el sistema de frenado</a:t>
            </a:r>
            <a:endParaRPr lang="es-CO" b="1" dirty="0" smtClean="0">
              <a:solidFill>
                <a:schemeClr val="tx1"/>
              </a:solidFill>
            </a:endParaRPr>
          </a:p>
          <a:p>
            <a:pPr algn="l"/>
            <a:endParaRPr lang="es-CO" dirty="0" smtClean="0"/>
          </a:p>
          <a:p>
            <a:pPr algn="l"/>
            <a:r>
              <a:rPr lang="es-ES" dirty="0" smtClean="0"/>
              <a:t>Objetivo 4:</a:t>
            </a:r>
          </a:p>
          <a:p>
            <a:pPr algn="l"/>
            <a:r>
              <a:rPr lang="es-ES" dirty="0" smtClean="0"/>
              <a:t>Describir las condiciones industriales requeridas para la fabricación</a:t>
            </a:r>
          </a:p>
          <a:p>
            <a:pPr algn="l"/>
            <a:r>
              <a:rPr lang="es-ES" dirty="0" smtClean="0"/>
              <a:t>del freno.</a:t>
            </a:r>
          </a:p>
          <a:p>
            <a:pPr algn="l"/>
            <a:endParaRPr lang="es-CO" dirty="0" smtClean="0"/>
          </a:p>
          <a:p>
            <a:pPr algn="l"/>
            <a:r>
              <a:rPr lang="es-CO" dirty="0" smtClean="0"/>
              <a:t>Objetivo 5:</a:t>
            </a:r>
          </a:p>
          <a:p>
            <a:pPr algn="l"/>
            <a:r>
              <a:rPr lang="es-ES" dirty="0" smtClean="0"/>
              <a:t>Construir los planos generales del sistema.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sebastian\Escritorio\pendiente\tesis\Proyecto Latex\Imagenes\funciones_parciales2.PNG"/>
          <p:cNvPicPr>
            <a:picLocks noChangeAspect="1" noChangeArrowheads="1"/>
          </p:cNvPicPr>
          <p:nvPr/>
        </p:nvPicPr>
        <p:blipFill>
          <a:blip r:embed="rId2" cstate="print"/>
          <a:srcRect/>
          <a:stretch>
            <a:fillRect/>
          </a:stretch>
        </p:blipFill>
        <p:spPr bwMode="auto">
          <a:xfrm>
            <a:off x="1857356" y="785794"/>
            <a:ext cx="5857916" cy="1285884"/>
          </a:xfrm>
          <a:prstGeom prst="rect">
            <a:avLst/>
          </a:prstGeom>
          <a:noFill/>
        </p:spPr>
      </p:pic>
      <p:sp>
        <p:nvSpPr>
          <p:cNvPr id="2" name="1 Título"/>
          <p:cNvSpPr>
            <a:spLocks noGrp="1"/>
          </p:cNvSpPr>
          <p:nvPr>
            <p:ph type="title"/>
          </p:nvPr>
        </p:nvSpPr>
        <p:spPr>
          <a:xfrm>
            <a:off x="428596" y="0"/>
            <a:ext cx="8229600" cy="714356"/>
          </a:xfrm>
        </p:spPr>
        <p:txBody>
          <a:bodyPr>
            <a:normAutofit/>
          </a:bodyPr>
          <a:lstStyle/>
          <a:p>
            <a:r>
              <a:rPr lang="es-ES" sz="2400" dirty="0" smtClean="0"/>
              <a:t>DISEÑO CONCEPTUAL</a:t>
            </a:r>
            <a:endParaRPr lang="en-US" sz="2400" dirty="0"/>
          </a:p>
        </p:txBody>
      </p:sp>
      <p:sp>
        <p:nvSpPr>
          <p:cNvPr id="3" name="2 Marcador de contenido"/>
          <p:cNvSpPr>
            <a:spLocks noGrp="1"/>
          </p:cNvSpPr>
          <p:nvPr>
            <p:ph idx="1"/>
          </p:nvPr>
        </p:nvSpPr>
        <p:spPr>
          <a:xfrm>
            <a:off x="500034" y="571481"/>
            <a:ext cx="8229600" cy="428628"/>
          </a:xfrm>
        </p:spPr>
        <p:txBody>
          <a:bodyPr>
            <a:normAutofit/>
          </a:bodyPr>
          <a:lstStyle/>
          <a:p>
            <a:r>
              <a:rPr lang="es-ES" sz="2000" dirty="0" smtClean="0"/>
              <a:t>Estructura de funciones parciales</a:t>
            </a:r>
            <a:endParaRPr lang="en-US" sz="2000" dirty="0"/>
          </a:p>
        </p:txBody>
      </p:sp>
      <p:sp>
        <p:nvSpPr>
          <p:cNvPr id="5" name="2 Marcador de contenido"/>
          <p:cNvSpPr txBox="1">
            <a:spLocks/>
          </p:cNvSpPr>
          <p:nvPr/>
        </p:nvSpPr>
        <p:spPr>
          <a:xfrm>
            <a:off x="485804" y="2274550"/>
            <a:ext cx="2085932" cy="654383"/>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Matriz morfológica</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1" name="Picture 3" descr="C:\Documents and Settings\sebastian\Escritorio\pendiente\tesis\Proyecto Latex\Imagenes\m_morfo.PNG"/>
          <p:cNvPicPr>
            <a:picLocks noChangeAspect="1" noChangeArrowheads="1"/>
          </p:cNvPicPr>
          <p:nvPr/>
        </p:nvPicPr>
        <p:blipFill>
          <a:blip r:embed="rId3" cstate="print"/>
          <a:srcRect/>
          <a:stretch>
            <a:fillRect/>
          </a:stretch>
        </p:blipFill>
        <p:spPr bwMode="auto">
          <a:xfrm>
            <a:off x="2857488" y="2143116"/>
            <a:ext cx="6143668" cy="4572032"/>
          </a:xfrm>
          <a:prstGeom prst="rect">
            <a:avLst/>
          </a:prstGeom>
          <a:noFill/>
        </p:spPr>
      </p:pic>
      <p:pic>
        <p:nvPicPr>
          <p:cNvPr id="2054" name="Picture 6"/>
          <p:cNvPicPr>
            <a:picLocks noChangeAspect="1" noChangeArrowheads="1"/>
          </p:cNvPicPr>
          <p:nvPr/>
        </p:nvPicPr>
        <p:blipFill>
          <a:blip r:embed="rId4" cstate="print"/>
          <a:srcRect/>
          <a:stretch>
            <a:fillRect/>
          </a:stretch>
        </p:blipFill>
        <p:spPr bwMode="auto">
          <a:xfrm>
            <a:off x="0" y="5929329"/>
            <a:ext cx="2857488" cy="9346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714356"/>
          </a:xfrm>
        </p:spPr>
        <p:txBody>
          <a:bodyPr>
            <a:normAutofit/>
          </a:bodyPr>
          <a:lstStyle/>
          <a:p>
            <a:r>
              <a:rPr lang="es-ES" sz="2400" dirty="0" smtClean="0"/>
              <a:t>ALTERNATIVAS</a:t>
            </a:r>
            <a:endParaRPr lang="en-US" sz="2400" dirty="0"/>
          </a:p>
        </p:txBody>
      </p:sp>
      <p:sp>
        <p:nvSpPr>
          <p:cNvPr id="3" name="2 Marcador de contenido"/>
          <p:cNvSpPr>
            <a:spLocks noGrp="1"/>
          </p:cNvSpPr>
          <p:nvPr>
            <p:ph idx="1"/>
          </p:nvPr>
        </p:nvSpPr>
        <p:spPr>
          <a:xfrm>
            <a:off x="500034" y="571481"/>
            <a:ext cx="8229600" cy="428628"/>
          </a:xfrm>
        </p:spPr>
        <p:txBody>
          <a:bodyPr>
            <a:normAutofit/>
          </a:bodyPr>
          <a:lstStyle/>
          <a:p>
            <a:r>
              <a:rPr lang="es-ES" sz="2000" dirty="0" smtClean="0"/>
              <a:t>Alternativas para la subfunción de sujetar</a:t>
            </a:r>
            <a:endParaRPr lang="en-US" sz="2000" dirty="0"/>
          </a:p>
        </p:txBody>
      </p:sp>
      <p:pic>
        <p:nvPicPr>
          <p:cNvPr id="3074" name="Picture 2" descr="C:\Documents and Settings\sebastian\Escritorio\pendiente\tesis\Proyecto Latex\Imagenes\drop_jaw.PNG">
            <a:hlinkClick r:id="rId2"/>
          </p:cNvPr>
          <p:cNvPicPr>
            <a:picLocks noChangeAspect="1" noChangeArrowheads="1"/>
          </p:cNvPicPr>
          <p:nvPr/>
        </p:nvPicPr>
        <p:blipFill>
          <a:blip r:embed="rId3" cstate="print"/>
          <a:srcRect/>
          <a:stretch>
            <a:fillRect/>
          </a:stretch>
        </p:blipFill>
        <p:spPr bwMode="auto">
          <a:xfrm>
            <a:off x="6143636" y="1703905"/>
            <a:ext cx="2428892" cy="2439475"/>
          </a:xfrm>
          <a:prstGeom prst="rect">
            <a:avLst/>
          </a:prstGeom>
          <a:noFill/>
        </p:spPr>
      </p:pic>
      <p:pic>
        <p:nvPicPr>
          <p:cNvPr id="3075" name="Picture 3" descr="C:\Documents and Settings\sebastian\Escritorio\pendiente\tesis\Proyecto Latex\Imagenes\freno_cuna.PNG">
            <a:hlinkClick r:id="rId4" action="ppaction://hlinkfile"/>
          </p:cNvPr>
          <p:cNvPicPr>
            <a:picLocks noChangeAspect="1" noChangeArrowheads="1"/>
          </p:cNvPicPr>
          <p:nvPr/>
        </p:nvPicPr>
        <p:blipFill>
          <a:blip r:embed="rId5" cstate="print"/>
          <a:srcRect/>
          <a:stretch>
            <a:fillRect/>
          </a:stretch>
        </p:blipFill>
        <p:spPr bwMode="auto">
          <a:xfrm>
            <a:off x="357158" y="2005017"/>
            <a:ext cx="2314575" cy="2066925"/>
          </a:xfrm>
          <a:prstGeom prst="rect">
            <a:avLst/>
          </a:prstGeom>
          <a:noFill/>
        </p:spPr>
      </p:pic>
      <p:pic>
        <p:nvPicPr>
          <p:cNvPr id="3076" name="Picture 4" descr="C:\Documents and Settings\sebastian\Escritorio\pendiente\tesis\Proyecto Latex\Imagenes\freno_tijera.PNG"/>
          <p:cNvPicPr>
            <a:picLocks noChangeAspect="1" noChangeArrowheads="1"/>
          </p:cNvPicPr>
          <p:nvPr/>
        </p:nvPicPr>
        <p:blipFill>
          <a:blip r:embed="rId6" cstate="print"/>
          <a:srcRect/>
          <a:stretch>
            <a:fillRect/>
          </a:stretch>
        </p:blipFill>
        <p:spPr bwMode="auto">
          <a:xfrm>
            <a:off x="3714744" y="1428736"/>
            <a:ext cx="1153845" cy="2643206"/>
          </a:xfrm>
          <a:prstGeom prst="rect">
            <a:avLst/>
          </a:prstGeom>
          <a:noFill/>
        </p:spPr>
      </p:pic>
      <p:sp>
        <p:nvSpPr>
          <p:cNvPr id="10" name="2 Marcador de contenido"/>
          <p:cNvSpPr txBox="1">
            <a:spLocks/>
          </p:cNvSpPr>
          <p:nvPr/>
        </p:nvSpPr>
        <p:spPr>
          <a:xfrm>
            <a:off x="500034" y="4286256"/>
            <a:ext cx="2085932" cy="65438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	</a:t>
            </a:r>
            <a:r>
              <a:rPr kumimoji="0" lang="es-ES" sz="2000" b="0" i="0" u="none" strike="noStrike" kern="1200" cap="none" spc="0" normalizeH="0" noProof="0" dirty="0" smtClean="0">
                <a:ln>
                  <a:noFill/>
                </a:ln>
                <a:solidFill>
                  <a:schemeClr val="tx1"/>
                </a:solidFill>
                <a:effectLst/>
                <a:uLnTx/>
                <a:uFillTx/>
                <a:latin typeface="+mn-lt"/>
                <a:ea typeface="+mn-ea"/>
                <a:cs typeface="+mn-cs"/>
              </a:rPr>
              <a:t>      </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Cuña</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2 Marcador de contenido"/>
          <p:cNvSpPr txBox="1">
            <a:spLocks/>
          </p:cNvSpPr>
          <p:nvPr/>
        </p:nvSpPr>
        <p:spPr>
          <a:xfrm>
            <a:off x="3571868" y="4286256"/>
            <a:ext cx="2085932" cy="65438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     Pinzas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2 Marcador de contenido"/>
          <p:cNvSpPr txBox="1">
            <a:spLocks/>
          </p:cNvSpPr>
          <p:nvPr/>
        </p:nvSpPr>
        <p:spPr>
          <a:xfrm>
            <a:off x="6357950" y="4286256"/>
            <a:ext cx="2085932" cy="57150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     Drop jaw</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400" dirty="0" smtClean="0"/>
              <a:t>EVALUACIÓN DE ALTERNATIVAS</a:t>
            </a:r>
            <a:endParaRPr lang="en-US" sz="2400" dirty="0"/>
          </a:p>
        </p:txBody>
      </p:sp>
      <p:graphicFrame>
        <p:nvGraphicFramePr>
          <p:cNvPr id="5" name="4 Tabla"/>
          <p:cNvGraphicFramePr>
            <a:graphicFrameLocks noGrp="1"/>
          </p:cNvGraphicFramePr>
          <p:nvPr/>
        </p:nvGraphicFramePr>
        <p:xfrm>
          <a:off x="428594" y="1643053"/>
          <a:ext cx="8001059" cy="2599146"/>
        </p:xfrm>
        <a:graphic>
          <a:graphicData uri="http://schemas.openxmlformats.org/drawingml/2006/table">
            <a:tbl>
              <a:tblPr/>
              <a:tblGrid>
                <a:gridCol w="1327582"/>
                <a:gridCol w="983833"/>
                <a:gridCol w="948274"/>
                <a:gridCol w="948274"/>
                <a:gridCol w="948274"/>
                <a:gridCol w="948274"/>
                <a:gridCol w="948274"/>
                <a:gridCol w="948274"/>
              </a:tblGrid>
              <a:tr h="288794">
                <a:tc>
                  <a:txBody>
                    <a:bodyPr/>
                    <a:lstStyle/>
                    <a:p>
                      <a:pPr algn="ctr" fontAlgn="b"/>
                      <a:r>
                        <a:rPr lang="es-CO" sz="1200" b="1" i="0" u="none" strike="noStrike" noProof="0" dirty="0" smtClean="0">
                          <a:solidFill>
                            <a:srgbClr val="000000"/>
                          </a:solidFill>
                          <a:latin typeface="Calibri"/>
                        </a:rPr>
                        <a:t>Criterio</a:t>
                      </a:r>
                      <a:endParaRPr lang="es-CO" sz="1200" b="1" i="0" u="none" strike="noStrike" noProof="0" dirty="0">
                        <a:solidFill>
                          <a:srgbClr val="000000"/>
                        </a:solidFill>
                        <a:latin typeface="Calibri"/>
                      </a:endParaRP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latin typeface="Calibri"/>
                        </a:rPr>
                        <a:t>Peso </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200" b="1" i="0" u="none" strike="noStrike">
                          <a:solidFill>
                            <a:srgbClr val="000000"/>
                          </a:solidFill>
                          <a:latin typeface="Calibri"/>
                        </a:rPr>
                        <a:t>C1(Cuña)</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1200" b="1" i="0" u="none" strike="noStrike">
                          <a:solidFill>
                            <a:srgbClr val="000000"/>
                          </a:solidFill>
                          <a:latin typeface="Calibri"/>
                        </a:rPr>
                        <a:t>C2(Pinzas)</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1200" b="1" i="0" u="none" strike="noStrike">
                          <a:solidFill>
                            <a:srgbClr val="000000"/>
                          </a:solidFill>
                          <a:latin typeface="Calibri"/>
                        </a:rPr>
                        <a:t>C3(Drop jaw)</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288794">
                <a:tc>
                  <a:txBody>
                    <a:bodyPr/>
                    <a:lstStyle/>
                    <a:p>
                      <a:pPr algn="l" fontAlgn="b"/>
                      <a:r>
                        <a:rPr lang="en-US" sz="1200" b="0" i="0" u="none" strike="noStrike">
                          <a:solidFill>
                            <a:srgbClr val="000000"/>
                          </a:solidFill>
                          <a:latin typeface="Calibri"/>
                        </a:rPr>
                        <a:t> </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latin typeface="Calibri"/>
                        </a:rPr>
                        <a:t> </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Calif</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valor</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Calif</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valor</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Calif</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valor</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l" fontAlgn="b"/>
                      <a:r>
                        <a:rPr lang="en-US" sz="1200" b="1" i="0" u="none" strike="noStrike">
                          <a:solidFill>
                            <a:srgbClr val="000000"/>
                          </a:solidFill>
                          <a:latin typeface="Calibri"/>
                        </a:rPr>
                        <a:t>Economía</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10</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0.2</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l" fontAlgn="b"/>
                      <a:r>
                        <a:rPr lang="en-US" sz="1200" b="1" i="0" u="none" strike="noStrike">
                          <a:solidFill>
                            <a:srgbClr val="000000"/>
                          </a:solidFill>
                          <a:latin typeface="Calibri"/>
                        </a:rPr>
                        <a:t>Seguridad</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20</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rgbClr val="000000"/>
                          </a:solidFill>
                          <a:latin typeface="Calibri"/>
                        </a:rPr>
                        <a:t>3.5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0.7</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0.7</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l" fontAlgn="b"/>
                      <a:r>
                        <a:rPr lang="en-US" sz="1200" b="1" i="0" u="none" strike="noStrike">
                          <a:solidFill>
                            <a:srgbClr val="000000"/>
                          </a:solidFill>
                          <a:latin typeface="Calibri"/>
                        </a:rPr>
                        <a:t>Fac. Manufactura</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10</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0.35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0.2</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l" fontAlgn="b"/>
                      <a:r>
                        <a:rPr lang="en-US" sz="1200" b="1" i="0" u="none" strike="noStrike">
                          <a:solidFill>
                            <a:srgbClr val="000000"/>
                          </a:solidFill>
                          <a:latin typeface="Calibri"/>
                        </a:rPr>
                        <a:t>Mantenimiento</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10</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0.3</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l" fontAlgn="b"/>
                      <a:r>
                        <a:rPr lang="en-US" sz="1200" b="1" i="0" u="none" strike="noStrike">
                          <a:solidFill>
                            <a:srgbClr val="000000"/>
                          </a:solidFill>
                          <a:latin typeface="Calibri"/>
                        </a:rPr>
                        <a:t>C. Accionamiento</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1.25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0.75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1.25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l" fontAlgn="b"/>
                      <a:r>
                        <a:rPr lang="en-US" sz="1200" b="1" i="0" u="none" strike="noStrike" dirty="0" err="1">
                          <a:solidFill>
                            <a:srgbClr val="000000"/>
                          </a:solidFill>
                          <a:latin typeface="Calibri"/>
                        </a:rPr>
                        <a:t>Tipo</a:t>
                      </a:r>
                      <a:r>
                        <a:rPr lang="en-US" sz="1200" b="1" i="0" u="none" strike="noStrike" dirty="0">
                          <a:solidFill>
                            <a:srgbClr val="000000"/>
                          </a:solidFill>
                          <a:latin typeface="Calibri"/>
                        </a:rPr>
                        <a:t> de </a:t>
                      </a:r>
                      <a:r>
                        <a:rPr lang="en-US" sz="1200" b="1" i="0" u="none" strike="noStrike" dirty="0" err="1">
                          <a:solidFill>
                            <a:srgbClr val="000000"/>
                          </a:solidFill>
                          <a:latin typeface="Calibri"/>
                        </a:rPr>
                        <a:t>liberación</a:t>
                      </a:r>
                      <a:endParaRPr lang="en-US" sz="1200" b="1" i="0" u="none" strike="noStrike" dirty="0">
                        <a:solidFill>
                          <a:srgbClr val="000000"/>
                        </a:solidFill>
                        <a:latin typeface="Calibri"/>
                      </a:endParaRP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2</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3</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0.75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794">
                <a:tc>
                  <a:txBody>
                    <a:bodyPr/>
                    <a:lstStyle/>
                    <a:p>
                      <a:pPr algn="r" fontAlgn="b"/>
                      <a:r>
                        <a:rPr lang="en-US" sz="1200" b="0" i="1" u="none" strike="noStrike">
                          <a:solidFill>
                            <a:srgbClr val="000000"/>
                          </a:solidFill>
                          <a:latin typeface="Calibri"/>
                        </a:rPr>
                        <a:t>TOTAL</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a:solidFill>
                            <a:srgbClr val="000000"/>
                          </a:solidFill>
                          <a:latin typeface="Calibri"/>
                        </a:rPr>
                        <a:t>100</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latin typeface="Calibri"/>
                        </a:rPr>
                        <a:t> </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rgbClr val="000000"/>
                          </a:solidFill>
                          <a:latin typeface="Calibri"/>
                        </a:rPr>
                        <a:t>3.6</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dirty="0">
                          <a:solidFill>
                            <a:srgbClr val="000000"/>
                          </a:solidFill>
                          <a:latin typeface="Calibri"/>
                        </a:rPr>
                        <a:t> </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rgbClr val="000000"/>
                          </a:solidFill>
                          <a:latin typeface="Calibri"/>
                        </a:rPr>
                        <a:t>4.05</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l" fontAlgn="b"/>
                      <a:r>
                        <a:rPr lang="en-US" sz="1200" b="0" i="0" u="none" strike="noStrike">
                          <a:solidFill>
                            <a:srgbClr val="000000"/>
                          </a:solidFill>
                          <a:latin typeface="Calibri"/>
                        </a:rPr>
                        <a:t> </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200" b="0" i="0" u="none" strike="noStrike" dirty="0">
                          <a:solidFill>
                            <a:srgbClr val="000000"/>
                          </a:solidFill>
                          <a:latin typeface="Calibri"/>
                        </a:rPr>
                        <a:t>3.4</a:t>
                      </a:r>
                    </a:p>
                  </a:txBody>
                  <a:tcPr marL="9036" marR="9036" marT="90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a:hlinkClick r:id="rId2" action="ppaction://hlinkfile"/>
          </p:cNvPr>
          <p:cNvPicPr/>
          <p:nvPr/>
        </p:nvPicPr>
        <p:blipFill>
          <a:blip r:embed="rId3" cstate="print"/>
          <a:srcRect/>
          <a:stretch>
            <a:fillRect/>
          </a:stretch>
        </p:blipFill>
        <p:spPr bwMode="auto">
          <a:xfrm>
            <a:off x="5982165" y="3929066"/>
            <a:ext cx="3233305" cy="1969687"/>
          </a:xfrm>
          <a:prstGeom prst="rect">
            <a:avLst/>
          </a:prstGeom>
          <a:noFill/>
          <a:ln w="9525">
            <a:noFill/>
            <a:miter lim="800000"/>
            <a:headEnd/>
            <a:tailEnd/>
          </a:ln>
        </p:spPr>
      </p:pic>
      <p:sp>
        <p:nvSpPr>
          <p:cNvPr id="2" name="1 Título"/>
          <p:cNvSpPr>
            <a:spLocks noGrp="1"/>
          </p:cNvSpPr>
          <p:nvPr>
            <p:ph type="title"/>
          </p:nvPr>
        </p:nvSpPr>
        <p:spPr>
          <a:xfrm>
            <a:off x="428596" y="0"/>
            <a:ext cx="8229600" cy="1143000"/>
          </a:xfrm>
        </p:spPr>
        <p:txBody>
          <a:bodyPr>
            <a:normAutofit/>
          </a:bodyPr>
          <a:lstStyle/>
          <a:p>
            <a:r>
              <a:rPr lang="es-ES" sz="2400" dirty="0" smtClean="0"/>
              <a:t>DISEÑO FRENO  PINZAS</a:t>
            </a:r>
            <a:endParaRPr lang="en-US" sz="2400" dirty="0"/>
          </a:p>
        </p:txBody>
      </p:sp>
      <p:sp>
        <p:nvSpPr>
          <p:cNvPr id="6" name="2 Subtítulo"/>
          <p:cNvSpPr txBox="1">
            <a:spLocks/>
          </p:cNvSpPr>
          <p:nvPr/>
        </p:nvSpPr>
        <p:spPr>
          <a:xfrm>
            <a:off x="428596" y="1000108"/>
            <a:ext cx="4143404" cy="4500594"/>
          </a:xfrm>
          <a:prstGeom prst="rect">
            <a:avLst/>
          </a:prstGeom>
        </p:spPr>
        <p:txBody>
          <a:bodyPr vert="horz" lIns="91440" tIns="45720" rIns="91440" bIns="45720" numCol="1"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ES" sz="2000" dirty="0" smtClean="0">
                <a:solidFill>
                  <a:schemeClr val="tx1">
                    <a:lumMod val="50000"/>
                    <a:lumOff val="50000"/>
                  </a:schemeClr>
                </a:solidFill>
                <a:latin typeface="Arial" pitchFamily="34" charset="0"/>
                <a:cs typeface="Arial" pitchFamily="34" charset="0"/>
              </a:rPr>
              <a:t>CALCULOS</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Distancia teórica de frenado</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Resorte</a:t>
            </a:r>
            <a:endParaRPr lang="es-ES" sz="2000" baseline="0" dirty="0" smtClean="0">
              <a:solidFill>
                <a:schemeClr val="tx1">
                  <a:lumMod val="50000"/>
                  <a:lumOff val="50000"/>
                </a:schemeClr>
              </a:solidFill>
              <a:latin typeface="Arial" pitchFamily="34" charset="0"/>
              <a:cs typeface="Arial" pitchFamily="34" charset="0"/>
            </a:endParaRP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Tornillo regulador del resorte</a:t>
            </a:r>
            <a:endParaRPr kumimoji="0" lang="es-ES" sz="2000" b="0" i="0" u="none" strike="noStrike" kern="1200" cap="none" spc="0" normalizeH="0" noProof="0" dirty="0" smtClean="0">
              <a:ln>
                <a:noFill/>
              </a:ln>
              <a:solidFill>
                <a:schemeClr val="tx1">
                  <a:lumMod val="50000"/>
                  <a:lumOff val="50000"/>
                </a:schemeClr>
              </a:solidFill>
              <a:effectLst/>
              <a:uLnTx/>
              <a:uFillTx/>
              <a:latin typeface="Arial" pitchFamily="34" charset="0"/>
              <a:ea typeface="+mn-ea"/>
              <a:cs typeface="Arial" pitchFamily="34" charset="0"/>
            </a:endParaRP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Pasadores superiores</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Pasador pivote</a:t>
            </a:r>
            <a:endPar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endParaRP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Numero</a:t>
            </a:r>
            <a:r>
              <a:rPr kumimoji="0" lang="es-ES" sz="2000" b="0" i="0" u="none" strike="noStrike" kern="1200" cap="none" spc="0" normalizeH="0" noProof="0" dirty="0" smtClean="0">
                <a:ln>
                  <a:noFill/>
                </a:ln>
                <a:solidFill>
                  <a:schemeClr val="tx1">
                    <a:lumMod val="50000"/>
                    <a:lumOff val="50000"/>
                  </a:schemeClr>
                </a:solidFill>
                <a:effectLst/>
                <a:uLnTx/>
                <a:uFillTx/>
                <a:latin typeface="Arial" pitchFamily="34" charset="0"/>
                <a:ea typeface="+mn-ea"/>
                <a:cs typeface="Arial" pitchFamily="34" charset="0"/>
              </a:rPr>
              <a:t> de tornillos ensamble zapata</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noProof="0" dirty="0" smtClean="0">
                <a:ln>
                  <a:noFill/>
                </a:ln>
                <a:solidFill>
                  <a:schemeClr val="tx1">
                    <a:lumMod val="50000"/>
                    <a:lumOff val="50000"/>
                  </a:schemeClr>
                </a:solidFill>
                <a:effectLst/>
                <a:uLnTx/>
                <a:uFillTx/>
                <a:latin typeface="Arial" pitchFamily="34" charset="0"/>
                <a:ea typeface="+mn-ea"/>
                <a:cs typeface="Arial" pitchFamily="34" charset="0"/>
              </a:rPr>
              <a:t>Área efectiva zapata</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baseline="0" dirty="0" smtClean="0">
                <a:solidFill>
                  <a:schemeClr val="tx1">
                    <a:lumMod val="50000"/>
                    <a:lumOff val="50000"/>
                  </a:schemeClr>
                </a:solidFill>
                <a:latin typeface="Arial" pitchFamily="34" charset="0"/>
                <a:cs typeface="Arial" pitchFamily="34" charset="0"/>
              </a:rPr>
              <a:t>Sistema</a:t>
            </a:r>
            <a:r>
              <a:rPr lang="es-ES" sz="2000" dirty="0" smtClean="0">
                <a:solidFill>
                  <a:schemeClr val="tx1">
                    <a:lumMod val="50000"/>
                    <a:lumOff val="50000"/>
                  </a:schemeClr>
                </a:solidFill>
                <a:latin typeface="Arial" pitchFamily="34" charset="0"/>
                <a:cs typeface="Arial" pitchFamily="34" charset="0"/>
              </a:rPr>
              <a:t> hidráulico</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Estructura</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Tensor terminal</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Sistema eléctrico</a:t>
            </a:r>
            <a:endParaRPr kumimoji="0" lang="en-U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7" name="2 Subtítulo"/>
          <p:cNvSpPr txBox="1">
            <a:spLocks/>
          </p:cNvSpPr>
          <p:nvPr/>
        </p:nvSpPr>
        <p:spPr>
          <a:xfrm>
            <a:off x="4714876" y="928670"/>
            <a:ext cx="4143404" cy="857256"/>
          </a:xfrm>
          <a:prstGeom prst="rect">
            <a:avLst/>
          </a:prstGeom>
        </p:spPr>
        <p:txBody>
          <a:bodyPr vert="horz" lIns="91440" tIns="45720" rIns="91440" bIns="45720" numCol="1"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ES" sz="2000" dirty="0" smtClean="0">
                <a:solidFill>
                  <a:schemeClr val="tx1">
                    <a:lumMod val="50000"/>
                    <a:lumOff val="50000"/>
                  </a:schemeClr>
                </a:solidFill>
                <a:latin typeface="Arial" pitchFamily="34" charset="0"/>
                <a:cs typeface="Arial" pitchFamily="34" charset="0"/>
              </a:rPr>
              <a:t>MODELOS CAD</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Freno pinza</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8" name="2 Subtítulo"/>
          <p:cNvSpPr txBox="1">
            <a:spLocks/>
          </p:cNvSpPr>
          <p:nvPr/>
        </p:nvSpPr>
        <p:spPr>
          <a:xfrm>
            <a:off x="4643438" y="3786190"/>
            <a:ext cx="4143404" cy="857256"/>
          </a:xfrm>
          <a:prstGeom prst="rect">
            <a:avLst/>
          </a:prstGeom>
        </p:spPr>
        <p:txBody>
          <a:bodyPr vert="horz" lIns="91440" tIns="45720" rIns="91440" bIns="45720" numCol="1" rtlCol="0">
            <a:normAutofit/>
          </a:bodyPr>
          <a:lstStyle/>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Tensor terminal</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pic>
        <p:nvPicPr>
          <p:cNvPr id="9" name="8 Imagen">
            <a:hlinkClick r:id="rId4" action="ppaction://hlinkfile"/>
          </p:cNvPr>
          <p:cNvPicPr/>
          <p:nvPr/>
        </p:nvPicPr>
        <p:blipFill>
          <a:blip r:embed="rId5" cstate="print"/>
          <a:srcRect/>
          <a:stretch>
            <a:fillRect/>
          </a:stretch>
        </p:blipFill>
        <p:spPr bwMode="auto">
          <a:xfrm>
            <a:off x="6572264" y="1214422"/>
            <a:ext cx="2298122" cy="2587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642942"/>
          </a:xfrm>
        </p:spPr>
        <p:txBody>
          <a:bodyPr>
            <a:normAutofit/>
          </a:bodyPr>
          <a:lstStyle/>
          <a:p>
            <a:r>
              <a:rPr lang="en-US" sz="2400" dirty="0" smtClean="0">
                <a:solidFill>
                  <a:schemeClr val="tx2">
                    <a:lumMod val="75000"/>
                  </a:schemeClr>
                </a:solidFill>
                <a:latin typeface="Arial" pitchFamily="34" charset="0"/>
                <a:cs typeface="Arial" pitchFamily="34" charset="0"/>
              </a:rPr>
              <a:t>CONCLUSIONES OBJETIVO 3</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071546"/>
            <a:ext cx="8429684" cy="5143536"/>
          </a:xfrm>
        </p:spPr>
        <p:txBody>
          <a:bodyPr numCol="1">
            <a:normAutofit fontScale="70000" lnSpcReduction="20000"/>
          </a:bodyPr>
          <a:lstStyle/>
          <a:p>
            <a:pPr algn="l">
              <a:buFont typeface="Arial" pitchFamily="34" charset="0"/>
              <a:buChar char="•"/>
            </a:pPr>
            <a:r>
              <a:rPr lang="es-CO" sz="2000" dirty="0" smtClean="0">
                <a:solidFill>
                  <a:schemeClr val="tx1">
                    <a:lumMod val="50000"/>
                    <a:lumOff val="50000"/>
                  </a:schemeClr>
                </a:solidFill>
                <a:latin typeface="Arial" pitchFamily="34" charset="0"/>
                <a:cs typeface="Arial" pitchFamily="34" charset="0"/>
              </a:rPr>
              <a:t>El proceso de diseño no es un proceso lineal.</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La alternativa escogida en este análisis puede diferir de la alternativa que escoja el fabricante</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Es muy  importante tener en cuenta el tipo de desactivación a la hora de evaluar el tipo de mecanismo de sujeción.</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Una zapata de freno es </a:t>
            </a:r>
            <a:r>
              <a:rPr lang="es-ES" sz="2000" dirty="0" err="1" smtClean="0">
                <a:solidFill>
                  <a:schemeClr val="tx1">
                    <a:lumMod val="50000"/>
                    <a:lumOff val="50000"/>
                  </a:schemeClr>
                </a:solidFill>
                <a:latin typeface="Arial" pitchFamily="34" charset="0"/>
                <a:cs typeface="Arial" pitchFamily="34" charset="0"/>
              </a:rPr>
              <a:t>autoenergizante</a:t>
            </a:r>
            <a:r>
              <a:rPr lang="es-ES" sz="2000" dirty="0" smtClean="0">
                <a:solidFill>
                  <a:schemeClr val="tx1">
                    <a:lumMod val="50000"/>
                    <a:lumOff val="50000"/>
                  </a:schemeClr>
                </a:solidFill>
                <a:latin typeface="Arial" pitchFamily="34" charset="0"/>
                <a:cs typeface="Arial" pitchFamily="34" charset="0"/>
              </a:rPr>
              <a:t> si el sentido de su momento ayuda a aplicar el freno</a:t>
            </a:r>
          </a:p>
          <a:p>
            <a:pPr algn="l">
              <a:buFont typeface="Arial" pitchFamily="34" charset="0"/>
              <a:buChar char="•"/>
            </a:pPr>
            <a:endParaRPr lang="es-CO"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La fuerza de frenado y la distancia de frenado no dependen del área de contacto como se ve en las ecuaciones que involucran la fuerza de fricción</a:t>
            </a:r>
          </a:p>
          <a:p>
            <a:pPr algn="l">
              <a:buFont typeface="Arial" pitchFamily="34" charset="0"/>
              <a:buChar char="•"/>
            </a:pPr>
            <a:endParaRPr lang="es-CO"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El cálculo del resorte es un proceso iterativo en el cual hay que darle valor arbitrariamente a muchas variables</a:t>
            </a:r>
          </a:p>
          <a:p>
            <a:pPr algn="l">
              <a:buFont typeface="Arial" pitchFamily="34" charset="0"/>
              <a:buChar char="•"/>
            </a:pPr>
            <a:endParaRPr lang="es-CO"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Siempre se debe investigar la flexión cuando se trate de pasadores sueltos</a:t>
            </a:r>
          </a:p>
          <a:p>
            <a:pPr algn="l">
              <a:buFont typeface="Arial" pitchFamily="34" charset="0"/>
              <a:buChar char="•"/>
            </a:pPr>
            <a:endParaRPr lang="es-CO"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Al momento de realizar el diseño del freno tipo pinza, el primer elemento que se debe diseñar y fabricar es el resorte</a:t>
            </a:r>
          </a:p>
          <a:p>
            <a:pPr algn="l">
              <a:buFont typeface="Arial" pitchFamily="34" charset="0"/>
              <a:buChar char="•"/>
            </a:pPr>
            <a:endParaRPr lang="es-CO"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Las calzas de las zapatas son lo último que se diseña y fabrica</a:t>
            </a:r>
            <a:endParaRPr lang="es-AR" sz="2000" dirty="0">
              <a:solidFill>
                <a:schemeClr val="tx1">
                  <a:lumMod val="50000"/>
                  <a:lumOff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500034" y="1142984"/>
            <a:ext cx="8429684" cy="4786346"/>
          </a:xfrm>
        </p:spPr>
        <p:txBody>
          <a:bodyPr>
            <a:normAutofit fontScale="55000" lnSpcReduction="20000"/>
          </a:bodyPr>
          <a:lstStyle/>
          <a:p>
            <a:pPr algn="l"/>
            <a:r>
              <a:rPr lang="es-CO" dirty="0" smtClean="0">
                <a:solidFill>
                  <a:schemeClr val="bg1">
                    <a:lumMod val="50000"/>
                  </a:schemeClr>
                </a:solidFill>
              </a:rPr>
              <a:t>Objetivo 1: </a:t>
            </a:r>
          </a:p>
          <a:p>
            <a:pPr algn="l"/>
            <a:r>
              <a:rPr lang="es-ES" dirty="0" smtClean="0">
                <a:solidFill>
                  <a:schemeClr val="bg1">
                    <a:lumMod val="50000"/>
                  </a:schemeClr>
                </a:solidFill>
              </a:rPr>
              <a:t>Recolectar la información pertinente sobre los tipos de transporte por cable, con el fin evaluar los sistemas de frenado.</a:t>
            </a:r>
          </a:p>
          <a:p>
            <a:pPr algn="l"/>
            <a:endParaRPr lang="es-CO" dirty="0" smtClean="0"/>
          </a:p>
          <a:p>
            <a:pPr algn="l"/>
            <a:r>
              <a:rPr lang="es-ES" dirty="0" smtClean="0"/>
              <a:t>Objetivo 2: </a:t>
            </a:r>
          </a:p>
          <a:p>
            <a:pPr algn="l"/>
            <a:r>
              <a:rPr lang="es-ES" dirty="0" smtClean="0"/>
              <a:t>Identificar los requerimientos que la normatividad impone con respecto a los sistemas de freno de los transportes por cable.</a:t>
            </a:r>
          </a:p>
          <a:p>
            <a:pPr algn="l"/>
            <a:endParaRPr lang="es-CO" dirty="0" smtClean="0"/>
          </a:p>
          <a:p>
            <a:pPr algn="l"/>
            <a:r>
              <a:rPr lang="es-ES" dirty="0" smtClean="0">
                <a:solidFill>
                  <a:schemeClr val="bg1">
                    <a:lumMod val="50000"/>
                  </a:schemeClr>
                </a:solidFill>
              </a:rPr>
              <a:t>Objetivo 3:</a:t>
            </a:r>
          </a:p>
          <a:p>
            <a:pPr algn="l"/>
            <a:r>
              <a:rPr lang="es-ES" dirty="0" smtClean="0">
                <a:solidFill>
                  <a:schemeClr val="bg1">
                    <a:lumMod val="50000"/>
                  </a:schemeClr>
                </a:solidFill>
              </a:rPr>
              <a:t>Plantear un diseño para el sistema de frenado</a:t>
            </a:r>
            <a:endParaRPr lang="es-CO" dirty="0" smtClean="0">
              <a:solidFill>
                <a:schemeClr val="bg1">
                  <a:lumMod val="50000"/>
                </a:schemeClr>
              </a:solidFill>
            </a:endParaRPr>
          </a:p>
          <a:p>
            <a:pPr algn="l"/>
            <a:endParaRPr lang="es-CO" dirty="0" smtClean="0"/>
          </a:p>
          <a:p>
            <a:pPr algn="l"/>
            <a:r>
              <a:rPr lang="es-ES" b="1" dirty="0" smtClean="0">
                <a:solidFill>
                  <a:schemeClr val="tx1"/>
                </a:solidFill>
              </a:rPr>
              <a:t>Objetivo 4:</a:t>
            </a:r>
          </a:p>
          <a:p>
            <a:pPr algn="l"/>
            <a:r>
              <a:rPr lang="es-ES" b="1" dirty="0" smtClean="0">
                <a:solidFill>
                  <a:schemeClr val="tx1"/>
                </a:solidFill>
              </a:rPr>
              <a:t>Describir las condiciones industriales requeridas para la fabricación</a:t>
            </a:r>
          </a:p>
          <a:p>
            <a:pPr algn="l"/>
            <a:r>
              <a:rPr lang="es-ES" b="1" dirty="0" smtClean="0">
                <a:solidFill>
                  <a:schemeClr val="tx1"/>
                </a:solidFill>
              </a:rPr>
              <a:t>del freno.</a:t>
            </a:r>
          </a:p>
          <a:p>
            <a:pPr algn="l"/>
            <a:endParaRPr lang="es-CO" dirty="0" smtClean="0"/>
          </a:p>
          <a:p>
            <a:pPr algn="l"/>
            <a:r>
              <a:rPr lang="es-CO" dirty="0" smtClean="0"/>
              <a:t>Objetivo 5:</a:t>
            </a:r>
          </a:p>
          <a:p>
            <a:pPr algn="l"/>
            <a:r>
              <a:rPr lang="es-ES" dirty="0" smtClean="0"/>
              <a:t>Construir los planos generales del sistema.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CO" sz="2400" dirty="0" smtClean="0"/>
              <a:t>CONDICIONES INDUSTRIALES REQUERIDAS PARA LA FABRICACIÓN</a:t>
            </a:r>
            <a:endParaRPr lang="en-US" sz="2400" dirty="0"/>
          </a:p>
        </p:txBody>
      </p:sp>
      <p:sp>
        <p:nvSpPr>
          <p:cNvPr id="6" name="2 Subtítulo"/>
          <p:cNvSpPr txBox="1">
            <a:spLocks/>
          </p:cNvSpPr>
          <p:nvPr/>
        </p:nvSpPr>
        <p:spPr>
          <a:xfrm>
            <a:off x="714348" y="1214422"/>
            <a:ext cx="4143404" cy="357190"/>
          </a:xfrm>
          <a:prstGeom prst="rect">
            <a:avLst/>
          </a:prstGeom>
        </p:spPr>
        <p:txBody>
          <a:bodyPr vert="horz" lIns="91440" tIns="45720" rIns="91440" bIns="45720" numCol="1"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CO" sz="2200" dirty="0" smtClean="0">
                <a:solidFill>
                  <a:schemeClr val="tx1">
                    <a:lumMod val="50000"/>
                    <a:lumOff val="50000"/>
                  </a:schemeClr>
                </a:solidFill>
                <a:latin typeface="Arial" pitchFamily="34" charset="0"/>
                <a:cs typeface="Arial" pitchFamily="34" charset="0"/>
              </a:rPr>
              <a:t>PIEZAS A FABRICAR</a:t>
            </a:r>
          </a:p>
          <a:p>
            <a:pPr marL="342900" marR="0" lvl="0" indent="-342900" algn="l" defTabSz="914400" rtl="0" eaLnBrk="1" fontAlgn="auto" latinLnBrk="0" hangingPunct="1">
              <a:lnSpc>
                <a:spcPct val="100000"/>
              </a:lnSpc>
              <a:spcBef>
                <a:spcPct val="20000"/>
              </a:spcBef>
              <a:spcAft>
                <a:spcPts val="0"/>
              </a:spcAft>
              <a:buClrTx/>
              <a:buSzTx/>
              <a:tabLst/>
              <a:defRPr/>
            </a:pPr>
            <a:endParaRPr lang="es-ES" sz="2000" dirty="0" smtClean="0">
              <a:solidFill>
                <a:schemeClr val="tx1">
                  <a:lumMod val="50000"/>
                  <a:lumOff val="50000"/>
                </a:schemeClr>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7" name="2 Subtítulo"/>
          <p:cNvSpPr txBox="1">
            <a:spLocks/>
          </p:cNvSpPr>
          <p:nvPr/>
        </p:nvSpPr>
        <p:spPr>
          <a:xfrm>
            <a:off x="714348" y="1643050"/>
            <a:ext cx="4143404" cy="357190"/>
          </a:xfrm>
          <a:prstGeom prst="rect">
            <a:avLst/>
          </a:prstGeom>
        </p:spPr>
        <p:txBody>
          <a:bodyPr vert="horz" lIns="91440" tIns="45720" rIns="91440" bIns="45720" numCol="1"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CO" sz="2000" dirty="0" smtClean="0">
                <a:solidFill>
                  <a:schemeClr val="tx1">
                    <a:lumMod val="50000"/>
                    <a:lumOff val="50000"/>
                  </a:schemeClr>
                </a:solidFill>
                <a:latin typeface="Arial" pitchFamily="34" charset="0"/>
                <a:cs typeface="Arial" pitchFamily="34" charset="0"/>
              </a:rPr>
              <a:t>PIEZAS </a:t>
            </a:r>
            <a:r>
              <a:rPr lang="es-CO" sz="2200" dirty="0" smtClean="0">
                <a:solidFill>
                  <a:schemeClr val="tx1">
                    <a:lumMod val="50000"/>
                    <a:lumOff val="50000"/>
                  </a:schemeClr>
                </a:solidFill>
                <a:latin typeface="Arial" pitchFamily="34" charset="0"/>
                <a:cs typeface="Arial" pitchFamily="34" charset="0"/>
              </a:rPr>
              <a:t>COMERCIALES</a:t>
            </a:r>
            <a:endParaRPr lang="es-ES" sz="2200" dirty="0" smtClean="0">
              <a:solidFill>
                <a:schemeClr val="tx1">
                  <a:lumMod val="50000"/>
                  <a:lumOff val="50000"/>
                </a:schemeClr>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11" name="2 Subtítulo"/>
          <p:cNvSpPr txBox="1">
            <a:spLocks/>
          </p:cNvSpPr>
          <p:nvPr/>
        </p:nvSpPr>
        <p:spPr>
          <a:xfrm>
            <a:off x="714348" y="2000240"/>
            <a:ext cx="4143404" cy="500066"/>
          </a:xfrm>
          <a:prstGeom prst="rect">
            <a:avLst/>
          </a:prstGeom>
        </p:spPr>
        <p:txBody>
          <a:bodyPr vert="horz" lIns="91440" tIns="45720" rIns="91440" bIns="45720" numCol="1"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CO" sz="2000" dirty="0" smtClean="0">
                <a:solidFill>
                  <a:schemeClr val="tx1">
                    <a:lumMod val="50000"/>
                    <a:lumOff val="50000"/>
                  </a:schemeClr>
                </a:solidFill>
                <a:latin typeface="Arial" pitchFamily="34" charset="0"/>
                <a:cs typeface="Arial" pitchFamily="34" charset="0"/>
              </a:rPr>
              <a:t>CARTA DE PROCESOS</a:t>
            </a:r>
            <a:endParaRPr lang="es-ES" sz="2000" dirty="0" smtClean="0">
              <a:solidFill>
                <a:schemeClr val="tx1">
                  <a:lumMod val="50000"/>
                  <a:lumOff val="50000"/>
                </a:schemeClr>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12" name="2 Subtítulo"/>
          <p:cNvSpPr txBox="1">
            <a:spLocks/>
          </p:cNvSpPr>
          <p:nvPr/>
        </p:nvSpPr>
        <p:spPr>
          <a:xfrm>
            <a:off x="714348" y="2428868"/>
            <a:ext cx="7715304" cy="500066"/>
          </a:xfrm>
          <a:prstGeom prst="rect">
            <a:avLst/>
          </a:prstGeom>
        </p:spPr>
        <p:txBody>
          <a:bodyPr vert="horz" lIns="91440" tIns="45720" rIns="91440" bIns="45720" numCol="1"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CO" sz="2000" dirty="0" smtClean="0">
                <a:solidFill>
                  <a:schemeClr val="tx1">
                    <a:lumMod val="50000"/>
                    <a:lumOff val="50000"/>
                  </a:schemeClr>
                </a:solidFill>
                <a:latin typeface="Arial" pitchFamily="34" charset="0"/>
                <a:cs typeface="Arial" pitchFamily="34" charset="0"/>
              </a:rPr>
              <a:t>HERRAMIENTAS DE INSTALACIÓN Y MANTENIMIENTO</a:t>
            </a:r>
            <a:endParaRPr lang="es-ES" sz="2000" dirty="0" smtClean="0">
              <a:solidFill>
                <a:schemeClr val="tx1">
                  <a:lumMod val="50000"/>
                  <a:lumOff val="50000"/>
                </a:schemeClr>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pic>
        <p:nvPicPr>
          <p:cNvPr id="1026" name="Picture 2" descr="G:\tesis\Proyecto Latex\Imagenes\ensamble.PNG"/>
          <p:cNvPicPr>
            <a:picLocks noChangeAspect="1" noChangeArrowheads="1"/>
          </p:cNvPicPr>
          <p:nvPr/>
        </p:nvPicPr>
        <p:blipFill>
          <a:blip r:embed="rId2" cstate="print"/>
          <a:srcRect/>
          <a:stretch>
            <a:fillRect/>
          </a:stretch>
        </p:blipFill>
        <p:spPr bwMode="auto">
          <a:xfrm>
            <a:off x="428597" y="2928934"/>
            <a:ext cx="3640412" cy="3000396"/>
          </a:xfrm>
          <a:prstGeom prst="rect">
            <a:avLst/>
          </a:prstGeom>
          <a:noFill/>
        </p:spPr>
      </p:pic>
      <p:pic>
        <p:nvPicPr>
          <p:cNvPr id="1027" name="Picture 3" descr="G:\tesis\Proyecto Latex\Imagenes\ensamble2.PNG"/>
          <p:cNvPicPr>
            <a:picLocks noChangeAspect="1" noChangeArrowheads="1"/>
          </p:cNvPicPr>
          <p:nvPr/>
        </p:nvPicPr>
        <p:blipFill>
          <a:blip r:embed="rId3" cstate="print"/>
          <a:srcRect/>
          <a:stretch>
            <a:fillRect/>
          </a:stretch>
        </p:blipFill>
        <p:spPr bwMode="auto">
          <a:xfrm>
            <a:off x="4856344" y="3071810"/>
            <a:ext cx="4144812" cy="278608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785818"/>
          </a:xfrm>
        </p:spPr>
        <p:txBody>
          <a:bodyPr>
            <a:normAutofit/>
          </a:bodyPr>
          <a:lstStyle/>
          <a:p>
            <a:r>
              <a:rPr lang="en-US" sz="2400" dirty="0" smtClean="0">
                <a:solidFill>
                  <a:schemeClr val="tx2">
                    <a:lumMod val="75000"/>
                  </a:schemeClr>
                </a:solidFill>
                <a:latin typeface="Arial" pitchFamily="34" charset="0"/>
                <a:cs typeface="Arial" pitchFamily="34" charset="0"/>
              </a:rPr>
              <a:t>CONCLUSIONES OBJETIVO 4</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071546"/>
            <a:ext cx="8429684" cy="4929222"/>
          </a:xfrm>
        </p:spPr>
        <p:txBody>
          <a:bodyPr numCol="1">
            <a:normAutofit/>
          </a:bodyPr>
          <a:lstStyle/>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La experiencia de manufactura es de gran importancia, dejando el procedimiento antes planteado como una recomendación.</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La platina anclaje al carretillo es propuesta geométrica. Este anclaje se deja en este punto por que existen 2 variantes, ya que el freno no debería estar anclado de una sola parte del carretillo.</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Las cartas de procesos de los resortes no aparecen con las demás piezas por que la función de fabricación debe hacerla una compañía especializada, con la maquinaria, el personal y el suministro adecuado para la tarea. Así que no tiene sentido generar una recomendación en esta situación.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500034" y="1142984"/>
            <a:ext cx="8429684" cy="4786346"/>
          </a:xfrm>
        </p:spPr>
        <p:txBody>
          <a:bodyPr>
            <a:normAutofit fontScale="55000" lnSpcReduction="20000"/>
          </a:bodyPr>
          <a:lstStyle/>
          <a:p>
            <a:pPr algn="l"/>
            <a:r>
              <a:rPr lang="es-CO" dirty="0" smtClean="0">
                <a:solidFill>
                  <a:schemeClr val="bg1">
                    <a:lumMod val="50000"/>
                  </a:schemeClr>
                </a:solidFill>
              </a:rPr>
              <a:t>Objetivo 1: </a:t>
            </a:r>
          </a:p>
          <a:p>
            <a:pPr algn="l"/>
            <a:r>
              <a:rPr lang="es-ES" dirty="0" smtClean="0">
                <a:solidFill>
                  <a:schemeClr val="bg1">
                    <a:lumMod val="50000"/>
                  </a:schemeClr>
                </a:solidFill>
              </a:rPr>
              <a:t>Recolectar la información pertinente sobre los tipos de transporte por cable, con el fin evaluar los sistemas de frenado.</a:t>
            </a:r>
          </a:p>
          <a:p>
            <a:pPr algn="l"/>
            <a:endParaRPr lang="es-CO" dirty="0" smtClean="0"/>
          </a:p>
          <a:p>
            <a:pPr algn="l"/>
            <a:r>
              <a:rPr lang="es-ES" dirty="0" smtClean="0"/>
              <a:t>Objetivo 2: </a:t>
            </a:r>
          </a:p>
          <a:p>
            <a:pPr algn="l"/>
            <a:r>
              <a:rPr lang="es-ES" dirty="0" smtClean="0"/>
              <a:t>Identificar los requerimientos que la normatividad impone con respecto a los sistemas de freno de los transportes por cable.</a:t>
            </a:r>
          </a:p>
          <a:p>
            <a:pPr algn="l"/>
            <a:endParaRPr lang="es-CO" dirty="0" smtClean="0"/>
          </a:p>
          <a:p>
            <a:pPr algn="l"/>
            <a:r>
              <a:rPr lang="es-ES" dirty="0" smtClean="0">
                <a:solidFill>
                  <a:schemeClr val="bg1">
                    <a:lumMod val="50000"/>
                  </a:schemeClr>
                </a:solidFill>
              </a:rPr>
              <a:t>Objetivo 3:</a:t>
            </a:r>
          </a:p>
          <a:p>
            <a:pPr algn="l"/>
            <a:r>
              <a:rPr lang="es-ES" dirty="0" smtClean="0">
                <a:solidFill>
                  <a:schemeClr val="bg1">
                    <a:lumMod val="50000"/>
                  </a:schemeClr>
                </a:solidFill>
              </a:rPr>
              <a:t>Plantear un diseño para el sistema de frenado</a:t>
            </a:r>
            <a:endParaRPr lang="es-CO" dirty="0" smtClean="0">
              <a:solidFill>
                <a:schemeClr val="bg1">
                  <a:lumMod val="50000"/>
                </a:schemeClr>
              </a:solidFill>
            </a:endParaRPr>
          </a:p>
          <a:p>
            <a:pPr algn="l"/>
            <a:endParaRPr lang="es-CO" dirty="0" smtClean="0"/>
          </a:p>
          <a:p>
            <a:pPr algn="l"/>
            <a:r>
              <a:rPr lang="es-ES" dirty="0" smtClean="0">
                <a:solidFill>
                  <a:schemeClr val="bg1">
                    <a:lumMod val="50000"/>
                  </a:schemeClr>
                </a:solidFill>
              </a:rPr>
              <a:t>Objetivo 4:</a:t>
            </a:r>
          </a:p>
          <a:p>
            <a:pPr algn="l"/>
            <a:r>
              <a:rPr lang="es-ES" dirty="0" smtClean="0">
                <a:solidFill>
                  <a:schemeClr val="bg1">
                    <a:lumMod val="50000"/>
                  </a:schemeClr>
                </a:solidFill>
              </a:rPr>
              <a:t>Describir las condiciones industriales requeridas para la fabricación</a:t>
            </a:r>
          </a:p>
          <a:p>
            <a:pPr algn="l"/>
            <a:r>
              <a:rPr lang="es-ES" dirty="0" smtClean="0">
                <a:solidFill>
                  <a:schemeClr val="bg1">
                    <a:lumMod val="50000"/>
                  </a:schemeClr>
                </a:solidFill>
              </a:rPr>
              <a:t>del freno.</a:t>
            </a:r>
          </a:p>
          <a:p>
            <a:pPr algn="l"/>
            <a:endParaRPr lang="es-CO" dirty="0" smtClean="0"/>
          </a:p>
          <a:p>
            <a:pPr algn="l"/>
            <a:r>
              <a:rPr lang="es-CO" b="1" dirty="0" smtClean="0">
                <a:solidFill>
                  <a:schemeClr val="tx1"/>
                </a:solidFill>
              </a:rPr>
              <a:t>Objetivo 5:</a:t>
            </a:r>
          </a:p>
          <a:p>
            <a:pPr algn="l"/>
            <a:r>
              <a:rPr lang="es-ES" b="1" dirty="0" smtClean="0">
                <a:solidFill>
                  <a:schemeClr val="tx1"/>
                </a:solidFill>
              </a:rPr>
              <a:t>Construir los planos generales del sistema.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0"/>
            <a:ext cx="8786842" cy="1285884"/>
          </a:xfrm>
        </p:spPr>
        <p:txBody>
          <a:bodyPr>
            <a:normAutofit/>
          </a:bodyPr>
          <a:lstStyle/>
          <a:p>
            <a:r>
              <a:rPr lang="en-US" sz="2400" dirty="0" smtClean="0">
                <a:solidFill>
                  <a:schemeClr val="tx2">
                    <a:lumMod val="75000"/>
                  </a:schemeClr>
                </a:solidFill>
                <a:latin typeface="Arial" pitchFamily="34" charset="0"/>
                <a:cs typeface="Arial" pitchFamily="34" charset="0"/>
              </a:rPr>
              <a:t>OBJETIVOS</a:t>
            </a:r>
            <a:endParaRPr lang="es-AR" sz="2400" dirty="0">
              <a:solidFill>
                <a:schemeClr val="tx2">
                  <a:lumMod val="75000"/>
                </a:schemeClr>
              </a:solidFill>
              <a:latin typeface="Arial" pitchFamily="34" charset="0"/>
              <a:cs typeface="Arial" pitchFamily="34" charset="0"/>
            </a:endParaRPr>
          </a:p>
        </p:txBody>
      </p:sp>
      <p:sp>
        <p:nvSpPr>
          <p:cNvPr id="6" name="5 Subtítulo"/>
          <p:cNvSpPr>
            <a:spLocks noGrp="1"/>
          </p:cNvSpPr>
          <p:nvPr>
            <p:ph type="subTitle" idx="1"/>
          </p:nvPr>
        </p:nvSpPr>
        <p:spPr>
          <a:xfrm>
            <a:off x="500034" y="1142984"/>
            <a:ext cx="8429684" cy="4786346"/>
          </a:xfrm>
        </p:spPr>
        <p:txBody>
          <a:bodyPr>
            <a:normAutofit fontScale="55000" lnSpcReduction="20000"/>
          </a:bodyPr>
          <a:lstStyle/>
          <a:p>
            <a:pPr algn="l"/>
            <a:r>
              <a:rPr lang="es-CO" dirty="0" smtClean="0"/>
              <a:t>Objetivo 1: </a:t>
            </a:r>
          </a:p>
          <a:p>
            <a:pPr algn="l"/>
            <a:r>
              <a:rPr lang="es-ES" dirty="0" smtClean="0"/>
              <a:t>Recolectar la información pertinente sobre los tipos de transporte por cable, con el fin evaluar los sistemas de frenado.</a:t>
            </a:r>
          </a:p>
          <a:p>
            <a:pPr algn="l"/>
            <a:endParaRPr lang="es-CO" dirty="0" smtClean="0"/>
          </a:p>
          <a:p>
            <a:pPr algn="l"/>
            <a:r>
              <a:rPr lang="es-ES" dirty="0" smtClean="0"/>
              <a:t>Objetivo 2: </a:t>
            </a:r>
          </a:p>
          <a:p>
            <a:pPr algn="l"/>
            <a:r>
              <a:rPr lang="es-ES" dirty="0" smtClean="0"/>
              <a:t>Identificar los requerimientos que la normatividad impone con respecto a los sistemas de freno de los transportes por cable.</a:t>
            </a:r>
          </a:p>
          <a:p>
            <a:pPr algn="l"/>
            <a:endParaRPr lang="es-CO" dirty="0" smtClean="0"/>
          </a:p>
          <a:p>
            <a:pPr algn="l"/>
            <a:r>
              <a:rPr lang="es-ES" dirty="0" smtClean="0"/>
              <a:t>Objetivo 3:</a:t>
            </a:r>
          </a:p>
          <a:p>
            <a:pPr algn="l"/>
            <a:r>
              <a:rPr lang="es-ES" dirty="0" smtClean="0"/>
              <a:t>Plantear un diseño para el sistema de frenado</a:t>
            </a:r>
            <a:endParaRPr lang="es-CO" dirty="0" smtClean="0"/>
          </a:p>
          <a:p>
            <a:pPr algn="l"/>
            <a:endParaRPr lang="es-CO" dirty="0" smtClean="0"/>
          </a:p>
          <a:p>
            <a:pPr algn="l"/>
            <a:r>
              <a:rPr lang="es-ES" dirty="0" smtClean="0"/>
              <a:t>Objetivo 4:</a:t>
            </a:r>
          </a:p>
          <a:p>
            <a:pPr algn="l"/>
            <a:r>
              <a:rPr lang="es-ES" dirty="0" smtClean="0"/>
              <a:t>Describir las condiciones industriales requeridas para la fabricación</a:t>
            </a:r>
          </a:p>
          <a:p>
            <a:pPr algn="l"/>
            <a:r>
              <a:rPr lang="es-ES" dirty="0" smtClean="0"/>
              <a:t>del freno.</a:t>
            </a:r>
          </a:p>
          <a:p>
            <a:pPr algn="l"/>
            <a:endParaRPr lang="es-CO" dirty="0" smtClean="0"/>
          </a:p>
          <a:p>
            <a:pPr algn="l"/>
            <a:r>
              <a:rPr lang="es-CO" dirty="0" smtClean="0"/>
              <a:t>Objetivo 5:</a:t>
            </a:r>
          </a:p>
          <a:p>
            <a:pPr algn="l"/>
            <a:r>
              <a:rPr lang="es-ES" dirty="0" smtClean="0"/>
              <a:t>Construir los planos generales del sistema.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CO" sz="2400" dirty="0" smtClean="0"/>
              <a:t>PLANOS</a:t>
            </a:r>
            <a:endParaRPr lang="en-US" sz="2400" dirty="0"/>
          </a:p>
        </p:txBody>
      </p:sp>
      <p:pic>
        <p:nvPicPr>
          <p:cNvPr id="1028" name="Picture 4" descr="C:\Documents and Settings\sebastian\Escritorio\2010_04_21\1.jpg"/>
          <p:cNvPicPr>
            <a:picLocks noChangeAspect="1" noChangeArrowheads="1"/>
          </p:cNvPicPr>
          <p:nvPr/>
        </p:nvPicPr>
        <p:blipFill>
          <a:blip r:embed="rId2" cstate="print"/>
          <a:srcRect/>
          <a:stretch>
            <a:fillRect/>
          </a:stretch>
        </p:blipFill>
        <p:spPr bwMode="auto">
          <a:xfrm>
            <a:off x="642910" y="1000108"/>
            <a:ext cx="3610703" cy="2286016"/>
          </a:xfrm>
          <a:prstGeom prst="rect">
            <a:avLst/>
          </a:prstGeom>
          <a:noFill/>
        </p:spPr>
      </p:pic>
      <p:pic>
        <p:nvPicPr>
          <p:cNvPr id="1029" name="Picture 5" descr="C:\Documents and Settings\sebastian\Escritorio\2010_04_21\2.JPG"/>
          <p:cNvPicPr>
            <a:picLocks noChangeAspect="1" noChangeArrowheads="1"/>
          </p:cNvPicPr>
          <p:nvPr/>
        </p:nvPicPr>
        <p:blipFill>
          <a:blip r:embed="rId3" cstate="print"/>
          <a:srcRect/>
          <a:stretch>
            <a:fillRect/>
          </a:stretch>
        </p:blipFill>
        <p:spPr bwMode="auto">
          <a:xfrm>
            <a:off x="2549026" y="3500438"/>
            <a:ext cx="3666048" cy="2321057"/>
          </a:xfrm>
          <a:prstGeom prst="rect">
            <a:avLst/>
          </a:prstGeom>
          <a:noFill/>
        </p:spPr>
      </p:pic>
      <p:pic>
        <p:nvPicPr>
          <p:cNvPr id="1030" name="Picture 6" descr="C:\Documents and Settings\sebastian\Escritorio\2010_04_21\3.jpg"/>
          <p:cNvPicPr>
            <a:picLocks noChangeAspect="1" noChangeArrowheads="1"/>
          </p:cNvPicPr>
          <p:nvPr/>
        </p:nvPicPr>
        <p:blipFill>
          <a:blip r:embed="rId4" cstate="print"/>
          <a:srcRect/>
          <a:stretch>
            <a:fillRect/>
          </a:stretch>
        </p:blipFill>
        <p:spPr bwMode="auto">
          <a:xfrm>
            <a:off x="4857752" y="1000108"/>
            <a:ext cx="3610702" cy="228601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785818"/>
          </a:xfrm>
        </p:spPr>
        <p:txBody>
          <a:bodyPr>
            <a:normAutofit/>
          </a:bodyPr>
          <a:lstStyle/>
          <a:p>
            <a:r>
              <a:rPr lang="en-US" sz="2400" dirty="0" smtClean="0">
                <a:solidFill>
                  <a:schemeClr val="tx2">
                    <a:lumMod val="75000"/>
                  </a:schemeClr>
                </a:solidFill>
                <a:latin typeface="Arial" pitchFamily="34" charset="0"/>
                <a:cs typeface="Arial" pitchFamily="34" charset="0"/>
              </a:rPr>
              <a:t>CONCLUSIONES OBJETIVO 5</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071546"/>
            <a:ext cx="8429684" cy="4929222"/>
          </a:xfrm>
        </p:spPr>
        <p:txBody>
          <a:bodyPr numCol="1">
            <a:normAutofit/>
          </a:bodyPr>
          <a:lstStyle/>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Es importante subrayar que en el ensamble del freno, solo se muestra un dispositivo de frenado instalado. Al haber 2 cables portantes sería lógico analizar 2 pares de superficies de fricción e instalar 1 freno a cada lado. </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En el modelo CAD del ensamble tensor terminal, el micro de sobretensión no se encuentra anclado a ningún punto específico del carretillo.</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 Para este micro de sobretensión, es importante tener en cuenta: la tensión de disparo, la posición, el cableado que lo acompaña y la clasificación de protección IP.</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CO" sz="2400" dirty="0" smtClean="0"/>
              <a:t>PRUEBA FRENO GARAVENTA_VON-ROLL</a:t>
            </a:r>
            <a:endParaRPr lang="en-US" sz="2400" dirty="0"/>
          </a:p>
        </p:txBody>
      </p:sp>
      <p:sp>
        <p:nvSpPr>
          <p:cNvPr id="9" name="2 Subtítulo">
            <a:hlinkClick r:id="rId2" action="ppaction://hlinkfile"/>
          </p:cNvPr>
          <p:cNvSpPr txBox="1">
            <a:spLocks/>
          </p:cNvSpPr>
          <p:nvPr/>
        </p:nvSpPr>
        <p:spPr>
          <a:xfrm>
            <a:off x="3071802" y="2285992"/>
            <a:ext cx="2928958" cy="357190"/>
          </a:xfrm>
          <a:prstGeom prst="rect">
            <a:avLst/>
          </a:prstGeom>
        </p:spPr>
        <p:txBody>
          <a:bodyPr vert="horz" lIns="91440" tIns="45720" rIns="91440" bIns="45720" numCol="1"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CO" sz="2200" dirty="0" smtClean="0">
                <a:solidFill>
                  <a:schemeClr val="tx1">
                    <a:lumMod val="50000"/>
                    <a:lumOff val="50000"/>
                  </a:schemeClr>
                </a:solidFill>
                <a:latin typeface="Arial" pitchFamily="34" charset="0"/>
                <a:cs typeface="Arial" pitchFamily="34" charset="0"/>
              </a:rPr>
              <a:t>SÖLDEN-AUSTRIA</a:t>
            </a:r>
            <a:endParaRPr lang="es-CO" sz="2200" dirty="0" smtClean="0">
              <a:solidFill>
                <a:schemeClr val="tx1">
                  <a:lumMod val="50000"/>
                  <a:lumOff val="50000"/>
                </a:schemeClr>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lang="es-ES" sz="2000" dirty="0" smtClean="0">
              <a:solidFill>
                <a:schemeClr val="tx1">
                  <a:lumMod val="50000"/>
                  <a:lumOff val="50000"/>
                </a:schemeClr>
              </a:solidFill>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13" name="2 Subtítulo"/>
          <p:cNvSpPr txBox="1">
            <a:spLocks/>
          </p:cNvSpPr>
          <p:nvPr/>
        </p:nvSpPr>
        <p:spPr>
          <a:xfrm>
            <a:off x="2071670" y="3857628"/>
            <a:ext cx="4929222" cy="1428760"/>
          </a:xfrm>
          <a:prstGeom prst="rect">
            <a:avLst/>
          </a:prstGeom>
        </p:spPr>
        <p:txBody>
          <a:bodyPr vert="horz" lIns="91440" tIns="45720" rIns="91440" bIns="45720" numCol="1" rtlCol="0">
            <a:noAutofit/>
          </a:bodyPr>
          <a:lstStyle/>
          <a:p>
            <a:pPr marL="342900" lvl="0" indent="-342900" algn="ctr">
              <a:spcBef>
                <a:spcPct val="20000"/>
              </a:spcBef>
              <a:defRPr/>
            </a:pPr>
            <a:r>
              <a:rPr lang="en-US" sz="1900" dirty="0" err="1" smtClean="0">
                <a:solidFill>
                  <a:schemeClr val="bg1">
                    <a:lumMod val="50000"/>
                  </a:schemeClr>
                </a:solidFill>
              </a:rPr>
              <a:t>Eidgenössische</a:t>
            </a:r>
            <a:r>
              <a:rPr lang="en-US" sz="1900" dirty="0" smtClean="0">
                <a:solidFill>
                  <a:schemeClr val="bg1">
                    <a:lumMod val="50000"/>
                  </a:schemeClr>
                </a:solidFill>
              </a:rPr>
              <a:t> </a:t>
            </a:r>
            <a:r>
              <a:rPr lang="en-US" sz="1900" dirty="0" err="1" smtClean="0">
                <a:solidFill>
                  <a:schemeClr val="bg1">
                    <a:lumMod val="50000"/>
                  </a:schemeClr>
                </a:solidFill>
              </a:rPr>
              <a:t>Technische</a:t>
            </a:r>
            <a:r>
              <a:rPr lang="en-US" sz="1900" dirty="0" smtClean="0">
                <a:solidFill>
                  <a:schemeClr val="bg1">
                    <a:lumMod val="50000"/>
                  </a:schemeClr>
                </a:solidFill>
              </a:rPr>
              <a:t> </a:t>
            </a:r>
            <a:r>
              <a:rPr lang="en-US" sz="1900" dirty="0" err="1" smtClean="0">
                <a:solidFill>
                  <a:schemeClr val="bg1">
                    <a:lumMod val="50000"/>
                  </a:schemeClr>
                </a:solidFill>
              </a:rPr>
              <a:t>Hochschule</a:t>
            </a:r>
            <a:r>
              <a:rPr lang="en-US" sz="1900" dirty="0" smtClean="0">
                <a:solidFill>
                  <a:schemeClr val="bg1">
                    <a:lumMod val="50000"/>
                  </a:schemeClr>
                </a:solidFill>
              </a:rPr>
              <a:t>  Zürich</a:t>
            </a:r>
          </a:p>
          <a:p>
            <a:pPr marL="342900" lvl="0" indent="-342900" algn="ctr">
              <a:spcBef>
                <a:spcPct val="20000"/>
              </a:spcBef>
              <a:defRPr/>
            </a:pPr>
            <a:r>
              <a:rPr lang="en-US" sz="1900" dirty="0" smtClean="0">
                <a:solidFill>
                  <a:schemeClr val="bg1">
                    <a:lumMod val="50000"/>
                  </a:schemeClr>
                </a:solidFill>
              </a:rPr>
              <a:t>http://www.seilbahntechnik.net</a:t>
            </a:r>
            <a:endParaRPr lang="en-US" sz="1900" dirty="0" smtClean="0">
              <a:solidFill>
                <a:schemeClr val="bg1">
                  <a:lumMod val="50000"/>
                </a:schemeClr>
              </a:solidFill>
            </a:endParaRPr>
          </a:p>
          <a:p>
            <a:pPr marL="342900" lvl="0" indent="-342900">
              <a:spcBef>
                <a:spcPct val="20000"/>
              </a:spcBef>
              <a:defRPr/>
            </a:pPr>
            <a:endParaRPr lang="es-ES" sz="1900" dirty="0" smtClean="0">
              <a:solidFill>
                <a:schemeClr val="bg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500034" y="1142984"/>
            <a:ext cx="8429684" cy="4786346"/>
          </a:xfrm>
        </p:spPr>
        <p:txBody>
          <a:bodyPr>
            <a:normAutofit fontScale="55000" lnSpcReduction="20000"/>
          </a:bodyPr>
          <a:lstStyle/>
          <a:p>
            <a:pPr algn="l"/>
            <a:r>
              <a:rPr lang="es-CO" b="1" dirty="0" smtClean="0">
                <a:solidFill>
                  <a:schemeClr val="tx1"/>
                </a:solidFill>
              </a:rPr>
              <a:t>Objetivo 1: </a:t>
            </a:r>
          </a:p>
          <a:p>
            <a:pPr algn="l"/>
            <a:r>
              <a:rPr lang="es-ES" b="1" dirty="0" smtClean="0">
                <a:solidFill>
                  <a:schemeClr val="tx1"/>
                </a:solidFill>
              </a:rPr>
              <a:t>Recolectar la información pertinente sobre los tipos de transporte por cable, con el fin evaluar los sistemas de frenado.</a:t>
            </a:r>
          </a:p>
          <a:p>
            <a:pPr algn="l"/>
            <a:endParaRPr lang="es-CO" dirty="0" smtClean="0"/>
          </a:p>
          <a:p>
            <a:pPr algn="l"/>
            <a:r>
              <a:rPr lang="es-ES" dirty="0" smtClean="0"/>
              <a:t>Objetivo 2: </a:t>
            </a:r>
          </a:p>
          <a:p>
            <a:pPr algn="l"/>
            <a:r>
              <a:rPr lang="es-ES" dirty="0" smtClean="0"/>
              <a:t>Identificar los requerimientos que la normatividad impone con respecto a los sistemas de freno de los transportes por cable.</a:t>
            </a:r>
          </a:p>
          <a:p>
            <a:pPr algn="l"/>
            <a:endParaRPr lang="es-CO" dirty="0" smtClean="0"/>
          </a:p>
          <a:p>
            <a:pPr algn="l"/>
            <a:r>
              <a:rPr lang="es-ES" dirty="0" smtClean="0"/>
              <a:t>Objetivo 3:</a:t>
            </a:r>
          </a:p>
          <a:p>
            <a:pPr algn="l"/>
            <a:r>
              <a:rPr lang="es-ES" dirty="0" smtClean="0"/>
              <a:t>Plantear un diseño para el sistema de frenado</a:t>
            </a:r>
            <a:endParaRPr lang="es-CO" dirty="0" smtClean="0"/>
          </a:p>
          <a:p>
            <a:pPr algn="l"/>
            <a:endParaRPr lang="es-CO" dirty="0" smtClean="0"/>
          </a:p>
          <a:p>
            <a:pPr algn="l"/>
            <a:r>
              <a:rPr lang="es-ES" dirty="0" smtClean="0"/>
              <a:t>Objetivo 4:</a:t>
            </a:r>
          </a:p>
          <a:p>
            <a:pPr algn="l"/>
            <a:r>
              <a:rPr lang="es-ES" dirty="0" smtClean="0"/>
              <a:t>Describir las condiciones industriales requeridas para la fabricación</a:t>
            </a:r>
          </a:p>
          <a:p>
            <a:pPr algn="l"/>
            <a:r>
              <a:rPr lang="es-ES" dirty="0" smtClean="0"/>
              <a:t>del freno.</a:t>
            </a:r>
          </a:p>
          <a:p>
            <a:pPr algn="l"/>
            <a:endParaRPr lang="es-CO" dirty="0" smtClean="0"/>
          </a:p>
          <a:p>
            <a:pPr algn="l"/>
            <a:r>
              <a:rPr lang="es-CO" dirty="0" smtClean="0"/>
              <a:t>Objetivo 5:</a:t>
            </a:r>
          </a:p>
          <a:p>
            <a:pPr algn="l"/>
            <a:r>
              <a:rPr lang="es-ES" dirty="0" smtClean="0"/>
              <a:t>Construir los planos generales del sistema.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1285884"/>
          </a:xfrm>
        </p:spPr>
        <p:txBody>
          <a:bodyPr>
            <a:normAutofit/>
          </a:bodyPr>
          <a:lstStyle/>
          <a:p>
            <a:r>
              <a:rPr lang="en-US" sz="2400" dirty="0" smtClean="0">
                <a:solidFill>
                  <a:schemeClr val="tx2">
                    <a:lumMod val="75000"/>
                  </a:schemeClr>
                </a:solidFill>
                <a:latin typeface="Arial" pitchFamily="34" charset="0"/>
                <a:cs typeface="Arial" pitchFamily="34" charset="0"/>
              </a:rPr>
              <a:t>TIPOS DE TRANSPORTE POR CABLE</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428736"/>
            <a:ext cx="8358246" cy="4357718"/>
          </a:xfrm>
        </p:spPr>
        <p:txBody>
          <a:bodyPr numCol="1">
            <a:normAutofit/>
          </a:bodyPr>
          <a:lstStyle/>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SEGÚN EL TIPO DE CABLES </a:t>
            </a:r>
          </a:p>
          <a:p>
            <a:pPr lvl="1" algn="l">
              <a:buFont typeface="Arial" pitchFamily="34" charset="0"/>
              <a:buChar char="•"/>
            </a:pPr>
            <a:r>
              <a:rPr lang="es-CO" sz="1600" dirty="0" smtClean="0">
                <a:solidFill>
                  <a:schemeClr val="tx1">
                    <a:lumMod val="50000"/>
                    <a:lumOff val="50000"/>
                  </a:schemeClr>
                </a:solidFill>
                <a:latin typeface="Arial" pitchFamily="34" charset="0"/>
                <a:cs typeface="Arial" pitchFamily="34" charset="0"/>
              </a:rPr>
              <a:t>Ferrocarriles funiculares</a:t>
            </a:r>
          </a:p>
          <a:p>
            <a:pPr lvl="1" algn="l">
              <a:buFont typeface="Arial" pitchFamily="34" charset="0"/>
              <a:buChar char="•"/>
            </a:pPr>
            <a:endParaRPr lang="es-CO" sz="1600" dirty="0" smtClean="0">
              <a:solidFill>
                <a:schemeClr val="tx1">
                  <a:lumMod val="50000"/>
                  <a:lumOff val="50000"/>
                </a:schemeClr>
              </a:solidFill>
              <a:latin typeface="Arial" pitchFamily="34" charset="0"/>
              <a:cs typeface="Arial" pitchFamily="34" charset="0"/>
            </a:endParaRPr>
          </a:p>
          <a:p>
            <a:pPr lvl="1" algn="l">
              <a:buFont typeface="Arial" pitchFamily="34" charset="0"/>
              <a:buChar char="•"/>
            </a:pPr>
            <a:r>
              <a:rPr lang="es-CO" sz="1600" dirty="0" smtClean="0">
                <a:solidFill>
                  <a:schemeClr val="tx1">
                    <a:lumMod val="50000"/>
                    <a:lumOff val="50000"/>
                  </a:schemeClr>
                </a:solidFill>
                <a:latin typeface="Arial" pitchFamily="34" charset="0"/>
                <a:cs typeface="Arial" pitchFamily="34" charset="0"/>
              </a:rPr>
              <a:t>Con vehículos automotores</a:t>
            </a:r>
          </a:p>
          <a:p>
            <a:pPr lvl="1" algn="l">
              <a:buFont typeface="Arial" pitchFamily="34" charset="0"/>
              <a:buChar char="•"/>
            </a:pPr>
            <a:endParaRPr lang="es-CO" sz="1600" dirty="0" smtClean="0">
              <a:solidFill>
                <a:schemeClr val="tx1">
                  <a:lumMod val="50000"/>
                  <a:lumOff val="50000"/>
                </a:schemeClr>
              </a:solidFill>
              <a:latin typeface="Arial" pitchFamily="34" charset="0"/>
              <a:cs typeface="Arial" pitchFamily="34" charset="0"/>
            </a:endParaRPr>
          </a:p>
          <a:p>
            <a:pPr lvl="1" algn="l">
              <a:buFont typeface="Arial" pitchFamily="34" charset="0"/>
              <a:buChar char="•"/>
            </a:pPr>
            <a:r>
              <a:rPr lang="es-CO" sz="1600" dirty="0" smtClean="0">
                <a:solidFill>
                  <a:schemeClr val="tx1">
                    <a:lumMod val="50000"/>
                    <a:lumOff val="50000"/>
                  </a:schemeClr>
                </a:solidFill>
                <a:latin typeface="Arial" pitchFamily="34" charset="0"/>
                <a:cs typeface="Arial" pitchFamily="34" charset="0"/>
              </a:rPr>
              <a:t>Monocables</a:t>
            </a:r>
          </a:p>
          <a:p>
            <a:pPr lvl="1" algn="l">
              <a:buFont typeface="Arial" pitchFamily="34" charset="0"/>
              <a:buChar char="•"/>
            </a:pPr>
            <a:endParaRPr lang="es-CO" sz="1600" dirty="0" smtClean="0">
              <a:solidFill>
                <a:schemeClr val="tx1">
                  <a:lumMod val="50000"/>
                  <a:lumOff val="50000"/>
                </a:schemeClr>
              </a:solidFill>
              <a:latin typeface="Arial" pitchFamily="34" charset="0"/>
              <a:cs typeface="Arial" pitchFamily="34" charset="0"/>
            </a:endParaRPr>
          </a:p>
          <a:p>
            <a:pPr lvl="1" algn="l">
              <a:buFont typeface="Arial" pitchFamily="34" charset="0"/>
              <a:buChar char="•"/>
            </a:pPr>
            <a:r>
              <a:rPr lang="es-CO" sz="1600" dirty="0" smtClean="0">
                <a:solidFill>
                  <a:schemeClr val="tx1">
                    <a:lumMod val="50000"/>
                    <a:lumOff val="50000"/>
                  </a:schemeClr>
                </a:solidFill>
                <a:latin typeface="Arial" pitchFamily="34" charset="0"/>
                <a:cs typeface="Arial" pitchFamily="34" charset="0"/>
              </a:rPr>
              <a:t>Bicables</a:t>
            </a:r>
            <a:endParaRPr lang="es-CO" sz="2000" dirty="0" smtClean="0">
              <a:solidFill>
                <a:schemeClr val="tx1">
                  <a:lumMod val="50000"/>
                  <a:lumOff val="50000"/>
                </a:schemeClr>
              </a:solidFill>
              <a:latin typeface="Arial" pitchFamily="34" charset="0"/>
              <a:cs typeface="Arial" pitchFamily="34" charset="0"/>
            </a:endParaRPr>
          </a:p>
          <a:p>
            <a:pPr algn="l"/>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 SEGÚN EL TIPO DE MOVIMIENTO</a:t>
            </a:r>
          </a:p>
          <a:p>
            <a:pPr lvl="1" algn="l">
              <a:buFont typeface="Arial" pitchFamily="34" charset="0"/>
              <a:buChar char="•"/>
            </a:pPr>
            <a:r>
              <a:rPr lang="es-CO" sz="1600" dirty="0" smtClean="0">
                <a:solidFill>
                  <a:schemeClr val="tx1">
                    <a:lumMod val="50000"/>
                    <a:lumOff val="50000"/>
                  </a:schemeClr>
                </a:solidFill>
                <a:latin typeface="Arial" pitchFamily="34" charset="0"/>
                <a:cs typeface="Arial" pitchFamily="34" charset="0"/>
              </a:rPr>
              <a:t>Movimiento unidireccional o circulante </a:t>
            </a:r>
          </a:p>
          <a:p>
            <a:pPr lvl="1" algn="l">
              <a:buFont typeface="Arial" pitchFamily="34" charset="0"/>
              <a:buChar char="•"/>
            </a:pPr>
            <a:endParaRPr lang="es-CO" sz="1600" dirty="0" smtClean="0">
              <a:solidFill>
                <a:schemeClr val="tx1">
                  <a:lumMod val="50000"/>
                  <a:lumOff val="50000"/>
                </a:schemeClr>
              </a:solidFill>
              <a:latin typeface="Arial" pitchFamily="34" charset="0"/>
              <a:cs typeface="Arial" pitchFamily="34" charset="0"/>
            </a:endParaRPr>
          </a:p>
          <a:p>
            <a:pPr lvl="1" algn="l">
              <a:buFont typeface="Arial" pitchFamily="34" charset="0"/>
              <a:buChar char="•"/>
            </a:pPr>
            <a:r>
              <a:rPr lang="es-CO" sz="1600" dirty="0" smtClean="0">
                <a:solidFill>
                  <a:schemeClr val="tx1">
                    <a:lumMod val="50000"/>
                    <a:lumOff val="50000"/>
                  </a:schemeClr>
                </a:solidFill>
                <a:latin typeface="Arial" pitchFamily="34" charset="0"/>
                <a:cs typeface="Arial" pitchFamily="34" charset="0"/>
              </a:rPr>
              <a:t>Movimiento reversible o de vaivén</a:t>
            </a:r>
            <a:endParaRPr lang="en-US" sz="1600" dirty="0" smtClean="0">
              <a:solidFill>
                <a:schemeClr val="tx1">
                  <a:lumMod val="50000"/>
                  <a:lumOff val="50000"/>
                </a:schemeClr>
              </a:solidFill>
              <a:latin typeface="Arial" pitchFamily="34" charset="0"/>
              <a:cs typeface="Arial" pitchFamily="34" charset="0"/>
            </a:endParaRPr>
          </a:p>
          <a:p>
            <a:pPr algn="l"/>
            <a:endParaRPr lang="es-AR" sz="2000" dirty="0" smtClean="0">
              <a:solidFill>
                <a:schemeClr val="tx1">
                  <a:lumMod val="50000"/>
                  <a:lumOff val="50000"/>
                </a:schemeClr>
              </a:solidFill>
              <a:latin typeface="Arial" pitchFamily="34" charset="0"/>
              <a:cs typeface="Arial" pitchFamily="34" charset="0"/>
            </a:endParaRPr>
          </a:p>
          <a:p>
            <a:pPr algn="l"/>
            <a:endParaRPr lang="es-AR" sz="2000" dirty="0">
              <a:solidFill>
                <a:schemeClr val="tx1">
                  <a:lumMod val="50000"/>
                  <a:lumOff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sebastian\Escritorio\pendiente\tesis\Proyecto Latex\Imagenes\esquema2.PNG"/>
          <p:cNvPicPr>
            <a:picLocks noChangeAspect="1" noChangeArrowheads="1"/>
          </p:cNvPicPr>
          <p:nvPr/>
        </p:nvPicPr>
        <p:blipFill>
          <a:blip r:embed="rId2" cstate="print"/>
          <a:srcRect/>
          <a:stretch>
            <a:fillRect/>
          </a:stretch>
        </p:blipFill>
        <p:spPr bwMode="auto">
          <a:xfrm>
            <a:off x="4857752" y="3643314"/>
            <a:ext cx="3400752" cy="2286016"/>
          </a:xfrm>
          <a:prstGeom prst="rect">
            <a:avLst/>
          </a:prstGeom>
          <a:noFill/>
        </p:spPr>
      </p:pic>
      <p:pic>
        <p:nvPicPr>
          <p:cNvPr id="1026" name="Picture 2" descr="C:\Documents and Settings\sebastian\Escritorio\pendiente\tesis\Proyecto Latex\Imagenes\esquema.PNG"/>
          <p:cNvPicPr>
            <a:picLocks noChangeAspect="1" noChangeArrowheads="1"/>
          </p:cNvPicPr>
          <p:nvPr/>
        </p:nvPicPr>
        <p:blipFill>
          <a:blip r:embed="rId3" cstate="print"/>
          <a:srcRect/>
          <a:stretch>
            <a:fillRect/>
          </a:stretch>
        </p:blipFill>
        <p:spPr bwMode="auto">
          <a:xfrm>
            <a:off x="4857752" y="1500174"/>
            <a:ext cx="2928958" cy="2261071"/>
          </a:xfrm>
          <a:prstGeom prst="rect">
            <a:avLst/>
          </a:prstGeom>
          <a:noFill/>
        </p:spPr>
      </p:pic>
      <p:sp>
        <p:nvSpPr>
          <p:cNvPr id="2" name="1 Título"/>
          <p:cNvSpPr>
            <a:spLocks noGrp="1"/>
          </p:cNvSpPr>
          <p:nvPr>
            <p:ph type="ctrTitle"/>
          </p:nvPr>
        </p:nvSpPr>
        <p:spPr>
          <a:xfrm>
            <a:off x="357158" y="214290"/>
            <a:ext cx="8786842" cy="1285884"/>
          </a:xfrm>
        </p:spPr>
        <p:txBody>
          <a:bodyPr>
            <a:normAutofit/>
          </a:bodyPr>
          <a:lstStyle/>
          <a:p>
            <a:r>
              <a:rPr lang="en-US" sz="2400" dirty="0" smtClean="0">
                <a:solidFill>
                  <a:schemeClr val="tx2">
                    <a:lumMod val="75000"/>
                  </a:schemeClr>
                </a:solidFill>
                <a:latin typeface="Arial" pitchFamily="34" charset="0"/>
                <a:cs typeface="Arial" pitchFamily="34" charset="0"/>
              </a:rPr>
              <a:t>TIPOS DE TRANSPORTE POR CABLE</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428736"/>
            <a:ext cx="8358246" cy="4357718"/>
          </a:xfrm>
        </p:spPr>
        <p:txBody>
          <a:bodyPr numCol="1">
            <a:normAutofit/>
          </a:bodyPr>
          <a:lstStyle/>
          <a:p>
            <a:pPr algn="l"/>
            <a:r>
              <a:rPr lang="en-US" sz="2000" dirty="0" smtClean="0">
                <a:solidFill>
                  <a:schemeClr val="tx1">
                    <a:lumMod val="50000"/>
                    <a:lumOff val="50000"/>
                  </a:schemeClr>
                </a:solidFill>
                <a:latin typeface="Arial" pitchFamily="34" charset="0"/>
                <a:cs typeface="Arial" pitchFamily="34" charset="0"/>
              </a:rPr>
              <a:t>TELEFÉRICO BICABLE REVERSIBLE:</a:t>
            </a: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 Sistema de tracción bicable.</a:t>
            </a:r>
          </a:p>
          <a:p>
            <a:pPr algn="l"/>
            <a:endParaRPr lang="es-ES" sz="2000" dirty="0" smtClean="0">
              <a:solidFill>
                <a:schemeClr val="tx1">
                  <a:lumMod val="50000"/>
                  <a:lumOff val="50000"/>
                </a:schemeClr>
              </a:solidFill>
              <a:latin typeface="Arial" pitchFamily="34" charset="0"/>
              <a:cs typeface="Arial" pitchFamily="34" charset="0"/>
            </a:endParaRPr>
          </a:p>
          <a:p>
            <a:pPr algn="l"/>
            <a:endParaRPr lang="es-ES" sz="2000" dirty="0" smtClean="0">
              <a:solidFill>
                <a:schemeClr val="tx1">
                  <a:lumMod val="50000"/>
                  <a:lumOff val="50000"/>
                </a:schemeClr>
              </a:solidFill>
              <a:latin typeface="Arial" pitchFamily="34" charset="0"/>
              <a:cs typeface="Arial" pitchFamily="34" charset="0"/>
            </a:endParaRPr>
          </a:p>
          <a:p>
            <a:pPr algn="l"/>
            <a:endParaRPr lang="es-ES" sz="2000" dirty="0" smtClean="0">
              <a:solidFill>
                <a:schemeClr val="tx1">
                  <a:lumMod val="50000"/>
                  <a:lumOff val="50000"/>
                </a:schemeClr>
              </a:solidFill>
              <a:latin typeface="Arial" pitchFamily="34" charset="0"/>
              <a:cs typeface="Arial" pitchFamily="34" charset="0"/>
            </a:endParaRPr>
          </a:p>
          <a:p>
            <a:pPr algn="l"/>
            <a:endParaRPr lang="es-ES" sz="2000" dirty="0" smtClean="0">
              <a:solidFill>
                <a:schemeClr val="tx1">
                  <a:lumMod val="50000"/>
                  <a:lumOff val="50000"/>
                </a:schemeClr>
              </a:solidFill>
              <a:latin typeface="Arial" pitchFamily="34" charset="0"/>
              <a:cs typeface="Arial" pitchFamily="34" charset="0"/>
            </a:endParaRPr>
          </a:p>
          <a:p>
            <a:pPr algn="l"/>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 Sistema portante bicable.</a:t>
            </a:r>
            <a:endParaRPr lang="en-US" sz="2000" dirty="0" smtClean="0">
              <a:solidFill>
                <a:schemeClr val="tx1">
                  <a:lumMod val="50000"/>
                  <a:lumOff val="50000"/>
                </a:schemeClr>
              </a:solidFill>
              <a:latin typeface="Arial" pitchFamily="34" charset="0"/>
              <a:cs typeface="Arial" pitchFamily="34" charset="0"/>
            </a:endParaRPr>
          </a:p>
          <a:p>
            <a:pPr algn="l"/>
            <a:endParaRPr lang="es-AR" sz="2000" dirty="0" smtClean="0">
              <a:solidFill>
                <a:schemeClr val="tx1">
                  <a:lumMod val="50000"/>
                  <a:lumOff val="50000"/>
                </a:schemeClr>
              </a:solidFill>
              <a:latin typeface="Arial" pitchFamily="34" charset="0"/>
              <a:cs typeface="Arial" pitchFamily="34" charset="0"/>
            </a:endParaRPr>
          </a:p>
          <a:p>
            <a:pPr algn="l"/>
            <a:endParaRPr lang="es-AR" sz="2000" dirty="0">
              <a:solidFill>
                <a:schemeClr val="tx1">
                  <a:lumMod val="50000"/>
                  <a:lumOff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785818"/>
          </a:xfrm>
        </p:spPr>
        <p:txBody>
          <a:bodyPr>
            <a:normAutofit/>
          </a:bodyPr>
          <a:lstStyle/>
          <a:p>
            <a:r>
              <a:rPr lang="en-US" sz="2400" dirty="0" smtClean="0">
                <a:solidFill>
                  <a:schemeClr val="tx2">
                    <a:lumMod val="75000"/>
                  </a:schemeClr>
                </a:solidFill>
                <a:latin typeface="Arial" pitchFamily="34" charset="0"/>
                <a:cs typeface="Arial" pitchFamily="34" charset="0"/>
              </a:rPr>
              <a:t>CONCLUSIONES OBJETIVO 1</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071546"/>
            <a:ext cx="8429684" cy="4929222"/>
          </a:xfrm>
        </p:spPr>
        <p:txBody>
          <a:bodyPr numCol="1">
            <a:normAutofit fontScale="92500" lnSpcReduction="20000"/>
          </a:bodyPr>
          <a:lstStyle/>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El mercado del transporte por cable en el mundo es un oligopolio manejado por 2 compañías</a:t>
            </a:r>
          </a:p>
          <a:p>
            <a:pPr algn="l"/>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 Ventajas</a:t>
            </a:r>
          </a:p>
          <a:p>
            <a:pPr algn="l"/>
            <a:r>
              <a:rPr lang="es-CO" sz="2000" dirty="0" smtClean="0">
                <a:solidFill>
                  <a:schemeClr val="tx1">
                    <a:lumMod val="50000"/>
                    <a:lumOff val="50000"/>
                  </a:schemeClr>
                </a:solidFill>
                <a:latin typeface="Arial" pitchFamily="34" charset="0"/>
                <a:cs typeface="Arial" pitchFamily="34" charset="0"/>
              </a:rPr>
              <a:t>-</a:t>
            </a:r>
            <a:r>
              <a:rPr lang="es-ES" sz="2000" dirty="0" smtClean="0">
                <a:solidFill>
                  <a:schemeClr val="tx1">
                    <a:lumMod val="50000"/>
                    <a:lumOff val="50000"/>
                  </a:schemeClr>
                </a:solidFill>
                <a:latin typeface="Arial" pitchFamily="34" charset="0"/>
                <a:cs typeface="Arial" pitchFamily="34" charset="0"/>
              </a:rPr>
              <a:t>Casi no ocupa terreno; sólo las estaciones y las bases de las torres</a:t>
            </a:r>
          </a:p>
          <a:p>
            <a:pPr algn="l"/>
            <a:r>
              <a:rPr lang="es-CO" sz="2000" dirty="0" smtClean="0">
                <a:solidFill>
                  <a:schemeClr val="tx1">
                    <a:lumMod val="50000"/>
                    <a:lumOff val="50000"/>
                  </a:schemeClr>
                </a:solidFill>
                <a:latin typeface="Arial" pitchFamily="34" charset="0"/>
                <a:cs typeface="Arial" pitchFamily="34" charset="0"/>
              </a:rPr>
              <a:t>-Requiere poco personal para su operación</a:t>
            </a:r>
          </a:p>
          <a:p>
            <a:pPr algn="l"/>
            <a:r>
              <a:rPr lang="es-ES" sz="2000" dirty="0" smtClean="0">
                <a:solidFill>
                  <a:schemeClr val="tx1">
                    <a:lumMod val="50000"/>
                    <a:lumOff val="50000"/>
                  </a:schemeClr>
                </a:solidFill>
                <a:latin typeface="Arial" pitchFamily="34" charset="0"/>
                <a:cs typeface="Arial" pitchFamily="34" charset="0"/>
              </a:rPr>
              <a:t>-Es barato de mover.</a:t>
            </a:r>
          </a:p>
          <a:p>
            <a:pPr algn="l">
              <a:buFontTx/>
              <a:buChar char="-"/>
            </a:pPr>
            <a:r>
              <a:rPr lang="es-ES" sz="2000" dirty="0" smtClean="0">
                <a:solidFill>
                  <a:schemeClr val="tx1">
                    <a:lumMod val="50000"/>
                    <a:lumOff val="50000"/>
                  </a:schemeClr>
                </a:solidFill>
                <a:latin typeface="Arial" pitchFamily="34" charset="0"/>
                <a:cs typeface="Arial" pitchFamily="34" charset="0"/>
              </a:rPr>
              <a:t>Contamina poco</a:t>
            </a:r>
          </a:p>
          <a:p>
            <a:pPr algn="l"/>
            <a:r>
              <a:rPr lang="es-ES" sz="2000" dirty="0" smtClean="0">
                <a:solidFill>
                  <a:schemeClr val="tx1">
                    <a:lumMod val="50000"/>
                    <a:lumOff val="50000"/>
                  </a:schemeClr>
                </a:solidFill>
                <a:latin typeface="Arial" pitchFamily="34" charset="0"/>
                <a:cs typeface="Arial" pitchFamily="34" charset="0"/>
              </a:rPr>
              <a:t>- Se adapta bien a las condiciones geográficas del terreno</a:t>
            </a:r>
            <a:endParaRPr lang="en-US" sz="2000" dirty="0" smtClean="0">
              <a:solidFill>
                <a:schemeClr val="tx1">
                  <a:lumMod val="50000"/>
                  <a:lumOff val="50000"/>
                </a:schemeClr>
              </a:solidFill>
              <a:latin typeface="Arial" pitchFamily="34" charset="0"/>
              <a:cs typeface="Arial" pitchFamily="34" charset="0"/>
            </a:endParaRPr>
          </a:p>
          <a:p>
            <a:pPr algn="l"/>
            <a:endParaRPr lang="es-AR"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AR" sz="2000" dirty="0" smtClean="0">
                <a:solidFill>
                  <a:schemeClr val="tx1">
                    <a:lumMod val="50000"/>
                    <a:lumOff val="50000"/>
                  </a:schemeClr>
                </a:solidFill>
                <a:latin typeface="Arial" pitchFamily="34" charset="0"/>
                <a:cs typeface="Arial" pitchFamily="34" charset="0"/>
              </a:rPr>
              <a:t>Desventajas</a:t>
            </a:r>
          </a:p>
          <a:p>
            <a:pPr algn="l"/>
            <a:r>
              <a:rPr lang="es-ES" sz="2000" dirty="0" smtClean="0">
                <a:solidFill>
                  <a:schemeClr val="tx1">
                    <a:lumMod val="50000"/>
                    <a:lumOff val="50000"/>
                  </a:schemeClr>
                </a:solidFill>
                <a:latin typeface="Arial" pitchFamily="34" charset="0"/>
                <a:cs typeface="Arial" pitchFamily="34" charset="0"/>
              </a:rPr>
              <a:t>-Cabe poca gente en las cabinas</a:t>
            </a:r>
          </a:p>
          <a:p>
            <a:pPr algn="l"/>
            <a:r>
              <a:rPr lang="es-ES" sz="2000" dirty="0" smtClean="0">
                <a:solidFill>
                  <a:schemeClr val="tx1">
                    <a:lumMod val="50000"/>
                    <a:lumOff val="50000"/>
                  </a:schemeClr>
                </a:solidFill>
                <a:latin typeface="Arial" pitchFamily="34" charset="0"/>
                <a:cs typeface="Arial" pitchFamily="34" charset="0"/>
              </a:rPr>
              <a:t>-Sólo sirve para distancias cortas</a:t>
            </a:r>
          </a:p>
          <a:p>
            <a:pPr algn="l"/>
            <a:r>
              <a:rPr lang="es-ES" sz="2000" dirty="0" smtClean="0">
                <a:solidFill>
                  <a:schemeClr val="tx1">
                    <a:lumMod val="50000"/>
                    <a:lumOff val="50000"/>
                  </a:schemeClr>
                </a:solidFill>
                <a:latin typeface="Arial" pitchFamily="34" charset="0"/>
                <a:cs typeface="Arial" pitchFamily="34" charset="0"/>
              </a:rPr>
              <a:t>-Suele ser lento </a:t>
            </a:r>
          </a:p>
          <a:p>
            <a:pPr algn="l">
              <a:buFontTx/>
              <a:buChar char="-"/>
            </a:pPr>
            <a:r>
              <a:rPr lang="es-ES" sz="2000" dirty="0" smtClean="0">
                <a:solidFill>
                  <a:schemeClr val="tx1">
                    <a:lumMod val="50000"/>
                    <a:lumOff val="50000"/>
                  </a:schemeClr>
                </a:solidFill>
                <a:latin typeface="Arial" pitchFamily="34" charset="0"/>
                <a:cs typeface="Arial" pitchFamily="34" charset="0"/>
              </a:rPr>
              <a:t>Trazado de la ruta básicamente rectilínea</a:t>
            </a:r>
          </a:p>
          <a:p>
            <a:pPr algn="l">
              <a:buFontTx/>
              <a:buChar char="-"/>
            </a:pPr>
            <a:r>
              <a:rPr lang="es-ES" sz="2000" dirty="0" smtClean="0">
                <a:solidFill>
                  <a:schemeClr val="tx1">
                    <a:lumMod val="50000"/>
                    <a:lumOff val="50000"/>
                  </a:schemeClr>
                </a:solidFill>
                <a:latin typeface="Arial" pitchFamily="34" charset="0"/>
                <a:cs typeface="Arial" pitchFamily="34" charset="0"/>
              </a:rPr>
              <a:t>La carga máxima admisible es reducida, y el tamaño y volumen de diseño de la cabina también es restringido.</a:t>
            </a:r>
            <a:endParaRPr lang="es-AR" sz="2000" dirty="0">
              <a:solidFill>
                <a:schemeClr val="tx1">
                  <a:lumMod val="50000"/>
                  <a:lumOff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Subtítulo"/>
          <p:cNvSpPr>
            <a:spLocks noGrp="1"/>
          </p:cNvSpPr>
          <p:nvPr>
            <p:ph type="subTitle" idx="1"/>
          </p:nvPr>
        </p:nvSpPr>
        <p:spPr>
          <a:xfrm>
            <a:off x="500034" y="1142984"/>
            <a:ext cx="8429684" cy="4786346"/>
          </a:xfrm>
        </p:spPr>
        <p:txBody>
          <a:bodyPr>
            <a:normAutofit fontScale="55000" lnSpcReduction="20000"/>
          </a:bodyPr>
          <a:lstStyle/>
          <a:p>
            <a:pPr algn="l"/>
            <a:r>
              <a:rPr lang="es-CO" dirty="0" smtClean="0">
                <a:solidFill>
                  <a:schemeClr val="bg1">
                    <a:lumMod val="50000"/>
                  </a:schemeClr>
                </a:solidFill>
              </a:rPr>
              <a:t>Objetivo 1: </a:t>
            </a:r>
          </a:p>
          <a:p>
            <a:pPr algn="l"/>
            <a:r>
              <a:rPr lang="es-ES" dirty="0" smtClean="0">
                <a:solidFill>
                  <a:schemeClr val="bg1">
                    <a:lumMod val="50000"/>
                  </a:schemeClr>
                </a:solidFill>
              </a:rPr>
              <a:t>Recolectar la información pertinente sobre los tipos de transporte por cable, con el fin evaluar los sistemas de frenado.</a:t>
            </a:r>
          </a:p>
          <a:p>
            <a:pPr algn="l"/>
            <a:endParaRPr lang="es-CO" dirty="0" smtClean="0"/>
          </a:p>
          <a:p>
            <a:pPr algn="l"/>
            <a:r>
              <a:rPr lang="es-ES" b="1" dirty="0" smtClean="0">
                <a:solidFill>
                  <a:schemeClr val="tx1"/>
                </a:solidFill>
              </a:rPr>
              <a:t>Objetivo 2: </a:t>
            </a:r>
          </a:p>
          <a:p>
            <a:pPr algn="l"/>
            <a:r>
              <a:rPr lang="es-ES" b="1" dirty="0" smtClean="0">
                <a:solidFill>
                  <a:schemeClr val="tx1"/>
                </a:solidFill>
              </a:rPr>
              <a:t>Identificar los requerimientos que la normatividad impone con respecto a los sistemas de freno de los transportes por cable.</a:t>
            </a:r>
          </a:p>
          <a:p>
            <a:pPr algn="l"/>
            <a:endParaRPr lang="es-CO" dirty="0" smtClean="0"/>
          </a:p>
          <a:p>
            <a:pPr algn="l"/>
            <a:r>
              <a:rPr lang="es-ES" dirty="0" smtClean="0"/>
              <a:t>Objetivo 3:</a:t>
            </a:r>
          </a:p>
          <a:p>
            <a:pPr algn="l"/>
            <a:r>
              <a:rPr lang="es-ES" dirty="0" smtClean="0"/>
              <a:t>Plantear un diseño para el sistema de frenado</a:t>
            </a:r>
            <a:endParaRPr lang="es-CO" dirty="0" smtClean="0"/>
          </a:p>
          <a:p>
            <a:pPr algn="l"/>
            <a:endParaRPr lang="es-CO" dirty="0" smtClean="0"/>
          </a:p>
          <a:p>
            <a:pPr algn="l"/>
            <a:r>
              <a:rPr lang="es-ES" dirty="0" smtClean="0"/>
              <a:t>Objetivo 4:</a:t>
            </a:r>
          </a:p>
          <a:p>
            <a:pPr algn="l"/>
            <a:r>
              <a:rPr lang="es-ES" dirty="0" smtClean="0"/>
              <a:t>Describir las condiciones industriales requeridas para la fabricación</a:t>
            </a:r>
          </a:p>
          <a:p>
            <a:pPr algn="l"/>
            <a:r>
              <a:rPr lang="es-ES" dirty="0" smtClean="0"/>
              <a:t>del freno.</a:t>
            </a:r>
          </a:p>
          <a:p>
            <a:pPr algn="l"/>
            <a:endParaRPr lang="es-CO" dirty="0" smtClean="0"/>
          </a:p>
          <a:p>
            <a:pPr algn="l"/>
            <a:r>
              <a:rPr lang="es-CO" dirty="0" smtClean="0"/>
              <a:t>Objetivo 5:</a:t>
            </a:r>
          </a:p>
          <a:p>
            <a:pPr algn="l"/>
            <a:r>
              <a:rPr lang="es-ES" dirty="0" smtClean="0"/>
              <a:t>Construir los planos generales del sistema.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857232"/>
          </a:xfrm>
        </p:spPr>
        <p:txBody>
          <a:bodyPr>
            <a:normAutofit/>
          </a:bodyPr>
          <a:lstStyle/>
          <a:p>
            <a:r>
              <a:rPr lang="es-ES" sz="2400" dirty="0" smtClean="0"/>
              <a:t>NORMATIVIDAD</a:t>
            </a:r>
            <a:endParaRPr lang="en-US" sz="2400" dirty="0"/>
          </a:p>
        </p:txBody>
      </p:sp>
      <p:sp>
        <p:nvSpPr>
          <p:cNvPr id="4" name="2 Subtítulo"/>
          <p:cNvSpPr txBox="1">
            <a:spLocks/>
          </p:cNvSpPr>
          <p:nvPr/>
        </p:nvSpPr>
        <p:spPr>
          <a:xfrm>
            <a:off x="357158" y="3143248"/>
            <a:ext cx="8358246" cy="1928826"/>
          </a:xfrm>
          <a:prstGeom prst="rect">
            <a:avLst/>
          </a:prstGeom>
        </p:spPr>
        <p:txBody>
          <a:bodyPr vert="horz" lIns="91440" tIns="45720" rIns="91440" bIns="45720" numCol="1"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s-ES" sz="2000" dirty="0" smtClean="0">
                <a:solidFill>
                  <a:schemeClr val="tx1">
                    <a:lumMod val="50000"/>
                    <a:lumOff val="50000"/>
                  </a:schemeClr>
                </a:solidFill>
                <a:latin typeface="Arial" pitchFamily="34" charset="0"/>
                <a:cs typeface="Arial" pitchFamily="34" charset="0"/>
              </a:rPr>
              <a:t>REQUISITOS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dirty="0" smtClean="0">
                <a:solidFill>
                  <a:schemeClr val="tx1">
                    <a:lumMod val="50000"/>
                    <a:lumOff val="50000"/>
                  </a:schemeClr>
                </a:solidFill>
                <a:latin typeface="Arial" pitchFamily="34" charset="0"/>
                <a:cs typeface="Arial" pitchFamily="34" charset="0"/>
              </a:rPr>
              <a:t>Frenado de velocidad máxima 3m/s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Desaceleración</a:t>
            </a:r>
            <a:r>
              <a:rPr kumimoji="0" lang="es-ES" sz="2000" b="0" i="0" u="none" strike="noStrike" kern="1200" cap="none" spc="0" normalizeH="0" noProof="0" dirty="0" smtClean="0">
                <a:ln>
                  <a:noFill/>
                </a:ln>
                <a:solidFill>
                  <a:schemeClr val="tx1">
                    <a:lumMod val="50000"/>
                    <a:lumOff val="50000"/>
                  </a:schemeClr>
                </a:solidFill>
                <a:effectLst/>
                <a:uLnTx/>
                <a:uFillTx/>
                <a:latin typeface="Arial" pitchFamily="34" charset="0"/>
                <a:ea typeface="+mn-ea"/>
                <a:cs typeface="Arial" pitchFamily="34" charset="0"/>
              </a:rPr>
              <a:t> &lt; 1.5m/s^2</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baseline="0" dirty="0" smtClean="0">
                <a:solidFill>
                  <a:schemeClr val="tx1">
                    <a:lumMod val="50000"/>
                    <a:lumOff val="50000"/>
                  </a:schemeClr>
                </a:solidFill>
                <a:latin typeface="Arial" pitchFamily="34" charset="0"/>
                <a:cs typeface="Arial" pitchFamily="34" charset="0"/>
              </a:rPr>
              <a:t>Distancia de frenado 9m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noProof="0" dirty="0" smtClean="0">
                <a:ln>
                  <a:noFill/>
                </a:ln>
                <a:solidFill>
                  <a:schemeClr val="tx1">
                    <a:lumMod val="50000"/>
                    <a:lumOff val="50000"/>
                  </a:schemeClr>
                </a:solidFill>
                <a:effectLst/>
                <a:uLnTx/>
                <a:uFillTx/>
                <a:latin typeface="Arial" pitchFamily="34" charset="0"/>
                <a:ea typeface="+mn-ea"/>
                <a:cs typeface="Arial" pitchFamily="34" charset="0"/>
              </a:rPr>
              <a:t>Peso de una persona para objetos de calculo 75Kg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s-ES" sz="2000" baseline="0" dirty="0" smtClean="0">
                <a:solidFill>
                  <a:schemeClr val="tx1">
                    <a:lumMod val="50000"/>
                    <a:lumOff val="50000"/>
                  </a:schemeClr>
                </a:solidFill>
                <a:latin typeface="Arial" pitchFamily="34" charset="0"/>
                <a:cs typeface="Arial" pitchFamily="34" charset="0"/>
              </a:rPr>
              <a:t>Carga máxima</a:t>
            </a:r>
            <a:r>
              <a:rPr lang="es-ES" sz="2000" dirty="0" smtClean="0">
                <a:solidFill>
                  <a:schemeClr val="tx1">
                    <a:lumMod val="50000"/>
                    <a:lumOff val="50000"/>
                  </a:schemeClr>
                </a:solidFill>
                <a:latin typeface="Arial" pitchFamily="34" charset="0"/>
                <a:cs typeface="Arial" pitchFamily="34" charset="0"/>
              </a:rPr>
              <a:t> de cabina 18050N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No debe haber detrimento de los frenos y de los cables en el frenado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No</a:t>
            </a:r>
            <a:r>
              <a:rPr kumimoji="0" lang="es-ES" sz="2000" b="0" i="0" u="none" strike="noStrike" kern="1200" cap="none" spc="0" normalizeH="0" noProof="0" dirty="0" smtClean="0">
                <a:ln>
                  <a:noFill/>
                </a:ln>
                <a:solidFill>
                  <a:schemeClr val="tx1">
                    <a:lumMod val="50000"/>
                    <a:lumOff val="50000"/>
                  </a:schemeClr>
                </a:solidFill>
                <a:effectLst/>
                <a:uLnTx/>
                <a:uFillTx/>
                <a:latin typeface="Arial" pitchFamily="34" charset="0"/>
                <a:ea typeface="+mn-ea"/>
                <a:cs typeface="Arial" pitchFamily="34" charset="0"/>
              </a:rPr>
              <a:t> debe haber participación activa de los pasajeros</a:t>
            </a:r>
            <a:endParaRPr kumimoji="0" lang="en-US"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5" name="2 Subtítulo"/>
          <p:cNvSpPr txBox="1">
            <a:spLocks/>
          </p:cNvSpPr>
          <p:nvPr/>
        </p:nvSpPr>
        <p:spPr>
          <a:xfrm>
            <a:off x="357158" y="928670"/>
            <a:ext cx="8643998" cy="2071702"/>
          </a:xfrm>
          <a:prstGeom prst="rect">
            <a:avLst/>
          </a:prstGeom>
        </p:spPr>
        <p:txBody>
          <a:bodyPr vert="horz" lIns="91440" tIns="45720" rIns="91440" bIns="45720" numCol="1" rtlCol="0">
            <a:normAutofit fontScale="70000" lnSpcReduction="20000"/>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s-AR"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rPr>
              <a:t>NORMAS CONSULTADAS</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AR" sz="2000" b="0" i="0" u="none" strike="noStrike" kern="1200" cap="none" spc="0" normalizeH="0" baseline="0" noProof="0" dirty="0" smtClean="0">
              <a:ln>
                <a:noFill/>
              </a:ln>
              <a:solidFill>
                <a:schemeClr val="tx1">
                  <a:lumMod val="50000"/>
                  <a:lumOff val="50000"/>
                </a:schemeClr>
              </a:solidFill>
              <a:effectLst/>
              <a:uLnTx/>
              <a:uFillTx/>
              <a:latin typeface="Arial" pitchFamily="34" charset="0"/>
              <a:ea typeface="+mn-ea"/>
              <a:cs typeface="Arial" pitchFamily="34" charset="0"/>
            </a:endParaRPr>
          </a:p>
          <a:p>
            <a:pPr marL="355600" indent="-355600" algn="just">
              <a:buFont typeface="Arial" pitchFamily="34" charset="0"/>
              <a:buChar char="•"/>
            </a:pPr>
            <a:r>
              <a:rPr lang="es-AR" sz="2000" dirty="0" smtClean="0">
                <a:solidFill>
                  <a:schemeClr val="tx1">
                    <a:lumMod val="50000"/>
                    <a:lumOff val="50000"/>
                  </a:schemeClr>
                </a:solidFill>
                <a:latin typeface="Arial" pitchFamily="34" charset="0"/>
                <a:cs typeface="Arial" pitchFamily="34" charset="0"/>
              </a:rPr>
              <a:t>Real decreto Español </a:t>
            </a:r>
            <a:r>
              <a:rPr lang="es-ES" sz="2000" dirty="0" smtClean="0">
                <a:solidFill>
                  <a:schemeClr val="bg1">
                    <a:lumMod val="50000"/>
                  </a:schemeClr>
                </a:solidFill>
                <a:latin typeface="Arial" pitchFamily="34" charset="0"/>
                <a:cs typeface="Arial" pitchFamily="34" charset="0"/>
              </a:rPr>
              <a:t>por el que se regulan los requisitos que deben cumplirse para la proyección, construcción, puesta en servicio y explotación de las instalaciones de personas por cable.</a:t>
            </a:r>
            <a:r>
              <a:rPr kumimoji="0" lang="es-AR" sz="2000" b="0" i="0" u="none" strike="noStrike" kern="1200" cap="none" spc="0" normalizeH="0" noProof="0" dirty="0" smtClean="0">
                <a:ln>
                  <a:noFill/>
                </a:ln>
                <a:solidFill>
                  <a:schemeClr val="bg1">
                    <a:lumMod val="50000"/>
                  </a:schemeClr>
                </a:solidFill>
                <a:effectLst/>
                <a:uLnTx/>
                <a:uFillTx/>
                <a:latin typeface="Arial" pitchFamily="34" charset="0"/>
                <a:cs typeface="Arial" pitchFamily="34" charset="0"/>
              </a:rPr>
              <a:t>                     </a:t>
            </a:r>
          </a:p>
          <a:p>
            <a:pPr marL="355600" indent="-355600" algn="just">
              <a:buFont typeface="Arial" pitchFamily="34" charset="0"/>
              <a:buChar char="•"/>
            </a:pPr>
            <a:endParaRPr kumimoji="0" lang="es-AR" sz="2000" b="0" i="0" u="none" strike="noStrike" kern="1200" cap="none" spc="0" normalizeH="0" noProof="0" dirty="0" smtClean="0">
              <a:ln>
                <a:noFill/>
              </a:ln>
              <a:solidFill>
                <a:schemeClr val="bg1">
                  <a:lumMod val="50000"/>
                </a:schemeClr>
              </a:solidFill>
              <a:effectLst/>
              <a:uLnTx/>
              <a:uFillTx/>
              <a:latin typeface="Arial" pitchFamily="34" charset="0"/>
              <a:cs typeface="Arial" pitchFamily="34" charset="0"/>
            </a:endParaRPr>
          </a:p>
          <a:p>
            <a:pPr marL="355600" indent="-355600" algn="just">
              <a:buFont typeface="Arial" pitchFamily="34" charset="0"/>
              <a:buChar char="•"/>
            </a:pPr>
            <a:r>
              <a:rPr lang="es-ES" sz="2000" dirty="0" smtClean="0">
                <a:solidFill>
                  <a:schemeClr val="bg1">
                    <a:lumMod val="50000"/>
                  </a:schemeClr>
                </a:solidFill>
                <a:latin typeface="Arial" pitchFamily="34" charset="0"/>
                <a:cs typeface="Arial" pitchFamily="34" charset="0"/>
              </a:rPr>
              <a:t>Pliego de condiciones técnicas para la construcción y explotación de las instalaciones de teleféricos y funiculares</a:t>
            </a:r>
          </a:p>
          <a:p>
            <a:pPr marL="355600" indent="-355600" algn="just">
              <a:buFont typeface="Arial" pitchFamily="34" charset="0"/>
              <a:buChar char="•"/>
            </a:pPr>
            <a:endParaRPr lang="es-ES" sz="2000" dirty="0" smtClean="0">
              <a:solidFill>
                <a:schemeClr val="bg1">
                  <a:lumMod val="50000"/>
                </a:schemeClr>
              </a:solidFill>
              <a:latin typeface="Arial" pitchFamily="34" charset="0"/>
              <a:cs typeface="Arial" pitchFamily="34" charset="0"/>
            </a:endParaRPr>
          </a:p>
          <a:p>
            <a:pPr algn="just">
              <a:buFont typeface="Arial" pitchFamily="34" charset="0"/>
              <a:buChar char="•"/>
            </a:pPr>
            <a:r>
              <a:rPr lang="es-ES" sz="2000" dirty="0" smtClean="0">
                <a:solidFill>
                  <a:schemeClr val="bg1">
                    <a:lumMod val="50000"/>
                  </a:schemeClr>
                </a:solidFill>
                <a:latin typeface="Arial" pitchFamily="34" charset="0"/>
                <a:cs typeface="Arial" pitchFamily="34" charset="0"/>
              </a:rPr>
              <a:t>      UNE EN 1909=2005 y   UNE EN 13223</a:t>
            </a:r>
            <a:endParaRPr kumimoji="0" lang="es-AR" sz="2000" b="0" i="0" u="none" strike="noStrike" kern="1200" cap="none" spc="0" normalizeH="0" baseline="0" noProof="0" dirty="0">
              <a:ln>
                <a:noFill/>
              </a:ln>
              <a:solidFill>
                <a:schemeClr val="bg1">
                  <a:lumMod val="50000"/>
                </a:schemeClr>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14290"/>
            <a:ext cx="8786842" cy="785818"/>
          </a:xfrm>
        </p:spPr>
        <p:txBody>
          <a:bodyPr>
            <a:normAutofit/>
          </a:bodyPr>
          <a:lstStyle/>
          <a:p>
            <a:r>
              <a:rPr lang="en-US" sz="2400" dirty="0" smtClean="0">
                <a:solidFill>
                  <a:schemeClr val="tx2">
                    <a:lumMod val="75000"/>
                  </a:schemeClr>
                </a:solidFill>
                <a:latin typeface="Arial" pitchFamily="34" charset="0"/>
                <a:cs typeface="Arial" pitchFamily="34" charset="0"/>
              </a:rPr>
              <a:t>CONCLUSIONES OBJETIVO 2</a:t>
            </a:r>
            <a:endParaRPr lang="es-AR" sz="2400" dirty="0">
              <a:solidFill>
                <a:schemeClr val="tx2">
                  <a:lumMod val="75000"/>
                </a:schemeClr>
              </a:solidFill>
              <a:latin typeface="Arial" pitchFamily="34" charset="0"/>
              <a:cs typeface="Arial" pitchFamily="34" charset="0"/>
            </a:endParaRPr>
          </a:p>
        </p:txBody>
      </p:sp>
      <p:sp>
        <p:nvSpPr>
          <p:cNvPr id="3" name="2 Subtítulo"/>
          <p:cNvSpPr>
            <a:spLocks noGrp="1"/>
          </p:cNvSpPr>
          <p:nvPr>
            <p:ph type="subTitle" idx="1"/>
          </p:nvPr>
        </p:nvSpPr>
        <p:spPr>
          <a:xfrm>
            <a:off x="357158" y="1071546"/>
            <a:ext cx="8429684" cy="4357718"/>
          </a:xfrm>
        </p:spPr>
        <p:txBody>
          <a:bodyPr numCol="1">
            <a:normAutofit/>
          </a:bodyPr>
          <a:lstStyle/>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Este estudio se ha enfocado los numerales de la normas que inciden directamente sobre el dispositivo de frenado, pero no se puede perder de vista la totalidad de las normas que rigen estos sistemas, </a:t>
            </a:r>
          </a:p>
          <a:p>
            <a:pPr algn="l">
              <a:buFont typeface="Arial" pitchFamily="34" charset="0"/>
              <a:buChar char="•"/>
            </a:pPr>
            <a:endParaRPr lang="es-ES" sz="2000" dirty="0" smtClean="0">
              <a:solidFill>
                <a:schemeClr val="tx1">
                  <a:lumMod val="50000"/>
                  <a:lumOff val="50000"/>
                </a:schemeClr>
              </a:solidFill>
              <a:latin typeface="Arial" pitchFamily="34" charset="0"/>
              <a:cs typeface="Arial" pitchFamily="34" charset="0"/>
            </a:endParaRPr>
          </a:p>
          <a:p>
            <a:pPr algn="l">
              <a:buFont typeface="Arial" pitchFamily="34" charset="0"/>
              <a:buChar char="•"/>
            </a:pPr>
            <a:r>
              <a:rPr lang="es-ES" sz="2000" dirty="0" smtClean="0">
                <a:solidFill>
                  <a:schemeClr val="tx1">
                    <a:lumMod val="50000"/>
                    <a:lumOff val="50000"/>
                  </a:schemeClr>
                </a:solidFill>
                <a:latin typeface="Arial" pitchFamily="34" charset="0"/>
                <a:cs typeface="Arial" pitchFamily="34" charset="0"/>
              </a:rPr>
              <a:t>Muchas de las  normas pautan de manera similar los requerimientos para el freno, y aunque se establecen valores diferentes por ejemplo de desaceleración, hay un rango apreciable que se toma como requerimiento de diseño.</a:t>
            </a:r>
          </a:p>
          <a:p>
            <a:pPr algn="l">
              <a:buFont typeface="Arial" pitchFamily="34" charset="0"/>
              <a:buChar char="•"/>
            </a:pPr>
            <a:endParaRPr lang="es-AR" sz="2000" dirty="0">
              <a:solidFill>
                <a:schemeClr val="tx1">
                  <a:lumMod val="50000"/>
                  <a:lumOff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1E4243A3390CC842A5629756A08C41F2" ma:contentTypeVersion="1" ma:contentTypeDescription="Crear nuevo documento." ma:contentTypeScope="" ma:versionID="1d9e588db7cfa05a705b827e657922c7">
  <xsd:schema xmlns:xsd="http://www.w3.org/2001/XMLSchema" xmlns:p="http://schemas.microsoft.com/office/2006/metadata/properties" xmlns:ns1="http://schemas.microsoft.com/sharepoint/v3" targetNamespace="http://schemas.microsoft.com/office/2006/metadata/properties" ma:root="true" ma:fieldsID="0b85dce115edaa5d1911cb96bd2a3993"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Fecha de inicio programada" ma:description="" ma:hidden="true" ma:internalName="PublishingStartDate">
      <xsd:simpleType>
        <xsd:restriction base="dms:Unknown"/>
      </xsd:simpleType>
    </xsd:element>
    <xsd:element name="PublishingExpirationDate" ma:index="9" nillable="true" ma:displayName="Fecha de finalización programada"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ma:readOnly="true"/>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7CED1B15-25E9-4E76-8367-5ECB9BF0687D}">
  <ds:schemaRefs>
    <ds:schemaRef ds:uri="http://schemas.microsoft.com/sharepoint/v3/contenttype/forms"/>
  </ds:schemaRefs>
</ds:datastoreItem>
</file>

<file path=customXml/itemProps2.xml><?xml version="1.0" encoding="utf-8"?>
<ds:datastoreItem xmlns:ds="http://schemas.openxmlformats.org/officeDocument/2006/customXml" ds:itemID="{AA30F398-86E0-415F-82DD-ACA38F7D16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C7112CA-287F-47FB-936D-78F8CA292B83}">
  <ds:schemaRefs>
    <ds:schemaRef ds:uri="http://schemas.microsoft.com/office/2006/metadata/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566</TotalTime>
  <Words>1395</Words>
  <Application>Microsoft Office PowerPoint</Application>
  <PresentationFormat>Presentación en pantalla (4:3)</PresentationFormat>
  <Paragraphs>289</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 de Office</vt:lpstr>
      <vt:lpstr>DISEÑO DE UN FRENO MECÁNICO PARA UN TELEFÉRICO BICABLE REVERSIBLE PARA  COSERVICIOS S.A</vt:lpstr>
      <vt:lpstr>OBJETIVOS</vt:lpstr>
      <vt:lpstr>Diapositiva 3</vt:lpstr>
      <vt:lpstr>TIPOS DE TRANSPORTE POR CABLE</vt:lpstr>
      <vt:lpstr>TIPOS DE TRANSPORTE POR CABLE</vt:lpstr>
      <vt:lpstr>CONCLUSIONES OBJETIVO 1</vt:lpstr>
      <vt:lpstr>Diapositiva 7</vt:lpstr>
      <vt:lpstr>NORMATIVIDAD</vt:lpstr>
      <vt:lpstr>CONCLUSIONES OBJETIVO 2</vt:lpstr>
      <vt:lpstr>Diapositiva 10</vt:lpstr>
      <vt:lpstr>DISEÑO CONCEPTUAL</vt:lpstr>
      <vt:lpstr>ALTERNATIVAS</vt:lpstr>
      <vt:lpstr>EVALUACIÓN DE ALTERNATIVAS</vt:lpstr>
      <vt:lpstr>DISEÑO FRENO  PINZAS</vt:lpstr>
      <vt:lpstr>CONCLUSIONES OBJETIVO 3</vt:lpstr>
      <vt:lpstr>Diapositiva 16</vt:lpstr>
      <vt:lpstr>CONDICIONES INDUSTRIALES REQUERIDAS PARA LA FABRICACIÓN</vt:lpstr>
      <vt:lpstr>CONCLUSIONES OBJETIVO 4</vt:lpstr>
      <vt:lpstr>Diapositiva 19</vt:lpstr>
      <vt:lpstr>PLANOS</vt:lpstr>
      <vt:lpstr>CONCLUSIONES OBJETIVO 5</vt:lpstr>
      <vt:lpstr>PRUEBA FRENO GARAVENTA_VON-ROLL</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UN FRENO MECÁNICO PARA UN TELEFÉRICO BICABLE REVERSIBLE PARA  COSERVICIOS S.A</dc:title>
  <dc:creator>Paulina</dc:creator>
  <cp:lastModifiedBy>sebastian</cp:lastModifiedBy>
  <cp:revision>55</cp:revision>
  <dcterms:created xsi:type="dcterms:W3CDTF">2009-06-07T20:30:46Z</dcterms:created>
  <dcterms:modified xsi:type="dcterms:W3CDTF">2010-04-19T18:47:32Z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0x0101001E4243A3390CC842A5629756A08C41F2</vt:lpwstr>
  </property>
</Properties>
</file>