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bookmarkIdSeed="14">
  <p:sldMasterIdLst>
    <p:sldMasterId id="2147483648" r:id="rId1"/>
  </p:sldMasterIdLst>
  <p:notesMasterIdLst>
    <p:notesMasterId r:id="rId29"/>
  </p:notesMasterIdLst>
  <p:sldIdLst>
    <p:sldId id="256" r:id="rId2"/>
    <p:sldId id="257" r:id="rId3"/>
    <p:sldId id="258" r:id="rId4"/>
    <p:sldId id="259" r:id="rId5"/>
    <p:sldId id="260" r:id="rId6"/>
    <p:sldId id="267" r:id="rId7"/>
    <p:sldId id="263" r:id="rId8"/>
    <p:sldId id="268" r:id="rId9"/>
    <p:sldId id="272" r:id="rId10"/>
    <p:sldId id="269" r:id="rId11"/>
    <p:sldId id="270" r:id="rId12"/>
    <p:sldId id="271" r:id="rId13"/>
    <p:sldId id="261" r:id="rId14"/>
    <p:sldId id="273" r:id="rId15"/>
    <p:sldId id="280" r:id="rId16"/>
    <p:sldId id="281" r:id="rId17"/>
    <p:sldId id="262" r:id="rId18"/>
    <p:sldId id="275" r:id="rId19"/>
    <p:sldId id="274" r:id="rId20"/>
    <p:sldId id="276" r:id="rId21"/>
    <p:sldId id="264" r:id="rId22"/>
    <p:sldId id="277" r:id="rId23"/>
    <p:sldId id="278" r:id="rId24"/>
    <p:sldId id="265" r:id="rId25"/>
    <p:sldId id="266" r:id="rId26"/>
    <p:sldId id="282" r:id="rId27"/>
    <p:sldId id="279" r:id="rId28"/>
  </p:sldIdLst>
  <p:sldSz cx="9144000" cy="6858000" type="screen4x3"/>
  <p:notesSz cx="6858000" cy="9144000"/>
  <p:embeddedFontLst>
    <p:embeddedFont>
      <p:font typeface="Especial Kay" pitchFamily="2" charset="0"/>
      <p:regular r:id="rId30"/>
    </p:embeddedFont>
    <p:embeddedFont>
      <p:font typeface="Calibri" pitchFamily="34" charset="0"/>
      <p:regular r:id="rId31"/>
      <p:bold r:id="rId32"/>
      <p:italic r:id="rId33"/>
      <p:boldItalic r:id="rId34"/>
    </p:embeddedFont>
  </p:embeddedFontLst>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BF"/>
  </p:clrMru>
</p:presentationPr>
</file>

<file path=ppt/tableStyles.xml><?xml version="1.0" encoding="utf-8"?>
<a:tblStyleLst xmlns:a="http://schemas.openxmlformats.org/drawingml/2006/main" def="{5C22544A-7EE6-4342-B048-85BDC9FD1C3A}">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EA2178-FF7B-4651-B597-682966809A50}" type="datetimeFigureOut">
              <a:rPr lang="es-CO" smtClean="0"/>
              <a:pPr/>
              <a:t>17/11/2009</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A2110E-806B-4AA4-BA18-0AECBA458DA0}" type="slidenum">
              <a:rPr lang="es-CO" smtClean="0"/>
              <a:pPr/>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D1A2110E-806B-4AA4-BA18-0AECBA458DA0}" type="slidenum">
              <a:rPr lang="es-CO" smtClean="0"/>
              <a:pPr/>
              <a:t>3</a:t>
            </a:fld>
            <a:endParaRPr lang="es-C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D1A2110E-806B-4AA4-BA18-0AECBA458DA0}" type="slidenum">
              <a:rPr lang="es-CO" smtClean="0"/>
              <a:pPr/>
              <a:t>16</a:t>
            </a:fld>
            <a:endParaRPr lang="es-CO"/>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D1A2110E-806B-4AA4-BA18-0AECBA458DA0}" type="slidenum">
              <a:rPr lang="es-CO" smtClean="0"/>
              <a:pPr/>
              <a:t>17</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F37A7577-1DFD-439C-8ADB-14D8D9ACFDBB}" type="datetimeFigureOut">
              <a:rPr lang="es-CO" smtClean="0"/>
              <a:pPr/>
              <a:t>17/11/2009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65D7F36-D80C-4E96-A980-D89709EEE529}"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37A7577-1DFD-439C-8ADB-14D8D9ACFDBB}" type="datetimeFigureOut">
              <a:rPr lang="es-CO" smtClean="0"/>
              <a:pPr/>
              <a:t>17/11/2009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65D7F36-D80C-4E96-A980-D89709EEE529}"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37A7577-1DFD-439C-8ADB-14D8D9ACFDBB}" type="datetimeFigureOut">
              <a:rPr lang="es-CO" smtClean="0"/>
              <a:pPr/>
              <a:t>17/11/2009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65D7F36-D80C-4E96-A980-D89709EEE529}"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37A7577-1DFD-439C-8ADB-14D8D9ACFDBB}" type="datetimeFigureOut">
              <a:rPr lang="es-CO" smtClean="0"/>
              <a:pPr/>
              <a:t>17/11/2009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65D7F36-D80C-4E96-A980-D89709EEE529}"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37A7577-1DFD-439C-8ADB-14D8D9ACFDBB}" type="datetimeFigureOut">
              <a:rPr lang="es-CO" smtClean="0"/>
              <a:pPr/>
              <a:t>17/11/2009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65D7F36-D80C-4E96-A980-D89709EEE529}"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F37A7577-1DFD-439C-8ADB-14D8D9ACFDBB}" type="datetimeFigureOut">
              <a:rPr lang="es-CO" smtClean="0"/>
              <a:pPr/>
              <a:t>17/11/2009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65D7F36-D80C-4E96-A980-D89709EEE529}"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F37A7577-1DFD-439C-8ADB-14D8D9ACFDBB}" type="datetimeFigureOut">
              <a:rPr lang="es-CO" smtClean="0"/>
              <a:pPr/>
              <a:t>17/11/2009</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F65D7F36-D80C-4E96-A980-D89709EEE529}"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F37A7577-1DFD-439C-8ADB-14D8D9ACFDBB}" type="datetimeFigureOut">
              <a:rPr lang="es-CO" smtClean="0"/>
              <a:pPr/>
              <a:t>17/11/2009</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F65D7F36-D80C-4E96-A980-D89709EEE529}"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37A7577-1DFD-439C-8ADB-14D8D9ACFDBB}" type="datetimeFigureOut">
              <a:rPr lang="es-CO" smtClean="0"/>
              <a:pPr/>
              <a:t>17/11/2009</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F65D7F36-D80C-4E96-A980-D89709EEE529}"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37A7577-1DFD-439C-8ADB-14D8D9ACFDBB}" type="datetimeFigureOut">
              <a:rPr lang="es-CO" smtClean="0"/>
              <a:pPr/>
              <a:t>17/11/2009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65D7F36-D80C-4E96-A980-D89709EEE529}"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37A7577-1DFD-439C-8ADB-14D8D9ACFDBB}" type="datetimeFigureOut">
              <a:rPr lang="es-CO" smtClean="0"/>
              <a:pPr/>
              <a:t>17/11/2009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65D7F36-D80C-4E96-A980-D89709EEE529}"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1">
                <a:lumMod val="75000"/>
              </a:schemeClr>
            </a:gs>
            <a:gs pos="31000">
              <a:schemeClr val="bg1">
                <a:lumMod val="75000"/>
                <a:alpha val="7000"/>
              </a:schemeClr>
            </a:gs>
            <a:gs pos="0">
              <a:schemeClr val="accent1">
                <a:tint val="23500"/>
                <a:satMod val="160000"/>
                <a:alpha val="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7A7577-1DFD-439C-8ADB-14D8D9ACFDBB}" type="datetimeFigureOut">
              <a:rPr lang="es-CO" smtClean="0"/>
              <a:pPr/>
              <a:t>17/11/2009</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5D7F36-D80C-4E96-A980-D89709EEE529}"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5.gif"/><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5.gif"/><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5.gif"/><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33.jpeg"/><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7.jpeg"/><Relationship Id="rId2" Type="http://schemas.openxmlformats.org/officeDocument/2006/relationships/image" Target="../media/image5.gif"/><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8" Type="http://schemas.openxmlformats.org/officeDocument/2006/relationships/image" Target="../media/image43.jpeg"/><Relationship Id="rId13" Type="http://schemas.openxmlformats.org/officeDocument/2006/relationships/image" Target="../media/image5.gif"/><Relationship Id="rId18" Type="http://schemas.openxmlformats.org/officeDocument/2006/relationships/image" Target="../media/image52.jpeg"/><Relationship Id="rId3" Type="http://schemas.openxmlformats.org/officeDocument/2006/relationships/image" Target="../media/image38.jpeg"/><Relationship Id="rId21" Type="http://schemas.openxmlformats.org/officeDocument/2006/relationships/image" Target="../media/image55.jpeg"/><Relationship Id="rId7" Type="http://schemas.openxmlformats.org/officeDocument/2006/relationships/image" Target="../media/image42.jpeg"/><Relationship Id="rId12" Type="http://schemas.openxmlformats.org/officeDocument/2006/relationships/image" Target="../media/image47.jpeg"/><Relationship Id="rId17" Type="http://schemas.openxmlformats.org/officeDocument/2006/relationships/image" Target="../media/image51.jpeg"/><Relationship Id="rId2" Type="http://schemas.openxmlformats.org/officeDocument/2006/relationships/notesSlide" Target="../notesSlides/notesSlide2.xml"/><Relationship Id="rId16" Type="http://schemas.openxmlformats.org/officeDocument/2006/relationships/image" Target="../media/image50.jpeg"/><Relationship Id="rId20" Type="http://schemas.openxmlformats.org/officeDocument/2006/relationships/image" Target="../media/image54.jpeg"/><Relationship Id="rId1" Type="http://schemas.openxmlformats.org/officeDocument/2006/relationships/slideLayout" Target="../slideLayouts/slideLayout7.xml"/><Relationship Id="rId6" Type="http://schemas.openxmlformats.org/officeDocument/2006/relationships/image" Target="../media/image41.jpeg"/><Relationship Id="rId11" Type="http://schemas.openxmlformats.org/officeDocument/2006/relationships/image" Target="../media/image46.jpeg"/><Relationship Id="rId5" Type="http://schemas.openxmlformats.org/officeDocument/2006/relationships/image" Target="../media/image40.jpeg"/><Relationship Id="rId15" Type="http://schemas.openxmlformats.org/officeDocument/2006/relationships/image" Target="../media/image49.jpeg"/><Relationship Id="rId10" Type="http://schemas.openxmlformats.org/officeDocument/2006/relationships/image" Target="../media/image45.jpeg"/><Relationship Id="rId19" Type="http://schemas.openxmlformats.org/officeDocument/2006/relationships/image" Target="../media/image53.jpeg"/><Relationship Id="rId4" Type="http://schemas.openxmlformats.org/officeDocument/2006/relationships/image" Target="../media/image39.jpeg"/><Relationship Id="rId9" Type="http://schemas.openxmlformats.org/officeDocument/2006/relationships/image" Target="../media/image44.jpeg"/><Relationship Id="rId14" Type="http://schemas.openxmlformats.org/officeDocument/2006/relationships/image" Target="../media/image48.jpeg"/><Relationship Id="rId22" Type="http://schemas.openxmlformats.org/officeDocument/2006/relationships/image" Target="../media/image56.jpeg"/></Relationships>
</file>

<file path=ppt/slides/_rels/slide1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58.jpeg"/><Relationship Id="rId4" Type="http://schemas.openxmlformats.org/officeDocument/2006/relationships/image" Target="../media/image57.jpeg"/></Relationships>
</file>

<file path=ppt/slides/_rels/slide1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9.jpeg"/><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8.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5.gi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20.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2.png"/><Relationship Id="rId2" Type="http://schemas.openxmlformats.org/officeDocument/2006/relationships/image" Target="../media/image60.jpeg"/><Relationship Id="rId1" Type="http://schemas.openxmlformats.org/officeDocument/2006/relationships/slideLayout" Target="../slideLayouts/slideLayout7.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jpeg"/></Relationships>
</file>

<file path=ppt/slides/_rels/slide21.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5.gif"/><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66.jpeg"/></Relationships>
</file>

<file path=ppt/slides/_rels/slide22.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68.jpeg"/><Relationship Id="rId7" Type="http://schemas.openxmlformats.org/officeDocument/2006/relationships/image" Target="../media/image2.png"/><Relationship Id="rId2" Type="http://schemas.openxmlformats.org/officeDocument/2006/relationships/image" Target="../media/image67.jpeg"/><Relationship Id="rId1" Type="http://schemas.openxmlformats.org/officeDocument/2006/relationships/slideLayout" Target="../slideLayouts/slideLayout7.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s>
</file>

<file path=ppt/slides/_rels/slide23.xml.rels><?xml version="1.0" encoding="UTF-8" standalone="yes"?>
<Relationships xmlns="http://schemas.openxmlformats.org/package/2006/relationships"><Relationship Id="rId3" Type="http://schemas.openxmlformats.org/officeDocument/2006/relationships/image" Target="../media/image74.jpeg"/><Relationship Id="rId7" Type="http://schemas.openxmlformats.org/officeDocument/2006/relationships/image" Target="../media/image2.png"/><Relationship Id="rId2" Type="http://schemas.openxmlformats.org/officeDocument/2006/relationships/image" Target="../media/image73.jpeg"/><Relationship Id="rId1" Type="http://schemas.openxmlformats.org/officeDocument/2006/relationships/slideLayout" Target="../slideLayouts/slideLayout7.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jpeg"/></Relationships>
</file>

<file path=ppt/slides/_rels/slide24.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5.gif"/><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80.jpeg"/><Relationship Id="rId4" Type="http://schemas.openxmlformats.org/officeDocument/2006/relationships/image" Target="../media/image79.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85.jpeg"/><Relationship Id="rId3" Type="http://schemas.openxmlformats.org/officeDocument/2006/relationships/image" Target="../media/image2.png"/><Relationship Id="rId7" Type="http://schemas.openxmlformats.org/officeDocument/2006/relationships/image" Target="../media/image84.jpeg"/><Relationship Id="rId12" Type="http://schemas.openxmlformats.org/officeDocument/2006/relationships/image" Target="../media/image63.jpeg"/><Relationship Id="rId2" Type="http://schemas.openxmlformats.org/officeDocument/2006/relationships/image" Target="../media/image5.gif"/><Relationship Id="rId1" Type="http://schemas.openxmlformats.org/officeDocument/2006/relationships/slideLayout" Target="../slideLayouts/slideLayout7.xml"/><Relationship Id="rId6" Type="http://schemas.openxmlformats.org/officeDocument/2006/relationships/image" Target="../media/image83.jpeg"/><Relationship Id="rId11" Type="http://schemas.openxmlformats.org/officeDocument/2006/relationships/image" Target="../media/image64.jpeg"/><Relationship Id="rId5" Type="http://schemas.openxmlformats.org/officeDocument/2006/relationships/image" Target="../media/image82.jpeg"/><Relationship Id="rId10" Type="http://schemas.openxmlformats.org/officeDocument/2006/relationships/image" Target="../media/image27.jpeg"/><Relationship Id="rId4" Type="http://schemas.openxmlformats.org/officeDocument/2006/relationships/image" Target="../media/image81.jpeg"/><Relationship Id="rId9" Type="http://schemas.openxmlformats.org/officeDocument/2006/relationships/image" Target="../media/image10.jpe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6.jpeg"/><Relationship Id="rId7"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5.gif"/></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9" Type="http://schemas.openxmlformats.org/officeDocument/2006/relationships/image" Target="../media/image5.gif"/></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print">
            <a:clrChange>
              <a:clrFrom>
                <a:srgbClr val="FFFFFF"/>
              </a:clrFrom>
              <a:clrTo>
                <a:srgbClr val="FFFFFF">
                  <a:alpha val="0"/>
                </a:srgbClr>
              </a:clrTo>
            </a:clrChange>
          </a:blip>
          <a:srcRect l="45695" r="-1934" b="-36820"/>
          <a:stretch>
            <a:fillRect/>
          </a:stretch>
        </p:blipFill>
        <p:spPr bwMode="auto">
          <a:xfrm>
            <a:off x="2285984" y="4214842"/>
            <a:ext cx="4572032" cy="642918"/>
          </a:xfrm>
          <a:prstGeom prst="rect">
            <a:avLst/>
          </a:prstGeom>
          <a:noFill/>
          <a:ln w="9525">
            <a:noFill/>
            <a:miter lim="800000"/>
            <a:headEnd/>
            <a:tailEnd/>
          </a:ln>
        </p:spPr>
      </p:pic>
      <p:pic>
        <p:nvPicPr>
          <p:cNvPr id="1030"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43042" y="3500438"/>
            <a:ext cx="5786478" cy="753613"/>
          </a:xfrm>
          <a:prstGeom prst="rect">
            <a:avLst/>
          </a:prstGeom>
          <a:noFill/>
          <a:ln w="9525">
            <a:noFill/>
            <a:miter lim="800000"/>
            <a:headEnd/>
            <a:tailEnd/>
          </a:ln>
        </p:spPr>
      </p:pic>
      <p:pic>
        <p:nvPicPr>
          <p:cNvPr id="1032" name="Picture 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43108" y="6236894"/>
            <a:ext cx="4929222" cy="376259"/>
          </a:xfrm>
          <a:prstGeom prst="rect">
            <a:avLst/>
          </a:prstGeom>
          <a:noFill/>
          <a:ln w="9525">
            <a:noFill/>
            <a:miter lim="800000"/>
            <a:headEnd/>
            <a:tailEnd/>
          </a:ln>
        </p:spPr>
      </p:pic>
      <p:sp>
        <p:nvSpPr>
          <p:cNvPr id="7" name="6 Rectángulo"/>
          <p:cNvSpPr/>
          <p:nvPr/>
        </p:nvSpPr>
        <p:spPr>
          <a:xfrm>
            <a:off x="214282" y="285728"/>
            <a:ext cx="8786874" cy="2123658"/>
          </a:xfrm>
          <a:prstGeom prst="rect">
            <a:avLst/>
          </a:prstGeom>
        </p:spPr>
        <p:txBody>
          <a:bodyPr wrap="square">
            <a:spAutoFit/>
          </a:bodyPr>
          <a:lstStyle/>
          <a:p>
            <a:pPr algn="ctr"/>
            <a:r>
              <a:rPr lang="es-CO" sz="4400" b="1" dirty="0" smtClean="0">
                <a:latin typeface="Especial Kay" pitchFamily="2" charset="0"/>
              </a:rPr>
              <a:t>Diseno de un sistema de descanso a partir del reproceso del poliestireno expandido industrial desechado</a:t>
            </a:r>
            <a:endParaRPr lang="es-CO" sz="4400" dirty="0">
              <a:latin typeface="Especial Kay" pitchFamily="2" charset="0"/>
            </a:endParaRPr>
          </a:p>
        </p:txBody>
      </p:sp>
      <p:cxnSp>
        <p:nvCxnSpPr>
          <p:cNvPr id="10" name="9 Conector recto"/>
          <p:cNvCxnSpPr/>
          <p:nvPr/>
        </p:nvCxnSpPr>
        <p:spPr>
          <a:xfrm flipV="1">
            <a:off x="1785918" y="428604"/>
            <a:ext cx="142876" cy="714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214282" y="142852"/>
            <a:ext cx="4891980" cy="584775"/>
          </a:xfrm>
          <a:prstGeom prst="rect">
            <a:avLst/>
          </a:prstGeom>
          <a:noFill/>
        </p:spPr>
        <p:txBody>
          <a:bodyPr wrap="none" rtlCol="0">
            <a:spAutoFit/>
          </a:bodyPr>
          <a:lstStyle/>
          <a:p>
            <a:r>
              <a:rPr lang="es-CO" sz="3200" b="1" dirty="0" smtClean="0">
                <a:latin typeface="Especial Kay" pitchFamily="2" charset="0"/>
              </a:rPr>
              <a:t>DEFINICION DEL USUARIO JOVEN</a:t>
            </a:r>
            <a:endParaRPr lang="es-CO" sz="3200" b="1" dirty="0">
              <a:latin typeface="Especial Kay" pitchFamily="2" charset="0"/>
            </a:endParaRPr>
          </a:p>
        </p:txBody>
      </p:sp>
      <p:pic>
        <p:nvPicPr>
          <p:cNvPr id="3"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pic>
        <p:nvPicPr>
          <p:cNvPr id="7170" name="Imagen 4" descr="http://icfnoticias.files.wordpress.com/2008/09/jovenes-tigo.jpg"/>
          <p:cNvPicPr>
            <a:picLocks noChangeAspect="1" noChangeArrowheads="1"/>
          </p:cNvPicPr>
          <p:nvPr/>
        </p:nvPicPr>
        <p:blipFill>
          <a:blip r:embed="rId3" cstate="print"/>
          <a:srcRect/>
          <a:stretch>
            <a:fillRect/>
          </a:stretch>
        </p:blipFill>
        <p:spPr bwMode="auto">
          <a:xfrm>
            <a:off x="7215206" y="1142984"/>
            <a:ext cx="1428760" cy="2509983"/>
          </a:xfrm>
          <a:prstGeom prst="rect">
            <a:avLst/>
          </a:prstGeom>
          <a:noFill/>
        </p:spPr>
      </p:pic>
      <p:sp>
        <p:nvSpPr>
          <p:cNvPr id="71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sp>
        <p:nvSpPr>
          <p:cNvPr id="7173" name="Rectangle 5"/>
          <p:cNvSpPr>
            <a:spLocks noChangeArrowheads="1"/>
          </p:cNvSpPr>
          <p:nvPr/>
        </p:nvSpPr>
        <p:spPr bwMode="auto">
          <a:xfrm>
            <a:off x="0" y="4171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9" name="8 Tabla"/>
          <p:cNvGraphicFramePr>
            <a:graphicFrameLocks noGrp="1"/>
          </p:cNvGraphicFramePr>
          <p:nvPr/>
        </p:nvGraphicFramePr>
        <p:xfrm>
          <a:off x="214282" y="892196"/>
          <a:ext cx="6643734" cy="5537200"/>
        </p:xfrm>
        <a:graphic>
          <a:graphicData uri="http://schemas.openxmlformats.org/drawingml/2006/table">
            <a:tbl>
              <a:tblPr firstRow="1" bandRow="1">
                <a:tableStyleId>{306799F8-075E-4A3A-A7F6-7FBC6576F1A4}</a:tableStyleId>
              </a:tblPr>
              <a:tblGrid>
                <a:gridCol w="6643734"/>
              </a:tblGrid>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CO" sz="1700" b="0" u="none" strike="noStrike" cap="none" normalizeH="0" baseline="0" dirty="0" smtClean="0">
                          <a:ln>
                            <a:noFill/>
                          </a:ln>
                          <a:solidFill>
                            <a:schemeClr val="tx1"/>
                          </a:solidFill>
                          <a:effectLst/>
                        </a:rPr>
                        <a:t>Es una persona joven establecida en un rango de los 20 a 26 años</a:t>
                      </a:r>
                      <a:endParaRPr kumimoji="0" lang="es-CO" sz="17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700" dirty="0" smtClean="0">
                          <a:solidFill>
                            <a:schemeClr val="tx1"/>
                          </a:solidFill>
                        </a:rPr>
                        <a:t>En general</a:t>
                      </a:r>
                      <a:r>
                        <a:rPr kumimoji="0" lang="es-CO" sz="1700" u="none" strike="noStrike" cap="none" normalizeH="0" baseline="0" dirty="0" smtClean="0">
                          <a:ln>
                            <a:noFill/>
                          </a:ln>
                          <a:solidFill>
                            <a:schemeClr val="tx1"/>
                          </a:solidFill>
                          <a:effectLst/>
                        </a:rPr>
                        <a:t> son estudiantes de universidad o comienzan la vida laboral</a:t>
                      </a:r>
                      <a:endParaRPr kumimoji="0" lang="es-CO" sz="17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700" dirty="0" smtClean="0">
                          <a:solidFill>
                            <a:schemeClr val="tx1"/>
                          </a:solidFill>
                        </a:rPr>
                        <a:t>P</a:t>
                      </a:r>
                      <a:r>
                        <a:rPr kumimoji="0" lang="es-CO" sz="1700" u="none" strike="noStrike" cap="none" normalizeH="0" baseline="0" dirty="0" smtClean="0">
                          <a:ln>
                            <a:noFill/>
                          </a:ln>
                          <a:solidFill>
                            <a:schemeClr val="tx1"/>
                          </a:solidFill>
                          <a:effectLst/>
                        </a:rPr>
                        <a:t>osee criterios para establecer sus propios gustos,</a:t>
                      </a:r>
                      <a:r>
                        <a:rPr kumimoji="0" lang="es-CO" sz="1700" u="none" strike="noStrike" cap="none" normalizeH="0" dirty="0" smtClean="0">
                          <a:ln>
                            <a:noFill/>
                          </a:ln>
                          <a:solidFill>
                            <a:schemeClr val="tx1"/>
                          </a:solidFill>
                          <a:effectLst/>
                        </a:rPr>
                        <a:t> </a:t>
                      </a:r>
                      <a:r>
                        <a:rPr kumimoji="0" lang="es-CO" sz="1700" u="none" strike="noStrike" cap="none" normalizeH="0" baseline="0" dirty="0" smtClean="0">
                          <a:ln>
                            <a:noFill/>
                          </a:ln>
                          <a:solidFill>
                            <a:schemeClr val="tx1"/>
                          </a:solidFill>
                          <a:effectLst/>
                        </a:rPr>
                        <a:t>aprecian el diseño </a:t>
                      </a:r>
                      <a:endParaRPr kumimoji="0" lang="es-CO" sz="17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a:tc>
              </a:tr>
              <a:tr h="370840">
                <a:tc>
                  <a:txBody>
                    <a:bodyPr/>
                    <a:lstStyle/>
                    <a:p>
                      <a:pPr algn="just"/>
                      <a:r>
                        <a:rPr lang="es-CO" sz="1700" dirty="0" smtClean="0">
                          <a:solidFill>
                            <a:schemeClr val="tx1"/>
                          </a:solidFill>
                        </a:rPr>
                        <a:t>P</a:t>
                      </a:r>
                      <a:r>
                        <a:rPr kumimoji="0" lang="es-CO" sz="1700" u="none" strike="noStrike" cap="none" normalizeH="0" baseline="0" dirty="0" smtClean="0">
                          <a:ln>
                            <a:noFill/>
                          </a:ln>
                          <a:solidFill>
                            <a:schemeClr val="tx1"/>
                          </a:solidFill>
                          <a:effectLst/>
                        </a:rPr>
                        <a:t>or lo general no tiene preocupaciones económicas</a:t>
                      </a:r>
                      <a:endParaRPr lang="es-CO" sz="1700" dirty="0">
                        <a:solidFill>
                          <a:schemeClr val="tx1"/>
                        </a:solidFill>
                      </a:endParaRPr>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700" dirty="0" smtClean="0">
                          <a:solidFill>
                            <a:schemeClr val="tx1"/>
                          </a:solidFill>
                        </a:rPr>
                        <a:t>L</a:t>
                      </a:r>
                      <a:r>
                        <a:rPr kumimoji="0" lang="es-CO" sz="1700" u="none" strike="noStrike" cap="none" normalizeH="0" baseline="0" dirty="0" smtClean="0">
                          <a:ln>
                            <a:noFill/>
                          </a:ln>
                          <a:solidFill>
                            <a:schemeClr val="tx1"/>
                          </a:solidFill>
                          <a:effectLst/>
                        </a:rPr>
                        <a:t>e gusta escuchar música de moda, las formas de vestir moderna y los diseños con</a:t>
                      </a:r>
                      <a:r>
                        <a:rPr kumimoji="0" lang="es-CO" sz="1700" u="none" strike="noStrike" cap="none" normalizeH="0" dirty="0" smtClean="0">
                          <a:ln>
                            <a:noFill/>
                          </a:ln>
                          <a:solidFill>
                            <a:schemeClr val="tx1"/>
                          </a:solidFill>
                          <a:effectLst/>
                        </a:rPr>
                        <a:t> </a:t>
                      </a:r>
                      <a:r>
                        <a:rPr kumimoji="0" lang="es-CO" sz="1700" u="none" strike="noStrike" cap="none" normalizeH="0" baseline="0" dirty="0" smtClean="0">
                          <a:ln>
                            <a:noFill/>
                          </a:ln>
                          <a:solidFill>
                            <a:schemeClr val="tx1"/>
                          </a:solidFill>
                          <a:effectLst/>
                        </a:rPr>
                        <a:t>tendencias contemporáneas</a:t>
                      </a:r>
                      <a:endParaRPr kumimoji="0" lang="es-CO" sz="17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700" dirty="0" smtClean="0">
                          <a:solidFill>
                            <a:schemeClr val="tx1"/>
                          </a:solidFill>
                        </a:rPr>
                        <a:t>D</a:t>
                      </a:r>
                      <a:r>
                        <a:rPr kumimoji="0" lang="es-CO" sz="1700" u="none" strike="noStrike" cap="none" normalizeH="0" baseline="0" dirty="0" smtClean="0">
                          <a:ln>
                            <a:noFill/>
                          </a:ln>
                          <a:solidFill>
                            <a:schemeClr val="tx1"/>
                          </a:solidFill>
                          <a:effectLst/>
                        </a:rPr>
                        <a:t>isponen del tiempo libre para relajarse o motivarse por lo que sucede a nuestro alrededor,</a:t>
                      </a:r>
                      <a:r>
                        <a:rPr kumimoji="0" lang="es-CO" sz="1700" u="none" strike="noStrike" cap="none" normalizeH="0" dirty="0" smtClean="0">
                          <a:ln>
                            <a:noFill/>
                          </a:ln>
                          <a:solidFill>
                            <a:schemeClr val="tx1"/>
                          </a:solidFill>
                          <a:effectLst/>
                        </a:rPr>
                        <a:t> </a:t>
                      </a:r>
                      <a:r>
                        <a:rPr kumimoji="0" lang="es-CO" sz="1700" u="none" strike="noStrike" cap="none" normalizeH="0" baseline="0" dirty="0" smtClean="0">
                          <a:ln>
                            <a:noFill/>
                          </a:ln>
                          <a:solidFill>
                            <a:schemeClr val="tx1"/>
                          </a:solidFill>
                          <a:effectLst/>
                        </a:rPr>
                        <a:t>medio ambiente, problemas</a:t>
                      </a:r>
                      <a:r>
                        <a:rPr kumimoji="0" lang="es-CO" sz="1700" u="none" strike="noStrike" cap="none" normalizeH="0" dirty="0" smtClean="0">
                          <a:ln>
                            <a:noFill/>
                          </a:ln>
                          <a:solidFill>
                            <a:schemeClr val="tx1"/>
                          </a:solidFill>
                          <a:effectLst/>
                        </a:rPr>
                        <a:t> </a:t>
                      </a:r>
                      <a:r>
                        <a:rPr kumimoji="0" lang="es-CO" sz="1700" u="none" strike="noStrike" cap="none" normalizeH="0" baseline="0" dirty="0" smtClean="0">
                          <a:ln>
                            <a:noFill/>
                          </a:ln>
                          <a:solidFill>
                            <a:schemeClr val="tx1"/>
                          </a:solidFill>
                          <a:effectLst/>
                        </a:rPr>
                        <a:t>sociales y políticos. </a:t>
                      </a:r>
                      <a:endParaRPr kumimoji="0" lang="es-CO" sz="17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700" dirty="0" smtClean="0">
                          <a:solidFill>
                            <a:schemeClr val="tx1"/>
                          </a:solidFill>
                        </a:rPr>
                        <a:t>Les gusta divertirse, más que todo en compañía de amigos.</a:t>
                      </a:r>
                      <a:endParaRPr lang="es-CO" sz="1700" dirty="0" smtClean="0">
                        <a:solidFill>
                          <a:schemeClr val="tx1"/>
                        </a:solidFill>
                        <a:latin typeface="Arial" pitchFamily="34" charset="0"/>
                        <a:cs typeface="Arial" pitchFamily="34" charset="0"/>
                      </a:endParaRPr>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700" dirty="0" smtClean="0">
                          <a:solidFill>
                            <a:schemeClr val="tx1"/>
                          </a:solidFill>
                        </a:rPr>
                        <a:t>No tienen responsabilidades, más que la del bienestar de ellos mismos</a:t>
                      </a:r>
                      <a:endParaRPr lang="es-CO" sz="1700" dirty="0" smtClean="0">
                        <a:solidFill>
                          <a:schemeClr val="tx1"/>
                        </a:solidFill>
                        <a:latin typeface="Arial" pitchFamily="34" charset="0"/>
                        <a:cs typeface="Arial" pitchFamily="34" charset="0"/>
                      </a:endParaRPr>
                    </a:p>
                  </a:txBody>
                  <a:tcPr/>
                </a:tc>
              </a:tr>
              <a:tr h="370840">
                <a:tc>
                  <a:txBody>
                    <a:bodyPr/>
                    <a:lstStyle/>
                    <a:p>
                      <a:pPr algn="just"/>
                      <a:r>
                        <a:rPr lang="es-CO" sz="1700" dirty="0" smtClean="0">
                          <a:solidFill>
                            <a:schemeClr val="tx1"/>
                          </a:solidFill>
                        </a:rPr>
                        <a:t>El estudio es una de las principales prioridades de su vida</a:t>
                      </a:r>
                      <a:endParaRPr lang="es-CO" sz="1700" dirty="0">
                        <a:solidFill>
                          <a:schemeClr val="tx1"/>
                        </a:solidFill>
                      </a:endParaRPr>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700" dirty="0" smtClean="0">
                          <a:solidFill>
                            <a:schemeClr val="tx1"/>
                          </a:solidFill>
                        </a:rPr>
                        <a:t>La mayoría son extrovertidos y les gusta decir lo que piensan en el momento</a:t>
                      </a:r>
                      <a:endParaRPr lang="es-CO" sz="1700" dirty="0" smtClean="0">
                        <a:solidFill>
                          <a:schemeClr val="tx1"/>
                        </a:solidFill>
                        <a:latin typeface="Arial" pitchFamily="34" charset="0"/>
                        <a:cs typeface="Arial" pitchFamily="34" charset="0"/>
                      </a:endParaRPr>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700" dirty="0" smtClean="0">
                          <a:solidFill>
                            <a:schemeClr val="tx1"/>
                          </a:solidFill>
                        </a:rPr>
                        <a:t>Prefieren ver televisión como forma de descanso y relajamiento</a:t>
                      </a:r>
                      <a:endParaRPr lang="es-CO" sz="1700" dirty="0" smtClean="0">
                        <a:solidFill>
                          <a:schemeClr val="tx1"/>
                        </a:solidFill>
                        <a:latin typeface="Arial" pitchFamily="34" charset="0"/>
                        <a:cs typeface="Arial" pitchFamily="34" charset="0"/>
                      </a:endParaRPr>
                    </a:p>
                  </a:txBody>
                  <a:tcPr/>
                </a:tc>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700" dirty="0" smtClean="0">
                          <a:solidFill>
                            <a:schemeClr val="tx1"/>
                          </a:solidFill>
                        </a:rPr>
                        <a:t>No les gustan las cosas demasiado atacadas o demasiado clásicas</a:t>
                      </a:r>
                      <a:endParaRPr lang="es-CO" sz="1700" dirty="0" smtClean="0">
                        <a:solidFill>
                          <a:schemeClr val="tx1"/>
                        </a:solidFill>
                        <a:latin typeface="Arial" pitchFamily="34" charset="0"/>
                        <a:cs typeface="Arial" pitchFamily="34" charset="0"/>
                      </a:endParaRPr>
                    </a:p>
                  </a:txBody>
                  <a:tcPr/>
                </a:tc>
              </a:tr>
              <a:tr h="370840">
                <a:tc>
                  <a:txBody>
                    <a:bodyPr/>
                    <a:lstStyle/>
                    <a:p>
                      <a:pPr algn="just"/>
                      <a:r>
                        <a:rPr lang="es-CO" sz="1700" dirty="0" smtClean="0">
                          <a:solidFill>
                            <a:schemeClr val="tx1"/>
                          </a:solidFill>
                        </a:rPr>
                        <a:t>Se dejan llevar por la era de la tecnología y se adaptan fácilmente</a:t>
                      </a:r>
                      <a:endParaRPr lang="es-CO" sz="1700" dirty="0">
                        <a:solidFill>
                          <a:schemeClr val="tx1"/>
                        </a:solidFill>
                      </a:endParaRPr>
                    </a:p>
                  </a:txBody>
                  <a:tcPr/>
                </a:tc>
              </a:tr>
            </a:tbl>
          </a:graphicData>
        </a:graphic>
      </p:graphicFrame>
      <p:pic>
        <p:nvPicPr>
          <p:cNvPr id="7175" name="Picture 7" descr="http://cdecomunidaddemadrid.files.wordpress.com/2009/04/jovenes1.jpg"/>
          <p:cNvPicPr>
            <a:picLocks noChangeAspect="1" noChangeArrowheads="1"/>
          </p:cNvPicPr>
          <p:nvPr/>
        </p:nvPicPr>
        <p:blipFill>
          <a:blip r:embed="rId4" cstate="print"/>
          <a:srcRect/>
          <a:stretch>
            <a:fillRect/>
          </a:stretch>
        </p:blipFill>
        <p:spPr bwMode="auto">
          <a:xfrm>
            <a:off x="7215206" y="3929066"/>
            <a:ext cx="1572962" cy="2357454"/>
          </a:xfrm>
          <a:prstGeom prst="rect">
            <a:avLst/>
          </a:prstGeom>
          <a:noFill/>
        </p:spPr>
      </p:pic>
      <p:pic>
        <p:nvPicPr>
          <p:cNvPr id="10"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par>
                                <p:cTn id="13" presetID="22" presetClass="entr" presetSubtype="4" fill="hold" nodeType="withEffect">
                                  <p:stCondLst>
                                    <p:cond delay="0"/>
                                  </p:stCondLst>
                                  <p:childTnLst>
                                    <p:set>
                                      <p:cBhvr>
                                        <p:cTn id="14" dur="1" fill="hold">
                                          <p:stCondLst>
                                            <p:cond delay="0"/>
                                          </p:stCondLst>
                                        </p:cTn>
                                        <p:tgtEl>
                                          <p:spTgt spid="7170"/>
                                        </p:tgtEl>
                                        <p:attrNameLst>
                                          <p:attrName>style.visibility</p:attrName>
                                        </p:attrNameLst>
                                      </p:cBhvr>
                                      <p:to>
                                        <p:strVal val="visible"/>
                                      </p:to>
                                    </p:set>
                                    <p:animEffect transition="in" filter="wipe(down)">
                                      <p:cBhvr>
                                        <p:cTn id="15" dur="500"/>
                                        <p:tgtEl>
                                          <p:spTgt spid="7170"/>
                                        </p:tgtEl>
                                      </p:cBhvr>
                                    </p:animEffect>
                                  </p:childTnLst>
                                </p:cTn>
                              </p:par>
                              <p:par>
                                <p:cTn id="16" presetID="22" presetClass="entr" presetSubtype="4" fill="hold" nodeType="withEffect">
                                  <p:stCondLst>
                                    <p:cond delay="0"/>
                                  </p:stCondLst>
                                  <p:childTnLst>
                                    <p:set>
                                      <p:cBhvr>
                                        <p:cTn id="17" dur="1" fill="hold">
                                          <p:stCondLst>
                                            <p:cond delay="0"/>
                                          </p:stCondLst>
                                        </p:cTn>
                                        <p:tgtEl>
                                          <p:spTgt spid="7175"/>
                                        </p:tgtEl>
                                        <p:attrNameLst>
                                          <p:attrName>style.visibility</p:attrName>
                                        </p:attrNameLst>
                                      </p:cBhvr>
                                      <p:to>
                                        <p:strVal val="visible"/>
                                      </p:to>
                                    </p:set>
                                    <p:animEffect transition="in" filter="wipe(down)">
                                      <p:cBhvr>
                                        <p:cTn id="18"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357158" y="214290"/>
            <a:ext cx="2117503" cy="584775"/>
          </a:xfrm>
          <a:prstGeom prst="rect">
            <a:avLst/>
          </a:prstGeom>
          <a:noFill/>
        </p:spPr>
        <p:txBody>
          <a:bodyPr wrap="none" rtlCol="0">
            <a:spAutoFit/>
          </a:bodyPr>
          <a:lstStyle/>
          <a:p>
            <a:r>
              <a:rPr lang="es-CO" sz="3200" b="1" dirty="0" smtClean="0">
                <a:latin typeface="Especial Kay" pitchFamily="2" charset="0"/>
              </a:rPr>
              <a:t>TENDENCIAS</a:t>
            </a:r>
            <a:endParaRPr lang="es-CO" sz="3200" b="1" dirty="0">
              <a:latin typeface="Especial Kay" pitchFamily="2" charset="0"/>
            </a:endParaRPr>
          </a:p>
        </p:txBody>
      </p:sp>
      <p:pic>
        <p:nvPicPr>
          <p:cNvPr id="1025" name="Imagen 4" descr="http://2.bp.blogspot.com/_tin0jO2bkUo/Rp_WIZMHP_I/AAAAAAAAEXI/pEb9oWLNQsM/s400/Sin+t%C3%ADtulo+4.jpg"/>
          <p:cNvPicPr>
            <a:picLocks noChangeAspect="1" noChangeArrowheads="1"/>
          </p:cNvPicPr>
          <p:nvPr/>
        </p:nvPicPr>
        <p:blipFill>
          <a:blip r:embed="rId2" cstate="print"/>
          <a:srcRect/>
          <a:stretch>
            <a:fillRect/>
          </a:stretch>
        </p:blipFill>
        <p:spPr bwMode="auto">
          <a:xfrm>
            <a:off x="7072330" y="936697"/>
            <a:ext cx="1428760" cy="1420733"/>
          </a:xfrm>
          <a:prstGeom prst="rect">
            <a:avLst/>
          </a:prstGeom>
          <a:noFill/>
        </p:spPr>
      </p:pic>
      <p:sp>
        <p:nvSpPr>
          <p:cNvPr id="6" name="5 CuadroTexto"/>
          <p:cNvSpPr txBox="1"/>
          <p:nvPr/>
        </p:nvSpPr>
        <p:spPr>
          <a:xfrm>
            <a:off x="357158" y="1085663"/>
            <a:ext cx="6357982" cy="1200329"/>
          </a:xfrm>
          <a:prstGeom prst="rect">
            <a:avLst/>
          </a:prstGeom>
          <a:noFill/>
        </p:spPr>
        <p:txBody>
          <a:bodyPr wrap="square" rtlCol="0">
            <a:spAutoFit/>
          </a:bodyPr>
          <a:lstStyle/>
          <a:p>
            <a:pPr lvl="0" algn="just"/>
            <a:r>
              <a:rPr lang="es-CO" b="1" dirty="0" smtClean="0">
                <a:latin typeface="Arial" pitchFamily="34" charset="0"/>
                <a:cs typeface="Arial" pitchFamily="34" charset="0"/>
              </a:rPr>
              <a:t>Contemporáneo y modernismo</a:t>
            </a:r>
          </a:p>
          <a:p>
            <a:pPr lvl="0" algn="just"/>
            <a:r>
              <a:rPr lang="es-CO" dirty="0" smtClean="0">
                <a:latin typeface="Arial" pitchFamily="34" charset="0"/>
                <a:cs typeface="Arial" pitchFamily="34" charset="0"/>
              </a:rPr>
              <a:t>se refiere al objeto diseñado, y producido vigente hoy, sin importar la corriente estilística o conceptual de su origen</a:t>
            </a:r>
            <a:endParaRPr lang="es-ES" b="1" dirty="0" smtClean="0" bmk="">
              <a:latin typeface="Arial" pitchFamily="34" charset="0"/>
              <a:ea typeface="Times New Roman" pitchFamily="18" charset="0"/>
              <a:cs typeface="Arial" pitchFamily="34" charset="0"/>
            </a:endParaRPr>
          </a:p>
          <a:p>
            <a:pPr algn="just"/>
            <a:endParaRPr lang="es-CO" dirty="0"/>
          </a:p>
        </p:txBody>
      </p:sp>
      <p:sp>
        <p:nvSpPr>
          <p:cNvPr id="7" name="6 Rectángulo"/>
          <p:cNvSpPr/>
          <p:nvPr/>
        </p:nvSpPr>
        <p:spPr>
          <a:xfrm>
            <a:off x="2857488" y="2514423"/>
            <a:ext cx="5715040" cy="1200329"/>
          </a:xfrm>
          <a:prstGeom prst="rect">
            <a:avLst/>
          </a:prstGeom>
        </p:spPr>
        <p:txBody>
          <a:bodyPr wrap="square">
            <a:spAutoFit/>
          </a:bodyPr>
          <a:lstStyle/>
          <a:p>
            <a:r>
              <a:rPr lang="es-CO" b="1" dirty="0" smtClean="0">
                <a:latin typeface="Arial" pitchFamily="34" charset="0"/>
                <a:cs typeface="Arial" pitchFamily="34" charset="0"/>
              </a:rPr>
              <a:t>Clásico</a:t>
            </a:r>
          </a:p>
          <a:p>
            <a:pPr algn="just"/>
            <a:r>
              <a:rPr lang="es-CO" dirty="0" smtClean="0">
                <a:latin typeface="Arial" pitchFamily="34" charset="0"/>
                <a:cs typeface="Arial" pitchFamily="34" charset="0"/>
              </a:rPr>
              <a:t>trae el pasado al presente, su permanencia tiene como base, el tipo de producción utilizado y la belleza y elegancia de sus formas</a:t>
            </a:r>
            <a:endParaRPr lang="es-CO" dirty="0">
              <a:latin typeface="Arial" pitchFamily="34" charset="0"/>
              <a:cs typeface="Arial" pitchFamily="34" charset="0"/>
            </a:endParaRPr>
          </a:p>
        </p:txBody>
      </p:sp>
      <p:pic>
        <p:nvPicPr>
          <p:cNvPr id="8" name="7 Imagen" descr="http://images04.olx.com.mx/ui/2/60/48/19865248_1.jpg"/>
          <p:cNvPicPr/>
          <p:nvPr/>
        </p:nvPicPr>
        <p:blipFill>
          <a:blip r:embed="rId3" cstate="email"/>
          <a:srcRect/>
          <a:stretch>
            <a:fillRect/>
          </a:stretch>
        </p:blipFill>
        <p:spPr bwMode="auto">
          <a:xfrm>
            <a:off x="571472" y="2285992"/>
            <a:ext cx="1928826" cy="1643074"/>
          </a:xfrm>
          <a:prstGeom prst="rect">
            <a:avLst/>
          </a:prstGeom>
          <a:noFill/>
          <a:ln w="9525">
            <a:noFill/>
            <a:miter lim="800000"/>
            <a:headEnd/>
            <a:tailEnd/>
          </a:ln>
        </p:spPr>
      </p:pic>
      <p:pic>
        <p:nvPicPr>
          <p:cNvPr id="9" name="8 Imagen" descr="http://virtuxweb.com/wp-content/uploads/2007/09/sixixis1.jpg"/>
          <p:cNvPicPr/>
          <p:nvPr/>
        </p:nvPicPr>
        <p:blipFill>
          <a:blip r:embed="rId4" cstate="email"/>
          <a:srcRect/>
          <a:stretch>
            <a:fillRect/>
          </a:stretch>
        </p:blipFill>
        <p:spPr bwMode="auto">
          <a:xfrm>
            <a:off x="6357950" y="4153437"/>
            <a:ext cx="2324133" cy="1633017"/>
          </a:xfrm>
          <a:prstGeom prst="rect">
            <a:avLst/>
          </a:prstGeom>
          <a:noFill/>
          <a:ln w="9525">
            <a:noFill/>
            <a:miter lim="800000"/>
            <a:headEnd/>
            <a:tailEnd/>
          </a:ln>
        </p:spPr>
      </p:pic>
      <p:sp>
        <p:nvSpPr>
          <p:cNvPr id="10" name="9 Rectángulo"/>
          <p:cNvSpPr/>
          <p:nvPr/>
        </p:nvSpPr>
        <p:spPr>
          <a:xfrm>
            <a:off x="357158" y="4300373"/>
            <a:ext cx="5643602" cy="1200329"/>
          </a:xfrm>
          <a:prstGeom prst="rect">
            <a:avLst/>
          </a:prstGeom>
        </p:spPr>
        <p:txBody>
          <a:bodyPr wrap="square">
            <a:spAutoFit/>
          </a:bodyPr>
          <a:lstStyle/>
          <a:p>
            <a:r>
              <a:rPr lang="es-CO" b="1" dirty="0" smtClean="0">
                <a:latin typeface="Arial" pitchFamily="34" charset="0"/>
                <a:cs typeface="Arial" pitchFamily="34" charset="0"/>
              </a:rPr>
              <a:t>Vanguardista</a:t>
            </a:r>
          </a:p>
          <a:p>
            <a:pPr algn="just"/>
            <a:r>
              <a:rPr lang="es-CO" dirty="0" smtClean="0">
                <a:latin typeface="Arial" pitchFamily="34" charset="0"/>
                <a:cs typeface="Arial" pitchFamily="34" charset="0"/>
              </a:rPr>
              <a:t>anticipan las ideas o tendencias que seguirán en el futuro, es partidario de la renovación, avance e investigación </a:t>
            </a:r>
            <a:endParaRPr lang="es-CO" dirty="0">
              <a:latin typeface="Arial" pitchFamily="34" charset="0"/>
              <a:cs typeface="Arial" pitchFamily="34" charset="0"/>
            </a:endParaRPr>
          </a:p>
        </p:txBody>
      </p:sp>
      <p:pic>
        <p:nvPicPr>
          <p:cNvPr id="13" name="Picture 2" descr="C:\Users\Alejandra Urrea\Desktop\ALE U\proyecto de grado\logo sin fondo.gif"/>
          <p:cNvPicPr>
            <a:picLocks noChangeAspect="1" noChangeArrowheads="1"/>
          </p:cNvPicPr>
          <p:nvPr/>
        </p:nvPicPr>
        <p:blipFill>
          <a:blip r:embed="rId5" cstate="print"/>
          <a:srcRect/>
          <a:stretch>
            <a:fillRect/>
          </a:stretch>
        </p:blipFill>
        <p:spPr bwMode="auto">
          <a:xfrm>
            <a:off x="7549661" y="71641"/>
            <a:ext cx="1522933" cy="428401"/>
          </a:xfrm>
          <a:prstGeom prst="rect">
            <a:avLst/>
          </a:prstGeom>
          <a:noFill/>
        </p:spPr>
      </p:pic>
      <p:pic>
        <p:nvPicPr>
          <p:cNvPr id="11" name="Picture 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par>
                                <p:cTn id="13" presetID="22" presetClass="entr" presetSubtype="4" fill="hold" nodeType="withEffect">
                                  <p:stCondLst>
                                    <p:cond delay="0"/>
                                  </p:stCondLst>
                                  <p:childTnLst>
                                    <p:set>
                                      <p:cBhvr>
                                        <p:cTn id="14" dur="1" fill="hold">
                                          <p:stCondLst>
                                            <p:cond delay="0"/>
                                          </p:stCondLst>
                                        </p:cTn>
                                        <p:tgtEl>
                                          <p:spTgt spid="1025"/>
                                        </p:tgtEl>
                                        <p:attrNameLst>
                                          <p:attrName>style.visibility</p:attrName>
                                        </p:attrNameLst>
                                      </p:cBhvr>
                                      <p:to>
                                        <p:strVal val="visible"/>
                                      </p:to>
                                    </p:set>
                                    <p:animEffect transition="in" filter="wipe(down)">
                                      <p:cBhvr>
                                        <p:cTn id="15" dur="500"/>
                                        <p:tgtEl>
                                          <p:spTgt spid="102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par>
                                <p:cTn id="21" presetID="2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sp>
        <p:nvSpPr>
          <p:cNvPr id="3" name="2 CuadroTexto"/>
          <p:cNvSpPr txBox="1"/>
          <p:nvPr/>
        </p:nvSpPr>
        <p:spPr>
          <a:xfrm>
            <a:off x="357158" y="214290"/>
            <a:ext cx="2117503" cy="584775"/>
          </a:xfrm>
          <a:prstGeom prst="rect">
            <a:avLst/>
          </a:prstGeom>
          <a:noFill/>
        </p:spPr>
        <p:txBody>
          <a:bodyPr wrap="none" rtlCol="0">
            <a:spAutoFit/>
          </a:bodyPr>
          <a:lstStyle/>
          <a:p>
            <a:r>
              <a:rPr lang="es-CO" sz="3200" b="1" dirty="0" smtClean="0">
                <a:latin typeface="Especial Kay" pitchFamily="2" charset="0"/>
              </a:rPr>
              <a:t>TENDENCIAS</a:t>
            </a:r>
            <a:endParaRPr lang="es-CO" sz="3200" b="1" dirty="0">
              <a:latin typeface="Especial Kay" pitchFamily="2" charset="0"/>
            </a:endParaRPr>
          </a:p>
        </p:txBody>
      </p:sp>
      <p:sp>
        <p:nvSpPr>
          <p:cNvPr id="4" name="3 Rectángulo"/>
          <p:cNvSpPr/>
          <p:nvPr/>
        </p:nvSpPr>
        <p:spPr>
          <a:xfrm>
            <a:off x="2428860" y="1014225"/>
            <a:ext cx="6500890" cy="1200329"/>
          </a:xfrm>
          <a:prstGeom prst="rect">
            <a:avLst/>
          </a:prstGeom>
        </p:spPr>
        <p:txBody>
          <a:bodyPr wrap="square">
            <a:spAutoFit/>
          </a:bodyPr>
          <a:lstStyle/>
          <a:p>
            <a:r>
              <a:rPr lang="es-CO" b="1" dirty="0" smtClean="0">
                <a:latin typeface="Arial" pitchFamily="34" charset="0"/>
                <a:cs typeface="Arial" pitchFamily="34" charset="0"/>
              </a:rPr>
              <a:t>Minimalista</a:t>
            </a:r>
          </a:p>
          <a:p>
            <a:pPr algn="just"/>
            <a:r>
              <a:rPr lang="es-CO" dirty="0" smtClean="0">
                <a:latin typeface="Arial" pitchFamily="34" charset="0"/>
                <a:cs typeface="Arial" pitchFamily="34" charset="0"/>
              </a:rPr>
              <a:t>puede entenderse como una forma de purismo en el que la ausencia de detalles y adornos es la esencia del estilo y la particularidad del mueble</a:t>
            </a:r>
            <a:endParaRPr lang="es-CO" dirty="0">
              <a:latin typeface="Arial" pitchFamily="34" charset="0"/>
              <a:cs typeface="Arial" pitchFamily="34" charset="0"/>
            </a:endParaRPr>
          </a:p>
        </p:txBody>
      </p:sp>
      <p:pic>
        <p:nvPicPr>
          <p:cNvPr id="5" name="4 Imagen" descr="http://picnica.ciao.com/es/11624168.jpg"/>
          <p:cNvPicPr/>
          <p:nvPr/>
        </p:nvPicPr>
        <p:blipFill>
          <a:blip r:embed="rId3" cstate="email"/>
          <a:srcRect/>
          <a:stretch>
            <a:fillRect/>
          </a:stretch>
        </p:blipFill>
        <p:spPr bwMode="auto">
          <a:xfrm>
            <a:off x="428596" y="1142984"/>
            <a:ext cx="1866900" cy="962025"/>
          </a:xfrm>
          <a:prstGeom prst="rect">
            <a:avLst/>
          </a:prstGeom>
          <a:noFill/>
          <a:ln w="9525">
            <a:noFill/>
            <a:miter lim="800000"/>
            <a:headEnd/>
            <a:tailEnd/>
          </a:ln>
        </p:spPr>
      </p:pic>
      <p:sp>
        <p:nvSpPr>
          <p:cNvPr id="6" name="5 Rectángulo"/>
          <p:cNvSpPr/>
          <p:nvPr/>
        </p:nvSpPr>
        <p:spPr>
          <a:xfrm>
            <a:off x="285720" y="2523176"/>
            <a:ext cx="6500858" cy="1477328"/>
          </a:xfrm>
          <a:prstGeom prst="rect">
            <a:avLst/>
          </a:prstGeom>
        </p:spPr>
        <p:txBody>
          <a:bodyPr wrap="square">
            <a:spAutoFit/>
          </a:bodyPr>
          <a:lstStyle/>
          <a:p>
            <a:pPr algn="just"/>
            <a:r>
              <a:rPr lang="es-CO" b="1" dirty="0" err="1" smtClean="0">
                <a:latin typeface="Arial" pitchFamily="34" charset="0"/>
                <a:cs typeface="Arial" pitchFamily="34" charset="0"/>
              </a:rPr>
              <a:t>Higt</a:t>
            </a:r>
            <a:r>
              <a:rPr lang="es-CO" b="1" dirty="0" smtClean="0">
                <a:latin typeface="Arial" pitchFamily="34" charset="0"/>
                <a:cs typeface="Arial" pitchFamily="34" charset="0"/>
              </a:rPr>
              <a:t> </a:t>
            </a:r>
            <a:r>
              <a:rPr lang="es-CO" b="1" dirty="0" err="1" smtClean="0">
                <a:latin typeface="Arial" pitchFamily="34" charset="0"/>
                <a:cs typeface="Arial" pitchFamily="34" charset="0"/>
              </a:rPr>
              <a:t>Tech</a:t>
            </a:r>
            <a:endParaRPr lang="es-CO" b="1" dirty="0" smtClean="0">
              <a:latin typeface="Arial" pitchFamily="34" charset="0"/>
              <a:cs typeface="Arial" pitchFamily="34" charset="0"/>
            </a:endParaRPr>
          </a:p>
          <a:p>
            <a:pPr algn="just"/>
            <a:r>
              <a:rPr lang="es-CO" dirty="0" smtClean="0">
                <a:latin typeface="Arial" pitchFamily="34" charset="0"/>
                <a:cs typeface="Arial" pitchFamily="34" charset="0"/>
              </a:rPr>
              <a:t>Significa, Alta tecnología y por ende la producción de elementos bajo el rótulo de </a:t>
            </a:r>
            <a:r>
              <a:rPr lang="es-CO" dirty="0" err="1" smtClean="0">
                <a:latin typeface="Arial" pitchFamily="34" charset="0"/>
                <a:cs typeface="Arial" pitchFamily="34" charset="0"/>
              </a:rPr>
              <a:t>Higt</a:t>
            </a:r>
            <a:r>
              <a:rPr lang="es-CO" dirty="0" smtClean="0">
                <a:latin typeface="Arial" pitchFamily="34" charset="0"/>
                <a:cs typeface="Arial" pitchFamily="34" charset="0"/>
              </a:rPr>
              <a:t> </a:t>
            </a:r>
            <a:r>
              <a:rPr lang="es-CO" dirty="0" err="1" smtClean="0">
                <a:latin typeface="Arial" pitchFamily="34" charset="0"/>
                <a:cs typeface="Arial" pitchFamily="34" charset="0"/>
              </a:rPr>
              <a:t>Tech</a:t>
            </a:r>
            <a:r>
              <a:rPr lang="es-CO" dirty="0" smtClean="0">
                <a:latin typeface="Arial" pitchFamily="34" charset="0"/>
                <a:cs typeface="Arial" pitchFamily="34" charset="0"/>
              </a:rPr>
              <a:t>,  implica necesariamente el empleo de materiales de alta tecnología transformados también a través de procesos de avanzada</a:t>
            </a:r>
            <a:endParaRPr lang="es-CO" dirty="0">
              <a:latin typeface="Arial" pitchFamily="34" charset="0"/>
              <a:cs typeface="Arial" pitchFamily="34" charset="0"/>
            </a:endParaRPr>
          </a:p>
        </p:txBody>
      </p:sp>
      <p:pic>
        <p:nvPicPr>
          <p:cNvPr id="7" name="6 Imagen" descr="http://www.webdelacasa.com/wp-content/uploads/2008/05/anima-binova.jpg"/>
          <p:cNvPicPr/>
          <p:nvPr/>
        </p:nvPicPr>
        <p:blipFill>
          <a:blip r:embed="rId4" cstate="email"/>
          <a:srcRect/>
          <a:stretch>
            <a:fillRect/>
          </a:stretch>
        </p:blipFill>
        <p:spPr bwMode="auto">
          <a:xfrm>
            <a:off x="6858016" y="2714620"/>
            <a:ext cx="2019300" cy="1207432"/>
          </a:xfrm>
          <a:prstGeom prst="rect">
            <a:avLst/>
          </a:prstGeom>
          <a:noFill/>
          <a:ln w="9525">
            <a:noFill/>
            <a:miter lim="800000"/>
            <a:headEnd/>
            <a:tailEnd/>
          </a:ln>
        </p:spPr>
      </p:pic>
      <p:sp>
        <p:nvSpPr>
          <p:cNvPr id="8" name="7 Rectángulo"/>
          <p:cNvSpPr/>
          <p:nvPr/>
        </p:nvSpPr>
        <p:spPr>
          <a:xfrm>
            <a:off x="1714480" y="4657563"/>
            <a:ext cx="7143800" cy="1200329"/>
          </a:xfrm>
          <a:prstGeom prst="rect">
            <a:avLst/>
          </a:prstGeom>
        </p:spPr>
        <p:txBody>
          <a:bodyPr wrap="square">
            <a:spAutoFit/>
          </a:bodyPr>
          <a:lstStyle/>
          <a:p>
            <a:pPr algn="just"/>
            <a:r>
              <a:rPr lang="es-CO" b="1" dirty="0" smtClean="0">
                <a:latin typeface="Arial" pitchFamily="34" charset="0"/>
                <a:cs typeface="Arial" pitchFamily="34" charset="0"/>
              </a:rPr>
              <a:t>Mueble futurista</a:t>
            </a:r>
          </a:p>
          <a:p>
            <a:pPr algn="just"/>
            <a:r>
              <a:rPr lang="es-CO" dirty="0" smtClean="0">
                <a:latin typeface="Arial" pitchFamily="34" charset="0"/>
                <a:cs typeface="Arial" pitchFamily="34" charset="0"/>
              </a:rPr>
              <a:t>está más allá de lo contemporáneo, da la idea de avanzar en el tiempo, materializa en el objeto aproximaciones al futuro y recrea formas, servicios y materiales </a:t>
            </a:r>
            <a:endParaRPr lang="es-CO" dirty="0">
              <a:latin typeface="Arial" pitchFamily="34" charset="0"/>
              <a:cs typeface="Arial" pitchFamily="34" charset="0"/>
            </a:endParaRPr>
          </a:p>
        </p:txBody>
      </p:sp>
      <p:pic>
        <p:nvPicPr>
          <p:cNvPr id="9" name="8 Imagen" descr="http://www.revista-mm.com/rev44/images/art8_2.jpg"/>
          <p:cNvPicPr/>
          <p:nvPr/>
        </p:nvPicPr>
        <p:blipFill>
          <a:blip r:embed="rId5" cstate="email"/>
          <a:srcRect/>
          <a:stretch>
            <a:fillRect/>
          </a:stretch>
        </p:blipFill>
        <p:spPr bwMode="auto">
          <a:xfrm>
            <a:off x="357158" y="4505344"/>
            <a:ext cx="1209675" cy="1638300"/>
          </a:xfrm>
          <a:prstGeom prst="rect">
            <a:avLst/>
          </a:prstGeom>
          <a:noFill/>
          <a:ln w="9525">
            <a:noFill/>
            <a:miter lim="800000"/>
            <a:headEnd/>
            <a:tailEnd/>
          </a:ln>
        </p:spPr>
      </p:pic>
      <p:pic>
        <p:nvPicPr>
          <p:cNvPr id="10" name="Picture 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par>
                                <p:cTn id="24" presetID="22" presetClass="entr" presetSubtype="4"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CuadroTexto"/>
          <p:cNvSpPr txBox="1"/>
          <p:nvPr/>
        </p:nvSpPr>
        <p:spPr>
          <a:xfrm>
            <a:off x="285720" y="214290"/>
            <a:ext cx="4123501" cy="584775"/>
          </a:xfrm>
          <a:prstGeom prst="rect">
            <a:avLst/>
          </a:prstGeom>
          <a:noFill/>
        </p:spPr>
        <p:txBody>
          <a:bodyPr wrap="none" rtlCol="0">
            <a:spAutoFit/>
          </a:bodyPr>
          <a:lstStyle/>
          <a:p>
            <a:r>
              <a:rPr lang="es-CO" sz="3200" b="1" dirty="0" smtClean="0">
                <a:latin typeface="Especial Kay" pitchFamily="2" charset="0"/>
              </a:rPr>
              <a:t>EL SISTEMA DE DESCANSO </a:t>
            </a:r>
            <a:endParaRPr lang="es-CO" sz="3200" b="1" dirty="0">
              <a:latin typeface="Especial Kay" pitchFamily="2" charset="0"/>
            </a:endParaRPr>
          </a:p>
        </p:txBody>
      </p:sp>
      <p:pic>
        <p:nvPicPr>
          <p:cNvPr id="4"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sp>
        <p:nvSpPr>
          <p:cNvPr id="29" name="28 CuadroTexto"/>
          <p:cNvSpPr txBox="1"/>
          <p:nvPr/>
        </p:nvSpPr>
        <p:spPr>
          <a:xfrm>
            <a:off x="142844" y="3857628"/>
            <a:ext cx="2571768" cy="646331"/>
          </a:xfrm>
          <a:prstGeom prst="rect">
            <a:avLst/>
          </a:prstGeom>
          <a:noFill/>
        </p:spPr>
        <p:txBody>
          <a:bodyPr wrap="square" rtlCol="0">
            <a:spAutoFit/>
          </a:bodyPr>
          <a:lstStyle/>
          <a:p>
            <a:pPr algn="ctr"/>
            <a:r>
              <a:rPr lang="es-CO" b="1" dirty="0" smtClean="0"/>
              <a:t>Metodología para diseñar.</a:t>
            </a:r>
            <a:endParaRPr lang="es-CO" b="1" dirty="0"/>
          </a:p>
        </p:txBody>
      </p:sp>
      <p:sp>
        <p:nvSpPr>
          <p:cNvPr id="30" name="29 Rectángulo"/>
          <p:cNvSpPr/>
          <p:nvPr/>
        </p:nvSpPr>
        <p:spPr>
          <a:xfrm>
            <a:off x="214282" y="3786190"/>
            <a:ext cx="2571768" cy="785818"/>
          </a:xfrm>
          <a:prstGeom prst="rect">
            <a:avLst/>
          </a:prstGeom>
          <a:noFill/>
          <a:ln w="28575">
            <a:solidFill>
              <a:srgbClr val="92D05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8"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grpSp>
        <p:nvGrpSpPr>
          <p:cNvPr id="34" name="33 Grupo"/>
          <p:cNvGrpSpPr/>
          <p:nvPr/>
        </p:nvGrpSpPr>
        <p:grpSpPr>
          <a:xfrm>
            <a:off x="2071670" y="785794"/>
            <a:ext cx="6250825" cy="5822196"/>
            <a:chOff x="2071670" y="785794"/>
            <a:chExt cx="6250825" cy="5822196"/>
          </a:xfrm>
        </p:grpSpPr>
        <p:grpSp>
          <p:nvGrpSpPr>
            <p:cNvPr id="32" name="31 Grupo"/>
            <p:cNvGrpSpPr/>
            <p:nvPr/>
          </p:nvGrpSpPr>
          <p:grpSpPr>
            <a:xfrm>
              <a:off x="2285984" y="785794"/>
              <a:ext cx="6036511" cy="5822196"/>
              <a:chOff x="2285984" y="785794"/>
              <a:chExt cx="6036511" cy="5822196"/>
            </a:xfrm>
          </p:grpSpPr>
          <p:grpSp>
            <p:nvGrpSpPr>
              <p:cNvPr id="26" name="25 Grupo"/>
              <p:cNvGrpSpPr/>
              <p:nvPr/>
            </p:nvGrpSpPr>
            <p:grpSpPr>
              <a:xfrm>
                <a:off x="2285984" y="928669"/>
                <a:ext cx="6036511" cy="5679321"/>
                <a:chOff x="1393009" y="250009"/>
                <a:chExt cx="6757856" cy="6357982"/>
              </a:xfrm>
            </p:grpSpPr>
            <p:sp>
              <p:nvSpPr>
                <p:cNvPr id="5" name="3 Rectángulo redondeado"/>
                <p:cNvSpPr/>
                <p:nvPr/>
              </p:nvSpPr>
              <p:spPr>
                <a:xfrm>
                  <a:off x="1393009" y="250009"/>
                  <a:ext cx="1000132" cy="428628"/>
                </a:xfrm>
                <a:prstGeom prst="roundRect">
                  <a:avLst/>
                </a:prstGeom>
                <a:solidFill>
                  <a:schemeClr val="tx1"/>
                </a:solidFill>
                <a:effectLst>
                  <a:outerShdw blurRad="50800" dist="38100" dir="5400000" algn="t" rotWithShape="0">
                    <a:prstClr val="black">
                      <a:alpha val="40000"/>
                    </a:prstClr>
                  </a:outerShd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600" dirty="0" smtClean="0"/>
                    <a:t>usuario</a:t>
                  </a:r>
                  <a:endParaRPr lang="es-CO" sz="1600" dirty="0"/>
                </a:p>
              </p:txBody>
            </p:sp>
            <p:sp>
              <p:nvSpPr>
                <p:cNvPr id="6" name="4 Rectángulo redondeado"/>
                <p:cNvSpPr/>
                <p:nvPr/>
              </p:nvSpPr>
              <p:spPr>
                <a:xfrm>
                  <a:off x="3750462" y="250009"/>
                  <a:ext cx="1121441" cy="428628"/>
                </a:xfrm>
                <a:prstGeom prst="roundRect">
                  <a:avLst/>
                </a:prstGeom>
                <a:solidFill>
                  <a:schemeClr val="tx1"/>
                </a:solidFill>
                <a:effectLst>
                  <a:outerShdw blurRad="50800" dist="38100" dir="5400000" algn="t" rotWithShape="0">
                    <a:prstClr val="black">
                      <a:alpha val="40000"/>
                    </a:prstClr>
                  </a:outerShd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600" dirty="0" smtClean="0"/>
                    <a:t>material</a:t>
                  </a:r>
                  <a:endParaRPr lang="es-CO" sz="1600" dirty="0"/>
                </a:p>
              </p:txBody>
            </p:sp>
            <p:sp>
              <p:nvSpPr>
                <p:cNvPr id="7" name="5 Rectángulo redondeado"/>
                <p:cNvSpPr/>
                <p:nvPr/>
              </p:nvSpPr>
              <p:spPr>
                <a:xfrm>
                  <a:off x="2607455" y="892951"/>
                  <a:ext cx="928694" cy="428628"/>
                </a:xfrm>
                <a:prstGeom prst="roundRect">
                  <a:avLst/>
                </a:prstGeom>
                <a:solidFill>
                  <a:schemeClr val="bg1"/>
                </a:soli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600" dirty="0" smtClean="0">
                      <a:solidFill>
                        <a:schemeClr val="tx1"/>
                      </a:solidFill>
                    </a:rPr>
                    <a:t>boards</a:t>
                  </a:r>
                  <a:endParaRPr lang="es-CO" sz="1600" dirty="0">
                    <a:solidFill>
                      <a:schemeClr val="tx1"/>
                    </a:solidFill>
                  </a:endParaRPr>
                </a:p>
              </p:txBody>
            </p:sp>
            <p:sp>
              <p:nvSpPr>
                <p:cNvPr id="8" name="7 Rectángulo redondeado"/>
                <p:cNvSpPr/>
                <p:nvPr/>
              </p:nvSpPr>
              <p:spPr>
                <a:xfrm>
                  <a:off x="2536017" y="2393149"/>
                  <a:ext cx="1143008" cy="428628"/>
                </a:xfrm>
                <a:prstGeom prst="roundRect">
                  <a:avLst/>
                </a:prstGeom>
                <a:solidFill>
                  <a:schemeClr val="bg1"/>
                </a:soli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600" dirty="0" smtClean="0">
                      <a:solidFill>
                        <a:schemeClr val="tx1"/>
                      </a:solidFill>
                    </a:rPr>
                    <a:t>concepto</a:t>
                  </a:r>
                  <a:endParaRPr lang="es-CO" sz="1600" dirty="0">
                    <a:solidFill>
                      <a:schemeClr val="tx1"/>
                    </a:solidFill>
                  </a:endParaRPr>
                </a:p>
              </p:txBody>
            </p:sp>
            <p:sp>
              <p:nvSpPr>
                <p:cNvPr id="9" name="8 Rectángulo redondeado"/>
                <p:cNvSpPr/>
                <p:nvPr/>
              </p:nvSpPr>
              <p:spPr>
                <a:xfrm>
                  <a:off x="2536017" y="3321843"/>
                  <a:ext cx="1214446" cy="428628"/>
                </a:xfrm>
                <a:prstGeom prst="roundRect">
                  <a:avLst/>
                </a:prstGeom>
                <a:solidFill>
                  <a:schemeClr val="bg1"/>
                </a:soli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600" dirty="0" smtClean="0">
                      <a:solidFill>
                        <a:schemeClr val="tx1"/>
                      </a:solidFill>
                    </a:rPr>
                    <a:t>referente</a:t>
                  </a:r>
                  <a:endParaRPr lang="es-CO" sz="1600" dirty="0">
                    <a:solidFill>
                      <a:schemeClr val="tx1"/>
                    </a:solidFill>
                  </a:endParaRPr>
                </a:p>
              </p:txBody>
            </p:sp>
            <p:sp>
              <p:nvSpPr>
                <p:cNvPr id="10" name="9 Rectángulo redondeado"/>
                <p:cNvSpPr/>
                <p:nvPr/>
              </p:nvSpPr>
              <p:spPr>
                <a:xfrm>
                  <a:off x="2464579" y="4179099"/>
                  <a:ext cx="1357322" cy="642942"/>
                </a:xfrm>
                <a:prstGeom prst="roundRect">
                  <a:avLst/>
                </a:prstGeom>
                <a:solidFill>
                  <a:schemeClr val="bg1"/>
                </a:soli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600" dirty="0" smtClean="0">
                      <a:solidFill>
                        <a:schemeClr val="tx1"/>
                      </a:solidFill>
                    </a:rPr>
                    <a:t>Exploración de formas</a:t>
                  </a:r>
                  <a:endParaRPr lang="es-CO" sz="1600" dirty="0">
                    <a:solidFill>
                      <a:schemeClr val="tx1"/>
                    </a:solidFill>
                  </a:endParaRPr>
                </a:p>
              </p:txBody>
            </p:sp>
            <p:sp>
              <p:nvSpPr>
                <p:cNvPr id="11" name="10 Rectángulo redondeado"/>
                <p:cNvSpPr/>
                <p:nvPr/>
              </p:nvSpPr>
              <p:spPr>
                <a:xfrm>
                  <a:off x="2536017" y="5179231"/>
                  <a:ext cx="1357322" cy="428628"/>
                </a:xfrm>
                <a:prstGeom prst="roundRect">
                  <a:avLst/>
                </a:prstGeom>
                <a:solidFill>
                  <a:schemeClr val="bg1"/>
                </a:soli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600" dirty="0" smtClean="0">
                      <a:solidFill>
                        <a:schemeClr val="tx1"/>
                      </a:solidFill>
                    </a:rPr>
                    <a:t>alternativas</a:t>
                  </a:r>
                  <a:endParaRPr lang="es-CO" sz="1600" dirty="0">
                    <a:solidFill>
                      <a:schemeClr val="tx1"/>
                    </a:solidFill>
                  </a:endParaRPr>
                </a:p>
              </p:txBody>
            </p:sp>
            <p:sp>
              <p:nvSpPr>
                <p:cNvPr id="12" name="11 Rectángulo redondeado"/>
                <p:cNvSpPr/>
                <p:nvPr/>
              </p:nvSpPr>
              <p:spPr>
                <a:xfrm>
                  <a:off x="2536017" y="6036487"/>
                  <a:ext cx="1428760" cy="571504"/>
                </a:xfrm>
                <a:prstGeom prst="roundRect">
                  <a:avLst/>
                </a:prstGeom>
                <a:solidFill>
                  <a:schemeClr val="bg1"/>
                </a:soli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600" dirty="0" smtClean="0">
                      <a:solidFill>
                        <a:schemeClr val="tx1"/>
                      </a:solidFill>
                    </a:rPr>
                    <a:t>Elección de la propuesta</a:t>
                  </a:r>
                  <a:endParaRPr lang="es-CO" sz="1600" dirty="0">
                    <a:solidFill>
                      <a:schemeClr val="tx1"/>
                    </a:solidFill>
                  </a:endParaRPr>
                </a:p>
              </p:txBody>
            </p:sp>
            <p:sp>
              <p:nvSpPr>
                <p:cNvPr id="13" name="12 CuadroTexto"/>
                <p:cNvSpPr txBox="1"/>
                <p:nvPr/>
              </p:nvSpPr>
              <p:spPr>
                <a:xfrm>
                  <a:off x="3679025" y="2323027"/>
                  <a:ext cx="4471840" cy="930299"/>
                </a:xfrm>
                <a:prstGeom prst="rect">
                  <a:avLst/>
                </a:prstGeom>
                <a:noFill/>
              </p:spPr>
              <p:txBody>
                <a:bodyPr wrap="square" rtlCol="0">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600" dirty="0" smtClean="0"/>
                    <a:t>Teniendo en cuanta el tipo de material y el usuario se selecciono Modularidad (ensamble y desensamble) como concepto de diseño</a:t>
                  </a:r>
                  <a:endParaRPr lang="es-CO" sz="1600" dirty="0"/>
                </a:p>
              </p:txBody>
            </p:sp>
            <p:sp>
              <p:nvSpPr>
                <p:cNvPr id="14" name="13 CuadroTexto"/>
                <p:cNvSpPr txBox="1"/>
                <p:nvPr/>
              </p:nvSpPr>
              <p:spPr>
                <a:xfrm>
                  <a:off x="3672286" y="3594087"/>
                  <a:ext cx="3849117" cy="654654"/>
                </a:xfrm>
                <a:prstGeom prst="rect">
                  <a:avLst/>
                </a:prstGeom>
                <a:noFill/>
              </p:spPr>
              <p:txBody>
                <a:bodyPr wrap="square" rtlCol="0">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600" dirty="0" smtClean="0"/>
                    <a:t>De acuerdo al concepto y a el usuario se selecciono el celular como referente</a:t>
                  </a:r>
                  <a:endParaRPr lang="es-CO" sz="1600" dirty="0"/>
                </a:p>
              </p:txBody>
            </p:sp>
            <p:sp>
              <p:nvSpPr>
                <p:cNvPr id="15" name="14 CuadroTexto"/>
                <p:cNvSpPr txBox="1"/>
                <p:nvPr/>
              </p:nvSpPr>
              <p:spPr>
                <a:xfrm>
                  <a:off x="3512336" y="889807"/>
                  <a:ext cx="3518883" cy="379010"/>
                </a:xfrm>
                <a:prstGeom prst="rect">
                  <a:avLst/>
                </a:prstGeom>
                <a:noFill/>
              </p:spPr>
              <p:txBody>
                <a:bodyPr wrap="square" rtlCol="0">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CO" sz="1600" dirty="0" smtClean="0"/>
                    <a:t>Estilo de vida, productos, emoción</a:t>
                  </a:r>
                </a:p>
              </p:txBody>
            </p:sp>
            <p:cxnSp>
              <p:nvCxnSpPr>
                <p:cNvPr id="16" name="16 Conector recto de flecha"/>
                <p:cNvCxnSpPr>
                  <a:stCxn id="5" idx="3"/>
                </p:cNvCxnSpPr>
                <p:nvPr/>
              </p:nvCxnSpPr>
              <p:spPr>
                <a:xfrm>
                  <a:off x="2393141" y="464323"/>
                  <a:ext cx="642942"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8 Conector recto de flecha"/>
                <p:cNvCxnSpPr>
                  <a:stCxn id="6" idx="1"/>
                </p:cNvCxnSpPr>
                <p:nvPr/>
              </p:nvCxnSpPr>
              <p:spPr>
                <a:xfrm rot="10800000" flipV="1">
                  <a:off x="3178964" y="464323"/>
                  <a:ext cx="571500" cy="3571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23 Conector recto"/>
                <p:cNvCxnSpPr>
                  <a:stCxn id="6" idx="1"/>
                  <a:endCxn id="5" idx="3"/>
                </p:cNvCxnSpPr>
                <p:nvPr/>
              </p:nvCxnSpPr>
              <p:spPr>
                <a:xfrm rot="10800000">
                  <a:off x="2393142" y="464323"/>
                  <a:ext cx="13573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27 Conector recto de flecha"/>
                <p:cNvCxnSpPr/>
                <p:nvPr/>
              </p:nvCxnSpPr>
              <p:spPr>
                <a:xfrm rot="5400000">
                  <a:off x="2928132" y="1499380"/>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28 Conector recto de flecha"/>
                <p:cNvCxnSpPr/>
                <p:nvPr/>
              </p:nvCxnSpPr>
              <p:spPr>
                <a:xfrm rot="5400000">
                  <a:off x="2857488" y="3071016"/>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32 Conector recto de flecha"/>
                <p:cNvCxnSpPr/>
                <p:nvPr/>
              </p:nvCxnSpPr>
              <p:spPr>
                <a:xfrm rot="5400000">
                  <a:off x="2928926" y="3929066"/>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37 Conector recto de flecha"/>
                <p:cNvCxnSpPr/>
                <p:nvPr/>
              </p:nvCxnSpPr>
              <p:spPr>
                <a:xfrm rot="5400000">
                  <a:off x="3036877" y="4964123"/>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39 Conector recto de flecha"/>
                <p:cNvCxnSpPr>
                  <a:endCxn id="12" idx="0"/>
                </p:cNvCxnSpPr>
                <p:nvPr/>
              </p:nvCxnSpPr>
              <p:spPr>
                <a:xfrm rot="5400000">
                  <a:off x="3072596" y="5857098"/>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22 Rectángulo redondeado"/>
                <p:cNvSpPr/>
                <p:nvPr/>
              </p:nvSpPr>
              <p:spPr>
                <a:xfrm>
                  <a:off x="2464579" y="1678769"/>
                  <a:ext cx="1285884" cy="428628"/>
                </a:xfrm>
                <a:prstGeom prst="roundRect">
                  <a:avLst/>
                </a:prstGeom>
                <a:solidFill>
                  <a:schemeClr val="bg1"/>
                </a:soli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600" dirty="0" smtClean="0">
                      <a:solidFill>
                        <a:schemeClr val="tx1"/>
                      </a:solidFill>
                    </a:rPr>
                    <a:t>tendencia</a:t>
                  </a:r>
                  <a:endParaRPr lang="es-CO" sz="1600" dirty="0">
                    <a:solidFill>
                      <a:schemeClr val="tx1"/>
                    </a:solidFill>
                  </a:endParaRPr>
                </a:p>
              </p:txBody>
            </p:sp>
            <p:cxnSp>
              <p:nvCxnSpPr>
                <p:cNvPr id="25" name="26 Conector recto de flecha"/>
                <p:cNvCxnSpPr>
                  <a:stCxn id="24" idx="2"/>
                </p:cNvCxnSpPr>
                <p:nvPr/>
              </p:nvCxnSpPr>
              <p:spPr>
                <a:xfrm rot="5400000">
                  <a:off x="2964645" y="2250273"/>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1" name="30 CuadroTexto"/>
              <p:cNvSpPr txBox="1"/>
              <p:nvPr/>
            </p:nvSpPr>
            <p:spPr>
              <a:xfrm>
                <a:off x="3571868" y="785794"/>
                <a:ext cx="551754" cy="369332"/>
              </a:xfrm>
              <a:prstGeom prst="rect">
                <a:avLst/>
              </a:prstGeom>
              <a:noFill/>
            </p:spPr>
            <p:txBody>
              <a:bodyPr wrap="none" rtlCol="0">
                <a:spAutoFit/>
              </a:bodyPr>
              <a:lstStyle/>
              <a:p>
                <a:r>
                  <a:rPr lang="es-CO" dirty="0" smtClean="0"/>
                  <a:t>PDS</a:t>
                </a:r>
                <a:endParaRPr lang="es-CO" dirty="0"/>
              </a:p>
            </p:txBody>
          </p:sp>
        </p:grpSp>
        <p:sp>
          <p:nvSpPr>
            <p:cNvPr id="33" name="32 CuadroTexto"/>
            <p:cNvSpPr txBox="1"/>
            <p:nvPr/>
          </p:nvSpPr>
          <p:spPr>
            <a:xfrm>
              <a:off x="2071670" y="2772787"/>
              <a:ext cx="1177310" cy="584775"/>
            </a:xfrm>
            <a:prstGeom prst="rect">
              <a:avLst/>
            </a:prstGeom>
            <a:noFill/>
          </p:spPr>
          <p:txBody>
            <a:bodyPr wrap="none" rtlCol="0">
              <a:spAutoFit/>
            </a:bodyPr>
            <a:lstStyle/>
            <a:p>
              <a:pPr algn="ctr"/>
              <a:r>
                <a:rPr lang="es-CO" sz="1600" dirty="0" smtClean="0">
                  <a:cs typeface="Arial" pitchFamily="34" charset="0"/>
                </a:rPr>
                <a:t>Matriz</a:t>
              </a:r>
            </a:p>
            <a:p>
              <a:pPr algn="ctr"/>
              <a:r>
                <a:rPr lang="es-CO" sz="1600" dirty="0" smtClean="0">
                  <a:cs typeface="Arial" pitchFamily="34" charset="0"/>
                </a:rPr>
                <a:t>morfológica</a:t>
              </a:r>
              <a:endParaRPr lang="es-CO" sz="1600" dirty="0">
                <a:cs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down)">
                                      <p:cBhvr>
                                        <p:cTn id="12" dur="500"/>
                                        <p:tgtEl>
                                          <p:spTgt spid="30"/>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wipe(down)">
                                      <p:cBhvr>
                                        <p:cTn id="2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9" grpId="0"/>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285720" y="142852"/>
            <a:ext cx="4123501" cy="584775"/>
          </a:xfrm>
          <a:prstGeom prst="rect">
            <a:avLst/>
          </a:prstGeom>
          <a:noFill/>
        </p:spPr>
        <p:txBody>
          <a:bodyPr wrap="none" rtlCol="0">
            <a:spAutoFit/>
          </a:bodyPr>
          <a:lstStyle/>
          <a:p>
            <a:r>
              <a:rPr lang="es-CO" sz="3200" b="1" dirty="0" smtClean="0">
                <a:latin typeface="Especial Kay" pitchFamily="2" charset="0"/>
              </a:rPr>
              <a:t>EL SISTEMA DE DESCANSO </a:t>
            </a:r>
            <a:endParaRPr lang="es-CO" sz="3200" b="1" dirty="0">
              <a:latin typeface="Especial Kay" pitchFamily="2" charset="0"/>
            </a:endParaRPr>
          </a:p>
        </p:txBody>
      </p:sp>
      <p:pic>
        <p:nvPicPr>
          <p:cNvPr id="3"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sp>
        <p:nvSpPr>
          <p:cNvPr id="30721" name="Rectangle 1"/>
          <p:cNvSpPr>
            <a:spLocks noChangeArrowheads="1"/>
          </p:cNvSpPr>
          <p:nvPr/>
        </p:nvSpPr>
        <p:spPr bwMode="auto">
          <a:xfrm>
            <a:off x="285720" y="642918"/>
            <a:ext cx="850112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b="1" i="0" u="none" strike="noStrike" cap="none" normalizeH="0" baseline="0" dirty="0" smtClean="0">
                <a:ln>
                  <a:noFill/>
                </a:ln>
                <a:solidFill>
                  <a:schemeClr val="tx1"/>
                </a:solidFill>
                <a:effectLst/>
                <a:latin typeface="Arial" pitchFamily="34" charset="0"/>
                <a:ea typeface="Calibri" pitchFamily="34" charset="0"/>
                <a:cs typeface="Arial" pitchFamily="34" charset="0"/>
              </a:rPr>
              <a:t>Consideraciones para el diseño</a:t>
            </a: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Según el PDS, rutas de la arquitectura, el análisis de los boards, y la exploración.</a:t>
            </a:r>
          </a:p>
        </p:txBody>
      </p:sp>
      <p:graphicFrame>
        <p:nvGraphicFramePr>
          <p:cNvPr id="7" name="6 Tabla"/>
          <p:cNvGraphicFramePr>
            <a:graphicFrameLocks noGrp="1"/>
          </p:cNvGraphicFramePr>
          <p:nvPr/>
        </p:nvGraphicFramePr>
        <p:xfrm>
          <a:off x="571472" y="1357298"/>
          <a:ext cx="8001056" cy="5059680"/>
        </p:xfrm>
        <a:graphic>
          <a:graphicData uri="http://schemas.openxmlformats.org/drawingml/2006/table">
            <a:tbl>
              <a:tblPr firstRow="1" bandRow="1">
                <a:tableStyleId>{306799F8-075E-4A3A-A7F6-7FBC6576F1A4}</a:tableStyleId>
              </a:tblPr>
              <a:tblGrid>
                <a:gridCol w="8001056"/>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El sistema debe tener un apoyo para la espalda piernas y cabeza.</a:t>
                      </a:r>
                      <a:endParaRPr kumimoji="0" lang="es-CO" sz="1700" b="0" i="0" u="none" strike="noStrike" cap="none" normalizeH="0" baseline="0" dirty="0" smtClean="0">
                        <a:ln>
                          <a:noFill/>
                        </a:ln>
                        <a:solidFill>
                          <a:schemeClr val="tx1"/>
                        </a:solidFill>
                        <a:effectLst/>
                        <a:latin typeface="Calibri" pitchFamily="34" charset="0"/>
                        <a:cs typeface="Arial"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700" dirty="0" smtClean="0">
                          <a:solidFill>
                            <a:schemeClr val="tx1"/>
                          </a:solidFill>
                          <a:latin typeface="Calibri" pitchFamily="34" charset="0"/>
                          <a:ea typeface="Calibri" pitchFamily="34" charset="0"/>
                          <a:cs typeface="Arial" pitchFamily="34" charset="0"/>
                        </a:rPr>
                        <a:t>El</a:t>
                      </a:r>
                      <a:r>
                        <a:rPr lang="es-CO" sz="1700" dirty="0" smtClean="0">
                          <a:latin typeface="Calibri" pitchFamily="34" charset="0"/>
                          <a:ea typeface="Calibri" pitchFamily="34" charset="0"/>
                          <a:cs typeface="Arial" pitchFamily="34" charset="0"/>
                        </a:rPr>
                        <a:t> </a:t>
                      </a: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usuarios prefieren subir los pies en el mueble, este aspecto nos da un indicio para hacer el diseño más alargado o con un descansa pies cómodo.</a:t>
                      </a:r>
                      <a:endParaRPr kumimoji="0" lang="es-CO" sz="1700" b="0" i="0" u="none" strike="noStrike" cap="none" normalizeH="0" baseline="0" dirty="0" smtClean="0">
                        <a:ln>
                          <a:noFill/>
                        </a:ln>
                        <a:solidFill>
                          <a:schemeClr val="tx1"/>
                        </a:solidFill>
                        <a:effectLst/>
                        <a:latin typeface="Calibri" pitchFamily="34" charset="0"/>
                        <a:cs typeface="Arial"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El sistema debe contar con medidas antropométricas</a:t>
                      </a:r>
                      <a:r>
                        <a:rPr kumimoji="0" lang="es-CO" sz="1700" b="0" i="0" u="none" strike="noStrike" cap="none" normalizeH="0" dirty="0" smtClean="0">
                          <a:ln>
                            <a:noFill/>
                          </a:ln>
                          <a:solidFill>
                            <a:schemeClr val="tx1"/>
                          </a:solidFill>
                          <a:effectLst/>
                          <a:latin typeface="Calibri" pitchFamily="34" charset="0"/>
                          <a:ea typeface="Calibri" pitchFamily="34" charset="0"/>
                          <a:cs typeface="Arial" pitchFamily="34" charset="0"/>
                        </a:rPr>
                        <a:t> propias para </a:t>
                      </a: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sistemas de descanso</a:t>
                      </a:r>
                      <a:endParaRPr kumimoji="0" lang="es-CO" sz="1700" b="0" i="0" u="none" strike="noStrike" cap="none" normalizeH="0" baseline="0" dirty="0" smtClean="0">
                        <a:ln>
                          <a:noFill/>
                        </a:ln>
                        <a:solidFill>
                          <a:schemeClr val="tx1"/>
                        </a:solidFill>
                        <a:effectLst/>
                        <a:latin typeface="Calibri" pitchFamily="34" charset="0"/>
                        <a:cs typeface="Arial"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Debe ser funcional</a:t>
                      </a:r>
                      <a:endParaRPr kumimoji="0" lang="es-CO" sz="1700" b="0" i="0" u="none" strike="noStrike" cap="none" normalizeH="0" baseline="0" dirty="0" smtClean="0">
                        <a:ln>
                          <a:noFill/>
                        </a:ln>
                        <a:solidFill>
                          <a:schemeClr val="tx1"/>
                        </a:solidFill>
                        <a:effectLst/>
                        <a:latin typeface="Calibri" pitchFamily="34" charset="0"/>
                        <a:cs typeface="Arial"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Debe seguir las tendencias actuales contemporáneas</a:t>
                      </a:r>
                      <a:endParaRPr kumimoji="0" lang="es-CO" sz="1700" b="0" i="0" u="none" strike="noStrike" cap="none" normalizeH="0" baseline="0" dirty="0" smtClean="0">
                        <a:ln>
                          <a:noFill/>
                        </a:ln>
                        <a:solidFill>
                          <a:schemeClr val="tx1"/>
                        </a:solidFill>
                        <a:effectLst/>
                        <a:latin typeface="Calibri" pitchFamily="34" charset="0"/>
                        <a:cs typeface="Arial"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Debe ser propicio para ver televisión cómodamente</a:t>
                      </a:r>
                      <a:endParaRPr kumimoji="0" lang="es-CO" sz="1700" b="0" i="0" u="none" strike="noStrike" cap="none" normalizeH="0" baseline="0" dirty="0" smtClean="0">
                        <a:ln>
                          <a:noFill/>
                        </a:ln>
                        <a:solidFill>
                          <a:schemeClr val="tx1"/>
                        </a:solidFill>
                        <a:effectLst/>
                        <a:latin typeface="Calibri" pitchFamily="34" charset="0"/>
                        <a:cs typeface="Arial" pitchFamily="34" charset="0"/>
                      </a:endParaRPr>
                    </a:p>
                  </a:txBody>
                  <a:tcPr/>
                </a:tc>
              </a:tr>
              <a:tr h="370840">
                <a:tc>
                  <a:txBody>
                    <a:bodyPr/>
                    <a:lstStyle/>
                    <a:p>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Debe tener un tamaño adecuado para</a:t>
                      </a:r>
                      <a:r>
                        <a:rPr kumimoji="0" lang="es-CO" sz="1700" b="0" i="0" u="none" strike="noStrike" cap="none" normalizeH="0" dirty="0" smtClean="0">
                          <a:ln>
                            <a:noFill/>
                          </a:ln>
                          <a:solidFill>
                            <a:schemeClr val="tx1"/>
                          </a:solidFill>
                          <a:effectLst/>
                          <a:latin typeface="Calibri" pitchFamily="34" charset="0"/>
                          <a:ea typeface="Calibri" pitchFamily="34" charset="0"/>
                          <a:cs typeface="Arial" pitchFamily="34" charset="0"/>
                        </a:rPr>
                        <a:t> </a:t>
                      </a: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espacios que el usuario considere pertinente</a:t>
                      </a:r>
                      <a:endParaRPr lang="es-CO" sz="1700" dirty="0">
                        <a:latin typeface="Calibri"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Su diseño no debe ser muy recargado ni extravagante.</a:t>
                      </a:r>
                      <a:endParaRPr kumimoji="0" lang="es-CO" sz="1700" b="0" i="0" u="none" strike="noStrike" cap="none" normalizeH="0" baseline="0" dirty="0" smtClean="0">
                        <a:ln>
                          <a:noFill/>
                        </a:ln>
                        <a:solidFill>
                          <a:schemeClr val="tx1"/>
                        </a:solidFill>
                        <a:effectLst/>
                        <a:latin typeface="Calibri" pitchFamily="34" charset="0"/>
                        <a:cs typeface="Arial"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Su material debe ser EPS reprocesado</a:t>
                      </a:r>
                      <a:endParaRPr kumimoji="0" lang="es-CO" sz="1700" b="0" i="0" u="none" strike="noStrike" cap="none" normalizeH="0" baseline="0" dirty="0" smtClean="0">
                        <a:ln>
                          <a:noFill/>
                        </a:ln>
                        <a:solidFill>
                          <a:schemeClr val="tx1"/>
                        </a:solidFill>
                        <a:effectLst/>
                        <a:latin typeface="Calibri" pitchFamily="34" charset="0"/>
                        <a:cs typeface="Arial"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Debe reflejar la emoción de compartir</a:t>
                      </a:r>
                      <a:endParaRPr lang="es-CO" sz="1700" dirty="0" smtClean="0">
                        <a:latin typeface="Calibri"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Selección de colores neutros y texturas que no sean recargadas</a:t>
                      </a:r>
                      <a:endParaRPr lang="es-CO" sz="1700" dirty="0" smtClean="0">
                        <a:latin typeface="Calibri"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El material debe poseer un recubrimiento que lo proteja del desgaste.</a:t>
                      </a:r>
                      <a:endParaRPr kumimoji="0" lang="es-CO" sz="1700" b="0" i="0" u="none" strike="noStrike" cap="none" normalizeH="0" baseline="0" dirty="0" smtClean="0">
                        <a:ln>
                          <a:noFill/>
                        </a:ln>
                        <a:solidFill>
                          <a:schemeClr val="tx1"/>
                        </a:solidFill>
                        <a:effectLst/>
                        <a:latin typeface="Calibri" pitchFamily="34" charset="0"/>
                        <a:cs typeface="Arial"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CO" sz="17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El sistema debe ser liviano y debe ser fácil de trasportar.</a:t>
                      </a:r>
                      <a:endParaRPr kumimoji="0" lang="es-CO" sz="1700" b="0" i="0" u="none" strike="noStrike" cap="none" normalizeH="0" baseline="0" dirty="0" smtClean="0">
                        <a:ln>
                          <a:noFill/>
                        </a:ln>
                        <a:solidFill>
                          <a:schemeClr val="tx1"/>
                        </a:solidFill>
                        <a:effectLst/>
                        <a:latin typeface="Calibri" pitchFamily="34" charset="0"/>
                        <a:cs typeface="Arial" pitchFamily="34" charset="0"/>
                      </a:endParaRPr>
                    </a:p>
                  </a:txBody>
                  <a:tcPr/>
                </a:tc>
              </a:tr>
            </a:tbl>
          </a:graphicData>
        </a:graphic>
      </p:graphicFrame>
      <p:pic>
        <p:nvPicPr>
          <p:cNvPr id="6"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0721"/>
                                        </p:tgtEl>
                                        <p:attrNameLst>
                                          <p:attrName>style.visibility</p:attrName>
                                        </p:attrNameLst>
                                      </p:cBhvr>
                                      <p:to>
                                        <p:strVal val="visible"/>
                                      </p:to>
                                    </p:set>
                                    <p:animEffect transition="in" filter="wipe(down)">
                                      <p:cBhvr>
                                        <p:cTn id="12" dur="500"/>
                                        <p:tgtEl>
                                          <p:spTgt spid="307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07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5720" y="214290"/>
            <a:ext cx="4465261" cy="584775"/>
          </a:xfrm>
          <a:prstGeom prst="rect">
            <a:avLst/>
          </a:prstGeom>
          <a:noFill/>
        </p:spPr>
        <p:txBody>
          <a:bodyPr wrap="none" rtlCol="0">
            <a:spAutoFit/>
          </a:bodyPr>
          <a:lstStyle/>
          <a:p>
            <a:r>
              <a:rPr lang="es-CO" sz="3200" b="1" dirty="0" smtClean="0">
                <a:latin typeface="Especial Kay" pitchFamily="2" charset="0"/>
              </a:rPr>
              <a:t>FORMALIZACION DEL DISENO</a:t>
            </a:r>
            <a:endParaRPr lang="es-CO" sz="3200" b="1" dirty="0">
              <a:latin typeface="Especial Kay" pitchFamily="2" charset="0"/>
            </a:endParaRPr>
          </a:p>
        </p:txBody>
      </p:sp>
      <p:pic>
        <p:nvPicPr>
          <p:cNvPr id="3"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pic>
        <p:nvPicPr>
          <p:cNvPr id="4"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cxnSp>
        <p:nvCxnSpPr>
          <p:cNvPr id="5" name="4 Conector recto"/>
          <p:cNvCxnSpPr/>
          <p:nvPr/>
        </p:nvCxnSpPr>
        <p:spPr>
          <a:xfrm>
            <a:off x="4357686" y="214290"/>
            <a:ext cx="142876" cy="714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11 Grupo"/>
          <p:cNvGrpSpPr/>
          <p:nvPr/>
        </p:nvGrpSpPr>
        <p:grpSpPr>
          <a:xfrm>
            <a:off x="928662" y="2928934"/>
            <a:ext cx="7143800" cy="3410406"/>
            <a:chOff x="1643042" y="2357430"/>
            <a:chExt cx="5815002" cy="2483490"/>
          </a:xfrm>
        </p:grpSpPr>
        <p:sp>
          <p:nvSpPr>
            <p:cNvPr id="2049" name="Rectangle 1"/>
            <p:cNvSpPr>
              <a:spLocks noChangeArrowheads="1"/>
            </p:cNvSpPr>
            <p:nvPr/>
          </p:nvSpPr>
          <p:spPr bwMode="auto">
            <a:xfrm>
              <a:off x="1643042" y="2357430"/>
              <a:ext cx="5815002" cy="2483490"/>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CO"/>
            </a:p>
          </p:txBody>
        </p:sp>
        <p:pic>
          <p:nvPicPr>
            <p:cNvPr id="2050" name="Imagen 83" descr="6"/>
            <p:cNvPicPr>
              <a:picLocks noChangeAspect="1" noChangeArrowheads="1"/>
            </p:cNvPicPr>
            <p:nvPr/>
          </p:nvPicPr>
          <p:blipFill>
            <a:blip r:embed="rId4" cstate="print"/>
            <a:srcRect/>
            <a:stretch>
              <a:fillRect/>
            </a:stretch>
          </p:blipFill>
          <p:spPr bwMode="auto">
            <a:xfrm>
              <a:off x="1795061" y="2428868"/>
              <a:ext cx="1776807" cy="2286628"/>
            </a:xfrm>
            <a:prstGeom prst="rect">
              <a:avLst/>
            </a:prstGeom>
            <a:noFill/>
          </p:spPr>
        </p:pic>
        <p:pic>
          <p:nvPicPr>
            <p:cNvPr id="2051" name="Imagen 84" descr="7"/>
            <p:cNvPicPr>
              <a:picLocks noChangeAspect="1" noChangeArrowheads="1"/>
            </p:cNvPicPr>
            <p:nvPr/>
          </p:nvPicPr>
          <p:blipFill>
            <a:blip r:embed="rId5" cstate="print"/>
            <a:srcRect/>
            <a:stretch>
              <a:fillRect/>
            </a:stretch>
          </p:blipFill>
          <p:spPr bwMode="auto">
            <a:xfrm>
              <a:off x="3714744" y="2428868"/>
              <a:ext cx="1783116" cy="2294200"/>
            </a:xfrm>
            <a:prstGeom prst="rect">
              <a:avLst/>
            </a:prstGeom>
            <a:noFill/>
          </p:spPr>
        </p:pic>
        <p:pic>
          <p:nvPicPr>
            <p:cNvPr id="2052" name="Imagen 85" descr="8"/>
            <p:cNvPicPr>
              <a:picLocks noChangeAspect="1" noChangeArrowheads="1"/>
            </p:cNvPicPr>
            <p:nvPr/>
          </p:nvPicPr>
          <p:blipFill>
            <a:blip r:embed="rId6" cstate="print"/>
            <a:srcRect/>
            <a:stretch>
              <a:fillRect/>
            </a:stretch>
          </p:blipFill>
          <p:spPr bwMode="auto">
            <a:xfrm>
              <a:off x="5572132" y="2428868"/>
              <a:ext cx="1756615" cy="2279057"/>
            </a:xfrm>
            <a:prstGeom prst="rect">
              <a:avLst/>
            </a:prstGeom>
            <a:noFill/>
          </p:spPr>
        </p:pic>
      </p:grpSp>
      <p:pic>
        <p:nvPicPr>
          <p:cNvPr id="13" name="12 Imagen" descr="C:\Users\Alejandra Urrea\Pictures\dvd20-20curso20de20reparacion20de20.jpg"/>
          <p:cNvPicPr/>
          <p:nvPr/>
        </p:nvPicPr>
        <p:blipFill>
          <a:blip r:embed="rId7" cstate="email"/>
          <a:srcRect/>
          <a:stretch>
            <a:fillRect/>
          </a:stretch>
        </p:blipFill>
        <p:spPr bwMode="auto">
          <a:xfrm>
            <a:off x="4714876" y="1071546"/>
            <a:ext cx="2746844" cy="1642971"/>
          </a:xfrm>
          <a:prstGeom prst="rect">
            <a:avLst/>
          </a:prstGeom>
          <a:noFill/>
          <a:ln w="9525">
            <a:noFill/>
            <a:miter lim="800000"/>
            <a:headEnd/>
            <a:tailEnd/>
          </a:ln>
        </p:spPr>
      </p:pic>
      <p:sp>
        <p:nvSpPr>
          <p:cNvPr id="14" name="13 CuadroTexto"/>
          <p:cNvSpPr txBox="1"/>
          <p:nvPr/>
        </p:nvSpPr>
        <p:spPr>
          <a:xfrm>
            <a:off x="857224" y="1571612"/>
            <a:ext cx="3537315" cy="369332"/>
          </a:xfrm>
          <a:prstGeom prst="rect">
            <a:avLst/>
          </a:prstGeom>
          <a:noFill/>
        </p:spPr>
        <p:txBody>
          <a:bodyPr wrap="none" rtlCol="0">
            <a:spAutoFit/>
          </a:bodyPr>
          <a:lstStyle/>
          <a:p>
            <a:r>
              <a:rPr lang="es-CO" dirty="0" smtClean="0"/>
              <a:t>Exploración de formas del referente</a:t>
            </a:r>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par>
                                <p:cTn id="13" presetID="22" presetClass="entr" presetSubtype="4"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down)">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Users\Alejandra Urrea\Pictures\12.jpg"/>
          <p:cNvPicPr/>
          <p:nvPr/>
        </p:nvPicPr>
        <p:blipFill>
          <a:blip r:embed="rId3" cstate="email"/>
          <a:srcRect l="5263" t="53080"/>
          <a:stretch>
            <a:fillRect/>
          </a:stretch>
        </p:blipFill>
        <p:spPr bwMode="auto">
          <a:xfrm>
            <a:off x="1142976" y="2000240"/>
            <a:ext cx="1643074" cy="1214446"/>
          </a:xfrm>
          <a:prstGeom prst="rect">
            <a:avLst/>
          </a:prstGeom>
          <a:noFill/>
          <a:ln w="9525">
            <a:noFill/>
            <a:miter lim="800000"/>
            <a:headEnd/>
            <a:tailEnd/>
          </a:ln>
        </p:spPr>
      </p:pic>
      <p:pic>
        <p:nvPicPr>
          <p:cNvPr id="41987" name="Picture 3" descr="C:\Users\Alejandra Urrea\Desktop\ALE U\proyecto de grado\MANUAL DEL DISEÑO ECOLOGICO\2009-09-23\Imagen (8).jpg"/>
          <p:cNvPicPr>
            <a:picLocks noChangeAspect="1" noChangeArrowheads="1"/>
          </p:cNvPicPr>
          <p:nvPr/>
        </p:nvPicPr>
        <p:blipFill>
          <a:blip r:embed="rId4" cstate="print"/>
          <a:srcRect t="13171" b="33100"/>
          <a:stretch>
            <a:fillRect/>
          </a:stretch>
        </p:blipFill>
        <p:spPr bwMode="auto">
          <a:xfrm>
            <a:off x="285720" y="5643578"/>
            <a:ext cx="1643074" cy="1143008"/>
          </a:xfrm>
          <a:prstGeom prst="rect">
            <a:avLst/>
          </a:prstGeom>
          <a:noFill/>
        </p:spPr>
      </p:pic>
      <p:pic>
        <p:nvPicPr>
          <p:cNvPr id="7" name="6 Imagen" descr="C:\Users\Alejandra Urrea\Pictures\11.jpg"/>
          <p:cNvPicPr/>
          <p:nvPr/>
        </p:nvPicPr>
        <p:blipFill>
          <a:blip r:embed="rId5" cstate="email"/>
          <a:srcRect l="5405" t="52510" r="8108" b="9845"/>
          <a:stretch>
            <a:fillRect/>
          </a:stretch>
        </p:blipFill>
        <p:spPr bwMode="auto">
          <a:xfrm>
            <a:off x="214282" y="3286124"/>
            <a:ext cx="1714512" cy="1071570"/>
          </a:xfrm>
          <a:prstGeom prst="rect">
            <a:avLst/>
          </a:prstGeom>
          <a:noFill/>
          <a:ln w="9525">
            <a:noFill/>
            <a:miter lim="800000"/>
            <a:headEnd/>
            <a:tailEnd/>
          </a:ln>
        </p:spPr>
      </p:pic>
      <p:pic>
        <p:nvPicPr>
          <p:cNvPr id="8" name="7 Imagen" descr="C:\Users\Alejandra Urrea\Pictures\10.jpg"/>
          <p:cNvPicPr/>
          <p:nvPr/>
        </p:nvPicPr>
        <p:blipFill>
          <a:blip r:embed="rId6" cstate="email"/>
          <a:srcRect t="44757"/>
          <a:stretch>
            <a:fillRect/>
          </a:stretch>
        </p:blipFill>
        <p:spPr bwMode="auto">
          <a:xfrm>
            <a:off x="1214414" y="4429133"/>
            <a:ext cx="1643074" cy="1143007"/>
          </a:xfrm>
          <a:prstGeom prst="rect">
            <a:avLst/>
          </a:prstGeom>
          <a:noFill/>
          <a:ln w="9525">
            <a:noFill/>
            <a:miter lim="800000"/>
            <a:headEnd/>
            <a:tailEnd/>
          </a:ln>
        </p:spPr>
      </p:pic>
      <p:pic>
        <p:nvPicPr>
          <p:cNvPr id="9" name="Picture 2" descr="C:\Users\Alejandra Urrea\Desktop\ALE U\proyecto de grado\PROPUESTAS DE DISEÑO\ensamble_propuesta7_explosion.jpg"/>
          <p:cNvPicPr>
            <a:picLocks noChangeAspect="1" noChangeArrowheads="1"/>
          </p:cNvPicPr>
          <p:nvPr/>
        </p:nvPicPr>
        <p:blipFill>
          <a:blip r:embed="rId7" cstate="print">
            <a:clrChange>
              <a:clrFrom>
                <a:srgbClr val="FFFFFF"/>
              </a:clrFrom>
              <a:clrTo>
                <a:srgbClr val="FFFFFF">
                  <a:alpha val="0"/>
                </a:srgbClr>
              </a:clrTo>
            </a:clrChange>
          </a:blip>
          <a:srcRect t="5391" b="8350"/>
          <a:stretch>
            <a:fillRect/>
          </a:stretch>
        </p:blipFill>
        <p:spPr bwMode="auto">
          <a:xfrm>
            <a:off x="4857752" y="714356"/>
            <a:ext cx="1714512" cy="1143008"/>
          </a:xfrm>
          <a:prstGeom prst="rect">
            <a:avLst/>
          </a:prstGeom>
          <a:noFill/>
          <a:ln w="9525">
            <a:noFill/>
            <a:miter lim="800000"/>
            <a:headEnd/>
            <a:tailEnd/>
          </a:ln>
        </p:spPr>
      </p:pic>
      <p:pic>
        <p:nvPicPr>
          <p:cNvPr id="10" name="Picture 3" descr="C:\Users\Alejandra Urrea\Desktop\ALE U\proyecto de grado\PROPUESTAS DE DISEÑO\ensamble_7posiciones.jpg"/>
          <p:cNvPicPr>
            <a:picLocks noChangeAspect="1" noChangeArrowheads="1"/>
          </p:cNvPicPr>
          <p:nvPr/>
        </p:nvPicPr>
        <p:blipFill>
          <a:blip r:embed="rId8" cstate="print">
            <a:clrChange>
              <a:clrFrom>
                <a:srgbClr val="FFFFFF"/>
              </a:clrFrom>
              <a:clrTo>
                <a:srgbClr val="FFFFFF">
                  <a:alpha val="0"/>
                </a:srgbClr>
              </a:clrTo>
            </a:clrChange>
          </a:blip>
          <a:srcRect t="10782"/>
          <a:stretch>
            <a:fillRect/>
          </a:stretch>
        </p:blipFill>
        <p:spPr bwMode="auto">
          <a:xfrm>
            <a:off x="6643702" y="714356"/>
            <a:ext cx="1714512" cy="1182221"/>
          </a:xfrm>
          <a:prstGeom prst="rect">
            <a:avLst/>
          </a:prstGeom>
          <a:noFill/>
          <a:ln w="9525">
            <a:noFill/>
            <a:miter lim="800000"/>
            <a:headEnd/>
            <a:tailEnd/>
          </a:ln>
        </p:spPr>
      </p:pic>
      <p:pic>
        <p:nvPicPr>
          <p:cNvPr id="11" name="Picture 4" descr="C:\Users\Alejandra Urrea\Desktop\ALE U\proyecto de grado\PROPUESTAS DE DISEÑO\ensamble_propuesta7_3.jpg"/>
          <p:cNvPicPr>
            <a:picLocks noChangeAspect="1" noChangeArrowheads="1"/>
          </p:cNvPicPr>
          <p:nvPr/>
        </p:nvPicPr>
        <p:blipFill>
          <a:blip r:embed="rId9" cstate="print">
            <a:clrChange>
              <a:clrFrom>
                <a:srgbClr val="FFFFFF"/>
              </a:clrFrom>
              <a:clrTo>
                <a:srgbClr val="FFFFFF">
                  <a:alpha val="0"/>
                </a:srgbClr>
              </a:clrTo>
            </a:clrChange>
          </a:blip>
          <a:srcRect b="8313"/>
          <a:stretch>
            <a:fillRect/>
          </a:stretch>
        </p:blipFill>
        <p:spPr bwMode="auto">
          <a:xfrm>
            <a:off x="3214678" y="714356"/>
            <a:ext cx="1571636" cy="1113262"/>
          </a:xfrm>
          <a:prstGeom prst="rect">
            <a:avLst/>
          </a:prstGeom>
          <a:noFill/>
          <a:ln w="9525">
            <a:noFill/>
            <a:miter lim="800000"/>
            <a:headEnd/>
            <a:tailEnd/>
          </a:ln>
        </p:spPr>
      </p:pic>
      <p:sp>
        <p:nvSpPr>
          <p:cNvPr id="12" name="11 Flecha derecha"/>
          <p:cNvSpPr/>
          <p:nvPr/>
        </p:nvSpPr>
        <p:spPr>
          <a:xfrm>
            <a:off x="2214546" y="1214422"/>
            <a:ext cx="428628" cy="21431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3" name="Picture 5" descr="C:\Users\Alejandra Urrea\Desktop\ALE U\proyecto de grado\PROPUESTAS DE DISEÑO\ensamble_propuesta9posicion3.jpg"/>
          <p:cNvPicPr>
            <a:picLocks noChangeAspect="1" noChangeArrowheads="1"/>
          </p:cNvPicPr>
          <p:nvPr/>
        </p:nvPicPr>
        <p:blipFill>
          <a:blip r:embed="rId10" cstate="print">
            <a:clrChange>
              <a:clrFrom>
                <a:srgbClr val="FFFFFF"/>
              </a:clrFrom>
              <a:clrTo>
                <a:srgbClr val="FFFFFF">
                  <a:alpha val="0"/>
                </a:srgbClr>
              </a:clrTo>
            </a:clrChange>
          </a:blip>
          <a:srcRect l="15477" t="30770" r="13166" b="3846"/>
          <a:stretch>
            <a:fillRect/>
          </a:stretch>
        </p:blipFill>
        <p:spPr bwMode="auto">
          <a:xfrm>
            <a:off x="7358082" y="1928802"/>
            <a:ext cx="1714512" cy="1214446"/>
          </a:xfrm>
          <a:prstGeom prst="rect">
            <a:avLst/>
          </a:prstGeom>
          <a:noFill/>
          <a:ln w="9525">
            <a:noFill/>
            <a:miter lim="800000"/>
            <a:headEnd/>
            <a:tailEnd/>
          </a:ln>
        </p:spPr>
      </p:pic>
      <p:pic>
        <p:nvPicPr>
          <p:cNvPr id="14" name="Picture 6" descr="C:\Users\Alejandra Urrea\Desktop\ALE U\proyecto de grado\PROPUESTAS DE DISEÑO\ensamble_propuesta9.jpg"/>
          <p:cNvPicPr>
            <a:picLocks noChangeAspect="1" noChangeArrowheads="1"/>
          </p:cNvPicPr>
          <p:nvPr/>
        </p:nvPicPr>
        <p:blipFill>
          <a:blip r:embed="rId11" cstate="print">
            <a:clrChange>
              <a:clrFrom>
                <a:srgbClr val="FFFFFF"/>
              </a:clrFrom>
              <a:clrTo>
                <a:srgbClr val="FFFFFF">
                  <a:alpha val="0"/>
                </a:srgbClr>
              </a:clrTo>
            </a:clrChange>
          </a:blip>
          <a:srcRect l="8960" t="8815" r="5903" b="7441"/>
          <a:stretch>
            <a:fillRect/>
          </a:stretch>
        </p:blipFill>
        <p:spPr bwMode="auto">
          <a:xfrm>
            <a:off x="3714744" y="1928802"/>
            <a:ext cx="1643074" cy="1248737"/>
          </a:xfrm>
          <a:prstGeom prst="rect">
            <a:avLst/>
          </a:prstGeom>
          <a:noFill/>
          <a:ln w="9525">
            <a:noFill/>
            <a:miter lim="800000"/>
            <a:headEnd/>
            <a:tailEnd/>
          </a:ln>
        </p:spPr>
      </p:pic>
      <p:pic>
        <p:nvPicPr>
          <p:cNvPr id="15" name="Picture 7" descr="C:\Users\Alejandra Urrea\Desktop\ALE U\proyecto de grado\PROPUESTAS DE DISEÑO\ensamble_propuesta9_posicion2.jpg"/>
          <p:cNvPicPr>
            <a:picLocks noChangeAspect="1" noChangeArrowheads="1"/>
          </p:cNvPicPr>
          <p:nvPr/>
        </p:nvPicPr>
        <p:blipFill>
          <a:blip r:embed="rId12" cstate="print">
            <a:clrChange>
              <a:clrFrom>
                <a:srgbClr val="FFFFFF"/>
              </a:clrFrom>
              <a:clrTo>
                <a:srgbClr val="FFFFFF">
                  <a:alpha val="0"/>
                </a:srgbClr>
              </a:clrTo>
            </a:clrChange>
          </a:blip>
          <a:srcRect t="10780"/>
          <a:stretch>
            <a:fillRect/>
          </a:stretch>
        </p:blipFill>
        <p:spPr bwMode="auto">
          <a:xfrm>
            <a:off x="5572132" y="1960696"/>
            <a:ext cx="1714512" cy="1182552"/>
          </a:xfrm>
          <a:prstGeom prst="rect">
            <a:avLst/>
          </a:prstGeom>
          <a:noFill/>
          <a:ln w="9525">
            <a:noFill/>
            <a:miter lim="800000"/>
            <a:headEnd/>
            <a:tailEnd/>
          </a:ln>
        </p:spPr>
      </p:pic>
      <p:sp>
        <p:nvSpPr>
          <p:cNvPr id="16" name="15 Flecha derecha"/>
          <p:cNvSpPr/>
          <p:nvPr/>
        </p:nvSpPr>
        <p:spPr>
          <a:xfrm>
            <a:off x="3000364" y="2500306"/>
            <a:ext cx="428628" cy="21431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16 CuadroTexto"/>
          <p:cNvSpPr txBox="1"/>
          <p:nvPr/>
        </p:nvSpPr>
        <p:spPr>
          <a:xfrm>
            <a:off x="285720" y="214290"/>
            <a:ext cx="4465261" cy="584775"/>
          </a:xfrm>
          <a:prstGeom prst="rect">
            <a:avLst/>
          </a:prstGeom>
          <a:noFill/>
        </p:spPr>
        <p:txBody>
          <a:bodyPr wrap="none" rtlCol="0">
            <a:spAutoFit/>
          </a:bodyPr>
          <a:lstStyle/>
          <a:p>
            <a:r>
              <a:rPr lang="es-CO" sz="3200" b="1" dirty="0" smtClean="0">
                <a:latin typeface="Especial Kay" pitchFamily="2" charset="0"/>
              </a:rPr>
              <a:t>FORMALIZACION DEL DISENO</a:t>
            </a:r>
            <a:endParaRPr lang="es-CO" sz="3200" b="1" dirty="0">
              <a:latin typeface="Especial Kay" pitchFamily="2" charset="0"/>
            </a:endParaRPr>
          </a:p>
        </p:txBody>
      </p:sp>
      <p:pic>
        <p:nvPicPr>
          <p:cNvPr id="18" name="Picture 2" descr="C:\Users\Alejandra Urrea\Desktop\ALE U\proyecto de grado\logo sin fondo.gif"/>
          <p:cNvPicPr>
            <a:picLocks noChangeAspect="1" noChangeArrowheads="1"/>
          </p:cNvPicPr>
          <p:nvPr/>
        </p:nvPicPr>
        <p:blipFill>
          <a:blip r:embed="rId13" cstate="print"/>
          <a:srcRect/>
          <a:stretch>
            <a:fillRect/>
          </a:stretch>
        </p:blipFill>
        <p:spPr bwMode="auto">
          <a:xfrm>
            <a:off x="7549661" y="71641"/>
            <a:ext cx="1522933" cy="428401"/>
          </a:xfrm>
          <a:prstGeom prst="rect">
            <a:avLst/>
          </a:prstGeom>
          <a:noFill/>
        </p:spPr>
      </p:pic>
      <p:sp>
        <p:nvSpPr>
          <p:cNvPr id="20" name="19 Flecha derecha"/>
          <p:cNvSpPr/>
          <p:nvPr/>
        </p:nvSpPr>
        <p:spPr>
          <a:xfrm>
            <a:off x="2214546" y="3714752"/>
            <a:ext cx="428628" cy="21431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1" name="Picture 8" descr="C:\Users\Alejandra Urrea\Desktop\ALE U\proyecto de grado\PROPUESTAS DE DISEÑO\propuesta_2_completa_explosion.jpg"/>
          <p:cNvPicPr>
            <a:picLocks noChangeAspect="1" noChangeArrowheads="1"/>
          </p:cNvPicPr>
          <p:nvPr/>
        </p:nvPicPr>
        <p:blipFill>
          <a:blip r:embed="rId14" cstate="print">
            <a:clrChange>
              <a:clrFrom>
                <a:srgbClr val="FFFFFF"/>
              </a:clrFrom>
              <a:clrTo>
                <a:srgbClr val="FFFFFF">
                  <a:alpha val="0"/>
                </a:srgbClr>
              </a:clrTo>
            </a:clrChange>
          </a:blip>
          <a:srcRect r="5463" b="12633"/>
          <a:stretch>
            <a:fillRect/>
          </a:stretch>
        </p:blipFill>
        <p:spPr bwMode="auto">
          <a:xfrm>
            <a:off x="5114929" y="3286124"/>
            <a:ext cx="1600211" cy="1143008"/>
          </a:xfrm>
          <a:prstGeom prst="rect">
            <a:avLst/>
          </a:prstGeom>
          <a:noFill/>
          <a:ln w="9525">
            <a:noFill/>
            <a:miter lim="800000"/>
            <a:headEnd/>
            <a:tailEnd/>
          </a:ln>
        </p:spPr>
      </p:pic>
      <p:pic>
        <p:nvPicPr>
          <p:cNvPr id="22" name="Picture 9" descr="C:\Users\Alejandra Urrea\Desktop\ALE U\proyecto de grado\PROPUESTAS DE DISEÑO\pocisiones_render2.jpg"/>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6908221" y="3286124"/>
            <a:ext cx="1664307" cy="1285860"/>
          </a:xfrm>
          <a:prstGeom prst="rect">
            <a:avLst/>
          </a:prstGeom>
          <a:noFill/>
          <a:ln w="9525">
            <a:noFill/>
            <a:miter lim="800000"/>
            <a:headEnd/>
            <a:tailEnd/>
          </a:ln>
        </p:spPr>
      </p:pic>
      <p:pic>
        <p:nvPicPr>
          <p:cNvPr id="23" name="Picture 14" descr="C:\Users\Alejandra Urrea\Desktop\ALE U\proyecto de grado\PROPUESTAS DE DISEÑO\propuesta_2_completa_render.jpg"/>
          <p:cNvPicPr>
            <a:picLocks noChangeAspect="1" noChangeArrowheads="1"/>
          </p:cNvPicPr>
          <p:nvPr/>
        </p:nvPicPr>
        <p:blipFill>
          <a:blip r:embed="rId16" cstate="print">
            <a:clrChange>
              <a:clrFrom>
                <a:srgbClr val="FFFFFF"/>
              </a:clrFrom>
              <a:clrTo>
                <a:srgbClr val="FFFFFF">
                  <a:alpha val="0"/>
                </a:srgbClr>
              </a:clrTo>
            </a:clrChange>
          </a:blip>
          <a:srcRect l="8333" t="11874" r="8337" b="9024"/>
          <a:stretch>
            <a:fillRect/>
          </a:stretch>
        </p:blipFill>
        <p:spPr bwMode="auto">
          <a:xfrm>
            <a:off x="3286116" y="3286124"/>
            <a:ext cx="1571636" cy="1152533"/>
          </a:xfrm>
          <a:prstGeom prst="rect">
            <a:avLst/>
          </a:prstGeom>
          <a:noFill/>
          <a:ln w="9525">
            <a:noFill/>
            <a:miter lim="800000"/>
            <a:headEnd/>
            <a:tailEnd/>
          </a:ln>
        </p:spPr>
      </p:pic>
      <p:sp>
        <p:nvSpPr>
          <p:cNvPr id="24" name="23 Flecha derecha"/>
          <p:cNvSpPr/>
          <p:nvPr/>
        </p:nvSpPr>
        <p:spPr>
          <a:xfrm>
            <a:off x="3000364" y="4929198"/>
            <a:ext cx="428628" cy="21431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5" name="Picture 2" descr="C:\Users\Alejandra Urrea\Desktop\ALE U\proyecto de grado\PROPUESTAS DE DISEÑO\propuesta_6_posiciones_2.jpg"/>
          <p:cNvPicPr>
            <a:picLocks noChangeAspect="1" noChangeArrowheads="1"/>
          </p:cNvPicPr>
          <p:nvPr/>
        </p:nvPicPr>
        <p:blipFill>
          <a:blip r:embed="rId17" cstate="print">
            <a:clrChange>
              <a:clrFrom>
                <a:srgbClr val="FFFFFF"/>
              </a:clrFrom>
              <a:clrTo>
                <a:srgbClr val="FFFFFF">
                  <a:alpha val="0"/>
                </a:srgbClr>
              </a:clrTo>
            </a:clrChange>
          </a:blip>
          <a:srcRect t="6964" b="9470"/>
          <a:stretch>
            <a:fillRect/>
          </a:stretch>
        </p:blipFill>
        <p:spPr bwMode="auto">
          <a:xfrm>
            <a:off x="7286644" y="4572008"/>
            <a:ext cx="1657553" cy="1070306"/>
          </a:xfrm>
          <a:prstGeom prst="rect">
            <a:avLst/>
          </a:prstGeom>
          <a:noFill/>
          <a:ln w="9525">
            <a:noFill/>
            <a:miter lim="800000"/>
            <a:headEnd/>
            <a:tailEnd/>
          </a:ln>
        </p:spPr>
      </p:pic>
      <p:pic>
        <p:nvPicPr>
          <p:cNvPr id="26" name="Picture 3" descr="C:\Users\Alejandra Urrea\Desktop\ALE U\proyecto de grado\PROPUESTAS DE DISEÑO\propuesta_6nueva_ensamble.jpg"/>
          <p:cNvPicPr>
            <a:picLocks noChangeAspect="1" noChangeArrowheads="1"/>
          </p:cNvPicPr>
          <p:nvPr/>
        </p:nvPicPr>
        <p:blipFill>
          <a:blip r:embed="rId18" cstate="print">
            <a:clrChange>
              <a:clrFrom>
                <a:srgbClr val="FFFFFF"/>
              </a:clrFrom>
              <a:clrTo>
                <a:srgbClr val="FFFFFF">
                  <a:alpha val="0"/>
                </a:srgbClr>
              </a:clrTo>
            </a:clrChange>
          </a:blip>
          <a:srcRect l="19598" t="15773" r="29219" b="11036"/>
          <a:stretch>
            <a:fillRect/>
          </a:stretch>
        </p:blipFill>
        <p:spPr bwMode="auto">
          <a:xfrm>
            <a:off x="3857621" y="4572008"/>
            <a:ext cx="969516" cy="1071570"/>
          </a:xfrm>
          <a:prstGeom prst="rect">
            <a:avLst/>
          </a:prstGeom>
          <a:noFill/>
          <a:ln w="9525">
            <a:noFill/>
            <a:miter lim="800000"/>
            <a:headEnd/>
            <a:tailEnd/>
          </a:ln>
        </p:spPr>
      </p:pic>
      <p:pic>
        <p:nvPicPr>
          <p:cNvPr id="27" name="Picture 4" descr="C:\Users\Alejandra Urrea\Desktop\ALE U\proyecto de grado\PROPUESTAS DE DISEÑO\propuesta_6nueva_ensamble_explo.jpg"/>
          <p:cNvPicPr>
            <a:picLocks noChangeAspect="1" noChangeArrowheads="1"/>
          </p:cNvPicPr>
          <p:nvPr/>
        </p:nvPicPr>
        <p:blipFill>
          <a:blip r:embed="rId19" cstate="print">
            <a:clrChange>
              <a:clrFrom>
                <a:srgbClr val="FFFFFF"/>
              </a:clrFrom>
              <a:clrTo>
                <a:srgbClr val="FFFFFF">
                  <a:alpha val="0"/>
                </a:srgbClr>
              </a:clrTo>
            </a:clrChange>
          </a:blip>
          <a:srcRect b="15154"/>
          <a:stretch>
            <a:fillRect/>
          </a:stretch>
        </p:blipFill>
        <p:spPr bwMode="auto">
          <a:xfrm>
            <a:off x="5309541" y="4500570"/>
            <a:ext cx="1762789" cy="1155736"/>
          </a:xfrm>
          <a:prstGeom prst="rect">
            <a:avLst/>
          </a:prstGeom>
          <a:noFill/>
          <a:ln w="9525">
            <a:noFill/>
            <a:miter lim="800000"/>
            <a:headEnd/>
            <a:tailEnd/>
          </a:ln>
        </p:spPr>
      </p:pic>
      <p:pic>
        <p:nvPicPr>
          <p:cNvPr id="34" name="Picture 9" descr="C:\Users\Alejandra Urrea\Desktop\ALE U\proyecto de grado\PROPUESTAS DE DISEÑO\prpuesta_8_ensable3333333333333.jpg"/>
          <p:cNvPicPr>
            <a:picLocks noChangeAspect="1" noChangeArrowheads="1"/>
          </p:cNvPicPr>
          <p:nvPr/>
        </p:nvPicPr>
        <p:blipFill>
          <a:blip r:embed="rId20" cstate="print">
            <a:clrChange>
              <a:clrFrom>
                <a:srgbClr val="FFFFFF"/>
              </a:clrFrom>
              <a:clrTo>
                <a:srgbClr val="FFFFFF">
                  <a:alpha val="0"/>
                </a:srgbClr>
              </a:clrTo>
            </a:clrChange>
          </a:blip>
          <a:srcRect t="7949" b="18410"/>
          <a:stretch>
            <a:fillRect/>
          </a:stretch>
        </p:blipFill>
        <p:spPr bwMode="auto">
          <a:xfrm>
            <a:off x="4873825" y="5717860"/>
            <a:ext cx="2055629" cy="1068726"/>
          </a:xfrm>
          <a:prstGeom prst="rect">
            <a:avLst/>
          </a:prstGeom>
          <a:noFill/>
        </p:spPr>
      </p:pic>
      <p:pic>
        <p:nvPicPr>
          <p:cNvPr id="35" name="Picture 10" descr="C:\Users\Alejandra Urrea\Desktop\ALE U\proyecto de grado\PROPUESTAS DE DISEÑO\prpuesta_8_ensable222222222.jpg"/>
          <p:cNvPicPr>
            <a:picLocks noChangeAspect="1" noChangeArrowheads="1"/>
          </p:cNvPicPr>
          <p:nvPr/>
        </p:nvPicPr>
        <p:blipFill>
          <a:blip r:embed="rId21" cstate="print">
            <a:clrChange>
              <a:clrFrom>
                <a:srgbClr val="FFFFFF"/>
              </a:clrFrom>
              <a:clrTo>
                <a:srgbClr val="FFFFFF">
                  <a:alpha val="0"/>
                </a:srgbClr>
              </a:clrTo>
            </a:clrChange>
          </a:blip>
          <a:srcRect t="8376" r="13043" b="14027"/>
          <a:stretch>
            <a:fillRect/>
          </a:stretch>
        </p:blipFill>
        <p:spPr bwMode="auto">
          <a:xfrm>
            <a:off x="6901104" y="5715016"/>
            <a:ext cx="1814300" cy="1143008"/>
          </a:xfrm>
          <a:prstGeom prst="rect">
            <a:avLst/>
          </a:prstGeom>
          <a:noFill/>
        </p:spPr>
      </p:pic>
      <p:pic>
        <p:nvPicPr>
          <p:cNvPr id="36" name="Picture 11" descr="C:\Users\Alejandra Urrea\Desktop\ALE U\proyecto de grado\PROPUESTAS DE DISEÑO\prpuesta_8_ensable11111111111.jpg"/>
          <p:cNvPicPr>
            <a:picLocks noChangeAspect="1" noChangeArrowheads="1"/>
          </p:cNvPicPr>
          <p:nvPr/>
        </p:nvPicPr>
        <p:blipFill>
          <a:blip r:embed="rId22" cstate="print">
            <a:clrChange>
              <a:clrFrom>
                <a:srgbClr val="FFFFFF"/>
              </a:clrFrom>
              <a:clrTo>
                <a:srgbClr val="FFFFFF">
                  <a:alpha val="0"/>
                </a:srgbClr>
              </a:clrTo>
            </a:clrChange>
          </a:blip>
          <a:srcRect t="10886" r="11364" b="13061"/>
          <a:stretch>
            <a:fillRect/>
          </a:stretch>
        </p:blipFill>
        <p:spPr bwMode="auto">
          <a:xfrm>
            <a:off x="2992444" y="5786454"/>
            <a:ext cx="1650994" cy="1000132"/>
          </a:xfrm>
          <a:prstGeom prst="rect">
            <a:avLst/>
          </a:prstGeom>
          <a:noFill/>
        </p:spPr>
      </p:pic>
      <p:pic>
        <p:nvPicPr>
          <p:cNvPr id="37" name="36 Imagen" descr="C:\Users\Alejandra Urrea\Pictures\12.jpg"/>
          <p:cNvPicPr/>
          <p:nvPr/>
        </p:nvPicPr>
        <p:blipFill>
          <a:blip r:embed="rId3" cstate="email"/>
          <a:srcRect b="45208"/>
          <a:stretch>
            <a:fillRect/>
          </a:stretch>
        </p:blipFill>
        <p:spPr bwMode="auto">
          <a:xfrm>
            <a:off x="285720" y="723891"/>
            <a:ext cx="1785950" cy="1204911"/>
          </a:xfrm>
          <a:prstGeom prst="rect">
            <a:avLst/>
          </a:prstGeom>
          <a:noFill/>
          <a:ln w="9525">
            <a:noFill/>
            <a:miter lim="800000"/>
            <a:headEnd/>
            <a:tailEnd/>
          </a:ln>
        </p:spPr>
      </p:pic>
      <p:sp>
        <p:nvSpPr>
          <p:cNvPr id="38" name="37 Flecha derecha"/>
          <p:cNvSpPr/>
          <p:nvPr/>
        </p:nvSpPr>
        <p:spPr>
          <a:xfrm>
            <a:off x="2143108" y="6143644"/>
            <a:ext cx="428628" cy="21431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9" name="38 Rectángulo"/>
          <p:cNvSpPr/>
          <p:nvPr/>
        </p:nvSpPr>
        <p:spPr>
          <a:xfrm>
            <a:off x="1071538" y="1928802"/>
            <a:ext cx="7929618" cy="12858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0" name="39 CuadroTexto"/>
          <p:cNvSpPr txBox="1"/>
          <p:nvPr/>
        </p:nvSpPr>
        <p:spPr>
          <a:xfrm>
            <a:off x="7858148" y="1643050"/>
            <a:ext cx="1255472" cy="338554"/>
          </a:xfrm>
          <a:prstGeom prst="rect">
            <a:avLst/>
          </a:prstGeom>
          <a:noFill/>
        </p:spPr>
        <p:txBody>
          <a:bodyPr wrap="none" rtlCol="0">
            <a:spAutoFit/>
          </a:bodyPr>
          <a:lstStyle/>
          <a:p>
            <a:r>
              <a:rPr lang="es-CO" sz="1600" dirty="0" smtClean="0">
                <a:solidFill>
                  <a:srgbClr val="FF0000"/>
                </a:solidFill>
              </a:rPr>
              <a:t>seleccionada</a:t>
            </a:r>
            <a:endParaRPr lang="es-CO" sz="1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ox(i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1000" fill="hold"/>
                                        <p:tgtEl>
                                          <p:spTgt spid="37"/>
                                        </p:tgtEl>
                                        <p:attrNameLst>
                                          <p:attrName>ppt_x</p:attrName>
                                        </p:attrNameLst>
                                      </p:cBhvr>
                                      <p:tavLst>
                                        <p:tav tm="0">
                                          <p:val>
                                            <p:strVal val="#ppt_x-.2"/>
                                          </p:val>
                                        </p:tav>
                                        <p:tav tm="100000">
                                          <p:val>
                                            <p:strVal val="#ppt_x"/>
                                          </p:val>
                                        </p:tav>
                                      </p:tavLst>
                                    </p:anim>
                                    <p:anim calcmode="lin" valueType="num">
                                      <p:cBhvr>
                                        <p:cTn id="13" dur="10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7"/>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ppt_x</p:attrName>
                                        </p:attrNameLst>
                                      </p:cBhvr>
                                      <p:tavLst>
                                        <p:tav tm="0">
                                          <p:val>
                                            <p:strVal val="#ppt_x-.2"/>
                                          </p:val>
                                        </p:tav>
                                        <p:tav tm="100000">
                                          <p:val>
                                            <p:strVal val="#ppt_x"/>
                                          </p:val>
                                        </p:tav>
                                      </p:tavLst>
                                    </p:anim>
                                    <p:anim calcmode="lin" valueType="num">
                                      <p:cBhvr>
                                        <p:cTn id="18"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19" dur="1000"/>
                                        <p:tgtEl>
                                          <p:spTgt spid="12"/>
                                        </p:tgtEl>
                                      </p:cBhvr>
                                    </p:animEffect>
                                  </p:childTnLst>
                                </p:cTn>
                              </p:par>
                              <p:par>
                                <p:cTn id="20" presetID="29"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0" fill="hold"/>
                                        <p:tgtEl>
                                          <p:spTgt spid="11"/>
                                        </p:tgtEl>
                                        <p:attrNameLst>
                                          <p:attrName>ppt_x</p:attrName>
                                        </p:attrNameLst>
                                      </p:cBhvr>
                                      <p:tavLst>
                                        <p:tav tm="0">
                                          <p:val>
                                            <p:strVal val="#ppt_x-.2"/>
                                          </p:val>
                                        </p:tav>
                                        <p:tav tm="100000">
                                          <p:val>
                                            <p:strVal val="#ppt_x"/>
                                          </p:val>
                                        </p:tav>
                                      </p:tavLst>
                                    </p:anim>
                                    <p:anim calcmode="lin" valueType="num">
                                      <p:cBhvr>
                                        <p:cTn id="23"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1"/>
                                        </p:tgtEl>
                                      </p:cBhvr>
                                    </p:animEffect>
                                  </p:childTnLst>
                                </p:cTn>
                              </p:par>
                              <p:par>
                                <p:cTn id="25" presetID="29"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ppt_x</p:attrName>
                                        </p:attrNameLst>
                                      </p:cBhvr>
                                      <p:tavLst>
                                        <p:tav tm="0">
                                          <p:val>
                                            <p:strVal val="#ppt_x-.2"/>
                                          </p:val>
                                        </p:tav>
                                        <p:tav tm="100000">
                                          <p:val>
                                            <p:strVal val="#ppt_x"/>
                                          </p:val>
                                        </p:tav>
                                      </p:tavLst>
                                    </p:anim>
                                    <p:anim calcmode="lin" valueType="num">
                                      <p:cBhvr>
                                        <p:cTn id="28"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9" dur="1000"/>
                                        <p:tgtEl>
                                          <p:spTgt spid="9"/>
                                        </p:tgtEl>
                                      </p:cBhvr>
                                    </p:animEffect>
                                  </p:childTnLst>
                                </p:cTn>
                              </p:par>
                              <p:par>
                                <p:cTn id="30" presetID="29"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ppt_x</p:attrName>
                                        </p:attrNameLst>
                                      </p:cBhvr>
                                      <p:tavLst>
                                        <p:tav tm="0">
                                          <p:val>
                                            <p:strVal val="#ppt_x-.2"/>
                                          </p:val>
                                        </p:tav>
                                        <p:tav tm="100000">
                                          <p:val>
                                            <p:strVal val="#ppt_x"/>
                                          </p:val>
                                        </p:tav>
                                      </p:tavLst>
                                    </p:anim>
                                    <p:anim calcmode="lin" valueType="num">
                                      <p:cBhvr>
                                        <p:cTn id="33"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34" dur="10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9"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1000" fill="hold"/>
                                        <p:tgtEl>
                                          <p:spTgt spid="4"/>
                                        </p:tgtEl>
                                        <p:attrNameLst>
                                          <p:attrName>ppt_x</p:attrName>
                                        </p:attrNameLst>
                                      </p:cBhvr>
                                      <p:tavLst>
                                        <p:tav tm="0">
                                          <p:val>
                                            <p:strVal val="#ppt_x-.2"/>
                                          </p:val>
                                        </p:tav>
                                        <p:tav tm="100000">
                                          <p:val>
                                            <p:strVal val="#ppt_x"/>
                                          </p:val>
                                        </p:tav>
                                      </p:tavLst>
                                    </p:anim>
                                    <p:anim calcmode="lin" valueType="num">
                                      <p:cBhvr>
                                        <p:cTn id="40"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41" dur="1000"/>
                                        <p:tgtEl>
                                          <p:spTgt spid="4"/>
                                        </p:tgtEl>
                                      </p:cBhvr>
                                    </p:animEffect>
                                  </p:childTnLst>
                                </p:cTn>
                              </p:par>
                              <p:par>
                                <p:cTn id="42" presetID="29"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1000" fill="hold"/>
                                        <p:tgtEl>
                                          <p:spTgt spid="16"/>
                                        </p:tgtEl>
                                        <p:attrNameLst>
                                          <p:attrName>ppt_x</p:attrName>
                                        </p:attrNameLst>
                                      </p:cBhvr>
                                      <p:tavLst>
                                        <p:tav tm="0">
                                          <p:val>
                                            <p:strVal val="#ppt_x-.2"/>
                                          </p:val>
                                        </p:tav>
                                        <p:tav tm="100000">
                                          <p:val>
                                            <p:strVal val="#ppt_x"/>
                                          </p:val>
                                        </p:tav>
                                      </p:tavLst>
                                    </p:anim>
                                    <p:anim calcmode="lin" valueType="num">
                                      <p:cBhvr>
                                        <p:cTn id="45"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46" dur="1000"/>
                                        <p:tgtEl>
                                          <p:spTgt spid="16"/>
                                        </p:tgtEl>
                                      </p:cBhvr>
                                    </p:animEffect>
                                  </p:childTnLst>
                                </p:cTn>
                              </p:par>
                              <p:par>
                                <p:cTn id="47" presetID="29" presetClass="entr" presetSubtype="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ppt_x</p:attrName>
                                        </p:attrNameLst>
                                      </p:cBhvr>
                                      <p:tavLst>
                                        <p:tav tm="0">
                                          <p:val>
                                            <p:strVal val="#ppt_x-.2"/>
                                          </p:val>
                                        </p:tav>
                                        <p:tav tm="100000">
                                          <p:val>
                                            <p:strVal val="#ppt_x"/>
                                          </p:val>
                                        </p:tav>
                                      </p:tavLst>
                                    </p:anim>
                                    <p:anim calcmode="lin" valueType="num">
                                      <p:cBhvr>
                                        <p:cTn id="50"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4"/>
                                        </p:tgtEl>
                                      </p:cBhvr>
                                    </p:animEffect>
                                  </p:childTnLst>
                                </p:cTn>
                              </p:par>
                              <p:par>
                                <p:cTn id="52" presetID="29" presetClass="entr" presetSubtype="0" fill="hold"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1000" fill="hold"/>
                                        <p:tgtEl>
                                          <p:spTgt spid="15"/>
                                        </p:tgtEl>
                                        <p:attrNameLst>
                                          <p:attrName>ppt_x</p:attrName>
                                        </p:attrNameLst>
                                      </p:cBhvr>
                                      <p:tavLst>
                                        <p:tav tm="0">
                                          <p:val>
                                            <p:strVal val="#ppt_x-.2"/>
                                          </p:val>
                                        </p:tav>
                                        <p:tav tm="100000">
                                          <p:val>
                                            <p:strVal val="#ppt_x"/>
                                          </p:val>
                                        </p:tav>
                                      </p:tavLst>
                                    </p:anim>
                                    <p:anim calcmode="lin" valueType="num">
                                      <p:cBhvr>
                                        <p:cTn id="55"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56" dur="1000"/>
                                        <p:tgtEl>
                                          <p:spTgt spid="15"/>
                                        </p:tgtEl>
                                      </p:cBhvr>
                                    </p:animEffect>
                                  </p:childTnLst>
                                </p:cTn>
                              </p:par>
                              <p:par>
                                <p:cTn id="57" presetID="29" presetClass="entr" presetSubtype="0" fill="hold"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1000" fill="hold"/>
                                        <p:tgtEl>
                                          <p:spTgt spid="13"/>
                                        </p:tgtEl>
                                        <p:attrNameLst>
                                          <p:attrName>ppt_x</p:attrName>
                                        </p:attrNameLst>
                                      </p:cBhvr>
                                      <p:tavLst>
                                        <p:tav tm="0">
                                          <p:val>
                                            <p:strVal val="#ppt_x-.2"/>
                                          </p:val>
                                        </p:tav>
                                        <p:tav tm="100000">
                                          <p:val>
                                            <p:strVal val="#ppt_x"/>
                                          </p:val>
                                        </p:tav>
                                      </p:tavLst>
                                    </p:anim>
                                    <p:anim calcmode="lin" valueType="num">
                                      <p:cBhvr>
                                        <p:cTn id="60"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61" dur="10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29" presetClass="entr" presetSubtype="0" fill="hold" nodeType="click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1000" fill="hold"/>
                                        <p:tgtEl>
                                          <p:spTgt spid="7"/>
                                        </p:tgtEl>
                                        <p:attrNameLst>
                                          <p:attrName>ppt_x</p:attrName>
                                        </p:attrNameLst>
                                      </p:cBhvr>
                                      <p:tavLst>
                                        <p:tav tm="0">
                                          <p:val>
                                            <p:strVal val="#ppt_x-.2"/>
                                          </p:val>
                                        </p:tav>
                                        <p:tav tm="100000">
                                          <p:val>
                                            <p:strVal val="#ppt_x"/>
                                          </p:val>
                                        </p:tav>
                                      </p:tavLst>
                                    </p:anim>
                                    <p:anim calcmode="lin" valueType="num">
                                      <p:cBhvr>
                                        <p:cTn id="67"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68" dur="1000"/>
                                        <p:tgtEl>
                                          <p:spTgt spid="7"/>
                                        </p:tgtEl>
                                      </p:cBhvr>
                                    </p:animEffect>
                                  </p:childTnLst>
                                </p:cTn>
                              </p:par>
                              <p:par>
                                <p:cTn id="69" presetID="29" presetClass="entr" presetSubtype="0"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1000" fill="hold"/>
                                        <p:tgtEl>
                                          <p:spTgt spid="20"/>
                                        </p:tgtEl>
                                        <p:attrNameLst>
                                          <p:attrName>ppt_x</p:attrName>
                                        </p:attrNameLst>
                                      </p:cBhvr>
                                      <p:tavLst>
                                        <p:tav tm="0">
                                          <p:val>
                                            <p:strVal val="#ppt_x-.2"/>
                                          </p:val>
                                        </p:tav>
                                        <p:tav tm="100000">
                                          <p:val>
                                            <p:strVal val="#ppt_x"/>
                                          </p:val>
                                        </p:tav>
                                      </p:tavLst>
                                    </p:anim>
                                    <p:anim calcmode="lin" valueType="num">
                                      <p:cBhvr>
                                        <p:cTn id="72"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73" dur="1000"/>
                                        <p:tgtEl>
                                          <p:spTgt spid="20"/>
                                        </p:tgtEl>
                                      </p:cBhvr>
                                    </p:animEffect>
                                  </p:childTnLst>
                                </p:cTn>
                              </p:par>
                              <p:par>
                                <p:cTn id="74" presetID="29" presetClass="entr" presetSubtype="0" fill="hold" nodeType="with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p:cTn id="76" dur="1000" fill="hold"/>
                                        <p:tgtEl>
                                          <p:spTgt spid="23"/>
                                        </p:tgtEl>
                                        <p:attrNameLst>
                                          <p:attrName>ppt_x</p:attrName>
                                        </p:attrNameLst>
                                      </p:cBhvr>
                                      <p:tavLst>
                                        <p:tav tm="0">
                                          <p:val>
                                            <p:strVal val="#ppt_x-.2"/>
                                          </p:val>
                                        </p:tav>
                                        <p:tav tm="100000">
                                          <p:val>
                                            <p:strVal val="#ppt_x"/>
                                          </p:val>
                                        </p:tav>
                                      </p:tavLst>
                                    </p:anim>
                                    <p:anim calcmode="lin" valueType="num">
                                      <p:cBhvr>
                                        <p:cTn id="77" dur="10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78" dur="1000"/>
                                        <p:tgtEl>
                                          <p:spTgt spid="23"/>
                                        </p:tgtEl>
                                      </p:cBhvr>
                                    </p:animEffect>
                                  </p:childTnLst>
                                </p:cTn>
                              </p:par>
                              <p:par>
                                <p:cTn id="79" presetID="29" presetClass="entr" presetSubtype="0" fill="hold" nodeType="with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p:cTn id="81" dur="1000" fill="hold"/>
                                        <p:tgtEl>
                                          <p:spTgt spid="21"/>
                                        </p:tgtEl>
                                        <p:attrNameLst>
                                          <p:attrName>ppt_x</p:attrName>
                                        </p:attrNameLst>
                                      </p:cBhvr>
                                      <p:tavLst>
                                        <p:tav tm="0">
                                          <p:val>
                                            <p:strVal val="#ppt_x-.2"/>
                                          </p:val>
                                        </p:tav>
                                        <p:tav tm="100000">
                                          <p:val>
                                            <p:strVal val="#ppt_x"/>
                                          </p:val>
                                        </p:tav>
                                      </p:tavLst>
                                    </p:anim>
                                    <p:anim calcmode="lin" valueType="num">
                                      <p:cBhvr>
                                        <p:cTn id="82"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83" dur="1000"/>
                                        <p:tgtEl>
                                          <p:spTgt spid="21"/>
                                        </p:tgtEl>
                                      </p:cBhvr>
                                    </p:animEffect>
                                  </p:childTnLst>
                                </p:cTn>
                              </p:par>
                              <p:par>
                                <p:cTn id="84" presetID="29" presetClass="entr" presetSubtype="0" fill="hold" nodeType="withEffect">
                                  <p:stCondLst>
                                    <p:cond delay="0"/>
                                  </p:stCondLst>
                                  <p:childTnLst>
                                    <p:set>
                                      <p:cBhvr>
                                        <p:cTn id="85" dur="1" fill="hold">
                                          <p:stCondLst>
                                            <p:cond delay="0"/>
                                          </p:stCondLst>
                                        </p:cTn>
                                        <p:tgtEl>
                                          <p:spTgt spid="22"/>
                                        </p:tgtEl>
                                        <p:attrNameLst>
                                          <p:attrName>style.visibility</p:attrName>
                                        </p:attrNameLst>
                                      </p:cBhvr>
                                      <p:to>
                                        <p:strVal val="visible"/>
                                      </p:to>
                                    </p:set>
                                    <p:anim calcmode="lin" valueType="num">
                                      <p:cBhvr>
                                        <p:cTn id="86" dur="1000" fill="hold"/>
                                        <p:tgtEl>
                                          <p:spTgt spid="22"/>
                                        </p:tgtEl>
                                        <p:attrNameLst>
                                          <p:attrName>ppt_x</p:attrName>
                                        </p:attrNameLst>
                                      </p:cBhvr>
                                      <p:tavLst>
                                        <p:tav tm="0">
                                          <p:val>
                                            <p:strVal val="#ppt_x-.2"/>
                                          </p:val>
                                        </p:tav>
                                        <p:tav tm="100000">
                                          <p:val>
                                            <p:strVal val="#ppt_x"/>
                                          </p:val>
                                        </p:tav>
                                      </p:tavLst>
                                    </p:anim>
                                    <p:anim calcmode="lin" valueType="num">
                                      <p:cBhvr>
                                        <p:cTn id="87"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88" dur="1000"/>
                                        <p:tgtEl>
                                          <p:spTgt spid="22"/>
                                        </p:tgtEl>
                                      </p:cBhvr>
                                    </p:animEffect>
                                  </p:childTnLst>
                                </p:cTn>
                              </p:par>
                            </p:childTnLst>
                          </p:cTn>
                        </p:par>
                      </p:childTnLst>
                    </p:cTn>
                  </p:par>
                  <p:par>
                    <p:cTn id="89" fill="hold">
                      <p:stCondLst>
                        <p:cond delay="indefinite"/>
                      </p:stCondLst>
                      <p:childTnLst>
                        <p:par>
                          <p:cTn id="90" fill="hold">
                            <p:stCondLst>
                              <p:cond delay="0"/>
                            </p:stCondLst>
                            <p:childTnLst>
                              <p:par>
                                <p:cTn id="91" presetID="29" presetClass="entr" presetSubtype="0" fill="hold" nodeType="clickEffect">
                                  <p:stCondLst>
                                    <p:cond delay="0"/>
                                  </p:stCondLst>
                                  <p:childTnLst>
                                    <p:set>
                                      <p:cBhvr>
                                        <p:cTn id="92" dur="1" fill="hold">
                                          <p:stCondLst>
                                            <p:cond delay="0"/>
                                          </p:stCondLst>
                                        </p:cTn>
                                        <p:tgtEl>
                                          <p:spTgt spid="8"/>
                                        </p:tgtEl>
                                        <p:attrNameLst>
                                          <p:attrName>style.visibility</p:attrName>
                                        </p:attrNameLst>
                                      </p:cBhvr>
                                      <p:to>
                                        <p:strVal val="visible"/>
                                      </p:to>
                                    </p:set>
                                    <p:anim calcmode="lin" valueType="num">
                                      <p:cBhvr>
                                        <p:cTn id="93" dur="1000" fill="hold"/>
                                        <p:tgtEl>
                                          <p:spTgt spid="8"/>
                                        </p:tgtEl>
                                        <p:attrNameLst>
                                          <p:attrName>ppt_x</p:attrName>
                                        </p:attrNameLst>
                                      </p:cBhvr>
                                      <p:tavLst>
                                        <p:tav tm="0">
                                          <p:val>
                                            <p:strVal val="#ppt_x-.2"/>
                                          </p:val>
                                        </p:tav>
                                        <p:tav tm="100000">
                                          <p:val>
                                            <p:strVal val="#ppt_x"/>
                                          </p:val>
                                        </p:tav>
                                      </p:tavLst>
                                    </p:anim>
                                    <p:anim calcmode="lin" valueType="num">
                                      <p:cBhvr>
                                        <p:cTn id="94"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95" dur="1000"/>
                                        <p:tgtEl>
                                          <p:spTgt spid="8"/>
                                        </p:tgtEl>
                                      </p:cBhvr>
                                    </p:animEffect>
                                  </p:childTnLst>
                                </p:cTn>
                              </p:par>
                              <p:par>
                                <p:cTn id="96" presetID="29" presetClass="entr" presetSubtype="0"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 calcmode="lin" valueType="num">
                                      <p:cBhvr>
                                        <p:cTn id="98" dur="1000" fill="hold"/>
                                        <p:tgtEl>
                                          <p:spTgt spid="24"/>
                                        </p:tgtEl>
                                        <p:attrNameLst>
                                          <p:attrName>ppt_x</p:attrName>
                                        </p:attrNameLst>
                                      </p:cBhvr>
                                      <p:tavLst>
                                        <p:tav tm="0">
                                          <p:val>
                                            <p:strVal val="#ppt_x-.2"/>
                                          </p:val>
                                        </p:tav>
                                        <p:tav tm="100000">
                                          <p:val>
                                            <p:strVal val="#ppt_x"/>
                                          </p:val>
                                        </p:tav>
                                      </p:tavLst>
                                    </p:anim>
                                    <p:anim calcmode="lin" valueType="num">
                                      <p:cBhvr>
                                        <p:cTn id="99" dur="10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100" dur="1000"/>
                                        <p:tgtEl>
                                          <p:spTgt spid="24"/>
                                        </p:tgtEl>
                                      </p:cBhvr>
                                    </p:animEffect>
                                  </p:childTnLst>
                                </p:cTn>
                              </p:par>
                              <p:par>
                                <p:cTn id="101" presetID="29" presetClass="entr" presetSubtype="0" fill="hold" nodeType="withEffect">
                                  <p:stCondLst>
                                    <p:cond delay="0"/>
                                  </p:stCondLst>
                                  <p:childTnLst>
                                    <p:set>
                                      <p:cBhvr>
                                        <p:cTn id="102" dur="1" fill="hold">
                                          <p:stCondLst>
                                            <p:cond delay="0"/>
                                          </p:stCondLst>
                                        </p:cTn>
                                        <p:tgtEl>
                                          <p:spTgt spid="26"/>
                                        </p:tgtEl>
                                        <p:attrNameLst>
                                          <p:attrName>style.visibility</p:attrName>
                                        </p:attrNameLst>
                                      </p:cBhvr>
                                      <p:to>
                                        <p:strVal val="visible"/>
                                      </p:to>
                                    </p:set>
                                    <p:anim calcmode="lin" valueType="num">
                                      <p:cBhvr>
                                        <p:cTn id="103" dur="1000" fill="hold"/>
                                        <p:tgtEl>
                                          <p:spTgt spid="26"/>
                                        </p:tgtEl>
                                        <p:attrNameLst>
                                          <p:attrName>ppt_x</p:attrName>
                                        </p:attrNameLst>
                                      </p:cBhvr>
                                      <p:tavLst>
                                        <p:tav tm="0">
                                          <p:val>
                                            <p:strVal val="#ppt_x-.2"/>
                                          </p:val>
                                        </p:tav>
                                        <p:tav tm="100000">
                                          <p:val>
                                            <p:strVal val="#ppt_x"/>
                                          </p:val>
                                        </p:tav>
                                      </p:tavLst>
                                    </p:anim>
                                    <p:anim calcmode="lin" valueType="num">
                                      <p:cBhvr>
                                        <p:cTn id="104"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105" dur="1000"/>
                                        <p:tgtEl>
                                          <p:spTgt spid="26"/>
                                        </p:tgtEl>
                                      </p:cBhvr>
                                    </p:animEffect>
                                  </p:childTnLst>
                                </p:cTn>
                              </p:par>
                              <p:par>
                                <p:cTn id="106" presetID="29" presetClass="entr" presetSubtype="0" fill="hold" nodeType="withEffect">
                                  <p:stCondLst>
                                    <p:cond delay="0"/>
                                  </p:stCondLst>
                                  <p:childTnLst>
                                    <p:set>
                                      <p:cBhvr>
                                        <p:cTn id="107" dur="1" fill="hold">
                                          <p:stCondLst>
                                            <p:cond delay="0"/>
                                          </p:stCondLst>
                                        </p:cTn>
                                        <p:tgtEl>
                                          <p:spTgt spid="27"/>
                                        </p:tgtEl>
                                        <p:attrNameLst>
                                          <p:attrName>style.visibility</p:attrName>
                                        </p:attrNameLst>
                                      </p:cBhvr>
                                      <p:to>
                                        <p:strVal val="visible"/>
                                      </p:to>
                                    </p:set>
                                    <p:anim calcmode="lin" valueType="num">
                                      <p:cBhvr>
                                        <p:cTn id="108" dur="1000" fill="hold"/>
                                        <p:tgtEl>
                                          <p:spTgt spid="27"/>
                                        </p:tgtEl>
                                        <p:attrNameLst>
                                          <p:attrName>ppt_x</p:attrName>
                                        </p:attrNameLst>
                                      </p:cBhvr>
                                      <p:tavLst>
                                        <p:tav tm="0">
                                          <p:val>
                                            <p:strVal val="#ppt_x-.2"/>
                                          </p:val>
                                        </p:tav>
                                        <p:tav tm="100000">
                                          <p:val>
                                            <p:strVal val="#ppt_x"/>
                                          </p:val>
                                        </p:tav>
                                      </p:tavLst>
                                    </p:anim>
                                    <p:anim calcmode="lin" valueType="num">
                                      <p:cBhvr>
                                        <p:cTn id="109" dur="1000" fill="hold"/>
                                        <p:tgtEl>
                                          <p:spTgt spid="27"/>
                                        </p:tgtEl>
                                        <p:attrNameLst>
                                          <p:attrName>ppt_y</p:attrName>
                                        </p:attrNameLst>
                                      </p:cBhvr>
                                      <p:tavLst>
                                        <p:tav tm="0">
                                          <p:val>
                                            <p:strVal val="#ppt_y"/>
                                          </p:val>
                                        </p:tav>
                                        <p:tav tm="100000">
                                          <p:val>
                                            <p:strVal val="#ppt_y"/>
                                          </p:val>
                                        </p:tav>
                                      </p:tavLst>
                                    </p:anim>
                                    <p:animEffect transition="in" filter="wipe(right)" prLst="gradientSize: 0.1">
                                      <p:cBhvr>
                                        <p:cTn id="110" dur="1000"/>
                                        <p:tgtEl>
                                          <p:spTgt spid="27"/>
                                        </p:tgtEl>
                                      </p:cBhvr>
                                    </p:animEffect>
                                  </p:childTnLst>
                                </p:cTn>
                              </p:par>
                              <p:par>
                                <p:cTn id="111" presetID="29" presetClass="entr" presetSubtype="0" fill="hold" nodeType="withEffect">
                                  <p:stCondLst>
                                    <p:cond delay="0"/>
                                  </p:stCondLst>
                                  <p:childTnLst>
                                    <p:set>
                                      <p:cBhvr>
                                        <p:cTn id="112" dur="1" fill="hold">
                                          <p:stCondLst>
                                            <p:cond delay="0"/>
                                          </p:stCondLst>
                                        </p:cTn>
                                        <p:tgtEl>
                                          <p:spTgt spid="25"/>
                                        </p:tgtEl>
                                        <p:attrNameLst>
                                          <p:attrName>style.visibility</p:attrName>
                                        </p:attrNameLst>
                                      </p:cBhvr>
                                      <p:to>
                                        <p:strVal val="visible"/>
                                      </p:to>
                                    </p:set>
                                    <p:anim calcmode="lin" valueType="num">
                                      <p:cBhvr>
                                        <p:cTn id="113" dur="1000" fill="hold"/>
                                        <p:tgtEl>
                                          <p:spTgt spid="25"/>
                                        </p:tgtEl>
                                        <p:attrNameLst>
                                          <p:attrName>ppt_x</p:attrName>
                                        </p:attrNameLst>
                                      </p:cBhvr>
                                      <p:tavLst>
                                        <p:tav tm="0">
                                          <p:val>
                                            <p:strVal val="#ppt_x-.2"/>
                                          </p:val>
                                        </p:tav>
                                        <p:tav tm="100000">
                                          <p:val>
                                            <p:strVal val="#ppt_x"/>
                                          </p:val>
                                        </p:tav>
                                      </p:tavLst>
                                    </p:anim>
                                    <p:anim calcmode="lin" valueType="num">
                                      <p:cBhvr>
                                        <p:cTn id="114"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115" dur="1000"/>
                                        <p:tgtEl>
                                          <p:spTgt spid="25"/>
                                        </p:tgtEl>
                                      </p:cBhvr>
                                    </p:animEffect>
                                  </p:childTnLst>
                                </p:cTn>
                              </p:par>
                            </p:childTnLst>
                          </p:cTn>
                        </p:par>
                      </p:childTnLst>
                    </p:cTn>
                  </p:par>
                  <p:par>
                    <p:cTn id="116" fill="hold">
                      <p:stCondLst>
                        <p:cond delay="indefinite"/>
                      </p:stCondLst>
                      <p:childTnLst>
                        <p:par>
                          <p:cTn id="117" fill="hold">
                            <p:stCondLst>
                              <p:cond delay="0"/>
                            </p:stCondLst>
                            <p:childTnLst>
                              <p:par>
                                <p:cTn id="118" presetID="29" presetClass="entr" presetSubtype="0" fill="hold" nodeType="clickEffect">
                                  <p:stCondLst>
                                    <p:cond delay="0"/>
                                  </p:stCondLst>
                                  <p:childTnLst>
                                    <p:set>
                                      <p:cBhvr>
                                        <p:cTn id="119" dur="1" fill="hold">
                                          <p:stCondLst>
                                            <p:cond delay="0"/>
                                          </p:stCondLst>
                                        </p:cTn>
                                        <p:tgtEl>
                                          <p:spTgt spid="41987"/>
                                        </p:tgtEl>
                                        <p:attrNameLst>
                                          <p:attrName>style.visibility</p:attrName>
                                        </p:attrNameLst>
                                      </p:cBhvr>
                                      <p:to>
                                        <p:strVal val="visible"/>
                                      </p:to>
                                    </p:set>
                                    <p:anim calcmode="lin" valueType="num">
                                      <p:cBhvr>
                                        <p:cTn id="120" dur="1000" fill="hold"/>
                                        <p:tgtEl>
                                          <p:spTgt spid="41987"/>
                                        </p:tgtEl>
                                        <p:attrNameLst>
                                          <p:attrName>ppt_x</p:attrName>
                                        </p:attrNameLst>
                                      </p:cBhvr>
                                      <p:tavLst>
                                        <p:tav tm="0">
                                          <p:val>
                                            <p:strVal val="#ppt_x-.2"/>
                                          </p:val>
                                        </p:tav>
                                        <p:tav tm="100000">
                                          <p:val>
                                            <p:strVal val="#ppt_x"/>
                                          </p:val>
                                        </p:tav>
                                      </p:tavLst>
                                    </p:anim>
                                    <p:anim calcmode="lin" valueType="num">
                                      <p:cBhvr>
                                        <p:cTn id="121" dur="1000" fill="hold"/>
                                        <p:tgtEl>
                                          <p:spTgt spid="41987"/>
                                        </p:tgtEl>
                                        <p:attrNameLst>
                                          <p:attrName>ppt_y</p:attrName>
                                        </p:attrNameLst>
                                      </p:cBhvr>
                                      <p:tavLst>
                                        <p:tav tm="0">
                                          <p:val>
                                            <p:strVal val="#ppt_y"/>
                                          </p:val>
                                        </p:tav>
                                        <p:tav tm="100000">
                                          <p:val>
                                            <p:strVal val="#ppt_y"/>
                                          </p:val>
                                        </p:tav>
                                      </p:tavLst>
                                    </p:anim>
                                    <p:animEffect transition="in" filter="wipe(right)" prLst="gradientSize: 0.1">
                                      <p:cBhvr>
                                        <p:cTn id="122" dur="1000"/>
                                        <p:tgtEl>
                                          <p:spTgt spid="41987"/>
                                        </p:tgtEl>
                                      </p:cBhvr>
                                    </p:animEffect>
                                  </p:childTnLst>
                                </p:cTn>
                              </p:par>
                              <p:par>
                                <p:cTn id="123" presetID="29" presetClass="entr" presetSubtype="0" fill="hold" grpId="0" nodeType="withEffect">
                                  <p:stCondLst>
                                    <p:cond delay="0"/>
                                  </p:stCondLst>
                                  <p:childTnLst>
                                    <p:set>
                                      <p:cBhvr>
                                        <p:cTn id="124" dur="1" fill="hold">
                                          <p:stCondLst>
                                            <p:cond delay="0"/>
                                          </p:stCondLst>
                                        </p:cTn>
                                        <p:tgtEl>
                                          <p:spTgt spid="38"/>
                                        </p:tgtEl>
                                        <p:attrNameLst>
                                          <p:attrName>style.visibility</p:attrName>
                                        </p:attrNameLst>
                                      </p:cBhvr>
                                      <p:to>
                                        <p:strVal val="visible"/>
                                      </p:to>
                                    </p:set>
                                    <p:anim calcmode="lin" valueType="num">
                                      <p:cBhvr>
                                        <p:cTn id="125" dur="1000" fill="hold"/>
                                        <p:tgtEl>
                                          <p:spTgt spid="38"/>
                                        </p:tgtEl>
                                        <p:attrNameLst>
                                          <p:attrName>ppt_x</p:attrName>
                                        </p:attrNameLst>
                                      </p:cBhvr>
                                      <p:tavLst>
                                        <p:tav tm="0">
                                          <p:val>
                                            <p:strVal val="#ppt_x-.2"/>
                                          </p:val>
                                        </p:tav>
                                        <p:tav tm="100000">
                                          <p:val>
                                            <p:strVal val="#ppt_x"/>
                                          </p:val>
                                        </p:tav>
                                      </p:tavLst>
                                    </p:anim>
                                    <p:anim calcmode="lin" valueType="num">
                                      <p:cBhvr>
                                        <p:cTn id="126"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127" dur="1000"/>
                                        <p:tgtEl>
                                          <p:spTgt spid="38"/>
                                        </p:tgtEl>
                                      </p:cBhvr>
                                    </p:animEffect>
                                  </p:childTnLst>
                                </p:cTn>
                              </p:par>
                              <p:par>
                                <p:cTn id="128" presetID="29" presetClass="entr" presetSubtype="0" fill="hold" nodeType="withEffect">
                                  <p:stCondLst>
                                    <p:cond delay="0"/>
                                  </p:stCondLst>
                                  <p:childTnLst>
                                    <p:set>
                                      <p:cBhvr>
                                        <p:cTn id="129" dur="1" fill="hold">
                                          <p:stCondLst>
                                            <p:cond delay="0"/>
                                          </p:stCondLst>
                                        </p:cTn>
                                        <p:tgtEl>
                                          <p:spTgt spid="36"/>
                                        </p:tgtEl>
                                        <p:attrNameLst>
                                          <p:attrName>style.visibility</p:attrName>
                                        </p:attrNameLst>
                                      </p:cBhvr>
                                      <p:to>
                                        <p:strVal val="visible"/>
                                      </p:to>
                                    </p:set>
                                    <p:anim calcmode="lin" valueType="num">
                                      <p:cBhvr>
                                        <p:cTn id="130" dur="1000" fill="hold"/>
                                        <p:tgtEl>
                                          <p:spTgt spid="36"/>
                                        </p:tgtEl>
                                        <p:attrNameLst>
                                          <p:attrName>ppt_x</p:attrName>
                                        </p:attrNameLst>
                                      </p:cBhvr>
                                      <p:tavLst>
                                        <p:tav tm="0">
                                          <p:val>
                                            <p:strVal val="#ppt_x-.2"/>
                                          </p:val>
                                        </p:tav>
                                        <p:tav tm="100000">
                                          <p:val>
                                            <p:strVal val="#ppt_x"/>
                                          </p:val>
                                        </p:tav>
                                      </p:tavLst>
                                    </p:anim>
                                    <p:anim calcmode="lin" valueType="num">
                                      <p:cBhvr>
                                        <p:cTn id="131" dur="1000" fill="hold"/>
                                        <p:tgtEl>
                                          <p:spTgt spid="36"/>
                                        </p:tgtEl>
                                        <p:attrNameLst>
                                          <p:attrName>ppt_y</p:attrName>
                                        </p:attrNameLst>
                                      </p:cBhvr>
                                      <p:tavLst>
                                        <p:tav tm="0">
                                          <p:val>
                                            <p:strVal val="#ppt_y"/>
                                          </p:val>
                                        </p:tav>
                                        <p:tav tm="100000">
                                          <p:val>
                                            <p:strVal val="#ppt_y"/>
                                          </p:val>
                                        </p:tav>
                                      </p:tavLst>
                                    </p:anim>
                                    <p:animEffect transition="in" filter="wipe(right)" prLst="gradientSize: 0.1">
                                      <p:cBhvr>
                                        <p:cTn id="132" dur="1000"/>
                                        <p:tgtEl>
                                          <p:spTgt spid="36"/>
                                        </p:tgtEl>
                                      </p:cBhvr>
                                    </p:animEffect>
                                  </p:childTnLst>
                                </p:cTn>
                              </p:par>
                              <p:par>
                                <p:cTn id="133" presetID="29" presetClass="entr" presetSubtype="0" fill="hold" nodeType="withEffect">
                                  <p:stCondLst>
                                    <p:cond delay="0"/>
                                  </p:stCondLst>
                                  <p:childTnLst>
                                    <p:set>
                                      <p:cBhvr>
                                        <p:cTn id="134" dur="1" fill="hold">
                                          <p:stCondLst>
                                            <p:cond delay="0"/>
                                          </p:stCondLst>
                                        </p:cTn>
                                        <p:tgtEl>
                                          <p:spTgt spid="34"/>
                                        </p:tgtEl>
                                        <p:attrNameLst>
                                          <p:attrName>style.visibility</p:attrName>
                                        </p:attrNameLst>
                                      </p:cBhvr>
                                      <p:to>
                                        <p:strVal val="visible"/>
                                      </p:to>
                                    </p:set>
                                    <p:anim calcmode="lin" valueType="num">
                                      <p:cBhvr>
                                        <p:cTn id="135" dur="1000" fill="hold"/>
                                        <p:tgtEl>
                                          <p:spTgt spid="34"/>
                                        </p:tgtEl>
                                        <p:attrNameLst>
                                          <p:attrName>ppt_x</p:attrName>
                                        </p:attrNameLst>
                                      </p:cBhvr>
                                      <p:tavLst>
                                        <p:tav tm="0">
                                          <p:val>
                                            <p:strVal val="#ppt_x-.2"/>
                                          </p:val>
                                        </p:tav>
                                        <p:tav tm="100000">
                                          <p:val>
                                            <p:strVal val="#ppt_x"/>
                                          </p:val>
                                        </p:tav>
                                      </p:tavLst>
                                    </p:anim>
                                    <p:anim calcmode="lin" valueType="num">
                                      <p:cBhvr>
                                        <p:cTn id="136" dur="1000" fill="hold"/>
                                        <p:tgtEl>
                                          <p:spTgt spid="34"/>
                                        </p:tgtEl>
                                        <p:attrNameLst>
                                          <p:attrName>ppt_y</p:attrName>
                                        </p:attrNameLst>
                                      </p:cBhvr>
                                      <p:tavLst>
                                        <p:tav tm="0">
                                          <p:val>
                                            <p:strVal val="#ppt_y"/>
                                          </p:val>
                                        </p:tav>
                                        <p:tav tm="100000">
                                          <p:val>
                                            <p:strVal val="#ppt_y"/>
                                          </p:val>
                                        </p:tav>
                                      </p:tavLst>
                                    </p:anim>
                                    <p:animEffect transition="in" filter="wipe(right)" prLst="gradientSize: 0.1">
                                      <p:cBhvr>
                                        <p:cTn id="137" dur="1000"/>
                                        <p:tgtEl>
                                          <p:spTgt spid="34"/>
                                        </p:tgtEl>
                                      </p:cBhvr>
                                    </p:animEffect>
                                  </p:childTnLst>
                                </p:cTn>
                              </p:par>
                              <p:par>
                                <p:cTn id="138" presetID="29" presetClass="entr" presetSubtype="0" fill="hold" nodeType="withEffect">
                                  <p:stCondLst>
                                    <p:cond delay="0"/>
                                  </p:stCondLst>
                                  <p:childTnLst>
                                    <p:set>
                                      <p:cBhvr>
                                        <p:cTn id="139" dur="1" fill="hold">
                                          <p:stCondLst>
                                            <p:cond delay="0"/>
                                          </p:stCondLst>
                                        </p:cTn>
                                        <p:tgtEl>
                                          <p:spTgt spid="35"/>
                                        </p:tgtEl>
                                        <p:attrNameLst>
                                          <p:attrName>style.visibility</p:attrName>
                                        </p:attrNameLst>
                                      </p:cBhvr>
                                      <p:to>
                                        <p:strVal val="visible"/>
                                      </p:to>
                                    </p:set>
                                    <p:anim calcmode="lin" valueType="num">
                                      <p:cBhvr>
                                        <p:cTn id="140" dur="1000" fill="hold"/>
                                        <p:tgtEl>
                                          <p:spTgt spid="35"/>
                                        </p:tgtEl>
                                        <p:attrNameLst>
                                          <p:attrName>ppt_x</p:attrName>
                                        </p:attrNameLst>
                                      </p:cBhvr>
                                      <p:tavLst>
                                        <p:tav tm="0">
                                          <p:val>
                                            <p:strVal val="#ppt_x-.2"/>
                                          </p:val>
                                        </p:tav>
                                        <p:tav tm="100000">
                                          <p:val>
                                            <p:strVal val="#ppt_x"/>
                                          </p:val>
                                        </p:tav>
                                      </p:tavLst>
                                    </p:anim>
                                    <p:anim calcmode="lin" valueType="num">
                                      <p:cBhvr>
                                        <p:cTn id="141" dur="1000" fill="hold"/>
                                        <p:tgtEl>
                                          <p:spTgt spid="35"/>
                                        </p:tgtEl>
                                        <p:attrNameLst>
                                          <p:attrName>ppt_y</p:attrName>
                                        </p:attrNameLst>
                                      </p:cBhvr>
                                      <p:tavLst>
                                        <p:tav tm="0">
                                          <p:val>
                                            <p:strVal val="#ppt_y"/>
                                          </p:val>
                                        </p:tav>
                                        <p:tav tm="100000">
                                          <p:val>
                                            <p:strVal val="#ppt_y"/>
                                          </p:val>
                                        </p:tav>
                                      </p:tavLst>
                                    </p:anim>
                                    <p:animEffect transition="in" filter="wipe(right)" prLst="gradientSize: 0.1">
                                      <p:cBhvr>
                                        <p:cTn id="142" dur="1000"/>
                                        <p:tgtEl>
                                          <p:spTgt spid="35"/>
                                        </p:tgtEl>
                                      </p:cBhvr>
                                    </p:animEffect>
                                  </p:childTnLst>
                                </p:cTn>
                              </p:par>
                            </p:childTnLst>
                          </p:cTn>
                        </p:par>
                      </p:childTnLst>
                    </p:cTn>
                  </p:par>
                  <p:par>
                    <p:cTn id="143" fill="hold">
                      <p:stCondLst>
                        <p:cond delay="indefinite"/>
                      </p:stCondLst>
                      <p:childTnLst>
                        <p:par>
                          <p:cTn id="144" fill="hold">
                            <p:stCondLst>
                              <p:cond delay="0"/>
                            </p:stCondLst>
                            <p:childTnLst>
                              <p:par>
                                <p:cTn id="145" presetID="35" presetClass="entr" presetSubtype="0" fill="hold" grpId="0" nodeType="clickEffect">
                                  <p:stCondLst>
                                    <p:cond delay="0"/>
                                  </p:stCondLst>
                                  <p:childTnLst>
                                    <p:set>
                                      <p:cBhvr>
                                        <p:cTn id="146" dur="1" fill="hold">
                                          <p:stCondLst>
                                            <p:cond delay="0"/>
                                          </p:stCondLst>
                                        </p:cTn>
                                        <p:tgtEl>
                                          <p:spTgt spid="40"/>
                                        </p:tgtEl>
                                        <p:attrNameLst>
                                          <p:attrName>style.visibility</p:attrName>
                                        </p:attrNameLst>
                                      </p:cBhvr>
                                      <p:to>
                                        <p:strVal val="visible"/>
                                      </p:to>
                                    </p:set>
                                    <p:animEffect transition="in" filter="fade">
                                      <p:cBhvr>
                                        <p:cTn id="147" dur="2000"/>
                                        <p:tgtEl>
                                          <p:spTgt spid="40"/>
                                        </p:tgtEl>
                                      </p:cBhvr>
                                    </p:animEffect>
                                    <p:anim calcmode="lin" valueType="num">
                                      <p:cBhvr>
                                        <p:cTn id="148" dur="2000" fill="hold"/>
                                        <p:tgtEl>
                                          <p:spTgt spid="40"/>
                                        </p:tgtEl>
                                        <p:attrNameLst>
                                          <p:attrName>style.rotation</p:attrName>
                                        </p:attrNameLst>
                                      </p:cBhvr>
                                      <p:tavLst>
                                        <p:tav tm="0">
                                          <p:val>
                                            <p:fltVal val="720"/>
                                          </p:val>
                                        </p:tav>
                                        <p:tav tm="100000">
                                          <p:val>
                                            <p:fltVal val="0"/>
                                          </p:val>
                                        </p:tav>
                                      </p:tavLst>
                                    </p:anim>
                                    <p:anim calcmode="lin" valueType="num">
                                      <p:cBhvr>
                                        <p:cTn id="149" dur="2000" fill="hold"/>
                                        <p:tgtEl>
                                          <p:spTgt spid="40"/>
                                        </p:tgtEl>
                                        <p:attrNameLst>
                                          <p:attrName>ppt_h</p:attrName>
                                        </p:attrNameLst>
                                      </p:cBhvr>
                                      <p:tavLst>
                                        <p:tav tm="0">
                                          <p:val>
                                            <p:fltVal val="0"/>
                                          </p:val>
                                        </p:tav>
                                        <p:tav tm="100000">
                                          <p:val>
                                            <p:strVal val="#ppt_h"/>
                                          </p:val>
                                        </p:tav>
                                      </p:tavLst>
                                    </p:anim>
                                    <p:anim calcmode="lin" valueType="num">
                                      <p:cBhvr>
                                        <p:cTn id="150" dur="2000" fill="hold"/>
                                        <p:tgtEl>
                                          <p:spTgt spid="40"/>
                                        </p:tgtEl>
                                        <p:attrNameLst>
                                          <p:attrName>ppt_w</p:attrName>
                                        </p:attrNameLst>
                                      </p:cBhvr>
                                      <p:tavLst>
                                        <p:tav tm="0">
                                          <p:val>
                                            <p:fltVal val="0"/>
                                          </p:val>
                                        </p:tav>
                                        <p:tav tm="100000">
                                          <p:val>
                                            <p:strVal val="#ppt_w"/>
                                          </p:val>
                                        </p:tav>
                                      </p:tavLst>
                                    </p:anim>
                                  </p:childTnLst>
                                </p:cTn>
                              </p:par>
                              <p:par>
                                <p:cTn id="151" presetID="35" presetClass="entr" presetSubtype="0" fill="hold" grpId="0" nodeType="withEffect">
                                  <p:stCondLst>
                                    <p:cond delay="0"/>
                                  </p:stCondLst>
                                  <p:childTnLst>
                                    <p:set>
                                      <p:cBhvr>
                                        <p:cTn id="152" dur="1" fill="hold">
                                          <p:stCondLst>
                                            <p:cond delay="0"/>
                                          </p:stCondLst>
                                        </p:cTn>
                                        <p:tgtEl>
                                          <p:spTgt spid="39"/>
                                        </p:tgtEl>
                                        <p:attrNameLst>
                                          <p:attrName>style.visibility</p:attrName>
                                        </p:attrNameLst>
                                      </p:cBhvr>
                                      <p:to>
                                        <p:strVal val="visible"/>
                                      </p:to>
                                    </p:set>
                                    <p:animEffect transition="in" filter="fade">
                                      <p:cBhvr>
                                        <p:cTn id="153" dur="2000"/>
                                        <p:tgtEl>
                                          <p:spTgt spid="39"/>
                                        </p:tgtEl>
                                      </p:cBhvr>
                                    </p:animEffect>
                                    <p:anim calcmode="lin" valueType="num">
                                      <p:cBhvr>
                                        <p:cTn id="154" dur="2000" fill="hold"/>
                                        <p:tgtEl>
                                          <p:spTgt spid="39"/>
                                        </p:tgtEl>
                                        <p:attrNameLst>
                                          <p:attrName>style.rotation</p:attrName>
                                        </p:attrNameLst>
                                      </p:cBhvr>
                                      <p:tavLst>
                                        <p:tav tm="0">
                                          <p:val>
                                            <p:fltVal val="720"/>
                                          </p:val>
                                        </p:tav>
                                        <p:tav tm="100000">
                                          <p:val>
                                            <p:fltVal val="0"/>
                                          </p:val>
                                        </p:tav>
                                      </p:tavLst>
                                    </p:anim>
                                    <p:anim calcmode="lin" valueType="num">
                                      <p:cBhvr>
                                        <p:cTn id="155" dur="2000" fill="hold"/>
                                        <p:tgtEl>
                                          <p:spTgt spid="39"/>
                                        </p:tgtEl>
                                        <p:attrNameLst>
                                          <p:attrName>ppt_h</p:attrName>
                                        </p:attrNameLst>
                                      </p:cBhvr>
                                      <p:tavLst>
                                        <p:tav tm="0">
                                          <p:val>
                                            <p:fltVal val="0"/>
                                          </p:val>
                                        </p:tav>
                                        <p:tav tm="100000">
                                          <p:val>
                                            <p:strVal val="#ppt_h"/>
                                          </p:val>
                                        </p:tav>
                                      </p:tavLst>
                                    </p:anim>
                                    <p:anim calcmode="lin" valueType="num">
                                      <p:cBhvr>
                                        <p:cTn id="156" dur="2000" fill="hold"/>
                                        <p:tgtEl>
                                          <p:spTgt spid="3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7" grpId="0"/>
      <p:bldP spid="20" grpId="0" animBg="1"/>
      <p:bldP spid="24" grpId="0" animBg="1"/>
      <p:bldP spid="38" grpId="0" animBg="1"/>
      <p:bldP spid="39" grpId="0" animBg="1"/>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C:\Users\Alejandra Urrea\Desktop\ALE U\proyecto de grado\logo sin fondo.gif"/>
          <p:cNvPicPr>
            <a:picLocks noChangeAspect="1" noChangeArrowheads="1"/>
          </p:cNvPicPr>
          <p:nvPr/>
        </p:nvPicPr>
        <p:blipFill>
          <a:blip r:embed="rId3" cstate="print"/>
          <a:srcRect/>
          <a:stretch>
            <a:fillRect/>
          </a:stretch>
        </p:blipFill>
        <p:spPr bwMode="auto">
          <a:xfrm>
            <a:off x="7549661" y="71641"/>
            <a:ext cx="1522933" cy="428401"/>
          </a:xfrm>
          <a:prstGeom prst="rect">
            <a:avLst/>
          </a:prstGeom>
          <a:noFill/>
        </p:spPr>
      </p:pic>
      <p:sp>
        <p:nvSpPr>
          <p:cNvPr id="5" name="4 Rectángulo"/>
          <p:cNvSpPr/>
          <p:nvPr/>
        </p:nvSpPr>
        <p:spPr>
          <a:xfrm>
            <a:off x="357158" y="714356"/>
            <a:ext cx="8215370" cy="2031325"/>
          </a:xfrm>
          <a:prstGeom prst="rect">
            <a:avLst/>
          </a:prstGeom>
        </p:spPr>
        <p:txBody>
          <a:bodyPr wrap="square">
            <a:spAutoFit/>
          </a:bodyPr>
          <a:lstStyle/>
          <a:p>
            <a:pPr algn="just"/>
            <a:r>
              <a:rPr lang="es-CO" dirty="0" smtClean="0">
                <a:latin typeface="Arial" pitchFamily="34" charset="0"/>
                <a:cs typeface="Arial" pitchFamily="34" charset="0"/>
              </a:rPr>
              <a:t>El diseño seleccionado es un mueble modular que posee tres piezas, el mueble principal, el cual consta del apoyo de piernas y espalda, formando un ángulo de 110 ° entre ellos, medida establecida según el estudio  realizado. Un apoyo de brazos desmontable, el cual consta de 2 medias esferas que se acoplan a los lados del mueble principal, y un apoyo para pies o descansa pies el cual posee la opción de añadirle el apoyo de brazos para convertirse en un asiento extra o una forma de apoyo de pies mas estilizado</a:t>
            </a:r>
            <a:endParaRPr lang="es-CO" dirty="0">
              <a:latin typeface="Arial" pitchFamily="34" charset="0"/>
              <a:cs typeface="Arial" pitchFamily="34" charset="0"/>
            </a:endParaRPr>
          </a:p>
        </p:txBody>
      </p:sp>
      <p:sp>
        <p:nvSpPr>
          <p:cNvPr id="6" name="5 Rectángulo"/>
          <p:cNvSpPr/>
          <p:nvPr/>
        </p:nvSpPr>
        <p:spPr>
          <a:xfrm>
            <a:off x="357158" y="714356"/>
            <a:ext cx="8286808" cy="2071702"/>
          </a:xfrm>
          <a:prstGeom prst="rect">
            <a:avLst/>
          </a:prstGeom>
          <a:noFill/>
          <a:ln>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6 Imagen" descr="C:\Users\Alejandra Urrea\Desktop\ALE U\proyecto de grado\PROPUESTAS DE DISEÑO\ensamble_9_todo_piesas_separas.jpg"/>
          <p:cNvPicPr/>
          <p:nvPr/>
        </p:nvPicPr>
        <p:blipFill>
          <a:blip r:embed="rId4" cstate="email"/>
          <a:srcRect l="4761" t="-7145" r="6350"/>
          <a:stretch>
            <a:fillRect/>
          </a:stretch>
        </p:blipFill>
        <p:spPr bwMode="auto">
          <a:xfrm>
            <a:off x="2714612" y="2857496"/>
            <a:ext cx="3429024" cy="1785950"/>
          </a:xfrm>
          <a:prstGeom prst="rect">
            <a:avLst/>
          </a:prstGeom>
          <a:noFill/>
          <a:ln w="9525">
            <a:noFill/>
            <a:miter lim="800000"/>
            <a:headEnd/>
            <a:tailEnd/>
          </a:ln>
        </p:spPr>
      </p:pic>
      <p:pic>
        <p:nvPicPr>
          <p:cNvPr id="12" name="11 Imagen" descr="C:\Users\Alejandra Urrea\Desktop\ALE U\proyecto de grado\bioversa.jpg"/>
          <p:cNvPicPr/>
          <p:nvPr/>
        </p:nvPicPr>
        <p:blipFill>
          <a:blip r:embed="rId5" cstate="email">
            <a:clrChange>
              <a:clrFrom>
                <a:srgbClr val="FFFFFF"/>
              </a:clrFrom>
              <a:clrTo>
                <a:srgbClr val="FFFFFF">
                  <a:alpha val="0"/>
                </a:srgbClr>
              </a:clrTo>
            </a:clrChange>
          </a:blip>
          <a:srcRect l="2632" t="62647" r="7895" b="1698"/>
          <a:stretch>
            <a:fillRect/>
          </a:stretch>
        </p:blipFill>
        <p:spPr bwMode="auto">
          <a:xfrm>
            <a:off x="1214414" y="4643446"/>
            <a:ext cx="6572296" cy="2071702"/>
          </a:xfrm>
          <a:prstGeom prst="rect">
            <a:avLst/>
          </a:prstGeom>
          <a:noFill/>
          <a:ln w="9525">
            <a:noFill/>
            <a:miter lim="800000"/>
            <a:headEnd/>
            <a:tailEnd/>
          </a:ln>
        </p:spPr>
      </p:pic>
      <p:sp>
        <p:nvSpPr>
          <p:cNvPr id="5121" name="Text Box 1"/>
          <p:cNvSpPr txBox="1">
            <a:spLocks noChangeArrowheads="1"/>
          </p:cNvSpPr>
          <p:nvPr/>
        </p:nvSpPr>
        <p:spPr bwMode="auto">
          <a:xfrm>
            <a:off x="5062550" y="3381375"/>
            <a:ext cx="1081086" cy="19050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800" b="0" i="0" u="none" strike="noStrike" cap="none" normalizeH="0" baseline="0" dirty="0" smtClean="0">
                <a:ln>
                  <a:noFill/>
                </a:ln>
                <a:solidFill>
                  <a:schemeClr val="tx1"/>
                </a:solidFill>
                <a:effectLst/>
                <a:latin typeface="Arial" pitchFamily="34" charset="0"/>
                <a:cs typeface="Arial" pitchFamily="34" charset="0"/>
              </a:rPr>
              <a:t>Apoyo para brazos</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2" name="Text Box 2"/>
          <p:cNvSpPr txBox="1">
            <a:spLocks noChangeArrowheads="1"/>
          </p:cNvSpPr>
          <p:nvPr/>
        </p:nvSpPr>
        <p:spPr bwMode="auto">
          <a:xfrm>
            <a:off x="4711721" y="3000372"/>
            <a:ext cx="931849" cy="21431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800" b="0" i="0" u="none" strike="noStrike" cap="none" normalizeH="0" baseline="0" dirty="0" smtClean="0">
                <a:ln>
                  <a:noFill/>
                </a:ln>
                <a:solidFill>
                  <a:schemeClr val="tx1"/>
                </a:solidFill>
                <a:effectLst/>
                <a:latin typeface="Arial" pitchFamily="34" charset="0"/>
                <a:cs typeface="Arial" pitchFamily="34" charset="0"/>
              </a:rPr>
              <a:t>Mueble principal</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3" name="Text Box 3"/>
          <p:cNvSpPr txBox="1">
            <a:spLocks noChangeArrowheads="1"/>
          </p:cNvSpPr>
          <p:nvPr/>
        </p:nvSpPr>
        <p:spPr bwMode="auto">
          <a:xfrm>
            <a:off x="2786050" y="3357562"/>
            <a:ext cx="928693" cy="28575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800" b="0" i="0" u="none" strike="noStrike" cap="none" normalizeH="0" baseline="0" dirty="0" smtClean="0">
                <a:ln>
                  <a:noFill/>
                </a:ln>
                <a:solidFill>
                  <a:schemeClr val="tx1"/>
                </a:solidFill>
                <a:effectLst/>
                <a:latin typeface="Arial" pitchFamily="34" charset="0"/>
                <a:cs typeface="Arial" pitchFamily="34" charset="0"/>
              </a:rPr>
              <a:t>Apoyo para pies</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16 Rectángulo"/>
          <p:cNvSpPr/>
          <p:nvPr/>
        </p:nvSpPr>
        <p:spPr>
          <a:xfrm>
            <a:off x="3143240" y="4643446"/>
            <a:ext cx="2286016"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17 Rectángulo"/>
          <p:cNvSpPr/>
          <p:nvPr/>
        </p:nvSpPr>
        <p:spPr>
          <a:xfrm>
            <a:off x="2643174" y="2928934"/>
            <a:ext cx="3643338" cy="1785950"/>
          </a:xfrm>
          <a:prstGeom prst="rect">
            <a:avLst/>
          </a:prstGeom>
          <a:noFill/>
          <a:ln>
            <a:solidFill>
              <a:srgbClr val="7030A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n>
                <a:solidFill>
                  <a:schemeClr val="tx1"/>
                </a:solidFill>
                <a:prstDash val="sysDash"/>
              </a:ln>
            </a:endParaRPr>
          </a:p>
        </p:txBody>
      </p:sp>
      <p:pic>
        <p:nvPicPr>
          <p:cNvPr id="15" name="Picture 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grpSp>
        <p:nvGrpSpPr>
          <p:cNvPr id="22" name="21 Grupo"/>
          <p:cNvGrpSpPr/>
          <p:nvPr/>
        </p:nvGrpSpPr>
        <p:grpSpPr>
          <a:xfrm>
            <a:off x="71406" y="129581"/>
            <a:ext cx="6263894" cy="584775"/>
            <a:chOff x="71406" y="129581"/>
            <a:chExt cx="6263894" cy="584775"/>
          </a:xfrm>
        </p:grpSpPr>
        <p:sp>
          <p:nvSpPr>
            <p:cNvPr id="3" name="2 CuadroTexto"/>
            <p:cNvSpPr txBox="1"/>
            <p:nvPr/>
          </p:nvSpPr>
          <p:spPr>
            <a:xfrm>
              <a:off x="71406" y="129581"/>
              <a:ext cx="6263894" cy="584775"/>
            </a:xfrm>
            <a:prstGeom prst="rect">
              <a:avLst/>
            </a:prstGeom>
            <a:noFill/>
          </p:spPr>
          <p:txBody>
            <a:bodyPr wrap="none" rtlCol="0">
              <a:spAutoFit/>
            </a:bodyPr>
            <a:lstStyle/>
            <a:p>
              <a:r>
                <a:rPr lang="es-CO" sz="3200" b="1" dirty="0" smtClean="0">
                  <a:latin typeface="Especial Kay" pitchFamily="2" charset="0"/>
                </a:rPr>
                <a:t>EL DISENO  DEL  SISTEMA  DE  DESCANSO</a:t>
              </a:r>
            </a:p>
          </p:txBody>
        </p:sp>
        <p:cxnSp>
          <p:nvCxnSpPr>
            <p:cNvPr id="16" name="15 Conector recto"/>
            <p:cNvCxnSpPr/>
            <p:nvPr/>
          </p:nvCxnSpPr>
          <p:spPr>
            <a:xfrm>
              <a:off x="1571604" y="142852"/>
              <a:ext cx="142876" cy="714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ox(in)">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5123"/>
                                        </p:tgtEl>
                                        <p:attrNameLst>
                                          <p:attrName>style.visibility</p:attrName>
                                        </p:attrNameLst>
                                      </p:cBhvr>
                                      <p:to>
                                        <p:strVal val="visible"/>
                                      </p:to>
                                    </p:set>
                                    <p:animEffect transition="in" filter="wipe(down)">
                                      <p:cBhvr>
                                        <p:cTn id="20" dur="500"/>
                                        <p:tgtEl>
                                          <p:spTgt spid="512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122"/>
                                        </p:tgtEl>
                                        <p:attrNameLst>
                                          <p:attrName>style.visibility</p:attrName>
                                        </p:attrNameLst>
                                      </p:cBhvr>
                                      <p:to>
                                        <p:strVal val="visible"/>
                                      </p:to>
                                    </p:set>
                                    <p:animEffect transition="in" filter="wipe(down)">
                                      <p:cBhvr>
                                        <p:cTn id="23" dur="500"/>
                                        <p:tgtEl>
                                          <p:spTgt spid="512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121"/>
                                        </p:tgtEl>
                                        <p:attrNameLst>
                                          <p:attrName>style.visibility</p:attrName>
                                        </p:attrNameLst>
                                      </p:cBhvr>
                                      <p:to>
                                        <p:strVal val="visible"/>
                                      </p:to>
                                    </p:set>
                                    <p:animEffect transition="in" filter="wipe(down)">
                                      <p:cBhvr>
                                        <p:cTn id="26" dur="500"/>
                                        <p:tgtEl>
                                          <p:spTgt spid="5121"/>
                                        </p:tgtEl>
                                      </p:cBhvr>
                                    </p:animEffect>
                                  </p:childTnLst>
                                </p:cTn>
                              </p:par>
                              <p:par>
                                <p:cTn id="27" presetID="22" presetClass="entr" presetSubtype="4"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down)">
                                      <p:cBhvr>
                                        <p:cTn id="29" dur="500"/>
                                        <p:tgtEl>
                                          <p:spTgt spid="7"/>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down)">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par>
                                <p:cTn id="38" presetID="22" presetClass="entr" presetSubtype="4"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5121" grpId="0" animBg="1"/>
      <p:bldP spid="5122" grpId="0" animBg="1"/>
      <p:bldP spid="5123" grpId="0" animBg="1"/>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1 Imagen" descr="C:\Users\Alejandra Urrea\Desktop\ALE U\proyecto de grado\PROPUESTAS DE DISEÑO\5555555555555555.jpg"/>
          <p:cNvPicPr/>
          <p:nvPr/>
        </p:nvPicPr>
        <p:blipFill>
          <a:blip r:embed="rId2" cstate="email"/>
          <a:srcRect l="1632" t="31085" r="17777" b="24998"/>
          <a:stretch>
            <a:fillRect/>
          </a:stretch>
        </p:blipFill>
        <p:spPr bwMode="auto">
          <a:xfrm>
            <a:off x="214282" y="4500570"/>
            <a:ext cx="5357850" cy="2285992"/>
          </a:xfrm>
          <a:prstGeom prst="rect">
            <a:avLst/>
          </a:prstGeom>
          <a:noFill/>
          <a:ln w="9525">
            <a:noFill/>
            <a:miter lim="800000"/>
            <a:headEnd/>
            <a:tailEnd/>
          </a:ln>
        </p:spPr>
      </p:pic>
      <p:sp>
        <p:nvSpPr>
          <p:cNvPr id="3" name="2 CuadroTexto"/>
          <p:cNvSpPr txBox="1"/>
          <p:nvPr/>
        </p:nvSpPr>
        <p:spPr>
          <a:xfrm>
            <a:off x="142844" y="129581"/>
            <a:ext cx="6263894" cy="584775"/>
          </a:xfrm>
          <a:prstGeom prst="rect">
            <a:avLst/>
          </a:prstGeom>
          <a:noFill/>
        </p:spPr>
        <p:txBody>
          <a:bodyPr wrap="none" rtlCol="0">
            <a:spAutoFit/>
          </a:bodyPr>
          <a:lstStyle/>
          <a:p>
            <a:r>
              <a:rPr lang="es-CO" sz="3200" b="1" dirty="0" smtClean="0">
                <a:latin typeface="Especial Kay" pitchFamily="2" charset="0"/>
              </a:rPr>
              <a:t>EL DISENO  DEL  SISTEMA  DE  DESCANSO</a:t>
            </a:r>
          </a:p>
        </p:txBody>
      </p:sp>
      <p:pic>
        <p:nvPicPr>
          <p:cNvPr id="4" name="3 Imagen" descr="C:\Users\Alejandra Urrea\Desktop\ALE U\proyecto de grado\bioversa.jpg"/>
          <p:cNvPicPr/>
          <p:nvPr/>
        </p:nvPicPr>
        <p:blipFill>
          <a:blip r:embed="rId3" cstate="email">
            <a:clrChange>
              <a:clrFrom>
                <a:srgbClr val="FFFFFF"/>
              </a:clrFrom>
              <a:clrTo>
                <a:srgbClr val="FFFFFF">
                  <a:alpha val="0"/>
                </a:srgbClr>
              </a:clrTo>
            </a:clrChange>
          </a:blip>
          <a:srcRect l="25100" t="23595" r="28245" b="30562"/>
          <a:stretch>
            <a:fillRect/>
          </a:stretch>
        </p:blipFill>
        <p:spPr bwMode="auto">
          <a:xfrm>
            <a:off x="4786282" y="714356"/>
            <a:ext cx="4286312" cy="3500462"/>
          </a:xfrm>
          <a:prstGeom prst="rect">
            <a:avLst/>
          </a:prstGeom>
          <a:noFill/>
          <a:ln w="9525">
            <a:noFill/>
            <a:miter lim="800000"/>
            <a:headEnd/>
            <a:tailEnd/>
          </a:ln>
        </p:spPr>
      </p:pic>
      <p:sp>
        <p:nvSpPr>
          <p:cNvPr id="5" name="4 Rectángulo"/>
          <p:cNvSpPr/>
          <p:nvPr/>
        </p:nvSpPr>
        <p:spPr>
          <a:xfrm>
            <a:off x="142844" y="1209620"/>
            <a:ext cx="4643470" cy="2862322"/>
          </a:xfrm>
          <a:prstGeom prst="rect">
            <a:avLst/>
          </a:prstGeom>
        </p:spPr>
        <p:txBody>
          <a:bodyPr wrap="square">
            <a:spAutoFit/>
          </a:bodyPr>
          <a:lstStyle/>
          <a:p>
            <a:pPr algn="just"/>
            <a:r>
              <a:rPr lang="es-CO" dirty="0" smtClean="0">
                <a:latin typeface="Arial" pitchFamily="34" charset="0"/>
                <a:cs typeface="Arial" pitchFamily="34" charset="0"/>
              </a:rPr>
              <a:t>Es un sistema cómodo, versátil, atemporal que sirve para diferentes espacios y momentos, no solo para el fin con él que fue diseñado, que es ver televisión sino también, para momentos en los que se requiera un asiento extra, o simplemente el ahorro de espacio, en los momentos en que se tenga que guardar o transportar ya que por su material, el bajo peso es una ventaja en este aspecto</a:t>
            </a:r>
            <a:endParaRPr lang="es-CO" dirty="0">
              <a:latin typeface="Arial" pitchFamily="34" charset="0"/>
              <a:cs typeface="Arial" pitchFamily="34" charset="0"/>
            </a:endParaRPr>
          </a:p>
        </p:txBody>
      </p:sp>
      <p:sp>
        <p:nvSpPr>
          <p:cNvPr id="6" name="5 CuadroTexto"/>
          <p:cNvSpPr txBox="1"/>
          <p:nvPr/>
        </p:nvSpPr>
        <p:spPr>
          <a:xfrm>
            <a:off x="5643570" y="5000636"/>
            <a:ext cx="1507668" cy="923330"/>
          </a:xfrm>
          <a:prstGeom prst="rect">
            <a:avLst/>
          </a:prstGeom>
          <a:noFill/>
        </p:spPr>
        <p:txBody>
          <a:bodyPr wrap="square" rtlCol="0">
            <a:spAutoFit/>
          </a:bodyPr>
          <a:lstStyle/>
          <a:p>
            <a:pPr algn="ctr"/>
            <a:r>
              <a:rPr lang="es-CO" dirty="0" smtClean="0">
                <a:latin typeface="Arial" pitchFamily="34" charset="0"/>
                <a:cs typeface="Arial" pitchFamily="34" charset="0"/>
              </a:rPr>
              <a:t>Medidas generales del sistema</a:t>
            </a:r>
            <a:endParaRPr lang="es-CO" dirty="0">
              <a:latin typeface="Arial" pitchFamily="34" charset="0"/>
              <a:cs typeface="Arial" pitchFamily="34" charset="0"/>
            </a:endParaRPr>
          </a:p>
        </p:txBody>
      </p:sp>
      <p:sp>
        <p:nvSpPr>
          <p:cNvPr id="7" name="6 Rectángulo"/>
          <p:cNvSpPr/>
          <p:nvPr/>
        </p:nvSpPr>
        <p:spPr>
          <a:xfrm>
            <a:off x="357190" y="4500570"/>
            <a:ext cx="5143504" cy="2286016"/>
          </a:xfrm>
          <a:prstGeom prst="rect">
            <a:avLst/>
          </a:prstGeom>
          <a:no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pic>
        <p:nvPicPr>
          <p:cNvPr id="9" name="Picture 2" descr="C:\Users\Alejandra Urrea\Desktop\ALE U\proyecto de grado\logo sin fondo.gif"/>
          <p:cNvPicPr>
            <a:picLocks noChangeAspect="1" noChangeArrowheads="1"/>
          </p:cNvPicPr>
          <p:nvPr/>
        </p:nvPicPr>
        <p:blipFill>
          <a:blip r:embed="rId5" cstate="print"/>
          <a:srcRect/>
          <a:stretch>
            <a:fillRect/>
          </a:stretch>
        </p:blipFill>
        <p:spPr bwMode="auto">
          <a:xfrm>
            <a:off x="7549661" y="71641"/>
            <a:ext cx="1522933" cy="428401"/>
          </a:xfrm>
          <a:prstGeom prst="rect">
            <a:avLst/>
          </a:prstGeom>
          <a:noFill/>
        </p:spPr>
      </p:pic>
      <p:cxnSp>
        <p:nvCxnSpPr>
          <p:cNvPr id="10" name="9 Conector recto"/>
          <p:cNvCxnSpPr/>
          <p:nvPr/>
        </p:nvCxnSpPr>
        <p:spPr>
          <a:xfrm>
            <a:off x="1571604" y="142852"/>
            <a:ext cx="142876" cy="714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214282" y="214290"/>
            <a:ext cx="4283417" cy="584775"/>
          </a:xfrm>
          <a:prstGeom prst="rect">
            <a:avLst/>
          </a:prstGeom>
          <a:noFill/>
        </p:spPr>
        <p:txBody>
          <a:bodyPr wrap="none" rtlCol="0">
            <a:spAutoFit/>
          </a:bodyPr>
          <a:lstStyle/>
          <a:p>
            <a:r>
              <a:rPr lang="es-CO" sz="3200" b="1" dirty="0" smtClean="0">
                <a:latin typeface="Especial Kay" pitchFamily="2" charset="0"/>
              </a:rPr>
              <a:t>SURGIMIENTO  DE  BIOVERSA</a:t>
            </a:r>
            <a:endParaRPr lang="es-CO" sz="3200" b="1" dirty="0">
              <a:latin typeface="Especial Kay" pitchFamily="2" charset="0"/>
            </a:endParaRPr>
          </a:p>
        </p:txBody>
      </p:sp>
      <p:sp>
        <p:nvSpPr>
          <p:cNvPr id="7169" name="Rectangle 1"/>
          <p:cNvSpPr>
            <a:spLocks noChangeArrowheads="1"/>
          </p:cNvSpPr>
          <p:nvPr/>
        </p:nvSpPr>
        <p:spPr bwMode="auto">
          <a:xfrm>
            <a:off x="6143636" y="4000504"/>
            <a:ext cx="278608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Versa: </a:t>
            </a:r>
            <a:endParaRPr lang="es-CO" dirty="0" smtClean="0">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versatilidad, como la adaptación o facilidad de cambio, desde el punto de vista del concepto modularidad, se enfoca en el sentido del juego de piezas.</a:t>
            </a:r>
            <a:endParaRPr kumimoji="0" lang="es-CO"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5 Rectángulo"/>
          <p:cNvSpPr/>
          <p:nvPr/>
        </p:nvSpPr>
        <p:spPr>
          <a:xfrm>
            <a:off x="5715008" y="2657299"/>
            <a:ext cx="2857520" cy="1200329"/>
          </a:xfrm>
          <a:prstGeom prst="rect">
            <a:avLst/>
          </a:prstGeom>
        </p:spPr>
        <p:txBody>
          <a:bodyPr wrap="square">
            <a:spAutoFit/>
          </a:bodyPr>
          <a:lstStyle/>
          <a:p>
            <a:pPr lvl="0" algn="just" fontAlgn="base">
              <a:spcBef>
                <a:spcPct val="0"/>
              </a:spcBef>
              <a:spcAft>
                <a:spcPct val="0"/>
              </a:spcAft>
            </a:pPr>
            <a:r>
              <a:rPr lang="es-CO" dirty="0" smtClean="0">
                <a:latin typeface="Arial" pitchFamily="34" charset="0"/>
                <a:ea typeface="Calibri" pitchFamily="34" charset="0"/>
                <a:cs typeface="Arial" pitchFamily="34" charset="0"/>
              </a:rPr>
              <a:t>Bio: </a:t>
            </a:r>
          </a:p>
          <a:p>
            <a:pPr lvl="0" algn="just" fontAlgn="base">
              <a:spcBef>
                <a:spcPct val="0"/>
              </a:spcBef>
              <a:spcAft>
                <a:spcPct val="0"/>
              </a:spcAft>
            </a:pPr>
            <a:r>
              <a:rPr lang="es-CO" dirty="0" smtClean="0">
                <a:latin typeface="Arial" pitchFamily="34" charset="0"/>
                <a:ea typeface="Calibri" pitchFamily="34" charset="0"/>
                <a:cs typeface="Arial" pitchFamily="34" charset="0"/>
              </a:rPr>
              <a:t>vida, la apertura de algo nuevo, materia prima nueva, vida a un desecho.</a:t>
            </a:r>
          </a:p>
        </p:txBody>
      </p:sp>
      <p:pic>
        <p:nvPicPr>
          <p:cNvPr id="7" name="6 Imagen" descr="C:\Users\Alejandra Urrea\Desktop\ALE U\proyecto de grado\bioversa.jpg"/>
          <p:cNvPicPr/>
          <p:nvPr/>
        </p:nvPicPr>
        <p:blipFill>
          <a:blip r:embed="rId2" cstate="email">
            <a:clrChange>
              <a:clrFrom>
                <a:srgbClr val="FFFFFF"/>
              </a:clrFrom>
              <a:clrTo>
                <a:srgbClr val="FFFFFF">
                  <a:alpha val="0"/>
                </a:srgbClr>
              </a:clrTo>
            </a:clrChange>
          </a:blip>
          <a:srcRect t="25573"/>
          <a:stretch>
            <a:fillRect/>
          </a:stretch>
        </p:blipFill>
        <p:spPr bwMode="auto">
          <a:xfrm>
            <a:off x="142876" y="2714620"/>
            <a:ext cx="5572132" cy="3143248"/>
          </a:xfrm>
          <a:prstGeom prst="rect">
            <a:avLst/>
          </a:prstGeom>
          <a:noFill/>
          <a:ln w="9525">
            <a:noFill/>
            <a:miter lim="800000"/>
            <a:headEnd/>
            <a:tailEnd/>
          </a:ln>
        </p:spPr>
      </p:pic>
      <p:pic>
        <p:nvPicPr>
          <p:cNvPr id="8"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pic>
        <p:nvPicPr>
          <p:cNvPr id="9" name="Picture 2" descr="C:\Users\Alejandra Urrea\Desktop\ALE U\proyecto de grado\logo sin fondo.gif"/>
          <p:cNvPicPr>
            <a:picLocks noChangeAspect="1" noChangeArrowheads="1"/>
          </p:cNvPicPr>
          <p:nvPr/>
        </p:nvPicPr>
        <p:blipFill>
          <a:blip r:embed="rId4" cstate="print"/>
          <a:srcRect/>
          <a:stretch>
            <a:fillRect/>
          </a:stretch>
        </p:blipFill>
        <p:spPr bwMode="auto">
          <a:xfrm>
            <a:off x="7549661" y="71641"/>
            <a:ext cx="1522933" cy="428401"/>
          </a:xfrm>
          <a:prstGeom prst="rect">
            <a:avLst/>
          </a:prstGeom>
          <a:noFill/>
        </p:spPr>
      </p:pic>
      <p:pic>
        <p:nvPicPr>
          <p:cNvPr id="10"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594339" y="2036982"/>
            <a:ext cx="5573686" cy="264578"/>
          </a:xfrm>
          <a:prstGeom prst="rect">
            <a:avLst/>
          </a:prstGeom>
          <a:noFill/>
          <a:ln w="9525">
            <a:noFill/>
            <a:miter lim="800000"/>
            <a:headEnd/>
            <a:tailEnd/>
          </a:ln>
        </p:spPr>
      </p:pic>
      <p:pic>
        <p:nvPicPr>
          <p:cNvPr id="11" name="Picture 2" descr="C:\Users\Alejandra Urrea\Desktop\ALE U\proyecto de grado\logo sin fondo.gif"/>
          <p:cNvPicPr>
            <a:picLocks noChangeAspect="1" noChangeArrowheads="1"/>
          </p:cNvPicPr>
          <p:nvPr/>
        </p:nvPicPr>
        <p:blipFill>
          <a:blip r:embed="rId4" cstate="print"/>
          <a:srcRect/>
          <a:stretch>
            <a:fillRect/>
          </a:stretch>
        </p:blipFill>
        <p:spPr bwMode="auto">
          <a:xfrm>
            <a:off x="214282" y="956135"/>
            <a:ext cx="4528925" cy="12739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7169"/>
                                        </p:tgtEl>
                                        <p:attrNameLst>
                                          <p:attrName>style.visibility</p:attrName>
                                        </p:attrNameLst>
                                      </p:cBhvr>
                                      <p:to>
                                        <p:strVal val="visible"/>
                                      </p:to>
                                    </p:set>
                                    <p:animEffect transition="in" filter="wipe(down)">
                                      <p:cBhvr>
                                        <p:cTn id="30" dur="500"/>
                                        <p:tgtEl>
                                          <p:spTgt spid="7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169"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00166" y="3430125"/>
            <a:ext cx="7500990" cy="356065"/>
          </a:xfrm>
          <a:prstGeom prst="rect">
            <a:avLst/>
          </a:prstGeom>
          <a:noFill/>
          <a:ln w="9525">
            <a:noFill/>
            <a:miter lim="800000"/>
            <a:headEnd/>
            <a:tailEnd/>
          </a:ln>
        </p:spPr>
      </p:pic>
      <p:pic>
        <p:nvPicPr>
          <p:cNvPr id="4"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85918" y="4714884"/>
            <a:ext cx="5786478" cy="753613"/>
          </a:xfrm>
          <a:prstGeom prst="rect">
            <a:avLst/>
          </a:prstGeom>
          <a:noFill/>
          <a:ln w="9525">
            <a:noFill/>
            <a:miter lim="800000"/>
            <a:headEnd/>
            <a:tailEnd/>
          </a:ln>
        </p:spPr>
      </p:pic>
      <p:pic>
        <p:nvPicPr>
          <p:cNvPr id="5" name="Picture 2" descr="C:\Users\Alejandra Urrea\Desktop\ALE U\proyecto de grado\logo sin fondo.gif"/>
          <p:cNvPicPr>
            <a:picLocks noChangeAspect="1" noChangeArrowheads="1"/>
          </p:cNvPicPr>
          <p:nvPr/>
        </p:nvPicPr>
        <p:blipFill>
          <a:blip r:embed="rId4" cstate="print"/>
          <a:srcRect/>
          <a:stretch>
            <a:fillRect/>
          </a:stretch>
        </p:blipFill>
        <p:spPr bwMode="auto">
          <a:xfrm>
            <a:off x="120109" y="2000240"/>
            <a:ext cx="6094965" cy="1714512"/>
          </a:xfrm>
          <a:prstGeom prst="rect">
            <a:avLst/>
          </a:prstGeom>
          <a:noFill/>
        </p:spPr>
      </p:pic>
    </p:spTree>
  </p:cSld>
  <p:clrMapOvr>
    <a:masterClrMapping/>
  </p:clrMapOvr>
  <p:transition>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142844" y="142852"/>
            <a:ext cx="3746282" cy="584775"/>
          </a:xfrm>
          <a:prstGeom prst="rect">
            <a:avLst/>
          </a:prstGeom>
          <a:noFill/>
        </p:spPr>
        <p:txBody>
          <a:bodyPr wrap="none" rtlCol="0">
            <a:spAutoFit/>
          </a:bodyPr>
          <a:lstStyle/>
          <a:p>
            <a:r>
              <a:rPr lang="es-CO" sz="3200" b="1" dirty="0" smtClean="0">
                <a:latin typeface="Especial Kay" pitchFamily="2" charset="0"/>
              </a:rPr>
              <a:t>PROTOTIPO DE BIOVERSA</a:t>
            </a:r>
            <a:endParaRPr lang="es-CO" sz="3200" b="1" dirty="0">
              <a:latin typeface="Especial Kay" pitchFamily="2" charset="0"/>
            </a:endParaRPr>
          </a:p>
        </p:txBody>
      </p:sp>
      <p:pic>
        <p:nvPicPr>
          <p:cNvPr id="35842" name="Imagen 6" descr="DSCN5043"/>
          <p:cNvPicPr>
            <a:picLocks noChangeAspect="1" noChangeArrowheads="1"/>
          </p:cNvPicPr>
          <p:nvPr/>
        </p:nvPicPr>
        <p:blipFill>
          <a:blip r:embed="rId2" cstate="print"/>
          <a:srcRect/>
          <a:stretch>
            <a:fillRect/>
          </a:stretch>
        </p:blipFill>
        <p:spPr bwMode="auto">
          <a:xfrm>
            <a:off x="5572132" y="3357562"/>
            <a:ext cx="1850893" cy="1388170"/>
          </a:xfrm>
          <a:prstGeom prst="rect">
            <a:avLst/>
          </a:prstGeom>
          <a:noFill/>
        </p:spPr>
      </p:pic>
      <p:pic>
        <p:nvPicPr>
          <p:cNvPr id="35841" name="Imagen 5" descr="DSCN5034"/>
          <p:cNvPicPr>
            <a:picLocks noChangeAspect="1" noChangeArrowheads="1"/>
          </p:cNvPicPr>
          <p:nvPr/>
        </p:nvPicPr>
        <p:blipFill>
          <a:blip r:embed="rId3" cstate="print"/>
          <a:srcRect r="6632" b="6515"/>
          <a:stretch>
            <a:fillRect/>
          </a:stretch>
        </p:blipFill>
        <p:spPr bwMode="auto">
          <a:xfrm>
            <a:off x="5478109" y="285728"/>
            <a:ext cx="1737097" cy="1357322"/>
          </a:xfrm>
          <a:prstGeom prst="rect">
            <a:avLst/>
          </a:prstGeom>
          <a:noFill/>
        </p:spPr>
      </p:pic>
      <p:sp>
        <p:nvSpPr>
          <p:cNvPr id="35846" name="Rectangle 6"/>
          <p:cNvSpPr>
            <a:spLocks noChangeArrowheads="1"/>
          </p:cNvSpPr>
          <p:nvPr/>
        </p:nvSpPr>
        <p:spPr bwMode="auto">
          <a:xfrm>
            <a:off x="228600" y="2324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itchFamily="34" charset="0"/>
              <a:cs typeface="Arial" pitchFamily="34" charset="0"/>
            </a:endParaRPr>
          </a:p>
        </p:txBody>
      </p:sp>
      <p:sp>
        <p:nvSpPr>
          <p:cNvPr id="35847" name="Rectangle 7"/>
          <p:cNvSpPr>
            <a:spLocks noChangeArrowheads="1"/>
          </p:cNvSpPr>
          <p:nvPr/>
        </p:nvSpPr>
        <p:spPr bwMode="auto">
          <a:xfrm>
            <a:off x="0" y="787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r>
              <a:rPr kumimoji="0" lang="es-CO" sz="900" b="0" i="0" u="none" strike="noStrike" cap="none" normalizeH="0" baseline="0" smtClean="0">
                <a:ln>
                  <a:noFill/>
                </a:ln>
                <a:solidFill>
                  <a:schemeClr val="tx1"/>
                </a:solidFill>
                <a:effectLst/>
                <a:latin typeface="Arial" pitchFamily="34" charset="0"/>
                <a:cs typeface="Arial" pitchFamily="34" charset="0"/>
              </a:rPr>
              <a:t> </a:t>
            </a:r>
            <a:endParaRPr kumimoji="0" lang="es-CO"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9 Imagen" descr="C:\Users\Alejandra Urrea\Desktop\ALE U\proyecto de grado\FOTOS DEL DISEÑO\DSCN5037.JPG"/>
          <p:cNvPicPr/>
          <p:nvPr/>
        </p:nvPicPr>
        <p:blipFill>
          <a:blip r:embed="rId4" cstate="email"/>
          <a:srcRect/>
          <a:stretch>
            <a:fillRect/>
          </a:stretch>
        </p:blipFill>
        <p:spPr bwMode="auto">
          <a:xfrm>
            <a:off x="6500826" y="1785926"/>
            <a:ext cx="1850892" cy="1333272"/>
          </a:xfrm>
          <a:prstGeom prst="rect">
            <a:avLst/>
          </a:prstGeom>
          <a:noFill/>
          <a:ln w="9525">
            <a:noFill/>
            <a:miter lim="800000"/>
            <a:headEnd/>
            <a:tailEnd/>
          </a:ln>
        </p:spPr>
      </p:pic>
      <p:pic>
        <p:nvPicPr>
          <p:cNvPr id="35848" name="Picture 8" descr="C:\Users\Alejandra Urrea\Desktop\ALE U\proyecto de grado\FOTOS DEL DISEÑO\DSCN5035.JPG"/>
          <p:cNvPicPr>
            <a:picLocks noChangeAspect="1" noChangeArrowheads="1"/>
          </p:cNvPicPr>
          <p:nvPr/>
        </p:nvPicPr>
        <p:blipFill>
          <a:blip r:embed="rId5" cstate="print"/>
          <a:srcRect l="7876" t="14148" r="13462" b="9887"/>
          <a:stretch>
            <a:fillRect/>
          </a:stretch>
        </p:blipFill>
        <p:spPr bwMode="auto">
          <a:xfrm>
            <a:off x="428596" y="1857364"/>
            <a:ext cx="4636666" cy="3357586"/>
          </a:xfrm>
          <a:prstGeom prst="rect">
            <a:avLst/>
          </a:prstGeom>
          <a:noFill/>
        </p:spPr>
      </p:pic>
      <p:pic>
        <p:nvPicPr>
          <p:cNvPr id="35849" name="Picture 9" descr="C:\Users\Alejandra Urrea\Desktop\ALE U\proyecto de grado\FOTOS DEL DISEÑO\DSCN5051.JPG"/>
          <p:cNvPicPr>
            <a:picLocks noChangeAspect="1" noChangeArrowheads="1"/>
          </p:cNvPicPr>
          <p:nvPr/>
        </p:nvPicPr>
        <p:blipFill>
          <a:blip r:embed="rId6" cstate="print"/>
          <a:srcRect t="7239" b="8304"/>
          <a:stretch>
            <a:fillRect/>
          </a:stretch>
        </p:blipFill>
        <p:spPr bwMode="auto">
          <a:xfrm>
            <a:off x="6357950" y="4929198"/>
            <a:ext cx="2097680" cy="1328452"/>
          </a:xfrm>
          <a:prstGeom prst="rect">
            <a:avLst/>
          </a:prstGeom>
          <a:noFill/>
        </p:spPr>
      </p:pic>
      <p:sp>
        <p:nvSpPr>
          <p:cNvPr id="13" name="12 Rectángulo"/>
          <p:cNvSpPr/>
          <p:nvPr/>
        </p:nvSpPr>
        <p:spPr>
          <a:xfrm>
            <a:off x="5357818" y="214290"/>
            <a:ext cx="3429024" cy="6215106"/>
          </a:xfrm>
          <a:prstGeom prst="rect">
            <a:avLst/>
          </a:prstGeom>
          <a:noFill/>
          <a:ln>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4" name="Picture 6"/>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5848"/>
                                        </p:tgtEl>
                                        <p:attrNameLst>
                                          <p:attrName>style.visibility</p:attrName>
                                        </p:attrNameLst>
                                      </p:cBhvr>
                                      <p:to>
                                        <p:strVal val="visible"/>
                                      </p:to>
                                    </p:set>
                                    <p:animEffect transition="in" filter="wipe(down)">
                                      <p:cBhvr>
                                        <p:cTn id="12" dur="500"/>
                                        <p:tgtEl>
                                          <p:spTgt spid="3584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5841"/>
                                        </p:tgtEl>
                                        <p:attrNameLst>
                                          <p:attrName>style.visibility</p:attrName>
                                        </p:attrNameLst>
                                      </p:cBhvr>
                                      <p:to>
                                        <p:strVal val="visible"/>
                                      </p:to>
                                    </p:set>
                                    <p:animEffect transition="in" filter="wipe(down)">
                                      <p:cBhvr>
                                        <p:cTn id="17" dur="500"/>
                                        <p:tgtEl>
                                          <p:spTgt spid="35841"/>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5842"/>
                                        </p:tgtEl>
                                        <p:attrNameLst>
                                          <p:attrName>style.visibility</p:attrName>
                                        </p:attrNameLst>
                                      </p:cBhvr>
                                      <p:to>
                                        <p:strVal val="visible"/>
                                      </p:to>
                                    </p:set>
                                    <p:animEffect transition="in" filter="wipe(down)">
                                      <p:cBhvr>
                                        <p:cTn id="30" dur="500"/>
                                        <p:tgtEl>
                                          <p:spTgt spid="3584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5849"/>
                                        </p:tgtEl>
                                        <p:attrNameLst>
                                          <p:attrName>style.visibility</p:attrName>
                                        </p:attrNameLst>
                                      </p:cBhvr>
                                      <p:to>
                                        <p:strVal val="visible"/>
                                      </p:to>
                                    </p:set>
                                    <p:animEffect transition="in" filter="wipe(down)">
                                      <p:cBhvr>
                                        <p:cTn id="35" dur="500"/>
                                        <p:tgtEl>
                                          <p:spTgt spid="358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142844" y="142852"/>
            <a:ext cx="5651419" cy="584775"/>
          </a:xfrm>
          <a:prstGeom prst="rect">
            <a:avLst/>
          </a:prstGeom>
          <a:noFill/>
        </p:spPr>
        <p:txBody>
          <a:bodyPr wrap="none" rtlCol="0">
            <a:spAutoFit/>
          </a:bodyPr>
          <a:lstStyle/>
          <a:p>
            <a:r>
              <a:rPr lang="es-CO" sz="3200" b="1" dirty="0" smtClean="0">
                <a:latin typeface="Especial Kay" pitchFamily="2" charset="0"/>
              </a:rPr>
              <a:t>LAS PRUEBAS TECNICAS DE BIOVERSA</a:t>
            </a:r>
            <a:endParaRPr lang="es-CO" sz="3200" b="1" dirty="0">
              <a:latin typeface="Especial Kay" pitchFamily="2" charset="0"/>
            </a:endParaRPr>
          </a:p>
        </p:txBody>
      </p:sp>
      <p:pic>
        <p:nvPicPr>
          <p:cNvPr id="3"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sp>
        <p:nvSpPr>
          <p:cNvPr id="4" name="3 Rectángulo"/>
          <p:cNvSpPr/>
          <p:nvPr/>
        </p:nvSpPr>
        <p:spPr>
          <a:xfrm>
            <a:off x="428596" y="1928802"/>
            <a:ext cx="5058051" cy="4247317"/>
          </a:xfrm>
          <a:prstGeom prst="rect">
            <a:avLst/>
          </a:prstGeom>
        </p:spPr>
        <p:txBody>
          <a:bodyPr wrap="none">
            <a:spAutoFit/>
          </a:bodyPr>
          <a:lstStyle/>
          <a:p>
            <a:pPr algn="just"/>
            <a:r>
              <a:rPr lang="es-CO" b="1" dirty="0" smtClean="0"/>
              <a:t>F= 151.421 N en teoría</a:t>
            </a:r>
          </a:p>
          <a:p>
            <a:pPr algn="just"/>
            <a:endParaRPr lang="es-CO" b="1" dirty="0" smtClean="0"/>
          </a:p>
          <a:p>
            <a:pPr algn="just"/>
            <a:r>
              <a:rPr lang="es-CO" dirty="0" smtClean="0"/>
              <a:t>Hacia atrás.</a:t>
            </a:r>
          </a:p>
          <a:p>
            <a:pPr algn="just"/>
            <a:r>
              <a:rPr lang="es-CO" dirty="0" smtClean="0"/>
              <a:t>Fuerza de volteo una distancia de 20cm: 484.4 N</a:t>
            </a:r>
          </a:p>
          <a:p>
            <a:pPr algn="just"/>
            <a:r>
              <a:rPr lang="es-CO" dirty="0" smtClean="0"/>
              <a:t>Fuerza de volteo una distancia de 3 cm: 402 N</a:t>
            </a:r>
          </a:p>
          <a:p>
            <a:pPr algn="just"/>
            <a:endParaRPr lang="es-CO" b="1" dirty="0" smtClean="0"/>
          </a:p>
          <a:p>
            <a:pPr algn="just"/>
            <a:r>
              <a:rPr lang="es-CO" dirty="0" smtClean="0"/>
              <a:t>Hacia adelante.</a:t>
            </a:r>
          </a:p>
          <a:p>
            <a:pPr algn="just"/>
            <a:r>
              <a:rPr lang="es-CO" dirty="0" smtClean="0"/>
              <a:t>Fuerza de volteo con una distancia de 20 cm: 215 N</a:t>
            </a:r>
          </a:p>
          <a:p>
            <a:pPr algn="just"/>
            <a:r>
              <a:rPr lang="es-CO" dirty="0" smtClean="0"/>
              <a:t>Fuerza de volteo con una distancia de 3 cm: 188 N</a:t>
            </a:r>
          </a:p>
          <a:p>
            <a:pPr algn="just"/>
            <a:endParaRPr lang="es-CO" dirty="0" smtClean="0"/>
          </a:p>
          <a:p>
            <a:pPr lvl="0" algn="just"/>
            <a:r>
              <a:rPr lang="es-CO" dirty="0" smtClean="0"/>
              <a:t>Hacia los lados:</a:t>
            </a:r>
          </a:p>
          <a:p>
            <a:pPr algn="just"/>
            <a:r>
              <a:rPr lang="es-CO" dirty="0" smtClean="0"/>
              <a:t>Fuerza de volteo con una distancia de 20cm: 155N</a:t>
            </a:r>
          </a:p>
          <a:p>
            <a:pPr algn="just"/>
            <a:r>
              <a:rPr lang="es-CO" dirty="0" smtClean="0"/>
              <a:t>Fuerza de volteo con una distancia de 3 cm: 141.2 N</a:t>
            </a:r>
          </a:p>
          <a:p>
            <a:pPr algn="just"/>
            <a:endParaRPr lang="es-CO" i="1" dirty="0" smtClean="0"/>
          </a:p>
          <a:p>
            <a:pPr algn="just"/>
            <a:endParaRPr lang="es-CO" dirty="0"/>
          </a:p>
        </p:txBody>
      </p:sp>
      <p:pic>
        <p:nvPicPr>
          <p:cNvPr id="6146" name="Imagen 13" descr="DSCN5083"/>
          <p:cNvPicPr>
            <a:picLocks noChangeAspect="1" noChangeArrowheads="1"/>
          </p:cNvPicPr>
          <p:nvPr/>
        </p:nvPicPr>
        <p:blipFill>
          <a:blip r:embed="rId3" cstate="print"/>
          <a:srcRect/>
          <a:stretch>
            <a:fillRect/>
          </a:stretch>
        </p:blipFill>
        <p:spPr bwMode="auto">
          <a:xfrm>
            <a:off x="6072198" y="1428736"/>
            <a:ext cx="2047875" cy="1533525"/>
          </a:xfrm>
          <a:prstGeom prst="rect">
            <a:avLst/>
          </a:prstGeom>
          <a:noFill/>
        </p:spPr>
      </p:pic>
      <p:pic>
        <p:nvPicPr>
          <p:cNvPr id="6145" name="Imagen 12" descr="DSCN5084"/>
          <p:cNvPicPr>
            <a:picLocks noChangeAspect="1" noChangeArrowheads="1"/>
          </p:cNvPicPr>
          <p:nvPr/>
        </p:nvPicPr>
        <p:blipFill>
          <a:blip r:embed="rId4" cstate="print"/>
          <a:srcRect/>
          <a:stretch>
            <a:fillRect/>
          </a:stretch>
        </p:blipFill>
        <p:spPr bwMode="auto">
          <a:xfrm>
            <a:off x="6215074" y="3429000"/>
            <a:ext cx="1857388" cy="2486751"/>
          </a:xfrm>
          <a:prstGeom prst="rect">
            <a:avLst/>
          </a:prstGeom>
          <a:noFill/>
        </p:spPr>
      </p:pic>
      <p:sp>
        <p:nvSpPr>
          <p:cNvPr id="22" name="21 Rectángulo"/>
          <p:cNvSpPr/>
          <p:nvPr/>
        </p:nvSpPr>
        <p:spPr>
          <a:xfrm>
            <a:off x="5786446" y="1142984"/>
            <a:ext cx="2643206" cy="5000660"/>
          </a:xfrm>
          <a:prstGeom prst="rect">
            <a:avLst/>
          </a:prstGeom>
          <a:noFill/>
          <a:ln>
            <a:solidFill>
              <a:srgbClr val="7030A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
        <p:nvSpPr>
          <p:cNvPr id="9" name="8 Rectángulo"/>
          <p:cNvSpPr/>
          <p:nvPr/>
        </p:nvSpPr>
        <p:spPr>
          <a:xfrm>
            <a:off x="642910" y="1000108"/>
            <a:ext cx="4572000" cy="646331"/>
          </a:xfrm>
          <a:prstGeom prst="rect">
            <a:avLst/>
          </a:prstGeom>
        </p:spPr>
        <p:txBody>
          <a:bodyPr>
            <a:spAutoFit/>
          </a:bodyPr>
          <a:lstStyle/>
          <a:p>
            <a:pPr algn="ctr"/>
            <a:endParaRPr lang="es-CO" i="1" dirty="0" smtClean="0"/>
          </a:p>
          <a:p>
            <a:pPr algn="ctr"/>
            <a:r>
              <a:rPr lang="es-CO" b="1" i="1" dirty="0" smtClean="0"/>
              <a:t>Ensayo de estabilidad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par>
                                <p:cTn id="13" presetID="22" presetClass="entr" presetSubtype="4" fill="hold" nodeType="withEffect">
                                  <p:stCondLst>
                                    <p:cond delay="0"/>
                                  </p:stCondLst>
                                  <p:childTnLst>
                                    <p:set>
                                      <p:cBhvr>
                                        <p:cTn id="14" dur="1" fill="hold">
                                          <p:stCondLst>
                                            <p:cond delay="0"/>
                                          </p:stCondLst>
                                        </p:cTn>
                                        <p:tgtEl>
                                          <p:spTgt spid="6146"/>
                                        </p:tgtEl>
                                        <p:attrNameLst>
                                          <p:attrName>style.visibility</p:attrName>
                                        </p:attrNameLst>
                                      </p:cBhvr>
                                      <p:to>
                                        <p:strVal val="visible"/>
                                      </p:to>
                                    </p:set>
                                    <p:animEffect transition="in" filter="wipe(down)">
                                      <p:cBhvr>
                                        <p:cTn id="15" dur="500"/>
                                        <p:tgtEl>
                                          <p:spTgt spid="614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down)">
                                      <p:cBhvr>
                                        <p:cTn id="18" dur="500"/>
                                        <p:tgtEl>
                                          <p:spTgt spid="22"/>
                                        </p:tgtEl>
                                      </p:cBhvr>
                                    </p:animEffect>
                                  </p:childTnLst>
                                </p:cTn>
                              </p:par>
                              <p:par>
                                <p:cTn id="19" presetID="22" presetClass="entr" presetSubtype="4" fill="hold" nodeType="withEffect">
                                  <p:stCondLst>
                                    <p:cond delay="0"/>
                                  </p:stCondLst>
                                  <p:childTnLst>
                                    <p:set>
                                      <p:cBhvr>
                                        <p:cTn id="20" dur="1" fill="hold">
                                          <p:stCondLst>
                                            <p:cond delay="0"/>
                                          </p:stCondLst>
                                        </p:cTn>
                                        <p:tgtEl>
                                          <p:spTgt spid="6145"/>
                                        </p:tgtEl>
                                        <p:attrNameLst>
                                          <p:attrName>style.visibility</p:attrName>
                                        </p:attrNameLst>
                                      </p:cBhvr>
                                      <p:to>
                                        <p:strVal val="visible"/>
                                      </p:to>
                                    </p:set>
                                    <p:animEffect transition="in" filter="wipe(down)">
                                      <p:cBhvr>
                                        <p:cTn id="21" dur="500"/>
                                        <p:tgtEl>
                                          <p:spTgt spid="614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2" grpId="0" animBg="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Rectángulo"/>
          <p:cNvSpPr/>
          <p:nvPr/>
        </p:nvSpPr>
        <p:spPr>
          <a:xfrm>
            <a:off x="142844" y="1396261"/>
            <a:ext cx="4143404" cy="4247317"/>
          </a:xfrm>
          <a:prstGeom prst="rect">
            <a:avLst/>
          </a:prstGeom>
        </p:spPr>
        <p:txBody>
          <a:bodyPr wrap="square">
            <a:spAutoFit/>
          </a:bodyPr>
          <a:lstStyle/>
          <a:p>
            <a:r>
              <a:rPr lang="es-CO" i="1" dirty="0" smtClean="0"/>
              <a:t>Carga estática.</a:t>
            </a:r>
          </a:p>
          <a:p>
            <a:endParaRPr lang="es-CO" i="1" dirty="0" smtClean="0"/>
          </a:p>
          <a:p>
            <a:endParaRPr lang="es-CO" i="1" dirty="0" smtClean="0"/>
          </a:p>
          <a:p>
            <a:endParaRPr lang="es-CO" i="1" dirty="0" smtClean="0"/>
          </a:p>
          <a:p>
            <a:endParaRPr lang="es-CO" i="1" dirty="0" smtClean="0"/>
          </a:p>
          <a:p>
            <a:endParaRPr lang="es-CO" i="1" dirty="0" smtClean="0"/>
          </a:p>
          <a:p>
            <a:endParaRPr lang="es-CO" i="1" dirty="0" smtClean="0"/>
          </a:p>
          <a:p>
            <a:r>
              <a:rPr lang="es-CO" i="1" dirty="0" smtClean="0"/>
              <a:t>Carga estática en apoyo de brazos </a:t>
            </a:r>
            <a:r>
              <a:rPr lang="es-CO" dirty="0" smtClean="0"/>
              <a:t>49.2 N</a:t>
            </a:r>
          </a:p>
          <a:p>
            <a:endParaRPr lang="es-CO" i="1" dirty="0" smtClean="0"/>
          </a:p>
          <a:p>
            <a:endParaRPr lang="es-CO" i="1" dirty="0" smtClean="0"/>
          </a:p>
          <a:p>
            <a:endParaRPr lang="es-CO" i="1" dirty="0" smtClean="0"/>
          </a:p>
          <a:p>
            <a:endParaRPr lang="es-CO" i="1" dirty="0" smtClean="0"/>
          </a:p>
          <a:p>
            <a:endParaRPr lang="es-CO" i="1" dirty="0" smtClean="0"/>
          </a:p>
          <a:p>
            <a:r>
              <a:rPr lang="es-CO" i="1" dirty="0" smtClean="0"/>
              <a:t>Caída o impacto.</a:t>
            </a:r>
          </a:p>
          <a:p>
            <a:endParaRPr lang="es-CO" dirty="0"/>
          </a:p>
        </p:txBody>
      </p:sp>
      <p:pic>
        <p:nvPicPr>
          <p:cNvPr id="3" name="2 Imagen" descr="C:\Users\Alejandra Urrea\Desktop\ALE U\proyecto de grado\pruebas\DSCN5085.JPG"/>
          <p:cNvPicPr/>
          <p:nvPr/>
        </p:nvPicPr>
        <p:blipFill>
          <a:blip r:embed="rId2" cstate="email"/>
          <a:srcRect/>
          <a:stretch>
            <a:fillRect/>
          </a:stretch>
        </p:blipFill>
        <p:spPr bwMode="auto">
          <a:xfrm>
            <a:off x="500035" y="1818510"/>
            <a:ext cx="1214445" cy="1539052"/>
          </a:xfrm>
          <a:prstGeom prst="rect">
            <a:avLst/>
          </a:prstGeom>
          <a:noFill/>
          <a:ln w="9525">
            <a:noFill/>
            <a:miter lim="800000"/>
            <a:headEnd/>
            <a:tailEnd/>
          </a:ln>
        </p:spPr>
      </p:pic>
      <p:pic>
        <p:nvPicPr>
          <p:cNvPr id="4" name="3 Imagen" descr="C:\Users\Alejandra Urrea\Desktop\ALE U\proyecto de grado\pruebas\DSCN5086.JPG"/>
          <p:cNvPicPr/>
          <p:nvPr/>
        </p:nvPicPr>
        <p:blipFill>
          <a:blip r:embed="rId3" cstate="email"/>
          <a:srcRect/>
          <a:stretch>
            <a:fillRect/>
          </a:stretch>
        </p:blipFill>
        <p:spPr bwMode="auto">
          <a:xfrm>
            <a:off x="2000232" y="1785926"/>
            <a:ext cx="1143008" cy="1545546"/>
          </a:xfrm>
          <a:prstGeom prst="rect">
            <a:avLst/>
          </a:prstGeom>
          <a:noFill/>
          <a:ln w="9525">
            <a:noFill/>
            <a:miter lim="800000"/>
            <a:headEnd/>
            <a:tailEnd/>
          </a:ln>
        </p:spPr>
      </p:pic>
      <p:pic>
        <p:nvPicPr>
          <p:cNvPr id="11" name="10 Imagen" descr="C:\Users\Alejandra Urrea\Desktop\ALE U\proyecto de grado\pruebas\DSCN5090.JPG"/>
          <p:cNvPicPr/>
          <p:nvPr/>
        </p:nvPicPr>
        <p:blipFill>
          <a:blip r:embed="rId4" cstate="email"/>
          <a:srcRect/>
          <a:stretch>
            <a:fillRect/>
          </a:stretch>
        </p:blipFill>
        <p:spPr bwMode="auto">
          <a:xfrm>
            <a:off x="714348" y="5357826"/>
            <a:ext cx="1214446" cy="1367478"/>
          </a:xfrm>
          <a:prstGeom prst="rect">
            <a:avLst/>
          </a:prstGeom>
          <a:noFill/>
          <a:ln w="9525">
            <a:noFill/>
            <a:miter lim="800000"/>
            <a:headEnd/>
            <a:tailEnd/>
          </a:ln>
        </p:spPr>
      </p:pic>
      <p:pic>
        <p:nvPicPr>
          <p:cNvPr id="12" name="11 Imagen" descr="C:\Users\Alejandra Urrea\Desktop\ALE U\proyecto de grado\pruebas\DSCN5091.JPG"/>
          <p:cNvPicPr/>
          <p:nvPr/>
        </p:nvPicPr>
        <p:blipFill>
          <a:blip r:embed="rId5" cstate="email"/>
          <a:srcRect/>
          <a:stretch>
            <a:fillRect/>
          </a:stretch>
        </p:blipFill>
        <p:spPr bwMode="auto">
          <a:xfrm>
            <a:off x="2143108" y="5357850"/>
            <a:ext cx="1143008" cy="1357298"/>
          </a:xfrm>
          <a:prstGeom prst="rect">
            <a:avLst/>
          </a:prstGeom>
          <a:noFill/>
          <a:ln w="9525">
            <a:noFill/>
            <a:miter lim="800000"/>
            <a:headEnd/>
            <a:tailEnd/>
          </a:ln>
        </p:spPr>
      </p:pic>
      <p:pic>
        <p:nvPicPr>
          <p:cNvPr id="13" name="12 Imagen" descr="C:\Users\Alejandra Urrea\Pictures\18.jpg"/>
          <p:cNvPicPr/>
          <p:nvPr/>
        </p:nvPicPr>
        <p:blipFill>
          <a:blip r:embed="rId6" cstate="email"/>
          <a:srcRect/>
          <a:stretch>
            <a:fillRect/>
          </a:stretch>
        </p:blipFill>
        <p:spPr bwMode="auto">
          <a:xfrm>
            <a:off x="4429124" y="642918"/>
            <a:ext cx="4500594" cy="5786478"/>
          </a:xfrm>
          <a:prstGeom prst="rect">
            <a:avLst/>
          </a:prstGeom>
          <a:noFill/>
          <a:ln w="9525">
            <a:noFill/>
            <a:miter lim="800000"/>
            <a:headEnd/>
            <a:tailEnd/>
          </a:ln>
        </p:spPr>
      </p:pic>
      <p:sp>
        <p:nvSpPr>
          <p:cNvPr id="14" name="13 CuadroTexto"/>
          <p:cNvSpPr txBox="1"/>
          <p:nvPr/>
        </p:nvSpPr>
        <p:spPr>
          <a:xfrm>
            <a:off x="142844" y="142852"/>
            <a:ext cx="5651419" cy="584775"/>
          </a:xfrm>
          <a:prstGeom prst="rect">
            <a:avLst/>
          </a:prstGeom>
          <a:noFill/>
        </p:spPr>
        <p:txBody>
          <a:bodyPr wrap="none" rtlCol="0">
            <a:spAutoFit/>
          </a:bodyPr>
          <a:lstStyle/>
          <a:p>
            <a:r>
              <a:rPr lang="es-CO" sz="3200" b="1" dirty="0" smtClean="0">
                <a:latin typeface="Especial Kay" pitchFamily="2" charset="0"/>
              </a:rPr>
              <a:t>LAS PRUEBAS TECNICAS DE BIOVERSA</a:t>
            </a:r>
            <a:endParaRPr lang="es-CO" sz="3200" b="1" dirty="0">
              <a:latin typeface="Especial Kay" pitchFamily="2" charset="0"/>
            </a:endParaRPr>
          </a:p>
        </p:txBody>
      </p:sp>
      <p:sp>
        <p:nvSpPr>
          <p:cNvPr id="15" name="14 Rectángulo"/>
          <p:cNvSpPr/>
          <p:nvPr/>
        </p:nvSpPr>
        <p:spPr>
          <a:xfrm>
            <a:off x="4429124" y="642918"/>
            <a:ext cx="4500594" cy="5786478"/>
          </a:xfrm>
          <a:prstGeom prst="rect">
            <a:avLst/>
          </a:prstGeom>
          <a:noFill/>
          <a:ln>
            <a:solidFill>
              <a:srgbClr val="7030A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6" name="Picture 6"/>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
        <p:nvSpPr>
          <p:cNvPr id="17" name="16 Rectángulo"/>
          <p:cNvSpPr/>
          <p:nvPr/>
        </p:nvSpPr>
        <p:spPr>
          <a:xfrm>
            <a:off x="214282" y="710967"/>
            <a:ext cx="4000528" cy="646331"/>
          </a:xfrm>
          <a:prstGeom prst="rect">
            <a:avLst/>
          </a:prstGeom>
        </p:spPr>
        <p:txBody>
          <a:bodyPr wrap="square">
            <a:spAutoFit/>
          </a:bodyPr>
          <a:lstStyle/>
          <a:p>
            <a:r>
              <a:rPr lang="es-CO" b="1" i="1" dirty="0" smtClean="0"/>
              <a:t>Ensayo de resistencia. </a:t>
            </a:r>
            <a:r>
              <a:rPr lang="es-CO" dirty="0" smtClean="0"/>
              <a:t>Hasta que punto resiste, según Tabla 3.</a:t>
            </a:r>
          </a:p>
        </p:txBody>
      </p:sp>
      <p:grpSp>
        <p:nvGrpSpPr>
          <p:cNvPr id="19" name="18 Grupo"/>
          <p:cNvGrpSpPr/>
          <p:nvPr/>
        </p:nvGrpSpPr>
        <p:grpSpPr>
          <a:xfrm>
            <a:off x="642910" y="3694760"/>
            <a:ext cx="2571768" cy="1305876"/>
            <a:chOff x="642910" y="3694760"/>
            <a:chExt cx="2571768" cy="1305876"/>
          </a:xfrm>
        </p:grpSpPr>
        <p:pic>
          <p:nvPicPr>
            <p:cNvPr id="6" name="5 Imagen" descr="C:\Users\Alejandra Urrea\Desktop\ALE U\proyecto de grado\FOTOS DEL DISEÑO\DSCN5051.JPG"/>
            <p:cNvPicPr/>
            <p:nvPr/>
          </p:nvPicPr>
          <p:blipFill>
            <a:blip r:embed="rId8" cstate="email"/>
            <a:srcRect r="-772"/>
            <a:stretch>
              <a:fillRect/>
            </a:stretch>
          </p:blipFill>
          <p:spPr bwMode="auto">
            <a:xfrm>
              <a:off x="1370385" y="3694760"/>
              <a:ext cx="1133851" cy="1305876"/>
            </a:xfrm>
            <a:prstGeom prst="rect">
              <a:avLst/>
            </a:prstGeom>
            <a:noFill/>
            <a:ln w="9525">
              <a:noFill/>
              <a:miter lim="800000"/>
              <a:headEnd/>
              <a:tailEnd/>
            </a:ln>
          </p:spPr>
        </p:pic>
        <p:cxnSp>
          <p:nvCxnSpPr>
            <p:cNvPr id="7" name="AutoShape 6"/>
            <p:cNvCxnSpPr>
              <a:cxnSpLocks noChangeShapeType="1"/>
            </p:cNvCxnSpPr>
            <p:nvPr/>
          </p:nvCxnSpPr>
          <p:spPr bwMode="auto">
            <a:xfrm flipH="1" flipV="1">
              <a:off x="892982" y="4287973"/>
              <a:ext cx="426260" cy="8182"/>
            </a:xfrm>
            <a:prstGeom prst="straightConnector1">
              <a:avLst/>
            </a:prstGeom>
            <a:noFill/>
            <a:ln w="9525">
              <a:solidFill>
                <a:srgbClr val="000000"/>
              </a:solidFill>
              <a:round/>
              <a:headEnd/>
              <a:tailEnd type="triangle" w="med" len="med"/>
            </a:ln>
          </p:spPr>
        </p:cxnSp>
        <p:cxnSp>
          <p:nvCxnSpPr>
            <p:cNvPr id="8" name="AutoShape 7"/>
            <p:cNvCxnSpPr>
              <a:cxnSpLocks noChangeShapeType="1"/>
            </p:cNvCxnSpPr>
            <p:nvPr/>
          </p:nvCxnSpPr>
          <p:spPr bwMode="auto">
            <a:xfrm>
              <a:off x="2521295" y="4369795"/>
              <a:ext cx="426260" cy="0"/>
            </a:xfrm>
            <a:prstGeom prst="straightConnector1">
              <a:avLst/>
            </a:prstGeom>
            <a:noFill/>
            <a:ln w="9525">
              <a:solidFill>
                <a:srgbClr val="000000"/>
              </a:solidFill>
              <a:round/>
              <a:headEnd/>
              <a:tailEnd type="triangle" w="med" len="med"/>
            </a:ln>
          </p:spPr>
        </p:cxnSp>
        <p:sp>
          <p:nvSpPr>
            <p:cNvPr id="9" name="Text Box 8"/>
            <p:cNvSpPr txBox="1">
              <a:spLocks noChangeArrowheads="1"/>
            </p:cNvSpPr>
            <p:nvPr/>
          </p:nvSpPr>
          <p:spPr bwMode="auto">
            <a:xfrm>
              <a:off x="2947555" y="4238880"/>
              <a:ext cx="267123" cy="21819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dirty="0" smtClean="0">
                  <a:ln>
                    <a:noFill/>
                  </a:ln>
                  <a:solidFill>
                    <a:schemeClr val="tx1"/>
                  </a:solidFill>
                  <a:effectLst/>
                  <a:latin typeface="Calibri" pitchFamily="34" charset="0"/>
                  <a:cs typeface="Arial" pitchFamily="34" charset="0"/>
                </a:rPr>
                <a:t>F</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Text Box 8"/>
            <p:cNvSpPr txBox="1">
              <a:spLocks noChangeArrowheads="1"/>
            </p:cNvSpPr>
            <p:nvPr/>
          </p:nvSpPr>
          <p:spPr bwMode="auto">
            <a:xfrm>
              <a:off x="642910" y="4210941"/>
              <a:ext cx="267123" cy="218191"/>
            </a:xfrm>
            <a:prstGeom prst="rect">
              <a:avLst/>
            </a:prstGeom>
            <a:solidFill>
              <a:schemeClr val="bg1">
                <a:lumMod val="85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dirty="0" smtClean="0">
                  <a:ln>
                    <a:noFill/>
                  </a:ln>
                  <a:solidFill>
                    <a:schemeClr val="tx1"/>
                  </a:solidFill>
                  <a:effectLst/>
                  <a:latin typeface="Calibri" pitchFamily="34" charset="0"/>
                  <a:cs typeface="Arial" pitchFamily="34" charset="0"/>
                </a:rPr>
                <a:t>F</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ox(in)">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down)">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00"/>
                                        <p:tgtEl>
                                          <p:spTgt spid="2"/>
                                        </p:tgtEl>
                                      </p:cBhvr>
                                    </p:animEffect>
                                  </p:childTnLst>
                                </p:cTn>
                              </p:par>
                              <p:par>
                                <p:cTn id="24" presetID="22" presetClass="entr" presetSubtype="4"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par>
                                <p:cTn id="27" presetID="22" presetClass="entr" presetSubtype="4"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down)">
                                      <p:cBhvr>
                                        <p:cTn id="29" dur="500"/>
                                        <p:tgtEl>
                                          <p:spTgt spid="4"/>
                                        </p:tgtEl>
                                      </p:cBhvr>
                                    </p:animEffect>
                                  </p:childTnLst>
                                </p:cTn>
                              </p:par>
                              <p:par>
                                <p:cTn id="30" presetID="22" presetClass="entr" presetSubtype="4"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down)">
                                      <p:cBhvr>
                                        <p:cTn id="32" dur="500"/>
                                        <p:tgtEl>
                                          <p:spTgt spid="19"/>
                                        </p:tgtEl>
                                      </p:cBhvr>
                                    </p:animEffect>
                                  </p:childTnLst>
                                </p:cTn>
                              </p:par>
                              <p:par>
                                <p:cTn id="33" presetID="2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par>
                                <p:cTn id="36" presetID="22" presetClass="entr" presetSubtype="4"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animBg="1"/>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142844" y="142852"/>
            <a:ext cx="5853975" cy="584775"/>
          </a:xfrm>
          <a:prstGeom prst="rect">
            <a:avLst/>
          </a:prstGeom>
          <a:noFill/>
        </p:spPr>
        <p:txBody>
          <a:bodyPr wrap="none" rtlCol="0">
            <a:spAutoFit/>
          </a:bodyPr>
          <a:lstStyle/>
          <a:p>
            <a:r>
              <a:rPr lang="es-CO" sz="3200" b="1" dirty="0" smtClean="0">
                <a:latin typeface="Especial Kay" pitchFamily="2" charset="0"/>
              </a:rPr>
              <a:t>LAS PRUEBAS DE  USUARIO  DE BIOVERSA</a:t>
            </a:r>
            <a:endParaRPr lang="es-CO" sz="3200" b="1" dirty="0">
              <a:latin typeface="Especial Kay" pitchFamily="2" charset="0"/>
            </a:endParaRPr>
          </a:p>
        </p:txBody>
      </p:sp>
      <p:pic>
        <p:nvPicPr>
          <p:cNvPr id="37894" name="Imagen 15" descr="Foto-0034"/>
          <p:cNvPicPr>
            <a:picLocks noChangeAspect="1" noChangeArrowheads="1"/>
          </p:cNvPicPr>
          <p:nvPr/>
        </p:nvPicPr>
        <p:blipFill>
          <a:blip r:embed="rId2" cstate="print"/>
          <a:srcRect/>
          <a:stretch>
            <a:fillRect/>
          </a:stretch>
        </p:blipFill>
        <p:spPr bwMode="auto">
          <a:xfrm>
            <a:off x="190483" y="819142"/>
            <a:ext cx="1952625" cy="1466850"/>
          </a:xfrm>
          <a:prstGeom prst="rect">
            <a:avLst/>
          </a:prstGeom>
          <a:noFill/>
        </p:spPr>
      </p:pic>
      <p:pic>
        <p:nvPicPr>
          <p:cNvPr id="37893" name="Imagen 25" descr="DSCN5094"/>
          <p:cNvPicPr>
            <a:picLocks noChangeAspect="1" noChangeArrowheads="1"/>
          </p:cNvPicPr>
          <p:nvPr/>
        </p:nvPicPr>
        <p:blipFill>
          <a:blip r:embed="rId3" cstate="print"/>
          <a:srcRect/>
          <a:stretch>
            <a:fillRect/>
          </a:stretch>
        </p:blipFill>
        <p:spPr bwMode="auto">
          <a:xfrm>
            <a:off x="2214546" y="785794"/>
            <a:ext cx="1952625" cy="1466850"/>
          </a:xfrm>
          <a:prstGeom prst="rect">
            <a:avLst/>
          </a:prstGeom>
          <a:noFill/>
        </p:spPr>
      </p:pic>
      <p:pic>
        <p:nvPicPr>
          <p:cNvPr id="37892" name="Imagen 8" descr="DSCN5071"/>
          <p:cNvPicPr>
            <a:picLocks noChangeAspect="1" noChangeArrowheads="1"/>
          </p:cNvPicPr>
          <p:nvPr/>
        </p:nvPicPr>
        <p:blipFill>
          <a:blip r:embed="rId4" cstate="print"/>
          <a:srcRect/>
          <a:stretch>
            <a:fillRect/>
          </a:stretch>
        </p:blipFill>
        <p:spPr bwMode="auto">
          <a:xfrm>
            <a:off x="4214810" y="785794"/>
            <a:ext cx="1104900" cy="1476375"/>
          </a:xfrm>
          <a:prstGeom prst="rect">
            <a:avLst/>
          </a:prstGeom>
          <a:noFill/>
        </p:spPr>
      </p:pic>
      <p:pic>
        <p:nvPicPr>
          <p:cNvPr id="37891" name="Imagen 11" descr="DSCN5074"/>
          <p:cNvPicPr>
            <a:picLocks noChangeAspect="1" noChangeArrowheads="1"/>
          </p:cNvPicPr>
          <p:nvPr/>
        </p:nvPicPr>
        <p:blipFill>
          <a:blip r:embed="rId5" cstate="print"/>
          <a:srcRect/>
          <a:stretch>
            <a:fillRect/>
          </a:stretch>
        </p:blipFill>
        <p:spPr bwMode="auto">
          <a:xfrm>
            <a:off x="5357818" y="764429"/>
            <a:ext cx="2000264" cy="1502502"/>
          </a:xfrm>
          <a:prstGeom prst="rect">
            <a:avLst/>
          </a:prstGeom>
          <a:noFill/>
        </p:spPr>
      </p:pic>
      <p:pic>
        <p:nvPicPr>
          <p:cNvPr id="37890" name="Imagen 7" descr="Foto-0035"/>
          <p:cNvPicPr>
            <a:picLocks noChangeAspect="1" noChangeArrowheads="1"/>
          </p:cNvPicPr>
          <p:nvPr/>
        </p:nvPicPr>
        <p:blipFill>
          <a:blip r:embed="rId6" cstate="print"/>
          <a:srcRect/>
          <a:stretch>
            <a:fillRect/>
          </a:stretch>
        </p:blipFill>
        <p:spPr bwMode="auto">
          <a:xfrm>
            <a:off x="7429520" y="734648"/>
            <a:ext cx="1428760" cy="1522757"/>
          </a:xfrm>
          <a:prstGeom prst="rect">
            <a:avLst/>
          </a:prstGeom>
          <a:noFill/>
        </p:spPr>
      </p:pic>
      <p:sp>
        <p:nvSpPr>
          <p:cNvPr id="3789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sp>
        <p:nvSpPr>
          <p:cNvPr id="37896" name="Rectangle 8"/>
          <p:cNvSpPr>
            <a:spLocks noChangeArrowheads="1"/>
          </p:cNvSpPr>
          <p:nvPr/>
        </p:nvSpPr>
        <p:spPr bwMode="auto">
          <a:xfrm>
            <a:off x="0" y="1924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b="0" i="0" u="none" strike="noStrike" cap="none" normalizeH="0" baseline="0" smtClean="0">
                <a:ln>
                  <a:noFill/>
                </a:ln>
                <a:solidFill>
                  <a:srgbClr val="000000"/>
                </a:solidFill>
                <a:effectLst/>
                <a:latin typeface="Calibri" pitchFamily="34" charset="0"/>
                <a:ea typeface="Times New Roman" pitchFamily="18" charset="0"/>
                <a:cs typeface="Times New Roman" pitchFamily="18" charset="0"/>
              </a:rPr>
              <a:t> </a:t>
            </a:r>
            <a:endParaRPr kumimoji="0" lang="es-CO" sz="1800" b="0" i="0" u="none" strike="noStrike" cap="none" normalizeH="0" baseline="0" smtClean="0">
              <a:ln>
                <a:noFill/>
              </a:ln>
              <a:solidFill>
                <a:schemeClr val="tx1"/>
              </a:solidFill>
              <a:effectLst/>
              <a:latin typeface="Arial" pitchFamily="34" charset="0"/>
              <a:cs typeface="Arial" pitchFamily="34" charset="0"/>
            </a:endParaRPr>
          </a:p>
        </p:txBody>
      </p:sp>
      <p:sp>
        <p:nvSpPr>
          <p:cNvPr id="37897" name="Rectangle 9"/>
          <p:cNvSpPr>
            <a:spLocks noChangeArrowheads="1"/>
          </p:cNvSpPr>
          <p:nvPr/>
        </p:nvSpPr>
        <p:spPr bwMode="auto">
          <a:xfrm>
            <a:off x="0" y="4867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itchFamily="34" charset="0"/>
              <a:cs typeface="Arial" pitchFamily="34" charset="0"/>
            </a:endParaRPr>
          </a:p>
        </p:txBody>
      </p:sp>
      <p:sp>
        <p:nvSpPr>
          <p:cNvPr id="37898" name="Rectangle 10"/>
          <p:cNvSpPr>
            <a:spLocks noChangeArrowheads="1"/>
          </p:cNvSpPr>
          <p:nvPr/>
        </p:nvSpPr>
        <p:spPr bwMode="auto">
          <a:xfrm>
            <a:off x="0" y="9525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12 CuadroTexto"/>
          <p:cNvSpPr txBox="1"/>
          <p:nvPr/>
        </p:nvSpPr>
        <p:spPr>
          <a:xfrm>
            <a:off x="928662" y="5143512"/>
            <a:ext cx="7072362" cy="923330"/>
          </a:xfrm>
          <a:prstGeom prst="rect">
            <a:avLst/>
          </a:prstGeom>
          <a:noFill/>
        </p:spPr>
        <p:txBody>
          <a:bodyPr wrap="square" rtlCol="0">
            <a:spAutoFit/>
          </a:bodyPr>
          <a:lstStyle/>
          <a:p>
            <a:pPr lvl="0" algn="just"/>
            <a:r>
              <a:rPr lang="es-CO" b="1" dirty="0" smtClean="0"/>
              <a:t>Prueba de uso.</a:t>
            </a:r>
          </a:p>
          <a:p>
            <a:pPr lvl="0" algn="just"/>
            <a:endParaRPr lang="es-CO" b="1" dirty="0" smtClean="0"/>
          </a:p>
          <a:p>
            <a:pPr lvl="0" algn="just"/>
            <a:r>
              <a:rPr lang="es-CO" dirty="0" smtClean="0"/>
              <a:t>Manejo de la silla. Comodidad, tamaño, </a:t>
            </a:r>
          </a:p>
        </p:txBody>
      </p:sp>
      <p:pic>
        <p:nvPicPr>
          <p:cNvPr id="14" name="Picture 6"/>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
        <p:nvSpPr>
          <p:cNvPr id="15" name="14 Rectángulo"/>
          <p:cNvSpPr/>
          <p:nvPr/>
        </p:nvSpPr>
        <p:spPr>
          <a:xfrm>
            <a:off x="928662" y="2643182"/>
            <a:ext cx="7000924" cy="2308324"/>
          </a:xfrm>
          <a:prstGeom prst="rect">
            <a:avLst/>
          </a:prstGeom>
        </p:spPr>
        <p:txBody>
          <a:bodyPr wrap="square">
            <a:spAutoFit/>
          </a:bodyPr>
          <a:lstStyle/>
          <a:p>
            <a:pPr algn="just"/>
            <a:r>
              <a:rPr lang="es-CO" b="1" dirty="0" smtClean="0"/>
              <a:t>Prueba visual.</a:t>
            </a:r>
          </a:p>
          <a:p>
            <a:pPr algn="just"/>
            <a:endParaRPr lang="es-CO" dirty="0" smtClean="0"/>
          </a:p>
          <a:p>
            <a:pPr lvl="0" algn="just"/>
            <a:r>
              <a:rPr lang="es-CO" dirty="0" smtClean="0"/>
              <a:t>Formalmente- estéticamente </a:t>
            </a:r>
          </a:p>
          <a:p>
            <a:pPr lvl="0" algn="just"/>
            <a:r>
              <a:rPr lang="es-CO" dirty="0" smtClean="0"/>
              <a:t>Tamaño (según la función ver tv)</a:t>
            </a:r>
          </a:p>
          <a:p>
            <a:pPr lvl="0" algn="just"/>
            <a:r>
              <a:rPr lang="es-CO" dirty="0" smtClean="0"/>
              <a:t>Colores:</a:t>
            </a:r>
          </a:p>
          <a:p>
            <a:pPr lvl="0" algn="just"/>
            <a:r>
              <a:rPr lang="es-CO" dirty="0" smtClean="0"/>
              <a:t>Comodidad según lo que se puede observar en las imágenes:</a:t>
            </a:r>
          </a:p>
          <a:p>
            <a:pPr lvl="0" algn="just"/>
            <a:r>
              <a:rPr lang="es-CO" dirty="0" smtClean="0"/>
              <a:t>Diseño está enfocado a un usuario joven</a:t>
            </a:r>
          </a:p>
          <a:p>
            <a:pPr lvl="0" algn="just"/>
            <a:r>
              <a:rPr lang="es-CO" dirty="0" smtClean="0"/>
              <a:t>Material y labor ambiental que se realiza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7894"/>
                                        </p:tgtEl>
                                        <p:attrNameLst>
                                          <p:attrName>style.visibility</p:attrName>
                                        </p:attrNameLst>
                                      </p:cBhvr>
                                      <p:to>
                                        <p:strVal val="visible"/>
                                      </p:to>
                                    </p:set>
                                    <p:animEffect transition="in" filter="wipe(down)">
                                      <p:cBhvr>
                                        <p:cTn id="12" dur="500"/>
                                        <p:tgtEl>
                                          <p:spTgt spid="3789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7893"/>
                                        </p:tgtEl>
                                        <p:attrNameLst>
                                          <p:attrName>style.visibility</p:attrName>
                                        </p:attrNameLst>
                                      </p:cBhvr>
                                      <p:to>
                                        <p:strVal val="visible"/>
                                      </p:to>
                                    </p:set>
                                    <p:animEffect transition="in" filter="wipe(down)">
                                      <p:cBhvr>
                                        <p:cTn id="17" dur="500"/>
                                        <p:tgtEl>
                                          <p:spTgt spid="3789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7892"/>
                                        </p:tgtEl>
                                        <p:attrNameLst>
                                          <p:attrName>style.visibility</p:attrName>
                                        </p:attrNameLst>
                                      </p:cBhvr>
                                      <p:to>
                                        <p:strVal val="visible"/>
                                      </p:to>
                                    </p:set>
                                    <p:animEffect transition="in" filter="wipe(down)">
                                      <p:cBhvr>
                                        <p:cTn id="22" dur="500"/>
                                        <p:tgtEl>
                                          <p:spTgt spid="3789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7891"/>
                                        </p:tgtEl>
                                        <p:attrNameLst>
                                          <p:attrName>style.visibility</p:attrName>
                                        </p:attrNameLst>
                                      </p:cBhvr>
                                      <p:to>
                                        <p:strVal val="visible"/>
                                      </p:to>
                                    </p:set>
                                    <p:animEffect transition="in" filter="wipe(down)">
                                      <p:cBhvr>
                                        <p:cTn id="27" dur="500"/>
                                        <p:tgtEl>
                                          <p:spTgt spid="3789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7890"/>
                                        </p:tgtEl>
                                        <p:attrNameLst>
                                          <p:attrName>style.visibility</p:attrName>
                                        </p:attrNameLst>
                                      </p:cBhvr>
                                      <p:to>
                                        <p:strVal val="visible"/>
                                      </p:to>
                                    </p:set>
                                    <p:animEffect transition="in" filter="wipe(down)">
                                      <p:cBhvr>
                                        <p:cTn id="32" dur="500"/>
                                        <p:tgtEl>
                                          <p:spTgt spid="3789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285720" y="285728"/>
            <a:ext cx="4638578" cy="584775"/>
          </a:xfrm>
          <a:prstGeom prst="rect">
            <a:avLst/>
          </a:prstGeom>
          <a:noFill/>
        </p:spPr>
        <p:txBody>
          <a:bodyPr wrap="none" rtlCol="0">
            <a:spAutoFit/>
          </a:bodyPr>
          <a:lstStyle/>
          <a:p>
            <a:r>
              <a:rPr lang="es-CO" sz="3200" b="1" dirty="0" smtClean="0">
                <a:latin typeface="Especial Kay" pitchFamily="2" charset="0"/>
              </a:rPr>
              <a:t>LOS RESULTADOS DE BIOVERSA.</a:t>
            </a:r>
            <a:endParaRPr lang="es-CO" sz="3200" b="1" dirty="0">
              <a:latin typeface="Especial Kay" pitchFamily="2" charset="0"/>
            </a:endParaRPr>
          </a:p>
        </p:txBody>
      </p:sp>
      <p:pic>
        <p:nvPicPr>
          <p:cNvPr id="3"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pic>
        <p:nvPicPr>
          <p:cNvPr id="5" name="4 Imagen" descr="C:\Users\Alejandra Urrea\Desktop\ALE U\proyecto de grado\FOTOS DEL DISEÑO\DSCN5133.JPG"/>
          <p:cNvPicPr/>
          <p:nvPr/>
        </p:nvPicPr>
        <p:blipFill>
          <a:blip r:embed="rId3" cstate="email"/>
          <a:srcRect/>
          <a:stretch>
            <a:fillRect/>
          </a:stretch>
        </p:blipFill>
        <p:spPr bwMode="auto">
          <a:xfrm>
            <a:off x="608992" y="4572008"/>
            <a:ext cx="2462810" cy="1847850"/>
          </a:xfrm>
          <a:prstGeom prst="rect">
            <a:avLst/>
          </a:prstGeom>
          <a:noFill/>
          <a:ln w="9525">
            <a:noFill/>
            <a:miter lim="800000"/>
            <a:headEnd/>
            <a:tailEnd/>
          </a:ln>
        </p:spPr>
      </p:pic>
      <p:pic>
        <p:nvPicPr>
          <p:cNvPr id="5122" name="Picture 2" descr="C:\Users\Alejandra Urrea\Desktop\ALE U\proyecto de grado\FOTOS DEL DISEÑO\DSCN5134.JPG"/>
          <p:cNvPicPr>
            <a:picLocks noChangeAspect="1" noChangeArrowheads="1"/>
          </p:cNvPicPr>
          <p:nvPr/>
        </p:nvPicPr>
        <p:blipFill>
          <a:blip r:embed="rId4" cstate="print"/>
          <a:srcRect/>
          <a:stretch>
            <a:fillRect/>
          </a:stretch>
        </p:blipFill>
        <p:spPr bwMode="auto">
          <a:xfrm>
            <a:off x="3571868" y="4554525"/>
            <a:ext cx="2500330" cy="1874871"/>
          </a:xfrm>
          <a:prstGeom prst="rect">
            <a:avLst/>
          </a:prstGeom>
          <a:noFill/>
        </p:spPr>
      </p:pic>
      <p:pic>
        <p:nvPicPr>
          <p:cNvPr id="5123" name="Picture 3" descr="C:\Users\Alejandra Urrea\Desktop\ALE U\proyecto de grado\FOTOS DEL DISEÑO\DSCN5136.JPG"/>
          <p:cNvPicPr>
            <a:picLocks noChangeAspect="1" noChangeArrowheads="1"/>
          </p:cNvPicPr>
          <p:nvPr/>
        </p:nvPicPr>
        <p:blipFill>
          <a:blip r:embed="rId5" cstate="print"/>
          <a:srcRect/>
          <a:stretch>
            <a:fillRect/>
          </a:stretch>
        </p:blipFill>
        <p:spPr bwMode="auto">
          <a:xfrm>
            <a:off x="6643702" y="4572008"/>
            <a:ext cx="1357322" cy="1810127"/>
          </a:xfrm>
          <a:prstGeom prst="rect">
            <a:avLst/>
          </a:prstGeom>
          <a:noFill/>
        </p:spPr>
      </p:pic>
      <p:graphicFrame>
        <p:nvGraphicFramePr>
          <p:cNvPr id="13" name="12 Tabla"/>
          <p:cNvGraphicFramePr>
            <a:graphicFrameLocks noGrp="1"/>
          </p:cNvGraphicFramePr>
          <p:nvPr/>
        </p:nvGraphicFramePr>
        <p:xfrm>
          <a:off x="285720" y="1008894"/>
          <a:ext cx="8572560" cy="3277362"/>
        </p:xfrm>
        <a:graphic>
          <a:graphicData uri="http://schemas.openxmlformats.org/drawingml/2006/table">
            <a:tbl>
              <a:tblPr>
                <a:tableStyleId>{69C7853C-536D-4A76-A0AE-DD22124D55A5}</a:tableStyleId>
              </a:tblPr>
              <a:tblGrid>
                <a:gridCol w="8572560"/>
              </a:tblGrid>
              <a:tr h="0">
                <a:tc>
                  <a:txBody>
                    <a:bodyPr/>
                    <a:lstStyle/>
                    <a:p>
                      <a:pPr>
                        <a:lnSpc>
                          <a:spcPct val="115000"/>
                        </a:lnSpc>
                        <a:spcAft>
                          <a:spcPts val="0"/>
                        </a:spcAft>
                      </a:pPr>
                      <a:r>
                        <a:rPr lang="es-CO" sz="1700"/>
                        <a:t>El prototipo resulto cómodo, pero es más cómodo con un cojín auxiliar.</a:t>
                      </a:r>
                      <a:endParaRPr lang="es-CO" sz="1700">
                        <a:latin typeface="Calibri"/>
                        <a:ea typeface="Calibri"/>
                        <a:cs typeface="Times New Roman"/>
                      </a:endParaRPr>
                    </a:p>
                  </a:txBody>
                  <a:tcPr marL="68580" marR="68580" marT="0" marB="0"/>
                </a:tc>
              </a:tr>
              <a:tr h="0">
                <a:tc>
                  <a:txBody>
                    <a:bodyPr/>
                    <a:lstStyle/>
                    <a:p>
                      <a:pPr>
                        <a:lnSpc>
                          <a:spcPct val="115000"/>
                        </a:lnSpc>
                        <a:spcAft>
                          <a:spcPts val="0"/>
                        </a:spcAft>
                      </a:pPr>
                      <a:r>
                        <a:rPr lang="es-CO" sz="1700"/>
                        <a:t>Permite descanso para el cuerpo cuando se ve televisión</a:t>
                      </a:r>
                      <a:endParaRPr lang="es-CO" sz="1700">
                        <a:latin typeface="Calibri"/>
                        <a:ea typeface="Calibri"/>
                        <a:cs typeface="Times New Roman"/>
                      </a:endParaRPr>
                    </a:p>
                  </a:txBody>
                  <a:tcPr marL="68580" marR="68580" marT="0" marB="0"/>
                </a:tc>
              </a:tr>
              <a:tr h="0">
                <a:tc>
                  <a:txBody>
                    <a:bodyPr/>
                    <a:lstStyle/>
                    <a:p>
                      <a:pPr>
                        <a:lnSpc>
                          <a:spcPct val="115000"/>
                        </a:lnSpc>
                        <a:spcAft>
                          <a:spcPts val="0"/>
                        </a:spcAft>
                      </a:pPr>
                      <a:r>
                        <a:rPr lang="es-CO" sz="1700"/>
                        <a:t>Se presta para funciones como leer o recostarse un rato.</a:t>
                      </a:r>
                      <a:endParaRPr lang="es-CO" sz="1700">
                        <a:latin typeface="Calibri"/>
                        <a:ea typeface="Calibri"/>
                        <a:cs typeface="Times New Roman"/>
                      </a:endParaRPr>
                    </a:p>
                  </a:txBody>
                  <a:tcPr marL="68580" marR="68580" marT="0" marB="0"/>
                </a:tc>
              </a:tr>
              <a:tr h="0">
                <a:tc>
                  <a:txBody>
                    <a:bodyPr/>
                    <a:lstStyle/>
                    <a:p>
                      <a:pPr>
                        <a:lnSpc>
                          <a:spcPct val="115000"/>
                        </a:lnSpc>
                        <a:spcAft>
                          <a:spcPts val="0"/>
                        </a:spcAft>
                      </a:pPr>
                      <a:r>
                        <a:rPr lang="es-CO" sz="1700"/>
                        <a:t>El ensamble es fácil y se acopla de manera segura y entendible para el usuario</a:t>
                      </a:r>
                      <a:endParaRPr lang="es-CO" sz="1700">
                        <a:latin typeface="Calibri"/>
                        <a:ea typeface="Calibri"/>
                        <a:cs typeface="Times New Roman"/>
                      </a:endParaRPr>
                    </a:p>
                  </a:txBody>
                  <a:tcPr marL="68580" marR="68580" marT="0" marB="0"/>
                </a:tc>
              </a:tr>
              <a:tr h="0">
                <a:tc>
                  <a:txBody>
                    <a:bodyPr/>
                    <a:lstStyle/>
                    <a:p>
                      <a:pPr>
                        <a:lnSpc>
                          <a:spcPct val="115000"/>
                        </a:lnSpc>
                        <a:spcAft>
                          <a:spcPts val="0"/>
                        </a:spcAft>
                      </a:pPr>
                      <a:r>
                        <a:rPr lang="es-CO" sz="1700"/>
                        <a:t>El aspecto modular llamo la atención y fue de agrado, por la versatilidad que presenta, sobre todo en el modo de guardar y transportar el sistema.</a:t>
                      </a:r>
                      <a:endParaRPr lang="es-CO" sz="1700">
                        <a:latin typeface="Calibri"/>
                        <a:ea typeface="Calibri"/>
                        <a:cs typeface="Times New Roman"/>
                      </a:endParaRPr>
                    </a:p>
                  </a:txBody>
                  <a:tcPr marL="68580" marR="68580" marT="0" marB="0"/>
                </a:tc>
              </a:tr>
              <a:tr h="0">
                <a:tc>
                  <a:txBody>
                    <a:bodyPr/>
                    <a:lstStyle/>
                    <a:p>
                      <a:pPr>
                        <a:lnSpc>
                          <a:spcPct val="115000"/>
                        </a:lnSpc>
                        <a:spcAft>
                          <a:spcPts val="0"/>
                        </a:spcAft>
                      </a:pPr>
                      <a:r>
                        <a:rPr lang="es-CO" sz="1700"/>
                        <a:t>Es un producto que aporta a la reducción de desecho de EPS considerándose un eco mueble.</a:t>
                      </a:r>
                      <a:endParaRPr lang="es-CO" sz="1700">
                        <a:latin typeface="Calibri"/>
                        <a:ea typeface="Calibri"/>
                        <a:cs typeface="Times New Roman"/>
                      </a:endParaRPr>
                    </a:p>
                  </a:txBody>
                  <a:tcPr marL="68580" marR="68580" marT="0" marB="0"/>
                </a:tc>
              </a:tr>
              <a:tr h="0">
                <a:tc>
                  <a:txBody>
                    <a:bodyPr/>
                    <a:lstStyle/>
                    <a:p>
                      <a:pPr>
                        <a:lnSpc>
                          <a:spcPct val="115000"/>
                        </a:lnSpc>
                        <a:spcAft>
                          <a:spcPts val="0"/>
                        </a:spcAft>
                      </a:pPr>
                      <a:r>
                        <a:rPr lang="es-CO" sz="1700"/>
                        <a:t>El tamaño del sistema, para algunos es grande, y para otros es apropiado para un mejor descanso.</a:t>
                      </a:r>
                      <a:endParaRPr lang="es-CO" sz="1700">
                        <a:latin typeface="Calibri"/>
                        <a:ea typeface="Calibri"/>
                        <a:cs typeface="Times New Roman"/>
                      </a:endParaRPr>
                    </a:p>
                  </a:txBody>
                  <a:tcPr marL="68580" marR="68580" marT="0" marB="0"/>
                </a:tc>
              </a:tr>
              <a:tr h="0">
                <a:tc>
                  <a:txBody>
                    <a:bodyPr/>
                    <a:lstStyle/>
                    <a:p>
                      <a:pPr>
                        <a:lnSpc>
                          <a:spcPct val="115000"/>
                        </a:lnSpc>
                        <a:spcAft>
                          <a:spcPts val="0"/>
                        </a:spcAft>
                      </a:pPr>
                      <a:r>
                        <a:rPr lang="es-CO" sz="1700"/>
                        <a:t>El diseño del sistema se considero de agrado para el usuario, por la forma y los colores que uso.</a:t>
                      </a:r>
                      <a:endParaRPr lang="es-CO" sz="1700">
                        <a:latin typeface="Calibri"/>
                        <a:ea typeface="Calibri"/>
                        <a:cs typeface="Times New Roman"/>
                      </a:endParaRPr>
                    </a:p>
                  </a:txBody>
                  <a:tcPr marL="68580" marR="68580" marT="0" marB="0"/>
                </a:tc>
              </a:tr>
              <a:tr h="0">
                <a:tc>
                  <a:txBody>
                    <a:bodyPr/>
                    <a:lstStyle/>
                    <a:p>
                      <a:pPr>
                        <a:lnSpc>
                          <a:spcPct val="115000"/>
                        </a:lnSpc>
                        <a:spcAft>
                          <a:spcPts val="0"/>
                        </a:spcAft>
                      </a:pPr>
                      <a:r>
                        <a:rPr lang="es-CO" sz="1700" dirty="0"/>
                        <a:t>Según las pruebas técnicas, el prototipo es seguro, estable y resistente.</a:t>
                      </a:r>
                      <a:endParaRPr lang="es-CO" sz="1700" dirty="0">
                        <a:latin typeface="Calibri"/>
                        <a:ea typeface="Calibri"/>
                        <a:cs typeface="Times New Roman"/>
                      </a:endParaRPr>
                    </a:p>
                  </a:txBody>
                  <a:tcPr marL="68580" marR="68580" marT="0" marB="0"/>
                </a:tc>
              </a:tr>
            </a:tbl>
          </a:graphicData>
        </a:graphic>
      </p:graphicFrame>
      <p:pic>
        <p:nvPicPr>
          <p:cNvPr id="14" name="Picture 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123"/>
                                        </p:tgtEl>
                                        <p:attrNameLst>
                                          <p:attrName>style.visibility</p:attrName>
                                        </p:attrNameLst>
                                      </p:cBhvr>
                                      <p:to>
                                        <p:strVal val="visible"/>
                                      </p:to>
                                    </p:set>
                                    <p:animEffect transition="in" filter="wipe(down)">
                                      <p:cBhvr>
                                        <p:cTn id="17" dur="500"/>
                                        <p:tgtEl>
                                          <p:spTgt spid="5123"/>
                                        </p:tgtEl>
                                      </p:cBhvr>
                                    </p:animEffect>
                                  </p:childTnLst>
                                </p:cTn>
                              </p:par>
                              <p:par>
                                <p:cTn id="18" presetID="22" presetClass="entr" presetSubtype="4" fill="hold" nodeType="withEffect">
                                  <p:stCondLst>
                                    <p:cond delay="0"/>
                                  </p:stCondLst>
                                  <p:childTnLst>
                                    <p:set>
                                      <p:cBhvr>
                                        <p:cTn id="19" dur="1" fill="hold">
                                          <p:stCondLst>
                                            <p:cond delay="0"/>
                                          </p:stCondLst>
                                        </p:cTn>
                                        <p:tgtEl>
                                          <p:spTgt spid="5122"/>
                                        </p:tgtEl>
                                        <p:attrNameLst>
                                          <p:attrName>style.visibility</p:attrName>
                                        </p:attrNameLst>
                                      </p:cBhvr>
                                      <p:to>
                                        <p:strVal val="visible"/>
                                      </p:to>
                                    </p:set>
                                    <p:animEffect transition="in" filter="wipe(down)">
                                      <p:cBhvr>
                                        <p:cTn id="20" dur="500"/>
                                        <p:tgtEl>
                                          <p:spTgt spid="5122"/>
                                        </p:tgtEl>
                                      </p:cBhvr>
                                    </p:animEffect>
                                  </p:childTnLst>
                                </p:cTn>
                              </p:par>
                              <p:par>
                                <p:cTn id="21" presetID="2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sp>
        <p:nvSpPr>
          <p:cNvPr id="3" name="2 CuadroTexto"/>
          <p:cNvSpPr txBox="1"/>
          <p:nvPr/>
        </p:nvSpPr>
        <p:spPr>
          <a:xfrm>
            <a:off x="285720" y="285728"/>
            <a:ext cx="6549806" cy="584775"/>
          </a:xfrm>
          <a:prstGeom prst="rect">
            <a:avLst/>
          </a:prstGeom>
          <a:noFill/>
        </p:spPr>
        <p:txBody>
          <a:bodyPr wrap="none" rtlCol="0">
            <a:spAutoFit/>
          </a:bodyPr>
          <a:lstStyle/>
          <a:p>
            <a:r>
              <a:rPr lang="es-CO" sz="3200" b="1" dirty="0" smtClean="0">
                <a:latin typeface="Especial Kay" pitchFamily="2" charset="0"/>
              </a:rPr>
              <a:t>LOS REDUCCION DEL IMPACTO  DE  BIOVERSA.</a:t>
            </a:r>
            <a:endParaRPr lang="es-CO" sz="3200" b="1" dirty="0">
              <a:latin typeface="Especial Kay" pitchFamily="2" charset="0"/>
            </a:endParaRPr>
          </a:p>
        </p:txBody>
      </p:sp>
      <p:graphicFrame>
        <p:nvGraphicFramePr>
          <p:cNvPr id="4" name="3 Tabla"/>
          <p:cNvGraphicFramePr>
            <a:graphicFrameLocks noGrp="1"/>
          </p:cNvGraphicFramePr>
          <p:nvPr/>
        </p:nvGraphicFramePr>
        <p:xfrm>
          <a:off x="1643042" y="2143116"/>
          <a:ext cx="5749290" cy="630936"/>
        </p:xfrm>
        <a:graphic>
          <a:graphicData uri="http://schemas.openxmlformats.org/drawingml/2006/table">
            <a:tbl>
              <a:tblPr/>
              <a:tblGrid>
                <a:gridCol w="840740"/>
                <a:gridCol w="543560"/>
                <a:gridCol w="543560"/>
                <a:gridCol w="501015"/>
                <a:gridCol w="542925"/>
                <a:gridCol w="542925"/>
                <a:gridCol w="605790"/>
                <a:gridCol w="542925"/>
                <a:gridCol w="542925"/>
                <a:gridCol w="542925"/>
              </a:tblGrid>
              <a:tr h="0">
                <a:tc>
                  <a:txBody>
                    <a:bodyPr/>
                    <a:lstStyle/>
                    <a:p>
                      <a:pPr algn="just">
                        <a:lnSpc>
                          <a:spcPct val="115000"/>
                        </a:lnSpc>
                        <a:spcAft>
                          <a:spcPts val="0"/>
                        </a:spcAft>
                      </a:pPr>
                      <a:r>
                        <a:rPr lang="es-CO" sz="1200" b="1" dirty="0">
                          <a:latin typeface="Arial"/>
                          <a:ea typeface="Calibri"/>
                          <a:cs typeface="Times New Roman"/>
                        </a:rPr>
                        <a:t>Meses</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1</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2</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3</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4</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6</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7</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dirty="0">
                          <a:latin typeface="Arial"/>
                          <a:ea typeface="Calibri"/>
                          <a:cs typeface="Times New Roman"/>
                        </a:rPr>
                        <a:t>8</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9</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CO" sz="1200" b="1">
                          <a:latin typeface="Arial"/>
                          <a:ea typeface="Calibri"/>
                          <a:cs typeface="Times New Roman"/>
                        </a:rPr>
                        <a:t>m³</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2670 </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1376</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957</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2105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1936</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dirty="0">
                          <a:latin typeface="Arial"/>
                          <a:ea typeface="Calibri"/>
                          <a:cs typeface="Times New Roman"/>
                        </a:rPr>
                        <a:t>1578</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1914</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1194</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1710</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CO" sz="1200" b="1">
                          <a:latin typeface="Arial"/>
                          <a:ea typeface="Calibri"/>
                          <a:cs typeface="Times New Roman"/>
                        </a:rPr>
                        <a:t>Promedio</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9">
                  <a:txBody>
                    <a:bodyPr/>
                    <a:lstStyle/>
                    <a:p>
                      <a:pPr algn="ctr">
                        <a:lnSpc>
                          <a:spcPct val="115000"/>
                        </a:lnSpc>
                        <a:spcAft>
                          <a:spcPts val="0"/>
                        </a:spcAft>
                      </a:pPr>
                      <a:r>
                        <a:rPr lang="es-CO" sz="1200" dirty="0">
                          <a:latin typeface="Arial"/>
                          <a:ea typeface="Calibri"/>
                          <a:cs typeface="Times New Roman"/>
                        </a:rPr>
                        <a:t>1715 al mes.</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r>
            </a:tbl>
          </a:graphicData>
        </a:graphic>
      </p:graphicFrame>
      <p:sp>
        <p:nvSpPr>
          <p:cNvPr id="4097" name="Rectangle 1"/>
          <p:cNvSpPr>
            <a:spLocks noChangeArrowheads="1"/>
          </p:cNvSpPr>
          <p:nvPr/>
        </p:nvSpPr>
        <p:spPr bwMode="auto">
          <a:xfrm>
            <a:off x="714348" y="3357562"/>
            <a:ext cx="7929618"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Cantidad de volumen del sistema BIOVERSA: 728210 cm</a:t>
            </a:r>
            <a:r>
              <a:rPr kumimoji="0" lang="es-CO" b="0" i="0" u="none" strike="noStrike" cap="none" normalizeH="0" baseline="0" dirty="0" smtClean="0">
                <a:ln>
                  <a:noFill/>
                </a:ln>
                <a:solidFill>
                  <a:schemeClr val="tx1"/>
                </a:solidFill>
                <a:effectLst/>
                <a:latin typeface="Calibri"/>
                <a:ea typeface="Calibri" pitchFamily="34" charset="0"/>
                <a:cs typeface="Arial" pitchFamily="34" charset="0"/>
              </a:rPr>
              <a:t>³</a:t>
            </a:r>
            <a:r>
              <a:rPr lang="es-CO" dirty="0" smtClean="0">
                <a:latin typeface="Arial" pitchFamily="34" charset="0"/>
                <a:ea typeface="Calibri" pitchFamily="34" charset="0"/>
                <a:cs typeface="Arial" pitchFamily="34" charset="0"/>
              </a:rPr>
              <a:t> (</a:t>
            </a: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 0.73 m</a:t>
            </a:r>
            <a:r>
              <a:rPr kumimoji="0" lang="es-CO" b="0" i="0" u="none" strike="noStrike" cap="none" normalizeH="0" baseline="0" dirty="0" smtClean="0">
                <a:ln>
                  <a:noFill/>
                </a:ln>
                <a:solidFill>
                  <a:schemeClr val="tx1"/>
                </a:solidFill>
                <a:effectLst/>
                <a:latin typeface="Calibri"/>
                <a:ea typeface="Calibri" pitchFamily="34" charset="0"/>
                <a:cs typeface="Arial" pitchFamily="34" charset="0"/>
              </a:rPr>
              <a:t>³)</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Al compararlo con la cantidad promedio mensual del desecho se obtiene una reducción del 0.04% con el prototipo, una cantidad pequeña en comparación de lo que se desecha, sin embargo, el propósito del proyecto es incentivar el uso de este desecho demostrando que tiene una oportunidad de ser usado.</a:t>
            </a:r>
            <a:endParaRPr kumimoji="0" lang="es-CO"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5 CuadroTexto"/>
          <p:cNvSpPr txBox="1"/>
          <p:nvPr/>
        </p:nvSpPr>
        <p:spPr>
          <a:xfrm>
            <a:off x="1643042" y="1357298"/>
            <a:ext cx="5878597" cy="646331"/>
          </a:xfrm>
          <a:prstGeom prst="rect">
            <a:avLst/>
          </a:prstGeom>
          <a:noFill/>
        </p:spPr>
        <p:txBody>
          <a:bodyPr wrap="none" rtlCol="0">
            <a:spAutoFit/>
          </a:bodyPr>
          <a:lstStyle/>
          <a:p>
            <a:pPr algn="ctr"/>
            <a:r>
              <a:rPr lang="es-CO" dirty="0" smtClean="0">
                <a:latin typeface="Arial" pitchFamily="34" charset="0"/>
                <a:cs typeface="Arial" pitchFamily="34" charset="0"/>
              </a:rPr>
              <a:t>Tabla del consumo promedio de EPS en constructoras. </a:t>
            </a:r>
          </a:p>
          <a:p>
            <a:pPr algn="ctr"/>
            <a:r>
              <a:rPr lang="es-CO" dirty="0" smtClean="0">
                <a:latin typeface="Arial" pitchFamily="34" charset="0"/>
                <a:cs typeface="Arial" pitchFamily="34" charset="0"/>
              </a:rPr>
              <a:t>(proveído por Precomprimidos S.A </a:t>
            </a:r>
            <a:endParaRPr lang="es-CO" dirty="0">
              <a:latin typeface="Arial" pitchFamily="34" charset="0"/>
              <a:cs typeface="Arial" pitchFamily="34" charset="0"/>
            </a:endParaRPr>
          </a:p>
        </p:txBody>
      </p:sp>
      <p:sp>
        <p:nvSpPr>
          <p:cNvPr id="7" name="6 Rectángulo"/>
          <p:cNvSpPr/>
          <p:nvPr/>
        </p:nvSpPr>
        <p:spPr>
          <a:xfrm>
            <a:off x="571472" y="3286124"/>
            <a:ext cx="8286808" cy="2286016"/>
          </a:xfrm>
          <a:prstGeom prst="rect">
            <a:avLst/>
          </a:prstGeom>
          <a:noFill/>
          <a:ln>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par>
                                <p:cTn id="13" presetID="2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4097"/>
                                        </p:tgtEl>
                                        <p:attrNameLst>
                                          <p:attrName>style.visibility</p:attrName>
                                        </p:attrNameLst>
                                      </p:cBhvr>
                                      <p:to>
                                        <p:strVal val="visible"/>
                                      </p:to>
                                    </p:set>
                                    <p:animEffect transition="in" filter="wipe(down)">
                                      <p:cBhvr>
                                        <p:cTn id="20" dur="500"/>
                                        <p:tgtEl>
                                          <p:spTgt spid="4097"/>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097" grpId="0"/>
      <p:bldP spid="6" grpId="0"/>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sp>
        <p:nvSpPr>
          <p:cNvPr id="3" name="2 CuadroTexto"/>
          <p:cNvSpPr txBox="1"/>
          <p:nvPr/>
        </p:nvSpPr>
        <p:spPr>
          <a:xfrm>
            <a:off x="285720" y="285728"/>
            <a:ext cx="5616089" cy="584775"/>
          </a:xfrm>
          <a:prstGeom prst="rect">
            <a:avLst/>
          </a:prstGeom>
          <a:noFill/>
        </p:spPr>
        <p:txBody>
          <a:bodyPr wrap="none" rtlCol="0">
            <a:spAutoFit/>
          </a:bodyPr>
          <a:lstStyle/>
          <a:p>
            <a:r>
              <a:rPr lang="es-CO" sz="3200" b="1" dirty="0" smtClean="0">
                <a:latin typeface="Especial Kay" pitchFamily="2" charset="0"/>
              </a:rPr>
              <a:t>CONCLUSIONES  Y  RECOMENDACIONES </a:t>
            </a:r>
            <a:endParaRPr lang="es-CO" sz="3200" b="1" dirty="0">
              <a:latin typeface="Especial Kay" pitchFamily="2" charset="0"/>
            </a:endParaRPr>
          </a:p>
        </p:txBody>
      </p:sp>
      <p:pic>
        <p:nvPicPr>
          <p:cNvPr id="4"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
        <p:nvSpPr>
          <p:cNvPr id="43012" name="Rectangle 4"/>
          <p:cNvSpPr>
            <a:spLocks noChangeArrowheads="1"/>
          </p:cNvSpPr>
          <p:nvPr/>
        </p:nvSpPr>
        <p:spPr bwMode="auto">
          <a:xfrm>
            <a:off x="0" y="1609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grpSp>
        <p:nvGrpSpPr>
          <p:cNvPr id="18" name="17 Grupo"/>
          <p:cNvGrpSpPr/>
          <p:nvPr/>
        </p:nvGrpSpPr>
        <p:grpSpPr>
          <a:xfrm>
            <a:off x="5286380" y="1071546"/>
            <a:ext cx="3214709" cy="2428893"/>
            <a:chOff x="5500695" y="1857363"/>
            <a:chExt cx="3214709" cy="2428893"/>
          </a:xfrm>
        </p:grpSpPr>
        <p:pic>
          <p:nvPicPr>
            <p:cNvPr id="43010" name="Imagen 19" descr="Foto-0015"/>
            <p:cNvPicPr>
              <a:picLocks noChangeAspect="1" noChangeArrowheads="1"/>
            </p:cNvPicPr>
            <p:nvPr/>
          </p:nvPicPr>
          <p:blipFill>
            <a:blip r:embed="rId4" cstate="print"/>
            <a:srcRect/>
            <a:stretch>
              <a:fillRect/>
            </a:stretch>
          </p:blipFill>
          <p:spPr bwMode="auto">
            <a:xfrm>
              <a:off x="7143769" y="1857363"/>
              <a:ext cx="1533525" cy="1152525"/>
            </a:xfrm>
            <a:prstGeom prst="rect">
              <a:avLst/>
            </a:prstGeom>
            <a:noFill/>
          </p:spPr>
        </p:pic>
        <p:pic>
          <p:nvPicPr>
            <p:cNvPr id="43009" name="Imagen 17" descr="Foto-0013"/>
            <p:cNvPicPr>
              <a:picLocks noChangeAspect="1" noChangeArrowheads="1"/>
            </p:cNvPicPr>
            <p:nvPr/>
          </p:nvPicPr>
          <p:blipFill>
            <a:blip r:embed="rId5" cstate="print"/>
            <a:srcRect/>
            <a:stretch>
              <a:fillRect/>
            </a:stretch>
          </p:blipFill>
          <p:spPr bwMode="auto">
            <a:xfrm>
              <a:off x="5500695" y="1857363"/>
              <a:ext cx="1543050" cy="1152525"/>
            </a:xfrm>
            <a:prstGeom prst="rect">
              <a:avLst/>
            </a:prstGeom>
            <a:noFill/>
          </p:spPr>
        </p:pic>
        <p:pic>
          <p:nvPicPr>
            <p:cNvPr id="9" name="8 Imagen" descr="C:\Users\Alejandra Urrea\Desktop\ALE U\proyecto de grado\fotos proceso\Foto-0014.jpg"/>
            <p:cNvPicPr/>
            <p:nvPr/>
          </p:nvPicPr>
          <p:blipFill>
            <a:blip r:embed="rId6" cstate="email"/>
            <a:srcRect/>
            <a:stretch>
              <a:fillRect/>
            </a:stretch>
          </p:blipFill>
          <p:spPr bwMode="auto">
            <a:xfrm>
              <a:off x="5500695" y="3071809"/>
              <a:ext cx="1571636" cy="1214446"/>
            </a:xfrm>
            <a:prstGeom prst="rect">
              <a:avLst/>
            </a:prstGeom>
            <a:noFill/>
            <a:ln w="9525">
              <a:noFill/>
              <a:miter lim="800000"/>
              <a:headEnd/>
              <a:tailEnd/>
            </a:ln>
          </p:spPr>
        </p:pic>
        <p:pic>
          <p:nvPicPr>
            <p:cNvPr id="10" name="9 Imagen" descr="C:\Users\Alejandra Urrea\Desktop\ALE U\proyecto de grado\fotos proceso\Foto-0016.jpg"/>
            <p:cNvPicPr/>
            <p:nvPr/>
          </p:nvPicPr>
          <p:blipFill>
            <a:blip r:embed="rId7" cstate="email"/>
            <a:srcRect/>
            <a:stretch>
              <a:fillRect/>
            </a:stretch>
          </p:blipFill>
          <p:spPr bwMode="auto">
            <a:xfrm rot="5400000">
              <a:off x="7643835" y="1928801"/>
              <a:ext cx="1071568" cy="928694"/>
            </a:xfrm>
            <a:prstGeom prst="rect">
              <a:avLst/>
            </a:prstGeom>
            <a:noFill/>
            <a:ln w="9525">
              <a:noFill/>
              <a:miter lim="800000"/>
              <a:headEnd/>
              <a:tailEnd/>
            </a:ln>
          </p:spPr>
        </p:pic>
        <p:pic>
          <p:nvPicPr>
            <p:cNvPr id="11" name="10 Imagen" descr="F:\DCIM\104NIKON\DSCN5138.JPG"/>
            <p:cNvPicPr/>
            <p:nvPr/>
          </p:nvPicPr>
          <p:blipFill>
            <a:blip r:embed="rId8" cstate="email"/>
            <a:srcRect/>
            <a:stretch>
              <a:fillRect/>
            </a:stretch>
          </p:blipFill>
          <p:spPr bwMode="auto">
            <a:xfrm>
              <a:off x="7143768" y="3071810"/>
              <a:ext cx="1571636" cy="1214446"/>
            </a:xfrm>
            <a:prstGeom prst="rect">
              <a:avLst/>
            </a:prstGeom>
            <a:noFill/>
            <a:ln w="9525">
              <a:noFill/>
              <a:miter lim="800000"/>
              <a:headEnd/>
              <a:tailEnd/>
            </a:ln>
          </p:spPr>
        </p:pic>
      </p:grpSp>
      <p:pic>
        <p:nvPicPr>
          <p:cNvPr id="12" name="Picture 1" descr="C:\Users\Alejandra Urrea\Desktop\ALE U\proyecto de grado\REPROCESO\DSCN4421.JPG"/>
          <p:cNvPicPr>
            <a:picLocks noChangeAspect="1" noChangeArrowheads="1"/>
          </p:cNvPicPr>
          <p:nvPr/>
        </p:nvPicPr>
        <p:blipFill>
          <a:blip r:embed="rId9" cstate="print"/>
          <a:srcRect b="8767"/>
          <a:stretch>
            <a:fillRect/>
          </a:stretch>
        </p:blipFill>
        <p:spPr bwMode="auto">
          <a:xfrm>
            <a:off x="428596" y="1142984"/>
            <a:ext cx="1571636" cy="1894023"/>
          </a:xfrm>
          <a:prstGeom prst="rect">
            <a:avLst/>
          </a:prstGeom>
          <a:noFill/>
        </p:spPr>
      </p:pic>
      <p:sp>
        <p:nvSpPr>
          <p:cNvPr id="13" name="12 CuadroTexto"/>
          <p:cNvSpPr txBox="1"/>
          <p:nvPr/>
        </p:nvSpPr>
        <p:spPr>
          <a:xfrm>
            <a:off x="1928794" y="1071546"/>
            <a:ext cx="2500329" cy="646331"/>
          </a:xfrm>
          <a:prstGeom prst="rect">
            <a:avLst/>
          </a:prstGeom>
          <a:noFill/>
        </p:spPr>
        <p:txBody>
          <a:bodyPr wrap="square" rtlCol="0">
            <a:spAutoFit/>
          </a:bodyPr>
          <a:lstStyle/>
          <a:p>
            <a:pPr algn="just"/>
            <a:r>
              <a:rPr lang="es-CO" dirty="0" smtClean="0"/>
              <a:t>Desecho problema en el sector de la construcción</a:t>
            </a:r>
            <a:endParaRPr lang="es-CO" dirty="0"/>
          </a:p>
        </p:txBody>
      </p:sp>
      <p:pic>
        <p:nvPicPr>
          <p:cNvPr id="14" name="Picture 7" descr="http://cdecomunidaddemadrid.files.wordpress.com/2009/04/jovenes1.jpg"/>
          <p:cNvPicPr>
            <a:picLocks noChangeAspect="1" noChangeArrowheads="1"/>
          </p:cNvPicPr>
          <p:nvPr/>
        </p:nvPicPr>
        <p:blipFill>
          <a:blip r:embed="rId10" cstate="print"/>
          <a:srcRect b="18182"/>
          <a:stretch>
            <a:fillRect/>
          </a:stretch>
        </p:blipFill>
        <p:spPr bwMode="auto">
          <a:xfrm>
            <a:off x="2428860" y="2071678"/>
            <a:ext cx="1714512" cy="2102400"/>
          </a:xfrm>
          <a:prstGeom prst="rect">
            <a:avLst/>
          </a:prstGeom>
          <a:noFill/>
        </p:spPr>
      </p:pic>
      <p:sp>
        <p:nvSpPr>
          <p:cNvPr id="15" name="14 CuadroTexto"/>
          <p:cNvSpPr txBox="1"/>
          <p:nvPr/>
        </p:nvSpPr>
        <p:spPr>
          <a:xfrm>
            <a:off x="642910" y="3500438"/>
            <a:ext cx="1785950" cy="646331"/>
          </a:xfrm>
          <a:prstGeom prst="rect">
            <a:avLst/>
          </a:prstGeom>
          <a:noFill/>
        </p:spPr>
        <p:txBody>
          <a:bodyPr wrap="square" rtlCol="0">
            <a:spAutoFit/>
          </a:bodyPr>
          <a:lstStyle/>
          <a:p>
            <a:pPr algn="just"/>
            <a:r>
              <a:rPr lang="es-CO" dirty="0" smtClean="0"/>
              <a:t>Usuario joven de los 20 a 26 años</a:t>
            </a:r>
            <a:endParaRPr lang="es-CO" dirty="0"/>
          </a:p>
        </p:txBody>
      </p:sp>
      <p:pic>
        <p:nvPicPr>
          <p:cNvPr id="16" name="Picture 9" descr="C:\Users\Alejandra Urrea\Desktop\ALE U\proyecto de grado\FOTOS DEL DISEÑO\DSCN5051.JPG"/>
          <p:cNvPicPr>
            <a:picLocks noChangeAspect="1" noChangeArrowheads="1"/>
          </p:cNvPicPr>
          <p:nvPr/>
        </p:nvPicPr>
        <p:blipFill>
          <a:blip r:embed="rId11" cstate="print"/>
          <a:srcRect t="7239" b="8304"/>
          <a:stretch>
            <a:fillRect/>
          </a:stretch>
        </p:blipFill>
        <p:spPr bwMode="auto">
          <a:xfrm>
            <a:off x="428596" y="4429132"/>
            <a:ext cx="1984876" cy="1257014"/>
          </a:xfrm>
          <a:prstGeom prst="rect">
            <a:avLst/>
          </a:prstGeom>
          <a:noFill/>
        </p:spPr>
      </p:pic>
      <p:sp>
        <p:nvSpPr>
          <p:cNvPr id="17" name="16 CuadroTexto"/>
          <p:cNvSpPr txBox="1"/>
          <p:nvPr/>
        </p:nvSpPr>
        <p:spPr>
          <a:xfrm>
            <a:off x="2500298" y="4572008"/>
            <a:ext cx="1571636" cy="923330"/>
          </a:xfrm>
          <a:prstGeom prst="rect">
            <a:avLst/>
          </a:prstGeom>
          <a:noFill/>
        </p:spPr>
        <p:txBody>
          <a:bodyPr wrap="square" rtlCol="0">
            <a:spAutoFit/>
          </a:bodyPr>
          <a:lstStyle/>
          <a:p>
            <a:pPr algn="just"/>
            <a:r>
              <a:rPr lang="es-CO" dirty="0" smtClean="0"/>
              <a:t>Concepto de modularidad para Bioversa</a:t>
            </a:r>
            <a:endParaRPr lang="es-CO" dirty="0"/>
          </a:p>
        </p:txBody>
      </p:sp>
      <p:sp>
        <p:nvSpPr>
          <p:cNvPr id="19" name="18 Rectángulo"/>
          <p:cNvSpPr/>
          <p:nvPr/>
        </p:nvSpPr>
        <p:spPr>
          <a:xfrm>
            <a:off x="5214942" y="1000108"/>
            <a:ext cx="3357586" cy="2571768"/>
          </a:xfrm>
          <a:prstGeom prst="rect">
            <a:avLst/>
          </a:prstGeom>
          <a:noFill/>
          <a:ln>
            <a:solidFill>
              <a:srgbClr val="92D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0" name="Picture 8" descr="C:\Users\Alejandra Urrea\Desktop\ALE U\proyecto de grado\FOTOS DEL DISEÑO\DSCN5035.JPG"/>
          <p:cNvPicPr>
            <a:picLocks noChangeAspect="1" noChangeArrowheads="1"/>
          </p:cNvPicPr>
          <p:nvPr/>
        </p:nvPicPr>
        <p:blipFill>
          <a:blip r:embed="rId12" cstate="print"/>
          <a:srcRect l="7876" t="14148" r="13462" b="9887"/>
          <a:stretch>
            <a:fillRect/>
          </a:stretch>
        </p:blipFill>
        <p:spPr bwMode="auto">
          <a:xfrm>
            <a:off x="4643438" y="4030064"/>
            <a:ext cx="2820100" cy="2042142"/>
          </a:xfrm>
          <a:prstGeom prst="rect">
            <a:avLst/>
          </a:prstGeom>
          <a:noFill/>
        </p:spPr>
      </p:pic>
      <p:sp>
        <p:nvSpPr>
          <p:cNvPr id="21" name="20 CuadroTexto"/>
          <p:cNvSpPr txBox="1"/>
          <p:nvPr/>
        </p:nvSpPr>
        <p:spPr>
          <a:xfrm>
            <a:off x="7572396" y="4648810"/>
            <a:ext cx="1357322" cy="923330"/>
          </a:xfrm>
          <a:prstGeom prst="rect">
            <a:avLst/>
          </a:prstGeom>
          <a:noFill/>
        </p:spPr>
        <p:txBody>
          <a:bodyPr wrap="square" rtlCol="0">
            <a:spAutoFit/>
          </a:bodyPr>
          <a:lstStyle/>
          <a:p>
            <a:pPr algn="just"/>
            <a:r>
              <a:rPr lang="es-CO" dirty="0" smtClean="0"/>
              <a:t>Comodidad y aceptación de Bioversa</a:t>
            </a:r>
            <a:endParaRPr lang="es-CO" dirty="0"/>
          </a:p>
        </p:txBody>
      </p:sp>
      <p:sp>
        <p:nvSpPr>
          <p:cNvPr id="22" name="21 CuadroTexto"/>
          <p:cNvSpPr txBox="1"/>
          <p:nvPr/>
        </p:nvSpPr>
        <p:spPr>
          <a:xfrm>
            <a:off x="7000892" y="3559734"/>
            <a:ext cx="1848455" cy="369332"/>
          </a:xfrm>
          <a:prstGeom prst="rect">
            <a:avLst/>
          </a:prstGeom>
          <a:noFill/>
          <a:ln>
            <a:noFill/>
          </a:ln>
        </p:spPr>
        <p:txBody>
          <a:bodyPr wrap="none" rtlCol="0">
            <a:spAutoFit/>
          </a:bodyPr>
          <a:lstStyle/>
          <a:p>
            <a:r>
              <a:rPr lang="es-CO" dirty="0" smtClean="0">
                <a:solidFill>
                  <a:srgbClr val="92D050"/>
                </a:solidFill>
              </a:rPr>
              <a:t>recomendaciones</a:t>
            </a:r>
            <a:endParaRPr lang="es-CO" dirty="0">
              <a:solidFill>
                <a:srgbClr val="92D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down)">
                                      <p:cBhvr>
                                        <p:cTn id="20" dur="500"/>
                                        <p:tgtEl>
                                          <p:spTgt spid="14"/>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2" presetClass="entr" presetSubtype="4"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down)">
                                      <p:cBhvr>
                                        <p:cTn id="36" dur="500"/>
                                        <p:tgtEl>
                                          <p:spTgt spid="20"/>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down)">
                                      <p:cBhvr>
                                        <p:cTn id="39" dur="500"/>
                                        <p:tgtEl>
                                          <p:spTgt spid="21"/>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down)">
                                      <p:cBhvr>
                                        <p:cTn id="47" dur="500"/>
                                        <p:tgtEl>
                                          <p:spTgt spid="19"/>
                                        </p:tgtEl>
                                      </p:cBhvr>
                                    </p:animEffect>
                                  </p:childTnLst>
                                </p:cTn>
                              </p:par>
                              <p:par>
                                <p:cTn id="48" presetID="22" presetClass="entr" presetSubtype="4"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down)">
                                      <p:cBhvr>
                                        <p:cTn id="5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5" grpId="0"/>
      <p:bldP spid="17" grpId="0"/>
      <p:bldP spid="19" grpId="0" animBg="1"/>
      <p:bldP spid="21" grpId="0"/>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1643042" y="2857496"/>
            <a:ext cx="5929354" cy="1200329"/>
          </a:xfrm>
          <a:prstGeom prst="rect">
            <a:avLst/>
          </a:prstGeom>
          <a:noFill/>
        </p:spPr>
        <p:txBody>
          <a:bodyPr wrap="square" rtlCol="0">
            <a:spAutoFit/>
          </a:bodyPr>
          <a:lstStyle/>
          <a:p>
            <a:r>
              <a:rPr lang="es-CO" sz="7200" dirty="0" smtClean="0">
                <a:latin typeface="Especial Kay" pitchFamily="2" charset="0"/>
              </a:rPr>
              <a:t>MUCHAS GRACIAS.</a:t>
            </a:r>
          </a:p>
        </p:txBody>
      </p:sp>
      <p:pic>
        <p:nvPicPr>
          <p:cNvPr id="3"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pic>
        <p:nvPicPr>
          <p:cNvPr id="6"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CuadroTexto"/>
          <p:cNvSpPr txBox="1"/>
          <p:nvPr/>
        </p:nvSpPr>
        <p:spPr>
          <a:xfrm>
            <a:off x="2857488" y="142852"/>
            <a:ext cx="2214578" cy="584775"/>
          </a:xfrm>
          <a:prstGeom prst="rect">
            <a:avLst/>
          </a:prstGeom>
          <a:noFill/>
        </p:spPr>
        <p:txBody>
          <a:bodyPr wrap="square" rtlCol="0">
            <a:spAutoFit/>
          </a:bodyPr>
          <a:lstStyle/>
          <a:p>
            <a:r>
              <a:rPr lang="es-CO" sz="3200" b="1" dirty="0" smtClean="0">
                <a:latin typeface="Especial Kay" pitchFamily="2" charset="0"/>
              </a:rPr>
              <a:t>EL DESECHO.</a:t>
            </a:r>
            <a:endParaRPr lang="es-CO" sz="3200" b="1" dirty="0">
              <a:latin typeface="Especial Kay" pitchFamily="2" charset="0"/>
            </a:endParaRPr>
          </a:p>
        </p:txBody>
      </p:sp>
      <p:sp>
        <p:nvSpPr>
          <p:cNvPr id="5" name="4 Rectángulo"/>
          <p:cNvSpPr/>
          <p:nvPr/>
        </p:nvSpPr>
        <p:spPr>
          <a:xfrm>
            <a:off x="285720" y="2335122"/>
            <a:ext cx="6286544" cy="2308324"/>
          </a:xfrm>
          <a:prstGeom prst="rect">
            <a:avLst/>
          </a:prstGeom>
        </p:spPr>
        <p:txBody>
          <a:bodyPr wrap="square">
            <a:spAutoFit/>
          </a:bodyPr>
          <a:lstStyle/>
          <a:p>
            <a:pPr algn="just"/>
            <a:r>
              <a:rPr lang="es-CO" b="1" dirty="0" smtClean="0">
                <a:latin typeface="Arial" pitchFamily="34" charset="0"/>
                <a:cs typeface="Arial" pitchFamily="34" charset="0"/>
              </a:rPr>
              <a:t>CARACTERISTICAS</a:t>
            </a:r>
            <a:r>
              <a:rPr lang="es-CO" dirty="0" smtClean="0">
                <a:latin typeface="Arial" pitchFamily="34" charset="0"/>
                <a:cs typeface="Arial" pitchFamily="34" charset="0"/>
              </a:rPr>
              <a:t> </a:t>
            </a:r>
          </a:p>
          <a:p>
            <a:pPr algn="just"/>
            <a:endParaRPr lang="es-CO" dirty="0" smtClean="0">
              <a:latin typeface="Arial" pitchFamily="34" charset="0"/>
              <a:cs typeface="Arial" pitchFamily="34" charset="0"/>
            </a:endParaRPr>
          </a:p>
          <a:p>
            <a:pPr algn="just"/>
            <a:r>
              <a:rPr lang="es-CO" dirty="0" smtClean="0">
                <a:latin typeface="Arial" pitchFamily="34" charset="0"/>
                <a:cs typeface="Arial" pitchFamily="34" charset="0"/>
              </a:rPr>
              <a:t>ligereza, resistencia a la humedad, capacidad de absorción de impactos, no se pudre, no se enmohece ni descompone.</a:t>
            </a:r>
          </a:p>
          <a:p>
            <a:pPr algn="just"/>
            <a:endParaRPr lang="es-CO" dirty="0">
              <a:latin typeface="Arial" pitchFamily="34" charset="0"/>
              <a:cs typeface="Arial" pitchFamily="34" charset="0"/>
            </a:endParaRPr>
          </a:p>
          <a:p>
            <a:pPr algn="just"/>
            <a:r>
              <a:rPr lang="es-CO" dirty="0">
                <a:latin typeface="Arial" pitchFamily="34" charset="0"/>
                <a:cs typeface="Arial" pitchFamily="34" charset="0"/>
              </a:rPr>
              <a:t>EPS en su estado natural, no presenta un peligro para el ser humano ni para el medio ambiente. Solo en condiciones de incineración no </a:t>
            </a:r>
            <a:r>
              <a:rPr lang="es-CO" dirty="0" smtClean="0">
                <a:latin typeface="Arial" pitchFamily="34" charset="0"/>
                <a:cs typeface="Arial" pitchFamily="34" charset="0"/>
              </a:rPr>
              <a:t>supervisada.</a:t>
            </a:r>
            <a:endParaRPr lang="es-CO" dirty="0" smtClean="0">
              <a:latin typeface="Arial" pitchFamily="34" charset="0"/>
              <a:cs typeface="Arial" pitchFamily="34" charset="0"/>
            </a:endParaRPr>
          </a:p>
        </p:txBody>
      </p:sp>
      <p:pic>
        <p:nvPicPr>
          <p:cNvPr id="9218" name="Picture 2" descr="http://murali.es/images/179.jpg"/>
          <p:cNvPicPr>
            <a:picLocks noChangeAspect="1" noChangeArrowheads="1"/>
          </p:cNvPicPr>
          <p:nvPr/>
        </p:nvPicPr>
        <p:blipFill>
          <a:blip r:embed="rId3" cstate="print"/>
          <a:srcRect/>
          <a:stretch>
            <a:fillRect/>
          </a:stretch>
        </p:blipFill>
        <p:spPr bwMode="auto">
          <a:xfrm>
            <a:off x="7000892" y="857232"/>
            <a:ext cx="1857388" cy="1241698"/>
          </a:xfrm>
          <a:prstGeom prst="rect">
            <a:avLst/>
          </a:prstGeom>
          <a:noFill/>
        </p:spPr>
      </p:pic>
      <p:pic>
        <p:nvPicPr>
          <p:cNvPr id="9220" name="Picture 4" descr="http://www.rediplastsac.com/emvasespoliestireno.jpg"/>
          <p:cNvPicPr>
            <a:picLocks noChangeAspect="1" noChangeArrowheads="1"/>
          </p:cNvPicPr>
          <p:nvPr/>
        </p:nvPicPr>
        <p:blipFill>
          <a:blip r:embed="rId4" cstate="print"/>
          <a:srcRect/>
          <a:stretch>
            <a:fillRect/>
          </a:stretch>
        </p:blipFill>
        <p:spPr bwMode="auto">
          <a:xfrm>
            <a:off x="7072330" y="2143116"/>
            <a:ext cx="1714512" cy="1457335"/>
          </a:xfrm>
          <a:prstGeom prst="rect">
            <a:avLst/>
          </a:prstGeom>
          <a:noFill/>
        </p:spPr>
      </p:pic>
      <p:pic>
        <p:nvPicPr>
          <p:cNvPr id="9222" name="Picture 6" descr="http://termoindustrial.com/v1/images/stories/poliestireno.jpg"/>
          <p:cNvPicPr>
            <a:picLocks noChangeAspect="1" noChangeArrowheads="1"/>
          </p:cNvPicPr>
          <p:nvPr/>
        </p:nvPicPr>
        <p:blipFill>
          <a:blip r:embed="rId5" cstate="print"/>
          <a:srcRect/>
          <a:stretch>
            <a:fillRect/>
          </a:stretch>
        </p:blipFill>
        <p:spPr bwMode="auto">
          <a:xfrm>
            <a:off x="7068583" y="3571876"/>
            <a:ext cx="1718259" cy="1552569"/>
          </a:xfrm>
          <a:prstGeom prst="rect">
            <a:avLst/>
          </a:prstGeom>
          <a:noFill/>
        </p:spPr>
      </p:pic>
      <p:pic>
        <p:nvPicPr>
          <p:cNvPr id="9226" name="Picture 10" descr="http://s001.adimg.com/ImgAd/2009/10/06/703518/jk-lo-que-te-imagines-en-icopor_1.jpg"/>
          <p:cNvPicPr>
            <a:picLocks noChangeAspect="1" noChangeArrowheads="1"/>
          </p:cNvPicPr>
          <p:nvPr/>
        </p:nvPicPr>
        <p:blipFill>
          <a:blip r:embed="rId6" cstate="print"/>
          <a:srcRect/>
          <a:stretch>
            <a:fillRect/>
          </a:stretch>
        </p:blipFill>
        <p:spPr bwMode="auto">
          <a:xfrm>
            <a:off x="7429520" y="5167323"/>
            <a:ext cx="1000132" cy="1333511"/>
          </a:xfrm>
          <a:prstGeom prst="rect">
            <a:avLst/>
          </a:prstGeom>
          <a:noFill/>
        </p:spPr>
      </p:pic>
      <p:sp>
        <p:nvSpPr>
          <p:cNvPr id="9" name="8 Rectángulo"/>
          <p:cNvSpPr/>
          <p:nvPr/>
        </p:nvSpPr>
        <p:spPr>
          <a:xfrm>
            <a:off x="142844" y="2143116"/>
            <a:ext cx="6572296" cy="2643206"/>
          </a:xfrm>
          <a:prstGeom prst="rect">
            <a:avLst/>
          </a:prstGeom>
          <a:noFill/>
          <a:ln>
            <a:prstDash val="sysDot"/>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Rectángulo"/>
          <p:cNvSpPr/>
          <p:nvPr/>
        </p:nvSpPr>
        <p:spPr>
          <a:xfrm>
            <a:off x="6929454" y="785794"/>
            <a:ext cx="2000264" cy="5715040"/>
          </a:xfrm>
          <a:prstGeom prst="rect">
            <a:avLst/>
          </a:prstGeom>
          <a:noFill/>
          <a:ln>
            <a:solidFill>
              <a:srgbClr val="92D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1" name="Picture 2" descr="C:\Users\Alejandra Urrea\Desktop\ALE U\proyecto de grado\logo sin fondo.gif"/>
          <p:cNvPicPr>
            <a:picLocks noChangeAspect="1" noChangeArrowheads="1"/>
          </p:cNvPicPr>
          <p:nvPr/>
        </p:nvPicPr>
        <p:blipFill>
          <a:blip r:embed="rId7" cstate="print"/>
          <a:srcRect/>
          <a:stretch>
            <a:fillRect/>
          </a:stretch>
        </p:blipFill>
        <p:spPr bwMode="auto">
          <a:xfrm>
            <a:off x="7549661" y="71641"/>
            <a:ext cx="1522933" cy="428401"/>
          </a:xfrm>
          <a:prstGeom prst="rect">
            <a:avLst/>
          </a:prstGeom>
          <a:noFill/>
        </p:spPr>
      </p:pic>
      <p:pic>
        <p:nvPicPr>
          <p:cNvPr id="12" name="Picture 6"/>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
        <p:nvSpPr>
          <p:cNvPr id="13" name="12 Rectángulo"/>
          <p:cNvSpPr/>
          <p:nvPr/>
        </p:nvSpPr>
        <p:spPr>
          <a:xfrm>
            <a:off x="214282" y="862596"/>
            <a:ext cx="6429420" cy="923330"/>
          </a:xfrm>
          <a:prstGeom prst="rect">
            <a:avLst/>
          </a:prstGeom>
        </p:spPr>
        <p:txBody>
          <a:bodyPr wrap="square">
            <a:spAutoFit/>
          </a:bodyPr>
          <a:lstStyle/>
          <a:p>
            <a:pPr algn="just"/>
            <a:r>
              <a:rPr lang="es-CO" dirty="0" smtClean="0">
                <a:latin typeface="Arial" pitchFamily="34" charset="0"/>
                <a:cs typeface="Arial" pitchFamily="34" charset="0"/>
              </a:rPr>
              <a:t>La Espuma de Poliestireno Expandido (EPS) es un material plástico espumado, derivado del </a:t>
            </a:r>
            <a:r>
              <a:rPr lang="es-CO" dirty="0" smtClean="0">
                <a:latin typeface="Arial" pitchFamily="34" charset="0"/>
                <a:cs typeface="Arial" pitchFamily="34" charset="0"/>
              </a:rPr>
              <a:t>poliestireno. </a:t>
            </a:r>
            <a:r>
              <a:rPr lang="es-CO" dirty="0" smtClean="0">
                <a:latin typeface="Arial" pitchFamily="34" charset="0"/>
                <a:cs typeface="Arial" pitchFamily="34" charset="0"/>
              </a:rPr>
              <a:t>En Colombia se le conoce por el nombre de “icopor” </a:t>
            </a:r>
          </a:p>
        </p:txBody>
      </p:sp>
      <p:sp>
        <p:nvSpPr>
          <p:cNvPr id="14" name="13 Rectángulo"/>
          <p:cNvSpPr/>
          <p:nvPr/>
        </p:nvSpPr>
        <p:spPr>
          <a:xfrm>
            <a:off x="214282" y="5143512"/>
            <a:ext cx="6357982" cy="923330"/>
          </a:xfrm>
          <a:prstGeom prst="rect">
            <a:avLst/>
          </a:prstGeom>
        </p:spPr>
        <p:txBody>
          <a:bodyPr wrap="square">
            <a:spAutoFit/>
          </a:bodyPr>
          <a:lstStyle/>
          <a:p>
            <a:pPr algn="just"/>
            <a:r>
              <a:rPr lang="es-CO" b="1" dirty="0" smtClean="0">
                <a:latin typeface="Arial" pitchFamily="34" charset="0"/>
                <a:cs typeface="Arial" pitchFamily="34" charset="0"/>
              </a:rPr>
              <a:t>TIPOS.</a:t>
            </a:r>
          </a:p>
          <a:p>
            <a:pPr algn="just"/>
            <a:r>
              <a:rPr lang="es-CO" dirty="0" smtClean="0">
                <a:latin typeface="Arial" pitchFamily="34" charset="0"/>
                <a:cs typeface="Arial" pitchFamily="34" charset="0"/>
              </a:rPr>
              <a:t>Construcción, embalaje, alimentos, otros. La diferencia esta en la densidad.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par>
                                <p:cTn id="26" presetID="22" presetClass="entr" presetSubtype="4" fill="hold" nodeType="withEffect">
                                  <p:stCondLst>
                                    <p:cond delay="0"/>
                                  </p:stCondLst>
                                  <p:childTnLst>
                                    <p:set>
                                      <p:cBhvr>
                                        <p:cTn id="27" dur="1" fill="hold">
                                          <p:stCondLst>
                                            <p:cond delay="0"/>
                                          </p:stCondLst>
                                        </p:cTn>
                                        <p:tgtEl>
                                          <p:spTgt spid="9226"/>
                                        </p:tgtEl>
                                        <p:attrNameLst>
                                          <p:attrName>style.visibility</p:attrName>
                                        </p:attrNameLst>
                                      </p:cBhvr>
                                      <p:to>
                                        <p:strVal val="visible"/>
                                      </p:to>
                                    </p:set>
                                    <p:animEffect transition="in" filter="wipe(down)">
                                      <p:cBhvr>
                                        <p:cTn id="28" dur="500"/>
                                        <p:tgtEl>
                                          <p:spTgt spid="9226"/>
                                        </p:tgtEl>
                                      </p:cBhvr>
                                    </p:animEffect>
                                  </p:childTnLst>
                                </p:cTn>
                              </p:par>
                              <p:par>
                                <p:cTn id="29" presetID="22" presetClass="entr" presetSubtype="4" fill="hold" nodeType="withEffect">
                                  <p:stCondLst>
                                    <p:cond delay="0"/>
                                  </p:stCondLst>
                                  <p:childTnLst>
                                    <p:set>
                                      <p:cBhvr>
                                        <p:cTn id="30" dur="1" fill="hold">
                                          <p:stCondLst>
                                            <p:cond delay="0"/>
                                          </p:stCondLst>
                                        </p:cTn>
                                        <p:tgtEl>
                                          <p:spTgt spid="9222"/>
                                        </p:tgtEl>
                                        <p:attrNameLst>
                                          <p:attrName>style.visibility</p:attrName>
                                        </p:attrNameLst>
                                      </p:cBhvr>
                                      <p:to>
                                        <p:strVal val="visible"/>
                                      </p:to>
                                    </p:set>
                                    <p:animEffect transition="in" filter="wipe(down)">
                                      <p:cBhvr>
                                        <p:cTn id="31" dur="500"/>
                                        <p:tgtEl>
                                          <p:spTgt spid="9222"/>
                                        </p:tgtEl>
                                      </p:cBhvr>
                                    </p:animEffect>
                                  </p:childTnLst>
                                </p:cTn>
                              </p:par>
                              <p:par>
                                <p:cTn id="32" presetID="22" presetClass="entr" presetSubtype="4" fill="hold" nodeType="withEffect">
                                  <p:stCondLst>
                                    <p:cond delay="0"/>
                                  </p:stCondLst>
                                  <p:childTnLst>
                                    <p:set>
                                      <p:cBhvr>
                                        <p:cTn id="33" dur="1" fill="hold">
                                          <p:stCondLst>
                                            <p:cond delay="0"/>
                                          </p:stCondLst>
                                        </p:cTn>
                                        <p:tgtEl>
                                          <p:spTgt spid="9220"/>
                                        </p:tgtEl>
                                        <p:attrNameLst>
                                          <p:attrName>style.visibility</p:attrName>
                                        </p:attrNameLst>
                                      </p:cBhvr>
                                      <p:to>
                                        <p:strVal val="visible"/>
                                      </p:to>
                                    </p:set>
                                    <p:animEffect transition="in" filter="wipe(down)">
                                      <p:cBhvr>
                                        <p:cTn id="34" dur="500"/>
                                        <p:tgtEl>
                                          <p:spTgt spid="9220"/>
                                        </p:tgtEl>
                                      </p:cBhvr>
                                    </p:animEffect>
                                  </p:childTnLst>
                                </p:cTn>
                              </p:par>
                              <p:par>
                                <p:cTn id="35" presetID="22" presetClass="entr" presetSubtype="4" fill="hold" nodeType="withEffect">
                                  <p:stCondLst>
                                    <p:cond delay="0"/>
                                  </p:stCondLst>
                                  <p:childTnLst>
                                    <p:set>
                                      <p:cBhvr>
                                        <p:cTn id="36" dur="1" fill="hold">
                                          <p:stCondLst>
                                            <p:cond delay="0"/>
                                          </p:stCondLst>
                                        </p:cTn>
                                        <p:tgtEl>
                                          <p:spTgt spid="9218"/>
                                        </p:tgtEl>
                                        <p:attrNameLst>
                                          <p:attrName>style.visibility</p:attrName>
                                        </p:attrNameLst>
                                      </p:cBhvr>
                                      <p:to>
                                        <p:strVal val="visible"/>
                                      </p:to>
                                    </p:set>
                                    <p:animEffect transition="in" filter="wipe(down)">
                                      <p:cBhvr>
                                        <p:cTn id="37" dur="500"/>
                                        <p:tgtEl>
                                          <p:spTgt spid="9218"/>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0" grpId="0" animBg="1"/>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2071670" y="214290"/>
            <a:ext cx="5214974" cy="584775"/>
          </a:xfrm>
          <a:prstGeom prst="rect">
            <a:avLst/>
          </a:prstGeom>
          <a:noFill/>
        </p:spPr>
        <p:txBody>
          <a:bodyPr wrap="square" rtlCol="0">
            <a:spAutoFit/>
          </a:bodyPr>
          <a:lstStyle/>
          <a:p>
            <a:r>
              <a:rPr lang="es-CO" sz="3200" b="1" dirty="0" smtClean="0">
                <a:latin typeface="Especial Kay" pitchFamily="2" charset="0"/>
              </a:rPr>
              <a:t>EL PROBLEMA  DEL DESECHO.</a:t>
            </a:r>
            <a:endParaRPr lang="es-CO" sz="3200" b="1" dirty="0">
              <a:latin typeface="Especial Kay" pitchFamily="2" charset="0"/>
            </a:endParaRPr>
          </a:p>
        </p:txBody>
      </p:sp>
      <p:sp>
        <p:nvSpPr>
          <p:cNvPr id="3" name="2 Rectángulo"/>
          <p:cNvSpPr/>
          <p:nvPr/>
        </p:nvSpPr>
        <p:spPr>
          <a:xfrm>
            <a:off x="642910" y="3714752"/>
            <a:ext cx="5143536" cy="1754326"/>
          </a:xfrm>
          <a:prstGeom prst="rect">
            <a:avLst/>
          </a:prstGeom>
        </p:spPr>
        <p:txBody>
          <a:bodyPr wrap="square">
            <a:spAutoFit/>
          </a:bodyPr>
          <a:lstStyle/>
          <a:p>
            <a:pPr algn="just"/>
            <a:r>
              <a:rPr lang="es-CO" dirty="0" smtClean="0">
                <a:latin typeface="Arial" pitchFamily="34" charset="0"/>
                <a:cs typeface="Arial" pitchFamily="34" charset="0"/>
              </a:rPr>
              <a:t>Actualmente en Medellín se tiene una cifra estimada de 0.75% de desecho de EPS solo en hogares, el mayor impacto se encuentra en la industria. Según una entidad constructora, la cantidad mensual de desecho recogido en obras puede llegar a los 2000 </a:t>
            </a:r>
            <a:r>
              <a:rPr lang="es-CO" dirty="0" smtClean="0">
                <a:latin typeface="Arial" pitchFamily="34" charset="0"/>
                <a:cs typeface="Arial" pitchFamily="34" charset="0"/>
              </a:rPr>
              <a:t>m³</a:t>
            </a:r>
            <a:r>
              <a:rPr lang="es-CO" dirty="0" smtClean="0">
                <a:latin typeface="Arial" pitchFamily="34" charset="0"/>
                <a:cs typeface="Arial" pitchFamily="34" charset="0"/>
              </a:rPr>
              <a:t>.</a:t>
            </a:r>
            <a:endParaRPr lang="es-CO" dirty="0">
              <a:latin typeface="Arial" pitchFamily="34" charset="0"/>
              <a:cs typeface="Arial" pitchFamily="34" charset="0"/>
            </a:endParaRPr>
          </a:p>
        </p:txBody>
      </p:sp>
      <p:pic>
        <p:nvPicPr>
          <p:cNvPr id="8193" name="Picture 1" descr="C:\Users\Alejandra Urrea\Desktop\ALE U\proyecto de grado\REPROCESO\DSCN4421.JPG"/>
          <p:cNvPicPr>
            <a:picLocks noChangeAspect="1" noChangeArrowheads="1"/>
          </p:cNvPicPr>
          <p:nvPr/>
        </p:nvPicPr>
        <p:blipFill>
          <a:blip r:embed="rId2" cstate="print"/>
          <a:srcRect b="8767"/>
          <a:stretch>
            <a:fillRect/>
          </a:stretch>
        </p:blipFill>
        <p:spPr bwMode="auto">
          <a:xfrm>
            <a:off x="6072198" y="3071810"/>
            <a:ext cx="2786082" cy="3357586"/>
          </a:xfrm>
          <a:prstGeom prst="rect">
            <a:avLst/>
          </a:prstGeom>
          <a:noFill/>
        </p:spPr>
      </p:pic>
      <p:pic>
        <p:nvPicPr>
          <p:cNvPr id="8194" name="Picture 2" descr="C:\Users\Alejandra Urrea\Desktop\ALE U\proyecto de grado\REPROCESO\DSCN4423.JPG"/>
          <p:cNvPicPr>
            <a:picLocks noChangeAspect="1" noChangeArrowheads="1"/>
          </p:cNvPicPr>
          <p:nvPr/>
        </p:nvPicPr>
        <p:blipFill>
          <a:blip r:embed="rId3" cstate="print"/>
          <a:srcRect t="9852"/>
          <a:stretch>
            <a:fillRect/>
          </a:stretch>
        </p:blipFill>
        <p:spPr bwMode="auto">
          <a:xfrm>
            <a:off x="857224" y="1214422"/>
            <a:ext cx="1691137" cy="2033101"/>
          </a:xfrm>
          <a:prstGeom prst="rect">
            <a:avLst/>
          </a:prstGeom>
          <a:noFill/>
        </p:spPr>
      </p:pic>
      <p:sp>
        <p:nvSpPr>
          <p:cNvPr id="6" name="5 Rectángulo"/>
          <p:cNvSpPr/>
          <p:nvPr/>
        </p:nvSpPr>
        <p:spPr>
          <a:xfrm>
            <a:off x="3000364" y="1500174"/>
            <a:ext cx="5857916" cy="1200329"/>
          </a:xfrm>
          <a:prstGeom prst="rect">
            <a:avLst/>
          </a:prstGeom>
        </p:spPr>
        <p:txBody>
          <a:bodyPr wrap="square">
            <a:spAutoFit/>
          </a:bodyPr>
          <a:lstStyle/>
          <a:p>
            <a:pPr algn="just"/>
            <a:r>
              <a:rPr lang="es-CO" dirty="0" smtClean="0">
                <a:latin typeface="Arial" pitchFamily="34" charset="0"/>
                <a:cs typeface="Arial" pitchFamily="34" charset="0"/>
              </a:rPr>
              <a:t>El principal problema del EPS radica en que genera gran cantidad de residuos, ocupa grandes volúmenes generando contaminación visual y su descomposición puede tardar entre 100 y 500 años</a:t>
            </a:r>
            <a:r>
              <a:rPr lang="es-CO" dirty="0" smtClean="0">
                <a:latin typeface="Arial" pitchFamily="34" charset="0"/>
                <a:cs typeface="Arial" pitchFamily="34" charset="0"/>
              </a:rPr>
              <a:t>.</a:t>
            </a:r>
            <a:endParaRPr lang="es-CO" dirty="0" smtClean="0">
              <a:latin typeface="Arial" pitchFamily="34" charset="0"/>
              <a:cs typeface="Arial" pitchFamily="34" charset="0"/>
            </a:endParaRPr>
          </a:p>
        </p:txBody>
      </p:sp>
      <p:sp>
        <p:nvSpPr>
          <p:cNvPr id="7" name="6 Rectángulo"/>
          <p:cNvSpPr/>
          <p:nvPr/>
        </p:nvSpPr>
        <p:spPr>
          <a:xfrm>
            <a:off x="2928926" y="1357298"/>
            <a:ext cx="5929354" cy="1428760"/>
          </a:xfrm>
          <a:prstGeom prst="rect">
            <a:avLst/>
          </a:prstGeom>
          <a:noFill/>
          <a:ln>
            <a:solidFill>
              <a:srgbClr val="FF0000"/>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Picture 2" descr="C:\Users\Alejandra Urrea\Desktop\ALE U\proyecto de grado\logo sin fondo.gif"/>
          <p:cNvPicPr>
            <a:picLocks noChangeAspect="1" noChangeArrowheads="1"/>
          </p:cNvPicPr>
          <p:nvPr/>
        </p:nvPicPr>
        <p:blipFill>
          <a:blip r:embed="rId4" cstate="print"/>
          <a:srcRect/>
          <a:stretch>
            <a:fillRect/>
          </a:stretch>
        </p:blipFill>
        <p:spPr bwMode="auto">
          <a:xfrm>
            <a:off x="7549661" y="71641"/>
            <a:ext cx="1522933" cy="428401"/>
          </a:xfrm>
          <a:prstGeom prst="rect">
            <a:avLst/>
          </a:prstGeom>
          <a:noFill/>
        </p:spPr>
      </p:pic>
      <p:pic>
        <p:nvPicPr>
          <p:cNvPr id="9"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nodeType="withEffect">
                                  <p:stCondLst>
                                    <p:cond delay="0"/>
                                  </p:stCondLst>
                                  <p:childTnLst>
                                    <p:set>
                                      <p:cBhvr>
                                        <p:cTn id="17" dur="1" fill="hold">
                                          <p:stCondLst>
                                            <p:cond delay="0"/>
                                          </p:stCondLst>
                                        </p:cTn>
                                        <p:tgtEl>
                                          <p:spTgt spid="8194"/>
                                        </p:tgtEl>
                                        <p:attrNameLst>
                                          <p:attrName>style.visibility</p:attrName>
                                        </p:attrNameLst>
                                      </p:cBhvr>
                                      <p:to>
                                        <p:strVal val="visible"/>
                                      </p:to>
                                    </p:set>
                                    <p:animEffect transition="in" filter="wipe(down)">
                                      <p:cBhvr>
                                        <p:cTn id="18" dur="500"/>
                                        <p:tgtEl>
                                          <p:spTgt spid="819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8193"/>
                                        </p:tgtEl>
                                        <p:attrNameLst>
                                          <p:attrName>style.visibility</p:attrName>
                                        </p:attrNameLst>
                                      </p:cBhvr>
                                      <p:to>
                                        <p:strVal val="visible"/>
                                      </p:to>
                                    </p:set>
                                    <p:animEffect transition="in" filter="wipe(down)">
                                      <p:cBhvr>
                                        <p:cTn id="23" dur="500"/>
                                        <p:tgtEl>
                                          <p:spTgt spid="819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214282" y="272457"/>
            <a:ext cx="3444726" cy="584775"/>
          </a:xfrm>
          <a:prstGeom prst="rect">
            <a:avLst/>
          </a:prstGeom>
          <a:noFill/>
        </p:spPr>
        <p:txBody>
          <a:bodyPr wrap="none" rtlCol="0">
            <a:spAutoFit/>
          </a:bodyPr>
          <a:lstStyle/>
          <a:p>
            <a:r>
              <a:rPr lang="es-CO" sz="3200" b="1" dirty="0" smtClean="0">
                <a:latin typeface="Especial Kay" pitchFamily="2" charset="0"/>
              </a:rPr>
              <a:t>TIPOS DE  REPROCESO</a:t>
            </a:r>
            <a:endParaRPr lang="es-CO" sz="3200" b="1" dirty="0">
              <a:latin typeface="Especial Kay" pitchFamily="2" charset="0"/>
            </a:endParaRPr>
          </a:p>
        </p:txBody>
      </p:sp>
      <p:pic>
        <p:nvPicPr>
          <p:cNvPr id="3" name="Picture 3"/>
          <p:cNvPicPr/>
          <p:nvPr/>
        </p:nvPicPr>
        <p:blipFill>
          <a:blip r:embed="rId2" cstate="print"/>
          <a:srcRect/>
          <a:stretch>
            <a:fillRect/>
          </a:stretch>
        </p:blipFill>
        <p:spPr bwMode="auto">
          <a:xfrm>
            <a:off x="3852808" y="571480"/>
            <a:ext cx="4791158" cy="6072230"/>
          </a:xfrm>
          <a:prstGeom prst="rect">
            <a:avLst/>
          </a:prstGeom>
          <a:noFill/>
          <a:ln w="9525">
            <a:noFill/>
            <a:miter lim="800000"/>
            <a:headEnd/>
            <a:tailEnd/>
          </a:ln>
        </p:spPr>
      </p:pic>
      <p:sp>
        <p:nvSpPr>
          <p:cNvPr id="7169" name="Rectangle 1"/>
          <p:cNvSpPr>
            <a:spLocks noChangeArrowheads="1"/>
          </p:cNvSpPr>
          <p:nvPr/>
        </p:nvSpPr>
        <p:spPr bwMode="auto">
          <a:xfrm>
            <a:off x="6215106" y="6643710"/>
            <a:ext cx="3000364" cy="2308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es-CO" sz="9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a:t>
            </a:r>
            <a:r>
              <a:rPr kumimoji="0" lang="es-CO" sz="900"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uente: http://www.aimsa.com/reciclado.htm</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0" name="Rectangle 2"/>
          <p:cNvSpPr>
            <a:spLocks noChangeArrowheads="1"/>
          </p:cNvSpPr>
          <p:nvPr/>
        </p:nvSpPr>
        <p:spPr bwMode="auto">
          <a:xfrm>
            <a:off x="214282" y="5716002"/>
            <a:ext cx="350046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CO" b="1" dirty="0" smtClean="0">
                <a:latin typeface="Arial" pitchFamily="34" charset="0"/>
                <a:cs typeface="Arial" pitchFamily="34" charset="0"/>
              </a:rPr>
              <a:t>3. Recuperación energética</a:t>
            </a:r>
          </a:p>
        </p:txBody>
      </p:sp>
      <p:pic>
        <p:nvPicPr>
          <p:cNvPr id="6" name="Picture 2" descr="C:\Users\Alejandra Urrea\Desktop\ALE U\proyecto de grado\logo sin fondo.gif"/>
          <p:cNvPicPr>
            <a:picLocks noChangeAspect="1" noChangeArrowheads="1"/>
          </p:cNvPicPr>
          <p:nvPr/>
        </p:nvPicPr>
        <p:blipFill>
          <a:blip r:embed="rId3" cstate="print"/>
          <a:srcRect/>
          <a:stretch>
            <a:fillRect/>
          </a:stretch>
        </p:blipFill>
        <p:spPr bwMode="auto">
          <a:xfrm>
            <a:off x="7549661" y="71641"/>
            <a:ext cx="1522933" cy="428401"/>
          </a:xfrm>
          <a:prstGeom prst="rect">
            <a:avLst/>
          </a:prstGeom>
          <a:noFill/>
        </p:spPr>
      </p:pic>
      <p:sp>
        <p:nvSpPr>
          <p:cNvPr id="7" name="6 Rectángulo"/>
          <p:cNvSpPr/>
          <p:nvPr/>
        </p:nvSpPr>
        <p:spPr>
          <a:xfrm>
            <a:off x="285720" y="1357298"/>
            <a:ext cx="3357586" cy="3693319"/>
          </a:xfrm>
          <a:prstGeom prst="rect">
            <a:avLst/>
          </a:prstGeom>
        </p:spPr>
        <p:txBody>
          <a:bodyPr wrap="square">
            <a:spAutoFit/>
          </a:bodyPr>
          <a:lstStyle/>
          <a:p>
            <a:pPr lvl="0" fontAlgn="base">
              <a:spcBef>
                <a:spcPct val="0"/>
              </a:spcBef>
              <a:spcAft>
                <a:spcPct val="0"/>
              </a:spcAft>
            </a:pPr>
            <a:r>
              <a:rPr lang="es-CO" b="1" dirty="0" smtClean="0">
                <a:latin typeface="Arial" pitchFamily="34" charset="0"/>
                <a:ea typeface="Times New Roman" pitchFamily="18" charset="0"/>
                <a:cs typeface="Arial" pitchFamily="34" charset="0"/>
              </a:rPr>
              <a:t>1. Reutilización del material en la fabricación de productos espumados o reciclado mecánico</a:t>
            </a:r>
            <a:r>
              <a:rPr lang="es-CO" dirty="0" smtClean="0">
                <a:latin typeface="Arial" pitchFamily="34" charset="0"/>
                <a:ea typeface="Times New Roman" pitchFamily="18" charset="0"/>
                <a:cs typeface="Arial" pitchFamily="34" charset="0"/>
              </a:rPr>
              <a:t>.</a:t>
            </a:r>
          </a:p>
          <a:p>
            <a:pPr lvl="0" fontAlgn="base">
              <a:spcBef>
                <a:spcPct val="0"/>
              </a:spcBef>
              <a:spcAft>
                <a:spcPct val="0"/>
              </a:spcAft>
            </a:pPr>
            <a:endParaRPr lang="es-CO" dirty="0" smtClean="0">
              <a:latin typeface="Arial" pitchFamily="34" charset="0"/>
              <a:ea typeface="Times New Roman" pitchFamily="18" charset="0"/>
              <a:cs typeface="Arial" pitchFamily="34" charset="0"/>
            </a:endParaRPr>
          </a:p>
          <a:p>
            <a:pPr lvl="0" fontAlgn="base">
              <a:spcBef>
                <a:spcPct val="0"/>
              </a:spcBef>
              <a:spcAft>
                <a:spcPct val="0"/>
              </a:spcAft>
              <a:buFont typeface="Arial" pitchFamily="34" charset="0"/>
              <a:buChar char="•"/>
            </a:pPr>
            <a:r>
              <a:rPr lang="es-CO" dirty="0" smtClean="0">
                <a:latin typeface="Arial" pitchFamily="34" charset="0"/>
                <a:cs typeface="Arial" pitchFamily="34" charset="0"/>
              </a:rPr>
              <a:t>Fabricación de nuevas piezas de EPS por medio de vapor caliente:</a:t>
            </a:r>
          </a:p>
          <a:p>
            <a:pPr lvl="0" fontAlgn="base">
              <a:spcBef>
                <a:spcPct val="0"/>
              </a:spcBef>
              <a:spcAft>
                <a:spcPct val="0"/>
              </a:spcAft>
              <a:buFont typeface="Arial" pitchFamily="34" charset="0"/>
              <a:buChar char="•"/>
            </a:pPr>
            <a:r>
              <a:rPr lang="es-CO" dirty="0" smtClean="0">
                <a:latin typeface="Arial" pitchFamily="34" charset="0"/>
                <a:cs typeface="Arial" pitchFamily="34" charset="0"/>
              </a:rPr>
              <a:t>Mezcla para Mejora de suelos: </a:t>
            </a:r>
          </a:p>
          <a:p>
            <a:pPr lvl="0" fontAlgn="base">
              <a:spcBef>
                <a:spcPct val="0"/>
              </a:spcBef>
              <a:spcAft>
                <a:spcPct val="0"/>
              </a:spcAft>
              <a:buFont typeface="Arial" pitchFamily="34" charset="0"/>
              <a:buChar char="•"/>
            </a:pPr>
            <a:r>
              <a:rPr lang="es-CO" dirty="0" smtClean="0">
                <a:latin typeface="Arial" pitchFamily="34" charset="0"/>
                <a:cs typeface="Arial" pitchFamily="34" charset="0"/>
              </a:rPr>
              <a:t>Incorporación a otros materiales de construcción: </a:t>
            </a:r>
          </a:p>
          <a:p>
            <a:pPr lvl="0" fontAlgn="base">
              <a:spcBef>
                <a:spcPct val="0"/>
              </a:spcBef>
              <a:spcAft>
                <a:spcPct val="0"/>
              </a:spcAft>
              <a:buFont typeface="Arial" pitchFamily="34" charset="0"/>
              <a:buChar char="•"/>
            </a:pPr>
            <a:r>
              <a:rPr lang="es-CO" dirty="0" smtClean="0">
                <a:latin typeface="Arial" pitchFamily="34" charset="0"/>
                <a:cs typeface="Arial" pitchFamily="34" charset="0"/>
              </a:rPr>
              <a:t>Producción de trozos de PS:</a:t>
            </a:r>
          </a:p>
        </p:txBody>
      </p:sp>
      <p:sp>
        <p:nvSpPr>
          <p:cNvPr id="8" name="7 Rectángulo"/>
          <p:cNvSpPr/>
          <p:nvPr/>
        </p:nvSpPr>
        <p:spPr>
          <a:xfrm>
            <a:off x="214282" y="5143512"/>
            <a:ext cx="2685351" cy="369332"/>
          </a:xfrm>
          <a:prstGeom prst="rect">
            <a:avLst/>
          </a:prstGeom>
        </p:spPr>
        <p:txBody>
          <a:bodyPr wrap="none">
            <a:spAutoFit/>
          </a:bodyPr>
          <a:lstStyle/>
          <a:p>
            <a:pPr fontAlgn="base">
              <a:spcBef>
                <a:spcPct val="0"/>
              </a:spcBef>
              <a:spcAft>
                <a:spcPct val="0"/>
              </a:spcAft>
            </a:pPr>
            <a:r>
              <a:rPr lang="es-CO" b="1" dirty="0" smtClean="0">
                <a:latin typeface="Arial" pitchFamily="34" charset="0"/>
                <a:cs typeface="Arial" pitchFamily="34" charset="0"/>
              </a:rPr>
              <a:t>2. El reciclado químico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170"/>
                                        </p:tgtEl>
                                        <p:attrNameLst>
                                          <p:attrName>style.visibility</p:attrName>
                                        </p:attrNameLst>
                                      </p:cBhvr>
                                      <p:to>
                                        <p:strVal val="visible"/>
                                      </p:to>
                                    </p:set>
                                    <p:animEffect transition="in" filter="wipe(down)">
                                      <p:cBhvr>
                                        <p:cTn id="2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170"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357158" y="214290"/>
            <a:ext cx="2474460" cy="584775"/>
          </a:xfrm>
          <a:prstGeom prst="rect">
            <a:avLst/>
          </a:prstGeom>
          <a:noFill/>
        </p:spPr>
        <p:txBody>
          <a:bodyPr wrap="none" rtlCol="0">
            <a:spAutoFit/>
          </a:bodyPr>
          <a:lstStyle/>
          <a:p>
            <a:r>
              <a:rPr lang="es-CO" sz="3200" b="1" dirty="0" smtClean="0">
                <a:latin typeface="Especial Kay" pitchFamily="2" charset="0"/>
              </a:rPr>
              <a:t>EL REPROCESO</a:t>
            </a:r>
            <a:endParaRPr lang="es-CO" sz="3200" b="1" dirty="0">
              <a:latin typeface="Especial Kay" pitchFamily="2" charset="0"/>
            </a:endParaRPr>
          </a:p>
        </p:txBody>
      </p:sp>
      <p:sp>
        <p:nvSpPr>
          <p:cNvPr id="3" name="2 Rectángulo"/>
          <p:cNvSpPr/>
          <p:nvPr/>
        </p:nvSpPr>
        <p:spPr>
          <a:xfrm>
            <a:off x="857224" y="1000108"/>
            <a:ext cx="8001056" cy="369332"/>
          </a:xfrm>
          <a:prstGeom prst="rect">
            <a:avLst/>
          </a:prstGeom>
        </p:spPr>
        <p:txBody>
          <a:bodyPr wrap="square">
            <a:spAutoFit/>
          </a:bodyPr>
          <a:lstStyle/>
          <a:p>
            <a:pPr lvl="0" fontAlgn="base">
              <a:spcBef>
                <a:spcPct val="0"/>
              </a:spcBef>
              <a:spcAft>
                <a:spcPct val="0"/>
              </a:spcAft>
            </a:pPr>
            <a:r>
              <a:rPr lang="es-CO" dirty="0" smtClean="0">
                <a:latin typeface="Arial" pitchFamily="34" charset="0"/>
                <a:cs typeface="Arial" pitchFamily="34" charset="0"/>
              </a:rPr>
              <a:t>Fabricación de nuevas piezas de EPS por medio de vapor caliente</a:t>
            </a:r>
          </a:p>
        </p:txBody>
      </p:sp>
      <p:sp>
        <p:nvSpPr>
          <p:cNvPr id="5" name="4 Rectángulo redondeado"/>
          <p:cNvSpPr/>
          <p:nvPr/>
        </p:nvSpPr>
        <p:spPr>
          <a:xfrm>
            <a:off x="1500166" y="2786058"/>
            <a:ext cx="1500198" cy="928694"/>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400" dirty="0" smtClean="0">
                <a:solidFill>
                  <a:schemeClr val="tx1"/>
                </a:solidFill>
              </a:rPr>
              <a:t>Trituración mecánica  por medio de anillos rotatorios</a:t>
            </a:r>
            <a:endParaRPr lang="es-CO" sz="1400" dirty="0">
              <a:solidFill>
                <a:schemeClr val="tx1"/>
              </a:solidFill>
            </a:endParaRPr>
          </a:p>
        </p:txBody>
      </p:sp>
      <p:sp>
        <p:nvSpPr>
          <p:cNvPr id="6" name="5 Rectángulo redondeado"/>
          <p:cNvSpPr/>
          <p:nvPr/>
        </p:nvSpPr>
        <p:spPr>
          <a:xfrm>
            <a:off x="4214810" y="2857496"/>
            <a:ext cx="1357322" cy="714380"/>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400" dirty="0" smtClean="0">
                <a:solidFill>
                  <a:schemeClr val="tx1"/>
                </a:solidFill>
              </a:rPr>
              <a:t>Maquina preexpansora </a:t>
            </a:r>
            <a:endParaRPr lang="es-CO" sz="1400" dirty="0">
              <a:solidFill>
                <a:schemeClr val="tx1"/>
              </a:solidFill>
            </a:endParaRPr>
          </a:p>
        </p:txBody>
      </p:sp>
      <p:sp>
        <p:nvSpPr>
          <p:cNvPr id="7" name="6 Rectángulo redondeado"/>
          <p:cNvSpPr/>
          <p:nvPr/>
        </p:nvSpPr>
        <p:spPr>
          <a:xfrm>
            <a:off x="6858016" y="2786058"/>
            <a:ext cx="1785950" cy="857256"/>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CO"/>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s-CO" sz="1400" dirty="0" smtClean="0">
                <a:solidFill>
                  <a:schemeClr val="tx1"/>
                </a:solidFill>
              </a:rPr>
              <a:t>Maquina bloquera</a:t>
            </a:r>
          </a:p>
          <a:p>
            <a:pPr algn="ctr"/>
            <a:r>
              <a:rPr lang="es-CO" sz="1400" dirty="0" smtClean="0">
                <a:solidFill>
                  <a:schemeClr val="tx1"/>
                </a:solidFill>
              </a:rPr>
              <a:t>Compactación bloque con vapor</a:t>
            </a:r>
            <a:endParaRPr lang="es-CO" sz="1400" dirty="0">
              <a:solidFill>
                <a:schemeClr val="tx1"/>
              </a:solidFill>
            </a:endParaRPr>
          </a:p>
        </p:txBody>
      </p:sp>
      <p:cxnSp>
        <p:nvCxnSpPr>
          <p:cNvPr id="8" name="8 Conector recto de flecha"/>
          <p:cNvCxnSpPr/>
          <p:nvPr/>
        </p:nvCxnSpPr>
        <p:spPr>
          <a:xfrm>
            <a:off x="142844" y="3286124"/>
            <a:ext cx="128588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9 CuadroTexto"/>
          <p:cNvSpPr txBox="1"/>
          <p:nvPr/>
        </p:nvSpPr>
        <p:spPr>
          <a:xfrm>
            <a:off x="285720" y="2714620"/>
            <a:ext cx="1045479" cy="523220"/>
          </a:xfrm>
          <a:prstGeom prst="rect">
            <a:avLst/>
          </a:prstGeom>
          <a:noFill/>
        </p:spPr>
        <p:txBody>
          <a:bodyPr wrap="none" rtlCol="0">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CO" sz="1400" dirty="0" smtClean="0"/>
              <a:t>Bloques </a:t>
            </a:r>
          </a:p>
          <a:p>
            <a:pPr algn="ctr"/>
            <a:r>
              <a:rPr lang="es-CO" sz="1400" dirty="0" smtClean="0"/>
              <a:t>desechados</a:t>
            </a:r>
            <a:endParaRPr lang="es-CO" sz="1400" dirty="0"/>
          </a:p>
        </p:txBody>
      </p:sp>
      <p:cxnSp>
        <p:nvCxnSpPr>
          <p:cNvPr id="10" name="10 Conector recto de flecha"/>
          <p:cNvCxnSpPr/>
          <p:nvPr/>
        </p:nvCxnSpPr>
        <p:spPr>
          <a:xfrm>
            <a:off x="3071802" y="3286124"/>
            <a:ext cx="107157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12 CuadroTexto"/>
          <p:cNvSpPr txBox="1"/>
          <p:nvPr/>
        </p:nvSpPr>
        <p:spPr>
          <a:xfrm>
            <a:off x="3022239" y="2762904"/>
            <a:ext cx="1192571" cy="523220"/>
          </a:xfrm>
          <a:prstGeom prst="rect">
            <a:avLst/>
          </a:prstGeom>
          <a:noFill/>
        </p:spPr>
        <p:txBody>
          <a:bodyPr wrap="none" rtlCol="0">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CO" sz="1400" dirty="0" smtClean="0"/>
              <a:t>Perlas  de EPS</a:t>
            </a:r>
          </a:p>
          <a:p>
            <a:pPr algn="ctr"/>
            <a:r>
              <a:rPr lang="es-CO" sz="1400" dirty="0" smtClean="0"/>
              <a:t>trituradas</a:t>
            </a:r>
          </a:p>
        </p:txBody>
      </p:sp>
      <p:cxnSp>
        <p:nvCxnSpPr>
          <p:cNvPr id="12" name="14 Conector recto de flecha"/>
          <p:cNvCxnSpPr/>
          <p:nvPr/>
        </p:nvCxnSpPr>
        <p:spPr>
          <a:xfrm>
            <a:off x="5643570" y="3286124"/>
            <a:ext cx="121444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16 CuadroTexto"/>
          <p:cNvSpPr txBox="1"/>
          <p:nvPr/>
        </p:nvSpPr>
        <p:spPr>
          <a:xfrm>
            <a:off x="5590881" y="2714620"/>
            <a:ext cx="1338573" cy="523220"/>
          </a:xfrm>
          <a:prstGeom prst="rect">
            <a:avLst/>
          </a:prstGeom>
          <a:noFill/>
        </p:spPr>
        <p:txBody>
          <a:bodyPr wrap="none" rtlCol="0">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CO" sz="1400" dirty="0" smtClean="0"/>
              <a:t>Perlas </a:t>
            </a:r>
          </a:p>
          <a:p>
            <a:pPr algn="ctr"/>
            <a:r>
              <a:rPr lang="es-CO" sz="1400" dirty="0" smtClean="0"/>
              <a:t> pre expandidas</a:t>
            </a:r>
          </a:p>
        </p:txBody>
      </p:sp>
      <p:cxnSp>
        <p:nvCxnSpPr>
          <p:cNvPr id="14" name="20 Conector recto de flecha"/>
          <p:cNvCxnSpPr/>
          <p:nvPr/>
        </p:nvCxnSpPr>
        <p:spPr>
          <a:xfrm rot="5400000">
            <a:off x="6678627" y="2178041"/>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22 CuadroTexto"/>
          <p:cNvSpPr txBox="1"/>
          <p:nvPr/>
        </p:nvSpPr>
        <p:spPr>
          <a:xfrm>
            <a:off x="7072330" y="1857364"/>
            <a:ext cx="1643074" cy="738664"/>
          </a:xfrm>
          <a:prstGeom prst="rect">
            <a:avLst/>
          </a:prstGeom>
          <a:noFill/>
        </p:spPr>
        <p:txBody>
          <a:bodyPr wrap="square" rtlCol="0">
            <a:sp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CO" sz="1400" dirty="0" smtClean="0"/>
              <a:t>Para la producción de vapor usan una caldera eléctrica</a:t>
            </a:r>
          </a:p>
        </p:txBody>
      </p:sp>
      <p:pic>
        <p:nvPicPr>
          <p:cNvPr id="16" name="15 Imagen" descr="C:\Users\Alejandra Urrea\Desktop\ALE U\proyecto de grado\REPROCESO\DSCN4425.JPG"/>
          <p:cNvPicPr/>
          <p:nvPr/>
        </p:nvPicPr>
        <p:blipFill>
          <a:blip r:embed="rId2" cstate="email"/>
          <a:stretch>
            <a:fillRect/>
          </a:stretch>
        </p:blipFill>
        <p:spPr bwMode="auto">
          <a:xfrm>
            <a:off x="1485886" y="3857628"/>
            <a:ext cx="1443040" cy="1785950"/>
          </a:xfrm>
          <a:prstGeom prst="rect">
            <a:avLst/>
          </a:prstGeom>
          <a:noFill/>
          <a:ln>
            <a:noFill/>
          </a:ln>
        </p:spPr>
      </p:pic>
      <p:pic>
        <p:nvPicPr>
          <p:cNvPr id="17" name="16 Imagen" descr="C:\Users\Alejandra Urrea\Desktop\ALE U\proyecto de grado\REPROCESO\DSCN4419.JPG"/>
          <p:cNvPicPr/>
          <p:nvPr/>
        </p:nvPicPr>
        <p:blipFill>
          <a:blip r:embed="rId3" cstate="email"/>
          <a:srcRect/>
          <a:stretch>
            <a:fillRect/>
          </a:stretch>
        </p:blipFill>
        <p:spPr bwMode="auto">
          <a:xfrm>
            <a:off x="3143240" y="3500438"/>
            <a:ext cx="928694" cy="785810"/>
          </a:xfrm>
          <a:prstGeom prst="rect">
            <a:avLst/>
          </a:prstGeom>
          <a:noFill/>
          <a:ln w="9525">
            <a:noFill/>
            <a:miter lim="800000"/>
            <a:headEnd/>
            <a:tailEnd/>
          </a:ln>
        </p:spPr>
      </p:pic>
      <p:pic>
        <p:nvPicPr>
          <p:cNvPr id="18" name="17 Imagen" descr="C:\Users\Alejandra Urrea\Desktop\ALE U\proyecto de grado\REPROCESO\DSCN4445.JPG"/>
          <p:cNvPicPr/>
          <p:nvPr/>
        </p:nvPicPr>
        <p:blipFill>
          <a:blip r:embed="rId4" cstate="email"/>
          <a:srcRect r="9091"/>
          <a:stretch>
            <a:fillRect/>
          </a:stretch>
        </p:blipFill>
        <p:spPr bwMode="auto">
          <a:xfrm>
            <a:off x="4071934" y="4357694"/>
            <a:ext cx="1571636" cy="1500198"/>
          </a:xfrm>
          <a:prstGeom prst="rect">
            <a:avLst/>
          </a:prstGeom>
          <a:noFill/>
          <a:ln w="9525">
            <a:noFill/>
            <a:miter lim="800000"/>
            <a:headEnd/>
            <a:tailEnd/>
          </a:ln>
        </p:spPr>
      </p:pic>
      <p:pic>
        <p:nvPicPr>
          <p:cNvPr id="19" name="18 Imagen" descr="C:\Users\Alejandra Urrea\Desktop\ALE U\proyecto de grado\REPROCESO\DSCN4444.JPG"/>
          <p:cNvPicPr/>
          <p:nvPr/>
        </p:nvPicPr>
        <p:blipFill>
          <a:blip r:embed="rId5" cstate="email"/>
          <a:srcRect/>
          <a:stretch>
            <a:fillRect/>
          </a:stretch>
        </p:blipFill>
        <p:spPr bwMode="auto">
          <a:xfrm>
            <a:off x="5715008" y="3500438"/>
            <a:ext cx="1071570" cy="907677"/>
          </a:xfrm>
          <a:prstGeom prst="rect">
            <a:avLst/>
          </a:prstGeom>
          <a:noFill/>
          <a:ln w="9525">
            <a:noFill/>
            <a:miter lim="800000"/>
            <a:headEnd/>
            <a:tailEnd/>
          </a:ln>
        </p:spPr>
      </p:pic>
      <p:pic>
        <p:nvPicPr>
          <p:cNvPr id="24578" name="Picture 2" descr="C:\Users\Alejandra Urrea\Desktop\ALE U\proyecto de grado\REPROCESO\DSCN4459.JPG"/>
          <p:cNvPicPr>
            <a:picLocks noChangeAspect="1" noChangeArrowheads="1"/>
          </p:cNvPicPr>
          <p:nvPr/>
        </p:nvPicPr>
        <p:blipFill>
          <a:blip r:embed="rId6" cstate="print"/>
          <a:srcRect/>
          <a:stretch>
            <a:fillRect/>
          </a:stretch>
        </p:blipFill>
        <p:spPr bwMode="auto">
          <a:xfrm>
            <a:off x="6929454" y="3857628"/>
            <a:ext cx="1515731" cy="2021381"/>
          </a:xfrm>
          <a:prstGeom prst="rect">
            <a:avLst/>
          </a:prstGeom>
          <a:noFill/>
        </p:spPr>
      </p:pic>
      <p:pic>
        <p:nvPicPr>
          <p:cNvPr id="24579" name="Picture 3" descr="C:\Users\Alejandra Urrea\Desktop\ALE U\proyecto de grado\REPROCESO\DSCN4432.JPG"/>
          <p:cNvPicPr>
            <a:picLocks noChangeAspect="1" noChangeArrowheads="1"/>
          </p:cNvPicPr>
          <p:nvPr/>
        </p:nvPicPr>
        <p:blipFill>
          <a:blip r:embed="rId7" cstate="print"/>
          <a:srcRect/>
          <a:stretch>
            <a:fillRect/>
          </a:stretch>
        </p:blipFill>
        <p:spPr bwMode="auto">
          <a:xfrm>
            <a:off x="8072462" y="4429132"/>
            <a:ext cx="928694" cy="1238508"/>
          </a:xfrm>
          <a:prstGeom prst="rect">
            <a:avLst/>
          </a:prstGeom>
          <a:noFill/>
        </p:spPr>
      </p:pic>
      <p:sp>
        <p:nvSpPr>
          <p:cNvPr id="22" name="21 Rectángulo"/>
          <p:cNvSpPr/>
          <p:nvPr/>
        </p:nvSpPr>
        <p:spPr>
          <a:xfrm>
            <a:off x="857224" y="1000108"/>
            <a:ext cx="6929486" cy="428628"/>
          </a:xfrm>
          <a:prstGeom prst="rect">
            <a:avLst/>
          </a:prstGeom>
          <a:noFill/>
          <a:ln>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 name="Picture 2" descr="C:\Users\Alejandra Urrea\Desktop\ALE U\proyecto de grado\logo sin fondo.gif"/>
          <p:cNvPicPr>
            <a:picLocks noChangeAspect="1" noChangeArrowheads="1"/>
          </p:cNvPicPr>
          <p:nvPr/>
        </p:nvPicPr>
        <p:blipFill>
          <a:blip r:embed="rId8" cstate="print"/>
          <a:srcRect/>
          <a:stretch>
            <a:fillRect/>
          </a:stretch>
        </p:blipFill>
        <p:spPr bwMode="auto">
          <a:xfrm>
            <a:off x="7549661" y="71641"/>
            <a:ext cx="1522933" cy="428401"/>
          </a:xfrm>
          <a:prstGeom prst="rect">
            <a:avLst/>
          </a:prstGeom>
          <a:noFill/>
        </p:spPr>
      </p:pic>
      <p:pic>
        <p:nvPicPr>
          <p:cNvPr id="24" name="Picture 6"/>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2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par>
                                <p:cTn id="29" presetID="22" presetClass="entr" presetSubtype="4"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500"/>
                                        <p:tgtEl>
                                          <p:spTgt spid="11"/>
                                        </p:tgtEl>
                                      </p:cBhvr>
                                    </p:animEffect>
                                  </p:childTnLst>
                                </p:cTn>
                              </p:par>
                              <p:par>
                                <p:cTn id="40" presetID="22" presetClass="entr" presetSubtype="4"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par>
                                <p:cTn id="48" presetID="22" presetClass="entr" presetSubtype="4"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down)">
                                      <p:cBhvr>
                                        <p:cTn id="50" dur="500"/>
                                        <p:tgtEl>
                                          <p:spTgt spid="18"/>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down)">
                                      <p:cBhvr>
                                        <p:cTn id="55" dur="500"/>
                                        <p:tgtEl>
                                          <p:spTgt spid="12"/>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down)">
                                      <p:cBhvr>
                                        <p:cTn id="58" dur="500"/>
                                        <p:tgtEl>
                                          <p:spTgt spid="13"/>
                                        </p:tgtEl>
                                      </p:cBhvr>
                                    </p:animEffect>
                                  </p:childTnLst>
                                </p:cTn>
                              </p:par>
                              <p:par>
                                <p:cTn id="59" presetID="22" presetClass="entr" presetSubtype="4" fill="hold"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down)">
                                      <p:cBhvr>
                                        <p:cTn id="61" dur="500"/>
                                        <p:tgtEl>
                                          <p:spTgt spid="19"/>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24578"/>
                                        </p:tgtEl>
                                        <p:attrNameLst>
                                          <p:attrName>style.visibility</p:attrName>
                                        </p:attrNameLst>
                                      </p:cBhvr>
                                      <p:to>
                                        <p:strVal val="visible"/>
                                      </p:to>
                                    </p:set>
                                    <p:animEffect transition="in" filter="wipe(down)">
                                      <p:cBhvr>
                                        <p:cTn id="66" dur="500"/>
                                        <p:tgtEl>
                                          <p:spTgt spid="24578"/>
                                        </p:tgtEl>
                                      </p:cBhvr>
                                    </p:animEffect>
                                  </p:childTnLst>
                                </p:cTn>
                              </p:par>
                              <p:par>
                                <p:cTn id="67" presetID="22" presetClass="entr" presetSubtype="4" fill="hold" nodeType="withEffect">
                                  <p:stCondLst>
                                    <p:cond delay="0"/>
                                  </p:stCondLst>
                                  <p:childTnLst>
                                    <p:set>
                                      <p:cBhvr>
                                        <p:cTn id="68" dur="1" fill="hold">
                                          <p:stCondLst>
                                            <p:cond delay="0"/>
                                          </p:stCondLst>
                                        </p:cTn>
                                        <p:tgtEl>
                                          <p:spTgt spid="24579"/>
                                        </p:tgtEl>
                                        <p:attrNameLst>
                                          <p:attrName>style.visibility</p:attrName>
                                        </p:attrNameLst>
                                      </p:cBhvr>
                                      <p:to>
                                        <p:strVal val="visible"/>
                                      </p:to>
                                    </p:set>
                                    <p:animEffect transition="in" filter="wipe(down)">
                                      <p:cBhvr>
                                        <p:cTn id="69" dur="500"/>
                                        <p:tgtEl>
                                          <p:spTgt spid="24579"/>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wipe(down)">
                                      <p:cBhvr>
                                        <p:cTn id="72" dur="500"/>
                                        <p:tgtEl>
                                          <p:spTgt spid="7"/>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down)">
                                      <p:cBhvr>
                                        <p:cTn id="77" dur="500"/>
                                        <p:tgtEl>
                                          <p:spTgt spid="15"/>
                                        </p:tgtEl>
                                      </p:cBhvr>
                                    </p:animEffect>
                                  </p:childTnLst>
                                </p:cTn>
                              </p:par>
                              <p:par>
                                <p:cTn id="78" presetID="22" presetClass="entr" presetSubtype="4" fill="hold" nodeType="with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wipe(down)">
                                      <p:cBhvr>
                                        <p:cTn id="8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7" grpId="0" animBg="1"/>
      <p:bldP spid="9" grpId="0"/>
      <p:bldP spid="11" grpId="0"/>
      <p:bldP spid="13" grpId="0"/>
      <p:bldP spid="15" grpId="0"/>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CuadroTexto"/>
          <p:cNvSpPr txBox="1"/>
          <p:nvPr/>
        </p:nvSpPr>
        <p:spPr>
          <a:xfrm>
            <a:off x="214282" y="142852"/>
            <a:ext cx="6207469" cy="584775"/>
          </a:xfrm>
          <a:prstGeom prst="rect">
            <a:avLst/>
          </a:prstGeom>
          <a:noFill/>
        </p:spPr>
        <p:txBody>
          <a:bodyPr wrap="none" rtlCol="0">
            <a:spAutoFit/>
          </a:bodyPr>
          <a:lstStyle/>
          <a:p>
            <a:r>
              <a:rPr lang="es-CO" sz="3200" b="1" dirty="0" smtClean="0">
                <a:latin typeface="Especial Kay" pitchFamily="2" charset="0"/>
              </a:rPr>
              <a:t>ENSAYOS DEL MATERIAL REPROCESADO.</a:t>
            </a:r>
            <a:endParaRPr lang="es-CO" sz="3200" b="1" dirty="0">
              <a:latin typeface="Especial Kay" pitchFamily="2" charset="0"/>
            </a:endParaRPr>
          </a:p>
        </p:txBody>
      </p:sp>
      <p:sp>
        <p:nvSpPr>
          <p:cNvPr id="3" name="2 Rectángulo"/>
          <p:cNvSpPr/>
          <p:nvPr/>
        </p:nvSpPr>
        <p:spPr>
          <a:xfrm>
            <a:off x="142844" y="857232"/>
            <a:ext cx="2928958" cy="40598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s-CO" sz="1600" dirty="0" smtClean="0">
                <a:solidFill>
                  <a:schemeClr val="tx1"/>
                </a:solidFill>
                <a:latin typeface="Arial" pitchFamily="34" charset="0"/>
                <a:cs typeface="Arial" pitchFamily="34" charset="0"/>
              </a:rPr>
              <a:t>Ensayo de densidad</a:t>
            </a:r>
            <a:endParaRPr lang="es-CO" sz="1600" dirty="0">
              <a:solidFill>
                <a:schemeClr val="tx1"/>
              </a:solidFill>
              <a:latin typeface="Arial" pitchFamily="34" charset="0"/>
              <a:cs typeface="Arial" pitchFamily="34" charset="0"/>
            </a:endParaRPr>
          </a:p>
        </p:txBody>
      </p:sp>
      <p:graphicFrame>
        <p:nvGraphicFramePr>
          <p:cNvPr id="5" name="4 Tabla"/>
          <p:cNvGraphicFramePr>
            <a:graphicFrameLocks noGrp="1"/>
          </p:cNvGraphicFramePr>
          <p:nvPr/>
        </p:nvGraphicFramePr>
        <p:xfrm>
          <a:off x="214282" y="3171262"/>
          <a:ext cx="2786082" cy="1472184"/>
        </p:xfrm>
        <a:graphic>
          <a:graphicData uri="http://schemas.openxmlformats.org/drawingml/2006/table">
            <a:tbl>
              <a:tblPr/>
              <a:tblGrid>
                <a:gridCol w="763470"/>
                <a:gridCol w="1103899"/>
                <a:gridCol w="918713"/>
              </a:tblGrid>
              <a:tr h="168363">
                <a:tc>
                  <a:txBody>
                    <a:bodyPr/>
                    <a:lstStyle/>
                    <a:p>
                      <a:pPr algn="just">
                        <a:lnSpc>
                          <a:spcPct val="115000"/>
                        </a:lnSpc>
                        <a:spcAft>
                          <a:spcPts val="0"/>
                        </a:spcAft>
                      </a:pPr>
                      <a:r>
                        <a:rPr lang="es-CO" sz="1200" b="1" dirty="0" smtClean="0">
                          <a:latin typeface="Arial"/>
                          <a:ea typeface="Calibri"/>
                          <a:cs typeface="Times New Roman"/>
                        </a:rPr>
                        <a:t>Bloque</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b="1">
                          <a:latin typeface="Arial"/>
                          <a:ea typeface="Calibri"/>
                          <a:cs typeface="Times New Roman"/>
                        </a:rPr>
                        <a:t>g/cm³</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b="1">
                          <a:latin typeface="Arial"/>
                          <a:ea typeface="Calibri"/>
                          <a:cs typeface="Times New Roman"/>
                        </a:rPr>
                        <a:t>kg/m³</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363">
                <a:tc>
                  <a:txBody>
                    <a:bodyPr/>
                    <a:lstStyle/>
                    <a:p>
                      <a:pPr algn="just">
                        <a:lnSpc>
                          <a:spcPct val="115000"/>
                        </a:lnSpc>
                        <a:spcAft>
                          <a:spcPts val="0"/>
                        </a:spcAft>
                      </a:pPr>
                      <a:r>
                        <a:rPr lang="es-CO" sz="1200" dirty="0">
                          <a:latin typeface="Arial"/>
                          <a:ea typeface="Calibri"/>
                          <a:cs typeface="Times New Roman"/>
                        </a:rPr>
                        <a:t>1</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dirty="0">
                          <a:latin typeface="Arial"/>
                          <a:ea typeface="Calibri"/>
                          <a:cs typeface="Times New Roman"/>
                        </a:rPr>
                        <a:t>0.01202</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dirty="0">
                          <a:latin typeface="Arial"/>
                          <a:ea typeface="Calibri"/>
                          <a:cs typeface="Times New Roman"/>
                        </a:rPr>
                        <a:t>12.02 </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363">
                <a:tc>
                  <a:txBody>
                    <a:bodyPr/>
                    <a:lstStyle/>
                    <a:p>
                      <a:pPr algn="just">
                        <a:lnSpc>
                          <a:spcPct val="115000"/>
                        </a:lnSpc>
                        <a:spcAft>
                          <a:spcPts val="0"/>
                        </a:spcAft>
                      </a:pPr>
                      <a:r>
                        <a:rPr lang="es-CO" sz="1200">
                          <a:latin typeface="Arial"/>
                          <a:ea typeface="Calibri"/>
                          <a:cs typeface="Times New Roman"/>
                        </a:rPr>
                        <a:t>2</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dirty="0">
                          <a:latin typeface="Arial"/>
                          <a:ea typeface="Calibri"/>
                          <a:cs typeface="Times New Roman"/>
                        </a:rPr>
                        <a:t>0.01204</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12.04</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363">
                <a:tc>
                  <a:txBody>
                    <a:bodyPr/>
                    <a:lstStyle/>
                    <a:p>
                      <a:pPr algn="just">
                        <a:lnSpc>
                          <a:spcPct val="115000"/>
                        </a:lnSpc>
                        <a:spcAft>
                          <a:spcPts val="0"/>
                        </a:spcAft>
                      </a:pPr>
                      <a:r>
                        <a:rPr lang="es-CO" sz="1200">
                          <a:latin typeface="Arial"/>
                          <a:ea typeface="Calibri"/>
                          <a:cs typeface="Times New Roman"/>
                        </a:rPr>
                        <a:t>3</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dirty="0">
                          <a:latin typeface="Arial"/>
                          <a:ea typeface="Calibri"/>
                          <a:cs typeface="Times New Roman"/>
                        </a:rPr>
                        <a:t>0.01107</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11.07</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363">
                <a:tc>
                  <a:txBody>
                    <a:bodyPr/>
                    <a:lstStyle/>
                    <a:p>
                      <a:pPr algn="just">
                        <a:lnSpc>
                          <a:spcPct val="115000"/>
                        </a:lnSpc>
                        <a:spcAft>
                          <a:spcPts val="0"/>
                        </a:spcAft>
                      </a:pPr>
                      <a:r>
                        <a:rPr lang="es-CO" sz="1200">
                          <a:latin typeface="Arial"/>
                          <a:ea typeface="Calibri"/>
                          <a:cs typeface="Times New Roman"/>
                        </a:rPr>
                        <a:t>4</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dirty="0">
                          <a:latin typeface="Arial"/>
                          <a:ea typeface="Calibri"/>
                          <a:cs typeface="Times New Roman"/>
                        </a:rPr>
                        <a:t>0.01245</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a:latin typeface="Arial"/>
                          <a:ea typeface="Calibri"/>
                          <a:cs typeface="Times New Roman"/>
                        </a:rPr>
                        <a:t>12.45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363">
                <a:tc>
                  <a:txBody>
                    <a:bodyPr/>
                    <a:lstStyle/>
                    <a:p>
                      <a:pPr algn="just">
                        <a:lnSpc>
                          <a:spcPct val="115000"/>
                        </a:lnSpc>
                        <a:spcAft>
                          <a:spcPts val="0"/>
                        </a:spcAft>
                      </a:pPr>
                      <a:r>
                        <a:rPr lang="es-CO" sz="1200">
                          <a:latin typeface="Arial"/>
                          <a:ea typeface="Calibri"/>
                          <a:cs typeface="Times New Roman"/>
                        </a:rPr>
                        <a:t>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dirty="0">
                          <a:latin typeface="Arial"/>
                          <a:ea typeface="Calibri"/>
                          <a:cs typeface="Times New Roman"/>
                        </a:rPr>
                        <a:t>0.01057</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dirty="0">
                          <a:latin typeface="Arial"/>
                          <a:ea typeface="Calibri"/>
                          <a:cs typeface="Times New Roman"/>
                        </a:rPr>
                        <a:t>10.57</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363">
                <a:tc>
                  <a:txBody>
                    <a:bodyPr/>
                    <a:lstStyle/>
                    <a:p>
                      <a:pPr algn="just">
                        <a:lnSpc>
                          <a:spcPct val="115000"/>
                        </a:lnSpc>
                        <a:spcAft>
                          <a:spcPts val="0"/>
                        </a:spcAft>
                      </a:pPr>
                      <a:endParaRPr lang="es-CO" sz="1200">
                        <a:latin typeface="Arial"/>
                        <a:ea typeface="Calibri"/>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lnSpc>
                          <a:spcPct val="115000"/>
                        </a:lnSpc>
                        <a:spcAft>
                          <a:spcPts val="0"/>
                        </a:spcAft>
                      </a:pPr>
                      <a:r>
                        <a:rPr lang="es-CO" sz="1200" b="1" dirty="0" smtClean="0">
                          <a:latin typeface="Arial"/>
                          <a:ea typeface="Calibri"/>
                          <a:cs typeface="Times New Roman"/>
                        </a:rPr>
                        <a:t>Promedio</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CO" sz="1200" b="1" dirty="0">
                          <a:latin typeface="Arial"/>
                          <a:ea typeface="Calibri"/>
                          <a:cs typeface="Times New Roman"/>
                        </a:rPr>
                        <a:t>11.63</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 name="5 Imagen" descr="C:\Users\Alejandra Urrea\Desktop\ALE U\proyecto de grado\ENSAYOS FOTOS\Foto-0015.jpg"/>
          <p:cNvPicPr/>
          <p:nvPr/>
        </p:nvPicPr>
        <p:blipFill>
          <a:blip r:embed="rId2" cstate="email"/>
          <a:srcRect/>
          <a:stretch>
            <a:fillRect/>
          </a:stretch>
        </p:blipFill>
        <p:spPr bwMode="auto">
          <a:xfrm>
            <a:off x="500034" y="1285860"/>
            <a:ext cx="2343166" cy="629080"/>
          </a:xfrm>
          <a:prstGeom prst="rect">
            <a:avLst/>
          </a:prstGeom>
          <a:noFill/>
          <a:ln w="9525">
            <a:noFill/>
            <a:miter lim="800000"/>
            <a:headEnd/>
            <a:tailEnd/>
          </a:ln>
        </p:spPr>
      </p:pic>
      <p:pic>
        <p:nvPicPr>
          <p:cNvPr id="6145" name="Picture 1" descr="C:\Users\Alejandra Urrea\Desktop\ALE U\proyecto de grado\ENSAYOS\Foto-0020.jpg"/>
          <p:cNvPicPr>
            <a:picLocks noChangeAspect="1" noChangeArrowheads="1"/>
          </p:cNvPicPr>
          <p:nvPr/>
        </p:nvPicPr>
        <p:blipFill>
          <a:blip r:embed="rId3" cstate="print"/>
          <a:srcRect/>
          <a:stretch>
            <a:fillRect/>
          </a:stretch>
        </p:blipFill>
        <p:spPr bwMode="auto">
          <a:xfrm>
            <a:off x="1500166" y="2099644"/>
            <a:ext cx="1200970" cy="900728"/>
          </a:xfrm>
          <a:prstGeom prst="rect">
            <a:avLst/>
          </a:prstGeom>
          <a:noFill/>
        </p:spPr>
      </p:pic>
      <p:pic>
        <p:nvPicPr>
          <p:cNvPr id="6146" name="Picture 2" descr="C:\Users\Alejandra Urrea\Desktop\ALE U\proyecto de grado\ENSAYOS\Foto-0016.jpg"/>
          <p:cNvPicPr>
            <a:picLocks noChangeAspect="1" noChangeArrowheads="1"/>
          </p:cNvPicPr>
          <p:nvPr/>
        </p:nvPicPr>
        <p:blipFill>
          <a:blip r:embed="rId4" cstate="print"/>
          <a:srcRect/>
          <a:stretch>
            <a:fillRect/>
          </a:stretch>
        </p:blipFill>
        <p:spPr bwMode="auto">
          <a:xfrm>
            <a:off x="571472" y="2071678"/>
            <a:ext cx="686269" cy="915026"/>
          </a:xfrm>
          <a:prstGeom prst="rect">
            <a:avLst/>
          </a:prstGeom>
          <a:noFill/>
        </p:spPr>
      </p:pic>
      <p:sp>
        <p:nvSpPr>
          <p:cNvPr id="9" name="8 Rectángulo"/>
          <p:cNvSpPr/>
          <p:nvPr/>
        </p:nvSpPr>
        <p:spPr>
          <a:xfrm>
            <a:off x="3143240" y="857232"/>
            <a:ext cx="2643206" cy="4071966"/>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s-CO" sz="1600" dirty="0" smtClean="0">
                <a:solidFill>
                  <a:schemeClr val="tx1"/>
                </a:solidFill>
                <a:latin typeface="Arial" pitchFamily="34" charset="0"/>
                <a:cs typeface="Arial" pitchFamily="34" charset="0"/>
              </a:rPr>
              <a:t>Ensayo de compresión</a:t>
            </a:r>
            <a:endParaRPr lang="es-CO" sz="1600" dirty="0">
              <a:solidFill>
                <a:schemeClr val="tx1"/>
              </a:solidFill>
              <a:latin typeface="Arial" pitchFamily="34" charset="0"/>
              <a:cs typeface="Arial" pitchFamily="34" charset="0"/>
            </a:endParaRPr>
          </a:p>
        </p:txBody>
      </p:sp>
      <p:pic>
        <p:nvPicPr>
          <p:cNvPr id="6148" name="Imagen 17" descr="Foto-0034"/>
          <p:cNvPicPr>
            <a:picLocks noChangeAspect="1" noChangeArrowheads="1"/>
          </p:cNvPicPr>
          <p:nvPr/>
        </p:nvPicPr>
        <p:blipFill>
          <a:blip r:embed="rId5" cstate="print"/>
          <a:srcRect/>
          <a:stretch>
            <a:fillRect/>
          </a:stretch>
        </p:blipFill>
        <p:spPr bwMode="auto">
          <a:xfrm>
            <a:off x="3286116" y="1428736"/>
            <a:ext cx="1087895" cy="821472"/>
          </a:xfrm>
          <a:prstGeom prst="rect">
            <a:avLst/>
          </a:prstGeom>
          <a:noFill/>
        </p:spPr>
      </p:pic>
      <p:pic>
        <p:nvPicPr>
          <p:cNvPr id="6147" name="Imagen 18" descr="Foto-0037"/>
          <p:cNvPicPr>
            <a:picLocks noChangeAspect="1" noChangeArrowheads="1"/>
          </p:cNvPicPr>
          <p:nvPr/>
        </p:nvPicPr>
        <p:blipFill>
          <a:blip r:embed="rId6" cstate="print"/>
          <a:srcRect/>
          <a:stretch>
            <a:fillRect/>
          </a:stretch>
        </p:blipFill>
        <p:spPr bwMode="auto">
          <a:xfrm>
            <a:off x="4500562" y="1428736"/>
            <a:ext cx="1131020" cy="850163"/>
          </a:xfrm>
          <a:prstGeom prst="rect">
            <a:avLst/>
          </a:prstGeom>
          <a:noFill/>
        </p:spPr>
      </p:pic>
      <p:graphicFrame>
        <p:nvGraphicFramePr>
          <p:cNvPr id="16" name="15 Tabla"/>
          <p:cNvGraphicFramePr>
            <a:graphicFrameLocks noGrp="1"/>
          </p:cNvGraphicFramePr>
          <p:nvPr/>
        </p:nvGraphicFramePr>
        <p:xfrm>
          <a:off x="3357554" y="2643182"/>
          <a:ext cx="2286016" cy="1472184"/>
        </p:xfrm>
        <a:graphic>
          <a:graphicData uri="http://schemas.openxmlformats.org/drawingml/2006/table">
            <a:tbl>
              <a:tblPr/>
              <a:tblGrid>
                <a:gridCol w="998451"/>
                <a:gridCol w="1287565"/>
              </a:tblGrid>
              <a:tr h="175247">
                <a:tc>
                  <a:txBody>
                    <a:bodyPr/>
                    <a:lstStyle/>
                    <a:p>
                      <a:pPr>
                        <a:lnSpc>
                          <a:spcPct val="115000"/>
                        </a:lnSpc>
                        <a:spcAft>
                          <a:spcPts val="0"/>
                        </a:spcAft>
                      </a:pPr>
                      <a:r>
                        <a:rPr lang="es-CO" sz="1200" b="1" dirty="0">
                          <a:latin typeface="Arial"/>
                          <a:ea typeface="Calibri"/>
                          <a:cs typeface="Times New Roman"/>
                        </a:rPr>
                        <a:t>Probeta</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b="1" dirty="0">
                          <a:latin typeface="Arial"/>
                          <a:ea typeface="Calibri"/>
                          <a:cs typeface="Times New Roman"/>
                        </a:rPr>
                        <a:t>daN/cm²</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47">
                <a:tc>
                  <a:txBody>
                    <a:bodyPr/>
                    <a:lstStyle/>
                    <a:p>
                      <a:pPr>
                        <a:lnSpc>
                          <a:spcPct val="115000"/>
                        </a:lnSpc>
                        <a:spcAft>
                          <a:spcPts val="0"/>
                        </a:spcAft>
                      </a:pPr>
                      <a:r>
                        <a:rPr lang="es-CO" sz="1200">
                          <a:latin typeface="Arial"/>
                          <a:ea typeface="Calibri"/>
                          <a:cs typeface="Times New Roman"/>
                        </a:rPr>
                        <a:t>1</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dirty="0">
                          <a:latin typeface="Arial"/>
                          <a:ea typeface="Calibri"/>
                          <a:cs typeface="Times New Roman"/>
                        </a:rPr>
                        <a:t>6.22 </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47">
                <a:tc>
                  <a:txBody>
                    <a:bodyPr/>
                    <a:lstStyle/>
                    <a:p>
                      <a:pPr>
                        <a:lnSpc>
                          <a:spcPct val="115000"/>
                        </a:lnSpc>
                        <a:spcAft>
                          <a:spcPts val="0"/>
                        </a:spcAft>
                      </a:pPr>
                      <a:r>
                        <a:rPr lang="es-CO" sz="1200" dirty="0">
                          <a:latin typeface="Arial"/>
                          <a:ea typeface="Calibri"/>
                          <a:cs typeface="Times New Roman"/>
                        </a:rPr>
                        <a:t>2</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latin typeface="Arial"/>
                          <a:ea typeface="Calibri"/>
                          <a:cs typeface="Times New Roman"/>
                        </a:rPr>
                        <a:t>5.98 </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47">
                <a:tc>
                  <a:txBody>
                    <a:bodyPr/>
                    <a:lstStyle/>
                    <a:p>
                      <a:pPr>
                        <a:lnSpc>
                          <a:spcPct val="115000"/>
                        </a:lnSpc>
                        <a:spcAft>
                          <a:spcPts val="0"/>
                        </a:spcAft>
                      </a:pPr>
                      <a:r>
                        <a:rPr lang="es-CO" sz="1200">
                          <a:latin typeface="Arial"/>
                          <a:ea typeface="Calibri"/>
                          <a:cs typeface="Times New Roman"/>
                        </a:rPr>
                        <a:t>3</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latin typeface="Arial"/>
                          <a:ea typeface="Calibri"/>
                          <a:cs typeface="Times New Roman"/>
                        </a:rPr>
                        <a:t>5.57 </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47">
                <a:tc>
                  <a:txBody>
                    <a:bodyPr/>
                    <a:lstStyle/>
                    <a:p>
                      <a:pPr>
                        <a:lnSpc>
                          <a:spcPct val="115000"/>
                        </a:lnSpc>
                        <a:spcAft>
                          <a:spcPts val="0"/>
                        </a:spcAft>
                      </a:pPr>
                      <a:r>
                        <a:rPr lang="es-CO" sz="1200">
                          <a:latin typeface="Arial"/>
                          <a:ea typeface="Calibri"/>
                          <a:cs typeface="Times New Roman"/>
                        </a:rPr>
                        <a:t>4</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latin typeface="Arial"/>
                          <a:ea typeface="Calibri"/>
                          <a:cs typeface="Times New Roman"/>
                        </a:rPr>
                        <a:t>5.84 </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47">
                <a:tc>
                  <a:txBody>
                    <a:bodyPr/>
                    <a:lstStyle/>
                    <a:p>
                      <a:pPr>
                        <a:lnSpc>
                          <a:spcPct val="115000"/>
                        </a:lnSpc>
                        <a:spcAft>
                          <a:spcPts val="0"/>
                        </a:spcAft>
                      </a:pPr>
                      <a:r>
                        <a:rPr lang="es-CO" sz="1200">
                          <a:latin typeface="Arial"/>
                          <a:ea typeface="Calibri"/>
                          <a:cs typeface="Times New Roman"/>
                        </a:rPr>
                        <a:t>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latin typeface="Arial"/>
                          <a:ea typeface="Calibri"/>
                          <a:cs typeface="Times New Roman"/>
                        </a:rPr>
                        <a:t>6.13 </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47">
                <a:tc>
                  <a:txBody>
                    <a:bodyPr/>
                    <a:lstStyle/>
                    <a:p>
                      <a:pPr>
                        <a:lnSpc>
                          <a:spcPct val="115000"/>
                        </a:lnSpc>
                        <a:spcAft>
                          <a:spcPts val="0"/>
                        </a:spcAft>
                      </a:pPr>
                      <a:r>
                        <a:rPr lang="es-CO" sz="1200" b="1" dirty="0" smtClean="0">
                          <a:latin typeface="Arial"/>
                          <a:ea typeface="Calibri"/>
                          <a:cs typeface="Times New Roman"/>
                        </a:rPr>
                        <a:t>Promedio </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b="1" dirty="0">
                          <a:latin typeface="Arial"/>
                          <a:ea typeface="Calibri"/>
                          <a:cs typeface="Times New Roman"/>
                        </a:rPr>
                        <a:t>5.948 daN/cm²</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7" name="16 Rectángulo"/>
          <p:cNvSpPr/>
          <p:nvPr/>
        </p:nvSpPr>
        <p:spPr>
          <a:xfrm>
            <a:off x="3071802" y="4139991"/>
            <a:ext cx="2857519" cy="646331"/>
          </a:xfrm>
          <a:prstGeom prst="rect">
            <a:avLst/>
          </a:prstGeom>
        </p:spPr>
        <p:txBody>
          <a:bodyPr wrap="square">
            <a:spAutoFit/>
          </a:bodyPr>
          <a:lstStyle/>
          <a:p>
            <a:pPr algn="ctr"/>
            <a:r>
              <a:rPr lang="es-CO" dirty="0" smtClean="0"/>
              <a:t>Resistencia a compresión  594 </a:t>
            </a:r>
            <a:r>
              <a:rPr lang="es-CO" dirty="0" err="1" smtClean="0"/>
              <a:t>Kpa</a:t>
            </a:r>
            <a:r>
              <a:rPr lang="es-CO" dirty="0" smtClean="0"/>
              <a:t> de 30-250 </a:t>
            </a:r>
            <a:r>
              <a:rPr lang="es-CO" dirty="0" err="1" smtClean="0"/>
              <a:t>KPa</a:t>
            </a:r>
            <a:r>
              <a:rPr lang="es-CO" dirty="0" smtClean="0"/>
              <a:t>  </a:t>
            </a:r>
            <a:endParaRPr lang="es-CO" dirty="0"/>
          </a:p>
        </p:txBody>
      </p:sp>
      <p:sp>
        <p:nvSpPr>
          <p:cNvPr id="18" name="17 Rectángulo"/>
          <p:cNvSpPr/>
          <p:nvPr/>
        </p:nvSpPr>
        <p:spPr>
          <a:xfrm>
            <a:off x="285720" y="4988494"/>
            <a:ext cx="8572560" cy="1785974"/>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CO" sz="1600" dirty="0" smtClean="0">
                <a:solidFill>
                  <a:schemeClr val="tx1"/>
                </a:solidFill>
                <a:latin typeface="Arial" pitchFamily="34" charset="0"/>
                <a:cs typeface="Arial" pitchFamily="34" charset="0"/>
              </a:rPr>
              <a:t>Ensayo de flexión</a:t>
            </a:r>
            <a:endParaRPr lang="es-CO" sz="1600" dirty="0">
              <a:solidFill>
                <a:schemeClr val="tx1"/>
              </a:solidFill>
              <a:latin typeface="Arial" pitchFamily="34" charset="0"/>
              <a:cs typeface="Arial" pitchFamily="34" charset="0"/>
            </a:endParaRPr>
          </a:p>
        </p:txBody>
      </p:sp>
      <p:pic>
        <p:nvPicPr>
          <p:cNvPr id="19" name="18 Imagen" descr="C:\Users\Alejandra Urrea\Desktop\ALE U\proyecto de grado\ENSAYOS FOTOS\Foto-0065.jpg"/>
          <p:cNvPicPr/>
          <p:nvPr/>
        </p:nvPicPr>
        <p:blipFill>
          <a:blip r:embed="rId7" cstate="email"/>
          <a:srcRect/>
          <a:stretch>
            <a:fillRect/>
          </a:stretch>
        </p:blipFill>
        <p:spPr bwMode="auto">
          <a:xfrm>
            <a:off x="500034" y="5357826"/>
            <a:ext cx="1452561" cy="1095846"/>
          </a:xfrm>
          <a:prstGeom prst="rect">
            <a:avLst/>
          </a:prstGeom>
          <a:noFill/>
          <a:ln w="9525">
            <a:noFill/>
            <a:miter lim="800000"/>
            <a:headEnd/>
            <a:tailEnd/>
          </a:ln>
        </p:spPr>
      </p:pic>
      <p:graphicFrame>
        <p:nvGraphicFramePr>
          <p:cNvPr id="20" name="19 Tabla"/>
          <p:cNvGraphicFramePr>
            <a:graphicFrameLocks noGrp="1"/>
          </p:cNvGraphicFramePr>
          <p:nvPr/>
        </p:nvGraphicFramePr>
        <p:xfrm>
          <a:off x="2428861" y="5131370"/>
          <a:ext cx="6000791" cy="1463040"/>
        </p:xfrm>
        <a:graphic>
          <a:graphicData uri="http://schemas.openxmlformats.org/drawingml/2006/table">
            <a:tbl>
              <a:tblPr/>
              <a:tblGrid>
                <a:gridCol w="862327"/>
                <a:gridCol w="1284616"/>
                <a:gridCol w="1284616"/>
                <a:gridCol w="1284616"/>
                <a:gridCol w="1284616"/>
              </a:tblGrid>
              <a:tr h="0">
                <a:tc>
                  <a:txBody>
                    <a:bodyPr/>
                    <a:lstStyle/>
                    <a:p>
                      <a:pPr>
                        <a:spcAft>
                          <a:spcPts val="0"/>
                        </a:spcAft>
                      </a:pPr>
                      <a:r>
                        <a:rPr lang="es-CO" sz="1200" dirty="0">
                          <a:latin typeface="Arial"/>
                          <a:ea typeface="Calibri"/>
                          <a:cs typeface="Times New Roman"/>
                        </a:rPr>
                        <a:t>PROBETA</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FUERZA EN daN</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M(daN-cm)</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W (cm³)</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b="1">
                          <a:latin typeface="Arial"/>
                          <a:ea typeface="Calibri"/>
                          <a:cs typeface="Times New Roman"/>
                        </a:rPr>
                        <a:t>Rf(daN/cm²)</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CO" sz="1200">
                          <a:latin typeface="Arial"/>
                          <a:ea typeface="Calibri"/>
                          <a:cs typeface="Times New Roman"/>
                        </a:rPr>
                        <a:t>1</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0.340</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0.85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1.66</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b="1">
                          <a:latin typeface="Arial"/>
                          <a:ea typeface="Calibri"/>
                          <a:cs typeface="Times New Roman"/>
                        </a:rPr>
                        <a:t>0.51 </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CO" sz="1200">
                          <a:latin typeface="Arial"/>
                          <a:ea typeface="Calibri"/>
                          <a:cs typeface="Times New Roman"/>
                        </a:rPr>
                        <a:t>2</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0.318</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0.795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1.66</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b="1" dirty="0">
                          <a:latin typeface="Arial"/>
                          <a:ea typeface="Calibri"/>
                          <a:cs typeface="Times New Roman"/>
                        </a:rPr>
                        <a:t>0.48</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CO" sz="1200">
                          <a:latin typeface="Arial"/>
                          <a:ea typeface="Calibri"/>
                          <a:cs typeface="Times New Roman"/>
                        </a:rPr>
                        <a:t>3</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0.291</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0.7275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1.66</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b="1">
                          <a:latin typeface="Arial"/>
                          <a:ea typeface="Calibri"/>
                          <a:cs typeface="Times New Roman"/>
                        </a:rPr>
                        <a:t>0.44</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CO" sz="1200">
                          <a:latin typeface="Arial"/>
                          <a:ea typeface="Calibri"/>
                          <a:cs typeface="Times New Roman"/>
                        </a:rPr>
                        <a:t>4</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0.305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0.7625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1.66</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b="1">
                          <a:latin typeface="Arial"/>
                          <a:ea typeface="Calibri"/>
                          <a:cs typeface="Times New Roman"/>
                        </a:rPr>
                        <a:t>0.46</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s-CO" sz="1200">
                          <a:latin typeface="Arial"/>
                          <a:ea typeface="Calibri"/>
                          <a:cs typeface="Times New Roman"/>
                        </a:rPr>
                        <a:t>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0.231</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0.5775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a:latin typeface="Arial"/>
                          <a:ea typeface="Calibri"/>
                          <a:cs typeface="Times New Roman"/>
                        </a:rPr>
                        <a:t>1.66</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b="1">
                          <a:latin typeface="Arial"/>
                          <a:ea typeface="Calibri"/>
                          <a:cs typeface="Times New Roman"/>
                        </a:rPr>
                        <a:t>0.35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3">
                  <a:txBody>
                    <a:bodyPr/>
                    <a:lstStyle/>
                    <a:p>
                      <a:pPr>
                        <a:spcAft>
                          <a:spcPts val="0"/>
                        </a:spcAft>
                      </a:pPr>
                      <a:endParaRPr lang="es-CO" sz="1200" dirty="0">
                        <a:latin typeface="Arial"/>
                        <a:ea typeface="Calibri"/>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s-CO"/>
                    </a:p>
                  </a:txBody>
                  <a:tcPr/>
                </a:tc>
                <a:tc hMerge="1">
                  <a:txBody>
                    <a:bodyPr/>
                    <a:lstStyle/>
                    <a:p>
                      <a:endParaRPr lang="es-CO"/>
                    </a:p>
                  </a:txBody>
                  <a:tcPr/>
                </a:tc>
                <a:tc>
                  <a:txBody>
                    <a:bodyPr/>
                    <a:lstStyle/>
                    <a:p>
                      <a:pPr>
                        <a:spcAft>
                          <a:spcPts val="0"/>
                        </a:spcAft>
                      </a:pPr>
                      <a:r>
                        <a:rPr lang="es-CO" sz="1200" b="1" dirty="0">
                          <a:latin typeface="Arial"/>
                          <a:ea typeface="Calibri"/>
                          <a:cs typeface="Times New Roman"/>
                        </a:rPr>
                        <a:t>promedio</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CO" sz="1200" b="1" dirty="0">
                          <a:latin typeface="Arial"/>
                          <a:ea typeface="Calibri"/>
                          <a:cs typeface="Times New Roman"/>
                        </a:rPr>
                        <a:t>0.45</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1" name="20 Rectángulo"/>
          <p:cNvSpPr/>
          <p:nvPr/>
        </p:nvSpPr>
        <p:spPr>
          <a:xfrm>
            <a:off x="3069363" y="6417254"/>
            <a:ext cx="2217017" cy="369332"/>
          </a:xfrm>
          <a:prstGeom prst="rect">
            <a:avLst/>
          </a:prstGeom>
        </p:spPr>
        <p:txBody>
          <a:bodyPr wrap="none">
            <a:spAutoFit/>
          </a:bodyPr>
          <a:lstStyle/>
          <a:p>
            <a:r>
              <a:rPr lang="es-CO" dirty="0" smtClean="0"/>
              <a:t>45 </a:t>
            </a:r>
            <a:r>
              <a:rPr lang="es-CO" dirty="0" err="1" smtClean="0"/>
              <a:t>Kpa</a:t>
            </a:r>
            <a:r>
              <a:rPr lang="es-CO" dirty="0" smtClean="0"/>
              <a:t> de 50-375 </a:t>
            </a:r>
            <a:r>
              <a:rPr lang="es-CO" dirty="0" err="1" smtClean="0"/>
              <a:t>KPa</a:t>
            </a:r>
            <a:endParaRPr lang="es-CO" dirty="0"/>
          </a:p>
        </p:txBody>
      </p:sp>
      <p:sp>
        <p:nvSpPr>
          <p:cNvPr id="22" name="21 Rectángulo"/>
          <p:cNvSpPr/>
          <p:nvPr/>
        </p:nvSpPr>
        <p:spPr>
          <a:xfrm>
            <a:off x="5857884" y="857232"/>
            <a:ext cx="3143272" cy="40719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s-ES" sz="1600" dirty="0" smtClean="0">
                <a:solidFill>
                  <a:schemeClr val="tx1"/>
                </a:solidFill>
                <a:latin typeface="Arial" pitchFamily="34" charset="0"/>
                <a:cs typeface="Arial" pitchFamily="34" charset="0"/>
              </a:rPr>
              <a:t>Determinación de durabilidad de uniones adhesivas sometidas a esfuerzos de cizalladura por tensión</a:t>
            </a:r>
            <a:endParaRPr lang="es-CO" sz="1600" dirty="0" smtClean="0">
              <a:solidFill>
                <a:schemeClr val="tx1"/>
              </a:solidFill>
              <a:latin typeface="Arial" pitchFamily="34" charset="0"/>
              <a:cs typeface="Arial" pitchFamily="34" charset="0"/>
            </a:endParaRPr>
          </a:p>
          <a:p>
            <a:pPr algn="ctr"/>
            <a:endParaRPr lang="es-CO" dirty="0"/>
          </a:p>
        </p:txBody>
      </p:sp>
      <p:pic>
        <p:nvPicPr>
          <p:cNvPr id="23" name="22 Imagen" descr="C:\Users\Alejandra Urrea\Desktop\ALE U\proyecto de grado\ENSAYOS\Foto-0091.jpg"/>
          <p:cNvPicPr/>
          <p:nvPr/>
        </p:nvPicPr>
        <p:blipFill>
          <a:blip r:embed="rId8" cstate="email"/>
          <a:srcRect/>
          <a:stretch>
            <a:fillRect/>
          </a:stretch>
        </p:blipFill>
        <p:spPr bwMode="auto">
          <a:xfrm>
            <a:off x="6858016" y="1714488"/>
            <a:ext cx="1071570" cy="1214446"/>
          </a:xfrm>
          <a:prstGeom prst="rect">
            <a:avLst/>
          </a:prstGeom>
          <a:noFill/>
          <a:ln w="9525">
            <a:noFill/>
            <a:miter lim="800000"/>
            <a:headEnd/>
            <a:tailEnd/>
          </a:ln>
        </p:spPr>
      </p:pic>
      <p:graphicFrame>
        <p:nvGraphicFramePr>
          <p:cNvPr id="24" name="23 Tabla"/>
          <p:cNvGraphicFramePr>
            <a:graphicFrameLocks noGrp="1"/>
          </p:cNvGraphicFramePr>
          <p:nvPr/>
        </p:nvGraphicFramePr>
        <p:xfrm>
          <a:off x="6429388" y="3071810"/>
          <a:ext cx="2040255" cy="1472184"/>
        </p:xfrm>
        <a:graphic>
          <a:graphicData uri="http://schemas.openxmlformats.org/drawingml/2006/table">
            <a:tbl>
              <a:tblPr/>
              <a:tblGrid>
                <a:gridCol w="869950"/>
                <a:gridCol w="1170305"/>
              </a:tblGrid>
              <a:tr h="0">
                <a:tc>
                  <a:txBody>
                    <a:bodyPr/>
                    <a:lstStyle/>
                    <a:p>
                      <a:pPr>
                        <a:lnSpc>
                          <a:spcPct val="115000"/>
                        </a:lnSpc>
                        <a:spcAft>
                          <a:spcPts val="0"/>
                        </a:spcAft>
                      </a:pPr>
                      <a:r>
                        <a:rPr lang="es-CO" sz="1200" dirty="0">
                          <a:latin typeface="Arial"/>
                          <a:ea typeface="Calibri"/>
                          <a:cs typeface="Times New Roman"/>
                        </a:rPr>
                        <a:t>Probeta</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latin typeface="Arial"/>
                          <a:ea typeface="Calibri"/>
                          <a:cs typeface="Times New Roman"/>
                        </a:rPr>
                        <a:t>daN/cm²</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dirty="0">
                          <a:latin typeface="Arial"/>
                          <a:ea typeface="Calibri"/>
                          <a:cs typeface="Times New Roman"/>
                        </a:rPr>
                        <a:t>1</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dirty="0">
                          <a:latin typeface="Arial"/>
                          <a:ea typeface="Calibri"/>
                          <a:cs typeface="Times New Roman"/>
                        </a:rPr>
                        <a:t>0.459 </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a:latin typeface="Arial"/>
                          <a:ea typeface="Calibri"/>
                          <a:cs typeface="Times New Roman"/>
                        </a:rPr>
                        <a:t>2</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dirty="0">
                          <a:latin typeface="Arial"/>
                          <a:ea typeface="Calibri"/>
                          <a:cs typeface="Times New Roman"/>
                        </a:rPr>
                        <a:t>0.562 </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a:latin typeface="Arial"/>
                          <a:ea typeface="Calibri"/>
                          <a:cs typeface="Times New Roman"/>
                        </a:rPr>
                        <a:t>3</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latin typeface="Arial"/>
                          <a:ea typeface="Calibri"/>
                          <a:cs typeface="Times New Roman"/>
                        </a:rPr>
                        <a:t>0.574 </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a:latin typeface="Arial"/>
                          <a:ea typeface="Calibri"/>
                          <a:cs typeface="Times New Roman"/>
                        </a:rPr>
                        <a:t>4</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latin typeface="Arial"/>
                          <a:ea typeface="Calibri"/>
                          <a:cs typeface="Times New Roman"/>
                        </a:rPr>
                        <a:t>0.587</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a:latin typeface="Arial"/>
                          <a:ea typeface="Calibri"/>
                          <a:cs typeface="Times New Roman"/>
                        </a:rPr>
                        <a:t>5</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a:latin typeface="Arial"/>
                          <a:ea typeface="Calibri"/>
                          <a:cs typeface="Times New Roman"/>
                        </a:rPr>
                        <a:t>0.558</a:t>
                      </a:r>
                      <a:endParaRPr lang="es-CO"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b="1" dirty="0">
                          <a:latin typeface="Arial"/>
                          <a:ea typeface="Calibri"/>
                          <a:cs typeface="Times New Roman"/>
                        </a:rPr>
                        <a:t>promedio</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200" b="1" dirty="0">
                          <a:latin typeface="Arial"/>
                          <a:ea typeface="Calibri"/>
                          <a:cs typeface="Times New Roman"/>
                        </a:rPr>
                        <a:t>0.548 daN/cm²</a:t>
                      </a:r>
                      <a:endParaRPr lang="es-CO"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 name="24 Rectángulo"/>
          <p:cNvSpPr/>
          <p:nvPr/>
        </p:nvSpPr>
        <p:spPr>
          <a:xfrm>
            <a:off x="6215074" y="4559866"/>
            <a:ext cx="2500330" cy="369332"/>
          </a:xfrm>
          <a:prstGeom prst="rect">
            <a:avLst/>
          </a:prstGeom>
        </p:spPr>
        <p:txBody>
          <a:bodyPr wrap="square">
            <a:spAutoFit/>
          </a:bodyPr>
          <a:lstStyle/>
          <a:p>
            <a:pPr algn="ctr"/>
            <a:r>
              <a:rPr lang="es-CO" dirty="0" smtClean="0"/>
              <a:t>54.8 </a:t>
            </a:r>
            <a:r>
              <a:rPr lang="es-CO" dirty="0" err="1" smtClean="0"/>
              <a:t>Kpa</a:t>
            </a:r>
            <a:r>
              <a:rPr lang="es-CO" dirty="0" smtClean="0"/>
              <a:t> de 25-184 </a:t>
            </a:r>
            <a:r>
              <a:rPr lang="es-CO" dirty="0" err="1" smtClean="0"/>
              <a:t>KPa</a:t>
            </a:r>
            <a:endParaRPr lang="es-CO" dirty="0"/>
          </a:p>
        </p:txBody>
      </p:sp>
      <p:pic>
        <p:nvPicPr>
          <p:cNvPr id="26" name="Picture 2" descr="C:\Users\Alejandra Urrea\Desktop\ALE U\proyecto de grado\logo sin fondo.gif"/>
          <p:cNvPicPr>
            <a:picLocks noChangeAspect="1" noChangeArrowheads="1"/>
          </p:cNvPicPr>
          <p:nvPr/>
        </p:nvPicPr>
        <p:blipFill>
          <a:blip r:embed="rId9" cstate="print"/>
          <a:srcRect/>
          <a:stretch>
            <a:fillRect/>
          </a:stretch>
        </p:blipFill>
        <p:spPr bwMode="auto">
          <a:xfrm>
            <a:off x="7549661" y="71641"/>
            <a:ext cx="1522933" cy="4284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6146"/>
                                        </p:tgtEl>
                                        <p:attrNameLst>
                                          <p:attrName>style.visibility</p:attrName>
                                        </p:attrNameLst>
                                      </p:cBhvr>
                                      <p:to>
                                        <p:strVal val="visible"/>
                                      </p:to>
                                    </p:set>
                                    <p:animEffect transition="in" filter="wipe(down)">
                                      <p:cBhvr>
                                        <p:cTn id="13" dur="500"/>
                                        <p:tgtEl>
                                          <p:spTgt spid="6146"/>
                                        </p:tgtEl>
                                      </p:cBhvr>
                                    </p:animEffect>
                                  </p:childTnLst>
                                </p:cTn>
                              </p:par>
                              <p:par>
                                <p:cTn id="14" presetID="22" presetClass="entr" presetSubtype="4" fill="hold" nodeType="withEffect">
                                  <p:stCondLst>
                                    <p:cond delay="0"/>
                                  </p:stCondLst>
                                  <p:childTnLst>
                                    <p:set>
                                      <p:cBhvr>
                                        <p:cTn id="15" dur="1" fill="hold">
                                          <p:stCondLst>
                                            <p:cond delay="0"/>
                                          </p:stCondLst>
                                        </p:cTn>
                                        <p:tgtEl>
                                          <p:spTgt spid="6145"/>
                                        </p:tgtEl>
                                        <p:attrNameLst>
                                          <p:attrName>style.visibility</p:attrName>
                                        </p:attrNameLst>
                                      </p:cBhvr>
                                      <p:to>
                                        <p:strVal val="visible"/>
                                      </p:to>
                                    </p:set>
                                    <p:animEffect transition="in" filter="wipe(down)">
                                      <p:cBhvr>
                                        <p:cTn id="16" dur="500"/>
                                        <p:tgtEl>
                                          <p:spTgt spid="6145"/>
                                        </p:tgtEl>
                                      </p:cBhvr>
                                    </p:animEffect>
                                  </p:childTnLst>
                                </p:cTn>
                              </p:par>
                              <p:par>
                                <p:cTn id="17" presetID="2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par>
                                <p:cTn id="25" presetID="22" presetClass="entr" presetSubtype="4" fill="hold" nodeType="withEffect">
                                  <p:stCondLst>
                                    <p:cond delay="0"/>
                                  </p:stCondLst>
                                  <p:childTnLst>
                                    <p:set>
                                      <p:cBhvr>
                                        <p:cTn id="26" dur="1" fill="hold">
                                          <p:stCondLst>
                                            <p:cond delay="0"/>
                                          </p:stCondLst>
                                        </p:cTn>
                                        <p:tgtEl>
                                          <p:spTgt spid="6148"/>
                                        </p:tgtEl>
                                        <p:attrNameLst>
                                          <p:attrName>style.visibility</p:attrName>
                                        </p:attrNameLst>
                                      </p:cBhvr>
                                      <p:to>
                                        <p:strVal val="visible"/>
                                      </p:to>
                                    </p:set>
                                    <p:animEffect transition="in" filter="wipe(down)">
                                      <p:cBhvr>
                                        <p:cTn id="27" dur="500"/>
                                        <p:tgtEl>
                                          <p:spTgt spid="6148"/>
                                        </p:tgtEl>
                                      </p:cBhvr>
                                    </p:animEffect>
                                  </p:childTnLst>
                                </p:cTn>
                              </p:par>
                              <p:par>
                                <p:cTn id="28" presetID="22" presetClass="entr" presetSubtype="4" fill="hold" nodeType="withEffect">
                                  <p:stCondLst>
                                    <p:cond delay="0"/>
                                  </p:stCondLst>
                                  <p:childTnLst>
                                    <p:set>
                                      <p:cBhvr>
                                        <p:cTn id="29" dur="1" fill="hold">
                                          <p:stCondLst>
                                            <p:cond delay="0"/>
                                          </p:stCondLst>
                                        </p:cTn>
                                        <p:tgtEl>
                                          <p:spTgt spid="6147"/>
                                        </p:tgtEl>
                                        <p:attrNameLst>
                                          <p:attrName>style.visibility</p:attrName>
                                        </p:attrNameLst>
                                      </p:cBhvr>
                                      <p:to>
                                        <p:strVal val="visible"/>
                                      </p:to>
                                    </p:set>
                                    <p:animEffect transition="in" filter="wipe(down)">
                                      <p:cBhvr>
                                        <p:cTn id="30" dur="500"/>
                                        <p:tgtEl>
                                          <p:spTgt spid="614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par>
                                <p:cTn id="36" presetID="22" presetClass="entr" presetSubtype="4"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down)">
                                      <p:cBhvr>
                                        <p:cTn id="43" dur="500"/>
                                        <p:tgtEl>
                                          <p:spTgt spid="2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down)">
                                      <p:cBhvr>
                                        <p:cTn id="48" dur="500"/>
                                        <p:tgtEl>
                                          <p:spTgt spid="25"/>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down)">
                                      <p:cBhvr>
                                        <p:cTn id="51" dur="500"/>
                                        <p:tgtEl>
                                          <p:spTgt spid="22"/>
                                        </p:tgtEl>
                                      </p:cBhvr>
                                    </p:animEffect>
                                  </p:childTnLst>
                                </p:cTn>
                              </p:par>
                              <p:par>
                                <p:cTn id="52" presetID="22" presetClass="entr" presetSubtype="4"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down)">
                                      <p:cBhvr>
                                        <p:cTn id="54" dur="500"/>
                                        <p:tgtEl>
                                          <p:spTgt spid="24"/>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par>
                                <p:cTn id="60" presetID="22" presetClass="entr" presetSubtype="4" fill="hold"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down)">
                                      <p:cBhvr>
                                        <p:cTn id="62" dur="500"/>
                                        <p:tgtEl>
                                          <p:spTgt spid="1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down)">
                                      <p:cBhvr>
                                        <p:cTn id="65" dur="500"/>
                                        <p:tgtEl>
                                          <p:spTgt spid="21"/>
                                        </p:tgtEl>
                                      </p:cBhvr>
                                    </p:animEffect>
                                  </p:childTnLst>
                                </p:cTn>
                              </p:par>
                              <p:par>
                                <p:cTn id="66" presetID="22" presetClass="entr" presetSubtype="4" fill="hold"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down)">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7" grpId="0"/>
      <p:bldP spid="18" grpId="0" animBg="1"/>
      <p:bldP spid="21" grpId="0"/>
      <p:bldP spid="22" grpId="0" animBg="1"/>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CuadroTexto"/>
          <p:cNvSpPr txBox="1"/>
          <p:nvPr/>
        </p:nvSpPr>
        <p:spPr>
          <a:xfrm>
            <a:off x="714348" y="129581"/>
            <a:ext cx="6786610" cy="1077218"/>
          </a:xfrm>
          <a:prstGeom prst="rect">
            <a:avLst/>
          </a:prstGeom>
          <a:noFill/>
        </p:spPr>
        <p:txBody>
          <a:bodyPr wrap="square" rtlCol="0">
            <a:spAutoFit/>
          </a:bodyPr>
          <a:lstStyle/>
          <a:p>
            <a:r>
              <a:rPr lang="es-CO" sz="3200" b="1" dirty="0" smtClean="0">
                <a:latin typeface="Especial Kay" pitchFamily="2" charset="0"/>
              </a:rPr>
              <a:t>VENTAJAS Y DESVENTAJAS DEL MATERIAL </a:t>
            </a:r>
          </a:p>
          <a:p>
            <a:pPr algn="ctr"/>
            <a:r>
              <a:rPr lang="es-CO" sz="3200" b="1" dirty="0" smtClean="0">
                <a:latin typeface="Especial Kay" pitchFamily="2" charset="0"/>
              </a:rPr>
              <a:t>REPROCESADO</a:t>
            </a:r>
            <a:endParaRPr lang="es-CO" sz="3200" b="1" dirty="0">
              <a:latin typeface="Especial Kay" pitchFamily="2" charset="0"/>
            </a:endParaRPr>
          </a:p>
        </p:txBody>
      </p:sp>
      <p:graphicFrame>
        <p:nvGraphicFramePr>
          <p:cNvPr id="7" name="6 Tabla"/>
          <p:cNvGraphicFramePr>
            <a:graphicFrameLocks noGrp="1"/>
          </p:cNvGraphicFramePr>
          <p:nvPr/>
        </p:nvGraphicFramePr>
        <p:xfrm>
          <a:off x="500034" y="1214422"/>
          <a:ext cx="8215370" cy="5362956"/>
        </p:xfrm>
        <a:graphic>
          <a:graphicData uri="http://schemas.openxmlformats.org/drawingml/2006/table">
            <a:tbl>
              <a:tblPr>
                <a:tableStyleId>{69C7853C-536D-4A76-A0AE-DD22124D55A5}</a:tableStyleId>
              </a:tblPr>
              <a:tblGrid>
                <a:gridCol w="4103907"/>
                <a:gridCol w="4111463"/>
              </a:tblGrid>
              <a:tr h="0">
                <a:tc>
                  <a:txBody>
                    <a:bodyPr/>
                    <a:lstStyle/>
                    <a:p>
                      <a:pPr algn="ctr">
                        <a:lnSpc>
                          <a:spcPct val="115000"/>
                        </a:lnSpc>
                        <a:spcAft>
                          <a:spcPts val="0"/>
                        </a:spcAft>
                      </a:pPr>
                      <a:r>
                        <a:rPr lang="es-CO" sz="1800" dirty="0">
                          <a:ln>
                            <a:noFill/>
                          </a:ln>
                        </a:rPr>
                        <a:t>VENTAJAS </a:t>
                      </a:r>
                      <a:endParaRPr lang="es-CO" sz="1800" b="1" dirty="0">
                        <a:ln>
                          <a:noFill/>
                        </a:ln>
                        <a:solidFill>
                          <a:schemeClr val="tx1"/>
                        </a:solidFill>
                        <a:latin typeface="Calibri"/>
                        <a:ea typeface="Calibri"/>
                        <a:cs typeface="Times New Roman"/>
                      </a:endParaRPr>
                    </a:p>
                  </a:txBody>
                  <a:tcPr marL="68580" marR="68580" marT="0" marB="0"/>
                </a:tc>
                <a:tc>
                  <a:txBody>
                    <a:bodyPr/>
                    <a:lstStyle/>
                    <a:p>
                      <a:pPr algn="ctr">
                        <a:lnSpc>
                          <a:spcPct val="115000"/>
                        </a:lnSpc>
                        <a:spcAft>
                          <a:spcPts val="0"/>
                        </a:spcAft>
                      </a:pPr>
                      <a:r>
                        <a:rPr lang="es-CO" sz="1800" dirty="0">
                          <a:ln>
                            <a:noFill/>
                          </a:ln>
                        </a:rPr>
                        <a:t>DESVENTAJAS</a:t>
                      </a:r>
                      <a:endParaRPr lang="es-CO" sz="1800" b="1" dirty="0">
                        <a:ln>
                          <a:noFill/>
                        </a:ln>
                        <a:solidFill>
                          <a:schemeClr val="tx1"/>
                        </a:solidFill>
                        <a:latin typeface="Calibri"/>
                        <a:ea typeface="Calibri"/>
                        <a:cs typeface="Times New Roman"/>
                      </a:endParaRPr>
                    </a:p>
                  </a:txBody>
                  <a:tcPr marL="68580" marR="68580" marT="0" marB="0"/>
                </a:tc>
              </a:tr>
              <a:tr h="0">
                <a:tc>
                  <a:txBody>
                    <a:bodyPr/>
                    <a:lstStyle/>
                    <a:p>
                      <a:pPr algn="just">
                        <a:lnSpc>
                          <a:spcPct val="115000"/>
                        </a:lnSpc>
                        <a:spcAft>
                          <a:spcPts val="0"/>
                        </a:spcAft>
                      </a:pPr>
                      <a:r>
                        <a:rPr lang="es-CO" sz="1800" dirty="0">
                          <a:ln>
                            <a:noFill/>
                          </a:ln>
                        </a:rPr>
                        <a:t>Es un material blando </a:t>
                      </a:r>
                      <a:endParaRPr lang="es-CO" sz="1800" dirty="0">
                        <a:ln>
                          <a:noFill/>
                        </a:ln>
                        <a:solidFill>
                          <a:schemeClr val="tx1"/>
                        </a:solidFill>
                        <a:latin typeface="Calibri"/>
                        <a:ea typeface="Calibri"/>
                        <a:cs typeface="Times New Roman"/>
                      </a:endParaRPr>
                    </a:p>
                  </a:txBody>
                  <a:tcPr marL="68580" marR="68580" marT="0" marB="0"/>
                </a:tc>
                <a:tc>
                  <a:txBody>
                    <a:bodyPr/>
                    <a:lstStyle/>
                    <a:p>
                      <a:pPr algn="just">
                        <a:lnSpc>
                          <a:spcPct val="115000"/>
                        </a:lnSpc>
                        <a:spcAft>
                          <a:spcPts val="0"/>
                        </a:spcAft>
                      </a:pPr>
                      <a:r>
                        <a:rPr lang="es-CO" sz="1800" dirty="0">
                          <a:ln>
                            <a:noFill/>
                          </a:ln>
                        </a:rPr>
                        <a:t>Baja resistencia a la flexión</a:t>
                      </a:r>
                      <a:endParaRPr lang="es-CO" sz="1800" dirty="0">
                        <a:ln>
                          <a:noFill/>
                        </a:ln>
                        <a:solidFill>
                          <a:schemeClr val="tx1"/>
                        </a:solidFill>
                        <a:latin typeface="Calibri"/>
                        <a:ea typeface="Calibri"/>
                        <a:cs typeface="Times New Roman"/>
                      </a:endParaRPr>
                    </a:p>
                  </a:txBody>
                  <a:tcPr marL="68580" marR="68580" marT="0" marB="0"/>
                </a:tc>
              </a:tr>
              <a:tr h="0">
                <a:tc>
                  <a:txBody>
                    <a:bodyPr/>
                    <a:lstStyle/>
                    <a:p>
                      <a:pPr algn="just">
                        <a:lnSpc>
                          <a:spcPct val="115000"/>
                        </a:lnSpc>
                        <a:spcAft>
                          <a:spcPts val="0"/>
                        </a:spcAft>
                      </a:pPr>
                      <a:r>
                        <a:rPr lang="es-CO" sz="1800" dirty="0">
                          <a:ln>
                            <a:noFill/>
                          </a:ln>
                        </a:rPr>
                        <a:t>Es liviano</a:t>
                      </a:r>
                      <a:endParaRPr lang="es-CO" sz="1800" dirty="0">
                        <a:ln>
                          <a:noFill/>
                        </a:ln>
                        <a:solidFill>
                          <a:schemeClr val="tx1"/>
                        </a:solidFill>
                        <a:latin typeface="Calibri"/>
                        <a:ea typeface="Calibri"/>
                        <a:cs typeface="Times New Roman"/>
                      </a:endParaRPr>
                    </a:p>
                  </a:txBody>
                  <a:tcPr marL="68580" marR="68580" marT="0" marB="0"/>
                </a:tc>
                <a:tc>
                  <a:txBody>
                    <a:bodyPr/>
                    <a:lstStyle/>
                    <a:p>
                      <a:pPr algn="just">
                        <a:lnSpc>
                          <a:spcPct val="115000"/>
                        </a:lnSpc>
                        <a:spcAft>
                          <a:spcPts val="0"/>
                        </a:spcAft>
                      </a:pPr>
                      <a:r>
                        <a:rPr lang="es-CO" sz="1800" dirty="0">
                          <a:ln>
                            <a:noFill/>
                          </a:ln>
                        </a:rPr>
                        <a:t>l</a:t>
                      </a:r>
                      <a:r>
                        <a:rPr lang="es-ES" sz="1800" dirty="0">
                          <a:ln>
                            <a:noFill/>
                          </a:ln>
                        </a:rPr>
                        <a:t>a acción prolongada de la luz UV, hace que la superficie del EPS se torne amarillenta y se vuelva frágil, de manera que la lluvia y el viento la erosionan erosionarla</a:t>
                      </a:r>
                      <a:endParaRPr lang="es-CO" sz="1800" dirty="0">
                        <a:ln>
                          <a:noFill/>
                        </a:ln>
                        <a:solidFill>
                          <a:schemeClr val="tx1"/>
                        </a:solidFill>
                        <a:latin typeface="Calibri"/>
                        <a:ea typeface="Calibri"/>
                        <a:cs typeface="Times New Roman"/>
                      </a:endParaRPr>
                    </a:p>
                  </a:txBody>
                  <a:tcPr marL="68580" marR="68580" marT="0" marB="0"/>
                </a:tc>
              </a:tr>
              <a:tr h="0">
                <a:tc>
                  <a:txBody>
                    <a:bodyPr/>
                    <a:lstStyle/>
                    <a:p>
                      <a:pPr algn="just">
                        <a:lnSpc>
                          <a:spcPct val="115000"/>
                        </a:lnSpc>
                        <a:spcAft>
                          <a:spcPts val="0"/>
                        </a:spcAft>
                      </a:pPr>
                      <a:r>
                        <a:rPr lang="es-CO" sz="1800" dirty="0">
                          <a:ln>
                            <a:noFill/>
                          </a:ln>
                        </a:rPr>
                        <a:t>Inodoro (no emite olores)</a:t>
                      </a:r>
                      <a:endParaRPr lang="es-CO" sz="1800" dirty="0">
                        <a:ln>
                          <a:noFill/>
                        </a:ln>
                        <a:solidFill>
                          <a:schemeClr val="tx1"/>
                        </a:solidFill>
                        <a:latin typeface="Calibri"/>
                        <a:ea typeface="Calibri"/>
                        <a:cs typeface="Times New Roman"/>
                      </a:endParaRPr>
                    </a:p>
                  </a:txBody>
                  <a:tcPr marL="68580" marR="68580" marT="0" marB="0"/>
                </a:tc>
                <a:tc>
                  <a:txBody>
                    <a:bodyPr/>
                    <a:lstStyle/>
                    <a:p>
                      <a:pPr algn="just">
                        <a:lnSpc>
                          <a:spcPct val="115000"/>
                        </a:lnSpc>
                        <a:spcAft>
                          <a:spcPts val="0"/>
                        </a:spcAft>
                      </a:pPr>
                      <a:r>
                        <a:rPr lang="es-ES" sz="1800" dirty="0">
                          <a:ln>
                            <a:noFill/>
                          </a:ln>
                        </a:rPr>
                        <a:t>el material requiere protección en su superficie ya que se degasta con facilidad</a:t>
                      </a:r>
                      <a:endParaRPr lang="es-CO" sz="1800" dirty="0">
                        <a:ln>
                          <a:noFill/>
                        </a:ln>
                        <a:solidFill>
                          <a:schemeClr val="tx1"/>
                        </a:solidFill>
                        <a:latin typeface="Calibri"/>
                        <a:ea typeface="Calibri"/>
                        <a:cs typeface="Times New Roman"/>
                      </a:endParaRPr>
                    </a:p>
                  </a:txBody>
                  <a:tcPr marL="68580" marR="68580" marT="0" marB="0"/>
                </a:tc>
              </a:tr>
              <a:tr h="0">
                <a:tc>
                  <a:txBody>
                    <a:bodyPr/>
                    <a:lstStyle/>
                    <a:p>
                      <a:pPr algn="just">
                        <a:lnSpc>
                          <a:spcPct val="115000"/>
                        </a:lnSpc>
                        <a:spcAft>
                          <a:spcPts val="0"/>
                        </a:spcAft>
                      </a:pPr>
                      <a:r>
                        <a:rPr lang="es-CO" sz="1800">
                          <a:ln>
                            <a:noFill/>
                          </a:ln>
                        </a:rPr>
                        <a:t>No es toxico</a:t>
                      </a:r>
                      <a:endParaRPr lang="es-CO" sz="1800">
                        <a:ln>
                          <a:noFill/>
                        </a:ln>
                        <a:solidFill>
                          <a:schemeClr val="tx1"/>
                        </a:solidFill>
                        <a:latin typeface="Calibri"/>
                        <a:ea typeface="Calibri"/>
                        <a:cs typeface="Times New Roman"/>
                      </a:endParaRPr>
                    </a:p>
                  </a:txBody>
                  <a:tcPr marL="68580" marR="68580" marT="0" marB="0"/>
                </a:tc>
                <a:tc>
                  <a:txBody>
                    <a:bodyPr/>
                    <a:lstStyle/>
                    <a:p>
                      <a:pPr algn="just">
                        <a:lnSpc>
                          <a:spcPct val="115000"/>
                        </a:lnSpc>
                        <a:spcAft>
                          <a:spcPts val="0"/>
                        </a:spcAft>
                      </a:pPr>
                      <a:r>
                        <a:rPr lang="es-CO" sz="1800">
                          <a:ln>
                            <a:noFill/>
                          </a:ln>
                        </a:rPr>
                        <a:t>Se ensucia con facilidad.</a:t>
                      </a:r>
                      <a:endParaRPr lang="es-CO" sz="1800">
                        <a:ln>
                          <a:noFill/>
                        </a:ln>
                        <a:solidFill>
                          <a:schemeClr val="tx1"/>
                        </a:solidFill>
                        <a:latin typeface="Calibri"/>
                        <a:ea typeface="Calibri"/>
                        <a:cs typeface="Times New Roman"/>
                      </a:endParaRPr>
                    </a:p>
                  </a:txBody>
                  <a:tcPr marL="68580" marR="68580" marT="0" marB="0"/>
                </a:tc>
              </a:tr>
              <a:tr h="0">
                <a:tc>
                  <a:txBody>
                    <a:bodyPr/>
                    <a:lstStyle/>
                    <a:p>
                      <a:pPr algn="just">
                        <a:lnSpc>
                          <a:spcPct val="115000"/>
                        </a:lnSpc>
                        <a:spcAft>
                          <a:spcPts val="0"/>
                        </a:spcAft>
                      </a:pPr>
                      <a:r>
                        <a:rPr lang="es-CO" sz="1800">
                          <a:ln>
                            <a:noFill/>
                          </a:ln>
                        </a:rPr>
                        <a:t>Posee muy buena resistencia a la compresión</a:t>
                      </a:r>
                      <a:endParaRPr lang="es-CO" sz="1800">
                        <a:ln>
                          <a:noFill/>
                        </a:ln>
                        <a:solidFill>
                          <a:schemeClr val="tx1"/>
                        </a:solidFill>
                        <a:latin typeface="Calibri"/>
                        <a:ea typeface="Calibri"/>
                        <a:cs typeface="Times New Roman"/>
                      </a:endParaRPr>
                    </a:p>
                  </a:txBody>
                  <a:tcPr marL="68580" marR="68580" marT="0" marB="0"/>
                </a:tc>
                <a:tc>
                  <a:txBody>
                    <a:bodyPr/>
                    <a:lstStyle/>
                    <a:p>
                      <a:pPr algn="just">
                        <a:lnSpc>
                          <a:spcPct val="115000"/>
                        </a:lnSpc>
                        <a:spcAft>
                          <a:spcPts val="0"/>
                        </a:spcAft>
                      </a:pPr>
                      <a:r>
                        <a:rPr lang="es-CO" sz="1800">
                          <a:ln>
                            <a:noFill/>
                          </a:ln>
                        </a:rPr>
                        <a:t>Sensible a toda clase de disolventes</a:t>
                      </a:r>
                      <a:endParaRPr lang="es-CO" sz="1800">
                        <a:ln>
                          <a:noFill/>
                        </a:ln>
                        <a:solidFill>
                          <a:schemeClr val="tx1"/>
                        </a:solidFill>
                        <a:latin typeface="Calibri"/>
                        <a:ea typeface="Calibri"/>
                        <a:cs typeface="Times New Roman"/>
                      </a:endParaRPr>
                    </a:p>
                  </a:txBody>
                  <a:tcPr marL="68580" marR="68580" marT="0" marB="0"/>
                </a:tc>
              </a:tr>
              <a:tr h="0">
                <a:tc>
                  <a:txBody>
                    <a:bodyPr/>
                    <a:lstStyle/>
                    <a:p>
                      <a:pPr algn="just">
                        <a:lnSpc>
                          <a:spcPct val="115000"/>
                        </a:lnSpc>
                        <a:spcAft>
                          <a:spcPts val="0"/>
                        </a:spcAft>
                      </a:pPr>
                      <a:r>
                        <a:rPr lang="es-CO" sz="1800">
                          <a:ln>
                            <a:noFill/>
                          </a:ln>
                        </a:rPr>
                        <a:t>Moldeable</a:t>
                      </a:r>
                      <a:endParaRPr lang="es-CO" sz="1800">
                        <a:ln>
                          <a:noFill/>
                        </a:ln>
                        <a:solidFill>
                          <a:schemeClr val="tx1"/>
                        </a:solidFill>
                        <a:latin typeface="Calibri"/>
                        <a:ea typeface="Calibri"/>
                        <a:cs typeface="Times New Roman"/>
                      </a:endParaRPr>
                    </a:p>
                  </a:txBody>
                  <a:tcPr marL="68580" marR="68580" marT="0" marB="0"/>
                </a:tc>
                <a:tc>
                  <a:txBody>
                    <a:bodyPr/>
                    <a:lstStyle/>
                    <a:p>
                      <a:pPr algn="just">
                        <a:lnSpc>
                          <a:spcPct val="115000"/>
                        </a:lnSpc>
                        <a:spcAft>
                          <a:spcPts val="0"/>
                        </a:spcAft>
                      </a:pPr>
                      <a:r>
                        <a:rPr lang="es-CO" sz="1800">
                          <a:ln>
                            <a:noFill/>
                          </a:ln>
                        </a:rPr>
                        <a:t>Altamente inflamable</a:t>
                      </a:r>
                      <a:endParaRPr lang="es-CO" sz="1800">
                        <a:ln>
                          <a:noFill/>
                        </a:ln>
                        <a:solidFill>
                          <a:schemeClr val="tx1"/>
                        </a:solidFill>
                        <a:latin typeface="Calibri"/>
                        <a:ea typeface="Calibri"/>
                        <a:cs typeface="Times New Roman"/>
                      </a:endParaRPr>
                    </a:p>
                  </a:txBody>
                  <a:tcPr marL="68580" marR="68580" marT="0" marB="0"/>
                </a:tc>
              </a:tr>
              <a:tr h="0">
                <a:tc>
                  <a:txBody>
                    <a:bodyPr/>
                    <a:lstStyle/>
                    <a:p>
                      <a:pPr algn="just">
                        <a:lnSpc>
                          <a:spcPct val="115000"/>
                        </a:lnSpc>
                        <a:spcAft>
                          <a:spcPts val="0"/>
                        </a:spcAft>
                      </a:pPr>
                      <a:r>
                        <a:rPr lang="es-CO" sz="1800">
                          <a:ln>
                            <a:noFill/>
                          </a:ln>
                        </a:rPr>
                        <a:t>Resistente a la humedad</a:t>
                      </a:r>
                      <a:endParaRPr lang="es-CO" sz="1800">
                        <a:ln>
                          <a:noFill/>
                        </a:ln>
                        <a:solidFill>
                          <a:schemeClr val="tx1"/>
                        </a:solidFill>
                        <a:latin typeface="Calibri"/>
                        <a:ea typeface="Calibri"/>
                        <a:cs typeface="Times New Roman"/>
                      </a:endParaRPr>
                    </a:p>
                  </a:txBody>
                  <a:tcPr marL="68580" marR="68580" marT="0" marB="0"/>
                </a:tc>
                <a:tc>
                  <a:txBody>
                    <a:bodyPr/>
                    <a:lstStyle/>
                    <a:p>
                      <a:pPr algn="just">
                        <a:lnSpc>
                          <a:spcPct val="115000"/>
                        </a:lnSpc>
                        <a:spcAft>
                          <a:spcPts val="0"/>
                        </a:spcAft>
                      </a:pPr>
                      <a:r>
                        <a:rPr lang="es-CO" sz="1800">
                          <a:ln>
                            <a:noFill/>
                          </a:ln>
                        </a:rPr>
                        <a:t>Se encoje al contacto con el fuego</a:t>
                      </a:r>
                      <a:endParaRPr lang="es-CO" sz="1800">
                        <a:ln>
                          <a:noFill/>
                        </a:ln>
                        <a:solidFill>
                          <a:schemeClr val="tx1"/>
                        </a:solidFill>
                        <a:latin typeface="Calibri"/>
                        <a:ea typeface="Calibri"/>
                        <a:cs typeface="Times New Roman"/>
                      </a:endParaRPr>
                    </a:p>
                  </a:txBody>
                  <a:tcPr marL="68580" marR="68580" marT="0" marB="0"/>
                </a:tc>
              </a:tr>
              <a:tr h="0">
                <a:tc>
                  <a:txBody>
                    <a:bodyPr/>
                    <a:lstStyle/>
                    <a:p>
                      <a:pPr algn="just">
                        <a:lnSpc>
                          <a:spcPct val="115000"/>
                        </a:lnSpc>
                        <a:spcAft>
                          <a:spcPts val="0"/>
                        </a:spcAft>
                      </a:pPr>
                      <a:r>
                        <a:rPr lang="es-CO" sz="1800">
                          <a:ln>
                            <a:noFill/>
                          </a:ln>
                        </a:rPr>
                        <a:t>Aislante térmico.</a:t>
                      </a:r>
                      <a:endParaRPr lang="es-CO" sz="1800">
                        <a:ln>
                          <a:noFill/>
                        </a:ln>
                        <a:solidFill>
                          <a:schemeClr val="tx1"/>
                        </a:solidFill>
                        <a:latin typeface="Calibri"/>
                        <a:ea typeface="Calibri"/>
                        <a:cs typeface="Times New Roman"/>
                      </a:endParaRPr>
                    </a:p>
                  </a:txBody>
                  <a:tcPr marL="68580" marR="68580" marT="0" marB="0"/>
                </a:tc>
                <a:tc>
                  <a:txBody>
                    <a:bodyPr/>
                    <a:lstStyle/>
                    <a:p>
                      <a:pPr algn="just">
                        <a:lnSpc>
                          <a:spcPct val="115000"/>
                        </a:lnSpc>
                        <a:spcAft>
                          <a:spcPts val="0"/>
                        </a:spcAft>
                      </a:pPr>
                      <a:r>
                        <a:rPr lang="es-CO" sz="1800" dirty="0" smtClean="0">
                          <a:ln>
                            <a:noFill/>
                          </a:ln>
                        </a:rPr>
                        <a:t>Baja</a:t>
                      </a:r>
                      <a:r>
                        <a:rPr lang="es-CO" sz="1800" baseline="0" dirty="0" smtClean="0">
                          <a:ln>
                            <a:noFill/>
                          </a:ln>
                        </a:rPr>
                        <a:t> resistencia a los esfuerzos de cizalla</a:t>
                      </a:r>
                      <a:endParaRPr lang="es-CO" sz="1800" dirty="0">
                        <a:ln>
                          <a:noFill/>
                        </a:ln>
                        <a:solidFill>
                          <a:schemeClr val="tx1"/>
                        </a:solidFill>
                        <a:latin typeface="Arial"/>
                        <a:ea typeface="Calibri"/>
                        <a:cs typeface="Times New Roman"/>
                      </a:endParaRPr>
                    </a:p>
                  </a:txBody>
                  <a:tcPr marL="68580" marR="68580" marT="0" marB="0"/>
                </a:tc>
              </a:tr>
              <a:tr h="0">
                <a:tc>
                  <a:txBody>
                    <a:bodyPr/>
                    <a:lstStyle/>
                    <a:p>
                      <a:pPr algn="just">
                        <a:lnSpc>
                          <a:spcPct val="115000"/>
                        </a:lnSpc>
                        <a:spcAft>
                          <a:spcPts val="0"/>
                        </a:spcAft>
                      </a:pPr>
                      <a:r>
                        <a:rPr lang="es-CO" sz="1800">
                          <a:ln>
                            <a:noFill/>
                          </a:ln>
                        </a:rPr>
                        <a:t>Aislante acústico</a:t>
                      </a:r>
                      <a:endParaRPr lang="es-CO" sz="1800">
                        <a:ln>
                          <a:noFill/>
                        </a:ln>
                        <a:solidFill>
                          <a:schemeClr val="tx1"/>
                        </a:solidFill>
                        <a:latin typeface="Calibri"/>
                        <a:ea typeface="Calibri"/>
                        <a:cs typeface="Times New Roman"/>
                      </a:endParaRPr>
                    </a:p>
                  </a:txBody>
                  <a:tcPr marL="68580" marR="68580" marT="0" marB="0"/>
                </a:tc>
                <a:tc>
                  <a:txBody>
                    <a:bodyPr/>
                    <a:lstStyle/>
                    <a:p>
                      <a:pPr algn="just">
                        <a:lnSpc>
                          <a:spcPct val="115000"/>
                        </a:lnSpc>
                        <a:spcAft>
                          <a:spcPts val="0"/>
                        </a:spcAft>
                      </a:pPr>
                      <a:endParaRPr lang="es-CO" sz="1800" dirty="0">
                        <a:ln>
                          <a:noFill/>
                        </a:ln>
                        <a:solidFill>
                          <a:schemeClr val="tx1"/>
                        </a:solidFill>
                        <a:latin typeface="Arial"/>
                        <a:ea typeface="Calibri"/>
                        <a:cs typeface="Times New Roman"/>
                      </a:endParaRPr>
                    </a:p>
                  </a:txBody>
                  <a:tcPr marL="68580" marR="68580" marT="0" marB="0"/>
                </a:tc>
              </a:tr>
              <a:tr h="0">
                <a:tc>
                  <a:txBody>
                    <a:bodyPr/>
                    <a:lstStyle/>
                    <a:p>
                      <a:pPr algn="just">
                        <a:lnSpc>
                          <a:spcPct val="115000"/>
                        </a:lnSpc>
                        <a:spcAft>
                          <a:spcPts val="0"/>
                        </a:spcAft>
                      </a:pPr>
                      <a:r>
                        <a:rPr lang="es-CO" sz="1800" dirty="0">
                          <a:ln>
                            <a:noFill/>
                          </a:ln>
                        </a:rPr>
                        <a:t>Espuma </a:t>
                      </a:r>
                      <a:r>
                        <a:rPr lang="es-CO" sz="1800" dirty="0" smtClean="0">
                          <a:ln>
                            <a:noFill/>
                          </a:ln>
                        </a:rPr>
                        <a:t>rígida</a:t>
                      </a:r>
                      <a:endParaRPr lang="es-CO" sz="1800" dirty="0" smtClean="0">
                        <a:ln>
                          <a:noFill/>
                        </a:ln>
                        <a:solidFill>
                          <a:schemeClr val="tx1"/>
                        </a:solidFill>
                        <a:latin typeface="Arial"/>
                        <a:ea typeface="Calibri"/>
                        <a:cs typeface="Times New Roman"/>
                      </a:endParaRPr>
                    </a:p>
                  </a:txBody>
                  <a:tcPr marL="68580" marR="68580" marT="0" marB="0"/>
                </a:tc>
                <a:tc>
                  <a:txBody>
                    <a:bodyPr/>
                    <a:lstStyle/>
                    <a:p>
                      <a:pPr algn="just">
                        <a:lnSpc>
                          <a:spcPct val="115000"/>
                        </a:lnSpc>
                        <a:spcAft>
                          <a:spcPts val="0"/>
                        </a:spcAft>
                      </a:pPr>
                      <a:endParaRPr lang="es-CO" sz="1800" dirty="0">
                        <a:ln>
                          <a:noFill/>
                        </a:ln>
                        <a:solidFill>
                          <a:schemeClr val="tx1"/>
                        </a:solidFill>
                        <a:latin typeface="Arial"/>
                        <a:ea typeface="Calibri"/>
                        <a:cs typeface="Times New Roman"/>
                      </a:endParaRPr>
                    </a:p>
                  </a:txBody>
                  <a:tcPr marL="68580" marR="68580" marT="0" marB="0"/>
                </a:tc>
              </a:tr>
            </a:tbl>
          </a:graphicData>
        </a:graphic>
      </p:graphicFrame>
      <p:pic>
        <p:nvPicPr>
          <p:cNvPr id="5"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pic>
        <p:nvPicPr>
          <p:cNvPr id="6"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16" y="6569604"/>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428628" y="785794"/>
          <a:ext cx="8072462" cy="3972882"/>
        </p:xfrm>
        <a:graphic>
          <a:graphicData uri="http://schemas.openxmlformats.org/drawingml/2006/table">
            <a:tbl>
              <a:tblPr>
                <a:tableStyleId>{69C7853C-536D-4A76-A0AE-DD22124D55A5}</a:tableStyleId>
              </a:tblPr>
              <a:tblGrid>
                <a:gridCol w="2857488"/>
                <a:gridCol w="1071570"/>
                <a:gridCol w="857256"/>
                <a:gridCol w="2286016"/>
                <a:gridCol w="1000132"/>
              </a:tblGrid>
              <a:tr h="467489">
                <a:tc>
                  <a:txBody>
                    <a:bodyPr/>
                    <a:lstStyle/>
                    <a:p>
                      <a:pPr algn="just">
                        <a:lnSpc>
                          <a:spcPct val="115000"/>
                        </a:lnSpc>
                        <a:spcAft>
                          <a:spcPts val="0"/>
                        </a:spcAft>
                      </a:pPr>
                      <a:r>
                        <a:rPr lang="es-CO" sz="1600" dirty="0"/>
                        <a:t>VENTAJAS </a:t>
                      </a:r>
                      <a:endParaRPr lang="es-CO" sz="1600" dirty="0">
                        <a:latin typeface="Calibri"/>
                        <a:ea typeface="Calibri"/>
                        <a:cs typeface="Times New Roman"/>
                      </a:endParaRPr>
                    </a:p>
                  </a:txBody>
                  <a:tcPr marL="68580" marR="68580" marT="0" marB="0"/>
                </a:tc>
                <a:tc>
                  <a:txBody>
                    <a:bodyPr/>
                    <a:lstStyle/>
                    <a:p>
                      <a:pPr algn="just">
                        <a:lnSpc>
                          <a:spcPct val="115000"/>
                        </a:lnSpc>
                        <a:spcAft>
                          <a:spcPts val="0"/>
                        </a:spcAft>
                      </a:pPr>
                      <a:r>
                        <a:rPr lang="es-CO" sz="1600"/>
                        <a:t>INFANTIL</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JOVEN</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A.CONTEMPORANEO</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ADULTO</a:t>
                      </a:r>
                      <a:endParaRPr lang="es-CO" sz="1600">
                        <a:latin typeface="Calibri"/>
                        <a:ea typeface="Calibri"/>
                        <a:cs typeface="Times New Roman"/>
                      </a:endParaRPr>
                    </a:p>
                  </a:txBody>
                  <a:tcPr marL="68580" marR="68580" marT="0" marB="0"/>
                </a:tc>
              </a:tr>
              <a:tr h="233744">
                <a:tc>
                  <a:txBody>
                    <a:bodyPr/>
                    <a:lstStyle/>
                    <a:p>
                      <a:pPr algn="just">
                        <a:lnSpc>
                          <a:spcPct val="115000"/>
                        </a:lnSpc>
                        <a:spcAft>
                          <a:spcPts val="0"/>
                        </a:spcAft>
                      </a:pPr>
                      <a:r>
                        <a:rPr lang="es-CO" sz="1600"/>
                        <a:t>Es un material blando </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r>
              <a:tr h="233744">
                <a:tc>
                  <a:txBody>
                    <a:bodyPr/>
                    <a:lstStyle/>
                    <a:p>
                      <a:pPr algn="just">
                        <a:lnSpc>
                          <a:spcPct val="115000"/>
                        </a:lnSpc>
                        <a:spcAft>
                          <a:spcPts val="0"/>
                        </a:spcAft>
                      </a:pPr>
                      <a:r>
                        <a:rPr lang="es-CO" sz="1600"/>
                        <a:t>Es liviano</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r>
                        <a:rPr lang="es-CO" sz="1600" dirty="0"/>
                        <a:t>X</a:t>
                      </a:r>
                      <a:endParaRPr lang="es-CO" sz="1600" dirty="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r>
              <a:tr h="233744">
                <a:tc>
                  <a:txBody>
                    <a:bodyPr/>
                    <a:lstStyle/>
                    <a:p>
                      <a:pPr algn="just">
                        <a:lnSpc>
                          <a:spcPct val="115000"/>
                        </a:lnSpc>
                        <a:spcAft>
                          <a:spcPts val="0"/>
                        </a:spcAft>
                      </a:pPr>
                      <a:r>
                        <a:rPr lang="es-CO" sz="1600"/>
                        <a:t>Inodoro (no emite olores)</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r>
              <a:tr h="233744">
                <a:tc>
                  <a:txBody>
                    <a:bodyPr/>
                    <a:lstStyle/>
                    <a:p>
                      <a:pPr algn="just">
                        <a:lnSpc>
                          <a:spcPct val="115000"/>
                        </a:lnSpc>
                        <a:spcAft>
                          <a:spcPts val="0"/>
                        </a:spcAft>
                      </a:pPr>
                      <a:r>
                        <a:rPr lang="es-CO" sz="1600" dirty="0"/>
                        <a:t>No es toxico</a:t>
                      </a:r>
                      <a:endParaRPr lang="es-CO" sz="1600" dirty="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r>
              <a:tr h="701233">
                <a:tc>
                  <a:txBody>
                    <a:bodyPr/>
                    <a:lstStyle/>
                    <a:p>
                      <a:pPr algn="just">
                        <a:lnSpc>
                          <a:spcPct val="115000"/>
                        </a:lnSpc>
                        <a:spcAft>
                          <a:spcPts val="0"/>
                        </a:spcAft>
                      </a:pPr>
                      <a:r>
                        <a:rPr lang="es-CO" sz="1600" dirty="0"/>
                        <a:t>Posee muy buena resistencia a la compresión</a:t>
                      </a:r>
                      <a:endParaRPr lang="es-CO" sz="1600" dirty="0">
                        <a:latin typeface="Calibri"/>
                        <a:ea typeface="Calibri"/>
                        <a:cs typeface="Times New Roman"/>
                      </a:endParaRPr>
                    </a:p>
                  </a:txBody>
                  <a:tcPr marL="68580" marR="68580" marT="0" marB="0"/>
                </a:tc>
                <a:tc>
                  <a:txBody>
                    <a:bodyPr/>
                    <a:lstStyle/>
                    <a:p>
                      <a:pPr algn="just">
                        <a:lnSpc>
                          <a:spcPct val="115000"/>
                        </a:lnSpc>
                        <a:spcAft>
                          <a:spcPts val="0"/>
                        </a:spcAft>
                      </a:pPr>
                      <a:endParaRPr lang="es-CO" sz="1600" dirty="0">
                        <a:latin typeface="Arial"/>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dirty="0"/>
                        <a:t>X</a:t>
                      </a:r>
                      <a:endParaRPr lang="es-CO" sz="1600" dirty="0">
                        <a:latin typeface="Calibri"/>
                        <a:ea typeface="Calibri"/>
                        <a:cs typeface="Times New Roman"/>
                      </a:endParaRPr>
                    </a:p>
                  </a:txBody>
                  <a:tcPr marL="68580" marR="68580" marT="0" marB="0"/>
                </a:tc>
              </a:tr>
              <a:tr h="233744">
                <a:tc>
                  <a:txBody>
                    <a:bodyPr/>
                    <a:lstStyle/>
                    <a:p>
                      <a:pPr algn="just">
                        <a:lnSpc>
                          <a:spcPct val="115000"/>
                        </a:lnSpc>
                        <a:spcAft>
                          <a:spcPts val="0"/>
                        </a:spcAft>
                      </a:pPr>
                      <a:r>
                        <a:rPr lang="es-CO" sz="1600"/>
                        <a:t>Moldeable</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r>
              <a:tr h="233744">
                <a:tc>
                  <a:txBody>
                    <a:bodyPr/>
                    <a:lstStyle/>
                    <a:p>
                      <a:pPr algn="just">
                        <a:lnSpc>
                          <a:spcPct val="115000"/>
                        </a:lnSpc>
                        <a:spcAft>
                          <a:spcPts val="0"/>
                        </a:spcAft>
                      </a:pPr>
                      <a:r>
                        <a:rPr lang="es-CO" sz="1600"/>
                        <a:t>Resistente a la humedad</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r>
              <a:tr h="233744">
                <a:tc>
                  <a:txBody>
                    <a:bodyPr/>
                    <a:lstStyle/>
                    <a:p>
                      <a:pPr algn="just">
                        <a:lnSpc>
                          <a:spcPct val="115000"/>
                        </a:lnSpc>
                        <a:spcAft>
                          <a:spcPts val="0"/>
                        </a:spcAft>
                      </a:pPr>
                      <a:r>
                        <a:rPr lang="es-CO" sz="1600" dirty="0"/>
                        <a:t>Aislante térmico.</a:t>
                      </a:r>
                      <a:endParaRPr lang="es-CO" sz="1600" dirty="0">
                        <a:latin typeface="Calibri"/>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r>
              <a:tr h="233744">
                <a:tc>
                  <a:txBody>
                    <a:bodyPr/>
                    <a:lstStyle/>
                    <a:p>
                      <a:pPr algn="just">
                        <a:lnSpc>
                          <a:spcPct val="115000"/>
                        </a:lnSpc>
                        <a:spcAft>
                          <a:spcPts val="0"/>
                        </a:spcAft>
                      </a:pPr>
                      <a:r>
                        <a:rPr lang="es-CO" sz="1600"/>
                        <a:t>Aislante acústico</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r>
              <a:tr h="233744">
                <a:tc>
                  <a:txBody>
                    <a:bodyPr/>
                    <a:lstStyle/>
                    <a:p>
                      <a:pPr algn="just">
                        <a:lnSpc>
                          <a:spcPct val="115000"/>
                        </a:lnSpc>
                        <a:spcAft>
                          <a:spcPts val="0"/>
                        </a:spcAft>
                      </a:pPr>
                      <a:r>
                        <a:rPr lang="es-CO" sz="1600"/>
                        <a:t>Espuma rígida</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endParaRPr lang="es-CO" sz="1600">
                        <a:latin typeface="Arial"/>
                        <a:ea typeface="Calibri"/>
                        <a:cs typeface="Times New Roman"/>
                      </a:endParaRPr>
                    </a:p>
                  </a:txBody>
                  <a:tcPr marL="68580" marR="68580" marT="0" marB="0"/>
                </a:tc>
              </a:tr>
              <a:tr h="233744">
                <a:tc>
                  <a:txBody>
                    <a:bodyPr/>
                    <a:lstStyle/>
                    <a:p>
                      <a:pPr algn="just">
                        <a:lnSpc>
                          <a:spcPct val="115000"/>
                        </a:lnSpc>
                        <a:spcAft>
                          <a:spcPts val="0"/>
                        </a:spcAft>
                      </a:pPr>
                      <a:r>
                        <a:rPr lang="es-CO" sz="1600"/>
                        <a:t>Seleccionado.</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r>
                        <a:rPr lang="es-CO" sz="1600"/>
                        <a:t>X</a:t>
                      </a:r>
                      <a:endParaRPr lang="es-CO" sz="1600">
                        <a:latin typeface="Calibri"/>
                        <a:ea typeface="Calibri"/>
                        <a:cs typeface="Times New Roman"/>
                      </a:endParaRPr>
                    </a:p>
                  </a:txBody>
                  <a:tcPr marL="68580" marR="68580" marT="0" marB="0"/>
                </a:tc>
                <a:tc>
                  <a:txBody>
                    <a:bodyPr/>
                    <a:lstStyle/>
                    <a:p>
                      <a:pPr algn="just">
                        <a:lnSpc>
                          <a:spcPct val="115000"/>
                        </a:lnSpc>
                        <a:spcAft>
                          <a:spcPts val="0"/>
                        </a:spcAft>
                      </a:pPr>
                      <a:endParaRPr lang="es-CO" sz="1600" dirty="0">
                        <a:latin typeface="Calibri"/>
                        <a:ea typeface="Calibri"/>
                        <a:cs typeface="Times New Roman"/>
                      </a:endParaRPr>
                    </a:p>
                  </a:txBody>
                  <a:tcPr marL="68580" marR="68580" marT="0" marB="0"/>
                </a:tc>
              </a:tr>
            </a:tbl>
          </a:graphicData>
        </a:graphic>
      </p:graphicFrame>
      <p:sp>
        <p:nvSpPr>
          <p:cNvPr id="29697" name="Rectangle 1"/>
          <p:cNvSpPr>
            <a:spLocks noChangeArrowheads="1"/>
          </p:cNvSpPr>
          <p:nvPr/>
        </p:nvSpPr>
        <p:spPr bwMode="auto">
          <a:xfrm>
            <a:off x="357158" y="4857760"/>
            <a:ext cx="828680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Al mercado joven no se le ofrecen muchas opciones de productos, y es una población que abarca un porcentaje mayor según los datos del DANE en Colombia,(</a:t>
            </a:r>
            <a:r>
              <a:rPr lang="es-CO" dirty="0" smtClean="0">
                <a:latin typeface="Arial" pitchFamily="34" charset="0"/>
                <a:cs typeface="Arial" pitchFamily="34" charset="0"/>
              </a:rPr>
              <a:t>12.324.229 )</a:t>
            </a: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 por lo que se percibe la posibilidad de impactar este mercado con menor competencia y mayor número de habitantes, además los jóvenes están abiertos a posibilidades de diseño y materiales nuevos, siempre y cuando el diseño valla con su estilo.</a:t>
            </a:r>
            <a:endParaRPr kumimoji="0" lang="es-CO"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3 CuadroTexto"/>
          <p:cNvSpPr txBox="1"/>
          <p:nvPr/>
        </p:nvSpPr>
        <p:spPr>
          <a:xfrm>
            <a:off x="214282" y="142852"/>
            <a:ext cx="4171335" cy="584775"/>
          </a:xfrm>
          <a:prstGeom prst="rect">
            <a:avLst/>
          </a:prstGeom>
          <a:noFill/>
        </p:spPr>
        <p:txBody>
          <a:bodyPr wrap="none" rtlCol="0">
            <a:spAutoFit/>
          </a:bodyPr>
          <a:lstStyle/>
          <a:p>
            <a:r>
              <a:rPr lang="es-CO" sz="3200" b="1" dirty="0" smtClean="0">
                <a:latin typeface="Especial Kay" pitchFamily="2" charset="0"/>
              </a:rPr>
              <a:t>DEFINICION DEL MERCADO</a:t>
            </a:r>
            <a:endParaRPr lang="es-CO" sz="3200" b="1" dirty="0">
              <a:latin typeface="Especial Kay" pitchFamily="2" charset="0"/>
            </a:endParaRPr>
          </a:p>
        </p:txBody>
      </p:sp>
      <p:pic>
        <p:nvPicPr>
          <p:cNvPr id="5" name="Picture 2" descr="C:\Users\Alejandra Urrea\Desktop\ALE U\proyecto de grado\logo sin fondo.gif"/>
          <p:cNvPicPr>
            <a:picLocks noChangeAspect="1" noChangeArrowheads="1"/>
          </p:cNvPicPr>
          <p:nvPr/>
        </p:nvPicPr>
        <p:blipFill>
          <a:blip r:embed="rId2" cstate="print"/>
          <a:srcRect/>
          <a:stretch>
            <a:fillRect/>
          </a:stretch>
        </p:blipFill>
        <p:spPr bwMode="auto">
          <a:xfrm>
            <a:off x="7549661" y="71641"/>
            <a:ext cx="1522933" cy="428401"/>
          </a:xfrm>
          <a:prstGeom prst="rect">
            <a:avLst/>
          </a:prstGeom>
          <a:noFill/>
        </p:spPr>
      </p:pic>
      <p:pic>
        <p:nvPicPr>
          <p:cNvPr id="6"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16" y="6572272"/>
            <a:ext cx="2214578" cy="2884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697"/>
                                        </p:tgtEl>
                                        <p:attrNameLst>
                                          <p:attrName>style.visibility</p:attrName>
                                        </p:attrNameLst>
                                      </p:cBhvr>
                                      <p:to>
                                        <p:strVal val="visible"/>
                                      </p:to>
                                    </p:set>
                                    <p:animEffect transition="in" filter="wipe(down)">
                                      <p:cBhvr>
                                        <p:cTn id="17" dur="500"/>
                                        <p:tgtEl>
                                          <p:spTgt spid="296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1018</TotalTime>
  <Words>2040</Words>
  <Application>Microsoft Office PowerPoint</Application>
  <PresentationFormat>Presentación en pantalla (4:3)</PresentationFormat>
  <Paragraphs>362</Paragraphs>
  <Slides>27</Slides>
  <Notes>3</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27</vt:i4>
      </vt:variant>
    </vt:vector>
  </HeadingPairs>
  <TitlesOfParts>
    <vt:vector size="32" baseType="lpstr">
      <vt:lpstr>Arial</vt:lpstr>
      <vt:lpstr>Especial Kay</vt:lpstr>
      <vt:lpstr>Calibri</vt:lpstr>
      <vt:lpstr>Times New Roman</vt: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Alejandra Urrea</dc:creator>
  <cp:lastModifiedBy>Alejandra Urrea</cp:lastModifiedBy>
  <cp:revision>23</cp:revision>
  <dcterms:created xsi:type="dcterms:W3CDTF">2009-10-25T23:07:40Z</dcterms:created>
  <dcterms:modified xsi:type="dcterms:W3CDTF">2009-11-17T19:25:22Z</dcterms:modified>
</cp:coreProperties>
</file>