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.xml" ContentType="application/vnd.openxmlformats-officedocument.presentationml.slide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4"/>
  </p:notesMasterIdLst>
  <p:sldIdLst>
    <p:sldId id="667" r:id="rId2"/>
    <p:sldId id="668" r:id="rId3"/>
    <p:sldId id="256" r:id="rId4"/>
    <p:sldId id="344" r:id="rId5"/>
    <p:sldId id="257" r:id="rId6"/>
    <p:sldId id="323" r:id="rId7"/>
    <p:sldId id="330" r:id="rId8"/>
    <p:sldId id="258" r:id="rId9"/>
    <p:sldId id="338" r:id="rId10"/>
    <p:sldId id="345" r:id="rId11"/>
    <p:sldId id="337" r:id="rId12"/>
    <p:sldId id="340" r:id="rId13"/>
    <p:sldId id="328" r:id="rId14"/>
    <p:sldId id="339" r:id="rId15"/>
    <p:sldId id="283" r:id="rId16"/>
    <p:sldId id="324" r:id="rId17"/>
    <p:sldId id="663" r:id="rId18"/>
    <p:sldId id="325" r:id="rId19"/>
    <p:sldId id="342" r:id="rId20"/>
    <p:sldId id="329" r:id="rId21"/>
    <p:sldId id="662" r:id="rId22"/>
    <p:sldId id="326" r:id="rId23"/>
    <p:sldId id="332" r:id="rId24"/>
    <p:sldId id="327" r:id="rId25"/>
    <p:sldId id="336" r:id="rId26"/>
    <p:sldId id="331" r:id="rId27"/>
    <p:sldId id="343" r:id="rId28"/>
    <p:sldId id="274" r:id="rId29"/>
    <p:sldId id="275" r:id="rId30"/>
    <p:sldId id="665" r:id="rId31"/>
    <p:sldId id="664" r:id="rId32"/>
    <p:sldId id="33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98BFF2"/>
    <a:srgbClr val="67A0EB"/>
    <a:srgbClr val="3CCDD4"/>
    <a:srgbClr val="38A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5" autoAdjust="0"/>
    <p:restoredTop sz="94679"/>
  </p:normalViewPr>
  <p:slideViewPr>
    <p:cSldViewPr snapToGrid="0" showGuides="1">
      <p:cViewPr varScale="1">
        <p:scale>
          <a:sx n="216" d="100"/>
          <a:sy n="216" d="100"/>
        </p:scale>
        <p:origin x="3576" y="192"/>
      </p:cViewPr>
      <p:guideLst>
        <p:guide orient="horz" pos="2137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9CE1-8242-E441-950E-7B48DC328C59}" type="datetimeFigureOut">
              <a:rPr lang="en-US" smtClean="0"/>
              <a:t>7/3/25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D67B5-D321-5447-817D-D57A3CABE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33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497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2abfa000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2abfa000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841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0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5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553275" y="6399840"/>
            <a:ext cx="2133079" cy="278963"/>
          </a:xfrm>
          <a:prstGeom prst="rect">
            <a:avLst/>
          </a:prstGeom>
        </p:spPr>
        <p:txBody>
          <a:bodyPr lIns="65022" tIns="65022" rIns="65022" bIns="65022"/>
          <a:lstStyle>
            <a:lvl1pPr defTabSz="914144">
              <a:defRPr sz="1195">
                <a:solidFill>
                  <a:schemeClr val="accent3">
                    <a:lumOff val="44000"/>
                  </a:schemeClr>
                </a:solidFill>
                <a:uFill>
                  <a:solidFill>
                    <a:schemeClr val="accent3">
                      <a:lumOff val="44000"/>
                    </a:schemeClr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568947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419" smtClean="0"/>
              <a:pPr/>
              <a:t>‹#›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5841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5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3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19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1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4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94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7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7/3/25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hyperlink" Target="../Proyectos/Saccopteryx/S.bilineata_Veracruz/041604-0234-E01_liberado_corte.WAV" TargetMode="Externa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../Noctilio/Datos%20ac&#250;sticos/Pac&#237;fico/NOCLEP_20220511_203409paclib.wav" TargetMode="Externa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76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resentac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857250"/>
            <a:ext cx="9143997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679125" y="2571375"/>
            <a:ext cx="3096600" cy="10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Taller 2</a:t>
            </a:r>
            <a:endParaRPr sz="5900" b="1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52691" y="3310378"/>
            <a:ext cx="6792584" cy="109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5900" b="1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Bio-Geo-diversidad</a:t>
            </a:r>
            <a:endParaRPr dirty="0"/>
          </a:p>
        </p:txBody>
      </p:sp>
      <p:sp>
        <p:nvSpPr>
          <p:cNvPr id="57" name="Google Shape;57;p13"/>
          <p:cNvSpPr txBox="1"/>
          <p:nvPr/>
        </p:nvSpPr>
        <p:spPr>
          <a:xfrm>
            <a:off x="521808" y="4357143"/>
            <a:ext cx="4050191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dirty="0">
                <a:solidFill>
                  <a:schemeClr val="lt1"/>
                </a:solidFill>
              </a:rPr>
              <a:t>Tejedoras de Sostenibilidad en </a:t>
            </a:r>
            <a:r>
              <a:rPr lang="es-419" b="1" i="1" dirty="0">
                <a:solidFill>
                  <a:schemeClr val="lt1"/>
                </a:solidFill>
              </a:rPr>
              <a:t>La Guajira Bio - Geo</a:t>
            </a:r>
            <a:r>
              <a:rPr lang="es-419" dirty="0">
                <a:solidFill>
                  <a:schemeClr val="lt1"/>
                </a:solidFill>
              </a:rPr>
              <a:t> y culturalmente diversa</a:t>
            </a:r>
          </a:p>
          <a:p>
            <a:r>
              <a:rPr lang="es-419" dirty="0">
                <a:solidFill>
                  <a:schemeClr val="lt1"/>
                </a:solidFill>
              </a:rPr>
              <a:t>Proyecto Orquídeas – Mujeres en la ciencia. </a:t>
            </a:r>
          </a:p>
          <a:p>
            <a:r>
              <a:rPr lang="es-419" dirty="0">
                <a:solidFill>
                  <a:schemeClr val="lt1"/>
                </a:solidFill>
              </a:rPr>
              <a:t>Junio 5-6 de 2025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53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E501C32-BEC7-C7B8-F9D8-860C1344E2AF}"/>
              </a:ext>
            </a:extLst>
          </p:cNvPr>
          <p:cNvSpPr txBox="1"/>
          <p:nvPr/>
        </p:nvSpPr>
        <p:spPr>
          <a:xfrm>
            <a:off x="417011" y="462010"/>
            <a:ext cx="3183256" cy="110025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2800" b="1" cap="all" spc="450" dirty="0">
                <a:latin typeface="+mj-lt"/>
                <a:ea typeface="+mj-ea"/>
                <a:cs typeface="+mj-cs"/>
              </a:rPr>
              <a:t> INSECTÍVOROS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8E16607-7A54-EEE8-B06A-132096B8EA60}"/>
              </a:ext>
            </a:extLst>
          </p:cNvPr>
          <p:cNvSpPr txBox="1"/>
          <p:nvPr/>
        </p:nvSpPr>
        <p:spPr>
          <a:xfrm>
            <a:off x="4368466" y="378595"/>
            <a:ext cx="4544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Controladores de plagas en cultivos agrícolas en todo el mundo</a:t>
            </a:r>
            <a:endParaRPr lang="es-ES" sz="2800" dirty="0">
              <a:solidFill>
                <a:srgbClr val="FFFF99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DCD5D3D-C432-4F04-A547-35A38D3BF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6" y="2085094"/>
            <a:ext cx="1891094" cy="18856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925A00-D8AD-18A0-BE26-E8D9B0ABE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4" y="3281578"/>
            <a:ext cx="1885644" cy="1885644"/>
          </a:xfrm>
          <a:prstGeom prst="rect">
            <a:avLst/>
          </a:prstGeom>
        </p:spPr>
      </p:pic>
      <p:pic>
        <p:nvPicPr>
          <p:cNvPr id="4098" name="Picture 2" descr="El algodón de México, fibra suave y cultivo generoso | Secretaría de  Agricultura y Desarrollo Rural | Gobierno | gob.mx">
            <a:extLst>
              <a:ext uri="{FF2B5EF4-FFF2-40B4-BE49-F238E27FC236}">
                <a16:creationId xmlns:a16="http://schemas.microsoft.com/office/drawing/2014/main" id="{7E5CE9A6-2940-312B-729E-9BAA49052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43" y="4736873"/>
            <a:ext cx="2704514" cy="180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 qué temperatura se debe servir cada vino?">
            <a:extLst>
              <a:ext uri="{FF2B5EF4-FFF2-40B4-BE49-F238E27FC236}">
                <a16:creationId xmlns:a16="http://schemas.microsoft.com/office/drawing/2014/main" id="{F8BB2BB9-3012-20BF-BDFE-7F3EADB02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50" y="1831432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Qué son las olivas de mesa? Entra y descúbrelo - Olivas Caseras">
            <a:extLst>
              <a:ext uri="{FF2B5EF4-FFF2-40B4-BE49-F238E27FC236}">
                <a16:creationId xmlns:a16="http://schemas.microsoft.com/office/drawing/2014/main" id="{494884CB-77E0-3726-4B92-7DC92B10A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223" y="356457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A807571D-8ADA-3941-39C2-B831C6CD79BD}"/>
              </a:ext>
            </a:extLst>
          </p:cNvPr>
          <p:cNvGrpSpPr/>
          <p:nvPr/>
        </p:nvGrpSpPr>
        <p:grpSpPr>
          <a:xfrm>
            <a:off x="5708507" y="2085094"/>
            <a:ext cx="3171870" cy="4429431"/>
            <a:chOff x="5897465" y="2288006"/>
            <a:chExt cx="3171870" cy="4429431"/>
          </a:xfrm>
        </p:grpSpPr>
        <p:pic>
          <p:nvPicPr>
            <p:cNvPr id="6" name="Imagen 5" descr="Sol brillando en el cielo&#10;&#10;Descripción generada automáticamente">
              <a:extLst>
                <a:ext uri="{FF2B5EF4-FFF2-40B4-BE49-F238E27FC236}">
                  <a16:creationId xmlns:a16="http://schemas.microsoft.com/office/drawing/2014/main" id="{29CDABCE-970D-D8CE-D1C8-65404EAA59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80"/>
            <a:stretch/>
          </p:blipFill>
          <p:spPr>
            <a:xfrm>
              <a:off x="5897465" y="2288006"/>
              <a:ext cx="3015691" cy="4429431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6A7E4582-2946-7C7E-A0E9-D8D1E7CE85A3}"/>
                </a:ext>
              </a:extLst>
            </p:cNvPr>
            <p:cNvSpPr txBox="1"/>
            <p:nvPr/>
          </p:nvSpPr>
          <p:spPr>
            <a:xfrm>
              <a:off x="6449961" y="2414472"/>
              <a:ext cx="261937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dirty="0">
                  <a:solidFill>
                    <a:schemeClr val="accent1">
                      <a:lumMod val="20000"/>
                      <a:lumOff val="80000"/>
                    </a:schemeClr>
                  </a:solidFill>
                </a:rPr>
                <a:t>Colonia (20 millones) puede consumir 225 toneladas de insectos/noche </a:t>
              </a:r>
            </a:p>
          </p:txBody>
        </p:sp>
      </p:grpSp>
      <p:pic>
        <p:nvPicPr>
          <p:cNvPr id="5122" name="Picture 2" descr="☕ 10 Características del Café Arábica | Cafés El Criollo">
            <a:extLst>
              <a:ext uri="{FF2B5EF4-FFF2-40B4-BE49-F238E27FC236}">
                <a16:creationId xmlns:a16="http://schemas.microsoft.com/office/drawing/2014/main" id="{66C7FB4D-A86C-467D-A1F4-9FC5D6958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80" y="479680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63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Gato de color gris&#10;&#10;Descripción generada automáticamente con confianza baja">
            <a:extLst>
              <a:ext uri="{FF2B5EF4-FFF2-40B4-BE49-F238E27FC236}">
                <a16:creationId xmlns:a16="http://schemas.microsoft.com/office/drawing/2014/main" id="{42DE208E-6437-50F4-E3A9-A105AC3CFE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5"/>
          <a:stretch/>
        </p:blipFill>
        <p:spPr>
          <a:xfrm>
            <a:off x="3057236" y="601742"/>
            <a:ext cx="6086764" cy="6096000"/>
          </a:xfrm>
          <a:prstGeom prst="rect">
            <a:avLst/>
          </a:prstGeom>
        </p:spPr>
      </p:pic>
      <p:sp>
        <p:nvSpPr>
          <p:cNvPr id="2" name="Bocadillo nube: nube 1">
            <a:extLst>
              <a:ext uri="{FF2B5EF4-FFF2-40B4-BE49-F238E27FC236}">
                <a16:creationId xmlns:a16="http://schemas.microsoft.com/office/drawing/2014/main" id="{F433EE51-4407-21CF-58AA-AD22E4E380BB}"/>
              </a:ext>
            </a:extLst>
          </p:cNvPr>
          <p:cNvSpPr/>
          <p:nvPr/>
        </p:nvSpPr>
        <p:spPr>
          <a:xfrm>
            <a:off x="491066" y="855134"/>
            <a:ext cx="3141134" cy="2573866"/>
          </a:xfrm>
          <a:prstGeom prst="cloudCallout">
            <a:avLst>
              <a:gd name="adj1" fmla="val 43219"/>
              <a:gd name="adj2" fmla="val 40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ongenial" panose="02000503040000020004" pitchFamily="2" charset="0"/>
              </a:rPr>
              <a:t>Soy el murciélago fantasma y me gustan las polilas</a:t>
            </a:r>
            <a:endParaRPr lang="es-MX" dirty="0">
              <a:latin typeface="Congenial" panose="02000503040000020004" pitchFamily="2" charset="0"/>
            </a:endParaRPr>
          </a:p>
        </p:txBody>
      </p:sp>
      <p:pic>
        <p:nvPicPr>
          <p:cNvPr id="3074" name="Picture 2" descr="These Moths Are So Gorgeous They 'Put Butterflies to Shame' | Science |  Smithsonian Magazine">
            <a:extLst>
              <a:ext uri="{FF2B5EF4-FFF2-40B4-BE49-F238E27FC236}">
                <a16:creationId xmlns:a16="http://schemas.microsoft.com/office/drawing/2014/main" id="{A8335F38-F720-E96A-00B3-3B7777C64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9" y="4123267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E40F45-DE9A-3D2C-3904-D9DA00FCC379}"/>
              </a:ext>
            </a:extLst>
          </p:cNvPr>
          <p:cNvSpPr txBox="1"/>
          <p:nvPr/>
        </p:nvSpPr>
        <p:spPr>
          <a:xfrm>
            <a:off x="5300485" y="160258"/>
            <a:ext cx="33524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i="1" dirty="0" err="1"/>
              <a:t>Mormoops</a:t>
            </a:r>
            <a:r>
              <a:rPr lang="es-ES" sz="2000" i="1" dirty="0"/>
              <a:t> </a:t>
            </a:r>
            <a:r>
              <a:rPr lang="es-ES" sz="2000" i="1" dirty="0" err="1"/>
              <a:t>megalophylla</a:t>
            </a:r>
            <a:endParaRPr lang="es-MX" sz="2000" i="1" dirty="0"/>
          </a:p>
        </p:txBody>
      </p:sp>
    </p:spTree>
    <p:extLst>
      <p:ext uri="{BB962C8B-B14F-4D97-AF65-F5344CB8AC3E}">
        <p14:creationId xmlns:p14="http://schemas.microsoft.com/office/powerpoint/2010/main" val="3231945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cadillo nube: nube 1">
            <a:extLst>
              <a:ext uri="{FF2B5EF4-FFF2-40B4-BE49-F238E27FC236}">
                <a16:creationId xmlns:a16="http://schemas.microsoft.com/office/drawing/2014/main" id="{F433EE51-4407-21CF-58AA-AD22E4E380BB}"/>
              </a:ext>
            </a:extLst>
          </p:cNvPr>
          <p:cNvSpPr/>
          <p:nvPr/>
        </p:nvSpPr>
        <p:spPr>
          <a:xfrm>
            <a:off x="448733" y="584201"/>
            <a:ext cx="3496734" cy="2971799"/>
          </a:xfrm>
          <a:prstGeom prst="cloudCallout">
            <a:avLst>
              <a:gd name="adj1" fmla="val 61621"/>
              <a:gd name="adj2" fmla="val 89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ongenial" panose="02000503040000020004" pitchFamily="2" charset="0"/>
              </a:rPr>
              <a:t>Mis orejas de embudo me ayudan a ubicar insectos, y mi cola, a atraparlos</a:t>
            </a:r>
            <a:endParaRPr lang="es-MX" dirty="0">
              <a:latin typeface="Congenial" panose="02000503040000020004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854D4D6-F6EC-3F56-8B42-DDBEBB80F2AA}"/>
              </a:ext>
            </a:extLst>
          </p:cNvPr>
          <p:cNvSpPr txBox="1"/>
          <p:nvPr/>
        </p:nvSpPr>
        <p:spPr>
          <a:xfrm>
            <a:off x="873248" y="5524097"/>
            <a:ext cx="4369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Murciélago blanco norteño</a:t>
            </a:r>
          </a:p>
          <a:p>
            <a:r>
              <a:rPr lang="es-ES" sz="2400" i="1" dirty="0" err="1"/>
              <a:t>Diclidurus</a:t>
            </a:r>
            <a:r>
              <a:rPr lang="es-ES" sz="2400" i="1" dirty="0"/>
              <a:t> </a:t>
            </a:r>
            <a:r>
              <a:rPr lang="es-ES" sz="2400" i="1" dirty="0" err="1"/>
              <a:t>albus</a:t>
            </a:r>
            <a:endParaRPr lang="es-MX" sz="2400" i="1" dirty="0"/>
          </a:p>
        </p:txBody>
      </p:sp>
      <p:pic>
        <p:nvPicPr>
          <p:cNvPr id="3076" name="Picture 4" descr="Northern ghost bat, Diclidurus albus. | Download Scientific Diagram">
            <a:extLst>
              <a:ext uri="{FF2B5EF4-FFF2-40B4-BE49-F238E27FC236}">
                <a16:creationId xmlns:a16="http://schemas.microsoft.com/office/drawing/2014/main" id="{8327AD7D-7942-7718-E90D-1645C49D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2906"/>
            <a:ext cx="4048643" cy="497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65;p14">
            <a:extLst>
              <a:ext uri="{FF2B5EF4-FFF2-40B4-BE49-F238E27FC236}">
                <a16:creationId xmlns:a16="http://schemas.microsoft.com/office/drawing/2014/main" id="{5AF69482-3189-A347-9031-E25A1B7650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30C95837-E6DB-8340-9A15-1C5B54C13B8A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8" name="Google Shape;64;p14">
            <a:extLst>
              <a:ext uri="{FF2B5EF4-FFF2-40B4-BE49-F238E27FC236}">
                <a16:creationId xmlns:a16="http://schemas.microsoft.com/office/drawing/2014/main" id="{F77F40F8-1C8E-654E-B8E2-2BBA1BC9A4DE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73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 descr="Murciélagos contorno">
            <a:extLst>
              <a:ext uri="{FF2B5EF4-FFF2-40B4-BE49-F238E27FC236}">
                <a16:creationId xmlns:a16="http://schemas.microsoft.com/office/drawing/2014/main" id="{8928E3BA-886A-EE78-0B24-BE367B77BC7A}"/>
              </a:ext>
            </a:extLst>
          </p:cNvPr>
          <p:cNvGrpSpPr/>
          <p:nvPr/>
        </p:nvGrpSpPr>
        <p:grpSpPr>
          <a:xfrm>
            <a:off x="222718" y="240780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A5A3491C-417E-48B4-A17C-BF74A7DAF337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id="{F3514902-89DF-3EF6-D2D7-A60FA121C1A9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E730F0C5-C53F-EAED-A4E9-2BEAEFFF9163}"/>
              </a:ext>
            </a:extLst>
          </p:cNvPr>
          <p:cNvSpPr txBox="1"/>
          <p:nvPr/>
        </p:nvSpPr>
        <p:spPr>
          <a:xfrm>
            <a:off x="384304" y="1649166"/>
            <a:ext cx="3370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¿Porqué tienes esa lengua tan grande?</a:t>
            </a:r>
            <a:endParaRPr lang="es-MX" sz="28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DEF31F2-9477-CB98-F74E-7C3FBF643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162" y="87924"/>
            <a:ext cx="5117122" cy="340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3108AA-E5AA-8703-0257-9968BAC92F31}"/>
              </a:ext>
            </a:extLst>
          </p:cNvPr>
          <p:cNvSpPr txBox="1"/>
          <p:nvPr/>
        </p:nvSpPr>
        <p:spPr>
          <a:xfrm>
            <a:off x="5117279" y="3055901"/>
            <a:ext cx="1003273" cy="23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rgbClr val="FFFF99">
                    <a:alpha val="54000"/>
                  </a:srgbClr>
                </a:solidFill>
              </a:rPr>
              <a:t>©M. </a:t>
            </a:r>
            <a:r>
              <a:rPr lang="es-ES" sz="900" dirty="0" err="1">
                <a:solidFill>
                  <a:srgbClr val="FFFF99">
                    <a:alpha val="54000"/>
                  </a:srgbClr>
                </a:solidFill>
              </a:rPr>
              <a:t>Sshapka</a:t>
            </a:r>
            <a:endParaRPr lang="es-MX" sz="900" dirty="0">
              <a:solidFill>
                <a:srgbClr val="FFFF99">
                  <a:alpha val="54000"/>
                </a:srgb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1A8013-794B-D4D7-B0AB-6B47A66AB2EC}"/>
              </a:ext>
            </a:extLst>
          </p:cNvPr>
          <p:cNvSpPr txBox="1"/>
          <p:nvPr/>
        </p:nvSpPr>
        <p:spPr>
          <a:xfrm>
            <a:off x="5005394" y="3644858"/>
            <a:ext cx="404188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/>
              <a:t>En américa se encuentran los </a:t>
            </a:r>
            <a:r>
              <a:rPr lang="es-ES" sz="2600" dirty="0">
                <a:solidFill>
                  <a:srgbClr val="FF0000"/>
                </a:solidFill>
              </a:rPr>
              <a:t>Murciélagos de hoja nasal.</a:t>
            </a:r>
          </a:p>
          <a:p>
            <a:endParaRPr lang="es-ES" sz="2600" dirty="0">
              <a:solidFill>
                <a:srgbClr val="FF0000"/>
              </a:solidFill>
            </a:endParaRPr>
          </a:p>
          <a:p>
            <a:r>
              <a:rPr lang="es-ES" sz="2600" dirty="0">
                <a:solidFill>
                  <a:srgbClr val="FF0000"/>
                </a:solidFill>
              </a:rPr>
              <a:t>Murciélago hocicudo</a:t>
            </a:r>
          </a:p>
          <a:p>
            <a:r>
              <a:rPr lang="es-ES" sz="2600" i="1" dirty="0" err="1"/>
              <a:t>Leptonycteris</a:t>
            </a:r>
            <a:r>
              <a:rPr lang="es-ES" sz="2600" i="1" dirty="0"/>
              <a:t> </a:t>
            </a:r>
            <a:r>
              <a:rPr lang="es-ES" sz="2600" i="1" dirty="0" err="1"/>
              <a:t>curasoae</a:t>
            </a:r>
            <a:r>
              <a:rPr lang="es-ES" sz="2600" dirty="0"/>
              <a:t>: polinizador de </a:t>
            </a:r>
            <a:r>
              <a:rPr lang="es-ES" sz="2600" dirty="0">
                <a:solidFill>
                  <a:srgbClr val="FFC000"/>
                </a:solidFill>
              </a:rPr>
              <a:t>cactus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13BBA5F-CA3D-2CB7-A868-28459E323D5E}"/>
              </a:ext>
            </a:extLst>
          </p:cNvPr>
          <p:cNvSpPr txBox="1"/>
          <p:nvPr/>
        </p:nvSpPr>
        <p:spPr>
          <a:xfrm>
            <a:off x="4572000" y="240780"/>
            <a:ext cx="34594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FF99"/>
                </a:solidFill>
              </a:rPr>
              <a:t>Murciélago nectarívoro anaranjado</a:t>
            </a:r>
          </a:p>
          <a:p>
            <a:r>
              <a:rPr lang="es-ES" sz="2000" i="1" dirty="0" err="1">
                <a:solidFill>
                  <a:schemeClr val="bg1">
                    <a:lumMod val="95000"/>
                  </a:schemeClr>
                </a:solidFill>
              </a:rPr>
              <a:t>Lonchophylla</a:t>
            </a:r>
            <a:r>
              <a:rPr lang="es-ES" sz="2000" i="1" dirty="0">
                <a:solidFill>
                  <a:schemeClr val="bg1">
                    <a:lumMod val="95000"/>
                  </a:schemeClr>
                </a:solidFill>
              </a:rPr>
              <a:t> robusta</a:t>
            </a:r>
            <a:endParaRPr lang="es-MX" sz="2000" i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EC5865C-AB54-3CCD-CDBD-1AD8BD534990}"/>
              </a:ext>
            </a:extLst>
          </p:cNvPr>
          <p:cNvGrpSpPr/>
          <p:nvPr/>
        </p:nvGrpSpPr>
        <p:grpSpPr>
          <a:xfrm>
            <a:off x="96717" y="3518102"/>
            <a:ext cx="4693904" cy="3099118"/>
            <a:chOff x="96717" y="3518102"/>
            <a:chExt cx="4693904" cy="3099118"/>
          </a:xfrm>
        </p:grpSpPr>
        <p:pic>
          <p:nvPicPr>
            <p:cNvPr id="4098" name="Picture 2" descr="Murciélago hocicudo de Curazao (Leptonycteris curasoae) · NaturaLista  Colombia">
              <a:extLst>
                <a:ext uri="{FF2B5EF4-FFF2-40B4-BE49-F238E27FC236}">
                  <a16:creationId xmlns:a16="http://schemas.microsoft.com/office/drawing/2014/main" id="{BC1F9603-A636-0FCA-CDBA-7F03DEFFAF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17" y="3518102"/>
              <a:ext cx="4693904" cy="3099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5DF9F90D-C3A7-49EC-4E7A-D190A54F364D}"/>
                </a:ext>
              </a:extLst>
            </p:cNvPr>
            <p:cNvSpPr txBox="1"/>
            <p:nvPr/>
          </p:nvSpPr>
          <p:spPr>
            <a:xfrm>
              <a:off x="890256" y="4118094"/>
              <a:ext cx="174072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MX" dirty="0" err="1">
                  <a:solidFill>
                    <a:schemeClr val="bg1">
                      <a:lumMod val="95000"/>
                      <a:alpha val="68000"/>
                    </a:schemeClr>
                  </a:solidFill>
                </a:rPr>
                <a:t>NaturaLista</a:t>
              </a:r>
              <a:r>
                <a:rPr lang="es-MX" dirty="0">
                  <a:solidFill>
                    <a:schemeClr val="bg1">
                      <a:lumMod val="95000"/>
                      <a:alpha val="68000"/>
                    </a:schemeClr>
                  </a:solidFill>
                </a:rPr>
                <a:t> </a:t>
              </a:r>
              <a:r>
                <a:rPr lang="es-MX" dirty="0">
                  <a:solidFill>
                    <a:schemeClr val="tx1">
                      <a:lumMod val="95000"/>
                      <a:alpha val="68000"/>
                    </a:schemeClr>
                  </a:solidFill>
                </a:rPr>
                <a:t>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3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 descr="Murciélagos contorno">
            <a:extLst>
              <a:ext uri="{FF2B5EF4-FFF2-40B4-BE49-F238E27FC236}">
                <a16:creationId xmlns:a16="http://schemas.microsoft.com/office/drawing/2014/main" id="{8928E3BA-886A-EE78-0B24-BE367B77BC7A}"/>
              </a:ext>
            </a:extLst>
          </p:cNvPr>
          <p:cNvGrpSpPr/>
          <p:nvPr/>
        </p:nvGrpSpPr>
        <p:grpSpPr>
          <a:xfrm>
            <a:off x="7925845" y="5745653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A5A3491C-417E-48B4-A17C-BF74A7DAF337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id="{F3514902-89DF-3EF6-D2D7-A60FA121C1A9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1A8013-794B-D4D7-B0AB-6B47A66AB2EC}"/>
              </a:ext>
            </a:extLst>
          </p:cNvPr>
          <p:cNvSpPr txBox="1"/>
          <p:nvPr/>
        </p:nvSpPr>
        <p:spPr>
          <a:xfrm>
            <a:off x="4928872" y="575714"/>
            <a:ext cx="3909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</a:rPr>
              <a:t>Polinizan ~ 500 </a:t>
            </a:r>
            <a:r>
              <a:rPr lang="es-ES" sz="2400" dirty="0" err="1">
                <a:solidFill>
                  <a:schemeClr val="accent2">
                    <a:lumMod val="75000"/>
                  </a:schemeClr>
                </a:solidFill>
              </a:rPr>
              <a:t>sp</a:t>
            </a:r>
            <a:r>
              <a:rPr lang="es-E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sz="2400" dirty="0"/>
              <a:t>de plantas, incluidos los mangos, guayabas, plátanos, pitayas, Maguey. </a:t>
            </a:r>
          </a:p>
          <a:p>
            <a:endParaRPr lang="es-ES" sz="2400" dirty="0"/>
          </a:p>
        </p:txBody>
      </p:sp>
      <p:pic>
        <p:nvPicPr>
          <p:cNvPr id="11" name="Imagen 10" descr="Gato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BD927A7B-990E-6A96-F560-93E6381DEF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6" t="10556" r="10133" b="8829"/>
          <a:stretch/>
        </p:blipFill>
        <p:spPr>
          <a:xfrm>
            <a:off x="5639273" y="2205935"/>
            <a:ext cx="2742791" cy="30349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D971D43-AC54-4A2B-DC53-C786E7A0BF75}"/>
              </a:ext>
            </a:extLst>
          </p:cNvPr>
          <p:cNvSpPr txBox="1"/>
          <p:nvPr/>
        </p:nvSpPr>
        <p:spPr>
          <a:xfrm>
            <a:off x="4876104" y="5563622"/>
            <a:ext cx="3459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>
                    <a:lumMod val="75000"/>
                  </a:schemeClr>
                </a:solidFill>
              </a:rPr>
              <a:t>Murciélago </a:t>
            </a:r>
            <a:r>
              <a:rPr lang="es-ES" sz="2000" dirty="0" err="1">
                <a:solidFill>
                  <a:schemeClr val="accent2">
                    <a:lumMod val="75000"/>
                  </a:schemeClr>
                </a:solidFill>
              </a:rPr>
              <a:t>Lengüetón</a:t>
            </a:r>
            <a:endParaRPr lang="es-ES" sz="2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2000" i="1" dirty="0" err="1"/>
              <a:t>Glossophaga</a:t>
            </a:r>
            <a:r>
              <a:rPr lang="es-ES" sz="2000" i="1" dirty="0"/>
              <a:t> </a:t>
            </a:r>
            <a:r>
              <a:rPr lang="es-ES" sz="2000" i="1" dirty="0" err="1"/>
              <a:t>sp</a:t>
            </a:r>
            <a:endParaRPr lang="es-ES" sz="2000" i="1" dirty="0"/>
          </a:p>
          <a:p>
            <a:endParaRPr lang="es-ES" i="1" dirty="0" err="1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6A2AD12-ADDE-E681-1FD8-2FEFA95C8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422" y="2063134"/>
            <a:ext cx="2551534" cy="19136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40B899-D2C8-2AC8-2DF3-7963967E5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1" y="387519"/>
            <a:ext cx="3044518" cy="19231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43AD50D-88C4-5758-2141-62E268614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6" y="3186046"/>
            <a:ext cx="2559607" cy="2559607"/>
          </a:xfrm>
          <a:prstGeom prst="rect">
            <a:avLst/>
          </a:prstGeom>
        </p:spPr>
      </p:pic>
      <p:pic>
        <p:nvPicPr>
          <p:cNvPr id="3074" name="Picture 2" descr="Mezcal Unión El Joven 700 ml | Costco México">
            <a:extLst>
              <a:ext uri="{FF2B5EF4-FFF2-40B4-BE49-F238E27FC236}">
                <a16:creationId xmlns:a16="http://schemas.microsoft.com/office/drawing/2014/main" id="{14A33598-3939-0CD6-9BCF-4F50B6F94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154" y="378965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oogle Shape;65;p14">
            <a:extLst>
              <a:ext uri="{FF2B5EF4-FFF2-40B4-BE49-F238E27FC236}">
                <a16:creationId xmlns:a16="http://schemas.microsoft.com/office/drawing/2014/main" id="{F5F5662D-04B8-D744-8900-1582E20BA6DA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2;p14">
            <a:extLst>
              <a:ext uri="{FF2B5EF4-FFF2-40B4-BE49-F238E27FC236}">
                <a16:creationId xmlns:a16="http://schemas.microsoft.com/office/drawing/2014/main" id="{BBEECDDA-2B32-D248-89E7-04175E58AD3E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" name="Google Shape;64;p14">
            <a:extLst>
              <a:ext uri="{FF2B5EF4-FFF2-40B4-BE49-F238E27FC236}">
                <a16:creationId xmlns:a16="http://schemas.microsoft.com/office/drawing/2014/main" id="{1CD02FAB-F293-9D42-8520-8A22D0E1E92B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8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376396-CF2E-F041-A705-EDF253162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29" y="997809"/>
            <a:ext cx="6268641" cy="26675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ECDDFA9-7763-DD42-8B6B-84C9B0DE4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87" y="3178648"/>
            <a:ext cx="2678906" cy="20091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1A0F88A-B76C-1044-8A31-F8103A59C7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51" y="3178648"/>
            <a:ext cx="4513957" cy="294789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443AE8-F837-91B3-E96E-B848987266BB}"/>
              </a:ext>
            </a:extLst>
          </p:cNvPr>
          <p:cNvSpPr txBox="1"/>
          <p:nvPr/>
        </p:nvSpPr>
        <p:spPr>
          <a:xfrm>
            <a:off x="563864" y="5712794"/>
            <a:ext cx="301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tx2"/>
                </a:solidFill>
              </a:rPr>
              <a:t>Cortesia</a:t>
            </a:r>
            <a:r>
              <a:rPr lang="es-MX" dirty="0">
                <a:solidFill>
                  <a:schemeClr val="tx2"/>
                </a:solidFill>
              </a:rPr>
              <a:t> C. </a:t>
            </a:r>
            <a:r>
              <a:rPr lang="es-MX" dirty="0" err="1">
                <a:solidFill>
                  <a:schemeClr val="tx2"/>
                </a:solidFill>
              </a:rPr>
              <a:t>MacSwiney</a:t>
            </a:r>
            <a:endParaRPr lang="es-MX" dirty="0">
              <a:solidFill>
                <a:schemeClr val="tx2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10DF12C-0BFA-BEE4-262E-BE2395B185FD}"/>
              </a:ext>
            </a:extLst>
          </p:cNvPr>
          <p:cNvSpPr txBox="1"/>
          <p:nvPr/>
        </p:nvSpPr>
        <p:spPr>
          <a:xfrm>
            <a:off x="538480" y="282862"/>
            <a:ext cx="6176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accent2">
                    <a:lumMod val="75000"/>
                  </a:schemeClr>
                </a:solidFill>
              </a:rPr>
              <a:t>Control de plagas a domicilio </a:t>
            </a:r>
            <a:endParaRPr lang="es-MX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Google Shape;65;p14">
            <a:extLst>
              <a:ext uri="{FF2B5EF4-FFF2-40B4-BE49-F238E27FC236}">
                <a16:creationId xmlns:a16="http://schemas.microsoft.com/office/drawing/2014/main" id="{9A80EAB8-01C3-574A-8488-753FA41A723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2;p14">
            <a:extLst>
              <a:ext uri="{FF2B5EF4-FFF2-40B4-BE49-F238E27FC236}">
                <a16:creationId xmlns:a16="http://schemas.microsoft.com/office/drawing/2014/main" id="{7F30DD99-9726-B647-80DC-A56E8E302E32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0" name="Google Shape;64;p14">
            <a:extLst>
              <a:ext uri="{FF2B5EF4-FFF2-40B4-BE49-F238E27FC236}">
                <a16:creationId xmlns:a16="http://schemas.microsoft.com/office/drawing/2014/main" id="{74D7C506-7C87-4849-BD15-0A1EF01B90B1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3759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Animal de color café&#10;&#10;Descripción generada automáticamente">
            <a:extLst>
              <a:ext uri="{FF2B5EF4-FFF2-40B4-BE49-F238E27FC236}">
                <a16:creationId xmlns:a16="http://schemas.microsoft.com/office/drawing/2014/main" id="{F2BF5B41-957A-F0F4-AABF-5ED9F891FA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0" r="-1" b="-1"/>
          <a:stretch/>
        </p:blipFill>
        <p:spPr>
          <a:xfrm>
            <a:off x="430941" y="353081"/>
            <a:ext cx="4139076" cy="4139076"/>
          </a:xfrm>
          <a:custGeom>
            <a:avLst/>
            <a:gdLst/>
            <a:ahLst/>
            <a:cxnLst/>
            <a:rect l="l" t="t" r="r" b="b"/>
            <a:pathLst>
              <a:path w="5518768" h="5518768">
                <a:moveTo>
                  <a:pt x="2759384" y="0"/>
                </a:moveTo>
                <a:cubicBezTo>
                  <a:pt x="4283350" y="0"/>
                  <a:pt x="5518768" y="1235418"/>
                  <a:pt x="5518768" y="2759384"/>
                </a:cubicBezTo>
                <a:cubicBezTo>
                  <a:pt x="5518768" y="4283350"/>
                  <a:pt x="4283350" y="5518768"/>
                  <a:pt x="2759384" y="5518768"/>
                </a:cubicBezTo>
                <a:cubicBezTo>
                  <a:pt x="1235418" y="5518768"/>
                  <a:pt x="0" y="4283350"/>
                  <a:pt x="0" y="2759384"/>
                </a:cubicBezTo>
                <a:cubicBezTo>
                  <a:pt x="0" y="1235418"/>
                  <a:pt x="1235418" y="0"/>
                  <a:pt x="2759384" y="0"/>
                </a:cubicBez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EB840E2-5E8B-DA09-F62E-C397802FF5DE}"/>
              </a:ext>
            </a:extLst>
          </p:cNvPr>
          <p:cNvSpPr txBox="1"/>
          <p:nvPr/>
        </p:nvSpPr>
        <p:spPr>
          <a:xfrm>
            <a:off x="5146799" y="333510"/>
            <a:ext cx="3183256" cy="131456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2800" b="1" cap="all" spc="450" dirty="0">
                <a:latin typeface="+mj-lt"/>
                <a:ea typeface="+mj-ea"/>
                <a:cs typeface="+mj-cs"/>
              </a:rPr>
              <a:t> NECTARÍVOROS</a:t>
            </a:r>
          </a:p>
        </p:txBody>
      </p:sp>
      <p:pic>
        <p:nvPicPr>
          <p:cNvPr id="1026" name="Picture 2" descr="Galería Bioweb Ecuador">
            <a:extLst>
              <a:ext uri="{FF2B5EF4-FFF2-40B4-BE49-F238E27FC236}">
                <a16:creationId xmlns:a16="http://schemas.microsoft.com/office/drawing/2014/main" id="{B4EA2334-9A01-C9DD-605A-C4D3C0D7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58" y="1837592"/>
            <a:ext cx="3489747" cy="232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2B932AF7-9F9F-3B94-1397-6F0AF4978295}"/>
              </a:ext>
            </a:extLst>
          </p:cNvPr>
          <p:cNvGrpSpPr/>
          <p:nvPr/>
        </p:nvGrpSpPr>
        <p:grpSpPr>
          <a:xfrm>
            <a:off x="4668889" y="4270250"/>
            <a:ext cx="4139076" cy="1814513"/>
            <a:chOff x="384304" y="4071387"/>
            <a:chExt cx="5234612" cy="2111359"/>
          </a:xfrm>
        </p:grpSpPr>
        <p:pic>
          <p:nvPicPr>
            <p:cNvPr id="9" name="Picture 6" descr="Post: Murciélago nectarífero de Cordillera del Cóndor tiene lengua más  grande del mundo">
              <a:extLst>
                <a:ext uri="{FF2B5EF4-FFF2-40B4-BE49-F238E27FC236}">
                  <a16:creationId xmlns:a16="http://schemas.microsoft.com/office/drawing/2014/main" id="{F862CD4F-819C-FA07-5523-42326EF88D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304" y="4071387"/>
              <a:ext cx="5178478" cy="2111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95CDAF4-BB2E-CE69-E532-0F0C129341F8}"/>
                </a:ext>
              </a:extLst>
            </p:cNvPr>
            <p:cNvSpPr txBox="1"/>
            <p:nvPr/>
          </p:nvSpPr>
          <p:spPr>
            <a:xfrm>
              <a:off x="4208403" y="4160416"/>
              <a:ext cx="1410513" cy="272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©N. 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Mucchala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BAF6850-9E64-46AF-93A9-59B9A061333D}"/>
              </a:ext>
            </a:extLst>
          </p:cNvPr>
          <p:cNvCxnSpPr>
            <a:cxnSpLocks/>
          </p:cNvCxnSpPr>
          <p:nvPr/>
        </p:nvCxnSpPr>
        <p:spPr>
          <a:xfrm flipH="1">
            <a:off x="1803590" y="4084887"/>
            <a:ext cx="862435" cy="759675"/>
          </a:xfrm>
          <a:prstGeom prst="straightConnector1">
            <a:avLst/>
          </a:prstGeom>
          <a:ln w="28575">
            <a:solidFill>
              <a:srgbClr val="3CCDD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8" descr="Nectar-feeding bat's tongue, Glossophaga soricina, Specialized bat tongue  is a hemodynamic nectar mop”, C. J. Harper; Proceedings … | Unusual  pictures, Bat, Species">
            <a:extLst>
              <a:ext uri="{FF2B5EF4-FFF2-40B4-BE49-F238E27FC236}">
                <a16:creationId xmlns:a16="http://schemas.microsoft.com/office/drawing/2014/main" id="{D6F56294-1B32-922E-B395-E4E78652E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495549" y="4265066"/>
            <a:ext cx="1016610" cy="280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oogle Shape;65;p14">
            <a:extLst>
              <a:ext uri="{FF2B5EF4-FFF2-40B4-BE49-F238E27FC236}">
                <a16:creationId xmlns:a16="http://schemas.microsoft.com/office/drawing/2014/main" id="{133BCEA8-3ECA-A846-8018-61C8C2674B4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2;p14">
            <a:extLst>
              <a:ext uri="{FF2B5EF4-FFF2-40B4-BE49-F238E27FC236}">
                <a16:creationId xmlns:a16="http://schemas.microsoft.com/office/drawing/2014/main" id="{329CED9E-B27D-1646-89CF-D4BDB6C72EC8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" name="Google Shape;64;p14">
            <a:extLst>
              <a:ext uri="{FF2B5EF4-FFF2-40B4-BE49-F238E27FC236}">
                <a16:creationId xmlns:a16="http://schemas.microsoft.com/office/drawing/2014/main" id="{69F38620-8DD5-B448-8B94-38A72FA9BFB5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69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llen - Bats">
            <a:hlinkClick r:id="" action="ppaction://media"/>
            <a:extLst>
              <a:ext uri="{FF2B5EF4-FFF2-40B4-BE49-F238E27FC236}">
                <a16:creationId xmlns:a16="http://schemas.microsoft.com/office/drawing/2014/main" id="{0DDF8ABC-D7D0-4AB7-1CC5-12A273F035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066" y="733425"/>
            <a:ext cx="8669867" cy="4876800"/>
          </a:xfrm>
          <a:prstGeom prst="rect">
            <a:avLst/>
          </a:prstGeom>
        </p:spPr>
      </p:pic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04AC62E-97FD-674F-83C4-6381FBF8395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2;p14">
            <a:extLst>
              <a:ext uri="{FF2B5EF4-FFF2-40B4-BE49-F238E27FC236}">
                <a16:creationId xmlns:a16="http://schemas.microsoft.com/office/drawing/2014/main" id="{1CBE917B-4F64-1244-B040-F434D5DC5221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5" name="Google Shape;64;p14">
            <a:extLst>
              <a:ext uri="{FF2B5EF4-FFF2-40B4-BE49-F238E27FC236}">
                <a16:creationId xmlns:a16="http://schemas.microsoft.com/office/drawing/2014/main" id="{CEB129A2-5548-774C-BE51-ECC6955E1C91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59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E501C32-BEC7-C7B8-F9D8-860C1344E2AF}"/>
              </a:ext>
            </a:extLst>
          </p:cNvPr>
          <p:cNvSpPr txBox="1"/>
          <p:nvPr/>
        </p:nvSpPr>
        <p:spPr>
          <a:xfrm>
            <a:off x="771525" y="1231359"/>
            <a:ext cx="3183256" cy="110025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3200" b="1" cap="all" spc="45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frugÍVOROS</a:t>
            </a:r>
            <a:endParaRPr lang="en-US" sz="3200" b="1" cap="all" spc="45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Imagen 2" descr="Gato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7171BAE7-4064-9058-A3AB-5CAF2A098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2" r="14646"/>
          <a:stretch/>
        </p:blipFill>
        <p:spPr>
          <a:xfrm>
            <a:off x="4572000" y="179733"/>
            <a:ext cx="4315884" cy="470823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5F0970-CF5E-F4AC-308A-A148D6C5DB04}"/>
              </a:ext>
            </a:extLst>
          </p:cNvPr>
          <p:cNvSpPr txBox="1"/>
          <p:nvPr/>
        </p:nvSpPr>
        <p:spPr>
          <a:xfrm>
            <a:off x="500971" y="2819286"/>
            <a:ext cx="37243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tx2"/>
                </a:solidFill>
              </a:rPr>
              <a:t>Dispersión de semillas y reforestación.</a:t>
            </a:r>
          </a:p>
          <a:p>
            <a:endParaRPr lang="es-ES" sz="3200" dirty="0">
              <a:solidFill>
                <a:schemeClr val="tx2"/>
              </a:solidFill>
            </a:endParaRPr>
          </a:p>
          <a:p>
            <a:r>
              <a:rPr lang="es-ES" sz="3200" dirty="0">
                <a:solidFill>
                  <a:schemeClr val="tx2"/>
                </a:solidFill>
              </a:rPr>
              <a:t>Ayudan a la regeneración de los bosques.</a:t>
            </a:r>
          </a:p>
          <a:p>
            <a:endParaRPr lang="es-ES" sz="2800" dirty="0">
              <a:solidFill>
                <a:srgbClr val="FFFF99"/>
              </a:solidFill>
            </a:endParaRPr>
          </a:p>
          <a:p>
            <a:endParaRPr lang="es-MX" sz="2800" dirty="0">
              <a:solidFill>
                <a:srgbClr val="FFFF99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DF637A9-8A2B-309A-6D3B-C316E8C1907D}"/>
              </a:ext>
            </a:extLst>
          </p:cNvPr>
          <p:cNvSpPr txBox="1"/>
          <p:nvPr/>
        </p:nvSpPr>
        <p:spPr>
          <a:xfrm>
            <a:off x="5283699" y="5019888"/>
            <a:ext cx="3459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0000"/>
                </a:solidFill>
              </a:rPr>
              <a:t>Murciélago frugívoro pigmeo</a:t>
            </a:r>
          </a:p>
          <a:p>
            <a:r>
              <a:rPr lang="es-ES" sz="2000" i="1" dirty="0" err="1"/>
              <a:t>Dermanura</a:t>
            </a:r>
            <a:r>
              <a:rPr lang="es-ES" sz="2000" i="1" dirty="0"/>
              <a:t> </a:t>
            </a:r>
            <a:r>
              <a:rPr lang="es-ES" sz="2000" i="1" dirty="0" err="1"/>
              <a:t>phaeotis</a:t>
            </a:r>
            <a:endParaRPr lang="es-ES" sz="2000" i="1" dirty="0"/>
          </a:p>
          <a:p>
            <a:endParaRPr lang="es-ES" i="1" dirty="0" err="1"/>
          </a:p>
        </p:txBody>
      </p:sp>
      <p:pic>
        <p:nvPicPr>
          <p:cNvPr id="6" name="Google Shape;65;p14">
            <a:extLst>
              <a:ext uri="{FF2B5EF4-FFF2-40B4-BE49-F238E27FC236}">
                <a16:creationId xmlns:a16="http://schemas.microsoft.com/office/drawing/2014/main" id="{0918DD8B-2CF3-C04A-A58D-BA4BCF3514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C307EF42-860B-C945-AF3D-CAFDD83863F4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8" name="Google Shape;64;p14">
            <a:extLst>
              <a:ext uri="{FF2B5EF4-FFF2-40B4-BE49-F238E27FC236}">
                <a16:creationId xmlns:a16="http://schemas.microsoft.com/office/drawing/2014/main" id="{D245448D-2BD6-9F41-9A60-ECED67D3B7E0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21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ittle yellow-shouldered bat (S. lilium) - Stock Image - C033/9102 -  Science Photo Library">
            <a:extLst>
              <a:ext uri="{FF2B5EF4-FFF2-40B4-BE49-F238E27FC236}">
                <a16:creationId xmlns:a16="http://schemas.microsoft.com/office/drawing/2014/main" id="{51449F53-E96A-68E1-9A5E-137852B8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36" y="4400412"/>
            <a:ext cx="2880057" cy="227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D5F0970-CF5E-F4AC-308A-A148D6C5DB04}"/>
              </a:ext>
            </a:extLst>
          </p:cNvPr>
          <p:cNvSpPr txBox="1"/>
          <p:nvPr/>
        </p:nvSpPr>
        <p:spPr>
          <a:xfrm>
            <a:off x="354623" y="1035477"/>
            <a:ext cx="3724363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/>
              <a:t>En América, </a:t>
            </a:r>
            <a:r>
              <a:rPr lang="es-ES" sz="2600" dirty="0">
                <a:solidFill>
                  <a:srgbClr val="FF0000"/>
                </a:solidFill>
              </a:rPr>
              <a:t>murciélagos de hoja nasal, </a:t>
            </a:r>
            <a:r>
              <a:rPr lang="es-ES" sz="2600" dirty="0"/>
              <a:t>muchos de ellos </a:t>
            </a:r>
            <a:r>
              <a:rPr lang="es-ES" sz="2600" dirty="0">
                <a:solidFill>
                  <a:srgbClr val="FF0000"/>
                </a:solidFill>
              </a:rPr>
              <a:t>frugívoros.</a:t>
            </a:r>
          </a:p>
          <a:p>
            <a:endParaRPr lang="es-ES" sz="2800" dirty="0">
              <a:solidFill>
                <a:srgbClr val="FFFF99"/>
              </a:solidFill>
            </a:endParaRPr>
          </a:p>
          <a:p>
            <a:endParaRPr lang="es-MX" sz="2800" dirty="0">
              <a:solidFill>
                <a:srgbClr val="FFFF99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0C2DAB-3842-2664-2109-5C23ADD38A60}"/>
              </a:ext>
            </a:extLst>
          </p:cNvPr>
          <p:cNvSpPr txBox="1"/>
          <p:nvPr/>
        </p:nvSpPr>
        <p:spPr>
          <a:xfrm>
            <a:off x="3086868" y="3907969"/>
            <a:ext cx="3737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solidFill>
                  <a:srgbClr val="FF0000"/>
                </a:solidFill>
              </a:rPr>
              <a:t>Dispersión de semillas.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0D0F96E-6A5B-A6F6-DD55-5EA5718DC84D}"/>
              </a:ext>
            </a:extLst>
          </p:cNvPr>
          <p:cNvSpPr txBox="1"/>
          <p:nvPr/>
        </p:nvSpPr>
        <p:spPr>
          <a:xfrm>
            <a:off x="3017520" y="196115"/>
            <a:ext cx="3630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>
                    <a:lumMod val="75000"/>
                  </a:schemeClr>
                </a:solidFill>
              </a:rPr>
              <a:t>Murciélago blanco hondureño</a:t>
            </a:r>
          </a:p>
          <a:p>
            <a:r>
              <a:rPr lang="es-ES" sz="2000" i="1" dirty="0" err="1"/>
              <a:t>Ectophylla</a:t>
            </a:r>
            <a:r>
              <a:rPr lang="es-ES" sz="2000" i="1" dirty="0"/>
              <a:t> alba</a:t>
            </a:r>
          </a:p>
        </p:txBody>
      </p:sp>
      <p:pic>
        <p:nvPicPr>
          <p:cNvPr id="2052" name="Picture 4" descr="A gran escala juntos crítico tiny white bats ranura Disparo Deflector">
            <a:extLst>
              <a:ext uri="{FF2B5EF4-FFF2-40B4-BE49-F238E27FC236}">
                <a16:creationId xmlns:a16="http://schemas.microsoft.com/office/drawing/2014/main" id="{5EE9E51C-1CBB-4543-4998-9F163558C6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1" r="10977"/>
          <a:stretch/>
        </p:blipFill>
        <p:spPr bwMode="auto">
          <a:xfrm>
            <a:off x="4743289" y="1199015"/>
            <a:ext cx="3257826" cy="24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A7E52FAA-526D-9EF5-4D44-453E077051BB}"/>
              </a:ext>
            </a:extLst>
          </p:cNvPr>
          <p:cNvSpPr txBox="1"/>
          <p:nvPr/>
        </p:nvSpPr>
        <p:spPr>
          <a:xfrm>
            <a:off x="6274806" y="3392488"/>
            <a:ext cx="16500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tx1">
                    <a:alpha val="54000"/>
                  </a:schemeClr>
                </a:solidFill>
              </a:rPr>
              <a:t>Bat </a:t>
            </a:r>
            <a:r>
              <a:rPr lang="es-ES" sz="900" dirty="0" err="1">
                <a:solidFill>
                  <a:schemeClr val="tx1">
                    <a:alpha val="54000"/>
                  </a:schemeClr>
                </a:solidFill>
              </a:rPr>
              <a:t>Conservation</a:t>
            </a:r>
            <a:r>
              <a:rPr lang="es-ES" sz="900" dirty="0">
                <a:solidFill>
                  <a:schemeClr val="tx1">
                    <a:alpha val="54000"/>
                  </a:schemeClr>
                </a:solidFill>
              </a:rPr>
              <a:t> International</a:t>
            </a:r>
            <a:endParaRPr lang="es-MX" sz="900" dirty="0">
              <a:solidFill>
                <a:schemeClr val="tx1">
                  <a:alpha val="54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8A38539-3257-5CCD-DABC-594CEB8784EC}"/>
              </a:ext>
            </a:extLst>
          </p:cNvPr>
          <p:cNvSpPr txBox="1"/>
          <p:nvPr/>
        </p:nvSpPr>
        <p:spPr>
          <a:xfrm>
            <a:off x="8058445" y="1867526"/>
            <a:ext cx="1003273" cy="23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rgbClr val="FFFF99">
                    <a:alpha val="54000"/>
                  </a:srgbClr>
                </a:solidFill>
              </a:rPr>
              <a:t>©Don E. Wilson</a:t>
            </a:r>
            <a:endParaRPr lang="es-MX" sz="900" dirty="0">
              <a:solidFill>
                <a:srgbClr val="FFFF99">
                  <a:alpha val="54000"/>
                </a:srgb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3BA33A7-6EA1-6170-4E09-C33EA23BA0E9}"/>
              </a:ext>
            </a:extLst>
          </p:cNvPr>
          <p:cNvGrpSpPr/>
          <p:nvPr/>
        </p:nvGrpSpPr>
        <p:grpSpPr>
          <a:xfrm>
            <a:off x="6839379" y="129209"/>
            <a:ext cx="2088744" cy="1978913"/>
            <a:chOff x="6839379" y="105281"/>
            <a:chExt cx="2088744" cy="1978913"/>
          </a:xfrm>
        </p:grpSpPr>
        <p:pic>
          <p:nvPicPr>
            <p:cNvPr id="2054" name="Picture 6" descr="SP4 – Seed dispersal – REASSEMBLY">
              <a:extLst>
                <a:ext uri="{FF2B5EF4-FFF2-40B4-BE49-F238E27FC236}">
                  <a16:creationId xmlns:a16="http://schemas.microsoft.com/office/drawing/2014/main" id="{329A641B-4D06-C2E0-7571-E117B7F93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9379" y="132302"/>
              <a:ext cx="2031414" cy="1951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63807778-7958-686A-380D-BA422F93E50A}"/>
                </a:ext>
              </a:extLst>
            </p:cNvPr>
            <p:cNvSpPr txBox="1"/>
            <p:nvPr/>
          </p:nvSpPr>
          <p:spPr>
            <a:xfrm>
              <a:off x="7924850" y="105281"/>
              <a:ext cx="1003273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©M. 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Schleuning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pic>
        <p:nvPicPr>
          <p:cNvPr id="6146" name="Picture 2" descr="Conoce propiedades de la guayaba y sus beneficios... son muchos más de los  que nos imaginamos - Plenilunia">
            <a:extLst>
              <a:ext uri="{FF2B5EF4-FFF2-40B4-BE49-F238E27FC236}">
                <a16:creationId xmlns:a16="http://schemas.microsoft.com/office/drawing/2014/main" id="{BA9B46AA-7772-6C44-F0C5-AD81FE00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10" y="486133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l cultivo del Solanum | Revista de Flores, Plantas, Jardinería, Paisajismo  y Medio ambiente">
            <a:extLst>
              <a:ext uri="{FF2B5EF4-FFF2-40B4-BE49-F238E27FC236}">
                <a16:creationId xmlns:a16="http://schemas.microsoft.com/office/drawing/2014/main" id="{BFF58305-8741-3268-74E4-5E4931355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45" y="2999077"/>
            <a:ext cx="249555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BFCA7A9-8D5F-27DB-3C5E-005BA30ABDCF}"/>
              </a:ext>
            </a:extLst>
          </p:cNvPr>
          <p:cNvSpPr txBox="1"/>
          <p:nvPr/>
        </p:nvSpPr>
        <p:spPr>
          <a:xfrm>
            <a:off x="8072137" y="4630497"/>
            <a:ext cx="1003273" cy="23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rgbClr val="FFFF99">
                    <a:alpha val="54000"/>
                  </a:srgbClr>
                </a:solidFill>
              </a:rPr>
              <a:t>©Juan Cruzado</a:t>
            </a:r>
            <a:endParaRPr lang="es-MX" sz="900" dirty="0">
              <a:solidFill>
                <a:srgbClr val="FFFF99">
                  <a:alpha val="54000"/>
                </a:srgb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135707-CC03-0027-1C88-14225BDE7914}"/>
              </a:ext>
            </a:extLst>
          </p:cNvPr>
          <p:cNvSpPr txBox="1"/>
          <p:nvPr/>
        </p:nvSpPr>
        <p:spPr>
          <a:xfrm>
            <a:off x="3492685" y="4907686"/>
            <a:ext cx="2498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Murciélago de hombros </a:t>
            </a:r>
          </a:p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amarillos</a:t>
            </a:r>
          </a:p>
          <a:p>
            <a:r>
              <a:rPr lang="es-ES" i="1" dirty="0" err="1"/>
              <a:t>Sturnira</a:t>
            </a:r>
            <a:r>
              <a:rPr lang="es-ES" i="1" dirty="0"/>
              <a:t> </a:t>
            </a:r>
            <a:r>
              <a:rPr lang="es-ES" i="1" dirty="0" err="1"/>
              <a:t>lilium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295850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6369136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pic>
        <p:nvPicPr>
          <p:cNvPr id="63" name="Google Shape;63;p14" title="Sin título-1-0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2400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1462975" y="6369136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>
                <a:solidFill>
                  <a:schemeClr val="lt1"/>
                </a:solidFill>
              </a:rPr>
              <a:t>Tejedoras de Sostenibilidad en </a:t>
            </a:r>
            <a:r>
              <a:rPr lang="es-419" sz="900" b="1" i="1">
                <a:solidFill>
                  <a:schemeClr val="lt1"/>
                </a:solidFill>
              </a:rPr>
              <a:t>La Guajira Bio - Geo</a:t>
            </a:r>
            <a:r>
              <a:rPr lang="es-419" sz="900">
                <a:solidFill>
                  <a:schemeClr val="lt1"/>
                </a:solidFill>
              </a:rPr>
              <a:t> y culturalmente diversa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400" y="6187307"/>
            <a:ext cx="2932599" cy="62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Sin título-1_Mesa de trabajo 1 copia 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142311"/>
            <a:ext cx="2017476" cy="26725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2BB024D2-1725-CA45-9B11-D1736C91D496}"/>
              </a:ext>
            </a:extLst>
          </p:cNvPr>
          <p:cNvSpPr txBox="1"/>
          <p:nvPr/>
        </p:nvSpPr>
        <p:spPr>
          <a:xfrm>
            <a:off x="1380704" y="2422044"/>
            <a:ext cx="3657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7030A0"/>
                </a:solidFill>
              </a:rPr>
              <a:t>Dra.  Sandra M. Ospina Garcés</a:t>
            </a:r>
          </a:p>
          <a:p>
            <a:pPr algn="ctr"/>
            <a:r>
              <a:rPr lang="es-ES" b="1" dirty="0">
                <a:solidFill>
                  <a:srgbClr val="7030A0"/>
                </a:solidFill>
              </a:rPr>
              <a:t>Centro de Investigación en Biodiversidad y Conservación UAEM, México</a:t>
            </a:r>
            <a:endParaRPr lang="es-MX" b="1" dirty="0">
              <a:solidFill>
                <a:srgbClr val="7030A0"/>
              </a:solidFill>
            </a:endParaRPr>
          </a:p>
        </p:txBody>
      </p:sp>
      <p:pic>
        <p:nvPicPr>
          <p:cNvPr id="8" name="Imagen 4" descr="Imagen que contiene pintura, azul, mujer, hombre&#10;&#10;Descripción generada automáticamente">
            <a:extLst>
              <a:ext uri="{FF2B5EF4-FFF2-40B4-BE49-F238E27FC236}">
                <a16:creationId xmlns:a16="http://schemas.microsoft.com/office/drawing/2014/main" id="{E88D4E6C-A686-D04D-8F74-F3D40F0B85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987" y="1466921"/>
            <a:ext cx="2861924" cy="381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66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730F0C5-C53F-EAED-A4E9-2BEAEFFF9163}"/>
              </a:ext>
            </a:extLst>
          </p:cNvPr>
          <p:cNvSpPr txBox="1"/>
          <p:nvPr/>
        </p:nvSpPr>
        <p:spPr>
          <a:xfrm>
            <a:off x="425181" y="260489"/>
            <a:ext cx="64154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>
                <a:solidFill>
                  <a:schemeClr val="accent2">
                    <a:lumMod val="75000"/>
                  </a:schemeClr>
                </a:solidFill>
              </a:rPr>
              <a:t>¡Los murciélagos también comen carne!</a:t>
            </a:r>
          </a:p>
        </p:txBody>
      </p:sp>
      <p:pic>
        <p:nvPicPr>
          <p:cNvPr id="5" name="Imagen 4" descr="Imagen que contiene pájaro, viendo, parado, encaramado&#10;&#10;Descripción generada automáticamente">
            <a:extLst>
              <a:ext uri="{FF2B5EF4-FFF2-40B4-BE49-F238E27FC236}">
                <a16:creationId xmlns:a16="http://schemas.microsoft.com/office/drawing/2014/main" id="{82DC0F76-FD00-F3FE-CFF5-D2AB12D563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t="17678" r="45244" b="3196"/>
          <a:stretch/>
        </p:blipFill>
        <p:spPr>
          <a:xfrm>
            <a:off x="6974713" y="1803586"/>
            <a:ext cx="1902594" cy="46450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8E3699C-80AA-38BD-E63B-9886C94A008F}"/>
              </a:ext>
            </a:extLst>
          </p:cNvPr>
          <p:cNvSpPr txBox="1"/>
          <p:nvPr/>
        </p:nvSpPr>
        <p:spPr>
          <a:xfrm>
            <a:off x="500682" y="2479515"/>
            <a:ext cx="344706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/>
              <a:t>Especies grandes pueden comer presas más grandes:</a:t>
            </a:r>
          </a:p>
          <a:p>
            <a:endParaRPr lang="es-ES" sz="2600" dirty="0">
              <a:solidFill>
                <a:srgbClr val="FFFF99"/>
              </a:solidFill>
            </a:endParaRPr>
          </a:p>
        </p:txBody>
      </p:sp>
      <p:pic>
        <p:nvPicPr>
          <p:cNvPr id="6146" name="Picture 2" descr="Galería Bioweb Ecuador">
            <a:extLst>
              <a:ext uri="{FF2B5EF4-FFF2-40B4-BE49-F238E27FC236}">
                <a16:creationId xmlns:a16="http://schemas.microsoft.com/office/drawing/2014/main" id="{7C5EC390-E13B-D46F-BADE-067CD50F8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200" y="1707039"/>
            <a:ext cx="2432981" cy="162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D3DBDE6B-BE41-C21D-302D-D3C33CDEA4C0}"/>
              </a:ext>
            </a:extLst>
          </p:cNvPr>
          <p:cNvGrpSpPr/>
          <p:nvPr/>
        </p:nvGrpSpPr>
        <p:grpSpPr>
          <a:xfrm>
            <a:off x="4656942" y="3609240"/>
            <a:ext cx="2047063" cy="3083442"/>
            <a:chOff x="4656942" y="3609240"/>
            <a:chExt cx="2047063" cy="3083442"/>
          </a:xfrm>
        </p:grpSpPr>
        <p:pic>
          <p:nvPicPr>
            <p:cNvPr id="6148" name="Picture 4" descr="Esto es lo poco que se sabe del misterioso murciélago caníbal | National  Geographic">
              <a:extLst>
                <a:ext uri="{FF2B5EF4-FFF2-40B4-BE49-F238E27FC236}">
                  <a16:creationId xmlns:a16="http://schemas.microsoft.com/office/drawing/2014/main" id="{AA521C6E-BCE8-972F-073C-7529C9607A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942" y="3609240"/>
              <a:ext cx="2047063" cy="3083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080BE204-3A0E-E056-46BB-B890A116939B}"/>
                </a:ext>
              </a:extLst>
            </p:cNvPr>
            <p:cNvSpPr txBox="1"/>
            <p:nvPr/>
          </p:nvSpPr>
          <p:spPr>
            <a:xfrm>
              <a:off x="4656942" y="6331695"/>
              <a:ext cx="149930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©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National</a:t>
              </a:r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 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Geographic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6D4D73E-AFBF-0D36-70E3-A7DA8B31DCC8}"/>
              </a:ext>
            </a:extLst>
          </p:cNvPr>
          <p:cNvSpPr txBox="1"/>
          <p:nvPr/>
        </p:nvSpPr>
        <p:spPr>
          <a:xfrm>
            <a:off x="742433" y="4268634"/>
            <a:ext cx="27168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1">
                    <a:lumMod val="75000"/>
                  </a:schemeClr>
                </a:solidFill>
              </a:rPr>
              <a:t>Ranas, ratones, peces e incluso otros murciélagos</a:t>
            </a:r>
          </a:p>
          <a:p>
            <a:endParaRPr lang="es-MX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FDECCDC-9DA7-6FC8-D347-FC82D6E75817}"/>
              </a:ext>
            </a:extLst>
          </p:cNvPr>
          <p:cNvSpPr txBox="1"/>
          <p:nvPr/>
        </p:nvSpPr>
        <p:spPr>
          <a:xfrm>
            <a:off x="5886174" y="1115219"/>
            <a:ext cx="3061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FF99"/>
                </a:solidFill>
              </a:rPr>
              <a:t>Falso vampiro</a:t>
            </a:r>
          </a:p>
          <a:p>
            <a:r>
              <a:rPr lang="es-ES" i="1" dirty="0" err="1"/>
              <a:t>Vampyrum</a:t>
            </a:r>
            <a:r>
              <a:rPr lang="es-ES" i="1" dirty="0"/>
              <a:t> </a:t>
            </a:r>
            <a:r>
              <a:rPr lang="es-ES" i="1" dirty="0" err="1"/>
              <a:t>spectrum</a:t>
            </a:r>
            <a:endParaRPr lang="es-ES" i="1" dirty="0"/>
          </a:p>
          <a:p>
            <a:endParaRPr lang="es-MX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34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áfico 2" descr="Murciélagos contorno">
            <a:extLst>
              <a:ext uri="{FF2B5EF4-FFF2-40B4-BE49-F238E27FC236}">
                <a16:creationId xmlns:a16="http://schemas.microsoft.com/office/drawing/2014/main" id="{9224494C-F924-2BAA-C4D5-EEE44DA22A0B}"/>
              </a:ext>
            </a:extLst>
          </p:cNvPr>
          <p:cNvGrpSpPr/>
          <p:nvPr/>
        </p:nvGrpSpPr>
        <p:grpSpPr>
          <a:xfrm>
            <a:off x="7860486" y="348945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B309BF4A-6723-A787-B884-EF3184E79F62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EF6DFE8B-64E9-5508-9656-5F528BF5437E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53F45A4B-1804-E6A1-6206-BD506A04BE47}"/>
              </a:ext>
            </a:extLst>
          </p:cNvPr>
          <p:cNvSpPr txBox="1"/>
          <p:nvPr/>
        </p:nvSpPr>
        <p:spPr>
          <a:xfrm>
            <a:off x="399057" y="318290"/>
            <a:ext cx="8128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Pueden comer aves..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8F1E2DD-14E7-B683-5FD7-064C8496B304}"/>
              </a:ext>
            </a:extLst>
          </p:cNvPr>
          <p:cNvSpPr txBox="1"/>
          <p:nvPr/>
        </p:nvSpPr>
        <p:spPr>
          <a:xfrm>
            <a:off x="4630994" y="1735222"/>
            <a:ext cx="4060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</a:rPr>
              <a:t>Murciélago Lanza de Cozumel</a:t>
            </a:r>
          </a:p>
          <a:p>
            <a:r>
              <a:rPr lang="es-ES" sz="2400" i="1" dirty="0" err="1"/>
              <a:t>Mimon</a:t>
            </a:r>
            <a:r>
              <a:rPr lang="es-ES" sz="2400" i="1" dirty="0"/>
              <a:t> </a:t>
            </a:r>
            <a:r>
              <a:rPr lang="es-ES" sz="2400" i="1" dirty="0" err="1"/>
              <a:t>cozumelae</a:t>
            </a:r>
            <a:endParaRPr lang="es-MX" sz="2400" i="1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EDA1C754-3E85-DC56-D804-9EE31A93BD26}"/>
              </a:ext>
            </a:extLst>
          </p:cNvPr>
          <p:cNvGrpSpPr/>
          <p:nvPr/>
        </p:nvGrpSpPr>
        <p:grpSpPr>
          <a:xfrm>
            <a:off x="4149213" y="2566219"/>
            <a:ext cx="4689254" cy="3924170"/>
            <a:chOff x="4149213" y="2566219"/>
            <a:chExt cx="4689254" cy="392417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A1581CB-7F34-9255-69E1-76F55D6BE8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00" t="15423"/>
            <a:stretch/>
          </p:blipFill>
          <p:spPr bwMode="auto">
            <a:xfrm>
              <a:off x="4149213" y="2566219"/>
              <a:ext cx="4689254" cy="3924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C51A3426-DCA4-C912-2FC6-6DB6BA3CC747}"/>
                </a:ext>
              </a:extLst>
            </p:cNvPr>
            <p:cNvSpPr txBox="1"/>
            <p:nvPr/>
          </p:nvSpPr>
          <p:spPr>
            <a:xfrm>
              <a:off x="7688443" y="3550645"/>
              <a:ext cx="1003273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©C. 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MacSwiney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0712263-FE13-BDDE-1903-402FF76169F7}"/>
              </a:ext>
            </a:extLst>
          </p:cNvPr>
          <p:cNvGrpSpPr/>
          <p:nvPr/>
        </p:nvGrpSpPr>
        <p:grpSpPr>
          <a:xfrm>
            <a:off x="399057" y="3781478"/>
            <a:ext cx="4030279" cy="2688252"/>
            <a:chOff x="399057" y="3781478"/>
            <a:chExt cx="4030279" cy="268825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19DEE6F0-09C3-87A0-0363-954A90DBC0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057" y="3781478"/>
              <a:ext cx="4030279" cy="268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D261D9C7-9F36-6116-3D02-DEA9CD85731C}"/>
                </a:ext>
              </a:extLst>
            </p:cNvPr>
            <p:cNvSpPr txBox="1"/>
            <p:nvPr/>
          </p:nvSpPr>
          <p:spPr>
            <a:xfrm>
              <a:off x="399057" y="3929187"/>
              <a:ext cx="1003273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©</a:t>
              </a:r>
              <a:r>
                <a:rPr lang="es-ES" sz="900" dirty="0" err="1">
                  <a:solidFill>
                    <a:srgbClr val="FFFF99">
                      <a:alpha val="54000"/>
                    </a:srgbClr>
                  </a:solidFill>
                </a:rPr>
                <a:t>AllamTzab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pic>
        <p:nvPicPr>
          <p:cNvPr id="1034" name="Picture 10" descr="Bird - Free animals icons">
            <a:extLst>
              <a:ext uri="{FF2B5EF4-FFF2-40B4-BE49-F238E27FC236}">
                <a16:creationId xmlns:a16="http://schemas.microsoft.com/office/drawing/2014/main" id="{1C69361A-0C38-4D6F-4340-987F65481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68" y="1610687"/>
            <a:ext cx="955532" cy="95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eetle - Free animals icons">
            <a:extLst>
              <a:ext uri="{FF2B5EF4-FFF2-40B4-BE49-F238E27FC236}">
                <a16:creationId xmlns:a16="http://schemas.microsoft.com/office/drawing/2014/main" id="{36DB6DE7-D884-1D32-E8C9-A09E759A5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94" y="1610687"/>
            <a:ext cx="955532" cy="95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97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B85C31-8CCD-353B-90ED-D9ADF5EE9D8C}"/>
              </a:ext>
            </a:extLst>
          </p:cNvPr>
          <p:cNvSpPr txBox="1"/>
          <p:nvPr/>
        </p:nvSpPr>
        <p:spPr>
          <a:xfrm>
            <a:off x="424872" y="3998356"/>
            <a:ext cx="4147127" cy="1871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600" b="1" cap="all" spc="60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3600" b="1" cap="all" spc="600" dirty="0">
                <a:latin typeface="+mj-lt"/>
                <a:ea typeface="+mj-ea"/>
                <a:cs typeface="+mj-cs"/>
              </a:rPr>
              <a:t> PESCADORES</a:t>
            </a:r>
          </a:p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450"/>
              </a:spcAft>
            </a:pPr>
            <a:endParaRPr lang="en-US" sz="2400" b="1" cap="all" spc="6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n 3" descr="Imagen que contiene animal, moluscos, pastel, comida&#10;&#10;Descripción generada automáticamente">
            <a:extLst>
              <a:ext uri="{FF2B5EF4-FFF2-40B4-BE49-F238E27FC236}">
                <a16:creationId xmlns:a16="http://schemas.microsoft.com/office/drawing/2014/main" id="{344865DD-1987-B20A-2E52-5B56493E4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401" y="4102099"/>
            <a:ext cx="3172665" cy="2451063"/>
          </a:xfrm>
          <a:prstGeom prst="rect">
            <a:avLst/>
          </a:prstGeom>
        </p:spPr>
      </p:pic>
      <p:pic>
        <p:nvPicPr>
          <p:cNvPr id="6" name="Picture 2" descr="Greater Bulldog Bat (Noctilio leporinus) observed by ...">
            <a:extLst>
              <a:ext uri="{FF2B5EF4-FFF2-40B4-BE49-F238E27FC236}">
                <a16:creationId xmlns:a16="http://schemas.microsoft.com/office/drawing/2014/main" id="{168C3F26-6D52-3B73-B3B4-4A79E88B4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94188" y="758131"/>
            <a:ext cx="2007040" cy="200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Un lago con árboles alrededor&#10;&#10;Descripción generada automáticamente">
            <a:extLst>
              <a:ext uri="{FF2B5EF4-FFF2-40B4-BE49-F238E27FC236}">
                <a16:creationId xmlns:a16="http://schemas.microsoft.com/office/drawing/2014/main" id="{B1DF3782-D621-82D3-C529-95BA2E1357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32" y="870442"/>
            <a:ext cx="2797422" cy="186494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367F26-C364-7225-B1E6-80EA58C313ED}"/>
              </a:ext>
            </a:extLst>
          </p:cNvPr>
          <p:cNvSpPr txBox="1"/>
          <p:nvPr/>
        </p:nvSpPr>
        <p:spPr>
          <a:xfrm>
            <a:off x="989177" y="373593"/>
            <a:ext cx="2165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Y peces.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DBDCA0D-A2EE-E563-A5E2-19DB0B7B1993}"/>
              </a:ext>
            </a:extLst>
          </p:cNvPr>
          <p:cNvSpPr txBox="1"/>
          <p:nvPr/>
        </p:nvSpPr>
        <p:spPr>
          <a:xfrm>
            <a:off x="5158541" y="2966265"/>
            <a:ext cx="4060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accent2">
                    <a:lumMod val="75000"/>
                  </a:schemeClr>
                </a:solidFill>
              </a:rPr>
              <a:t>Murciélago bulldog</a:t>
            </a:r>
          </a:p>
          <a:p>
            <a:r>
              <a:rPr lang="es-ES" sz="2400" i="1" dirty="0" err="1"/>
              <a:t>Noctilio</a:t>
            </a:r>
            <a:r>
              <a:rPr lang="es-ES" sz="2400" i="1" dirty="0"/>
              <a:t> </a:t>
            </a:r>
            <a:r>
              <a:rPr lang="es-ES" sz="2400" i="1" dirty="0" err="1"/>
              <a:t>leporinus</a:t>
            </a:r>
            <a:endParaRPr lang="es-MX" sz="2400" i="1" dirty="0"/>
          </a:p>
        </p:txBody>
      </p:sp>
      <p:pic>
        <p:nvPicPr>
          <p:cNvPr id="2" name="Nocti clip">
            <a:hlinkClick r:id="" action="ppaction://media"/>
            <a:extLst>
              <a:ext uri="{FF2B5EF4-FFF2-40B4-BE49-F238E27FC236}">
                <a16:creationId xmlns:a16="http://schemas.microsoft.com/office/drawing/2014/main" id="{E3E5F86B-F33C-F0D1-0FC3-A28CE56792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24" y="294697"/>
            <a:ext cx="8883598" cy="4997024"/>
          </a:xfrm>
          <a:prstGeom prst="rect">
            <a:avLst/>
          </a:prstGeom>
        </p:spPr>
      </p:pic>
      <p:pic>
        <p:nvPicPr>
          <p:cNvPr id="9" name="Google Shape;65;p14">
            <a:extLst>
              <a:ext uri="{FF2B5EF4-FFF2-40B4-BE49-F238E27FC236}">
                <a16:creationId xmlns:a16="http://schemas.microsoft.com/office/drawing/2014/main" id="{18070B94-8024-E24B-9F00-42AA1479A504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2;p14">
            <a:extLst>
              <a:ext uri="{FF2B5EF4-FFF2-40B4-BE49-F238E27FC236}">
                <a16:creationId xmlns:a16="http://schemas.microsoft.com/office/drawing/2014/main" id="{C8ED30B9-8343-4C42-AD03-78B47F0395ED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3" name="Google Shape;64;p14">
            <a:extLst>
              <a:ext uri="{FF2B5EF4-FFF2-40B4-BE49-F238E27FC236}">
                <a16:creationId xmlns:a16="http://schemas.microsoft.com/office/drawing/2014/main" id="{03EB7DFA-E2B0-904E-9380-8ECFF01D5ABA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91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 video fishing ‐ Made with Clipchamp">
            <a:hlinkClick r:id="" action="ppaction://media"/>
            <a:extLst>
              <a:ext uri="{FF2B5EF4-FFF2-40B4-BE49-F238E27FC236}">
                <a16:creationId xmlns:a16="http://schemas.microsoft.com/office/drawing/2014/main" id="{F11526A6-DBAE-3B99-697E-017706ED59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225" y="637197"/>
            <a:ext cx="8951549" cy="5042633"/>
          </a:xfrm>
          <a:prstGeom prst="rect">
            <a:avLst/>
          </a:prstGeom>
        </p:spPr>
      </p:pic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8987A866-1257-DA42-94C7-0FADB3DB628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2;p14">
            <a:extLst>
              <a:ext uri="{FF2B5EF4-FFF2-40B4-BE49-F238E27FC236}">
                <a16:creationId xmlns:a16="http://schemas.microsoft.com/office/drawing/2014/main" id="{158FC17A-B544-5042-8A26-ECA94D20EE50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6" name="Google Shape;64;p14">
            <a:extLst>
              <a:ext uri="{FF2B5EF4-FFF2-40B4-BE49-F238E27FC236}">
                <a16:creationId xmlns:a16="http://schemas.microsoft.com/office/drawing/2014/main" id="{DCF2C95A-B884-2946-AD0A-7CE2CFA28B52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50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47760E3-392D-4F39-5F1E-5765B8930239}"/>
              </a:ext>
            </a:extLst>
          </p:cNvPr>
          <p:cNvSpPr txBox="1"/>
          <p:nvPr/>
        </p:nvSpPr>
        <p:spPr>
          <a:xfrm>
            <a:off x="396685" y="1419746"/>
            <a:ext cx="3635565" cy="124988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3200" b="1" cap="all" spc="45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sanguinívoros</a:t>
            </a:r>
            <a:endParaRPr lang="en-US" sz="3200" b="1" cap="all" spc="45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Imagen 4" descr="Imagen que contiene animal, tabla, mamífero, primate&#10;&#10;Descripción generada automáticamente">
            <a:extLst>
              <a:ext uri="{FF2B5EF4-FFF2-40B4-BE49-F238E27FC236}">
                <a16:creationId xmlns:a16="http://schemas.microsoft.com/office/drawing/2014/main" id="{F0D98DD6-905F-9994-1454-E8286E51E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78" y="3669779"/>
            <a:ext cx="3527178" cy="232473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42BE3C3-4823-EADE-1C1A-E141B6FA2D64}"/>
              </a:ext>
            </a:extLst>
          </p:cNvPr>
          <p:cNvSpPr txBox="1"/>
          <p:nvPr/>
        </p:nvSpPr>
        <p:spPr>
          <a:xfrm>
            <a:off x="4711161" y="4285880"/>
            <a:ext cx="4432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Pulgares para arrastrarse y escalar</a:t>
            </a:r>
          </a:p>
          <a:p>
            <a:endParaRPr lang="es-ES" sz="2800" dirty="0"/>
          </a:p>
          <a:p>
            <a:r>
              <a:rPr lang="es-ES" sz="2800" dirty="0"/>
              <a:t>Dientes filosos para cortar.</a:t>
            </a:r>
            <a:endParaRPr lang="es-MX" sz="280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8FA0AD7-A1F2-144F-66D7-E93FA930F72F}"/>
              </a:ext>
            </a:extLst>
          </p:cNvPr>
          <p:cNvSpPr/>
          <p:nvPr/>
        </p:nvSpPr>
        <p:spPr>
          <a:xfrm>
            <a:off x="2797080" y="4803949"/>
            <a:ext cx="1126783" cy="779744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6" name="Picture 2" descr="Especie del día: El murciélago vampiro (Desmodus rotundus) | La Verdad  Noticias">
            <a:extLst>
              <a:ext uri="{FF2B5EF4-FFF2-40B4-BE49-F238E27FC236}">
                <a16:creationId xmlns:a16="http://schemas.microsoft.com/office/drawing/2014/main" id="{4B76D6DF-9DF6-6001-E217-AC561C45E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129" y="1063346"/>
            <a:ext cx="4162029" cy="312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F264252A-3795-B94C-AA64-E426732A060D}"/>
              </a:ext>
            </a:extLst>
          </p:cNvPr>
          <p:cNvSpPr/>
          <p:nvPr/>
        </p:nvSpPr>
        <p:spPr>
          <a:xfrm>
            <a:off x="7930942" y="2451426"/>
            <a:ext cx="999626" cy="655782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378CD11-8F19-B916-D35B-9434AD01ADC1}"/>
              </a:ext>
            </a:extLst>
          </p:cNvPr>
          <p:cNvSpPr txBox="1"/>
          <p:nvPr/>
        </p:nvSpPr>
        <p:spPr>
          <a:xfrm>
            <a:off x="4651129" y="243011"/>
            <a:ext cx="3459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Murciélago vampiro común</a:t>
            </a:r>
          </a:p>
          <a:p>
            <a:r>
              <a:rPr lang="es-ES" i="1" dirty="0" err="1"/>
              <a:t>Desmodus</a:t>
            </a:r>
            <a:r>
              <a:rPr lang="es-ES" i="1" dirty="0"/>
              <a:t> </a:t>
            </a:r>
            <a:r>
              <a:rPr lang="es-ES" i="1" dirty="0" err="1"/>
              <a:t>rotundus</a:t>
            </a:r>
            <a:endParaRPr lang="es-MX" i="1" dirty="0"/>
          </a:p>
        </p:txBody>
      </p:sp>
      <p:pic>
        <p:nvPicPr>
          <p:cNvPr id="9" name="Google Shape;65;p14">
            <a:extLst>
              <a:ext uri="{FF2B5EF4-FFF2-40B4-BE49-F238E27FC236}">
                <a16:creationId xmlns:a16="http://schemas.microsoft.com/office/drawing/2014/main" id="{235B787D-3D5C-414F-BC9F-F36334997E5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2;p14">
            <a:extLst>
              <a:ext uri="{FF2B5EF4-FFF2-40B4-BE49-F238E27FC236}">
                <a16:creationId xmlns:a16="http://schemas.microsoft.com/office/drawing/2014/main" id="{A7185375-2A0E-4340-8B92-A57DB3BCCD27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1" name="Google Shape;64;p14">
            <a:extLst>
              <a:ext uri="{FF2B5EF4-FFF2-40B4-BE49-F238E27FC236}">
                <a16:creationId xmlns:a16="http://schemas.microsoft.com/office/drawing/2014/main" id="{CDE2DF5E-CB63-034D-B0A8-B5C27700A195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04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AE8D44A-D370-B1EA-F1AA-F81FA1DBB22D}"/>
              </a:ext>
            </a:extLst>
          </p:cNvPr>
          <p:cNvSpPr txBox="1"/>
          <p:nvPr/>
        </p:nvSpPr>
        <p:spPr>
          <a:xfrm>
            <a:off x="396685" y="1269010"/>
            <a:ext cx="3635565" cy="124988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3200" b="1" cap="all" spc="45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cap="all" spc="450" dirty="0" err="1">
                <a:latin typeface="+mj-lt"/>
                <a:ea typeface="+mj-ea"/>
                <a:cs typeface="+mj-cs"/>
              </a:rPr>
              <a:t>sanguinívoros</a:t>
            </a:r>
            <a:endParaRPr lang="en-US" sz="3200" b="1" cap="all" spc="45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8EB573C-346D-84E4-9353-1C5C2D65D391}"/>
              </a:ext>
            </a:extLst>
          </p:cNvPr>
          <p:cNvSpPr txBox="1"/>
          <p:nvPr/>
        </p:nvSpPr>
        <p:spPr>
          <a:xfrm>
            <a:off x="396685" y="3429000"/>
            <a:ext cx="38278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</a:rPr>
              <a:t>Solo tres especies. América.</a:t>
            </a:r>
          </a:p>
          <a:p>
            <a:endParaRPr lang="es-ES" sz="2800" dirty="0"/>
          </a:p>
          <a:p>
            <a:r>
              <a:rPr lang="es-ES" sz="2800" dirty="0"/>
              <a:t>Tiene anticoagulante natural y anestésico en la saliva.</a:t>
            </a:r>
          </a:p>
        </p:txBody>
      </p:sp>
      <p:pic>
        <p:nvPicPr>
          <p:cNvPr id="7" name="Imagen 6" descr="Imagen que contiene animal, interior, gato, pequeño&#10;&#10;Descripción generada automáticamente">
            <a:extLst>
              <a:ext uri="{FF2B5EF4-FFF2-40B4-BE49-F238E27FC236}">
                <a16:creationId xmlns:a16="http://schemas.microsoft.com/office/drawing/2014/main" id="{FE0DD059-4B61-1465-C39F-EBB49976A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4" r="18086" b="7158"/>
          <a:stretch/>
        </p:blipFill>
        <p:spPr>
          <a:xfrm>
            <a:off x="4032250" y="1847019"/>
            <a:ext cx="4519264" cy="4195768"/>
          </a:xfrm>
          <a:custGeom>
            <a:avLst/>
            <a:gdLst/>
            <a:ahLst/>
            <a:cxnLst/>
            <a:rect l="l" t="t" r="r" b="b"/>
            <a:pathLst>
              <a:path w="5360306" h="5360306">
                <a:moveTo>
                  <a:pt x="2680153" y="0"/>
                </a:moveTo>
                <a:cubicBezTo>
                  <a:pt x="4160361" y="0"/>
                  <a:pt x="5360306" y="1199945"/>
                  <a:pt x="5360306" y="2680153"/>
                </a:cubicBezTo>
                <a:cubicBezTo>
                  <a:pt x="5360306" y="4160361"/>
                  <a:pt x="4160361" y="5360306"/>
                  <a:pt x="2680153" y="5360306"/>
                </a:cubicBezTo>
                <a:cubicBezTo>
                  <a:pt x="1199945" y="5360306"/>
                  <a:pt x="0" y="4160361"/>
                  <a:pt x="0" y="2680153"/>
                </a:cubicBezTo>
                <a:cubicBezTo>
                  <a:pt x="0" y="1199945"/>
                  <a:pt x="1199945" y="0"/>
                  <a:pt x="2680153" y="0"/>
                </a:cubicBezTo>
                <a:close/>
              </a:path>
            </a:pathLst>
          </a:custGeom>
        </p:spPr>
      </p:pic>
      <p:sp>
        <p:nvSpPr>
          <p:cNvPr id="8" name="Bocadillo nube: nube 7">
            <a:extLst>
              <a:ext uri="{FF2B5EF4-FFF2-40B4-BE49-F238E27FC236}">
                <a16:creationId xmlns:a16="http://schemas.microsoft.com/office/drawing/2014/main" id="{D4061402-9346-AAF1-8E51-2BB5894087EC}"/>
              </a:ext>
            </a:extLst>
          </p:cNvPr>
          <p:cNvSpPr/>
          <p:nvPr/>
        </p:nvSpPr>
        <p:spPr>
          <a:xfrm>
            <a:off x="5828146" y="406399"/>
            <a:ext cx="2485060" cy="187498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Congenial" panose="02000503040000020004" pitchFamily="2" charset="0"/>
              </a:rPr>
              <a:t>A mí, tráiganme una gallina</a:t>
            </a:r>
            <a:endParaRPr lang="es-MX" dirty="0">
              <a:latin typeface="Congenial" panose="02000503040000020004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F8AF418-D005-8C45-1F5E-3EB406457150}"/>
              </a:ext>
            </a:extLst>
          </p:cNvPr>
          <p:cNvSpPr txBox="1"/>
          <p:nvPr/>
        </p:nvSpPr>
        <p:spPr>
          <a:xfrm>
            <a:off x="4224494" y="5964306"/>
            <a:ext cx="4165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>
                    <a:lumMod val="75000"/>
                  </a:schemeClr>
                </a:solidFill>
              </a:rPr>
              <a:t>Murciélago vampiro de patas peludas</a:t>
            </a:r>
          </a:p>
          <a:p>
            <a:r>
              <a:rPr lang="es-ES" sz="2000" i="1" dirty="0" err="1"/>
              <a:t>Diphylla</a:t>
            </a:r>
            <a:r>
              <a:rPr lang="es-ES" sz="2000" i="1" dirty="0"/>
              <a:t> </a:t>
            </a:r>
            <a:r>
              <a:rPr lang="es-ES" sz="2000" i="1" dirty="0" err="1"/>
              <a:t>ecaudata</a:t>
            </a:r>
            <a:endParaRPr lang="es-MX" sz="2000" i="1" dirty="0"/>
          </a:p>
        </p:txBody>
      </p:sp>
    </p:spTree>
    <p:extLst>
      <p:ext uri="{BB962C8B-B14F-4D97-AF65-F5344CB8AC3E}">
        <p14:creationId xmlns:p14="http://schemas.microsoft.com/office/powerpoint/2010/main" val="3997017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animal, tabla, mamífero, primate&#10;&#10;Descripción generada automáticamente">
            <a:extLst>
              <a:ext uri="{FF2B5EF4-FFF2-40B4-BE49-F238E27FC236}">
                <a16:creationId xmlns:a16="http://schemas.microsoft.com/office/drawing/2014/main" id="{3D462DA9-04E1-246A-D9C7-1461742A2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4" y="1321321"/>
            <a:ext cx="1945958" cy="128256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928E9B1-3007-63F9-E0DF-502EAD3B2E9F}"/>
              </a:ext>
            </a:extLst>
          </p:cNvPr>
          <p:cNvSpPr txBox="1"/>
          <p:nvPr/>
        </p:nvSpPr>
        <p:spPr>
          <a:xfrm>
            <a:off x="5325214" y="1156494"/>
            <a:ext cx="360759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950" dirty="0"/>
              <a:t>Dientes para cortar la piel y lenguas para succionar la sangre.</a:t>
            </a:r>
          </a:p>
          <a:p>
            <a:endParaRPr lang="es-ES" sz="1950" dirty="0"/>
          </a:p>
          <a:p>
            <a:r>
              <a:rPr lang="es-ES" sz="1950" dirty="0">
                <a:solidFill>
                  <a:srgbClr val="FFFF99"/>
                </a:solidFill>
              </a:rPr>
              <a:t> ¡ponen anestesia!</a:t>
            </a:r>
          </a:p>
          <a:p>
            <a:endParaRPr lang="es-ES" sz="1950" dirty="0"/>
          </a:p>
          <a:p>
            <a:r>
              <a:rPr lang="es-ES" sz="1950" dirty="0"/>
              <a:t>Detectores de calor.</a:t>
            </a:r>
            <a:endParaRPr lang="es-MX" sz="1950" dirty="0"/>
          </a:p>
        </p:txBody>
      </p:sp>
      <p:pic>
        <p:nvPicPr>
          <p:cNvPr id="6" name="Imagen 5" descr="La cara de un gato&#10;&#10;Descripción generada automáticamente">
            <a:extLst>
              <a:ext uri="{FF2B5EF4-FFF2-40B4-BE49-F238E27FC236}">
                <a16:creationId xmlns:a16="http://schemas.microsoft.com/office/drawing/2014/main" id="{1E6F79F0-7E04-6362-9AD3-755308E88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38" y="1310579"/>
            <a:ext cx="2553440" cy="1491209"/>
          </a:xfrm>
          <a:prstGeom prst="rect">
            <a:avLst/>
          </a:prstGeom>
        </p:spPr>
      </p:pic>
      <p:pic>
        <p:nvPicPr>
          <p:cNvPr id="2" name="How Vampire Bats Suck Blood for 30 Minutes Unnoticed">
            <a:hlinkClick r:id="" action="ppaction://media"/>
            <a:extLst>
              <a:ext uri="{FF2B5EF4-FFF2-40B4-BE49-F238E27FC236}">
                <a16:creationId xmlns:a16="http://schemas.microsoft.com/office/drawing/2014/main" id="{AA69826D-0FD9-4731-B5C6-A6FB020453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7" name="Google Shape;65;p14">
            <a:extLst>
              <a:ext uri="{FF2B5EF4-FFF2-40B4-BE49-F238E27FC236}">
                <a16:creationId xmlns:a16="http://schemas.microsoft.com/office/drawing/2014/main" id="{339488B7-40B4-FF49-8D40-04F51E6CA2D5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7299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2;p14">
            <a:extLst>
              <a:ext uri="{FF2B5EF4-FFF2-40B4-BE49-F238E27FC236}">
                <a16:creationId xmlns:a16="http://schemas.microsoft.com/office/drawing/2014/main" id="{E2D9539F-91AC-374E-8F32-4A28BA3827AE}"/>
              </a:ext>
            </a:extLst>
          </p:cNvPr>
          <p:cNvSpPr/>
          <p:nvPr/>
        </p:nvSpPr>
        <p:spPr>
          <a:xfrm>
            <a:off x="643029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0A515AA4-49EA-CB45-AE32-20EEF0701BA5}"/>
              </a:ext>
            </a:extLst>
          </p:cNvPr>
          <p:cNvSpPr txBox="1"/>
          <p:nvPr/>
        </p:nvSpPr>
        <p:spPr>
          <a:xfrm>
            <a:off x="1870030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1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áfico 2" descr="Murciélagos contorno">
            <a:extLst>
              <a:ext uri="{FF2B5EF4-FFF2-40B4-BE49-F238E27FC236}">
                <a16:creationId xmlns:a16="http://schemas.microsoft.com/office/drawing/2014/main" id="{165F4215-CB16-AD8E-5C37-1CBD5790A393}"/>
              </a:ext>
            </a:extLst>
          </p:cNvPr>
          <p:cNvGrpSpPr/>
          <p:nvPr/>
        </p:nvGrpSpPr>
        <p:grpSpPr>
          <a:xfrm>
            <a:off x="7860486" y="348945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CA1ADC94-3F8B-F5BA-5D47-65D9671B0318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id="{AF78437E-3366-38C8-2849-5E8E04C11AC5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06458CF3-51B7-D7C8-DC4B-76775EF1A0F6}"/>
              </a:ext>
            </a:extLst>
          </p:cNvPr>
          <p:cNvSpPr txBox="1"/>
          <p:nvPr/>
        </p:nvSpPr>
        <p:spPr>
          <a:xfrm>
            <a:off x="1522100" y="308148"/>
            <a:ext cx="5826470" cy="69826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200" b="1" cap="all" spc="4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DIVERSIDAD DE SONIDOS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6B01684-B208-7DCF-404F-2D9F76EBFE97}"/>
              </a:ext>
            </a:extLst>
          </p:cNvPr>
          <p:cNvGrpSpPr>
            <a:grpSpLocks noChangeAspect="1"/>
          </p:cNvGrpSpPr>
          <p:nvPr/>
        </p:nvGrpSpPr>
        <p:grpSpPr>
          <a:xfrm>
            <a:off x="5664844" y="1032841"/>
            <a:ext cx="2651861" cy="2651861"/>
            <a:chOff x="5756251" y="1575816"/>
            <a:chExt cx="2332671" cy="2332671"/>
          </a:xfrm>
        </p:grpSpPr>
        <p:pic>
          <p:nvPicPr>
            <p:cNvPr id="7170" name="Picture 2" descr="Saccopteryx bilineata - El Bosque Tropical">
              <a:extLst>
                <a:ext uri="{FF2B5EF4-FFF2-40B4-BE49-F238E27FC236}">
                  <a16:creationId xmlns:a16="http://schemas.microsoft.com/office/drawing/2014/main" id="{7B8C2334-812A-2D05-0F49-F5FCA731D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6251" y="1575816"/>
              <a:ext cx="2332671" cy="2332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161C2AC-F2CD-6702-7013-CD23D73160EC}"/>
                </a:ext>
              </a:extLst>
            </p:cNvPr>
            <p:cNvSpPr txBox="1"/>
            <p:nvPr/>
          </p:nvSpPr>
          <p:spPr>
            <a:xfrm>
              <a:off x="5756251" y="3574507"/>
              <a:ext cx="100327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dirty="0">
                  <a:solidFill>
                    <a:schemeClr val="bg1">
                      <a:lumMod val="75000"/>
                      <a:lumOff val="25000"/>
                      <a:alpha val="54000"/>
                    </a:schemeClr>
                  </a:solidFill>
                </a:rPr>
                <a:t>©D. Dávila</a:t>
              </a:r>
              <a:endParaRPr lang="es-MX" sz="1100" dirty="0">
                <a:solidFill>
                  <a:schemeClr val="bg1">
                    <a:lumMod val="75000"/>
                    <a:lumOff val="25000"/>
                    <a:alpha val="54000"/>
                  </a:schemeClr>
                </a:solidFill>
              </a:endParaRPr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985316A2-A873-FB41-AC3E-352CA5F33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45" y="1268646"/>
            <a:ext cx="4923693" cy="196947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41D2D7B-1944-ACC7-41EB-D5C7E6FF3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008" y="4784653"/>
            <a:ext cx="5424854" cy="1724402"/>
          </a:xfrm>
          <a:prstGeom prst="rect">
            <a:avLst/>
          </a:prstGeom>
        </p:spPr>
      </p:pic>
      <p:pic>
        <p:nvPicPr>
          <p:cNvPr id="20" name="Imagen 19" descr="Animal de color café sobre una superficie de color negro&#10;&#10;Descripción generada automáticamente con confianza baja">
            <a:extLst>
              <a:ext uri="{FF2B5EF4-FFF2-40B4-BE49-F238E27FC236}">
                <a16:creationId xmlns:a16="http://schemas.microsoft.com/office/drawing/2014/main" id="{1E697D91-B677-14E8-9ECA-A4B042320E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15360" r="25575"/>
          <a:stretch/>
        </p:blipFill>
        <p:spPr>
          <a:xfrm>
            <a:off x="522685" y="3980817"/>
            <a:ext cx="1831078" cy="2528238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6A66A225-B435-FA69-8989-1A0884A4ACEE}"/>
              </a:ext>
            </a:extLst>
          </p:cNvPr>
          <p:cNvSpPr txBox="1"/>
          <p:nvPr/>
        </p:nvSpPr>
        <p:spPr>
          <a:xfrm>
            <a:off x="2504008" y="4247424"/>
            <a:ext cx="596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FF99"/>
                </a:solidFill>
                <a:hlinkClick r:id="rId6" action="ppaction://hlinkfile"/>
              </a:rPr>
              <a:t>Murciélago bulldog mayor  </a:t>
            </a:r>
            <a:r>
              <a:rPr lang="es-ES" sz="2400" i="1" dirty="0" err="1"/>
              <a:t>Noctilio</a:t>
            </a:r>
            <a:r>
              <a:rPr lang="es-ES" sz="2400" i="1" dirty="0"/>
              <a:t> </a:t>
            </a:r>
            <a:r>
              <a:rPr lang="es-ES" sz="2400" i="1" dirty="0" err="1"/>
              <a:t>leporinus</a:t>
            </a:r>
            <a:endParaRPr lang="es-MX" sz="24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3EFF703-B604-E088-319F-C70CEAE37433}"/>
              </a:ext>
            </a:extLst>
          </p:cNvPr>
          <p:cNvSpPr txBox="1"/>
          <p:nvPr/>
        </p:nvSpPr>
        <p:spPr>
          <a:xfrm>
            <a:off x="2393640" y="3139428"/>
            <a:ext cx="4083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FF99"/>
                </a:solidFill>
                <a:hlinkClick r:id="rId7" action="ppaction://hlinkfile"/>
              </a:rPr>
              <a:t>Murciélago rayado mayor</a:t>
            </a:r>
            <a:endParaRPr lang="es-ES" sz="2400" dirty="0">
              <a:solidFill>
                <a:srgbClr val="FFFF99"/>
              </a:solidFill>
            </a:endParaRPr>
          </a:p>
          <a:p>
            <a:r>
              <a:rPr lang="es-ES" sz="2400" i="1" dirty="0" err="1"/>
              <a:t>Saccopteryx</a:t>
            </a:r>
            <a:r>
              <a:rPr lang="es-ES" sz="2400" i="1" dirty="0"/>
              <a:t> </a:t>
            </a:r>
            <a:r>
              <a:rPr lang="es-ES" sz="2400" i="1" dirty="0" err="1"/>
              <a:t>bilineata</a:t>
            </a:r>
            <a:endParaRPr lang="es-ES" sz="2400" i="1" dirty="0"/>
          </a:p>
          <a:p>
            <a:endParaRPr lang="es-MX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86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28</a:t>
            </a:fld>
            <a:endParaRPr/>
          </a:p>
        </p:txBody>
      </p:sp>
      <p:pic>
        <p:nvPicPr>
          <p:cNvPr id="23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76" y="124252"/>
            <a:ext cx="8622161" cy="6466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Myotis.wav" descr="Myotis.wav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8859" y="1195985"/>
            <a:ext cx="401837" cy="4018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7" fill="hold"/>
                                        <p:tgtEl>
                                          <p:spTgt spid="2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3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29</a:t>
            </a:fld>
            <a:endParaRPr/>
          </a:p>
        </p:txBody>
      </p:sp>
      <p:pic>
        <p:nvPicPr>
          <p:cNvPr id="23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49" y="626897"/>
            <a:ext cx="8095650" cy="6071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molossido.wav" descr="molossido.wav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90895" y="1583624"/>
            <a:ext cx="401837" cy="4018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8" fill="hold"/>
                                        <p:tgtEl>
                                          <p:spTgt spid="2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3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 trans="33000"/>
                    </a14:imgEffect>
                  </a14:imgLayer>
                </a14:imgProps>
              </a:ext>
            </a:extLst>
          </a:blip>
          <a:srcRect/>
          <a:stretch>
            <a:fillRect t="-17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5FCEF1-5EF3-BEBF-B402-8B765DBB0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0471" y="2165692"/>
            <a:ext cx="5523056" cy="98812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ES" sz="6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MURCIÉLAGOS</a:t>
            </a:r>
            <a:br>
              <a:rPr lang="es-ES" dirty="0"/>
            </a:b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D29579-DBEE-948D-3DBE-E29259E95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5259" y="4319538"/>
            <a:ext cx="6081721" cy="1076424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solidFill>
                  <a:srgbClr val="FFFF66"/>
                </a:solidFill>
              </a:rPr>
              <a:t>FANTÁSTICOS E INCOMPRENDIDOS</a:t>
            </a:r>
          </a:p>
          <a:p>
            <a:pPr algn="ctr"/>
            <a:endParaRPr lang="es-MX" sz="2700" dirty="0">
              <a:solidFill>
                <a:srgbClr val="FFFF66"/>
              </a:solidFill>
            </a:endParaRPr>
          </a:p>
          <a:p>
            <a:pPr algn="ctr"/>
            <a:endParaRPr lang="es-ES" sz="2700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54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DCDED-84E8-DA12-8031-CDF8CD503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F8F386-891B-5714-1FC2-9D6BC93119D7}"/>
              </a:ext>
            </a:extLst>
          </p:cNvPr>
          <p:cNvSpPr txBox="1"/>
          <p:nvPr/>
        </p:nvSpPr>
        <p:spPr>
          <a:xfrm>
            <a:off x="429369" y="238539"/>
            <a:ext cx="826389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700" b="1" cap="all" spc="450">
                <a:latin typeface="+mj-lt"/>
                <a:ea typeface="+mj-ea"/>
                <a:cs typeface="+mj-cs"/>
              </a:rPr>
              <a:t>MONITOREO ACÚSTICO</a:t>
            </a:r>
          </a:p>
        </p:txBody>
      </p:sp>
      <p:sp>
        <p:nvSpPr>
          <p:cNvPr id="206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1E296F-E719-D1F8-7FA4-EACBF296CEB7}"/>
              </a:ext>
            </a:extLst>
          </p:cNvPr>
          <p:cNvSpPr txBox="1"/>
          <p:nvPr/>
        </p:nvSpPr>
        <p:spPr>
          <a:xfrm>
            <a:off x="429369" y="2071316"/>
            <a:ext cx="5035164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Hoefler text"/>
              </a:rPr>
              <a:t>Las </a:t>
            </a:r>
            <a:r>
              <a:rPr lang="en-US" sz="2400" dirty="0" err="1">
                <a:latin typeface="Hoefler text"/>
              </a:rPr>
              <a:t>grabadoras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ultrasónicas</a:t>
            </a:r>
            <a:r>
              <a:rPr lang="en-US" sz="2400" dirty="0">
                <a:latin typeface="Hoefler text"/>
              </a:rPr>
              <a:t> son </a:t>
            </a:r>
            <a:r>
              <a:rPr lang="en-US" sz="2400" dirty="0" err="1">
                <a:latin typeface="Hoefler text"/>
              </a:rPr>
              <a:t>pequeñas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grabadoras</a:t>
            </a:r>
            <a:r>
              <a:rPr lang="en-US" sz="2400" dirty="0">
                <a:latin typeface="Hoefler text"/>
              </a:rPr>
              <a:t> que </a:t>
            </a:r>
            <a:r>
              <a:rPr lang="en-US" sz="2400" dirty="0" err="1">
                <a:latin typeface="Hoefler text"/>
              </a:rPr>
              <a:t>ayudan</a:t>
            </a:r>
            <a:r>
              <a:rPr lang="en-US" sz="2400" dirty="0">
                <a:latin typeface="Hoefler text"/>
              </a:rPr>
              <a:t> a </a:t>
            </a:r>
            <a:r>
              <a:rPr lang="en-US" sz="2400" dirty="0" err="1">
                <a:latin typeface="Hoefler text"/>
              </a:rPr>
              <a:t>escuchar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los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sonidos</a:t>
            </a:r>
            <a:r>
              <a:rPr lang="en-US" sz="2400" dirty="0">
                <a:latin typeface="Hoefler text"/>
              </a:rPr>
              <a:t> de </a:t>
            </a:r>
            <a:r>
              <a:rPr lang="en-US" sz="2400" dirty="0" err="1">
                <a:latin typeface="Hoefler text"/>
              </a:rPr>
              <a:t>los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murciélagos</a:t>
            </a:r>
            <a:r>
              <a:rPr lang="en-US" sz="2400" dirty="0">
                <a:latin typeface="Hoefler text"/>
              </a:rPr>
              <a:t>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Hoefler text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Hoefler text"/>
              </a:rPr>
              <a:t>Aunque</a:t>
            </a:r>
            <a:r>
              <a:rPr lang="en-US" sz="2400" dirty="0">
                <a:latin typeface="Hoefler text"/>
              </a:rPr>
              <a:t> sus voces no </a:t>
            </a:r>
            <a:r>
              <a:rPr lang="en-US" sz="2400" dirty="0" err="1">
                <a:latin typeface="Hoefler text"/>
              </a:rPr>
              <a:t>pueden</a:t>
            </a:r>
            <a:r>
              <a:rPr lang="en-US" sz="2400" dirty="0">
                <a:latin typeface="Hoefler text"/>
              </a:rPr>
              <a:t> ser </a:t>
            </a:r>
            <a:r>
              <a:rPr lang="en-US" sz="2400" dirty="0" err="1">
                <a:latin typeface="Hoefler text"/>
              </a:rPr>
              <a:t>escuchadas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por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nuestros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oídos</a:t>
            </a:r>
            <a:r>
              <a:rPr lang="en-US" sz="2400" dirty="0">
                <a:latin typeface="Hoefler text"/>
              </a:rPr>
              <a:t>, </a:t>
            </a:r>
            <a:r>
              <a:rPr lang="en-US" sz="2400" dirty="0" err="1">
                <a:latin typeface="Hoefler text"/>
              </a:rPr>
              <a:t>estas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herramientas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permite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captar</a:t>
            </a:r>
            <a:r>
              <a:rPr lang="en-US" sz="2400" dirty="0">
                <a:latin typeface="Hoefler text"/>
              </a:rPr>
              <a:t> sus cantos invisibles, que </a:t>
            </a:r>
            <a:r>
              <a:rPr lang="en-US" sz="2400" dirty="0" err="1">
                <a:latin typeface="Hoefler text"/>
              </a:rPr>
              <a:t>usan</a:t>
            </a:r>
            <a:r>
              <a:rPr lang="en-US" sz="2400" dirty="0">
                <a:latin typeface="Hoefler text"/>
              </a:rPr>
              <a:t> para volar, </a:t>
            </a:r>
            <a:r>
              <a:rPr lang="en-US" sz="2400" dirty="0" err="1">
                <a:latin typeface="Hoefler text"/>
              </a:rPr>
              <a:t>buscar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alimento</a:t>
            </a:r>
            <a:r>
              <a:rPr lang="en-US" sz="2400" dirty="0">
                <a:latin typeface="Hoefler text"/>
              </a:rPr>
              <a:t> y </a:t>
            </a:r>
            <a:r>
              <a:rPr lang="en-US" sz="2400" dirty="0" err="1">
                <a:latin typeface="Hoefler text"/>
              </a:rPr>
              <a:t>comunicarse</a:t>
            </a:r>
            <a:r>
              <a:rPr lang="en-US" sz="2400" dirty="0">
                <a:latin typeface="Hoefler text"/>
              </a:rPr>
              <a:t> </a:t>
            </a:r>
            <a:r>
              <a:rPr lang="en-US" sz="2400" dirty="0" err="1">
                <a:latin typeface="Hoefler text"/>
              </a:rPr>
              <a:t>en</a:t>
            </a:r>
            <a:r>
              <a:rPr lang="en-US" sz="2400" dirty="0">
                <a:latin typeface="Hoefler text"/>
              </a:rPr>
              <a:t> la </a:t>
            </a:r>
            <a:r>
              <a:rPr lang="en-US" sz="2400" dirty="0" err="1">
                <a:latin typeface="Hoefler text"/>
              </a:rPr>
              <a:t>noche</a:t>
            </a:r>
            <a:r>
              <a:rPr lang="en-US" sz="2400" dirty="0">
                <a:latin typeface="Hoefler text"/>
              </a:rPr>
              <a:t>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  <p:pic>
        <p:nvPicPr>
          <p:cNvPr id="2054" name="Picture 6" descr="Grabadora Ultrasonido Murciélagos Wildlife Acoustics Mini">
            <a:extLst>
              <a:ext uri="{FF2B5EF4-FFF2-40B4-BE49-F238E27FC236}">
                <a16:creationId xmlns:a16="http://schemas.microsoft.com/office/drawing/2014/main" id="{526ACCBF-4D27-A70E-FA26-B4D46D88F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r="2" b="2"/>
          <a:stretch>
            <a:fillRect/>
          </a:stretch>
        </p:blipFill>
        <p:spPr bwMode="auto">
          <a:xfrm>
            <a:off x="5756743" y="2093976"/>
            <a:ext cx="2955798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65;p14">
            <a:extLst>
              <a:ext uri="{FF2B5EF4-FFF2-40B4-BE49-F238E27FC236}">
                <a16:creationId xmlns:a16="http://schemas.microsoft.com/office/drawing/2014/main" id="{3F2A6A26-2199-1243-83D0-20B9709A482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2;p14">
            <a:extLst>
              <a:ext uri="{FF2B5EF4-FFF2-40B4-BE49-F238E27FC236}">
                <a16:creationId xmlns:a16="http://schemas.microsoft.com/office/drawing/2014/main" id="{E65E65E5-BFF5-1949-91D1-50ACCCB233AC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24C29F03-8B7D-7748-902C-388AE566B80B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884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B2782E3-7ACC-A90A-59BA-1CFC40754C4B}"/>
              </a:ext>
            </a:extLst>
          </p:cNvPr>
          <p:cNvSpPr txBox="1"/>
          <p:nvPr/>
        </p:nvSpPr>
        <p:spPr>
          <a:xfrm>
            <a:off x="1522100" y="308148"/>
            <a:ext cx="5826470" cy="69826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3600" b="1" cap="all" spc="45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MONITOREO ACÚSTICO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983572-DDDC-F4FA-C46B-94ACD67CF861}"/>
              </a:ext>
            </a:extLst>
          </p:cNvPr>
          <p:cNvSpPr txBox="1"/>
          <p:nvPr/>
        </p:nvSpPr>
        <p:spPr>
          <a:xfrm>
            <a:off x="609600" y="1555095"/>
            <a:ext cx="7467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/>
              <a:t>El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AudioMoth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es una grabadora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ultrásonica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400" dirty="0"/>
              <a:t>con la que podemos conocer qué especies viven cerca, cómo se comportan y si el territorio está conservado, conociendo las especies que se encuentran en un lugar determinado.</a:t>
            </a:r>
          </a:p>
        </p:txBody>
      </p:sp>
      <p:pic>
        <p:nvPicPr>
          <p:cNvPr id="6" name="Picture 4" descr="Testing the new AudioMoth detector | Alar Ecology">
            <a:extLst>
              <a:ext uri="{FF2B5EF4-FFF2-40B4-BE49-F238E27FC236}">
                <a16:creationId xmlns:a16="http://schemas.microsoft.com/office/drawing/2014/main" id="{349763ED-CCF4-B524-4EC8-CAC9D2D5C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683" y="3510873"/>
            <a:ext cx="4041540" cy="246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65;p14">
            <a:extLst>
              <a:ext uri="{FF2B5EF4-FFF2-40B4-BE49-F238E27FC236}">
                <a16:creationId xmlns:a16="http://schemas.microsoft.com/office/drawing/2014/main" id="{A3EE0C58-C1F4-5645-B33C-D866B012C95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62;p14">
            <a:extLst>
              <a:ext uri="{FF2B5EF4-FFF2-40B4-BE49-F238E27FC236}">
                <a16:creationId xmlns:a16="http://schemas.microsoft.com/office/drawing/2014/main" id="{C7EFFCBC-6F46-E84C-8BD5-1293E1DA1BB1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C84B9F02-170E-3940-B6F8-D7C378FBE7CE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89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BE3D72-42D2-B06A-5CC7-6988894EC1E5}"/>
              </a:ext>
            </a:extLst>
          </p:cNvPr>
          <p:cNvSpPr txBox="1"/>
          <p:nvPr/>
        </p:nvSpPr>
        <p:spPr>
          <a:xfrm>
            <a:off x="581891" y="2274838"/>
            <a:ext cx="3325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/>
              <a:t>¿Qué aprendimos sobre los murciélagos?</a:t>
            </a:r>
            <a:endParaRPr lang="es-MX" sz="3600" dirty="0"/>
          </a:p>
        </p:txBody>
      </p:sp>
      <p:pic>
        <p:nvPicPr>
          <p:cNvPr id="5" name="Imagen 4" descr="Imagen que contiene pintura, azul, mujer, hombre&#10;&#10;Descripción generada automáticamente">
            <a:extLst>
              <a:ext uri="{FF2B5EF4-FFF2-40B4-BE49-F238E27FC236}">
                <a16:creationId xmlns:a16="http://schemas.microsoft.com/office/drawing/2014/main" id="{F8B87436-DFE6-6984-059F-0D9B997A5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930" y="203200"/>
            <a:ext cx="4351020" cy="5801360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CF598652-2FEF-6142-9AD5-0FC9C4FC83C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2;p14">
            <a:extLst>
              <a:ext uri="{FF2B5EF4-FFF2-40B4-BE49-F238E27FC236}">
                <a16:creationId xmlns:a16="http://schemas.microsoft.com/office/drawing/2014/main" id="{71CDC57F-3246-8045-BA04-B08C02C49856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7" name="Google Shape;64;p14">
            <a:extLst>
              <a:ext uri="{FF2B5EF4-FFF2-40B4-BE49-F238E27FC236}">
                <a16:creationId xmlns:a16="http://schemas.microsoft.com/office/drawing/2014/main" id="{37E40A8B-2FDA-144D-85A9-5486D3EB55F0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8" name="Google Shape;63;p14" title="Sin título-1-03.png">
            <a:extLst>
              <a:ext uri="{FF2B5EF4-FFF2-40B4-BE49-F238E27FC236}">
                <a16:creationId xmlns:a16="http://schemas.microsoft.com/office/drawing/2014/main" id="{F6A45DD5-42B3-CE4B-A8AC-56B333795FD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2398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6;p14" title="Sin título-1_Mesa de trabajo 1 copia 2.png">
            <a:extLst>
              <a:ext uri="{FF2B5EF4-FFF2-40B4-BE49-F238E27FC236}">
                <a16:creationId xmlns:a16="http://schemas.microsoft.com/office/drawing/2014/main" id="{36FB7527-1F93-2840-B418-44E1DCC0352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077418"/>
            <a:ext cx="2017476" cy="2672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356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7617A-D1A5-29CC-061E-8E0EE505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95" y="218030"/>
            <a:ext cx="6928826" cy="1314521"/>
          </a:xfrm>
        </p:spPr>
        <p:txBody>
          <a:bodyPr/>
          <a:lstStyle/>
          <a:p>
            <a:pPr algn="ctr"/>
            <a:r>
              <a:rPr lang="es-ES" sz="3200" dirty="0">
                <a:solidFill>
                  <a:srgbClr val="7030A0"/>
                </a:solidFill>
                <a:latin typeface="+mn-lt"/>
              </a:rPr>
              <a:t>¿QUÉ SABEMOS DE LOS MURCIÉLAGOS?</a:t>
            </a:r>
            <a:endParaRPr lang="es-MX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7" name="Imagen 6" descr="Imagen que contiene Forma&#10;&#10;Descripción generada automáticamente">
            <a:extLst>
              <a:ext uri="{FF2B5EF4-FFF2-40B4-BE49-F238E27FC236}">
                <a16:creationId xmlns:a16="http://schemas.microsoft.com/office/drawing/2014/main" id="{2883FFA5-7A44-2F54-0558-2E6E2B7CC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97" y="2936997"/>
            <a:ext cx="4405791" cy="2511301"/>
          </a:xfrm>
          <a:prstGeom prst="rect">
            <a:avLst/>
          </a:prstGeom>
        </p:spPr>
      </p:pic>
      <p:pic>
        <p:nvPicPr>
          <p:cNvPr id="1026" name="Picture 2" descr="Blind as a bat (medium) | Bat, Cartoon, Blinds">
            <a:extLst>
              <a:ext uri="{FF2B5EF4-FFF2-40B4-BE49-F238E27FC236}">
                <a16:creationId xmlns:a16="http://schemas.microsoft.com/office/drawing/2014/main" id="{D9259FA3-A53F-1F7D-2AA1-B59831A3D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8" y="2303584"/>
            <a:ext cx="3520371" cy="353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63;p14" title="Sin título-1-03.png">
            <a:extLst>
              <a:ext uri="{FF2B5EF4-FFF2-40B4-BE49-F238E27FC236}">
                <a16:creationId xmlns:a16="http://schemas.microsoft.com/office/drawing/2014/main" id="{80CA9C97-CC49-3F46-9864-55F63086625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2397" y="0"/>
            <a:ext cx="2561602" cy="144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5;p14">
            <a:extLst>
              <a:ext uri="{FF2B5EF4-FFF2-40B4-BE49-F238E27FC236}">
                <a16:creationId xmlns:a16="http://schemas.microsoft.com/office/drawing/2014/main" id="{953DBA7E-2C47-424F-B50E-B33D9A288D7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2;p14">
            <a:extLst>
              <a:ext uri="{FF2B5EF4-FFF2-40B4-BE49-F238E27FC236}">
                <a16:creationId xmlns:a16="http://schemas.microsoft.com/office/drawing/2014/main" id="{0234C346-9EE9-0747-9E76-05A7894E1D5E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1" name="Google Shape;64;p14">
            <a:extLst>
              <a:ext uri="{FF2B5EF4-FFF2-40B4-BE49-F238E27FC236}">
                <a16:creationId xmlns:a16="http://schemas.microsoft.com/office/drawing/2014/main" id="{1C076CD7-9FA7-334D-A292-8A0463DED9B1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12" name="Google Shape;66;p14" title="Sin título-1_Mesa de trabajo 1 copia 2.png">
            <a:extLst>
              <a:ext uri="{FF2B5EF4-FFF2-40B4-BE49-F238E27FC236}">
                <a16:creationId xmlns:a16="http://schemas.microsoft.com/office/drawing/2014/main" id="{F5F0699E-9564-C44A-807B-144DDE267B7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09" y="4218751"/>
            <a:ext cx="2017476" cy="2672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68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áfico 2" descr="Murciélagos contorno">
            <a:extLst>
              <a:ext uri="{FF2B5EF4-FFF2-40B4-BE49-F238E27FC236}">
                <a16:creationId xmlns:a16="http://schemas.microsoft.com/office/drawing/2014/main" id="{9224494C-F924-2BAA-C4D5-EEE44DA22A0B}"/>
              </a:ext>
            </a:extLst>
          </p:cNvPr>
          <p:cNvGrpSpPr/>
          <p:nvPr/>
        </p:nvGrpSpPr>
        <p:grpSpPr>
          <a:xfrm>
            <a:off x="7860486" y="348945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5" name="Forma libre: forma 4">
              <a:extLst>
                <a:ext uri="{FF2B5EF4-FFF2-40B4-BE49-F238E27FC236}">
                  <a16:creationId xmlns:a16="http://schemas.microsoft.com/office/drawing/2014/main" id="{B309BF4A-6723-A787-B884-EF3184E79F62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EF6DFE8B-64E9-5508-9656-5F528BF5437E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53F45A4B-1804-E6A1-6206-BD506A04BE47}"/>
              </a:ext>
            </a:extLst>
          </p:cNvPr>
          <p:cNvSpPr txBox="1"/>
          <p:nvPr/>
        </p:nvSpPr>
        <p:spPr>
          <a:xfrm>
            <a:off x="643957" y="323787"/>
            <a:ext cx="81289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0000"/>
                </a:solidFill>
              </a:rPr>
              <a:t>Murciélagos: </a:t>
            </a:r>
          </a:p>
          <a:p>
            <a:r>
              <a:rPr lang="es-ES" sz="2800" dirty="0"/>
              <a:t>Diversidad de formas, colores y </a:t>
            </a:r>
            <a:r>
              <a:rPr lang="es-ES" sz="2800" dirty="0">
                <a:solidFill>
                  <a:schemeClr val="accent1">
                    <a:lumMod val="75000"/>
                  </a:schemeClr>
                </a:solidFill>
              </a:rPr>
              <a:t>beneficios.</a:t>
            </a:r>
            <a:endParaRPr lang="es-MX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3B51349E-759E-5B3E-E793-58068BFD5CAC}"/>
              </a:ext>
            </a:extLst>
          </p:cNvPr>
          <p:cNvGrpSpPr/>
          <p:nvPr/>
        </p:nvGrpSpPr>
        <p:grpSpPr>
          <a:xfrm>
            <a:off x="187738" y="1879600"/>
            <a:ext cx="8716407" cy="4419600"/>
            <a:chOff x="187738" y="1879600"/>
            <a:chExt cx="8716407" cy="4419600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A15C633D-A528-2A30-A93D-6638BB01BB66}"/>
                </a:ext>
              </a:extLst>
            </p:cNvPr>
            <p:cNvSpPr/>
            <p:nvPr/>
          </p:nvSpPr>
          <p:spPr>
            <a:xfrm>
              <a:off x="187738" y="1879600"/>
              <a:ext cx="8716407" cy="441960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8" name="Imagen 7" descr="Imagen que contiene murciélago, mamífero, animal, oscuro&#10;&#10;Descripción generada automáticamente">
              <a:extLst>
                <a:ext uri="{FF2B5EF4-FFF2-40B4-BE49-F238E27FC236}">
                  <a16:creationId xmlns:a16="http://schemas.microsoft.com/office/drawing/2014/main" id="{27EF123A-4A01-56D8-D78E-AB9980DFA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80" t="12108" r="4788" b="19876"/>
            <a:stretch/>
          </p:blipFill>
          <p:spPr>
            <a:xfrm>
              <a:off x="1259839" y="2263438"/>
              <a:ext cx="6309293" cy="2938481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772D878-6206-F306-F9E1-47BC294A8393}"/>
                </a:ext>
              </a:extLst>
            </p:cNvPr>
            <p:cNvSpPr txBox="1"/>
            <p:nvPr/>
          </p:nvSpPr>
          <p:spPr>
            <a:xfrm>
              <a:off x="6580179" y="3059303"/>
              <a:ext cx="207804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100" dirty="0">
                  <a:solidFill>
                    <a:srgbClr val="FFFF99"/>
                  </a:solidFill>
                </a:rPr>
                <a:t>Voladores:</a:t>
              </a:r>
            </a:p>
            <a:p>
              <a:r>
                <a:rPr lang="es-ES" sz="2100" dirty="0">
                  <a:solidFill>
                    <a:srgbClr val="FFFF99"/>
                  </a:solidFill>
                </a:rPr>
                <a:t>Manos aladas</a:t>
              </a:r>
              <a:endParaRPr lang="es-MX" sz="2100" dirty="0">
                <a:solidFill>
                  <a:srgbClr val="FFFF99"/>
                </a:solidFill>
              </a:endParaRPr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1EB5DF76-AF23-8128-EFDC-173DBFD49D84}"/>
                </a:ext>
              </a:extLst>
            </p:cNvPr>
            <p:cNvCxnSpPr/>
            <p:nvPr/>
          </p:nvCxnSpPr>
          <p:spPr>
            <a:xfrm flipV="1">
              <a:off x="5614988" y="3357563"/>
              <a:ext cx="878681" cy="542925"/>
            </a:xfrm>
            <a:prstGeom prst="straightConnector1">
              <a:avLst/>
            </a:prstGeom>
            <a:ln w="38100">
              <a:solidFill>
                <a:srgbClr val="3CCDD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8F1E2DD-14E7-B683-5FD7-064C8496B304}"/>
                </a:ext>
              </a:extLst>
            </p:cNvPr>
            <p:cNvSpPr txBox="1"/>
            <p:nvPr/>
          </p:nvSpPr>
          <p:spPr>
            <a:xfrm>
              <a:off x="4607240" y="5109405"/>
              <a:ext cx="19363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Mamíferos</a:t>
              </a:r>
              <a:endParaRPr lang="es-MX" sz="28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90E4D51E-703A-284D-347F-45C576739E6B}"/>
                </a:ext>
              </a:extLst>
            </p:cNvPr>
            <p:cNvCxnSpPr>
              <a:cxnSpLocks/>
            </p:cNvCxnSpPr>
            <p:nvPr/>
          </p:nvCxnSpPr>
          <p:spPr>
            <a:xfrm>
              <a:off x="4205371" y="4150839"/>
              <a:ext cx="780967" cy="867304"/>
            </a:xfrm>
            <a:prstGeom prst="straightConnector1">
              <a:avLst/>
            </a:prstGeom>
            <a:ln w="38100">
              <a:solidFill>
                <a:srgbClr val="3CCDD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74B9D12A-6B2B-96A0-228C-BE9F4E1B7836}"/>
                </a:ext>
              </a:extLst>
            </p:cNvPr>
            <p:cNvCxnSpPr>
              <a:cxnSpLocks/>
            </p:cNvCxnSpPr>
            <p:nvPr/>
          </p:nvCxnSpPr>
          <p:spPr>
            <a:xfrm>
              <a:off x="4625578" y="4150839"/>
              <a:ext cx="2464670" cy="759533"/>
            </a:xfrm>
            <a:prstGeom prst="straightConnector1">
              <a:avLst/>
            </a:prstGeom>
            <a:ln w="38100">
              <a:solidFill>
                <a:srgbClr val="3CCDD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08C6B736-CF75-FA0B-C41B-B8AEAA6478B3}"/>
                </a:ext>
              </a:extLst>
            </p:cNvPr>
            <p:cNvSpPr txBox="1"/>
            <p:nvPr/>
          </p:nvSpPr>
          <p:spPr>
            <a:xfrm>
              <a:off x="7115961" y="4390998"/>
              <a:ext cx="178818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100" dirty="0">
                  <a:solidFill>
                    <a:srgbClr val="FFFF99"/>
                  </a:solidFill>
                </a:rPr>
                <a:t>Especies nocturnas </a:t>
              </a:r>
              <a:r>
                <a:rPr lang="es-ES" sz="2100" dirty="0" err="1">
                  <a:solidFill>
                    <a:srgbClr val="FFFF99"/>
                  </a:solidFill>
                </a:rPr>
                <a:t>ecolocalizan</a:t>
              </a:r>
              <a:endParaRPr lang="es-MX" sz="2100" dirty="0">
                <a:solidFill>
                  <a:srgbClr val="FFFF99"/>
                </a:solidFill>
              </a:endParaRPr>
            </a:p>
          </p:txBody>
        </p:sp>
        <p:cxnSp>
          <p:nvCxnSpPr>
            <p:cNvPr id="20" name="Conector recto de flecha 19">
              <a:extLst>
                <a:ext uri="{FF2B5EF4-FFF2-40B4-BE49-F238E27FC236}">
                  <a16:creationId xmlns:a16="http://schemas.microsoft.com/office/drawing/2014/main" id="{5AF97533-0E8C-2098-DA93-2B8FC80AB26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0294" y="3629025"/>
              <a:ext cx="1272154" cy="521814"/>
            </a:xfrm>
            <a:prstGeom prst="straightConnector1">
              <a:avLst/>
            </a:prstGeom>
            <a:ln w="38100">
              <a:solidFill>
                <a:srgbClr val="3CCDD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11EF7F60-DC77-01B4-D180-1C3A0D019E91}"/>
                </a:ext>
              </a:extLst>
            </p:cNvPr>
            <p:cNvSpPr txBox="1"/>
            <p:nvPr/>
          </p:nvSpPr>
          <p:spPr>
            <a:xfrm>
              <a:off x="446134" y="2860337"/>
              <a:ext cx="1989185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100" dirty="0">
                  <a:solidFill>
                    <a:srgbClr val="FFFF99"/>
                  </a:solidFill>
                </a:rPr>
                <a:t>Algunos presentan cola y uropatagio</a:t>
              </a:r>
              <a:endParaRPr lang="es-MX" sz="2100" dirty="0">
                <a:solidFill>
                  <a:srgbClr val="FFFF99"/>
                </a:solidFill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8EBA362D-2C28-4BA1-60F2-52BC5A6A7A2D}"/>
                </a:ext>
              </a:extLst>
            </p:cNvPr>
            <p:cNvSpPr/>
            <p:nvPr/>
          </p:nvSpPr>
          <p:spPr>
            <a:xfrm>
              <a:off x="571500" y="4371975"/>
              <a:ext cx="2852772" cy="1788583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1462 especies en todos los continentes</a:t>
              </a:r>
            </a:p>
            <a:p>
              <a:pPr algn="ctr"/>
              <a:r>
                <a:rPr lang="es-ES" dirty="0"/>
                <a:t>~ 222 especies en Colombia</a:t>
              </a:r>
              <a:endParaRPr lang="es-MX" dirty="0"/>
            </a:p>
          </p:txBody>
        </p:sp>
      </p:grpSp>
      <p:pic>
        <p:nvPicPr>
          <p:cNvPr id="26" name="Google Shape;65;p14">
            <a:extLst>
              <a:ext uri="{FF2B5EF4-FFF2-40B4-BE49-F238E27FC236}">
                <a16:creationId xmlns:a16="http://schemas.microsoft.com/office/drawing/2014/main" id="{E1F7172F-C9D6-0A4D-9859-698F9E55313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62;p14">
            <a:extLst>
              <a:ext uri="{FF2B5EF4-FFF2-40B4-BE49-F238E27FC236}">
                <a16:creationId xmlns:a16="http://schemas.microsoft.com/office/drawing/2014/main" id="{B192780E-9FBC-604B-9C98-CB043EBAA2F2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28" name="Google Shape;64;p14">
            <a:extLst>
              <a:ext uri="{FF2B5EF4-FFF2-40B4-BE49-F238E27FC236}">
                <a16:creationId xmlns:a16="http://schemas.microsoft.com/office/drawing/2014/main" id="{0D7A0F1A-FA05-B944-93A9-7C3A0C121485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83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797FF941-B7CB-4851-BF35-2F0677170138}"/>
              </a:ext>
            </a:extLst>
          </p:cNvPr>
          <p:cNvGrpSpPr>
            <a:grpSpLocks noChangeAspect="1"/>
          </p:cNvGrpSpPr>
          <p:nvPr/>
        </p:nvGrpSpPr>
        <p:grpSpPr>
          <a:xfrm>
            <a:off x="257189" y="1754858"/>
            <a:ext cx="3421975" cy="1830417"/>
            <a:chOff x="737744" y="5517233"/>
            <a:chExt cx="2112144" cy="1129788"/>
          </a:xfrm>
        </p:grpSpPr>
        <p:pic>
          <p:nvPicPr>
            <p:cNvPr id="4102" name="Picture 6" descr="Alimentación | Programa de Conservación de Murciélagos del Paraguay - PCMPY  MBOPI">
              <a:extLst>
                <a:ext uri="{FF2B5EF4-FFF2-40B4-BE49-F238E27FC236}">
                  <a16:creationId xmlns:a16="http://schemas.microsoft.com/office/drawing/2014/main" id="{77D53D27-E2CF-4DDF-8D9B-091CCCEF01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744" y="5517233"/>
              <a:ext cx="2017945" cy="1129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B451FE3A-3571-4C18-9242-F3D8BBDD65A1}"/>
                </a:ext>
              </a:extLst>
            </p:cNvPr>
            <p:cNvSpPr txBox="1"/>
            <p:nvPr/>
          </p:nvSpPr>
          <p:spPr>
            <a:xfrm>
              <a:off x="2129807" y="6362374"/>
              <a:ext cx="720081" cy="165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FFFF99">
                      <a:alpha val="54000"/>
                    </a:srgbClr>
                  </a:solidFill>
                </a:rPr>
                <a:t>PCMPY</a:t>
              </a:r>
              <a:endParaRPr lang="es-MX" sz="900" dirty="0">
                <a:solidFill>
                  <a:srgbClr val="FFFF99">
                    <a:alpha val="54000"/>
                  </a:srgbClr>
                </a:solidFill>
              </a:endParaRPr>
            </a:p>
          </p:txBody>
        </p:sp>
      </p:grpSp>
      <p:sp>
        <p:nvSpPr>
          <p:cNvPr id="6" name="Rectangle 2"/>
          <p:cNvSpPr>
            <a:spLocks/>
          </p:cNvSpPr>
          <p:nvPr/>
        </p:nvSpPr>
        <p:spPr bwMode="auto">
          <a:xfrm>
            <a:off x="2087724" y="1212354"/>
            <a:ext cx="4572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endParaRPr lang="en-US" altLang="en-US" sz="3150" dirty="0">
              <a:solidFill>
                <a:srgbClr val="F6FAD3"/>
              </a:solidFill>
              <a:latin typeface="Hoefler Tex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4077855" y="567931"/>
            <a:ext cx="4572000" cy="237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Los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murciélagos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tienen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una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amplia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diversidad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de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dietas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: </a:t>
            </a:r>
          </a:p>
          <a:p>
            <a:pPr eaLnBrk="1" hangingPunct="1"/>
            <a:endParaRPr lang="en-US" altLang="en-US" sz="2600" dirty="0">
              <a:solidFill>
                <a:schemeClr val="tx1"/>
              </a:solidFill>
              <a:latin typeface="Hoefler text"/>
              <a:ea typeface="MS PGothic" panose="020B0600070205080204" pitchFamily="34" charset="-128"/>
            </a:endParaRPr>
          </a:p>
          <a:p>
            <a:pPr eaLnBrk="1" hangingPunct="1"/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sus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modos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de </a:t>
            </a:r>
            <a:r>
              <a:rPr lang="en-US" altLang="en-US" sz="2600" dirty="0" err="1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buscar</a:t>
            </a:r>
            <a:r>
              <a:rPr lang="en-US" altLang="en-US" sz="2600" dirty="0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 y </a:t>
            </a:r>
            <a:r>
              <a:rPr lang="en-US" altLang="en-US" sz="2600" dirty="0" err="1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capturar</a:t>
            </a:r>
            <a:r>
              <a:rPr lang="en-US" altLang="en-US" sz="2600" dirty="0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el</a:t>
            </a:r>
            <a:r>
              <a:rPr lang="en-US" altLang="en-US" sz="2600" dirty="0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alimento</a:t>
            </a:r>
            <a:r>
              <a:rPr lang="en-US" altLang="en-US" sz="2600" dirty="0">
                <a:solidFill>
                  <a:schemeClr val="accent1">
                    <a:lumMod val="75000"/>
                  </a:schemeClr>
                </a:solidFill>
                <a:latin typeface="Hoefler text"/>
                <a:ea typeface="MS PGothic" panose="020B0600070205080204" pitchFamily="34" charset="-128"/>
              </a:rPr>
              <a:t>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asociados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a la forma, </a:t>
            </a:r>
            <a:r>
              <a:rPr lang="en-US" altLang="en-US" sz="2600" dirty="0" err="1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tamaño</a:t>
            </a:r>
            <a:r>
              <a:rPr lang="en-US" altLang="en-US" sz="2600" dirty="0">
                <a:solidFill>
                  <a:schemeClr val="tx1"/>
                </a:solidFill>
                <a:latin typeface="Hoefler text"/>
                <a:ea typeface="MS PGothic" panose="020B0600070205080204" pitchFamily="34" charset="-128"/>
              </a:rPr>
              <a:t> y habitat.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84272" y="501576"/>
            <a:ext cx="31250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Diversidad de formas y dietas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3920BFD4-2C38-833B-EBBD-49B80D840BB8}"/>
              </a:ext>
            </a:extLst>
          </p:cNvPr>
          <p:cNvGrpSpPr/>
          <p:nvPr/>
        </p:nvGrpSpPr>
        <p:grpSpPr>
          <a:xfrm>
            <a:off x="7024902" y="3523897"/>
            <a:ext cx="1904349" cy="2786569"/>
            <a:chOff x="8513799" y="3459851"/>
            <a:chExt cx="2030402" cy="3093954"/>
          </a:xfrm>
        </p:grpSpPr>
        <p:pic>
          <p:nvPicPr>
            <p:cNvPr id="40" name="Imagen 39" descr="Animal acostado en el suelo&#10;&#10;Descripción generada automáticamente con confianza media">
              <a:extLst>
                <a:ext uri="{FF2B5EF4-FFF2-40B4-BE49-F238E27FC236}">
                  <a16:creationId xmlns:a16="http://schemas.microsoft.com/office/drawing/2014/main" id="{145EDF1B-6D16-4BF2-B0F6-3887B5042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8006199" y="3967451"/>
              <a:ext cx="3045602" cy="2030402"/>
            </a:xfrm>
            <a:prstGeom prst="rect">
              <a:avLst/>
            </a:prstGeom>
          </p:spPr>
        </p:pic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36F82698-03A6-98B2-ACBA-A5B2B7074EE0}"/>
                </a:ext>
              </a:extLst>
            </p:cNvPr>
            <p:cNvSpPr txBox="1"/>
            <p:nvPr/>
          </p:nvSpPr>
          <p:spPr>
            <a:xfrm>
              <a:off x="8547904" y="6215250"/>
              <a:ext cx="1130972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dirty="0">
                  <a:solidFill>
                    <a:srgbClr val="FFFF99">
                      <a:alpha val="49000"/>
                    </a:srgbClr>
                  </a:solidFill>
                  <a:latin typeface="Noticia Text"/>
                </a:rPr>
                <a:t>©S. Ospina</a:t>
              </a:r>
              <a:endParaRPr lang="es-MX" sz="1050" dirty="0">
                <a:solidFill>
                  <a:srgbClr val="FFFF99">
                    <a:alpha val="49000"/>
                  </a:srgbClr>
                </a:solidFill>
              </a:endParaRPr>
            </a:p>
          </p:txBody>
        </p:sp>
      </p:grp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9857576-7808-F9AE-33C3-5344464A26C7}"/>
              </a:ext>
            </a:extLst>
          </p:cNvPr>
          <p:cNvSpPr txBox="1"/>
          <p:nvPr/>
        </p:nvSpPr>
        <p:spPr>
          <a:xfrm>
            <a:off x="5543549" y="-513615"/>
            <a:ext cx="258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2">
                    <a:alpha val="54000"/>
                  </a:schemeClr>
                </a:solidFill>
              </a:rPr>
              <a:t>T. Obrador</a:t>
            </a:r>
            <a:endParaRPr lang="es-MX" sz="900" dirty="0">
              <a:solidFill>
                <a:schemeClr val="bg2">
                  <a:alpha val="54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29E1B7-0EA1-147E-66E4-A1579561A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3" y="3786958"/>
            <a:ext cx="3548971" cy="236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SL Science على X: &quot;Different bat species vary in diet, which range between  nectar, pollen, fish, frogs and blood. However, the majority of bats are  insectivores, and are significant in eating pests">
            <a:extLst>
              <a:ext uri="{FF2B5EF4-FFF2-40B4-BE49-F238E27FC236}">
                <a16:creationId xmlns:a16="http://schemas.microsoft.com/office/drawing/2014/main" id="{83713ADF-8BB3-0173-87E4-8423224D3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912" y="3259150"/>
            <a:ext cx="3164381" cy="225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D3F4ABE-8A3E-5F1D-C992-8F1B60DDCBB2}"/>
              </a:ext>
            </a:extLst>
          </p:cNvPr>
          <p:cNvSpPr txBox="1"/>
          <p:nvPr/>
        </p:nvSpPr>
        <p:spPr>
          <a:xfrm flipH="1">
            <a:off x="5752613" y="5207791"/>
            <a:ext cx="143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tx1">
                    <a:lumMod val="95000"/>
                    <a:alpha val="68000"/>
                  </a:schemeClr>
                </a:solidFill>
              </a:rPr>
              <a:t>BatCon.org</a:t>
            </a:r>
          </a:p>
        </p:txBody>
      </p:sp>
      <p:pic>
        <p:nvPicPr>
          <p:cNvPr id="15" name="Google Shape;65;p14">
            <a:extLst>
              <a:ext uri="{FF2B5EF4-FFF2-40B4-BE49-F238E27FC236}">
                <a16:creationId xmlns:a16="http://schemas.microsoft.com/office/drawing/2014/main" id="{52A7BD38-090E-4947-BC21-A8F28FDB3E8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62;p14">
            <a:extLst>
              <a:ext uri="{FF2B5EF4-FFF2-40B4-BE49-F238E27FC236}">
                <a16:creationId xmlns:a16="http://schemas.microsoft.com/office/drawing/2014/main" id="{D65D35C8-6B44-6243-B616-3F14118F3343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7" name="Google Shape;64;p14">
            <a:extLst>
              <a:ext uri="{FF2B5EF4-FFF2-40B4-BE49-F238E27FC236}">
                <a16:creationId xmlns:a16="http://schemas.microsoft.com/office/drawing/2014/main" id="{0FCD86B9-6C4D-364D-846A-986396977F57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285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2087724" y="1212354"/>
            <a:ext cx="4572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endParaRPr lang="en-US" altLang="en-US" sz="3150" dirty="0">
              <a:solidFill>
                <a:srgbClr val="F6FAD3"/>
              </a:solidFill>
              <a:latin typeface="Hoefler Tex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49666" y="327891"/>
            <a:ext cx="8101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accent4">
                    <a:lumMod val="75000"/>
                  </a:schemeClr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DIVERSAS FORMAS, DIETAS Y VUELO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9857576-7808-F9AE-33C3-5344464A26C7}"/>
              </a:ext>
            </a:extLst>
          </p:cNvPr>
          <p:cNvSpPr txBox="1"/>
          <p:nvPr/>
        </p:nvSpPr>
        <p:spPr>
          <a:xfrm>
            <a:off x="5543549" y="-513615"/>
            <a:ext cx="2587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solidFill>
                  <a:schemeClr val="bg2">
                    <a:alpha val="54000"/>
                  </a:schemeClr>
                </a:solidFill>
              </a:rPr>
              <a:t>T. Obrador</a:t>
            </a:r>
            <a:endParaRPr lang="es-MX" sz="900" dirty="0">
              <a:solidFill>
                <a:schemeClr val="bg2">
                  <a:alpha val="54000"/>
                </a:schemeClr>
              </a:solidFill>
            </a:endParaRPr>
          </a:p>
        </p:txBody>
      </p:sp>
      <p:pic>
        <p:nvPicPr>
          <p:cNvPr id="27" name="Imagen 26" descr="Imagen en blanco y negro de un ave&#10;&#10;Descripción generada automáticamente con confianza baja">
            <a:extLst>
              <a:ext uri="{FF2B5EF4-FFF2-40B4-BE49-F238E27FC236}">
                <a16:creationId xmlns:a16="http://schemas.microsoft.com/office/drawing/2014/main" id="{38EC80D8-754E-3106-F900-58A26B9BED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6"/>
          <a:stretch/>
        </p:blipFill>
        <p:spPr>
          <a:xfrm>
            <a:off x="1962481" y="3375268"/>
            <a:ext cx="5446400" cy="278707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8E0-2334-13CA-8426-3C2D218AF1A6}"/>
              </a:ext>
            </a:extLst>
          </p:cNvPr>
          <p:cNvSpPr txBox="1"/>
          <p:nvPr/>
        </p:nvSpPr>
        <p:spPr>
          <a:xfrm>
            <a:off x="6396700" y="974222"/>
            <a:ext cx="206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Abierto: cazador al vuelo</a:t>
            </a:r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62DCFC5-D594-D647-4A9C-787B930373E1}"/>
              </a:ext>
            </a:extLst>
          </p:cNvPr>
          <p:cNvSpPr txBox="1"/>
          <p:nvPr/>
        </p:nvSpPr>
        <p:spPr>
          <a:xfrm>
            <a:off x="4203700" y="1328125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Borde</a:t>
            </a:r>
            <a:endParaRPr lang="es-MX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53AA6B9-D366-63C0-56CC-E732AF1B594C}"/>
              </a:ext>
            </a:extLst>
          </p:cNvPr>
          <p:cNvSpPr txBox="1"/>
          <p:nvPr/>
        </p:nvSpPr>
        <p:spPr>
          <a:xfrm>
            <a:off x="875035" y="1328125"/>
            <a:ext cx="15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Bosque</a:t>
            </a:r>
            <a:endParaRPr lang="es-MX" dirty="0"/>
          </a:p>
        </p:txBody>
      </p:sp>
      <p:pic>
        <p:nvPicPr>
          <p:cNvPr id="4104" name="Picture 8" descr="Science Source Stock Photo - Greater Bulldog Bat, Noctilio leporinus">
            <a:extLst>
              <a:ext uri="{FF2B5EF4-FFF2-40B4-BE49-F238E27FC236}">
                <a16:creationId xmlns:a16="http://schemas.microsoft.com/office/drawing/2014/main" id="{52328BAF-D0ED-A61E-EB3C-D88F6E174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51" y="1697457"/>
            <a:ext cx="2912550" cy="182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Science Source Stock Photo - Wagner's bonneted bat (Eumops glaucinus)">
            <a:extLst>
              <a:ext uri="{FF2B5EF4-FFF2-40B4-BE49-F238E27FC236}">
                <a16:creationId xmlns:a16="http://schemas.microsoft.com/office/drawing/2014/main" id="{03556A61-2DF4-E246-2DD9-1950D2DD7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9" t="20100"/>
          <a:stretch/>
        </p:blipFill>
        <p:spPr bwMode="auto">
          <a:xfrm>
            <a:off x="6041513" y="1696996"/>
            <a:ext cx="2681625" cy="179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Increíbles imágenes de murciélagos | National Geographic">
            <a:extLst>
              <a:ext uri="{FF2B5EF4-FFF2-40B4-BE49-F238E27FC236}">
                <a16:creationId xmlns:a16="http://schemas.microsoft.com/office/drawing/2014/main" id="{0F98236F-89BB-F646-E756-8195CE40F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855045"/>
            <a:ext cx="2504965" cy="166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65;p14">
            <a:extLst>
              <a:ext uri="{FF2B5EF4-FFF2-40B4-BE49-F238E27FC236}">
                <a16:creationId xmlns:a16="http://schemas.microsoft.com/office/drawing/2014/main" id="{C05F72BA-642B-2141-92F3-EEF4E26575E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62;p14">
            <a:extLst>
              <a:ext uri="{FF2B5EF4-FFF2-40B4-BE49-F238E27FC236}">
                <a16:creationId xmlns:a16="http://schemas.microsoft.com/office/drawing/2014/main" id="{63B42229-2F33-1F4C-BC4F-278DE5B9F015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4" name="Google Shape;64;p14">
            <a:extLst>
              <a:ext uri="{FF2B5EF4-FFF2-40B4-BE49-F238E27FC236}">
                <a16:creationId xmlns:a16="http://schemas.microsoft.com/office/drawing/2014/main" id="{013D63BB-1953-C44D-B316-DE99B37B1AD2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7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:a16="http://schemas.microsoft.com/office/drawing/2014/main" id="{B759815E-7489-138B-2CB0-0094EC9CA553}"/>
              </a:ext>
            </a:extLst>
          </p:cNvPr>
          <p:cNvGrpSpPr/>
          <p:nvPr/>
        </p:nvGrpSpPr>
        <p:grpSpPr>
          <a:xfrm>
            <a:off x="4732716" y="397324"/>
            <a:ext cx="4298133" cy="3368040"/>
            <a:chOff x="4845867" y="556699"/>
            <a:chExt cx="4158827" cy="3119120"/>
          </a:xfrm>
        </p:grpSpPr>
        <p:pic>
          <p:nvPicPr>
            <p:cNvPr id="13" name="Picture 2" descr="murciélago orejudo menor (Histiotus montanus) · NaturaLista Colombia">
              <a:extLst>
                <a:ext uri="{FF2B5EF4-FFF2-40B4-BE49-F238E27FC236}">
                  <a16:creationId xmlns:a16="http://schemas.microsoft.com/office/drawing/2014/main" id="{9E82385E-375A-9EF3-BF76-B953A23A3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5867" y="556699"/>
              <a:ext cx="4158827" cy="3119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3433640-69EE-2A2C-F7C1-41D8784659FA}"/>
                </a:ext>
              </a:extLst>
            </p:cNvPr>
            <p:cNvSpPr txBox="1"/>
            <p:nvPr/>
          </p:nvSpPr>
          <p:spPr>
            <a:xfrm flipH="1">
              <a:off x="4955350" y="3137266"/>
              <a:ext cx="1684507" cy="342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err="1">
                  <a:solidFill>
                    <a:schemeClr val="bg1">
                      <a:alpha val="68000"/>
                    </a:schemeClr>
                  </a:solidFill>
                </a:rPr>
                <a:t>NaturaLista</a:t>
              </a:r>
              <a:r>
                <a:rPr lang="es-MX" dirty="0">
                  <a:solidFill>
                    <a:schemeClr val="bg1">
                      <a:alpha val="68000"/>
                    </a:schemeClr>
                  </a:solidFill>
                </a:rPr>
                <a:t> CO</a:t>
              </a:r>
            </a:p>
          </p:txBody>
        </p:sp>
      </p:grpSp>
      <p:grpSp>
        <p:nvGrpSpPr>
          <p:cNvPr id="2" name="Gráfico 2" descr="Murciélagos contorno">
            <a:extLst>
              <a:ext uri="{FF2B5EF4-FFF2-40B4-BE49-F238E27FC236}">
                <a16:creationId xmlns:a16="http://schemas.microsoft.com/office/drawing/2014/main" id="{8928E3BA-886A-EE78-0B24-BE367B77BC7A}"/>
              </a:ext>
            </a:extLst>
          </p:cNvPr>
          <p:cNvGrpSpPr/>
          <p:nvPr/>
        </p:nvGrpSpPr>
        <p:grpSpPr>
          <a:xfrm>
            <a:off x="139306" y="98392"/>
            <a:ext cx="977981" cy="877252"/>
            <a:chOff x="5677157" y="3048000"/>
            <a:chExt cx="837052" cy="762971"/>
          </a:xfrm>
          <a:solidFill>
            <a:schemeClr val="tx1"/>
          </a:solidFill>
        </p:grpSpPr>
        <p:sp>
          <p:nvSpPr>
            <p:cNvPr id="3" name="Forma libre: forma 2">
              <a:extLst>
                <a:ext uri="{FF2B5EF4-FFF2-40B4-BE49-F238E27FC236}">
                  <a16:creationId xmlns:a16="http://schemas.microsoft.com/office/drawing/2014/main" id="{A5A3491C-417E-48B4-A17C-BF74A7DAF337}"/>
                </a:ext>
              </a:extLst>
            </p:cNvPr>
            <p:cNvSpPr/>
            <p:nvPr/>
          </p:nvSpPr>
          <p:spPr>
            <a:xfrm>
              <a:off x="5982795" y="3492827"/>
              <a:ext cx="531414" cy="318144"/>
            </a:xfrm>
            <a:custGeom>
              <a:avLst/>
              <a:gdLst>
                <a:gd name="connsiteX0" fmla="*/ 479127 w 531414"/>
                <a:gd name="connsiteY0" fmla="*/ 128578 h 318144"/>
                <a:gd name="connsiteX1" fmla="*/ 389096 w 531414"/>
                <a:gd name="connsiteY1" fmla="*/ 140151 h 318144"/>
                <a:gd name="connsiteX2" fmla="*/ 329565 w 531414"/>
                <a:gd name="connsiteY2" fmla="*/ 132397 h 318144"/>
                <a:gd name="connsiteX3" fmla="*/ 334327 w 531414"/>
                <a:gd name="connsiteY3" fmla="*/ 121920 h 318144"/>
                <a:gd name="connsiteX4" fmla="*/ 349568 w 531414"/>
                <a:gd name="connsiteY4" fmla="*/ 113347 h 318144"/>
                <a:gd name="connsiteX5" fmla="*/ 354330 w 531414"/>
                <a:gd name="connsiteY5" fmla="*/ 90487 h 318144"/>
                <a:gd name="connsiteX6" fmla="*/ 350082 w 531414"/>
                <a:gd name="connsiteY6" fmla="*/ 88973 h 318144"/>
                <a:gd name="connsiteX7" fmla="*/ 333375 w 531414"/>
                <a:gd name="connsiteY7" fmla="*/ 97155 h 318144"/>
                <a:gd name="connsiteX8" fmla="*/ 317183 w 531414"/>
                <a:gd name="connsiteY8" fmla="*/ 80010 h 318144"/>
                <a:gd name="connsiteX9" fmla="*/ 306448 w 531414"/>
                <a:gd name="connsiteY9" fmla="*/ 77657 h 318144"/>
                <a:gd name="connsiteX10" fmla="*/ 291465 w 531414"/>
                <a:gd name="connsiteY10" fmla="*/ 81915 h 318144"/>
                <a:gd name="connsiteX11" fmla="*/ 280987 w 531414"/>
                <a:gd name="connsiteY11" fmla="*/ 60960 h 318144"/>
                <a:gd name="connsiteX12" fmla="*/ 267652 w 531414"/>
                <a:gd name="connsiteY12" fmla="*/ 80010 h 318144"/>
                <a:gd name="connsiteX13" fmla="*/ 274320 w 531414"/>
                <a:gd name="connsiteY13" fmla="*/ 98107 h 318144"/>
                <a:gd name="connsiteX14" fmla="*/ 270510 w 531414"/>
                <a:gd name="connsiteY14" fmla="*/ 107632 h 318144"/>
                <a:gd name="connsiteX15" fmla="*/ 167640 w 531414"/>
                <a:gd name="connsiteY15" fmla="*/ 0 h 318144"/>
                <a:gd name="connsiteX16" fmla="*/ 0 w 531414"/>
                <a:gd name="connsiteY16" fmla="*/ 99060 h 318144"/>
                <a:gd name="connsiteX17" fmla="*/ 58245 w 531414"/>
                <a:gd name="connsiteY17" fmla="*/ 82191 h 318144"/>
                <a:gd name="connsiteX18" fmla="*/ 95221 w 531414"/>
                <a:gd name="connsiteY18" fmla="*/ 89545 h 318144"/>
                <a:gd name="connsiteX19" fmla="*/ 134274 w 531414"/>
                <a:gd name="connsiteY19" fmla="*/ 147647 h 318144"/>
                <a:gd name="connsiteX20" fmla="*/ 169135 w 531414"/>
                <a:gd name="connsiteY20" fmla="*/ 142570 h 318144"/>
                <a:gd name="connsiteX21" fmla="*/ 201911 w 531414"/>
                <a:gd name="connsiteY21" fmla="*/ 147647 h 318144"/>
                <a:gd name="connsiteX22" fmla="*/ 253346 w 531414"/>
                <a:gd name="connsiteY22" fmla="*/ 232420 h 318144"/>
                <a:gd name="connsiteX23" fmla="*/ 330737 w 531414"/>
                <a:gd name="connsiteY23" fmla="*/ 207226 h 318144"/>
                <a:gd name="connsiteX24" fmla="*/ 349558 w 531414"/>
                <a:gd name="connsiteY24" fmla="*/ 209560 h 318144"/>
                <a:gd name="connsiteX25" fmla="*/ 397183 w 531414"/>
                <a:gd name="connsiteY25" fmla="*/ 257185 h 318144"/>
                <a:gd name="connsiteX26" fmla="*/ 456238 w 531414"/>
                <a:gd name="connsiteY26" fmla="*/ 242487 h 318144"/>
                <a:gd name="connsiteX27" fmla="*/ 465763 w 531414"/>
                <a:gd name="connsiteY27" fmla="*/ 243850 h 318144"/>
                <a:gd name="connsiteX28" fmla="*/ 525771 w 531414"/>
                <a:gd name="connsiteY28" fmla="*/ 318145 h 318144"/>
                <a:gd name="connsiteX29" fmla="*/ 479127 w 531414"/>
                <a:gd name="connsiteY29" fmla="*/ 128578 h 318144"/>
                <a:gd name="connsiteX30" fmla="*/ 473097 w 531414"/>
                <a:gd name="connsiteY30" fmla="*/ 226247 h 318144"/>
                <a:gd name="connsiteX31" fmla="*/ 472735 w 531414"/>
                <a:gd name="connsiteY31" fmla="*/ 226095 h 318144"/>
                <a:gd name="connsiteX32" fmla="*/ 472373 w 531414"/>
                <a:gd name="connsiteY32" fmla="*/ 225962 h 318144"/>
                <a:gd name="connsiteX33" fmla="*/ 456295 w 531414"/>
                <a:gd name="connsiteY33" fmla="*/ 223428 h 318144"/>
                <a:gd name="connsiteX34" fmla="*/ 405260 w 531414"/>
                <a:gd name="connsiteY34" fmla="*/ 234029 h 318144"/>
                <a:gd name="connsiteX35" fmla="*/ 358092 w 531414"/>
                <a:gd name="connsiteY35" fmla="*/ 192510 h 318144"/>
                <a:gd name="connsiteX36" fmla="*/ 356359 w 531414"/>
                <a:gd name="connsiteY36" fmla="*/ 191643 h 318144"/>
                <a:gd name="connsiteX37" fmla="*/ 354454 w 531414"/>
                <a:gd name="connsiteY37" fmla="*/ 191138 h 318144"/>
                <a:gd name="connsiteX38" fmla="*/ 330718 w 531414"/>
                <a:gd name="connsiteY38" fmla="*/ 188166 h 318144"/>
                <a:gd name="connsiteX39" fmla="*/ 264843 w 531414"/>
                <a:gd name="connsiteY39" fmla="*/ 204711 h 318144"/>
                <a:gd name="connsiteX40" fmla="*/ 211684 w 531414"/>
                <a:gd name="connsiteY40" fmla="*/ 131293 h 318144"/>
                <a:gd name="connsiteX41" fmla="*/ 209893 w 531414"/>
                <a:gd name="connsiteY41" fmla="*/ 130226 h 318144"/>
                <a:gd name="connsiteX42" fmla="*/ 207912 w 531414"/>
                <a:gd name="connsiteY42" fmla="*/ 129559 h 318144"/>
                <a:gd name="connsiteX43" fmla="*/ 169107 w 531414"/>
                <a:gd name="connsiteY43" fmla="*/ 123501 h 318144"/>
                <a:gd name="connsiteX44" fmla="*/ 145113 w 531414"/>
                <a:gd name="connsiteY44" fmla="*/ 125530 h 318144"/>
                <a:gd name="connsiteX45" fmla="*/ 103346 w 531414"/>
                <a:gd name="connsiteY45" fmla="*/ 72314 h 318144"/>
                <a:gd name="connsiteX46" fmla="*/ 102927 w 531414"/>
                <a:gd name="connsiteY46" fmla="*/ 72114 h 318144"/>
                <a:gd name="connsiteX47" fmla="*/ 102499 w 531414"/>
                <a:gd name="connsiteY47" fmla="*/ 71933 h 318144"/>
                <a:gd name="connsiteX48" fmla="*/ 61084 w 531414"/>
                <a:gd name="connsiteY48" fmla="*/ 63151 h 318144"/>
                <a:gd name="connsiteX49" fmla="*/ 56950 w 531414"/>
                <a:gd name="connsiteY49" fmla="*/ 63265 h 318144"/>
                <a:gd name="connsiteX50" fmla="*/ 62151 w 531414"/>
                <a:gd name="connsiteY50" fmla="*/ 58969 h 318144"/>
                <a:gd name="connsiteX51" fmla="*/ 158477 w 531414"/>
                <a:gd name="connsiteY51" fmla="*/ 19917 h 318144"/>
                <a:gd name="connsiteX52" fmla="*/ 164544 w 531414"/>
                <a:gd name="connsiteY52" fmla="*/ 28375 h 318144"/>
                <a:gd name="connsiteX53" fmla="*/ 260671 w 531414"/>
                <a:gd name="connsiteY53" fmla="*/ 124016 h 318144"/>
                <a:gd name="connsiteX54" fmla="*/ 266681 w 531414"/>
                <a:gd name="connsiteY54" fmla="*/ 127616 h 318144"/>
                <a:gd name="connsiteX55" fmla="*/ 268700 w 531414"/>
                <a:gd name="connsiteY55" fmla="*/ 133112 h 318144"/>
                <a:gd name="connsiteX56" fmla="*/ 280930 w 531414"/>
                <a:gd name="connsiteY56" fmla="*/ 138770 h 318144"/>
                <a:gd name="connsiteX57" fmla="*/ 286588 w 531414"/>
                <a:gd name="connsiteY57" fmla="*/ 126540 h 318144"/>
                <a:gd name="connsiteX58" fmla="*/ 285083 w 531414"/>
                <a:gd name="connsiteY58" fmla="*/ 122444 h 318144"/>
                <a:gd name="connsiteX59" fmla="*/ 290179 w 531414"/>
                <a:gd name="connsiteY59" fmla="*/ 109699 h 318144"/>
                <a:gd name="connsiteX60" fmla="*/ 292084 w 531414"/>
                <a:gd name="connsiteY60" fmla="*/ 105499 h 318144"/>
                <a:gd name="connsiteX61" fmla="*/ 308491 w 531414"/>
                <a:gd name="connsiteY61" fmla="*/ 96788 h 318144"/>
                <a:gd name="connsiteX62" fmla="*/ 317202 w 531414"/>
                <a:gd name="connsiteY62" fmla="*/ 113195 h 318144"/>
                <a:gd name="connsiteX63" fmla="*/ 316144 w 531414"/>
                <a:gd name="connsiteY63" fmla="*/ 115691 h 318144"/>
                <a:gd name="connsiteX64" fmla="*/ 314582 w 531414"/>
                <a:gd name="connsiteY64" fmla="*/ 119358 h 318144"/>
                <a:gd name="connsiteX65" fmla="*/ 308658 w 531414"/>
                <a:gd name="connsiteY65" fmla="*/ 132388 h 318144"/>
                <a:gd name="connsiteX66" fmla="*/ 303819 w 531414"/>
                <a:gd name="connsiteY66" fmla="*/ 134426 h 318144"/>
                <a:gd name="connsiteX67" fmla="*/ 299058 w 531414"/>
                <a:gd name="connsiteY67" fmla="*/ 147027 h 318144"/>
                <a:gd name="connsiteX68" fmla="*/ 311201 w 531414"/>
                <a:gd name="connsiteY68" fmla="*/ 151981 h 318144"/>
                <a:gd name="connsiteX69" fmla="*/ 317868 w 531414"/>
                <a:gd name="connsiteY69" fmla="*/ 149123 h 318144"/>
                <a:gd name="connsiteX70" fmla="*/ 324898 w 531414"/>
                <a:gd name="connsiteY70" fmla="*/ 150876 h 318144"/>
                <a:gd name="connsiteX71" fmla="*/ 389049 w 531414"/>
                <a:gd name="connsiteY71" fmla="*/ 159201 h 318144"/>
                <a:gd name="connsiteX72" fmla="*/ 461734 w 531414"/>
                <a:gd name="connsiteY72" fmla="*/ 150886 h 318144"/>
                <a:gd name="connsiteX73" fmla="*/ 471535 w 531414"/>
                <a:gd name="connsiteY73" fmla="*/ 149181 h 318144"/>
                <a:gd name="connsiteX74" fmla="*/ 511226 w 531414"/>
                <a:gd name="connsiteY74" fmla="*/ 245469 h 318144"/>
                <a:gd name="connsiteX75" fmla="*/ 511769 w 531414"/>
                <a:gd name="connsiteY75" fmla="*/ 252994 h 318144"/>
                <a:gd name="connsiteX76" fmla="*/ 505920 w 531414"/>
                <a:gd name="connsiteY76" fmla="*/ 247012 h 318144"/>
                <a:gd name="connsiteX77" fmla="*/ 473097 w 531414"/>
                <a:gd name="connsiteY77" fmla="*/ 226266 h 31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531414" h="318144">
                  <a:moveTo>
                    <a:pt x="479127" y="128578"/>
                  </a:moveTo>
                  <a:cubicBezTo>
                    <a:pt x="449489" y="134926"/>
                    <a:pt x="419375" y="138797"/>
                    <a:pt x="389096" y="140151"/>
                  </a:cubicBezTo>
                  <a:cubicBezTo>
                    <a:pt x="369007" y="140054"/>
                    <a:pt x="349008" y="137450"/>
                    <a:pt x="329565" y="132397"/>
                  </a:cubicBezTo>
                  <a:lnTo>
                    <a:pt x="334327" y="121920"/>
                  </a:lnTo>
                  <a:cubicBezTo>
                    <a:pt x="340123" y="120577"/>
                    <a:pt x="345411" y="117602"/>
                    <a:pt x="349568" y="113347"/>
                  </a:cubicBezTo>
                  <a:cubicBezTo>
                    <a:pt x="357187" y="105728"/>
                    <a:pt x="359093" y="95250"/>
                    <a:pt x="354330" y="90487"/>
                  </a:cubicBezTo>
                  <a:cubicBezTo>
                    <a:pt x="353177" y="89429"/>
                    <a:pt x="351644" y="88883"/>
                    <a:pt x="350082" y="88973"/>
                  </a:cubicBezTo>
                  <a:cubicBezTo>
                    <a:pt x="343779" y="89836"/>
                    <a:pt x="337921" y="92704"/>
                    <a:pt x="333375" y="97155"/>
                  </a:cubicBezTo>
                  <a:cubicBezTo>
                    <a:pt x="330673" y="89390"/>
                    <a:pt x="324781" y="83151"/>
                    <a:pt x="317183" y="80010"/>
                  </a:cubicBezTo>
                  <a:cubicBezTo>
                    <a:pt x="313811" y="78476"/>
                    <a:pt x="310152" y="77674"/>
                    <a:pt x="306448" y="77657"/>
                  </a:cubicBezTo>
                  <a:cubicBezTo>
                    <a:pt x="301171" y="77768"/>
                    <a:pt x="296011" y="79234"/>
                    <a:pt x="291465" y="81915"/>
                  </a:cubicBezTo>
                  <a:cubicBezTo>
                    <a:pt x="290512" y="71438"/>
                    <a:pt x="287655" y="60960"/>
                    <a:pt x="280987" y="60960"/>
                  </a:cubicBezTo>
                  <a:cubicBezTo>
                    <a:pt x="273368" y="60960"/>
                    <a:pt x="267652" y="69532"/>
                    <a:pt x="267652" y="80010"/>
                  </a:cubicBezTo>
                  <a:cubicBezTo>
                    <a:pt x="267294" y="86702"/>
                    <a:pt x="269706" y="93247"/>
                    <a:pt x="274320" y="98107"/>
                  </a:cubicBezTo>
                  <a:lnTo>
                    <a:pt x="270510" y="107632"/>
                  </a:lnTo>
                  <a:cubicBezTo>
                    <a:pt x="218122" y="76200"/>
                    <a:pt x="199072" y="42863"/>
                    <a:pt x="167640" y="0"/>
                  </a:cubicBezTo>
                  <a:cubicBezTo>
                    <a:pt x="99265" y="4735"/>
                    <a:pt x="37131" y="41450"/>
                    <a:pt x="0" y="99060"/>
                  </a:cubicBezTo>
                  <a:cubicBezTo>
                    <a:pt x="17523" y="88252"/>
                    <a:pt x="37659" y="82420"/>
                    <a:pt x="58245" y="82191"/>
                  </a:cubicBezTo>
                  <a:cubicBezTo>
                    <a:pt x="70936" y="82167"/>
                    <a:pt x="83506" y="84667"/>
                    <a:pt x="95221" y="89545"/>
                  </a:cubicBezTo>
                  <a:cubicBezTo>
                    <a:pt x="113319" y="98117"/>
                    <a:pt x="134274" y="147647"/>
                    <a:pt x="134274" y="147647"/>
                  </a:cubicBezTo>
                  <a:cubicBezTo>
                    <a:pt x="145576" y="144228"/>
                    <a:pt x="157327" y="142516"/>
                    <a:pt x="169135" y="142570"/>
                  </a:cubicBezTo>
                  <a:cubicBezTo>
                    <a:pt x="180263" y="142494"/>
                    <a:pt x="191329" y="144209"/>
                    <a:pt x="201911" y="147647"/>
                  </a:cubicBezTo>
                  <a:cubicBezTo>
                    <a:pt x="240011" y="170507"/>
                    <a:pt x="253346" y="232420"/>
                    <a:pt x="253346" y="232420"/>
                  </a:cubicBezTo>
                  <a:cubicBezTo>
                    <a:pt x="253346" y="232420"/>
                    <a:pt x="292541" y="207226"/>
                    <a:pt x="330737" y="207226"/>
                  </a:cubicBezTo>
                  <a:cubicBezTo>
                    <a:pt x="337085" y="207179"/>
                    <a:pt x="343412" y="207964"/>
                    <a:pt x="349558" y="209560"/>
                  </a:cubicBezTo>
                  <a:cubicBezTo>
                    <a:pt x="369808" y="220355"/>
                    <a:pt x="386387" y="236934"/>
                    <a:pt x="397183" y="257185"/>
                  </a:cubicBezTo>
                  <a:cubicBezTo>
                    <a:pt x="397183" y="257185"/>
                    <a:pt x="434273" y="242487"/>
                    <a:pt x="456238" y="242487"/>
                  </a:cubicBezTo>
                  <a:cubicBezTo>
                    <a:pt x="459468" y="242389"/>
                    <a:pt x="462690" y="242850"/>
                    <a:pt x="465763" y="243850"/>
                  </a:cubicBezTo>
                  <a:cubicBezTo>
                    <a:pt x="496389" y="257732"/>
                    <a:pt x="518642" y="285283"/>
                    <a:pt x="525771" y="318145"/>
                  </a:cubicBezTo>
                  <a:cubicBezTo>
                    <a:pt x="525771" y="318145"/>
                    <a:pt x="555336" y="214303"/>
                    <a:pt x="479127" y="128578"/>
                  </a:cubicBezTo>
                  <a:close/>
                  <a:moveTo>
                    <a:pt x="473097" y="226247"/>
                  </a:moveTo>
                  <a:lnTo>
                    <a:pt x="472735" y="226095"/>
                  </a:lnTo>
                  <a:lnTo>
                    <a:pt x="472373" y="225962"/>
                  </a:lnTo>
                  <a:cubicBezTo>
                    <a:pt x="467207" y="224169"/>
                    <a:pt x="461762" y="223311"/>
                    <a:pt x="456295" y="223428"/>
                  </a:cubicBezTo>
                  <a:cubicBezTo>
                    <a:pt x="438865" y="224512"/>
                    <a:pt x="421679" y="228082"/>
                    <a:pt x="405260" y="234029"/>
                  </a:cubicBezTo>
                  <a:cubicBezTo>
                    <a:pt x="393125" y="216579"/>
                    <a:pt x="376940" y="202333"/>
                    <a:pt x="358092" y="192510"/>
                  </a:cubicBezTo>
                  <a:lnTo>
                    <a:pt x="356359" y="191643"/>
                  </a:lnTo>
                  <a:lnTo>
                    <a:pt x="354454" y="191138"/>
                  </a:lnTo>
                  <a:cubicBezTo>
                    <a:pt x="346704" y="189123"/>
                    <a:pt x="338725" y="188124"/>
                    <a:pt x="330718" y="188166"/>
                  </a:cubicBezTo>
                  <a:cubicBezTo>
                    <a:pt x="307844" y="189019"/>
                    <a:pt x="285404" y="194655"/>
                    <a:pt x="264843" y="204711"/>
                  </a:cubicBezTo>
                  <a:cubicBezTo>
                    <a:pt x="256518" y="181851"/>
                    <a:pt x="240078" y="148352"/>
                    <a:pt x="211684" y="131293"/>
                  </a:cubicBezTo>
                  <a:lnTo>
                    <a:pt x="209893" y="130226"/>
                  </a:lnTo>
                  <a:lnTo>
                    <a:pt x="207912" y="129559"/>
                  </a:lnTo>
                  <a:cubicBezTo>
                    <a:pt x="195386" y="125466"/>
                    <a:pt x="182284" y="123420"/>
                    <a:pt x="169107" y="123501"/>
                  </a:cubicBezTo>
                  <a:cubicBezTo>
                    <a:pt x="161067" y="123507"/>
                    <a:pt x="153041" y="124186"/>
                    <a:pt x="145113" y="125530"/>
                  </a:cubicBezTo>
                  <a:cubicBezTo>
                    <a:pt x="135750" y="106337"/>
                    <a:pt x="120501" y="80439"/>
                    <a:pt x="103346" y="72314"/>
                  </a:cubicBezTo>
                  <a:lnTo>
                    <a:pt x="102927" y="72114"/>
                  </a:lnTo>
                  <a:lnTo>
                    <a:pt x="102499" y="71933"/>
                  </a:lnTo>
                  <a:cubicBezTo>
                    <a:pt x="89361" y="66454"/>
                    <a:pt x="75315" y="63476"/>
                    <a:pt x="61084" y="63151"/>
                  </a:cubicBezTo>
                  <a:cubicBezTo>
                    <a:pt x="59705" y="63097"/>
                    <a:pt x="58323" y="63136"/>
                    <a:pt x="56950" y="63265"/>
                  </a:cubicBezTo>
                  <a:cubicBezTo>
                    <a:pt x="58541" y="61770"/>
                    <a:pt x="60360" y="60350"/>
                    <a:pt x="62151" y="58969"/>
                  </a:cubicBezTo>
                  <a:cubicBezTo>
                    <a:pt x="90006" y="37252"/>
                    <a:pt x="123363" y="23729"/>
                    <a:pt x="158477" y="19917"/>
                  </a:cubicBezTo>
                  <a:cubicBezTo>
                    <a:pt x="160541" y="22774"/>
                    <a:pt x="162563" y="25594"/>
                    <a:pt x="164544" y="28375"/>
                  </a:cubicBezTo>
                  <a:cubicBezTo>
                    <a:pt x="190081" y="64065"/>
                    <a:pt x="212169" y="94888"/>
                    <a:pt x="260671" y="124016"/>
                  </a:cubicBezTo>
                  <a:lnTo>
                    <a:pt x="266681" y="127616"/>
                  </a:lnTo>
                  <a:lnTo>
                    <a:pt x="268700" y="133112"/>
                  </a:lnTo>
                  <a:cubicBezTo>
                    <a:pt x="270515" y="138052"/>
                    <a:pt x="275991" y="140584"/>
                    <a:pt x="280930" y="138770"/>
                  </a:cubicBezTo>
                  <a:cubicBezTo>
                    <a:pt x="285870" y="136955"/>
                    <a:pt x="288403" y="131479"/>
                    <a:pt x="286588" y="126540"/>
                  </a:cubicBezTo>
                  <a:lnTo>
                    <a:pt x="285083" y="122444"/>
                  </a:lnTo>
                  <a:lnTo>
                    <a:pt x="290179" y="109699"/>
                  </a:lnTo>
                  <a:lnTo>
                    <a:pt x="292084" y="105499"/>
                  </a:lnTo>
                  <a:cubicBezTo>
                    <a:pt x="294209" y="98563"/>
                    <a:pt x="301555" y="94663"/>
                    <a:pt x="308491" y="96788"/>
                  </a:cubicBezTo>
                  <a:cubicBezTo>
                    <a:pt x="315427" y="98913"/>
                    <a:pt x="319327" y="106259"/>
                    <a:pt x="317202" y="113195"/>
                  </a:cubicBezTo>
                  <a:cubicBezTo>
                    <a:pt x="316936" y="114061"/>
                    <a:pt x="316581" y="114897"/>
                    <a:pt x="316144" y="115691"/>
                  </a:cubicBezTo>
                  <a:lnTo>
                    <a:pt x="314582" y="119358"/>
                  </a:lnTo>
                  <a:lnTo>
                    <a:pt x="308658" y="132388"/>
                  </a:lnTo>
                  <a:lnTo>
                    <a:pt x="303819" y="134426"/>
                  </a:lnTo>
                  <a:cubicBezTo>
                    <a:pt x="299025" y="136591"/>
                    <a:pt x="296893" y="142233"/>
                    <a:pt x="299058" y="147027"/>
                  </a:cubicBezTo>
                  <a:cubicBezTo>
                    <a:pt x="301143" y="151646"/>
                    <a:pt x="306480" y="153822"/>
                    <a:pt x="311201" y="151981"/>
                  </a:cubicBezTo>
                  <a:lnTo>
                    <a:pt x="317868" y="149123"/>
                  </a:lnTo>
                  <a:lnTo>
                    <a:pt x="324898" y="150876"/>
                  </a:lnTo>
                  <a:cubicBezTo>
                    <a:pt x="345855" y="156292"/>
                    <a:pt x="367403" y="159088"/>
                    <a:pt x="389049" y="159201"/>
                  </a:cubicBezTo>
                  <a:cubicBezTo>
                    <a:pt x="413477" y="158614"/>
                    <a:pt x="437804" y="155832"/>
                    <a:pt x="461734" y="150886"/>
                  </a:cubicBezTo>
                  <a:lnTo>
                    <a:pt x="471535" y="149181"/>
                  </a:lnTo>
                  <a:cubicBezTo>
                    <a:pt x="493652" y="176850"/>
                    <a:pt x="507421" y="210252"/>
                    <a:pt x="511226" y="245469"/>
                  </a:cubicBezTo>
                  <a:cubicBezTo>
                    <a:pt x="511512" y="247983"/>
                    <a:pt x="511702" y="250565"/>
                    <a:pt x="511769" y="252994"/>
                  </a:cubicBezTo>
                  <a:cubicBezTo>
                    <a:pt x="509925" y="250899"/>
                    <a:pt x="507973" y="248903"/>
                    <a:pt x="505920" y="247012"/>
                  </a:cubicBezTo>
                  <a:cubicBezTo>
                    <a:pt x="496252" y="238264"/>
                    <a:pt x="485148" y="231246"/>
                    <a:pt x="473097" y="2262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  <p:sp>
          <p:nvSpPr>
            <p:cNvPr id="4" name="Forma libre: forma 3">
              <a:extLst>
                <a:ext uri="{FF2B5EF4-FFF2-40B4-BE49-F238E27FC236}">
                  <a16:creationId xmlns:a16="http://schemas.microsoft.com/office/drawing/2014/main" id="{F3514902-89DF-3EF6-D2D7-A60FA121C1A9}"/>
                </a:ext>
              </a:extLst>
            </p:cNvPr>
            <p:cNvSpPr/>
            <p:nvPr/>
          </p:nvSpPr>
          <p:spPr>
            <a:xfrm>
              <a:off x="5677157" y="3048000"/>
              <a:ext cx="780954" cy="466725"/>
            </a:xfrm>
            <a:custGeom>
              <a:avLst/>
              <a:gdLst>
                <a:gd name="connsiteX0" fmla="*/ 484689 w 780954"/>
                <a:gd name="connsiteY0" fmla="*/ 217170 h 466725"/>
                <a:gd name="connsiteX1" fmla="*/ 532391 w 780954"/>
                <a:gd name="connsiteY1" fmla="*/ 209550 h 466725"/>
                <a:gd name="connsiteX2" fmla="*/ 583759 w 780954"/>
                <a:gd name="connsiteY2" fmla="*/ 217170 h 466725"/>
                <a:gd name="connsiteX3" fmla="*/ 640909 w 780954"/>
                <a:gd name="connsiteY3" fmla="*/ 131445 h 466725"/>
                <a:gd name="connsiteX4" fmla="*/ 694525 w 780954"/>
                <a:gd name="connsiteY4" fmla="*/ 120815 h 466725"/>
                <a:gd name="connsiteX5" fmla="*/ 780955 w 780954"/>
                <a:gd name="connsiteY5" fmla="*/ 145733 h 466725"/>
                <a:gd name="connsiteX6" fmla="*/ 536134 w 780954"/>
                <a:gd name="connsiteY6" fmla="*/ 0 h 466725"/>
                <a:gd name="connsiteX7" fmla="*/ 384686 w 780954"/>
                <a:gd name="connsiteY7" fmla="*/ 160020 h 466725"/>
                <a:gd name="connsiteX8" fmla="*/ 378971 w 780954"/>
                <a:gd name="connsiteY8" fmla="*/ 144780 h 466725"/>
                <a:gd name="connsiteX9" fmla="*/ 386591 w 780954"/>
                <a:gd name="connsiteY9" fmla="*/ 120015 h 466725"/>
                <a:gd name="connsiteX10" fmla="*/ 367541 w 780954"/>
                <a:gd name="connsiteY10" fmla="*/ 91440 h 466725"/>
                <a:gd name="connsiteX11" fmla="*/ 352301 w 780954"/>
                <a:gd name="connsiteY11" fmla="*/ 120015 h 466725"/>
                <a:gd name="connsiteX12" fmla="*/ 332908 w 780954"/>
                <a:gd name="connsiteY12" fmla="*/ 115929 h 466725"/>
                <a:gd name="connsiteX13" fmla="*/ 317059 w 780954"/>
                <a:gd name="connsiteY13" fmla="*/ 119063 h 466725"/>
                <a:gd name="connsiteX14" fmla="*/ 292294 w 780954"/>
                <a:gd name="connsiteY14" fmla="*/ 147638 h 466725"/>
                <a:gd name="connsiteX15" fmla="*/ 265290 w 780954"/>
                <a:gd name="connsiteY15" fmla="*/ 133836 h 466725"/>
                <a:gd name="connsiteX16" fmla="*/ 258956 w 780954"/>
                <a:gd name="connsiteY16" fmla="*/ 136208 h 466725"/>
                <a:gd name="connsiteX17" fmla="*/ 265624 w 780954"/>
                <a:gd name="connsiteY17" fmla="*/ 169545 h 466725"/>
                <a:gd name="connsiteX18" fmla="*/ 291341 w 780954"/>
                <a:gd name="connsiteY18" fmla="*/ 181928 h 466725"/>
                <a:gd name="connsiteX19" fmla="*/ 297056 w 780954"/>
                <a:gd name="connsiteY19" fmla="*/ 195263 h 466725"/>
                <a:gd name="connsiteX20" fmla="*/ 210074 w 780954"/>
                <a:gd name="connsiteY20" fmla="*/ 205883 h 466725"/>
                <a:gd name="connsiteX21" fmla="*/ 77000 w 780954"/>
                <a:gd name="connsiteY21" fmla="*/ 188595 h 466725"/>
                <a:gd name="connsiteX22" fmla="*/ 7420 w 780954"/>
                <a:gd name="connsiteY22" fmla="*/ 466725 h 466725"/>
                <a:gd name="connsiteX23" fmla="*/ 96003 w 780954"/>
                <a:gd name="connsiteY23" fmla="*/ 358140 h 466725"/>
                <a:gd name="connsiteX24" fmla="*/ 109833 w 780954"/>
                <a:gd name="connsiteY24" fmla="*/ 356235 h 466725"/>
                <a:gd name="connsiteX25" fmla="*/ 196977 w 780954"/>
                <a:gd name="connsiteY25" fmla="*/ 378143 h 466725"/>
                <a:gd name="connsiteX26" fmla="*/ 267462 w 780954"/>
                <a:gd name="connsiteY26" fmla="*/ 307658 h 466725"/>
                <a:gd name="connsiteX27" fmla="*/ 293275 w 780954"/>
                <a:gd name="connsiteY27" fmla="*/ 304800 h 466725"/>
                <a:gd name="connsiteX28" fmla="*/ 409480 w 780954"/>
                <a:gd name="connsiteY28" fmla="*/ 342005 h 466725"/>
                <a:gd name="connsiteX29" fmla="*/ 484689 w 780954"/>
                <a:gd name="connsiteY29" fmla="*/ 217170 h 466725"/>
                <a:gd name="connsiteX30" fmla="*/ 293275 w 780954"/>
                <a:gd name="connsiteY30" fmla="*/ 285750 h 466725"/>
                <a:gd name="connsiteX31" fmla="*/ 263004 w 780954"/>
                <a:gd name="connsiteY31" fmla="*/ 289198 h 466725"/>
                <a:gd name="connsiteX32" fmla="*/ 260957 w 780954"/>
                <a:gd name="connsiteY32" fmla="*/ 289798 h 466725"/>
                <a:gd name="connsiteX33" fmla="*/ 258975 w 780954"/>
                <a:gd name="connsiteY33" fmla="*/ 290674 h 466725"/>
                <a:gd name="connsiteX34" fmla="*/ 188757 w 780954"/>
                <a:gd name="connsiteY34" fmla="*/ 354768 h 466725"/>
                <a:gd name="connsiteX35" fmla="*/ 109852 w 780954"/>
                <a:gd name="connsiteY35" fmla="*/ 337185 h 466725"/>
                <a:gd name="connsiteX36" fmla="*/ 89850 w 780954"/>
                <a:gd name="connsiteY36" fmla="*/ 340119 h 466725"/>
                <a:gd name="connsiteX37" fmla="*/ 89288 w 780954"/>
                <a:gd name="connsiteY37" fmla="*/ 340309 h 466725"/>
                <a:gd name="connsiteX38" fmla="*/ 88745 w 780954"/>
                <a:gd name="connsiteY38" fmla="*/ 340538 h 466725"/>
                <a:gd name="connsiteX39" fmla="*/ 27785 w 780954"/>
                <a:gd name="connsiteY39" fmla="*/ 385191 h 466725"/>
                <a:gd name="connsiteX40" fmla="*/ 19212 w 780954"/>
                <a:gd name="connsiteY40" fmla="*/ 396535 h 466725"/>
                <a:gd name="connsiteX41" fmla="*/ 19717 w 780954"/>
                <a:gd name="connsiteY41" fmla="*/ 377485 h 466725"/>
                <a:gd name="connsiteX42" fmla="*/ 84382 w 780954"/>
                <a:gd name="connsiteY42" fmla="*/ 209207 h 466725"/>
                <a:gd name="connsiteX43" fmla="*/ 97098 w 780954"/>
                <a:gd name="connsiteY43" fmla="*/ 211512 h 466725"/>
                <a:gd name="connsiteX44" fmla="*/ 210007 w 780954"/>
                <a:gd name="connsiteY44" fmla="*/ 224847 h 466725"/>
                <a:gd name="connsiteX45" fmla="*/ 301333 w 780954"/>
                <a:gd name="connsiteY45" fmla="*/ 213722 h 466725"/>
                <a:gd name="connsiteX46" fmla="*/ 306648 w 780954"/>
                <a:gd name="connsiteY46" fmla="*/ 212484 h 466725"/>
                <a:gd name="connsiteX47" fmla="*/ 322888 w 780954"/>
                <a:gd name="connsiteY47" fmla="*/ 218694 h 466725"/>
                <a:gd name="connsiteX48" fmla="*/ 326289 w 780954"/>
                <a:gd name="connsiteY48" fmla="*/ 219323 h 466725"/>
                <a:gd name="connsiteX49" fmla="*/ 335776 w 780954"/>
                <a:gd name="connsiteY49" fmla="*/ 209761 h 466725"/>
                <a:gd name="connsiteX50" fmla="*/ 329679 w 780954"/>
                <a:gd name="connsiteY50" fmla="*/ 200911 h 466725"/>
                <a:gd name="connsiteX51" fmla="*/ 318316 w 780954"/>
                <a:gd name="connsiteY51" fmla="*/ 196558 h 466725"/>
                <a:gd name="connsiteX52" fmla="*/ 310144 w 780954"/>
                <a:gd name="connsiteY52" fmla="*/ 177727 h 466725"/>
                <a:gd name="connsiteX53" fmla="*/ 308353 w 780954"/>
                <a:gd name="connsiteY53" fmla="*/ 171793 h 466725"/>
                <a:gd name="connsiteX54" fmla="*/ 324736 w 780954"/>
                <a:gd name="connsiteY54" fmla="*/ 135903 h 466725"/>
                <a:gd name="connsiteX55" fmla="*/ 355797 w 780954"/>
                <a:gd name="connsiteY55" fmla="*/ 144475 h 466725"/>
                <a:gd name="connsiteX56" fmla="*/ 359921 w 780954"/>
                <a:gd name="connsiteY56" fmla="*/ 149819 h 466725"/>
                <a:gd name="connsiteX57" fmla="*/ 363227 w 780954"/>
                <a:gd name="connsiteY57" fmla="*/ 156334 h 466725"/>
                <a:gd name="connsiteX58" fmla="*/ 370342 w 780954"/>
                <a:gd name="connsiteY58" fmla="*/ 176079 h 466725"/>
                <a:gd name="connsiteX59" fmla="*/ 364903 w 780954"/>
                <a:gd name="connsiteY59" fmla="*/ 187328 h 466725"/>
                <a:gd name="connsiteX60" fmla="*/ 369562 w 780954"/>
                <a:gd name="connsiteY60" fmla="*/ 199967 h 466725"/>
                <a:gd name="connsiteX61" fmla="*/ 382048 w 780954"/>
                <a:gd name="connsiteY61" fmla="*/ 195624 h 466725"/>
                <a:gd name="connsiteX62" fmla="*/ 389858 w 780954"/>
                <a:gd name="connsiteY62" fmla="*/ 179432 h 466725"/>
                <a:gd name="connsiteX63" fmla="*/ 389992 w 780954"/>
                <a:gd name="connsiteY63" fmla="*/ 178937 h 466725"/>
                <a:gd name="connsiteX64" fmla="*/ 394545 w 780954"/>
                <a:gd name="connsiteY64" fmla="*/ 176155 h 466725"/>
                <a:gd name="connsiteX65" fmla="*/ 536305 w 780954"/>
                <a:gd name="connsiteY65" fmla="*/ 32680 h 466725"/>
                <a:gd name="connsiteX66" fmla="*/ 545421 w 780954"/>
                <a:gd name="connsiteY66" fmla="*/ 19669 h 466725"/>
                <a:gd name="connsiteX67" fmla="*/ 710622 w 780954"/>
                <a:gd name="connsiteY67" fmla="*/ 92859 h 466725"/>
                <a:gd name="connsiteX68" fmla="*/ 722443 w 780954"/>
                <a:gd name="connsiteY68" fmla="*/ 104289 h 466725"/>
                <a:gd name="connsiteX69" fmla="*/ 694497 w 780954"/>
                <a:gd name="connsiteY69" fmla="*/ 101603 h 466725"/>
                <a:gd name="connsiteX70" fmla="*/ 633537 w 780954"/>
                <a:gd name="connsiteY70" fmla="*/ 113690 h 466725"/>
                <a:gd name="connsiteX71" fmla="*/ 633051 w 780954"/>
                <a:gd name="connsiteY71" fmla="*/ 113890 h 466725"/>
                <a:gd name="connsiteX72" fmla="*/ 632660 w 780954"/>
                <a:gd name="connsiteY72" fmla="*/ 114300 h 466725"/>
                <a:gd name="connsiteX73" fmla="*/ 572996 w 780954"/>
                <a:gd name="connsiteY73" fmla="*/ 194748 h 466725"/>
                <a:gd name="connsiteX74" fmla="*/ 532391 w 780954"/>
                <a:gd name="connsiteY74" fmla="*/ 190500 h 466725"/>
                <a:gd name="connsiteX75" fmla="*/ 478460 w 780954"/>
                <a:gd name="connsiteY75" fmla="*/ 199168 h 466725"/>
                <a:gd name="connsiteX76" fmla="*/ 476460 w 780954"/>
                <a:gd name="connsiteY76" fmla="*/ 199958 h 466725"/>
                <a:gd name="connsiteX77" fmla="*/ 474850 w 780954"/>
                <a:gd name="connsiteY77" fmla="*/ 200863 h 466725"/>
                <a:gd name="connsiteX78" fmla="*/ 397621 w 780954"/>
                <a:gd name="connsiteY78" fmla="*/ 313839 h 466725"/>
                <a:gd name="connsiteX79" fmla="*/ 293275 w 780954"/>
                <a:gd name="connsiteY79" fmla="*/ 285750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80954" h="466725">
                  <a:moveTo>
                    <a:pt x="484689" y="217170"/>
                  </a:moveTo>
                  <a:cubicBezTo>
                    <a:pt x="500056" y="211999"/>
                    <a:pt x="516177" y="209423"/>
                    <a:pt x="532391" y="209550"/>
                  </a:cubicBezTo>
                  <a:cubicBezTo>
                    <a:pt x="549799" y="209493"/>
                    <a:pt x="567117" y="212062"/>
                    <a:pt x="583759" y="217170"/>
                  </a:cubicBezTo>
                  <a:cubicBezTo>
                    <a:pt x="583759" y="217170"/>
                    <a:pt x="615191" y="143828"/>
                    <a:pt x="640909" y="131445"/>
                  </a:cubicBezTo>
                  <a:cubicBezTo>
                    <a:pt x="657899" y="124380"/>
                    <a:pt x="676125" y="120767"/>
                    <a:pt x="694525" y="120815"/>
                  </a:cubicBezTo>
                  <a:cubicBezTo>
                    <a:pt x="725049" y="121213"/>
                    <a:pt x="754904" y="129820"/>
                    <a:pt x="780955" y="145733"/>
                  </a:cubicBezTo>
                  <a:cubicBezTo>
                    <a:pt x="780955" y="145733"/>
                    <a:pt x="702840" y="9525"/>
                    <a:pt x="536134" y="0"/>
                  </a:cubicBezTo>
                  <a:cubicBezTo>
                    <a:pt x="491366" y="62865"/>
                    <a:pt x="462791" y="112395"/>
                    <a:pt x="384686" y="160020"/>
                  </a:cubicBezTo>
                  <a:lnTo>
                    <a:pt x="378971" y="144780"/>
                  </a:lnTo>
                  <a:cubicBezTo>
                    <a:pt x="384164" y="137587"/>
                    <a:pt x="386843" y="128883"/>
                    <a:pt x="386591" y="120015"/>
                  </a:cubicBezTo>
                  <a:cubicBezTo>
                    <a:pt x="386591" y="103823"/>
                    <a:pt x="378019" y="91440"/>
                    <a:pt x="367541" y="91440"/>
                  </a:cubicBezTo>
                  <a:cubicBezTo>
                    <a:pt x="358969" y="91440"/>
                    <a:pt x="353254" y="105728"/>
                    <a:pt x="352301" y="120015"/>
                  </a:cubicBezTo>
                  <a:cubicBezTo>
                    <a:pt x="346170" y="117385"/>
                    <a:pt x="339579" y="115996"/>
                    <a:pt x="332908" y="115929"/>
                  </a:cubicBezTo>
                  <a:cubicBezTo>
                    <a:pt x="327469" y="115906"/>
                    <a:pt x="322080" y="116972"/>
                    <a:pt x="317059" y="119063"/>
                  </a:cubicBezTo>
                  <a:cubicBezTo>
                    <a:pt x="304898" y="124340"/>
                    <a:pt x="295790" y="134850"/>
                    <a:pt x="292294" y="147638"/>
                  </a:cubicBezTo>
                  <a:cubicBezTo>
                    <a:pt x="284859" y="140463"/>
                    <a:pt x="275460" y="135659"/>
                    <a:pt x="265290" y="133836"/>
                  </a:cubicBezTo>
                  <a:cubicBezTo>
                    <a:pt x="262944" y="133725"/>
                    <a:pt x="260654" y="134583"/>
                    <a:pt x="258956" y="136208"/>
                  </a:cubicBezTo>
                  <a:cubicBezTo>
                    <a:pt x="251336" y="143828"/>
                    <a:pt x="254194" y="159068"/>
                    <a:pt x="265624" y="169545"/>
                  </a:cubicBezTo>
                  <a:cubicBezTo>
                    <a:pt x="272413" y="176652"/>
                    <a:pt x="281552" y="181052"/>
                    <a:pt x="291341" y="181928"/>
                  </a:cubicBezTo>
                  <a:lnTo>
                    <a:pt x="297056" y="195263"/>
                  </a:lnTo>
                  <a:cubicBezTo>
                    <a:pt x="268576" y="202182"/>
                    <a:pt x="239383" y="205747"/>
                    <a:pt x="210074" y="205883"/>
                  </a:cubicBezTo>
                  <a:cubicBezTo>
                    <a:pt x="164811" y="205883"/>
                    <a:pt x="125302" y="197044"/>
                    <a:pt x="77000" y="188595"/>
                  </a:cubicBezTo>
                  <a:cubicBezTo>
                    <a:pt x="-33537" y="314325"/>
                    <a:pt x="7420" y="466725"/>
                    <a:pt x="7420" y="466725"/>
                  </a:cubicBezTo>
                  <a:cubicBezTo>
                    <a:pt x="7420" y="466725"/>
                    <a:pt x="22660" y="388620"/>
                    <a:pt x="96003" y="358140"/>
                  </a:cubicBezTo>
                  <a:cubicBezTo>
                    <a:pt x="100478" y="356759"/>
                    <a:pt x="105150" y="356115"/>
                    <a:pt x="109833" y="356235"/>
                  </a:cubicBezTo>
                  <a:cubicBezTo>
                    <a:pt x="142589" y="356235"/>
                    <a:pt x="196977" y="378143"/>
                    <a:pt x="196977" y="378143"/>
                  </a:cubicBezTo>
                  <a:cubicBezTo>
                    <a:pt x="213023" y="348223"/>
                    <a:pt x="237542" y="323703"/>
                    <a:pt x="267462" y="307658"/>
                  </a:cubicBezTo>
                  <a:cubicBezTo>
                    <a:pt x="275922" y="305681"/>
                    <a:pt x="284587" y="304722"/>
                    <a:pt x="293275" y="304800"/>
                  </a:cubicBezTo>
                  <a:cubicBezTo>
                    <a:pt x="350044" y="304800"/>
                    <a:pt x="409480" y="342005"/>
                    <a:pt x="409480" y="342005"/>
                  </a:cubicBezTo>
                  <a:cubicBezTo>
                    <a:pt x="409480" y="342005"/>
                    <a:pt x="429435" y="250508"/>
                    <a:pt x="484689" y="217170"/>
                  </a:cubicBezTo>
                  <a:close/>
                  <a:moveTo>
                    <a:pt x="293275" y="285750"/>
                  </a:moveTo>
                  <a:cubicBezTo>
                    <a:pt x="283084" y="285694"/>
                    <a:pt x="272922" y="286851"/>
                    <a:pt x="263004" y="289198"/>
                  </a:cubicBezTo>
                  <a:cubicBezTo>
                    <a:pt x="263004" y="289198"/>
                    <a:pt x="261681" y="289522"/>
                    <a:pt x="260957" y="289798"/>
                  </a:cubicBezTo>
                  <a:cubicBezTo>
                    <a:pt x="260233" y="290074"/>
                    <a:pt x="258975" y="290674"/>
                    <a:pt x="258975" y="290674"/>
                  </a:cubicBezTo>
                  <a:cubicBezTo>
                    <a:pt x="230459" y="305661"/>
                    <a:pt x="206277" y="327733"/>
                    <a:pt x="188757" y="354768"/>
                  </a:cubicBezTo>
                  <a:cubicBezTo>
                    <a:pt x="163470" y="345036"/>
                    <a:pt x="136879" y="339110"/>
                    <a:pt x="109852" y="337185"/>
                  </a:cubicBezTo>
                  <a:cubicBezTo>
                    <a:pt x="103067" y="337045"/>
                    <a:pt x="96307" y="338036"/>
                    <a:pt x="89850" y="340119"/>
                  </a:cubicBezTo>
                  <a:lnTo>
                    <a:pt x="89288" y="340309"/>
                  </a:lnTo>
                  <a:lnTo>
                    <a:pt x="88745" y="340538"/>
                  </a:lnTo>
                  <a:cubicBezTo>
                    <a:pt x="65144" y="350329"/>
                    <a:pt x="44238" y="365642"/>
                    <a:pt x="27785" y="385191"/>
                  </a:cubicBezTo>
                  <a:cubicBezTo>
                    <a:pt x="24660" y="388763"/>
                    <a:pt x="21795" y="392554"/>
                    <a:pt x="19212" y="396535"/>
                  </a:cubicBezTo>
                  <a:cubicBezTo>
                    <a:pt x="19062" y="390181"/>
                    <a:pt x="19230" y="383823"/>
                    <a:pt x="19717" y="377485"/>
                  </a:cubicBezTo>
                  <a:cubicBezTo>
                    <a:pt x="22961" y="315971"/>
                    <a:pt x="45598" y="257064"/>
                    <a:pt x="84382" y="209207"/>
                  </a:cubicBezTo>
                  <a:lnTo>
                    <a:pt x="97098" y="211512"/>
                  </a:lnTo>
                  <a:cubicBezTo>
                    <a:pt x="134243" y="219432"/>
                    <a:pt x="172040" y="223897"/>
                    <a:pt x="210007" y="224847"/>
                  </a:cubicBezTo>
                  <a:cubicBezTo>
                    <a:pt x="240778" y="224692"/>
                    <a:pt x="271426" y="220959"/>
                    <a:pt x="301333" y="213722"/>
                  </a:cubicBezTo>
                  <a:lnTo>
                    <a:pt x="306648" y="212484"/>
                  </a:lnTo>
                  <a:lnTo>
                    <a:pt x="322888" y="218694"/>
                  </a:lnTo>
                  <a:cubicBezTo>
                    <a:pt x="323973" y="219111"/>
                    <a:pt x="325126" y="219325"/>
                    <a:pt x="326289" y="219323"/>
                  </a:cubicBezTo>
                  <a:cubicBezTo>
                    <a:pt x="331549" y="219303"/>
                    <a:pt x="335797" y="215021"/>
                    <a:pt x="335776" y="209761"/>
                  </a:cubicBezTo>
                  <a:cubicBezTo>
                    <a:pt x="335761" y="205836"/>
                    <a:pt x="333341" y="202323"/>
                    <a:pt x="329679" y="200911"/>
                  </a:cubicBezTo>
                  <a:lnTo>
                    <a:pt x="318316" y="196558"/>
                  </a:lnTo>
                  <a:cubicBezTo>
                    <a:pt x="318316" y="196558"/>
                    <a:pt x="310991" y="179737"/>
                    <a:pt x="310144" y="177727"/>
                  </a:cubicBezTo>
                  <a:cubicBezTo>
                    <a:pt x="309368" y="175808"/>
                    <a:pt x="308769" y="173821"/>
                    <a:pt x="308353" y="171793"/>
                  </a:cubicBezTo>
                  <a:cubicBezTo>
                    <a:pt x="304145" y="157422"/>
                    <a:pt x="311121" y="142139"/>
                    <a:pt x="324736" y="135903"/>
                  </a:cubicBezTo>
                  <a:cubicBezTo>
                    <a:pt x="335868" y="132113"/>
                    <a:pt x="348185" y="135512"/>
                    <a:pt x="355797" y="144475"/>
                  </a:cubicBezTo>
                  <a:cubicBezTo>
                    <a:pt x="357292" y="146160"/>
                    <a:pt x="358671" y="147945"/>
                    <a:pt x="359921" y="149819"/>
                  </a:cubicBezTo>
                  <a:cubicBezTo>
                    <a:pt x="361252" y="151867"/>
                    <a:pt x="362360" y="154051"/>
                    <a:pt x="363227" y="156334"/>
                  </a:cubicBezTo>
                  <a:lnTo>
                    <a:pt x="370342" y="176079"/>
                  </a:lnTo>
                  <a:lnTo>
                    <a:pt x="364903" y="187328"/>
                  </a:lnTo>
                  <a:cubicBezTo>
                    <a:pt x="362699" y="192105"/>
                    <a:pt x="364785" y="197764"/>
                    <a:pt x="369562" y="199967"/>
                  </a:cubicBezTo>
                  <a:cubicBezTo>
                    <a:pt x="374215" y="202114"/>
                    <a:pt x="379731" y="200195"/>
                    <a:pt x="382048" y="195624"/>
                  </a:cubicBezTo>
                  <a:lnTo>
                    <a:pt x="389858" y="179432"/>
                  </a:lnTo>
                  <a:cubicBezTo>
                    <a:pt x="389935" y="179270"/>
                    <a:pt x="389925" y="179099"/>
                    <a:pt x="389992" y="178937"/>
                  </a:cubicBezTo>
                  <a:lnTo>
                    <a:pt x="394545" y="176155"/>
                  </a:lnTo>
                  <a:cubicBezTo>
                    <a:pt x="466773" y="132121"/>
                    <a:pt x="498996" y="86039"/>
                    <a:pt x="536305" y="32680"/>
                  </a:cubicBezTo>
                  <a:cubicBezTo>
                    <a:pt x="539290" y="28401"/>
                    <a:pt x="542328" y="24063"/>
                    <a:pt x="545421" y="19669"/>
                  </a:cubicBezTo>
                  <a:cubicBezTo>
                    <a:pt x="606920" y="25689"/>
                    <a:pt x="664846" y="51352"/>
                    <a:pt x="710622" y="92859"/>
                  </a:cubicBezTo>
                  <a:cubicBezTo>
                    <a:pt x="714814" y="96401"/>
                    <a:pt x="718763" y="100219"/>
                    <a:pt x="722443" y="104289"/>
                  </a:cubicBezTo>
                  <a:cubicBezTo>
                    <a:pt x="713247" y="102418"/>
                    <a:pt x="703881" y="101517"/>
                    <a:pt x="694497" y="101603"/>
                  </a:cubicBezTo>
                  <a:cubicBezTo>
                    <a:pt x="673577" y="101555"/>
                    <a:pt x="652855" y="105664"/>
                    <a:pt x="633537" y="113690"/>
                  </a:cubicBezTo>
                  <a:lnTo>
                    <a:pt x="633051" y="113890"/>
                  </a:lnTo>
                  <a:lnTo>
                    <a:pt x="632660" y="114300"/>
                  </a:lnTo>
                  <a:cubicBezTo>
                    <a:pt x="608543" y="125911"/>
                    <a:pt x="585273" y="168821"/>
                    <a:pt x="572996" y="194748"/>
                  </a:cubicBezTo>
                  <a:cubicBezTo>
                    <a:pt x="559639" y="191962"/>
                    <a:pt x="546034" y="190538"/>
                    <a:pt x="532391" y="190500"/>
                  </a:cubicBezTo>
                  <a:cubicBezTo>
                    <a:pt x="514056" y="190363"/>
                    <a:pt x="495828" y="193293"/>
                    <a:pt x="478460" y="199168"/>
                  </a:cubicBezTo>
                  <a:cubicBezTo>
                    <a:pt x="478460" y="199168"/>
                    <a:pt x="477126" y="199644"/>
                    <a:pt x="476460" y="199958"/>
                  </a:cubicBezTo>
                  <a:cubicBezTo>
                    <a:pt x="475908" y="200233"/>
                    <a:pt x="475371" y="200535"/>
                    <a:pt x="474850" y="200863"/>
                  </a:cubicBezTo>
                  <a:cubicBezTo>
                    <a:pt x="431607" y="226952"/>
                    <a:pt x="408099" y="281978"/>
                    <a:pt x="397621" y="313839"/>
                  </a:cubicBezTo>
                  <a:cubicBezTo>
                    <a:pt x="365297" y="296996"/>
                    <a:pt x="329686" y="287410"/>
                    <a:pt x="293275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MX" sz="1350"/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E730F0C5-C53F-EAED-A4E9-2BEAEFFF9163}"/>
              </a:ext>
            </a:extLst>
          </p:cNvPr>
          <p:cNvSpPr txBox="1"/>
          <p:nvPr/>
        </p:nvSpPr>
        <p:spPr>
          <a:xfrm>
            <a:off x="1190561" y="314448"/>
            <a:ext cx="3542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¿Porqué tienes esas orejas tan grandes?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953C1D0-865C-7334-0C6C-12C44BAC0522}"/>
              </a:ext>
            </a:extLst>
          </p:cNvPr>
          <p:cNvSpPr txBox="1"/>
          <p:nvPr/>
        </p:nvSpPr>
        <p:spPr>
          <a:xfrm>
            <a:off x="5689843" y="4438289"/>
            <a:ext cx="3341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700" dirty="0"/>
              <a:t>Cazadores de insectos al acecho.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6CDFF027-D684-F9C4-EF67-89417AFFBCBD}"/>
              </a:ext>
            </a:extLst>
          </p:cNvPr>
          <p:cNvGrpSpPr/>
          <p:nvPr/>
        </p:nvGrpSpPr>
        <p:grpSpPr>
          <a:xfrm>
            <a:off x="1190561" y="3784364"/>
            <a:ext cx="4432694" cy="2490752"/>
            <a:chOff x="139306" y="3961881"/>
            <a:chExt cx="4432694" cy="2490752"/>
          </a:xfrm>
        </p:grpSpPr>
        <p:pic>
          <p:nvPicPr>
            <p:cNvPr id="10" name="Imagen 9" descr="Imagen que contiene pasto, animal, parado, viendo&#10;&#10;Descripción generada automáticamente">
              <a:extLst>
                <a:ext uri="{FF2B5EF4-FFF2-40B4-BE49-F238E27FC236}">
                  <a16:creationId xmlns:a16="http://schemas.microsoft.com/office/drawing/2014/main" id="{FFB04278-2321-F57A-10D9-71D0EAD49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306" y="3961881"/>
              <a:ext cx="4432694" cy="2490752"/>
            </a:xfrm>
            <a:prstGeom prst="rect">
              <a:avLst/>
            </a:prstGeom>
          </p:spPr>
        </p:pic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6FF49662-272E-DA94-1412-D0BAB4709552}"/>
                </a:ext>
              </a:extLst>
            </p:cNvPr>
            <p:cNvSpPr txBox="1"/>
            <p:nvPr/>
          </p:nvSpPr>
          <p:spPr>
            <a:xfrm>
              <a:off x="363183" y="6020900"/>
              <a:ext cx="1187440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350" dirty="0">
                  <a:solidFill>
                    <a:srgbClr val="FFFF99">
                      <a:alpha val="64000"/>
                    </a:srgbClr>
                  </a:solidFill>
                  <a:latin typeface="Noticia Text"/>
                </a:rPr>
                <a:t>©Kyle Reid</a:t>
              </a:r>
              <a:endParaRPr lang="es-MX" sz="1350" dirty="0">
                <a:solidFill>
                  <a:srgbClr val="FFFF99">
                    <a:alpha val="64000"/>
                  </a:srgbClr>
                </a:solidFill>
              </a:endParaRP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69DFBA2-BD3E-6863-AD10-36882EE16BF5}"/>
              </a:ext>
            </a:extLst>
          </p:cNvPr>
          <p:cNvSpPr txBox="1"/>
          <p:nvPr/>
        </p:nvSpPr>
        <p:spPr>
          <a:xfrm>
            <a:off x="4750085" y="397324"/>
            <a:ext cx="345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FF99"/>
                </a:solidFill>
              </a:rPr>
              <a:t>Murciélago orejudo menor </a:t>
            </a:r>
          </a:p>
          <a:p>
            <a:r>
              <a:rPr lang="es-ES" sz="2000" i="1" dirty="0" err="1">
                <a:solidFill>
                  <a:schemeClr val="bg1"/>
                </a:solidFill>
              </a:rPr>
              <a:t>Histiotus</a:t>
            </a:r>
            <a:r>
              <a:rPr lang="es-ES" sz="2000" i="1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montanus</a:t>
            </a:r>
            <a:endParaRPr lang="es-MX" sz="2000" i="1" dirty="0">
              <a:solidFill>
                <a:schemeClr val="bg1"/>
              </a:solidFill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40552A3B-FB0B-3732-06E8-A43D6F2F25C4}"/>
              </a:ext>
            </a:extLst>
          </p:cNvPr>
          <p:cNvGrpSpPr/>
          <p:nvPr/>
        </p:nvGrpSpPr>
        <p:grpSpPr>
          <a:xfrm>
            <a:off x="0" y="1349334"/>
            <a:ext cx="4109179" cy="2983605"/>
            <a:chOff x="149324" y="1818664"/>
            <a:chExt cx="4109179" cy="2983605"/>
          </a:xfrm>
        </p:grpSpPr>
        <p:pic>
          <p:nvPicPr>
            <p:cNvPr id="2054" name="Picture 6" descr="Murciélago dorado (Mimon bennettii) · NaturaLista Colombia">
              <a:extLst>
                <a:ext uri="{FF2B5EF4-FFF2-40B4-BE49-F238E27FC236}">
                  <a16:creationId xmlns:a16="http://schemas.microsoft.com/office/drawing/2014/main" id="{60D50A6F-66E6-C16E-7D3F-2938C55830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24" y="1818664"/>
              <a:ext cx="3978140" cy="2983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D0B53D5-E576-4446-6BE7-36EF063B75DA}"/>
                </a:ext>
              </a:extLst>
            </p:cNvPr>
            <p:cNvSpPr txBox="1"/>
            <p:nvPr/>
          </p:nvSpPr>
          <p:spPr>
            <a:xfrm flipH="1">
              <a:off x="2573996" y="4432937"/>
              <a:ext cx="16845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err="1">
                  <a:solidFill>
                    <a:schemeClr val="bg1">
                      <a:alpha val="68000"/>
                    </a:schemeClr>
                  </a:solidFill>
                </a:rPr>
                <a:t>NaturaLista</a:t>
              </a:r>
              <a:r>
                <a:rPr lang="es-MX" dirty="0">
                  <a:solidFill>
                    <a:schemeClr val="bg1">
                      <a:alpha val="68000"/>
                    </a:schemeClr>
                  </a:solidFill>
                </a:rPr>
                <a:t> CO</a:t>
              </a:r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F436ADF-9D07-3E96-C25D-E3A188E134FE}"/>
              </a:ext>
            </a:extLst>
          </p:cNvPr>
          <p:cNvSpPr txBox="1"/>
          <p:nvPr/>
        </p:nvSpPr>
        <p:spPr>
          <a:xfrm>
            <a:off x="113151" y="1687451"/>
            <a:ext cx="345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FF99"/>
                </a:solidFill>
              </a:rPr>
              <a:t>Murciélago dorado</a:t>
            </a:r>
          </a:p>
          <a:p>
            <a:r>
              <a:rPr lang="es-ES" sz="2000" i="1" dirty="0" err="1">
                <a:solidFill>
                  <a:schemeClr val="bg1"/>
                </a:solidFill>
              </a:rPr>
              <a:t>Mimon</a:t>
            </a:r>
            <a:r>
              <a:rPr lang="es-ES" sz="2000" i="1" dirty="0">
                <a:solidFill>
                  <a:schemeClr val="bg1"/>
                </a:solidFill>
              </a:rPr>
              <a:t> </a:t>
            </a:r>
            <a:r>
              <a:rPr lang="es-ES" sz="2000" i="1" dirty="0" err="1">
                <a:solidFill>
                  <a:schemeClr val="bg1"/>
                </a:solidFill>
              </a:rPr>
              <a:t>bennetti</a:t>
            </a:r>
            <a:endParaRPr lang="es-MX" sz="2000" i="1" dirty="0">
              <a:solidFill>
                <a:schemeClr val="bg1"/>
              </a:solidFill>
            </a:endParaRPr>
          </a:p>
        </p:txBody>
      </p:sp>
      <p:pic>
        <p:nvPicPr>
          <p:cNvPr id="24" name="Google Shape;65;p14">
            <a:extLst>
              <a:ext uri="{FF2B5EF4-FFF2-40B4-BE49-F238E27FC236}">
                <a16:creationId xmlns:a16="http://schemas.microsoft.com/office/drawing/2014/main" id="{9791353C-B340-8C4C-B15E-BE8C66E12DB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62;p14">
            <a:extLst>
              <a:ext uri="{FF2B5EF4-FFF2-40B4-BE49-F238E27FC236}">
                <a16:creationId xmlns:a16="http://schemas.microsoft.com/office/drawing/2014/main" id="{29E100EF-1CC8-E449-B0FF-8D11657D8FD8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26" name="Google Shape;64;p14">
            <a:extLst>
              <a:ext uri="{FF2B5EF4-FFF2-40B4-BE49-F238E27FC236}">
                <a16:creationId xmlns:a16="http://schemas.microsoft.com/office/drawing/2014/main" id="{8F47076B-4829-C145-8610-8F52A67E923C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4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E501C32-BEC7-C7B8-F9D8-860C1344E2AF}"/>
              </a:ext>
            </a:extLst>
          </p:cNvPr>
          <p:cNvSpPr txBox="1"/>
          <p:nvPr/>
        </p:nvSpPr>
        <p:spPr>
          <a:xfrm>
            <a:off x="367487" y="1859089"/>
            <a:ext cx="3183256" cy="110025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800" b="1" cap="all" spc="450" dirty="0" err="1">
                <a:latin typeface="+mj-lt"/>
                <a:ea typeface="+mj-ea"/>
                <a:cs typeface="+mj-cs"/>
              </a:rPr>
              <a:t>Murciélagos</a:t>
            </a:r>
            <a:r>
              <a:rPr lang="en-US" sz="2800" b="1" cap="all" spc="450" dirty="0">
                <a:latin typeface="+mj-lt"/>
                <a:ea typeface="+mj-ea"/>
                <a:cs typeface="+mj-cs"/>
              </a:rPr>
              <a:t> INSECTÍVOROS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8E16607-7A54-EEE8-B06A-132096B8EA60}"/>
              </a:ext>
            </a:extLst>
          </p:cNvPr>
          <p:cNvSpPr txBox="1"/>
          <p:nvPr/>
        </p:nvSpPr>
        <p:spPr>
          <a:xfrm>
            <a:off x="4261484" y="3600005"/>
            <a:ext cx="488251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dirty="0"/>
              <a:t>Nos enseñan a navegar: </a:t>
            </a:r>
            <a:r>
              <a:rPr lang="es-ES" sz="3400" dirty="0">
                <a:solidFill>
                  <a:srgbClr val="FF0000"/>
                </a:solidFill>
              </a:rPr>
              <a:t>radar</a:t>
            </a:r>
          </a:p>
          <a:p>
            <a:endParaRPr lang="es-ES" sz="3400" dirty="0"/>
          </a:p>
          <a:p>
            <a:r>
              <a:rPr lang="es-ES" sz="3400" dirty="0"/>
              <a:t>Servicio de </a:t>
            </a:r>
            <a:r>
              <a:rPr lang="es-ES" sz="3400" dirty="0">
                <a:solidFill>
                  <a:srgbClr val="FF0000"/>
                </a:solidFill>
              </a:rPr>
              <a:t>control de plagas.</a:t>
            </a:r>
          </a:p>
        </p:txBody>
      </p:sp>
      <p:pic>
        <p:nvPicPr>
          <p:cNvPr id="3080" name="Picture 8" descr="Echolocation - Bat Conservation Ireland">
            <a:extLst>
              <a:ext uri="{FF2B5EF4-FFF2-40B4-BE49-F238E27FC236}">
                <a16:creationId xmlns:a16="http://schemas.microsoft.com/office/drawing/2014/main" id="{D160AC46-ADC6-07C6-3AB6-108E1A9C2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5" y="3392137"/>
            <a:ext cx="3609771" cy="239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C1BAAFB-C94A-19C6-E8B6-33F72F1C9447}"/>
              </a:ext>
            </a:extLst>
          </p:cNvPr>
          <p:cNvSpPr txBox="1"/>
          <p:nvPr/>
        </p:nvSpPr>
        <p:spPr>
          <a:xfrm>
            <a:off x="2417919" y="422472"/>
            <a:ext cx="3609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4">
                    <a:lumMod val="75000"/>
                  </a:schemeClr>
                </a:solidFill>
              </a:rPr>
              <a:t>Murciélago de nariz de espada</a:t>
            </a:r>
          </a:p>
          <a:p>
            <a:r>
              <a:rPr lang="es-ES" sz="2000" i="1" dirty="0" err="1"/>
              <a:t>Lonchorhina</a:t>
            </a:r>
            <a:r>
              <a:rPr lang="es-ES" sz="2000" i="1" dirty="0"/>
              <a:t> aurita</a:t>
            </a:r>
            <a:endParaRPr lang="es-MX" sz="2000" i="1" dirty="0"/>
          </a:p>
        </p:txBody>
      </p:sp>
      <p:pic>
        <p:nvPicPr>
          <p:cNvPr id="1026" name="Picture 2" descr="Murciélago nariz de espada (Lonchorhina aurita) · NaturaLista Colombia">
            <a:extLst>
              <a:ext uri="{FF2B5EF4-FFF2-40B4-BE49-F238E27FC236}">
                <a16:creationId xmlns:a16="http://schemas.microsoft.com/office/drawing/2014/main" id="{48A55029-4E96-4EB5-7690-FFF50124F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627" y="4889"/>
            <a:ext cx="2455098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CEE5D07-4588-77F8-448C-DB962C27CFDF}"/>
              </a:ext>
            </a:extLst>
          </p:cNvPr>
          <p:cNvCxnSpPr>
            <a:cxnSpLocks/>
          </p:cNvCxnSpPr>
          <p:nvPr/>
        </p:nvCxnSpPr>
        <p:spPr>
          <a:xfrm>
            <a:off x="6045200" y="512618"/>
            <a:ext cx="629920" cy="1668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65;p14">
            <a:extLst>
              <a:ext uri="{FF2B5EF4-FFF2-40B4-BE49-F238E27FC236}">
                <a16:creationId xmlns:a16="http://schemas.microsoft.com/office/drawing/2014/main" id="{2B786EE1-ABD4-8C44-8C20-579FB9595F9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1400" y="6195154"/>
            <a:ext cx="2932599" cy="6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2;p14">
            <a:extLst>
              <a:ext uri="{FF2B5EF4-FFF2-40B4-BE49-F238E27FC236}">
                <a16:creationId xmlns:a16="http://schemas.microsoft.com/office/drawing/2014/main" id="{43D7BA62-42A8-784C-9FA3-0779AE846D11}"/>
              </a:ext>
            </a:extLst>
          </p:cNvPr>
          <p:cNvSpPr/>
          <p:nvPr/>
        </p:nvSpPr>
        <p:spPr>
          <a:xfrm>
            <a:off x="637130" y="6347379"/>
            <a:ext cx="5726100" cy="3231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0" name="Google Shape;64;p14">
            <a:extLst>
              <a:ext uri="{FF2B5EF4-FFF2-40B4-BE49-F238E27FC236}">
                <a16:creationId xmlns:a16="http://schemas.microsoft.com/office/drawing/2014/main" id="{BC3839C1-0ECD-E248-A095-7CA35233E551}"/>
              </a:ext>
            </a:extLst>
          </p:cNvPr>
          <p:cNvSpPr txBox="1"/>
          <p:nvPr/>
        </p:nvSpPr>
        <p:spPr>
          <a:xfrm>
            <a:off x="1864131" y="6347379"/>
            <a:ext cx="411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s-419" sz="900" dirty="0">
                <a:solidFill>
                  <a:schemeClr val="bg1"/>
                </a:solidFill>
              </a:rPr>
              <a:t>Tejedoras de Sostenibilidad en </a:t>
            </a:r>
            <a:r>
              <a:rPr lang="es-419" sz="900" b="1" i="1" dirty="0">
                <a:solidFill>
                  <a:schemeClr val="bg1"/>
                </a:solidFill>
              </a:rPr>
              <a:t>La Guajira Bio - Geo</a:t>
            </a:r>
            <a:r>
              <a:rPr lang="es-419" sz="900" dirty="0">
                <a:solidFill>
                  <a:schemeClr val="bg1"/>
                </a:solidFill>
              </a:rPr>
              <a:t> y culturalmente diversa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CEE7632B5682848A7C6B453319A0291" ma:contentTypeVersion="2" ma:contentTypeDescription="Crear nuevo documento." ma:contentTypeScope="" ma:versionID="8d0bfd3ebda11e810a3c3d8916b46d5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c7f3bddcf5dfee404d00437b277649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Propiedades de la Directiva de cumplimiento unificado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Acción de IU de la Directiva de cumplimiento unificado" ma:hidden="true" ma:internalName="_ip_UnifiedCompliancePolicyUIAc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D2462D6-38EC-4F5C-8AB4-F3144297C24B}"/>
</file>

<file path=customXml/itemProps2.xml><?xml version="1.0" encoding="utf-8"?>
<ds:datastoreItem xmlns:ds="http://schemas.openxmlformats.org/officeDocument/2006/customXml" ds:itemID="{22895877-EE5E-4C9E-A851-D9775A35E0A0}"/>
</file>

<file path=customXml/itemProps3.xml><?xml version="1.0" encoding="utf-8"?>
<ds:datastoreItem xmlns:ds="http://schemas.openxmlformats.org/officeDocument/2006/customXml" ds:itemID="{6A1724AD-D2B0-4048-98F0-8503D98FB8D7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1339</TotalTime>
  <Words>874</Words>
  <Application>Microsoft Macintosh PowerPoint</Application>
  <PresentationFormat>On-screen Show (4:3)</PresentationFormat>
  <Paragraphs>155</Paragraphs>
  <Slides>32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MS PGothic</vt:lpstr>
      <vt:lpstr>Arial</vt:lpstr>
      <vt:lpstr>Calibri</vt:lpstr>
      <vt:lpstr>Calibri Light</vt:lpstr>
      <vt:lpstr>Congenial</vt:lpstr>
      <vt:lpstr>Gill Sans</vt:lpstr>
      <vt:lpstr>Hoefler Text</vt:lpstr>
      <vt:lpstr>Hoefler Text</vt:lpstr>
      <vt:lpstr>Impact</vt:lpstr>
      <vt:lpstr>Noticia Text</vt:lpstr>
      <vt:lpstr>Roboto</vt:lpstr>
      <vt:lpstr>Office 2013 - Tema de 2022</vt:lpstr>
      <vt:lpstr>PowerPoint Presentation</vt:lpstr>
      <vt:lpstr>PowerPoint Presentation</vt:lpstr>
      <vt:lpstr>MURCIÉLAGOS </vt:lpstr>
      <vt:lpstr>¿QUÉ SABEMOS DE LOS MURCIÉLAGOS?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MURCIÉLAGOS</dc:title>
  <dc:creator>Reviewer</dc:creator>
  <cp:lastModifiedBy>Microsoft Office User</cp:lastModifiedBy>
  <cp:revision>250</cp:revision>
  <dcterms:created xsi:type="dcterms:W3CDTF">2022-07-27T22:23:26Z</dcterms:created>
  <dcterms:modified xsi:type="dcterms:W3CDTF">2025-07-03T13:56:52Z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0x0101006CEE7632B5682848A7C6B453319A0291</vt:lpwstr>
  </property>
</Properties>
</file>