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41"/>
  </p:notesMasterIdLst>
  <p:sldIdLst>
    <p:sldId id="256" r:id="rId2"/>
    <p:sldId id="293" r:id="rId3"/>
    <p:sldId id="296" r:id="rId4"/>
    <p:sldId id="270" r:id="rId5"/>
    <p:sldId id="297" r:id="rId6"/>
    <p:sldId id="302" r:id="rId7"/>
    <p:sldId id="298" r:id="rId8"/>
    <p:sldId id="300" r:id="rId9"/>
    <p:sldId id="301" r:id="rId10"/>
    <p:sldId id="294" r:id="rId11"/>
    <p:sldId id="305" r:id="rId12"/>
    <p:sldId id="292" r:id="rId13"/>
    <p:sldId id="276" r:id="rId14"/>
    <p:sldId id="295" r:id="rId15"/>
    <p:sldId id="260" r:id="rId16"/>
    <p:sldId id="286" r:id="rId17"/>
    <p:sldId id="273" r:id="rId18"/>
    <p:sldId id="261" r:id="rId19"/>
    <p:sldId id="275" r:id="rId20"/>
    <p:sldId id="277" r:id="rId21"/>
    <p:sldId id="269" r:id="rId22"/>
    <p:sldId id="304" r:id="rId23"/>
    <p:sldId id="299" r:id="rId24"/>
    <p:sldId id="282" r:id="rId25"/>
    <p:sldId id="274" r:id="rId26"/>
    <p:sldId id="284" r:id="rId27"/>
    <p:sldId id="278" r:id="rId28"/>
    <p:sldId id="262" r:id="rId29"/>
    <p:sldId id="279" r:id="rId30"/>
    <p:sldId id="285" r:id="rId31"/>
    <p:sldId id="287" r:id="rId32"/>
    <p:sldId id="288" r:id="rId33"/>
    <p:sldId id="281" r:id="rId34"/>
    <p:sldId id="264" r:id="rId35"/>
    <p:sldId id="289" r:id="rId36"/>
    <p:sldId id="290" r:id="rId37"/>
    <p:sldId id="306" r:id="rId38"/>
    <p:sldId id="272" r:id="rId39"/>
    <p:sldId id="303" r:id="rId4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85" autoAdjust="0"/>
  </p:normalViewPr>
  <p:slideViewPr>
    <p:cSldViewPr>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SEMINARIO%20INVESTIGACION\tesis\estudio%20EPC%20GONZALO%20TORRES\eviews\modelos\EPC%20con%20bombas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O" dirty="0" smtClean="0"/>
              <a:t>Oleoducto</a:t>
            </a:r>
            <a:r>
              <a:rPr lang="es-CO" baseline="0" dirty="0" smtClean="0"/>
              <a:t> Transandino vs </a:t>
            </a:r>
            <a:r>
              <a:rPr lang="es-CO" baseline="0" dirty="0" err="1" smtClean="0"/>
              <a:t>Coveñas</a:t>
            </a:r>
            <a:r>
              <a:rPr lang="es-CO" baseline="0" dirty="0" smtClean="0"/>
              <a:t> Cartagena</a:t>
            </a:r>
            <a:endParaRPr lang="es-CO" dirty="0"/>
          </a:p>
        </c:rich>
      </c:tx>
      <c:layout>
        <c:manualLayout>
          <c:xMode val="edge"/>
          <c:yMode val="edge"/>
          <c:x val="0.18283482223181838"/>
          <c:y val="0.13843415083872279"/>
        </c:manualLayout>
      </c:layout>
      <c:overlay val="0"/>
    </c:title>
    <c:autoTitleDeleted val="0"/>
    <c:plotArea>
      <c:layout>
        <c:manualLayout>
          <c:layoutTarget val="inner"/>
          <c:xMode val="edge"/>
          <c:yMode val="edge"/>
          <c:x val="7.1852621540897693E-2"/>
          <c:y val="0.10219247644142992"/>
          <c:w val="0.78665108046349475"/>
          <c:h val="0.78546531296081368"/>
        </c:manualLayout>
      </c:layout>
      <c:scatterChart>
        <c:scatterStyle val="lineMarker"/>
        <c:varyColors val="0"/>
        <c:ser>
          <c:idx val="0"/>
          <c:order val="0"/>
          <c:tx>
            <c:v>PLANO</c:v>
          </c:tx>
          <c:marker>
            <c:symbol val="none"/>
          </c:marker>
          <c:xVal>
            <c:numRef>
              <c:f>LINEA!$C$78:$C$800</c:f>
              <c:numCache>
                <c:formatCode>0.000</c:formatCode>
                <c:ptCount val="52"/>
                <c:pt idx="0">
                  <c:v>0.1255</c:v>
                </c:pt>
                <c:pt idx="1">
                  <c:v>0.1255</c:v>
                </c:pt>
                <c:pt idx="2">
                  <c:v>0.60000000000000064</c:v>
                </c:pt>
                <c:pt idx="3">
                  <c:v>2</c:v>
                </c:pt>
                <c:pt idx="4">
                  <c:v>2.5</c:v>
                </c:pt>
                <c:pt idx="5">
                  <c:v>2.5</c:v>
                </c:pt>
                <c:pt idx="6">
                  <c:v>5.2</c:v>
                </c:pt>
                <c:pt idx="7">
                  <c:v>7.8</c:v>
                </c:pt>
                <c:pt idx="8">
                  <c:v>10.8</c:v>
                </c:pt>
                <c:pt idx="9">
                  <c:v>15.2</c:v>
                </c:pt>
                <c:pt idx="10">
                  <c:v>24</c:v>
                </c:pt>
                <c:pt idx="11">
                  <c:v>24.5</c:v>
                </c:pt>
                <c:pt idx="12">
                  <c:v>30</c:v>
                </c:pt>
                <c:pt idx="13">
                  <c:v>35.364000000000004</c:v>
                </c:pt>
                <c:pt idx="14">
                  <c:v>43.6</c:v>
                </c:pt>
                <c:pt idx="15">
                  <c:v>44.6</c:v>
                </c:pt>
                <c:pt idx="16">
                  <c:v>45.064</c:v>
                </c:pt>
                <c:pt idx="17">
                  <c:v>48.4</c:v>
                </c:pt>
                <c:pt idx="18">
                  <c:v>52.2</c:v>
                </c:pt>
                <c:pt idx="19">
                  <c:v>54.364000000000004</c:v>
                </c:pt>
                <c:pt idx="20">
                  <c:v>57.4</c:v>
                </c:pt>
                <c:pt idx="21">
                  <c:v>60</c:v>
                </c:pt>
                <c:pt idx="22">
                  <c:v>61.6</c:v>
                </c:pt>
                <c:pt idx="23">
                  <c:v>62</c:v>
                </c:pt>
                <c:pt idx="24">
                  <c:v>66</c:v>
                </c:pt>
                <c:pt idx="25">
                  <c:v>68.2</c:v>
                </c:pt>
                <c:pt idx="26">
                  <c:v>70.599999999999994</c:v>
                </c:pt>
                <c:pt idx="27">
                  <c:v>74</c:v>
                </c:pt>
                <c:pt idx="28">
                  <c:v>79.599999999999994</c:v>
                </c:pt>
                <c:pt idx="29">
                  <c:v>82</c:v>
                </c:pt>
                <c:pt idx="30">
                  <c:v>84.8</c:v>
                </c:pt>
                <c:pt idx="31">
                  <c:v>88.6</c:v>
                </c:pt>
                <c:pt idx="32">
                  <c:v>88.799000000000007</c:v>
                </c:pt>
                <c:pt idx="33">
                  <c:v>88.799000000000007</c:v>
                </c:pt>
                <c:pt idx="34">
                  <c:v>89.287000000000006</c:v>
                </c:pt>
                <c:pt idx="35">
                  <c:v>89.287000000000006</c:v>
                </c:pt>
                <c:pt idx="36">
                  <c:v>91.6</c:v>
                </c:pt>
                <c:pt idx="37">
                  <c:v>92.6</c:v>
                </c:pt>
                <c:pt idx="38">
                  <c:v>94.6</c:v>
                </c:pt>
                <c:pt idx="39">
                  <c:v>98.5</c:v>
                </c:pt>
                <c:pt idx="40">
                  <c:v>101.8</c:v>
                </c:pt>
                <c:pt idx="41">
                  <c:v>103</c:v>
                </c:pt>
                <c:pt idx="42">
                  <c:v>105.364</c:v>
                </c:pt>
                <c:pt idx="43">
                  <c:v>109</c:v>
                </c:pt>
                <c:pt idx="44">
                  <c:v>112</c:v>
                </c:pt>
                <c:pt idx="45">
                  <c:v>113</c:v>
                </c:pt>
                <c:pt idx="46">
                  <c:v>115.164</c:v>
                </c:pt>
                <c:pt idx="47">
                  <c:v>116.8</c:v>
                </c:pt>
                <c:pt idx="48">
                  <c:v>117</c:v>
                </c:pt>
                <c:pt idx="49">
                  <c:v>118.8</c:v>
                </c:pt>
                <c:pt idx="50">
                  <c:v>119.3</c:v>
                </c:pt>
                <c:pt idx="51">
                  <c:v>123</c:v>
                </c:pt>
              </c:numCache>
            </c:numRef>
          </c:xVal>
          <c:yVal>
            <c:numRef>
              <c:f>LINEA!$D$78:$D$800</c:f>
              <c:numCache>
                <c:formatCode>0.00000</c:formatCode>
                <c:ptCount val="52"/>
                <c:pt idx="0">
                  <c:v>1.0000000000000028E-2</c:v>
                </c:pt>
                <c:pt idx="1">
                  <c:v>1.0000000000000028E-2</c:v>
                </c:pt>
                <c:pt idx="2">
                  <c:v>1.2000000000000021E-2</c:v>
                </c:pt>
                <c:pt idx="3">
                  <c:v>6.0000000000000192E-3</c:v>
                </c:pt>
                <c:pt idx="4">
                  <c:v>1.2000000000000021E-2</c:v>
                </c:pt>
                <c:pt idx="5">
                  <c:v>1.2000000000000021E-2</c:v>
                </c:pt>
                <c:pt idx="6">
                  <c:v>3.0000000000000096E-3</c:v>
                </c:pt>
                <c:pt idx="7">
                  <c:v>1.0000000000000028E-2</c:v>
                </c:pt>
                <c:pt idx="8">
                  <c:v>3.0000000000000096E-3</c:v>
                </c:pt>
                <c:pt idx="9">
                  <c:v>3.0000000000000096E-3</c:v>
                </c:pt>
                <c:pt idx="10">
                  <c:v>1.4999999999999998E-2</c:v>
                </c:pt>
                <c:pt idx="11">
                  <c:v>1.2999999999999998E-2</c:v>
                </c:pt>
                <c:pt idx="12">
                  <c:v>9.0000000000000305E-3</c:v>
                </c:pt>
                <c:pt idx="13">
                  <c:v>1.2000000000000021E-2</c:v>
                </c:pt>
                <c:pt idx="14">
                  <c:v>4.1000000000000002E-2</c:v>
                </c:pt>
                <c:pt idx="15">
                  <c:v>5.2000000000000136E-2</c:v>
                </c:pt>
                <c:pt idx="16">
                  <c:v>5.3000000000000033E-2</c:v>
                </c:pt>
                <c:pt idx="17">
                  <c:v>4.6000000000000013E-2</c:v>
                </c:pt>
                <c:pt idx="18">
                  <c:v>6.0000000000000137E-2</c:v>
                </c:pt>
                <c:pt idx="19">
                  <c:v>5.7000000000000134E-2</c:v>
                </c:pt>
                <c:pt idx="20">
                  <c:v>5.0000000000000114E-2</c:v>
                </c:pt>
                <c:pt idx="21">
                  <c:v>6.5000000000000113E-2</c:v>
                </c:pt>
                <c:pt idx="22">
                  <c:v>7.4000000000000177E-2</c:v>
                </c:pt>
                <c:pt idx="23">
                  <c:v>7.2000000000000133E-2</c:v>
                </c:pt>
                <c:pt idx="24">
                  <c:v>4.4000000000000129E-2</c:v>
                </c:pt>
                <c:pt idx="25">
                  <c:v>4.6000000000000013E-2</c:v>
                </c:pt>
                <c:pt idx="26">
                  <c:v>3.4000000000000002E-2</c:v>
                </c:pt>
                <c:pt idx="27">
                  <c:v>2.4000000000000042E-2</c:v>
                </c:pt>
                <c:pt idx="28">
                  <c:v>1.7000000000000064E-2</c:v>
                </c:pt>
                <c:pt idx="29">
                  <c:v>3.0000000000000075E-2</c:v>
                </c:pt>
                <c:pt idx="30">
                  <c:v>3.4000000000000002E-2</c:v>
                </c:pt>
                <c:pt idx="31">
                  <c:v>3.0000000000000096E-3</c:v>
                </c:pt>
                <c:pt idx="32">
                  <c:v>3.0000000000000096E-3</c:v>
                </c:pt>
                <c:pt idx="33">
                  <c:v>3.0000000000000096E-3</c:v>
                </c:pt>
                <c:pt idx="34">
                  <c:v>3.0000000000000096E-3</c:v>
                </c:pt>
                <c:pt idx="35">
                  <c:v>3.0000000000000096E-3</c:v>
                </c:pt>
                <c:pt idx="36">
                  <c:v>1.0999999999999999E-2</c:v>
                </c:pt>
                <c:pt idx="37">
                  <c:v>1.0000000000000028E-2</c:v>
                </c:pt>
                <c:pt idx="38">
                  <c:v>2.300000000000001E-2</c:v>
                </c:pt>
                <c:pt idx="39">
                  <c:v>5.8000000000000114E-2</c:v>
                </c:pt>
                <c:pt idx="40">
                  <c:v>1.8000000000000044E-2</c:v>
                </c:pt>
                <c:pt idx="41">
                  <c:v>2.0000000000000052E-2</c:v>
                </c:pt>
                <c:pt idx="42">
                  <c:v>1.0000000000000028E-2</c:v>
                </c:pt>
                <c:pt idx="43">
                  <c:v>1.4000000000000005E-2</c:v>
                </c:pt>
                <c:pt idx="44">
                  <c:v>6.8000000000000033E-2</c:v>
                </c:pt>
                <c:pt idx="45">
                  <c:v>4.2000000000000114E-2</c:v>
                </c:pt>
                <c:pt idx="46">
                  <c:v>7.4000000000000177E-2</c:v>
                </c:pt>
                <c:pt idx="47">
                  <c:v>4.0000000000000105E-2</c:v>
                </c:pt>
                <c:pt idx="48">
                  <c:v>3.8000000000000075E-2</c:v>
                </c:pt>
                <c:pt idx="49">
                  <c:v>2.8000000000000011E-2</c:v>
                </c:pt>
                <c:pt idx="50">
                  <c:v>3.3000000000000002E-2</c:v>
                </c:pt>
                <c:pt idx="51">
                  <c:v>1.4999999999999998E-2</c:v>
                </c:pt>
              </c:numCache>
            </c:numRef>
          </c:yVal>
          <c:smooth val="0"/>
        </c:ser>
        <c:ser>
          <c:idx val="1"/>
          <c:order val="1"/>
          <c:tx>
            <c:v>MONTAÑOSO</c:v>
          </c:tx>
          <c:spPr>
            <a:ln>
              <a:solidFill>
                <a:srgbClr val="FF0000"/>
              </a:solidFill>
            </a:ln>
          </c:spPr>
          <c:marker>
            <c:symbol val="none"/>
          </c:marker>
          <c:xVal>
            <c:numRef>
              <c:f>LINEA!$C$1001:$C$1060</c:f>
              <c:numCache>
                <c:formatCode>0.000</c:formatCode>
                <c:ptCount val="60"/>
                <c:pt idx="0">
                  <c:v>0</c:v>
                </c:pt>
                <c:pt idx="1">
                  <c:v>2.1400000000000006</c:v>
                </c:pt>
                <c:pt idx="2">
                  <c:v>9.5</c:v>
                </c:pt>
                <c:pt idx="3">
                  <c:v>10.600000000000001</c:v>
                </c:pt>
                <c:pt idx="4">
                  <c:v>11.648</c:v>
                </c:pt>
                <c:pt idx="5">
                  <c:v>11.648</c:v>
                </c:pt>
                <c:pt idx="6">
                  <c:v>16.450000000000003</c:v>
                </c:pt>
                <c:pt idx="7">
                  <c:v>17.200000000000003</c:v>
                </c:pt>
                <c:pt idx="8">
                  <c:v>18.149999999999999</c:v>
                </c:pt>
                <c:pt idx="9">
                  <c:v>19.090000000000003</c:v>
                </c:pt>
                <c:pt idx="10">
                  <c:v>21.629000000000005</c:v>
                </c:pt>
                <c:pt idx="11">
                  <c:v>21.629000000000005</c:v>
                </c:pt>
                <c:pt idx="12">
                  <c:v>24.4</c:v>
                </c:pt>
                <c:pt idx="13">
                  <c:v>25.700000000000003</c:v>
                </c:pt>
                <c:pt idx="14">
                  <c:v>30.110000000000031</c:v>
                </c:pt>
                <c:pt idx="15">
                  <c:v>30.9</c:v>
                </c:pt>
                <c:pt idx="16">
                  <c:v>33.24</c:v>
                </c:pt>
                <c:pt idx="17">
                  <c:v>35.32</c:v>
                </c:pt>
                <c:pt idx="18">
                  <c:v>40.6</c:v>
                </c:pt>
                <c:pt idx="19">
                  <c:v>41.300000000000004</c:v>
                </c:pt>
                <c:pt idx="20">
                  <c:v>41.300000000000004</c:v>
                </c:pt>
                <c:pt idx="21">
                  <c:v>44.70000000000001</c:v>
                </c:pt>
                <c:pt idx="22">
                  <c:v>46.470000000000006</c:v>
                </c:pt>
                <c:pt idx="23">
                  <c:v>46.470000000000006</c:v>
                </c:pt>
                <c:pt idx="24">
                  <c:v>50.6</c:v>
                </c:pt>
                <c:pt idx="25">
                  <c:v>53.000000000000007</c:v>
                </c:pt>
                <c:pt idx="26">
                  <c:v>53.000000000000007</c:v>
                </c:pt>
                <c:pt idx="27">
                  <c:v>55.440000000000005</c:v>
                </c:pt>
                <c:pt idx="28">
                  <c:v>55.440000000000005</c:v>
                </c:pt>
                <c:pt idx="29">
                  <c:v>57.59</c:v>
                </c:pt>
                <c:pt idx="30">
                  <c:v>59.449999999999996</c:v>
                </c:pt>
                <c:pt idx="31">
                  <c:v>61.4</c:v>
                </c:pt>
                <c:pt idx="32">
                  <c:v>63.500000000000007</c:v>
                </c:pt>
                <c:pt idx="33">
                  <c:v>65.300000000000011</c:v>
                </c:pt>
                <c:pt idx="34">
                  <c:v>68.765000000000015</c:v>
                </c:pt>
                <c:pt idx="35">
                  <c:v>68.765000000000015</c:v>
                </c:pt>
                <c:pt idx="36">
                  <c:v>70.765000000000015</c:v>
                </c:pt>
                <c:pt idx="37">
                  <c:v>70.765000000000015</c:v>
                </c:pt>
                <c:pt idx="38">
                  <c:v>78.941000000000216</c:v>
                </c:pt>
                <c:pt idx="39">
                  <c:v>78.941000000000216</c:v>
                </c:pt>
                <c:pt idx="40">
                  <c:v>79.465000000000003</c:v>
                </c:pt>
                <c:pt idx="41">
                  <c:v>80.741000000000184</c:v>
                </c:pt>
                <c:pt idx="42">
                  <c:v>80.741000000000184</c:v>
                </c:pt>
                <c:pt idx="43">
                  <c:v>88.540999999999997</c:v>
                </c:pt>
                <c:pt idx="44">
                  <c:v>88.540999999999997</c:v>
                </c:pt>
                <c:pt idx="45">
                  <c:v>93.441000000000216</c:v>
                </c:pt>
                <c:pt idx="46">
                  <c:v>93.441000000000216</c:v>
                </c:pt>
                <c:pt idx="47">
                  <c:v>94.4</c:v>
                </c:pt>
                <c:pt idx="48">
                  <c:v>96.941000000000216</c:v>
                </c:pt>
                <c:pt idx="49">
                  <c:v>96.941000000000216</c:v>
                </c:pt>
                <c:pt idx="50">
                  <c:v>103.25999999999999</c:v>
                </c:pt>
                <c:pt idx="51">
                  <c:v>107.54100000000012</c:v>
                </c:pt>
                <c:pt idx="52">
                  <c:v>107.54100000000012</c:v>
                </c:pt>
                <c:pt idx="53">
                  <c:v>112.43</c:v>
                </c:pt>
                <c:pt idx="54">
                  <c:v>114.1</c:v>
                </c:pt>
                <c:pt idx="55">
                  <c:v>114.1</c:v>
                </c:pt>
                <c:pt idx="56">
                  <c:v>116.6</c:v>
                </c:pt>
                <c:pt idx="57">
                  <c:v>124.92</c:v>
                </c:pt>
                <c:pt idx="58">
                  <c:v>124.92</c:v>
                </c:pt>
                <c:pt idx="59">
                  <c:v>154.12100000000001</c:v>
                </c:pt>
              </c:numCache>
            </c:numRef>
          </c:xVal>
          <c:yVal>
            <c:numRef>
              <c:f>LINEA!$D$1001:$D$1060</c:f>
              <c:numCache>
                <c:formatCode>0.00000</c:formatCode>
                <c:ptCount val="60"/>
                <c:pt idx="0">
                  <c:v>0.73300000000000065</c:v>
                </c:pt>
                <c:pt idx="1">
                  <c:v>0.60000000000000064</c:v>
                </c:pt>
                <c:pt idx="2">
                  <c:v>0.95000000000000062</c:v>
                </c:pt>
                <c:pt idx="3">
                  <c:v>0.77000000000000013</c:v>
                </c:pt>
                <c:pt idx="4">
                  <c:v>0.83060000000000145</c:v>
                </c:pt>
                <c:pt idx="5">
                  <c:v>0.83060000000000145</c:v>
                </c:pt>
                <c:pt idx="6">
                  <c:v>1.2</c:v>
                </c:pt>
                <c:pt idx="7">
                  <c:v>0.85000000000000064</c:v>
                </c:pt>
                <c:pt idx="8">
                  <c:v>1.02</c:v>
                </c:pt>
                <c:pt idx="9">
                  <c:v>0.91</c:v>
                </c:pt>
                <c:pt idx="10">
                  <c:v>1.0965</c:v>
                </c:pt>
                <c:pt idx="11">
                  <c:v>1.0965</c:v>
                </c:pt>
                <c:pt idx="12">
                  <c:v>1.3</c:v>
                </c:pt>
                <c:pt idx="13">
                  <c:v>1.149999999999997</c:v>
                </c:pt>
                <c:pt idx="14">
                  <c:v>1.6</c:v>
                </c:pt>
                <c:pt idx="15">
                  <c:v>1.35</c:v>
                </c:pt>
                <c:pt idx="16">
                  <c:v>1.7000000000000024</c:v>
                </c:pt>
                <c:pt idx="17">
                  <c:v>1.25</c:v>
                </c:pt>
                <c:pt idx="18">
                  <c:v>1.9800000000000002</c:v>
                </c:pt>
                <c:pt idx="19">
                  <c:v>1.9150999999999962</c:v>
                </c:pt>
                <c:pt idx="20">
                  <c:v>1.9150999999999962</c:v>
                </c:pt>
                <c:pt idx="21">
                  <c:v>1.6</c:v>
                </c:pt>
                <c:pt idx="22">
                  <c:v>1.8580000000000001</c:v>
                </c:pt>
                <c:pt idx="23">
                  <c:v>1.8580000000000001</c:v>
                </c:pt>
                <c:pt idx="24">
                  <c:v>2.65</c:v>
                </c:pt>
                <c:pt idx="25">
                  <c:v>3.008</c:v>
                </c:pt>
                <c:pt idx="26">
                  <c:v>3.008</c:v>
                </c:pt>
                <c:pt idx="27">
                  <c:v>3.1323000000000003</c:v>
                </c:pt>
                <c:pt idx="28">
                  <c:v>3.1323000000000003</c:v>
                </c:pt>
                <c:pt idx="29">
                  <c:v>3.508</c:v>
                </c:pt>
                <c:pt idx="30">
                  <c:v>3.3299999999999987</c:v>
                </c:pt>
                <c:pt idx="31">
                  <c:v>3.4</c:v>
                </c:pt>
                <c:pt idx="32">
                  <c:v>3.3</c:v>
                </c:pt>
                <c:pt idx="33">
                  <c:v>3.4499999999999997</c:v>
                </c:pt>
                <c:pt idx="34">
                  <c:v>3.1686999999999999</c:v>
                </c:pt>
                <c:pt idx="35">
                  <c:v>3.1686999999999999</c:v>
                </c:pt>
                <c:pt idx="36">
                  <c:v>3.0063</c:v>
                </c:pt>
                <c:pt idx="37">
                  <c:v>3.0063</c:v>
                </c:pt>
                <c:pt idx="38">
                  <c:v>2.3424999999999967</c:v>
                </c:pt>
                <c:pt idx="39">
                  <c:v>2.3424999999999967</c:v>
                </c:pt>
                <c:pt idx="40">
                  <c:v>2.2999999999999998</c:v>
                </c:pt>
                <c:pt idx="41">
                  <c:v>2.3768999999999929</c:v>
                </c:pt>
                <c:pt idx="42">
                  <c:v>2.3768999999999929</c:v>
                </c:pt>
                <c:pt idx="43">
                  <c:v>2.8468999999999967</c:v>
                </c:pt>
                <c:pt idx="44">
                  <c:v>2.8468999999999967</c:v>
                </c:pt>
                <c:pt idx="45">
                  <c:v>3.1421999999999999</c:v>
                </c:pt>
                <c:pt idx="46">
                  <c:v>3.1421999999999999</c:v>
                </c:pt>
                <c:pt idx="47">
                  <c:v>3.2</c:v>
                </c:pt>
                <c:pt idx="48">
                  <c:v>3.1484000000000001</c:v>
                </c:pt>
                <c:pt idx="49">
                  <c:v>3.1484000000000001</c:v>
                </c:pt>
                <c:pt idx="50">
                  <c:v>3.02</c:v>
                </c:pt>
                <c:pt idx="51">
                  <c:v>3.1078000000000001</c:v>
                </c:pt>
                <c:pt idx="52">
                  <c:v>3.1078000000000001</c:v>
                </c:pt>
                <c:pt idx="53">
                  <c:v>3.2080000000000002</c:v>
                </c:pt>
                <c:pt idx="54">
                  <c:v>3.2080000000000002</c:v>
                </c:pt>
                <c:pt idx="55">
                  <c:v>3.2080000000000002</c:v>
                </c:pt>
                <c:pt idx="56">
                  <c:v>2.9899999999999998</c:v>
                </c:pt>
                <c:pt idx="57">
                  <c:v>2.0369999999999977</c:v>
                </c:pt>
                <c:pt idx="58">
                  <c:v>2.0369999999999977</c:v>
                </c:pt>
                <c:pt idx="59">
                  <c:v>1.0529000000000002</c:v>
                </c:pt>
              </c:numCache>
            </c:numRef>
          </c:yVal>
          <c:smooth val="0"/>
        </c:ser>
        <c:dLbls>
          <c:showLegendKey val="0"/>
          <c:showVal val="0"/>
          <c:showCatName val="0"/>
          <c:showSerName val="0"/>
          <c:showPercent val="0"/>
          <c:showBubbleSize val="0"/>
        </c:dLbls>
        <c:axId val="136871216"/>
        <c:axId val="136871608"/>
      </c:scatterChart>
      <c:valAx>
        <c:axId val="136871216"/>
        <c:scaling>
          <c:orientation val="minMax"/>
        </c:scaling>
        <c:delete val="0"/>
        <c:axPos val="b"/>
        <c:title>
          <c:tx>
            <c:rich>
              <a:bodyPr/>
              <a:lstStyle/>
              <a:p>
                <a:pPr>
                  <a:defRPr/>
                </a:pPr>
                <a:r>
                  <a:rPr lang="es-CO" dirty="0" smtClean="0"/>
                  <a:t>Longitud (Km)</a:t>
                </a:r>
                <a:endParaRPr lang="es-CO" dirty="0"/>
              </a:p>
            </c:rich>
          </c:tx>
          <c:layout/>
          <c:overlay val="0"/>
        </c:title>
        <c:numFmt formatCode="0" sourceLinked="0"/>
        <c:majorTickMark val="none"/>
        <c:minorTickMark val="none"/>
        <c:tickLblPos val="nextTo"/>
        <c:crossAx val="136871608"/>
        <c:crosses val="autoZero"/>
        <c:crossBetween val="midCat"/>
      </c:valAx>
      <c:valAx>
        <c:axId val="136871608"/>
        <c:scaling>
          <c:orientation val="minMax"/>
        </c:scaling>
        <c:delete val="0"/>
        <c:axPos val="l"/>
        <c:title>
          <c:tx>
            <c:rich>
              <a:bodyPr/>
              <a:lstStyle/>
              <a:p>
                <a:pPr>
                  <a:defRPr/>
                </a:pPr>
                <a:r>
                  <a:rPr lang="es-CO" dirty="0" smtClean="0"/>
                  <a:t>Altura</a:t>
                </a:r>
                <a:r>
                  <a:rPr lang="es-CO" baseline="0" dirty="0" smtClean="0"/>
                  <a:t> (Km)</a:t>
                </a:r>
                <a:endParaRPr lang="es-CO" dirty="0"/>
              </a:p>
            </c:rich>
          </c:tx>
          <c:layout/>
          <c:overlay val="0"/>
        </c:title>
        <c:numFmt formatCode="0.0" sourceLinked="0"/>
        <c:majorTickMark val="none"/>
        <c:minorTickMark val="none"/>
        <c:tickLblPos val="nextTo"/>
        <c:crossAx val="136871216"/>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scatterChart>
        <c:scatterStyle val="lineMarker"/>
        <c:varyColors val="0"/>
        <c:ser>
          <c:idx val="0"/>
          <c:order val="0"/>
          <c:spPr>
            <a:ln w="28575">
              <a:noFill/>
            </a:ln>
          </c:spPr>
          <c:trendline>
            <c:spPr>
              <a:ln w="25400">
                <a:solidFill>
                  <a:srgbClr val="00B050"/>
                </a:solidFill>
              </a:ln>
            </c:spPr>
            <c:trendlineType val="linear"/>
            <c:dispRSqr val="0"/>
            <c:dispEq val="0"/>
          </c:trendline>
          <c:xVal>
            <c:numRef>
              <c:f>Hoja1!$B$2:$B$22</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xVal>
          <c:yVal>
            <c:numRef>
              <c:f>Hoja1!$C$2:$C$22</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16</c:v>
                </c:pt>
                <c:pt idx="13">
                  <c:v>13</c:v>
                </c:pt>
                <c:pt idx="14">
                  <c:v>14</c:v>
                </c:pt>
                <c:pt idx="15">
                  <c:v>15</c:v>
                </c:pt>
                <c:pt idx="16">
                  <c:v>16</c:v>
                </c:pt>
                <c:pt idx="17">
                  <c:v>17</c:v>
                </c:pt>
                <c:pt idx="18">
                  <c:v>18</c:v>
                </c:pt>
                <c:pt idx="19">
                  <c:v>19</c:v>
                </c:pt>
                <c:pt idx="20">
                  <c:v>20</c:v>
                </c:pt>
              </c:numCache>
            </c:numRef>
          </c:yVal>
          <c:smooth val="0"/>
        </c:ser>
        <c:dLbls>
          <c:showLegendKey val="0"/>
          <c:showVal val="0"/>
          <c:showCatName val="0"/>
          <c:showSerName val="0"/>
          <c:showPercent val="0"/>
          <c:showBubbleSize val="0"/>
        </c:dLbls>
        <c:axId val="139229304"/>
        <c:axId val="139229696"/>
      </c:scatterChart>
      <c:valAx>
        <c:axId val="139229304"/>
        <c:scaling>
          <c:orientation val="minMax"/>
          <c:max val="20"/>
        </c:scaling>
        <c:delete val="0"/>
        <c:axPos val="b"/>
        <c:title>
          <c:tx>
            <c:rich>
              <a:bodyPr/>
              <a:lstStyle/>
              <a:p>
                <a:pPr>
                  <a:defRPr/>
                </a:pPr>
                <a:r>
                  <a:rPr lang="es-CO" dirty="0" smtClean="0"/>
                  <a:t>MNVE </a:t>
                </a:r>
                <a:r>
                  <a:rPr lang="es-CO" dirty="0"/>
                  <a:t>(MUSD)</a:t>
                </a:r>
              </a:p>
            </c:rich>
          </c:tx>
          <c:layout/>
          <c:overlay val="0"/>
        </c:title>
        <c:numFmt formatCode="General" sourceLinked="1"/>
        <c:majorTickMark val="none"/>
        <c:minorTickMark val="none"/>
        <c:tickLblPos val="nextTo"/>
        <c:crossAx val="139229696"/>
        <c:crosses val="autoZero"/>
        <c:crossBetween val="midCat"/>
      </c:valAx>
      <c:valAx>
        <c:axId val="139229696"/>
        <c:scaling>
          <c:orientation val="minMax"/>
          <c:max val="20"/>
        </c:scaling>
        <c:delete val="0"/>
        <c:axPos val="l"/>
        <c:majorGridlines>
          <c:spPr>
            <a:ln>
              <a:noFill/>
            </a:ln>
          </c:spPr>
        </c:majorGridlines>
        <c:title>
          <c:tx>
            <c:rich>
              <a:bodyPr/>
              <a:lstStyle/>
              <a:p>
                <a:pPr>
                  <a:defRPr/>
                </a:pPr>
                <a:r>
                  <a:rPr lang="en-US" dirty="0" smtClean="0"/>
                  <a:t>EPC </a:t>
                </a:r>
                <a:r>
                  <a:rPr lang="en-US" dirty="0"/>
                  <a:t>(MUSD)</a:t>
                </a:r>
              </a:p>
            </c:rich>
          </c:tx>
          <c:layout/>
          <c:overlay val="0"/>
        </c:title>
        <c:numFmt formatCode="General" sourceLinked="1"/>
        <c:majorTickMark val="none"/>
        <c:minorTickMark val="none"/>
        <c:tickLblPos val="nextTo"/>
        <c:crossAx val="139229304"/>
        <c:crosses val="autoZero"/>
        <c:crossBetween val="midCat"/>
      </c:valAx>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O"/>
              <a:t>Modelo versus datos reales</a:t>
            </a:r>
          </a:p>
        </c:rich>
      </c:tx>
      <c:layout>
        <c:manualLayout>
          <c:xMode val="edge"/>
          <c:yMode val="edge"/>
          <c:x val="0.34389248681391232"/>
          <c:y val="0.11402347677974102"/>
        </c:manualLayout>
      </c:layout>
      <c:overlay val="0"/>
    </c:title>
    <c:autoTitleDeleted val="0"/>
    <c:plotArea>
      <c:layout>
        <c:manualLayout>
          <c:layoutTarget val="inner"/>
          <c:xMode val="edge"/>
          <c:yMode val="edge"/>
          <c:x val="8.270953630796149E-2"/>
          <c:y val="9.8854358536576759E-2"/>
          <c:w val="0.8920439632545939"/>
          <c:h val="0.74785307802281942"/>
        </c:manualLayout>
      </c:layout>
      <c:scatterChart>
        <c:scatterStyle val="smoothMarker"/>
        <c:varyColors val="0"/>
        <c:ser>
          <c:idx val="0"/>
          <c:order val="0"/>
          <c:tx>
            <c:v>REAL</c:v>
          </c:tx>
          <c:spPr>
            <a:ln>
              <a:solidFill>
                <a:srgbClr val="FF0000"/>
              </a:solidFill>
            </a:ln>
          </c:spPr>
          <c:marker>
            <c:spPr>
              <a:solidFill>
                <a:srgbClr val="FF0000"/>
              </a:solidFill>
              <a:ln>
                <a:solidFill>
                  <a:srgbClr val="FF0000"/>
                </a:solidFill>
              </a:ln>
            </c:spPr>
          </c:marker>
          <c:yVal>
            <c:numRef>
              <c:f>Hoja2!$B$4:$B$24</c:f>
              <c:numCache>
                <c:formatCode>General</c:formatCode>
                <c:ptCount val="21"/>
                <c:pt idx="0">
                  <c:v>3.5310999999999977</c:v>
                </c:pt>
                <c:pt idx="1">
                  <c:v>4.7814000000000014</c:v>
                </c:pt>
                <c:pt idx="2">
                  <c:v>13.6137</c:v>
                </c:pt>
                <c:pt idx="3">
                  <c:v>15.36530000000001</c:v>
                </c:pt>
                <c:pt idx="4">
                  <c:v>7.6205999999999943</c:v>
                </c:pt>
                <c:pt idx="5">
                  <c:v>7.444</c:v>
                </c:pt>
                <c:pt idx="6">
                  <c:v>2.5223999999999998</c:v>
                </c:pt>
                <c:pt idx="7">
                  <c:v>2.6634000000000002</c:v>
                </c:pt>
                <c:pt idx="8">
                  <c:v>7.0753000000000004</c:v>
                </c:pt>
                <c:pt idx="9">
                  <c:v>7.6694999999999975</c:v>
                </c:pt>
                <c:pt idx="10">
                  <c:v>2.5678999999999998</c:v>
                </c:pt>
                <c:pt idx="11">
                  <c:v>2.6488999999999998</c:v>
                </c:pt>
                <c:pt idx="12">
                  <c:v>3.7256</c:v>
                </c:pt>
                <c:pt idx="13">
                  <c:v>3.8961999999999977</c:v>
                </c:pt>
                <c:pt idx="14">
                  <c:v>4.1768000000000001</c:v>
                </c:pt>
                <c:pt idx="15">
                  <c:v>4.6364999999999998</c:v>
                </c:pt>
                <c:pt idx="16">
                  <c:v>5.4713000000000065</c:v>
                </c:pt>
                <c:pt idx="17">
                  <c:v>4.6012000000000004</c:v>
                </c:pt>
                <c:pt idx="18">
                  <c:v>7.0946999999999996</c:v>
                </c:pt>
                <c:pt idx="19">
                  <c:v>11.2043</c:v>
                </c:pt>
                <c:pt idx="20">
                  <c:v>10.9246</c:v>
                </c:pt>
              </c:numCache>
            </c:numRef>
          </c:yVal>
          <c:smooth val="1"/>
        </c:ser>
        <c:ser>
          <c:idx val="1"/>
          <c:order val="1"/>
          <c:tx>
            <c:v>MODELO</c:v>
          </c:tx>
          <c:yVal>
            <c:numRef>
              <c:f>Hoja2!$C$4:$C$24</c:f>
              <c:numCache>
                <c:formatCode>General</c:formatCode>
                <c:ptCount val="21"/>
                <c:pt idx="0">
                  <c:v>3.5265900000000001</c:v>
                </c:pt>
                <c:pt idx="1">
                  <c:v>4.8967700000000001</c:v>
                </c:pt>
                <c:pt idx="2">
                  <c:v>13.9886</c:v>
                </c:pt>
                <c:pt idx="3">
                  <c:v>15.2508</c:v>
                </c:pt>
                <c:pt idx="4">
                  <c:v>7.53993</c:v>
                </c:pt>
                <c:pt idx="5">
                  <c:v>7.4624099999999975</c:v>
                </c:pt>
                <c:pt idx="6">
                  <c:v>2.5310699999999975</c:v>
                </c:pt>
                <c:pt idx="7">
                  <c:v>2.8083999999999998</c:v>
                </c:pt>
                <c:pt idx="8">
                  <c:v>6.9152800000000001</c:v>
                </c:pt>
                <c:pt idx="9">
                  <c:v>7.4150799999999997</c:v>
                </c:pt>
                <c:pt idx="10">
                  <c:v>2.7405100000000027</c:v>
                </c:pt>
                <c:pt idx="11">
                  <c:v>2.4292599999999975</c:v>
                </c:pt>
                <c:pt idx="12">
                  <c:v>3.9411800000000001</c:v>
                </c:pt>
                <c:pt idx="13">
                  <c:v>4.3912599999999999</c:v>
                </c:pt>
                <c:pt idx="14">
                  <c:v>4.1184499999999975</c:v>
                </c:pt>
                <c:pt idx="15">
                  <c:v>4.2355999999999998</c:v>
                </c:pt>
                <c:pt idx="16">
                  <c:v>5.3586600000000004</c:v>
                </c:pt>
                <c:pt idx="17">
                  <c:v>4.7965299999999997</c:v>
                </c:pt>
                <c:pt idx="18">
                  <c:v>6.8302800000000001</c:v>
                </c:pt>
                <c:pt idx="19">
                  <c:v>10.7622</c:v>
                </c:pt>
                <c:pt idx="20">
                  <c:v>11.2958</c:v>
                </c:pt>
              </c:numCache>
            </c:numRef>
          </c:yVal>
          <c:smooth val="1"/>
        </c:ser>
        <c:dLbls>
          <c:showLegendKey val="0"/>
          <c:showVal val="0"/>
          <c:showCatName val="0"/>
          <c:showSerName val="0"/>
          <c:showPercent val="0"/>
          <c:showBubbleSize val="0"/>
        </c:dLbls>
        <c:axId val="139230480"/>
        <c:axId val="139230872"/>
      </c:scatterChart>
      <c:valAx>
        <c:axId val="139230480"/>
        <c:scaling>
          <c:orientation val="minMax"/>
          <c:max val="21"/>
        </c:scaling>
        <c:delete val="1"/>
        <c:axPos val="b"/>
        <c:title>
          <c:tx>
            <c:rich>
              <a:bodyPr/>
              <a:lstStyle/>
              <a:p>
                <a:pPr>
                  <a:defRPr/>
                </a:pPr>
                <a:r>
                  <a:rPr lang="es-CO"/>
                  <a:t>Sistema</a:t>
                </a:r>
              </a:p>
            </c:rich>
          </c:tx>
          <c:layout/>
          <c:overlay val="0"/>
        </c:title>
        <c:majorTickMark val="none"/>
        <c:minorTickMark val="none"/>
        <c:tickLblPos val="nextTo"/>
        <c:crossAx val="139230872"/>
        <c:crosses val="autoZero"/>
        <c:crossBetween val="midCat"/>
        <c:majorUnit val="1"/>
      </c:valAx>
      <c:valAx>
        <c:axId val="139230872"/>
        <c:scaling>
          <c:orientation val="minMax"/>
          <c:max val="16"/>
          <c:min val="0"/>
        </c:scaling>
        <c:delete val="0"/>
        <c:axPos val="l"/>
        <c:majorGridlines/>
        <c:title>
          <c:tx>
            <c:rich>
              <a:bodyPr/>
              <a:lstStyle/>
              <a:p>
                <a:pPr>
                  <a:defRPr/>
                </a:pPr>
                <a:r>
                  <a:rPr lang="en-US" dirty="0" smtClean="0"/>
                  <a:t>MNVE </a:t>
                </a:r>
                <a:r>
                  <a:rPr lang="en-US" dirty="0"/>
                  <a:t>(MUSD)</a:t>
                </a:r>
              </a:p>
            </c:rich>
          </c:tx>
          <c:layout/>
          <c:overlay val="0"/>
        </c:title>
        <c:numFmt formatCode="General" sourceLinked="1"/>
        <c:majorTickMark val="none"/>
        <c:minorTickMark val="none"/>
        <c:tickLblPos val="nextTo"/>
        <c:crossAx val="139230480"/>
        <c:crosses val="autoZero"/>
        <c:crossBetween val="midCat"/>
        <c:majorUnit val="2"/>
      </c:valAx>
    </c:plotArea>
    <c:legend>
      <c:legendPos val="b"/>
      <c:layout>
        <c:manualLayout>
          <c:xMode val="edge"/>
          <c:yMode val="edge"/>
          <c:x val="5.1169291338582688E-2"/>
          <c:y val="0.91234407380415661"/>
          <c:w val="0.36952018103199158"/>
          <c:h val="4.8896224468743664E-2"/>
        </c:manualLayout>
      </c:layout>
      <c:overlay val="0"/>
    </c:legend>
    <c:plotVisOnly val="1"/>
    <c:dispBlanksAs val="gap"/>
    <c:showDLblsOverMax val="0"/>
  </c:chart>
  <c:txPr>
    <a:bodyPr/>
    <a:lstStyle/>
    <a:p>
      <a:pPr>
        <a:defRPr sz="1800"/>
      </a:pPr>
      <a:endParaRPr lang="es-C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4A5002-22A2-4298-8B64-0CF61A1ADAB6}" type="doc">
      <dgm:prSet loTypeId="urn:microsoft.com/office/officeart/2005/8/layout/vList2" loCatId="list" qsTypeId="urn:microsoft.com/office/officeart/2005/8/quickstyle/3d3" qsCatId="3D" csTypeId="urn:microsoft.com/office/officeart/2005/8/colors/accent3_2" csCatId="accent3" phldr="1"/>
      <dgm:spPr/>
      <dgm:t>
        <a:bodyPr/>
        <a:lstStyle/>
        <a:p>
          <a:endParaRPr lang="es-ES"/>
        </a:p>
      </dgm:t>
    </dgm:pt>
    <dgm:pt modelId="{0EE9896E-7B20-4BBE-ADAE-FA3C89314EE6}">
      <dgm:prSet phldrT="[Text]" custT="1"/>
      <dgm:spPr/>
      <dgm:t>
        <a:bodyPr/>
        <a:lstStyle/>
        <a:p>
          <a:r>
            <a:rPr lang="es-ES" sz="2000" dirty="0" smtClean="0">
              <a:solidFill>
                <a:schemeClr val="tx1"/>
              </a:solidFill>
              <a:latin typeface="Calibri" pitchFamily="34" charset="0"/>
            </a:rPr>
            <a:t>GLOSARIO</a:t>
          </a:r>
          <a:endParaRPr lang="es-ES" sz="2000" dirty="0">
            <a:solidFill>
              <a:schemeClr val="tx1"/>
            </a:solidFill>
            <a:latin typeface="Calibri" pitchFamily="34" charset="0"/>
          </a:endParaRPr>
        </a:p>
      </dgm:t>
    </dgm:pt>
    <dgm:pt modelId="{3534A824-404D-4F0C-942B-391AC9097B73}" type="parTrans" cxnId="{CA621E44-22CC-492C-A4A3-033A7254588A}">
      <dgm:prSet/>
      <dgm:spPr/>
      <dgm:t>
        <a:bodyPr/>
        <a:lstStyle/>
        <a:p>
          <a:endParaRPr lang="es-ES" sz="2000">
            <a:solidFill>
              <a:schemeClr val="tx1"/>
            </a:solidFill>
            <a:latin typeface="Calibri" pitchFamily="34" charset="0"/>
          </a:endParaRPr>
        </a:p>
      </dgm:t>
    </dgm:pt>
    <dgm:pt modelId="{39DC801E-0FE8-4804-8815-8F87A876E000}" type="sibTrans" cxnId="{CA621E44-22CC-492C-A4A3-033A7254588A}">
      <dgm:prSet/>
      <dgm:spPr/>
      <dgm:t>
        <a:bodyPr/>
        <a:lstStyle/>
        <a:p>
          <a:endParaRPr lang="es-ES" sz="2000">
            <a:solidFill>
              <a:schemeClr val="tx1"/>
            </a:solidFill>
            <a:latin typeface="Calibri" pitchFamily="34" charset="0"/>
          </a:endParaRPr>
        </a:p>
      </dgm:t>
    </dgm:pt>
    <dgm:pt modelId="{7BA38828-6357-4DE2-BF00-18FE33C24A34}">
      <dgm:prSet phldrT="[Text]" custT="1"/>
      <dgm:spPr/>
      <dgm:t>
        <a:bodyPr/>
        <a:lstStyle/>
        <a:p>
          <a:r>
            <a:rPr lang="es-ES" sz="2000" dirty="0" smtClean="0">
              <a:solidFill>
                <a:schemeClr val="tx1"/>
              </a:solidFill>
              <a:latin typeface="Calibri" pitchFamily="34" charset="0"/>
            </a:rPr>
            <a:t>ESTADO ACTUAL</a:t>
          </a:r>
          <a:endParaRPr lang="es-ES" sz="2000" dirty="0">
            <a:solidFill>
              <a:schemeClr val="tx1"/>
            </a:solidFill>
            <a:latin typeface="Calibri" pitchFamily="34" charset="0"/>
          </a:endParaRPr>
        </a:p>
      </dgm:t>
    </dgm:pt>
    <dgm:pt modelId="{3296646E-501B-4E7E-B7F3-1702E0E4C573}" type="parTrans" cxnId="{FE88BD1D-C901-483B-B630-59A755D00096}">
      <dgm:prSet/>
      <dgm:spPr/>
      <dgm:t>
        <a:bodyPr/>
        <a:lstStyle/>
        <a:p>
          <a:endParaRPr lang="es-ES" sz="2000">
            <a:solidFill>
              <a:schemeClr val="tx1"/>
            </a:solidFill>
            <a:latin typeface="Calibri" pitchFamily="34" charset="0"/>
          </a:endParaRPr>
        </a:p>
      </dgm:t>
    </dgm:pt>
    <dgm:pt modelId="{4897E64F-4786-4353-BAC2-C398D9DB4ECB}" type="sibTrans" cxnId="{FE88BD1D-C901-483B-B630-59A755D00096}">
      <dgm:prSet/>
      <dgm:spPr/>
      <dgm:t>
        <a:bodyPr/>
        <a:lstStyle/>
        <a:p>
          <a:endParaRPr lang="es-ES" sz="2000">
            <a:solidFill>
              <a:schemeClr val="tx1"/>
            </a:solidFill>
            <a:latin typeface="Calibri" pitchFamily="34" charset="0"/>
          </a:endParaRPr>
        </a:p>
      </dgm:t>
    </dgm:pt>
    <dgm:pt modelId="{7BEC0255-ED90-4D97-B352-F177D8994135}">
      <dgm:prSet phldrT="[Text]" custT="1"/>
      <dgm:spPr/>
      <dgm:t>
        <a:bodyPr/>
        <a:lstStyle/>
        <a:p>
          <a:r>
            <a:rPr lang="es-ES" sz="2000" dirty="0" smtClean="0">
              <a:solidFill>
                <a:schemeClr val="tx1"/>
              </a:solidFill>
              <a:latin typeface="Calibri" pitchFamily="34" charset="0"/>
            </a:rPr>
            <a:t>PROPUESTA</a:t>
          </a:r>
          <a:endParaRPr lang="es-ES" sz="2000" dirty="0">
            <a:solidFill>
              <a:schemeClr val="tx1"/>
            </a:solidFill>
            <a:latin typeface="Calibri" pitchFamily="34" charset="0"/>
          </a:endParaRPr>
        </a:p>
      </dgm:t>
    </dgm:pt>
    <dgm:pt modelId="{D1C7A682-46FC-48BA-8997-649A871F439E}" type="parTrans" cxnId="{2AB3FA52-604A-4722-ADB8-EF01DDA13290}">
      <dgm:prSet/>
      <dgm:spPr/>
      <dgm:t>
        <a:bodyPr/>
        <a:lstStyle/>
        <a:p>
          <a:endParaRPr lang="es-ES" sz="2000">
            <a:solidFill>
              <a:schemeClr val="tx1"/>
            </a:solidFill>
            <a:latin typeface="Calibri" pitchFamily="34" charset="0"/>
          </a:endParaRPr>
        </a:p>
      </dgm:t>
    </dgm:pt>
    <dgm:pt modelId="{F747067E-CD2E-489C-AB81-184744487469}" type="sibTrans" cxnId="{2AB3FA52-604A-4722-ADB8-EF01DDA13290}">
      <dgm:prSet/>
      <dgm:spPr/>
      <dgm:t>
        <a:bodyPr/>
        <a:lstStyle/>
        <a:p>
          <a:endParaRPr lang="es-ES" sz="2000">
            <a:solidFill>
              <a:schemeClr val="tx1"/>
            </a:solidFill>
            <a:latin typeface="Calibri" pitchFamily="34" charset="0"/>
          </a:endParaRPr>
        </a:p>
      </dgm:t>
    </dgm:pt>
    <dgm:pt modelId="{1CE980A6-52A0-4679-9D94-A02874681027}">
      <dgm:prSet phldrT="[Text]" custT="1"/>
      <dgm:spPr/>
      <dgm:t>
        <a:bodyPr/>
        <a:lstStyle/>
        <a:p>
          <a:r>
            <a:rPr lang="es-ES" sz="2000" dirty="0" smtClean="0">
              <a:solidFill>
                <a:schemeClr val="tx1"/>
              </a:solidFill>
              <a:latin typeface="Calibri" pitchFamily="34" charset="0"/>
            </a:rPr>
            <a:t>INFORMACIÓN PRELIMINAR</a:t>
          </a:r>
          <a:endParaRPr lang="es-ES" sz="2000" dirty="0">
            <a:solidFill>
              <a:schemeClr val="tx1"/>
            </a:solidFill>
            <a:latin typeface="Calibri" pitchFamily="34" charset="0"/>
          </a:endParaRPr>
        </a:p>
      </dgm:t>
    </dgm:pt>
    <dgm:pt modelId="{8E1276DF-1963-414D-9D6E-22AA6881EC29}" type="parTrans" cxnId="{CF1F4ECE-837A-4B1D-A8C2-2D0B89608220}">
      <dgm:prSet/>
      <dgm:spPr/>
      <dgm:t>
        <a:bodyPr/>
        <a:lstStyle/>
        <a:p>
          <a:endParaRPr lang="es-ES" sz="2000">
            <a:solidFill>
              <a:schemeClr val="tx1"/>
            </a:solidFill>
            <a:latin typeface="Calibri" pitchFamily="34" charset="0"/>
          </a:endParaRPr>
        </a:p>
      </dgm:t>
    </dgm:pt>
    <dgm:pt modelId="{172AA3A8-704C-41EC-B481-1CE928144693}" type="sibTrans" cxnId="{CF1F4ECE-837A-4B1D-A8C2-2D0B89608220}">
      <dgm:prSet/>
      <dgm:spPr/>
      <dgm:t>
        <a:bodyPr/>
        <a:lstStyle/>
        <a:p>
          <a:endParaRPr lang="es-ES" sz="2000">
            <a:solidFill>
              <a:schemeClr val="tx1"/>
            </a:solidFill>
            <a:latin typeface="Calibri" pitchFamily="34" charset="0"/>
          </a:endParaRPr>
        </a:p>
      </dgm:t>
    </dgm:pt>
    <dgm:pt modelId="{07CF63E6-E7D0-4612-8BDD-4324C18BC35B}">
      <dgm:prSet custT="1"/>
      <dgm:spPr/>
      <dgm:t>
        <a:bodyPr/>
        <a:lstStyle/>
        <a:p>
          <a:r>
            <a:rPr lang="es-CO" sz="2000" dirty="0" smtClean="0">
              <a:solidFill>
                <a:schemeClr val="tx1"/>
              </a:solidFill>
              <a:latin typeface="Calibri" pitchFamily="34" charset="0"/>
            </a:rPr>
            <a:t>PARTE II- MODELO ECONOMÉTRICO-MNVE</a:t>
          </a:r>
          <a:endParaRPr lang="es-CO" sz="2000" dirty="0">
            <a:solidFill>
              <a:schemeClr val="tx1"/>
            </a:solidFill>
            <a:latin typeface="Calibri" pitchFamily="34" charset="0"/>
          </a:endParaRPr>
        </a:p>
      </dgm:t>
    </dgm:pt>
    <dgm:pt modelId="{428B9714-092C-4E08-8FC9-3EC1BFD32DF5}" type="parTrans" cxnId="{0508B3CE-A0C0-464F-952C-36C7CB7BD27F}">
      <dgm:prSet/>
      <dgm:spPr/>
      <dgm:t>
        <a:bodyPr/>
        <a:lstStyle/>
        <a:p>
          <a:endParaRPr lang="es-CO" sz="2000">
            <a:solidFill>
              <a:schemeClr val="tx1"/>
            </a:solidFill>
            <a:latin typeface="Calibri" pitchFamily="34" charset="0"/>
          </a:endParaRPr>
        </a:p>
      </dgm:t>
    </dgm:pt>
    <dgm:pt modelId="{594106E5-3833-4F12-ACEE-433E4D8EDC72}" type="sibTrans" cxnId="{0508B3CE-A0C0-464F-952C-36C7CB7BD27F}">
      <dgm:prSet/>
      <dgm:spPr/>
      <dgm:t>
        <a:bodyPr/>
        <a:lstStyle/>
        <a:p>
          <a:endParaRPr lang="es-CO" sz="2000">
            <a:solidFill>
              <a:schemeClr val="tx1"/>
            </a:solidFill>
            <a:latin typeface="Calibri" pitchFamily="34" charset="0"/>
          </a:endParaRPr>
        </a:p>
      </dgm:t>
    </dgm:pt>
    <dgm:pt modelId="{E8777913-D0C7-4AA4-A458-CAFA26CF47B5}" type="pres">
      <dgm:prSet presAssocID="{8C4A5002-22A2-4298-8B64-0CF61A1ADAB6}" presName="linear" presStyleCnt="0">
        <dgm:presLayoutVars>
          <dgm:animLvl val="lvl"/>
          <dgm:resizeHandles val="exact"/>
        </dgm:presLayoutVars>
      </dgm:prSet>
      <dgm:spPr/>
      <dgm:t>
        <a:bodyPr/>
        <a:lstStyle/>
        <a:p>
          <a:endParaRPr lang="es-CO"/>
        </a:p>
      </dgm:t>
    </dgm:pt>
    <dgm:pt modelId="{66D95A62-EF4D-4EBE-9939-4BDC42C050CA}" type="pres">
      <dgm:prSet presAssocID="{0EE9896E-7B20-4BBE-ADAE-FA3C89314EE6}" presName="parentText" presStyleLbl="node1" presStyleIdx="0" presStyleCnt="5" custLinFactNeighborY="-70438">
        <dgm:presLayoutVars>
          <dgm:chMax val="0"/>
          <dgm:bulletEnabled val="1"/>
        </dgm:presLayoutVars>
      </dgm:prSet>
      <dgm:spPr/>
      <dgm:t>
        <a:bodyPr/>
        <a:lstStyle/>
        <a:p>
          <a:endParaRPr lang="es-CO"/>
        </a:p>
      </dgm:t>
    </dgm:pt>
    <dgm:pt modelId="{D8E84845-0C29-47C0-B294-1441F71AE094}" type="pres">
      <dgm:prSet presAssocID="{39DC801E-0FE8-4804-8815-8F87A876E000}" presName="spacer" presStyleCnt="0"/>
      <dgm:spPr/>
    </dgm:pt>
    <dgm:pt modelId="{1829FC57-DCC7-4FB4-856B-5ED9BD908401}" type="pres">
      <dgm:prSet presAssocID="{1CE980A6-52A0-4679-9D94-A02874681027}" presName="parentText" presStyleLbl="node1" presStyleIdx="1" presStyleCnt="5">
        <dgm:presLayoutVars>
          <dgm:chMax val="0"/>
          <dgm:bulletEnabled val="1"/>
        </dgm:presLayoutVars>
      </dgm:prSet>
      <dgm:spPr/>
      <dgm:t>
        <a:bodyPr/>
        <a:lstStyle/>
        <a:p>
          <a:endParaRPr lang="es-CO"/>
        </a:p>
      </dgm:t>
    </dgm:pt>
    <dgm:pt modelId="{7EF95CCE-6EA0-41A1-9EB3-26CA4BC89E1F}" type="pres">
      <dgm:prSet presAssocID="{172AA3A8-704C-41EC-B481-1CE928144693}" presName="spacer" presStyleCnt="0"/>
      <dgm:spPr/>
    </dgm:pt>
    <dgm:pt modelId="{5305C5EA-65C1-4ECA-8FF3-EC09C35386DF}" type="pres">
      <dgm:prSet presAssocID="{7BA38828-6357-4DE2-BF00-18FE33C24A34}" presName="parentText" presStyleLbl="node1" presStyleIdx="2" presStyleCnt="5">
        <dgm:presLayoutVars>
          <dgm:chMax val="0"/>
          <dgm:bulletEnabled val="1"/>
        </dgm:presLayoutVars>
      </dgm:prSet>
      <dgm:spPr/>
      <dgm:t>
        <a:bodyPr/>
        <a:lstStyle/>
        <a:p>
          <a:endParaRPr lang="es-CO"/>
        </a:p>
      </dgm:t>
    </dgm:pt>
    <dgm:pt modelId="{498AB088-A835-4DC7-8426-FA638D642FF6}" type="pres">
      <dgm:prSet presAssocID="{4897E64F-4786-4353-BAC2-C398D9DB4ECB}" presName="spacer" presStyleCnt="0"/>
      <dgm:spPr/>
    </dgm:pt>
    <dgm:pt modelId="{48A2C892-EC1F-4DF8-8B55-B081E3BECADF}" type="pres">
      <dgm:prSet presAssocID="{7BEC0255-ED90-4D97-B352-F177D8994135}" presName="parentText" presStyleLbl="node1" presStyleIdx="3" presStyleCnt="5">
        <dgm:presLayoutVars>
          <dgm:chMax val="0"/>
          <dgm:bulletEnabled val="1"/>
        </dgm:presLayoutVars>
      </dgm:prSet>
      <dgm:spPr/>
      <dgm:t>
        <a:bodyPr/>
        <a:lstStyle/>
        <a:p>
          <a:endParaRPr lang="es-CO"/>
        </a:p>
      </dgm:t>
    </dgm:pt>
    <dgm:pt modelId="{23505491-B464-4959-A8D9-D33D47A1AF7B}" type="pres">
      <dgm:prSet presAssocID="{F747067E-CD2E-489C-AB81-184744487469}" presName="spacer" presStyleCnt="0"/>
      <dgm:spPr/>
    </dgm:pt>
    <dgm:pt modelId="{EB4274E8-4D46-4CC5-85E3-6273DBFA6389}" type="pres">
      <dgm:prSet presAssocID="{07CF63E6-E7D0-4612-8BDD-4324C18BC35B}" presName="parentText" presStyleLbl="node1" presStyleIdx="4" presStyleCnt="5">
        <dgm:presLayoutVars>
          <dgm:chMax val="0"/>
          <dgm:bulletEnabled val="1"/>
        </dgm:presLayoutVars>
      </dgm:prSet>
      <dgm:spPr/>
      <dgm:t>
        <a:bodyPr/>
        <a:lstStyle/>
        <a:p>
          <a:endParaRPr lang="es-CO"/>
        </a:p>
      </dgm:t>
    </dgm:pt>
  </dgm:ptLst>
  <dgm:cxnLst>
    <dgm:cxn modelId="{2AB3FA52-604A-4722-ADB8-EF01DDA13290}" srcId="{8C4A5002-22A2-4298-8B64-0CF61A1ADAB6}" destId="{7BEC0255-ED90-4D97-B352-F177D8994135}" srcOrd="3" destOrd="0" parTransId="{D1C7A682-46FC-48BA-8997-649A871F439E}" sibTransId="{F747067E-CD2E-489C-AB81-184744487469}"/>
    <dgm:cxn modelId="{3921AE4D-DC9D-4D78-B025-F81A5467A6A4}" type="presOf" srcId="{07CF63E6-E7D0-4612-8BDD-4324C18BC35B}" destId="{EB4274E8-4D46-4CC5-85E3-6273DBFA6389}" srcOrd="0" destOrd="0" presId="urn:microsoft.com/office/officeart/2005/8/layout/vList2"/>
    <dgm:cxn modelId="{0508B3CE-A0C0-464F-952C-36C7CB7BD27F}" srcId="{8C4A5002-22A2-4298-8B64-0CF61A1ADAB6}" destId="{07CF63E6-E7D0-4612-8BDD-4324C18BC35B}" srcOrd="4" destOrd="0" parTransId="{428B9714-092C-4E08-8FC9-3EC1BFD32DF5}" sibTransId="{594106E5-3833-4F12-ACEE-433E4D8EDC72}"/>
    <dgm:cxn modelId="{FE88BD1D-C901-483B-B630-59A755D00096}" srcId="{8C4A5002-22A2-4298-8B64-0CF61A1ADAB6}" destId="{7BA38828-6357-4DE2-BF00-18FE33C24A34}" srcOrd="2" destOrd="0" parTransId="{3296646E-501B-4E7E-B7F3-1702E0E4C573}" sibTransId="{4897E64F-4786-4353-BAC2-C398D9DB4ECB}"/>
    <dgm:cxn modelId="{CF1F4ECE-837A-4B1D-A8C2-2D0B89608220}" srcId="{8C4A5002-22A2-4298-8B64-0CF61A1ADAB6}" destId="{1CE980A6-52A0-4679-9D94-A02874681027}" srcOrd="1" destOrd="0" parTransId="{8E1276DF-1963-414D-9D6E-22AA6881EC29}" sibTransId="{172AA3A8-704C-41EC-B481-1CE928144693}"/>
    <dgm:cxn modelId="{011DCF9F-C175-419A-8F82-635CB2623505}" type="presOf" srcId="{8C4A5002-22A2-4298-8B64-0CF61A1ADAB6}" destId="{E8777913-D0C7-4AA4-A458-CAFA26CF47B5}" srcOrd="0" destOrd="0" presId="urn:microsoft.com/office/officeart/2005/8/layout/vList2"/>
    <dgm:cxn modelId="{CDFED2A6-92EB-4B2B-842B-29F9D498F8C2}" type="presOf" srcId="{0EE9896E-7B20-4BBE-ADAE-FA3C89314EE6}" destId="{66D95A62-EF4D-4EBE-9939-4BDC42C050CA}" srcOrd="0" destOrd="0" presId="urn:microsoft.com/office/officeart/2005/8/layout/vList2"/>
    <dgm:cxn modelId="{EE8C0CBE-5F2A-4D3F-B1F1-FD3FF28CEDDB}" type="presOf" srcId="{7BEC0255-ED90-4D97-B352-F177D8994135}" destId="{48A2C892-EC1F-4DF8-8B55-B081E3BECADF}" srcOrd="0" destOrd="0" presId="urn:microsoft.com/office/officeart/2005/8/layout/vList2"/>
    <dgm:cxn modelId="{3B4B11E9-9C96-4332-9B61-9A23B9C7CBBB}" type="presOf" srcId="{7BA38828-6357-4DE2-BF00-18FE33C24A34}" destId="{5305C5EA-65C1-4ECA-8FF3-EC09C35386DF}" srcOrd="0" destOrd="0" presId="urn:microsoft.com/office/officeart/2005/8/layout/vList2"/>
    <dgm:cxn modelId="{B4688AAA-8CFF-4D8E-9DF0-40398F2AFBE1}" type="presOf" srcId="{1CE980A6-52A0-4679-9D94-A02874681027}" destId="{1829FC57-DCC7-4FB4-856B-5ED9BD908401}" srcOrd="0" destOrd="0" presId="urn:microsoft.com/office/officeart/2005/8/layout/vList2"/>
    <dgm:cxn modelId="{CA621E44-22CC-492C-A4A3-033A7254588A}" srcId="{8C4A5002-22A2-4298-8B64-0CF61A1ADAB6}" destId="{0EE9896E-7B20-4BBE-ADAE-FA3C89314EE6}" srcOrd="0" destOrd="0" parTransId="{3534A824-404D-4F0C-942B-391AC9097B73}" sibTransId="{39DC801E-0FE8-4804-8815-8F87A876E000}"/>
    <dgm:cxn modelId="{E95E0CF9-A590-468B-9840-0F3ACA14146D}" type="presParOf" srcId="{E8777913-D0C7-4AA4-A458-CAFA26CF47B5}" destId="{66D95A62-EF4D-4EBE-9939-4BDC42C050CA}" srcOrd="0" destOrd="0" presId="urn:microsoft.com/office/officeart/2005/8/layout/vList2"/>
    <dgm:cxn modelId="{3F46E5EF-E5BC-40AA-9A3C-70732957E14B}" type="presParOf" srcId="{E8777913-D0C7-4AA4-A458-CAFA26CF47B5}" destId="{D8E84845-0C29-47C0-B294-1441F71AE094}" srcOrd="1" destOrd="0" presId="urn:microsoft.com/office/officeart/2005/8/layout/vList2"/>
    <dgm:cxn modelId="{CE5D58C2-9264-4F16-BA3B-C5EFFADFFC91}" type="presParOf" srcId="{E8777913-D0C7-4AA4-A458-CAFA26CF47B5}" destId="{1829FC57-DCC7-4FB4-856B-5ED9BD908401}" srcOrd="2" destOrd="0" presId="urn:microsoft.com/office/officeart/2005/8/layout/vList2"/>
    <dgm:cxn modelId="{E7BA2061-F563-469B-A865-FE73DFBF8F58}" type="presParOf" srcId="{E8777913-D0C7-4AA4-A458-CAFA26CF47B5}" destId="{7EF95CCE-6EA0-41A1-9EB3-26CA4BC89E1F}" srcOrd="3" destOrd="0" presId="urn:microsoft.com/office/officeart/2005/8/layout/vList2"/>
    <dgm:cxn modelId="{C008B8DF-C562-4F0B-8295-3FA11D084311}" type="presParOf" srcId="{E8777913-D0C7-4AA4-A458-CAFA26CF47B5}" destId="{5305C5EA-65C1-4ECA-8FF3-EC09C35386DF}" srcOrd="4" destOrd="0" presId="urn:microsoft.com/office/officeart/2005/8/layout/vList2"/>
    <dgm:cxn modelId="{A91BDF86-C7DD-482C-A3B0-440337199304}" type="presParOf" srcId="{E8777913-D0C7-4AA4-A458-CAFA26CF47B5}" destId="{498AB088-A835-4DC7-8426-FA638D642FF6}" srcOrd="5" destOrd="0" presId="urn:microsoft.com/office/officeart/2005/8/layout/vList2"/>
    <dgm:cxn modelId="{A11996A6-FE3E-4DB3-9259-8B06335A3D2D}" type="presParOf" srcId="{E8777913-D0C7-4AA4-A458-CAFA26CF47B5}" destId="{48A2C892-EC1F-4DF8-8B55-B081E3BECADF}" srcOrd="6" destOrd="0" presId="urn:microsoft.com/office/officeart/2005/8/layout/vList2"/>
    <dgm:cxn modelId="{01776DD0-A704-40C1-8CCF-055263EC5786}" type="presParOf" srcId="{E8777913-D0C7-4AA4-A458-CAFA26CF47B5}" destId="{23505491-B464-4959-A8D9-D33D47A1AF7B}" srcOrd="7" destOrd="0" presId="urn:microsoft.com/office/officeart/2005/8/layout/vList2"/>
    <dgm:cxn modelId="{0955E76E-985E-4D5D-8BA9-643FBFE25374}" type="presParOf" srcId="{E8777913-D0C7-4AA4-A458-CAFA26CF47B5}" destId="{EB4274E8-4D46-4CC5-85E3-6273DBFA638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ACD014-DE15-46B2-B32C-DEE9AD924848}" type="doc">
      <dgm:prSet loTypeId="urn:microsoft.com/office/officeart/2005/8/layout/venn1" loCatId="relationship" qsTypeId="urn:microsoft.com/office/officeart/2005/8/quickstyle/3d1" qsCatId="3D" csTypeId="urn:microsoft.com/office/officeart/2005/8/colors/accent1_2" csCatId="accent1" phldr="1"/>
      <dgm:spPr/>
    </dgm:pt>
    <dgm:pt modelId="{73E05ED8-E3D0-483F-B134-ADFCF92BA0ED}">
      <dgm:prSet phldrT="[Texto]" custT="1"/>
      <dgm:spPr/>
      <dgm:t>
        <a:bodyPr/>
        <a:lstStyle/>
        <a:p>
          <a:r>
            <a:rPr lang="es-CO" sz="1800" dirty="0" smtClean="0">
              <a:solidFill>
                <a:schemeClr val="bg1"/>
              </a:solidFill>
            </a:rPr>
            <a:t>Información centralizada y corporativa</a:t>
          </a:r>
          <a:endParaRPr lang="es-CO" sz="1800" dirty="0">
            <a:solidFill>
              <a:schemeClr val="bg1"/>
            </a:solidFill>
          </a:endParaRPr>
        </a:p>
      </dgm:t>
    </dgm:pt>
    <dgm:pt modelId="{65129CE6-CD44-4D3D-9891-27B263DF68FC}" type="parTrans" cxnId="{D9D8C5D8-58DF-469F-9C88-C3F2BB5CC3F6}">
      <dgm:prSet/>
      <dgm:spPr/>
      <dgm:t>
        <a:bodyPr/>
        <a:lstStyle/>
        <a:p>
          <a:endParaRPr lang="es-CO" sz="2000">
            <a:solidFill>
              <a:schemeClr val="bg1"/>
            </a:solidFill>
          </a:endParaRPr>
        </a:p>
      </dgm:t>
    </dgm:pt>
    <dgm:pt modelId="{43A6412B-105A-4AC4-A9F7-1F8607F3C2F7}" type="sibTrans" cxnId="{D9D8C5D8-58DF-469F-9C88-C3F2BB5CC3F6}">
      <dgm:prSet/>
      <dgm:spPr/>
      <dgm:t>
        <a:bodyPr/>
        <a:lstStyle/>
        <a:p>
          <a:endParaRPr lang="es-CO" sz="2000">
            <a:solidFill>
              <a:schemeClr val="bg1"/>
            </a:solidFill>
          </a:endParaRPr>
        </a:p>
      </dgm:t>
    </dgm:pt>
    <dgm:pt modelId="{6D61CDD1-806B-4D63-8E73-8CB69F0EE589}">
      <dgm:prSet phldrT="[Texto]" custT="1"/>
      <dgm:spPr/>
      <dgm:t>
        <a:bodyPr/>
        <a:lstStyle/>
        <a:p>
          <a:r>
            <a:rPr lang="es-CO" sz="1800" dirty="0" smtClean="0">
              <a:solidFill>
                <a:schemeClr val="bg1"/>
              </a:solidFill>
            </a:rPr>
            <a:t>Resultados soportados al más alto nivel de detalle</a:t>
          </a:r>
          <a:endParaRPr lang="es-CO" sz="1800" dirty="0">
            <a:solidFill>
              <a:schemeClr val="bg1"/>
            </a:solidFill>
          </a:endParaRPr>
        </a:p>
      </dgm:t>
    </dgm:pt>
    <dgm:pt modelId="{8AA85C1C-5769-4E21-A6DB-80B3B81D9EC9}" type="parTrans" cxnId="{EC6C3A4C-9079-4482-BB28-71B0A891273E}">
      <dgm:prSet/>
      <dgm:spPr/>
      <dgm:t>
        <a:bodyPr/>
        <a:lstStyle/>
        <a:p>
          <a:endParaRPr lang="es-CO" sz="2000">
            <a:solidFill>
              <a:schemeClr val="bg1"/>
            </a:solidFill>
          </a:endParaRPr>
        </a:p>
      </dgm:t>
    </dgm:pt>
    <dgm:pt modelId="{7DDAE657-C7AD-43D8-824E-4352B7CB0FD5}" type="sibTrans" cxnId="{EC6C3A4C-9079-4482-BB28-71B0A891273E}">
      <dgm:prSet/>
      <dgm:spPr/>
      <dgm:t>
        <a:bodyPr/>
        <a:lstStyle/>
        <a:p>
          <a:endParaRPr lang="es-CO" sz="2000">
            <a:solidFill>
              <a:schemeClr val="bg1"/>
            </a:solidFill>
          </a:endParaRPr>
        </a:p>
      </dgm:t>
    </dgm:pt>
    <dgm:pt modelId="{B3620642-9E76-48CF-ACFC-219C09EA7166}">
      <dgm:prSet phldrT="[Texto]" custT="1"/>
      <dgm:spPr/>
      <dgm:t>
        <a:bodyPr/>
        <a:lstStyle/>
        <a:p>
          <a:r>
            <a:rPr lang="es-CO" sz="1800" dirty="0" smtClean="0">
              <a:solidFill>
                <a:schemeClr val="bg1"/>
              </a:solidFill>
            </a:rPr>
            <a:t>Posibilidad de </a:t>
          </a:r>
          <a:r>
            <a:rPr lang="es-CO" sz="1800" smtClean="0">
              <a:solidFill>
                <a:schemeClr val="bg1"/>
              </a:solidFill>
            </a:rPr>
            <a:t>trabajo concurrente </a:t>
          </a:r>
          <a:r>
            <a:rPr lang="es-CO" sz="1800" dirty="0" smtClean="0">
              <a:solidFill>
                <a:schemeClr val="bg1"/>
              </a:solidFill>
            </a:rPr>
            <a:t>(ahorro de tiempo)</a:t>
          </a:r>
          <a:endParaRPr lang="es-CO" sz="1800" dirty="0">
            <a:solidFill>
              <a:schemeClr val="bg1"/>
            </a:solidFill>
          </a:endParaRPr>
        </a:p>
      </dgm:t>
    </dgm:pt>
    <dgm:pt modelId="{A2E61AC2-169B-4410-B507-7CE4D68B514D}" type="parTrans" cxnId="{6AEA5A81-AD5F-4EB4-9084-D5BA4B74DDAE}">
      <dgm:prSet/>
      <dgm:spPr/>
      <dgm:t>
        <a:bodyPr/>
        <a:lstStyle/>
        <a:p>
          <a:endParaRPr lang="es-CO" sz="2000">
            <a:solidFill>
              <a:schemeClr val="bg1"/>
            </a:solidFill>
          </a:endParaRPr>
        </a:p>
      </dgm:t>
    </dgm:pt>
    <dgm:pt modelId="{E8DA3021-B4BE-44D3-B22D-49CC096E096F}" type="sibTrans" cxnId="{6AEA5A81-AD5F-4EB4-9084-D5BA4B74DDAE}">
      <dgm:prSet/>
      <dgm:spPr/>
      <dgm:t>
        <a:bodyPr/>
        <a:lstStyle/>
        <a:p>
          <a:endParaRPr lang="es-CO" sz="2000">
            <a:solidFill>
              <a:schemeClr val="bg1"/>
            </a:solidFill>
          </a:endParaRPr>
        </a:p>
      </dgm:t>
    </dgm:pt>
    <dgm:pt modelId="{D2B1365C-11C6-4ABD-8029-068C9C775D4A}">
      <dgm:prSet custT="1"/>
      <dgm:spPr/>
      <dgm:t>
        <a:bodyPr/>
        <a:lstStyle/>
        <a:p>
          <a:r>
            <a:rPr lang="es-CO" sz="1800" dirty="0" smtClean="0">
              <a:solidFill>
                <a:schemeClr val="bg1"/>
              </a:solidFill>
            </a:rPr>
            <a:t>Administración adecuada de la información</a:t>
          </a:r>
          <a:endParaRPr lang="es-CO" sz="1800" dirty="0">
            <a:solidFill>
              <a:schemeClr val="bg1"/>
            </a:solidFill>
          </a:endParaRPr>
        </a:p>
      </dgm:t>
    </dgm:pt>
    <dgm:pt modelId="{7B9BAB63-7685-46F9-86AE-8D49CD605B43}" type="parTrans" cxnId="{F49ABF6E-5CBE-428A-BE25-98CB12D765C9}">
      <dgm:prSet/>
      <dgm:spPr/>
      <dgm:t>
        <a:bodyPr/>
        <a:lstStyle/>
        <a:p>
          <a:endParaRPr lang="es-CO" sz="2000">
            <a:solidFill>
              <a:schemeClr val="bg1"/>
            </a:solidFill>
          </a:endParaRPr>
        </a:p>
      </dgm:t>
    </dgm:pt>
    <dgm:pt modelId="{4E333E95-7DCF-48FB-826C-F640DAB30EC8}" type="sibTrans" cxnId="{F49ABF6E-5CBE-428A-BE25-98CB12D765C9}">
      <dgm:prSet/>
      <dgm:spPr/>
      <dgm:t>
        <a:bodyPr/>
        <a:lstStyle/>
        <a:p>
          <a:endParaRPr lang="es-CO" sz="2000">
            <a:solidFill>
              <a:schemeClr val="bg1"/>
            </a:solidFill>
          </a:endParaRPr>
        </a:p>
      </dgm:t>
    </dgm:pt>
    <dgm:pt modelId="{5CD1DBAB-8278-454F-BF7F-A163810CA139}" type="pres">
      <dgm:prSet presAssocID="{51ACD014-DE15-46B2-B32C-DEE9AD924848}" presName="compositeShape" presStyleCnt="0">
        <dgm:presLayoutVars>
          <dgm:chMax val="7"/>
          <dgm:dir/>
          <dgm:resizeHandles val="exact"/>
        </dgm:presLayoutVars>
      </dgm:prSet>
      <dgm:spPr/>
    </dgm:pt>
    <dgm:pt modelId="{26BC9611-562E-4EEC-8C1A-5C3604A6E534}" type="pres">
      <dgm:prSet presAssocID="{73E05ED8-E3D0-483F-B134-ADFCF92BA0ED}" presName="circ1" presStyleLbl="vennNode1" presStyleIdx="0" presStyleCnt="4"/>
      <dgm:spPr/>
      <dgm:t>
        <a:bodyPr/>
        <a:lstStyle/>
        <a:p>
          <a:endParaRPr lang="es-CO"/>
        </a:p>
      </dgm:t>
    </dgm:pt>
    <dgm:pt modelId="{C79272E0-5A9D-42AC-8466-2590F2967B24}" type="pres">
      <dgm:prSet presAssocID="{73E05ED8-E3D0-483F-B134-ADFCF92BA0ED}" presName="circ1Tx" presStyleLbl="revTx" presStyleIdx="0" presStyleCnt="0">
        <dgm:presLayoutVars>
          <dgm:chMax val="0"/>
          <dgm:chPref val="0"/>
          <dgm:bulletEnabled val="1"/>
        </dgm:presLayoutVars>
      </dgm:prSet>
      <dgm:spPr/>
      <dgm:t>
        <a:bodyPr/>
        <a:lstStyle/>
        <a:p>
          <a:endParaRPr lang="es-CO"/>
        </a:p>
      </dgm:t>
    </dgm:pt>
    <dgm:pt modelId="{04F31F18-F791-42A5-A62F-645F9876FED3}" type="pres">
      <dgm:prSet presAssocID="{6D61CDD1-806B-4D63-8E73-8CB69F0EE589}" presName="circ2" presStyleLbl="vennNode1" presStyleIdx="1" presStyleCnt="4"/>
      <dgm:spPr/>
      <dgm:t>
        <a:bodyPr/>
        <a:lstStyle/>
        <a:p>
          <a:endParaRPr lang="es-CO"/>
        </a:p>
      </dgm:t>
    </dgm:pt>
    <dgm:pt modelId="{DB54802C-D53F-40C7-8C27-32C4E83C08A6}" type="pres">
      <dgm:prSet presAssocID="{6D61CDD1-806B-4D63-8E73-8CB69F0EE589}" presName="circ2Tx" presStyleLbl="revTx" presStyleIdx="0" presStyleCnt="0">
        <dgm:presLayoutVars>
          <dgm:chMax val="0"/>
          <dgm:chPref val="0"/>
          <dgm:bulletEnabled val="1"/>
        </dgm:presLayoutVars>
      </dgm:prSet>
      <dgm:spPr/>
      <dgm:t>
        <a:bodyPr/>
        <a:lstStyle/>
        <a:p>
          <a:endParaRPr lang="es-CO"/>
        </a:p>
      </dgm:t>
    </dgm:pt>
    <dgm:pt modelId="{F4270D71-D7B0-4601-BDD8-6AF33592ADED}" type="pres">
      <dgm:prSet presAssocID="{D2B1365C-11C6-4ABD-8029-068C9C775D4A}" presName="circ3" presStyleLbl="vennNode1" presStyleIdx="2" presStyleCnt="4"/>
      <dgm:spPr/>
      <dgm:t>
        <a:bodyPr/>
        <a:lstStyle/>
        <a:p>
          <a:endParaRPr lang="es-CO"/>
        </a:p>
      </dgm:t>
    </dgm:pt>
    <dgm:pt modelId="{72C54B62-97D1-476E-A2CE-EAD5FE32D2B0}" type="pres">
      <dgm:prSet presAssocID="{D2B1365C-11C6-4ABD-8029-068C9C775D4A}" presName="circ3Tx" presStyleLbl="revTx" presStyleIdx="0" presStyleCnt="0">
        <dgm:presLayoutVars>
          <dgm:chMax val="0"/>
          <dgm:chPref val="0"/>
          <dgm:bulletEnabled val="1"/>
        </dgm:presLayoutVars>
      </dgm:prSet>
      <dgm:spPr/>
      <dgm:t>
        <a:bodyPr/>
        <a:lstStyle/>
        <a:p>
          <a:endParaRPr lang="es-CO"/>
        </a:p>
      </dgm:t>
    </dgm:pt>
    <dgm:pt modelId="{EC30A0CC-586E-43B1-B2D2-136C988119B9}" type="pres">
      <dgm:prSet presAssocID="{B3620642-9E76-48CF-ACFC-219C09EA7166}" presName="circ4" presStyleLbl="vennNode1" presStyleIdx="3" presStyleCnt="4" custScaleX="107616"/>
      <dgm:spPr/>
      <dgm:t>
        <a:bodyPr/>
        <a:lstStyle/>
        <a:p>
          <a:endParaRPr lang="es-CO"/>
        </a:p>
      </dgm:t>
    </dgm:pt>
    <dgm:pt modelId="{3485D360-8B6D-48BB-B7A2-1CC9C6418AD8}" type="pres">
      <dgm:prSet presAssocID="{B3620642-9E76-48CF-ACFC-219C09EA7166}" presName="circ4Tx" presStyleLbl="revTx" presStyleIdx="0" presStyleCnt="0">
        <dgm:presLayoutVars>
          <dgm:chMax val="0"/>
          <dgm:chPref val="0"/>
          <dgm:bulletEnabled val="1"/>
        </dgm:presLayoutVars>
      </dgm:prSet>
      <dgm:spPr/>
      <dgm:t>
        <a:bodyPr/>
        <a:lstStyle/>
        <a:p>
          <a:endParaRPr lang="es-CO"/>
        </a:p>
      </dgm:t>
    </dgm:pt>
  </dgm:ptLst>
  <dgm:cxnLst>
    <dgm:cxn modelId="{BA651981-F347-43EF-A0D2-65F6B1AD430A}" type="presOf" srcId="{D2B1365C-11C6-4ABD-8029-068C9C775D4A}" destId="{72C54B62-97D1-476E-A2CE-EAD5FE32D2B0}" srcOrd="1" destOrd="0" presId="urn:microsoft.com/office/officeart/2005/8/layout/venn1"/>
    <dgm:cxn modelId="{C80DFE7E-259E-49C8-AB6A-313C8DE27A6F}" type="presOf" srcId="{B3620642-9E76-48CF-ACFC-219C09EA7166}" destId="{EC30A0CC-586E-43B1-B2D2-136C988119B9}" srcOrd="0" destOrd="0" presId="urn:microsoft.com/office/officeart/2005/8/layout/venn1"/>
    <dgm:cxn modelId="{6ABC28F7-9F30-41FE-8E2D-8BF82CBAEEB5}" type="presOf" srcId="{6D61CDD1-806B-4D63-8E73-8CB69F0EE589}" destId="{DB54802C-D53F-40C7-8C27-32C4E83C08A6}" srcOrd="1" destOrd="0" presId="urn:microsoft.com/office/officeart/2005/8/layout/venn1"/>
    <dgm:cxn modelId="{113E965E-D730-4863-9D26-AFE80188505C}" type="presOf" srcId="{51ACD014-DE15-46B2-B32C-DEE9AD924848}" destId="{5CD1DBAB-8278-454F-BF7F-A163810CA139}" srcOrd="0" destOrd="0" presId="urn:microsoft.com/office/officeart/2005/8/layout/venn1"/>
    <dgm:cxn modelId="{AEF5C878-AD7B-4126-95F1-3EC5BA1564C4}" type="presOf" srcId="{B3620642-9E76-48CF-ACFC-219C09EA7166}" destId="{3485D360-8B6D-48BB-B7A2-1CC9C6418AD8}" srcOrd="1" destOrd="0" presId="urn:microsoft.com/office/officeart/2005/8/layout/venn1"/>
    <dgm:cxn modelId="{EC6C3A4C-9079-4482-BB28-71B0A891273E}" srcId="{51ACD014-DE15-46B2-B32C-DEE9AD924848}" destId="{6D61CDD1-806B-4D63-8E73-8CB69F0EE589}" srcOrd="1" destOrd="0" parTransId="{8AA85C1C-5769-4E21-A6DB-80B3B81D9EC9}" sibTransId="{7DDAE657-C7AD-43D8-824E-4352B7CB0FD5}"/>
    <dgm:cxn modelId="{AE4C77D1-E8E6-46F1-ADB2-1E8CE6891D55}" type="presOf" srcId="{73E05ED8-E3D0-483F-B134-ADFCF92BA0ED}" destId="{26BC9611-562E-4EEC-8C1A-5C3604A6E534}" srcOrd="0" destOrd="0" presId="urn:microsoft.com/office/officeart/2005/8/layout/venn1"/>
    <dgm:cxn modelId="{B4B870AB-5DB1-48E0-ABBC-C993C20A4680}" type="presOf" srcId="{D2B1365C-11C6-4ABD-8029-068C9C775D4A}" destId="{F4270D71-D7B0-4601-BDD8-6AF33592ADED}" srcOrd="0" destOrd="0" presId="urn:microsoft.com/office/officeart/2005/8/layout/venn1"/>
    <dgm:cxn modelId="{9694D598-8684-4A2F-A281-5873DB188E2A}" type="presOf" srcId="{6D61CDD1-806B-4D63-8E73-8CB69F0EE589}" destId="{04F31F18-F791-42A5-A62F-645F9876FED3}" srcOrd="0" destOrd="0" presId="urn:microsoft.com/office/officeart/2005/8/layout/venn1"/>
    <dgm:cxn modelId="{0290229D-6943-41E6-88DB-43E2CB804EEB}" type="presOf" srcId="{73E05ED8-E3D0-483F-B134-ADFCF92BA0ED}" destId="{C79272E0-5A9D-42AC-8466-2590F2967B24}" srcOrd="1" destOrd="0" presId="urn:microsoft.com/office/officeart/2005/8/layout/venn1"/>
    <dgm:cxn modelId="{6AEA5A81-AD5F-4EB4-9084-D5BA4B74DDAE}" srcId="{51ACD014-DE15-46B2-B32C-DEE9AD924848}" destId="{B3620642-9E76-48CF-ACFC-219C09EA7166}" srcOrd="3" destOrd="0" parTransId="{A2E61AC2-169B-4410-B507-7CE4D68B514D}" sibTransId="{E8DA3021-B4BE-44D3-B22D-49CC096E096F}"/>
    <dgm:cxn modelId="{F49ABF6E-5CBE-428A-BE25-98CB12D765C9}" srcId="{51ACD014-DE15-46B2-B32C-DEE9AD924848}" destId="{D2B1365C-11C6-4ABD-8029-068C9C775D4A}" srcOrd="2" destOrd="0" parTransId="{7B9BAB63-7685-46F9-86AE-8D49CD605B43}" sibTransId="{4E333E95-7DCF-48FB-826C-F640DAB30EC8}"/>
    <dgm:cxn modelId="{D9D8C5D8-58DF-469F-9C88-C3F2BB5CC3F6}" srcId="{51ACD014-DE15-46B2-B32C-DEE9AD924848}" destId="{73E05ED8-E3D0-483F-B134-ADFCF92BA0ED}" srcOrd="0" destOrd="0" parTransId="{65129CE6-CD44-4D3D-9891-27B263DF68FC}" sibTransId="{43A6412B-105A-4AC4-A9F7-1F8607F3C2F7}"/>
    <dgm:cxn modelId="{08ED5E21-BC6A-4CCB-AA7B-2B78507A741D}" type="presParOf" srcId="{5CD1DBAB-8278-454F-BF7F-A163810CA139}" destId="{26BC9611-562E-4EEC-8C1A-5C3604A6E534}" srcOrd="0" destOrd="0" presId="urn:microsoft.com/office/officeart/2005/8/layout/venn1"/>
    <dgm:cxn modelId="{0EEDB9D9-C5AF-4BA6-9ADE-262E56E5BD34}" type="presParOf" srcId="{5CD1DBAB-8278-454F-BF7F-A163810CA139}" destId="{C79272E0-5A9D-42AC-8466-2590F2967B24}" srcOrd="1" destOrd="0" presId="urn:microsoft.com/office/officeart/2005/8/layout/venn1"/>
    <dgm:cxn modelId="{F360BA5F-F2D7-459A-8C35-E240E3DA3D87}" type="presParOf" srcId="{5CD1DBAB-8278-454F-BF7F-A163810CA139}" destId="{04F31F18-F791-42A5-A62F-645F9876FED3}" srcOrd="2" destOrd="0" presId="urn:microsoft.com/office/officeart/2005/8/layout/venn1"/>
    <dgm:cxn modelId="{2837E49B-B89E-4F94-A526-ECCA3701A31B}" type="presParOf" srcId="{5CD1DBAB-8278-454F-BF7F-A163810CA139}" destId="{DB54802C-D53F-40C7-8C27-32C4E83C08A6}" srcOrd="3" destOrd="0" presId="urn:microsoft.com/office/officeart/2005/8/layout/venn1"/>
    <dgm:cxn modelId="{7FEA5F89-63C4-4BD7-BB97-CE7148C8F7AC}" type="presParOf" srcId="{5CD1DBAB-8278-454F-BF7F-A163810CA139}" destId="{F4270D71-D7B0-4601-BDD8-6AF33592ADED}" srcOrd="4" destOrd="0" presId="urn:microsoft.com/office/officeart/2005/8/layout/venn1"/>
    <dgm:cxn modelId="{6C3C2D1E-EFD5-409C-8DF9-0805F7E775D1}" type="presParOf" srcId="{5CD1DBAB-8278-454F-BF7F-A163810CA139}" destId="{72C54B62-97D1-476E-A2CE-EAD5FE32D2B0}" srcOrd="5" destOrd="0" presId="urn:microsoft.com/office/officeart/2005/8/layout/venn1"/>
    <dgm:cxn modelId="{4AD95344-8886-4D70-A5B4-580C86E51355}" type="presParOf" srcId="{5CD1DBAB-8278-454F-BF7F-A163810CA139}" destId="{EC30A0CC-586E-43B1-B2D2-136C988119B9}" srcOrd="6" destOrd="0" presId="urn:microsoft.com/office/officeart/2005/8/layout/venn1"/>
    <dgm:cxn modelId="{1F605D75-D197-4853-A39E-F04FA923A393}" type="presParOf" srcId="{5CD1DBAB-8278-454F-BF7F-A163810CA139}" destId="{3485D360-8B6D-48BB-B7A2-1CC9C6418AD8}"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4A5002-22A2-4298-8B64-0CF61A1ADAB6}" type="doc">
      <dgm:prSet loTypeId="urn:microsoft.com/office/officeart/2005/8/layout/vList2" loCatId="list" qsTypeId="urn:microsoft.com/office/officeart/2005/8/quickstyle/3d3" qsCatId="3D" csTypeId="urn:microsoft.com/office/officeart/2005/8/colors/accent3_2" csCatId="accent3" phldr="1"/>
      <dgm:spPr/>
      <dgm:t>
        <a:bodyPr/>
        <a:lstStyle/>
        <a:p>
          <a:endParaRPr lang="es-ES"/>
        </a:p>
      </dgm:t>
    </dgm:pt>
    <dgm:pt modelId="{0EE9896E-7B20-4BBE-ADAE-FA3C89314EE6}">
      <dgm:prSet phldrT="[Text]" custT="1"/>
      <dgm:spPr/>
      <dgm:t>
        <a:bodyPr/>
        <a:lstStyle/>
        <a:p>
          <a:r>
            <a:rPr lang="es-ES" sz="2000" dirty="0" smtClean="0">
              <a:solidFill>
                <a:schemeClr val="tx1"/>
              </a:solidFill>
              <a:latin typeface="Calibri" pitchFamily="34" charset="0"/>
            </a:rPr>
            <a:t>INFORMACIÓN PRELIMINAR</a:t>
          </a:r>
          <a:endParaRPr lang="es-ES" sz="2000" dirty="0">
            <a:solidFill>
              <a:schemeClr val="tx1"/>
            </a:solidFill>
            <a:latin typeface="Calibri" pitchFamily="34" charset="0"/>
          </a:endParaRPr>
        </a:p>
      </dgm:t>
    </dgm:pt>
    <dgm:pt modelId="{3534A824-404D-4F0C-942B-391AC9097B73}" type="parTrans" cxnId="{CA621E44-22CC-492C-A4A3-033A7254588A}">
      <dgm:prSet/>
      <dgm:spPr/>
      <dgm:t>
        <a:bodyPr/>
        <a:lstStyle/>
        <a:p>
          <a:endParaRPr lang="es-ES" sz="2000">
            <a:solidFill>
              <a:schemeClr val="tx1"/>
            </a:solidFill>
            <a:latin typeface="Calibri" pitchFamily="34" charset="0"/>
          </a:endParaRPr>
        </a:p>
      </dgm:t>
    </dgm:pt>
    <dgm:pt modelId="{39DC801E-0FE8-4804-8815-8F87A876E000}" type="sibTrans" cxnId="{CA621E44-22CC-492C-A4A3-033A7254588A}">
      <dgm:prSet/>
      <dgm:spPr/>
      <dgm:t>
        <a:bodyPr/>
        <a:lstStyle/>
        <a:p>
          <a:endParaRPr lang="es-ES" sz="2000">
            <a:solidFill>
              <a:schemeClr val="tx1"/>
            </a:solidFill>
            <a:latin typeface="Calibri" pitchFamily="34" charset="0"/>
          </a:endParaRPr>
        </a:p>
      </dgm:t>
    </dgm:pt>
    <dgm:pt modelId="{7BA38828-6357-4DE2-BF00-18FE33C24A34}">
      <dgm:prSet phldrT="[Text]" custT="1"/>
      <dgm:spPr/>
      <dgm:t>
        <a:bodyPr/>
        <a:lstStyle/>
        <a:p>
          <a:r>
            <a:rPr lang="es-ES" sz="2000" smtClean="0">
              <a:solidFill>
                <a:schemeClr val="tx1"/>
              </a:solidFill>
              <a:latin typeface="Calibri" pitchFamily="34" charset="0"/>
            </a:rPr>
            <a:t>MODELO ECONOMÉTRICO</a:t>
          </a:r>
          <a:endParaRPr lang="es-ES" sz="2000" dirty="0">
            <a:solidFill>
              <a:schemeClr val="tx1"/>
            </a:solidFill>
            <a:latin typeface="Calibri" pitchFamily="34" charset="0"/>
          </a:endParaRPr>
        </a:p>
      </dgm:t>
    </dgm:pt>
    <dgm:pt modelId="{3296646E-501B-4E7E-B7F3-1702E0E4C573}" type="parTrans" cxnId="{FE88BD1D-C901-483B-B630-59A755D00096}">
      <dgm:prSet/>
      <dgm:spPr/>
      <dgm:t>
        <a:bodyPr/>
        <a:lstStyle/>
        <a:p>
          <a:endParaRPr lang="es-ES" sz="2000">
            <a:solidFill>
              <a:schemeClr val="tx1"/>
            </a:solidFill>
            <a:latin typeface="Calibri" pitchFamily="34" charset="0"/>
          </a:endParaRPr>
        </a:p>
      </dgm:t>
    </dgm:pt>
    <dgm:pt modelId="{4897E64F-4786-4353-BAC2-C398D9DB4ECB}" type="sibTrans" cxnId="{FE88BD1D-C901-483B-B630-59A755D00096}">
      <dgm:prSet/>
      <dgm:spPr/>
      <dgm:t>
        <a:bodyPr/>
        <a:lstStyle/>
        <a:p>
          <a:endParaRPr lang="es-ES" sz="2000">
            <a:solidFill>
              <a:schemeClr val="tx1"/>
            </a:solidFill>
            <a:latin typeface="Calibri" pitchFamily="34" charset="0"/>
          </a:endParaRPr>
        </a:p>
      </dgm:t>
    </dgm:pt>
    <dgm:pt modelId="{7BEC0255-ED90-4D97-B352-F177D8994135}">
      <dgm:prSet phldrT="[Text]" custT="1"/>
      <dgm:spPr/>
      <dgm:t>
        <a:bodyPr/>
        <a:lstStyle/>
        <a:p>
          <a:r>
            <a:rPr lang="es-ES" sz="2000" dirty="0" smtClean="0">
              <a:solidFill>
                <a:schemeClr val="tx1"/>
              </a:solidFill>
              <a:latin typeface="Calibri" pitchFamily="34" charset="0"/>
            </a:rPr>
            <a:t>REVISIÓN DE SUPUESTOS</a:t>
          </a:r>
          <a:endParaRPr lang="es-ES" sz="2000" dirty="0">
            <a:solidFill>
              <a:schemeClr val="tx1"/>
            </a:solidFill>
            <a:latin typeface="Calibri" pitchFamily="34" charset="0"/>
          </a:endParaRPr>
        </a:p>
      </dgm:t>
    </dgm:pt>
    <dgm:pt modelId="{D1C7A682-46FC-48BA-8997-649A871F439E}" type="parTrans" cxnId="{2AB3FA52-604A-4722-ADB8-EF01DDA13290}">
      <dgm:prSet/>
      <dgm:spPr/>
      <dgm:t>
        <a:bodyPr/>
        <a:lstStyle/>
        <a:p>
          <a:endParaRPr lang="es-ES" sz="2000">
            <a:solidFill>
              <a:schemeClr val="tx1"/>
            </a:solidFill>
            <a:latin typeface="Calibri" pitchFamily="34" charset="0"/>
          </a:endParaRPr>
        </a:p>
      </dgm:t>
    </dgm:pt>
    <dgm:pt modelId="{F747067E-CD2E-489C-AB81-184744487469}" type="sibTrans" cxnId="{2AB3FA52-604A-4722-ADB8-EF01DDA13290}">
      <dgm:prSet/>
      <dgm:spPr/>
      <dgm:t>
        <a:bodyPr/>
        <a:lstStyle/>
        <a:p>
          <a:endParaRPr lang="es-ES" sz="2000">
            <a:solidFill>
              <a:schemeClr val="tx1"/>
            </a:solidFill>
            <a:latin typeface="Calibri" pitchFamily="34" charset="0"/>
          </a:endParaRPr>
        </a:p>
      </dgm:t>
    </dgm:pt>
    <dgm:pt modelId="{1CE980A6-52A0-4679-9D94-A02874681027}">
      <dgm:prSet phldrT="[Text]" custT="1"/>
      <dgm:spPr/>
      <dgm:t>
        <a:bodyPr/>
        <a:lstStyle/>
        <a:p>
          <a:r>
            <a:rPr lang="es-ES" sz="2000" dirty="0" smtClean="0">
              <a:solidFill>
                <a:schemeClr val="tx1"/>
              </a:solidFill>
              <a:latin typeface="Calibri" pitchFamily="34" charset="0"/>
            </a:rPr>
            <a:t>COMO CALCULAR EL </a:t>
          </a:r>
          <a:r>
            <a:rPr lang="es-ES" sz="2000" dirty="0" smtClean="0">
              <a:solidFill>
                <a:schemeClr val="tx1"/>
              </a:solidFill>
              <a:latin typeface="Calibri" pitchFamily="34" charset="0"/>
            </a:rPr>
            <a:t>EPC</a:t>
          </a:r>
          <a:endParaRPr lang="es-ES" sz="2000" dirty="0">
            <a:solidFill>
              <a:schemeClr val="tx1"/>
            </a:solidFill>
            <a:latin typeface="Calibri" pitchFamily="34" charset="0"/>
          </a:endParaRPr>
        </a:p>
      </dgm:t>
    </dgm:pt>
    <dgm:pt modelId="{8E1276DF-1963-414D-9D6E-22AA6881EC29}" type="parTrans" cxnId="{CF1F4ECE-837A-4B1D-A8C2-2D0B89608220}">
      <dgm:prSet/>
      <dgm:spPr/>
      <dgm:t>
        <a:bodyPr/>
        <a:lstStyle/>
        <a:p>
          <a:endParaRPr lang="es-ES" sz="2000">
            <a:solidFill>
              <a:schemeClr val="tx1"/>
            </a:solidFill>
            <a:latin typeface="Calibri" pitchFamily="34" charset="0"/>
          </a:endParaRPr>
        </a:p>
      </dgm:t>
    </dgm:pt>
    <dgm:pt modelId="{172AA3A8-704C-41EC-B481-1CE928144693}" type="sibTrans" cxnId="{CF1F4ECE-837A-4B1D-A8C2-2D0B89608220}">
      <dgm:prSet/>
      <dgm:spPr/>
      <dgm:t>
        <a:bodyPr/>
        <a:lstStyle/>
        <a:p>
          <a:endParaRPr lang="es-ES" sz="2000">
            <a:solidFill>
              <a:schemeClr val="tx1"/>
            </a:solidFill>
            <a:latin typeface="Calibri" pitchFamily="34" charset="0"/>
          </a:endParaRPr>
        </a:p>
      </dgm:t>
    </dgm:pt>
    <dgm:pt modelId="{07CF63E6-E7D0-4612-8BDD-4324C18BC35B}">
      <dgm:prSet custT="1"/>
      <dgm:spPr/>
      <dgm:t>
        <a:bodyPr/>
        <a:lstStyle/>
        <a:p>
          <a:r>
            <a:rPr lang="es-CO" sz="2000" dirty="0" smtClean="0">
              <a:solidFill>
                <a:schemeClr val="tx1"/>
              </a:solidFill>
              <a:latin typeface="Calibri" pitchFamily="34" charset="0"/>
            </a:rPr>
            <a:t>CONCLUSIONES</a:t>
          </a:r>
          <a:endParaRPr lang="es-CO" sz="2000" dirty="0">
            <a:solidFill>
              <a:schemeClr val="tx1"/>
            </a:solidFill>
            <a:latin typeface="Calibri" pitchFamily="34" charset="0"/>
          </a:endParaRPr>
        </a:p>
      </dgm:t>
    </dgm:pt>
    <dgm:pt modelId="{428B9714-092C-4E08-8FC9-3EC1BFD32DF5}" type="parTrans" cxnId="{0508B3CE-A0C0-464F-952C-36C7CB7BD27F}">
      <dgm:prSet/>
      <dgm:spPr/>
      <dgm:t>
        <a:bodyPr/>
        <a:lstStyle/>
        <a:p>
          <a:endParaRPr lang="es-CO" sz="2000">
            <a:solidFill>
              <a:schemeClr val="tx1"/>
            </a:solidFill>
            <a:latin typeface="Calibri" pitchFamily="34" charset="0"/>
          </a:endParaRPr>
        </a:p>
      </dgm:t>
    </dgm:pt>
    <dgm:pt modelId="{594106E5-3833-4F12-ACEE-433E4D8EDC72}" type="sibTrans" cxnId="{0508B3CE-A0C0-464F-952C-36C7CB7BD27F}">
      <dgm:prSet/>
      <dgm:spPr/>
      <dgm:t>
        <a:bodyPr/>
        <a:lstStyle/>
        <a:p>
          <a:endParaRPr lang="es-CO" sz="2000">
            <a:solidFill>
              <a:schemeClr val="tx1"/>
            </a:solidFill>
            <a:latin typeface="Calibri" pitchFamily="34" charset="0"/>
          </a:endParaRPr>
        </a:p>
      </dgm:t>
    </dgm:pt>
    <dgm:pt modelId="{E8777913-D0C7-4AA4-A458-CAFA26CF47B5}" type="pres">
      <dgm:prSet presAssocID="{8C4A5002-22A2-4298-8B64-0CF61A1ADAB6}" presName="linear" presStyleCnt="0">
        <dgm:presLayoutVars>
          <dgm:animLvl val="lvl"/>
          <dgm:resizeHandles val="exact"/>
        </dgm:presLayoutVars>
      </dgm:prSet>
      <dgm:spPr/>
      <dgm:t>
        <a:bodyPr/>
        <a:lstStyle/>
        <a:p>
          <a:endParaRPr lang="es-CO"/>
        </a:p>
      </dgm:t>
    </dgm:pt>
    <dgm:pt modelId="{66D95A62-EF4D-4EBE-9939-4BDC42C050CA}" type="pres">
      <dgm:prSet presAssocID="{0EE9896E-7B20-4BBE-ADAE-FA3C89314EE6}" presName="parentText" presStyleLbl="node1" presStyleIdx="0" presStyleCnt="5" custLinFactNeighborY="-70438">
        <dgm:presLayoutVars>
          <dgm:chMax val="0"/>
          <dgm:bulletEnabled val="1"/>
        </dgm:presLayoutVars>
      </dgm:prSet>
      <dgm:spPr/>
      <dgm:t>
        <a:bodyPr/>
        <a:lstStyle/>
        <a:p>
          <a:endParaRPr lang="es-CO"/>
        </a:p>
      </dgm:t>
    </dgm:pt>
    <dgm:pt modelId="{D8E84845-0C29-47C0-B294-1441F71AE094}" type="pres">
      <dgm:prSet presAssocID="{39DC801E-0FE8-4804-8815-8F87A876E000}" presName="spacer" presStyleCnt="0"/>
      <dgm:spPr/>
    </dgm:pt>
    <dgm:pt modelId="{1829FC57-DCC7-4FB4-856B-5ED9BD908401}" type="pres">
      <dgm:prSet presAssocID="{1CE980A6-52A0-4679-9D94-A02874681027}" presName="parentText" presStyleLbl="node1" presStyleIdx="1" presStyleCnt="5">
        <dgm:presLayoutVars>
          <dgm:chMax val="0"/>
          <dgm:bulletEnabled val="1"/>
        </dgm:presLayoutVars>
      </dgm:prSet>
      <dgm:spPr/>
      <dgm:t>
        <a:bodyPr/>
        <a:lstStyle/>
        <a:p>
          <a:endParaRPr lang="es-CO"/>
        </a:p>
      </dgm:t>
    </dgm:pt>
    <dgm:pt modelId="{7EF95CCE-6EA0-41A1-9EB3-26CA4BC89E1F}" type="pres">
      <dgm:prSet presAssocID="{172AA3A8-704C-41EC-B481-1CE928144693}" presName="spacer" presStyleCnt="0"/>
      <dgm:spPr/>
    </dgm:pt>
    <dgm:pt modelId="{5305C5EA-65C1-4ECA-8FF3-EC09C35386DF}" type="pres">
      <dgm:prSet presAssocID="{7BA38828-6357-4DE2-BF00-18FE33C24A34}" presName="parentText" presStyleLbl="node1" presStyleIdx="2" presStyleCnt="5">
        <dgm:presLayoutVars>
          <dgm:chMax val="0"/>
          <dgm:bulletEnabled val="1"/>
        </dgm:presLayoutVars>
      </dgm:prSet>
      <dgm:spPr/>
      <dgm:t>
        <a:bodyPr/>
        <a:lstStyle/>
        <a:p>
          <a:endParaRPr lang="es-CO"/>
        </a:p>
      </dgm:t>
    </dgm:pt>
    <dgm:pt modelId="{498AB088-A835-4DC7-8426-FA638D642FF6}" type="pres">
      <dgm:prSet presAssocID="{4897E64F-4786-4353-BAC2-C398D9DB4ECB}" presName="spacer" presStyleCnt="0"/>
      <dgm:spPr/>
    </dgm:pt>
    <dgm:pt modelId="{48A2C892-EC1F-4DF8-8B55-B081E3BECADF}" type="pres">
      <dgm:prSet presAssocID="{7BEC0255-ED90-4D97-B352-F177D8994135}" presName="parentText" presStyleLbl="node1" presStyleIdx="3" presStyleCnt="5">
        <dgm:presLayoutVars>
          <dgm:chMax val="0"/>
          <dgm:bulletEnabled val="1"/>
        </dgm:presLayoutVars>
      </dgm:prSet>
      <dgm:spPr/>
      <dgm:t>
        <a:bodyPr/>
        <a:lstStyle/>
        <a:p>
          <a:endParaRPr lang="es-CO"/>
        </a:p>
      </dgm:t>
    </dgm:pt>
    <dgm:pt modelId="{23505491-B464-4959-A8D9-D33D47A1AF7B}" type="pres">
      <dgm:prSet presAssocID="{F747067E-CD2E-489C-AB81-184744487469}" presName="spacer" presStyleCnt="0"/>
      <dgm:spPr/>
    </dgm:pt>
    <dgm:pt modelId="{EB4274E8-4D46-4CC5-85E3-6273DBFA6389}" type="pres">
      <dgm:prSet presAssocID="{07CF63E6-E7D0-4612-8BDD-4324C18BC35B}" presName="parentText" presStyleLbl="node1" presStyleIdx="4" presStyleCnt="5">
        <dgm:presLayoutVars>
          <dgm:chMax val="0"/>
          <dgm:bulletEnabled val="1"/>
        </dgm:presLayoutVars>
      </dgm:prSet>
      <dgm:spPr/>
      <dgm:t>
        <a:bodyPr/>
        <a:lstStyle/>
        <a:p>
          <a:endParaRPr lang="es-CO"/>
        </a:p>
      </dgm:t>
    </dgm:pt>
  </dgm:ptLst>
  <dgm:cxnLst>
    <dgm:cxn modelId="{37F262E7-2CC5-4181-B333-9A401538A5C3}" type="presOf" srcId="{7BA38828-6357-4DE2-BF00-18FE33C24A34}" destId="{5305C5EA-65C1-4ECA-8FF3-EC09C35386DF}" srcOrd="0" destOrd="0" presId="urn:microsoft.com/office/officeart/2005/8/layout/vList2"/>
    <dgm:cxn modelId="{2AB3FA52-604A-4722-ADB8-EF01DDA13290}" srcId="{8C4A5002-22A2-4298-8B64-0CF61A1ADAB6}" destId="{7BEC0255-ED90-4D97-B352-F177D8994135}" srcOrd="3" destOrd="0" parTransId="{D1C7A682-46FC-48BA-8997-649A871F439E}" sibTransId="{F747067E-CD2E-489C-AB81-184744487469}"/>
    <dgm:cxn modelId="{0508B3CE-A0C0-464F-952C-36C7CB7BD27F}" srcId="{8C4A5002-22A2-4298-8B64-0CF61A1ADAB6}" destId="{07CF63E6-E7D0-4612-8BDD-4324C18BC35B}" srcOrd="4" destOrd="0" parTransId="{428B9714-092C-4E08-8FC9-3EC1BFD32DF5}" sibTransId="{594106E5-3833-4F12-ACEE-433E4D8EDC72}"/>
    <dgm:cxn modelId="{FE88BD1D-C901-483B-B630-59A755D00096}" srcId="{8C4A5002-22A2-4298-8B64-0CF61A1ADAB6}" destId="{7BA38828-6357-4DE2-BF00-18FE33C24A34}" srcOrd="2" destOrd="0" parTransId="{3296646E-501B-4E7E-B7F3-1702E0E4C573}" sibTransId="{4897E64F-4786-4353-BAC2-C398D9DB4ECB}"/>
    <dgm:cxn modelId="{7B84977E-0E03-47CB-872B-F06EE8CAD3B3}" type="presOf" srcId="{07CF63E6-E7D0-4612-8BDD-4324C18BC35B}" destId="{EB4274E8-4D46-4CC5-85E3-6273DBFA6389}" srcOrd="0" destOrd="0" presId="urn:microsoft.com/office/officeart/2005/8/layout/vList2"/>
    <dgm:cxn modelId="{8EBE14B0-B448-490A-958F-CAAEDB84430F}" type="presOf" srcId="{0EE9896E-7B20-4BBE-ADAE-FA3C89314EE6}" destId="{66D95A62-EF4D-4EBE-9939-4BDC42C050CA}" srcOrd="0" destOrd="0" presId="urn:microsoft.com/office/officeart/2005/8/layout/vList2"/>
    <dgm:cxn modelId="{CF1F4ECE-837A-4B1D-A8C2-2D0B89608220}" srcId="{8C4A5002-22A2-4298-8B64-0CF61A1ADAB6}" destId="{1CE980A6-52A0-4679-9D94-A02874681027}" srcOrd="1" destOrd="0" parTransId="{8E1276DF-1963-414D-9D6E-22AA6881EC29}" sibTransId="{172AA3A8-704C-41EC-B481-1CE928144693}"/>
    <dgm:cxn modelId="{85BE0857-FAD4-4688-9AB1-72010A67653F}" type="presOf" srcId="{8C4A5002-22A2-4298-8B64-0CF61A1ADAB6}" destId="{E8777913-D0C7-4AA4-A458-CAFA26CF47B5}" srcOrd="0" destOrd="0" presId="urn:microsoft.com/office/officeart/2005/8/layout/vList2"/>
    <dgm:cxn modelId="{423D80B2-0D20-4292-B8DA-7C6B1E243767}" type="presOf" srcId="{7BEC0255-ED90-4D97-B352-F177D8994135}" destId="{48A2C892-EC1F-4DF8-8B55-B081E3BECADF}" srcOrd="0" destOrd="0" presId="urn:microsoft.com/office/officeart/2005/8/layout/vList2"/>
    <dgm:cxn modelId="{CA621E44-22CC-492C-A4A3-033A7254588A}" srcId="{8C4A5002-22A2-4298-8B64-0CF61A1ADAB6}" destId="{0EE9896E-7B20-4BBE-ADAE-FA3C89314EE6}" srcOrd="0" destOrd="0" parTransId="{3534A824-404D-4F0C-942B-391AC9097B73}" sibTransId="{39DC801E-0FE8-4804-8815-8F87A876E000}"/>
    <dgm:cxn modelId="{46D50FF4-4281-4810-AD02-8BDD14B5AE78}" type="presOf" srcId="{1CE980A6-52A0-4679-9D94-A02874681027}" destId="{1829FC57-DCC7-4FB4-856B-5ED9BD908401}" srcOrd="0" destOrd="0" presId="urn:microsoft.com/office/officeart/2005/8/layout/vList2"/>
    <dgm:cxn modelId="{A85088E2-6CD7-4D05-939A-4A3EF2113FD1}" type="presParOf" srcId="{E8777913-D0C7-4AA4-A458-CAFA26CF47B5}" destId="{66D95A62-EF4D-4EBE-9939-4BDC42C050CA}" srcOrd="0" destOrd="0" presId="urn:microsoft.com/office/officeart/2005/8/layout/vList2"/>
    <dgm:cxn modelId="{15052911-76BC-49BB-95FF-E7654EC57F0D}" type="presParOf" srcId="{E8777913-D0C7-4AA4-A458-CAFA26CF47B5}" destId="{D8E84845-0C29-47C0-B294-1441F71AE094}" srcOrd="1" destOrd="0" presId="urn:microsoft.com/office/officeart/2005/8/layout/vList2"/>
    <dgm:cxn modelId="{36F3DCF8-F87B-44E8-AF56-3068A7385704}" type="presParOf" srcId="{E8777913-D0C7-4AA4-A458-CAFA26CF47B5}" destId="{1829FC57-DCC7-4FB4-856B-5ED9BD908401}" srcOrd="2" destOrd="0" presId="urn:microsoft.com/office/officeart/2005/8/layout/vList2"/>
    <dgm:cxn modelId="{87CE9C0C-2C2F-4B84-953F-A365EF29299C}" type="presParOf" srcId="{E8777913-D0C7-4AA4-A458-CAFA26CF47B5}" destId="{7EF95CCE-6EA0-41A1-9EB3-26CA4BC89E1F}" srcOrd="3" destOrd="0" presId="urn:microsoft.com/office/officeart/2005/8/layout/vList2"/>
    <dgm:cxn modelId="{621DAB46-3D52-4A2B-AA0E-2344A6FCEEF3}" type="presParOf" srcId="{E8777913-D0C7-4AA4-A458-CAFA26CF47B5}" destId="{5305C5EA-65C1-4ECA-8FF3-EC09C35386DF}" srcOrd="4" destOrd="0" presId="urn:microsoft.com/office/officeart/2005/8/layout/vList2"/>
    <dgm:cxn modelId="{453772AF-155C-4ABB-BB88-BB3CA56C16F5}" type="presParOf" srcId="{E8777913-D0C7-4AA4-A458-CAFA26CF47B5}" destId="{498AB088-A835-4DC7-8426-FA638D642FF6}" srcOrd="5" destOrd="0" presId="urn:microsoft.com/office/officeart/2005/8/layout/vList2"/>
    <dgm:cxn modelId="{1F1383DB-710D-4443-949D-1AABA25DC39C}" type="presParOf" srcId="{E8777913-D0C7-4AA4-A458-CAFA26CF47B5}" destId="{48A2C892-EC1F-4DF8-8B55-B081E3BECADF}" srcOrd="6" destOrd="0" presId="urn:microsoft.com/office/officeart/2005/8/layout/vList2"/>
    <dgm:cxn modelId="{F1729C09-8CCC-44CD-90E7-0AA1A0164FA6}" type="presParOf" srcId="{E8777913-D0C7-4AA4-A458-CAFA26CF47B5}" destId="{23505491-B464-4959-A8D9-D33D47A1AF7B}" srcOrd="7" destOrd="0" presId="urn:microsoft.com/office/officeart/2005/8/layout/vList2"/>
    <dgm:cxn modelId="{EB31A001-BEED-435F-A9CA-830A5ECA4FCE}" type="presParOf" srcId="{E8777913-D0C7-4AA4-A458-CAFA26CF47B5}" destId="{EB4274E8-4D46-4CC5-85E3-6273DBFA638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CF2A9C-87A2-418B-979E-5A2FCFC9D3B4}" type="doc">
      <dgm:prSet loTypeId="urn:microsoft.com/office/officeart/2005/8/layout/pyramid3" loCatId="pyramid" qsTypeId="urn:microsoft.com/office/officeart/2005/8/quickstyle/simple1" qsCatId="simple" csTypeId="urn:microsoft.com/office/officeart/2005/8/colors/accent1_2" csCatId="accent1" phldr="1"/>
      <dgm:spPr/>
      <dgm:t>
        <a:bodyPr/>
        <a:lstStyle/>
        <a:p>
          <a:endParaRPr lang="es-CO"/>
        </a:p>
      </dgm:t>
    </dgm:pt>
    <dgm:pt modelId="{7900CF19-7813-4AC5-AB3D-CBD8D1B7BB12}">
      <dgm:prSet phldrT="[Texto]" custT="1"/>
      <dgm:spPr>
        <a:solidFill>
          <a:srgbClr val="00214D"/>
        </a:solidFill>
      </dgm:spPr>
      <dgm:t>
        <a:bodyPr/>
        <a:lstStyle/>
        <a:p>
          <a:r>
            <a:rPr lang="es-CO" sz="1800" b="1" dirty="0" smtClean="0">
              <a:solidFill>
                <a:schemeClr val="bg1"/>
              </a:solidFill>
              <a:latin typeface="Calibri" pitchFamily="34" charset="0"/>
            </a:rPr>
            <a:t>SOPORTE CORPORATIVO</a:t>
          </a:r>
          <a:endParaRPr lang="es-CO" sz="1800" b="1" dirty="0">
            <a:solidFill>
              <a:schemeClr val="bg1"/>
            </a:solidFill>
            <a:latin typeface="Calibri" pitchFamily="34" charset="0"/>
          </a:endParaRPr>
        </a:p>
      </dgm:t>
    </dgm:pt>
    <dgm:pt modelId="{E034F3C8-5309-4303-A9CC-2F5BDFF46840}" type="parTrans" cxnId="{2D77C9EC-DAF3-43E8-8D18-B8F5F95DF49B}">
      <dgm:prSet/>
      <dgm:spPr/>
      <dgm:t>
        <a:bodyPr/>
        <a:lstStyle/>
        <a:p>
          <a:endParaRPr lang="es-CO" sz="1800">
            <a:latin typeface="Calibri" pitchFamily="34" charset="0"/>
          </a:endParaRPr>
        </a:p>
      </dgm:t>
    </dgm:pt>
    <dgm:pt modelId="{F50D0116-553B-4797-B39E-B50BBD767645}" type="sibTrans" cxnId="{2D77C9EC-DAF3-43E8-8D18-B8F5F95DF49B}">
      <dgm:prSet/>
      <dgm:spPr/>
      <dgm:t>
        <a:bodyPr/>
        <a:lstStyle/>
        <a:p>
          <a:endParaRPr lang="es-CO" sz="1800">
            <a:latin typeface="Calibri" pitchFamily="34" charset="0"/>
          </a:endParaRPr>
        </a:p>
      </dgm:t>
    </dgm:pt>
    <dgm:pt modelId="{50D02939-1E48-43EE-8682-78A4EE7453E1}">
      <dgm:prSet phldrT="[Texto]" custT="1"/>
      <dgm:spPr>
        <a:solidFill>
          <a:srgbClr val="004236"/>
        </a:solidFill>
      </dgm:spPr>
      <dgm:t>
        <a:bodyPr/>
        <a:lstStyle/>
        <a:p>
          <a:r>
            <a:rPr lang="es-CO" sz="1800" b="1" dirty="0" smtClean="0">
              <a:solidFill>
                <a:schemeClr val="bg1"/>
              </a:solidFill>
              <a:latin typeface="Calibri" pitchFamily="34" charset="0"/>
            </a:rPr>
            <a:t>COORDINACIONES DE MTO.</a:t>
          </a:r>
          <a:endParaRPr lang="es-CO" sz="1800" b="1" dirty="0">
            <a:solidFill>
              <a:schemeClr val="bg1"/>
            </a:solidFill>
            <a:latin typeface="Calibri" pitchFamily="34" charset="0"/>
          </a:endParaRPr>
        </a:p>
      </dgm:t>
    </dgm:pt>
    <dgm:pt modelId="{0556E9D1-78C9-405B-B7D5-9F3BBD2F3FFC}" type="parTrans" cxnId="{9F9F13A0-F349-4D00-9563-A00DA7B8D08B}">
      <dgm:prSet/>
      <dgm:spPr/>
      <dgm:t>
        <a:bodyPr/>
        <a:lstStyle/>
        <a:p>
          <a:endParaRPr lang="es-CO" sz="1800">
            <a:latin typeface="Calibri" pitchFamily="34" charset="0"/>
          </a:endParaRPr>
        </a:p>
      </dgm:t>
    </dgm:pt>
    <dgm:pt modelId="{79F35D23-2A02-4EF7-A9E7-C6B2072A0833}" type="sibTrans" cxnId="{9F9F13A0-F349-4D00-9563-A00DA7B8D08B}">
      <dgm:prSet/>
      <dgm:spPr/>
      <dgm:t>
        <a:bodyPr/>
        <a:lstStyle/>
        <a:p>
          <a:endParaRPr lang="es-CO" sz="1800">
            <a:latin typeface="Calibri" pitchFamily="34" charset="0"/>
          </a:endParaRPr>
        </a:p>
      </dgm:t>
    </dgm:pt>
    <dgm:pt modelId="{378D805C-F795-47A3-87D4-483BA557BB4C}">
      <dgm:prSet custT="1"/>
      <dgm:spPr>
        <a:solidFill>
          <a:srgbClr val="F7DB17"/>
        </a:solidFill>
      </dgm:spPr>
      <dgm:t>
        <a:bodyPr/>
        <a:lstStyle/>
        <a:p>
          <a:r>
            <a:rPr lang="es-CO" sz="1800" b="1" dirty="0" smtClean="0">
              <a:solidFill>
                <a:schemeClr val="tx1"/>
              </a:solidFill>
              <a:latin typeface="Calibri" pitchFamily="34" charset="0"/>
            </a:rPr>
            <a:t>GESTORIAS ADMINISTRATIVAS</a:t>
          </a:r>
          <a:endParaRPr lang="es-CO" sz="1800" b="1" dirty="0">
            <a:solidFill>
              <a:schemeClr val="tx1"/>
            </a:solidFill>
            <a:latin typeface="Calibri" pitchFamily="34" charset="0"/>
          </a:endParaRPr>
        </a:p>
      </dgm:t>
    </dgm:pt>
    <dgm:pt modelId="{760CE836-1BC6-429F-976B-4C4071490A10}" type="parTrans" cxnId="{867CD508-3AF1-4DAC-8B66-EC0D8002C1D5}">
      <dgm:prSet/>
      <dgm:spPr/>
      <dgm:t>
        <a:bodyPr/>
        <a:lstStyle/>
        <a:p>
          <a:endParaRPr lang="es-CO" sz="1800">
            <a:latin typeface="Calibri" pitchFamily="34" charset="0"/>
          </a:endParaRPr>
        </a:p>
      </dgm:t>
    </dgm:pt>
    <dgm:pt modelId="{2A0BFDA7-2542-405B-829D-B52FEB18F19E}" type="sibTrans" cxnId="{867CD508-3AF1-4DAC-8B66-EC0D8002C1D5}">
      <dgm:prSet/>
      <dgm:spPr/>
      <dgm:t>
        <a:bodyPr/>
        <a:lstStyle/>
        <a:p>
          <a:endParaRPr lang="es-CO" sz="1800">
            <a:latin typeface="Calibri" pitchFamily="34" charset="0"/>
          </a:endParaRPr>
        </a:p>
      </dgm:t>
    </dgm:pt>
    <dgm:pt modelId="{2F30F581-AE10-4D38-9A20-4A44989CA3C2}">
      <dgm:prSet custT="1"/>
      <dgm:spPr>
        <a:solidFill>
          <a:srgbClr val="F7DB17"/>
        </a:solidFill>
      </dgm:spPr>
      <dgm:t>
        <a:bodyPr/>
        <a:lstStyle/>
        <a:p>
          <a:r>
            <a:rPr lang="es-CO" sz="1800" b="1" dirty="0" smtClean="0">
              <a:solidFill>
                <a:schemeClr val="tx1"/>
              </a:solidFill>
              <a:latin typeface="Calibri" pitchFamily="34" charset="0"/>
            </a:rPr>
            <a:t>GESTORÍAS TÉCNICAS</a:t>
          </a:r>
          <a:endParaRPr lang="es-CO" sz="1800" b="1" dirty="0">
            <a:solidFill>
              <a:schemeClr val="tx1"/>
            </a:solidFill>
            <a:latin typeface="Calibri" pitchFamily="34" charset="0"/>
          </a:endParaRPr>
        </a:p>
      </dgm:t>
    </dgm:pt>
    <dgm:pt modelId="{7E56E871-99F1-45C9-BB63-400619EEE664}" type="parTrans" cxnId="{789F9C28-E38D-44B2-B179-14D69B3054F8}">
      <dgm:prSet/>
      <dgm:spPr/>
      <dgm:t>
        <a:bodyPr/>
        <a:lstStyle/>
        <a:p>
          <a:endParaRPr lang="es-CO" sz="1800">
            <a:latin typeface="Calibri" pitchFamily="34" charset="0"/>
          </a:endParaRPr>
        </a:p>
      </dgm:t>
    </dgm:pt>
    <dgm:pt modelId="{0771D6F2-E3E0-4608-B885-E0021783068C}" type="sibTrans" cxnId="{789F9C28-E38D-44B2-B179-14D69B3054F8}">
      <dgm:prSet/>
      <dgm:spPr/>
      <dgm:t>
        <a:bodyPr/>
        <a:lstStyle/>
        <a:p>
          <a:endParaRPr lang="es-CO" sz="1800">
            <a:latin typeface="Calibri" pitchFamily="34" charset="0"/>
          </a:endParaRPr>
        </a:p>
      </dgm:t>
    </dgm:pt>
    <dgm:pt modelId="{EE875681-6DC0-4833-B68E-D35B5BD4CB37}">
      <dgm:prSet custT="1"/>
      <dgm:spPr>
        <a:solidFill>
          <a:srgbClr val="FF5F00"/>
        </a:solidFill>
      </dgm:spPr>
      <dgm:t>
        <a:bodyPr/>
        <a:lstStyle/>
        <a:p>
          <a:r>
            <a:rPr lang="es-CO" sz="1800" b="1" dirty="0" smtClean="0">
              <a:solidFill>
                <a:schemeClr val="tx1"/>
              </a:solidFill>
              <a:latin typeface="Calibri" pitchFamily="34" charset="0"/>
            </a:rPr>
            <a:t>TALLERES</a:t>
          </a:r>
          <a:endParaRPr lang="es-CO" sz="1800" b="1" dirty="0">
            <a:solidFill>
              <a:schemeClr val="tx1"/>
            </a:solidFill>
            <a:latin typeface="Calibri" pitchFamily="34" charset="0"/>
          </a:endParaRPr>
        </a:p>
      </dgm:t>
    </dgm:pt>
    <dgm:pt modelId="{E0A2E1E7-8755-4B78-A8F7-4143EB1FAAC1}" type="parTrans" cxnId="{DCFECDEA-CECA-465A-9966-9961C998DC16}">
      <dgm:prSet/>
      <dgm:spPr/>
      <dgm:t>
        <a:bodyPr/>
        <a:lstStyle/>
        <a:p>
          <a:endParaRPr lang="es-CO" sz="1800">
            <a:latin typeface="Calibri" pitchFamily="34" charset="0"/>
          </a:endParaRPr>
        </a:p>
      </dgm:t>
    </dgm:pt>
    <dgm:pt modelId="{35982F9E-C093-417C-BC56-F813FC77B4C7}" type="sibTrans" cxnId="{DCFECDEA-CECA-465A-9966-9961C998DC16}">
      <dgm:prSet/>
      <dgm:spPr/>
      <dgm:t>
        <a:bodyPr/>
        <a:lstStyle/>
        <a:p>
          <a:endParaRPr lang="es-CO" sz="1800">
            <a:latin typeface="Calibri" pitchFamily="34" charset="0"/>
          </a:endParaRPr>
        </a:p>
      </dgm:t>
    </dgm:pt>
    <dgm:pt modelId="{126D8203-3D86-412B-844B-FE68F8D16C04}">
      <dgm:prSet custT="1"/>
      <dgm:spPr>
        <a:solidFill>
          <a:schemeClr val="accent2"/>
        </a:solidFill>
      </dgm:spPr>
      <dgm:t>
        <a:bodyPr/>
        <a:lstStyle/>
        <a:p>
          <a:r>
            <a:rPr lang="es-CO" sz="1600" b="1" dirty="0" smtClean="0">
              <a:solidFill>
                <a:schemeClr val="tx1"/>
              </a:solidFill>
              <a:latin typeface="Calibri" pitchFamily="34" charset="0"/>
            </a:rPr>
            <a:t>MATERIALES</a:t>
          </a:r>
          <a:endParaRPr lang="es-CO" sz="1600" b="1" dirty="0">
            <a:solidFill>
              <a:schemeClr val="tx1"/>
            </a:solidFill>
            <a:latin typeface="Calibri" pitchFamily="34" charset="0"/>
          </a:endParaRPr>
        </a:p>
      </dgm:t>
    </dgm:pt>
    <dgm:pt modelId="{A5DA1643-33B8-490F-B571-085C63692D5F}" type="parTrans" cxnId="{AF7D29F2-30CC-4208-94C7-21615310015A}">
      <dgm:prSet/>
      <dgm:spPr/>
      <dgm:t>
        <a:bodyPr/>
        <a:lstStyle/>
        <a:p>
          <a:endParaRPr lang="es-CO" sz="1800">
            <a:latin typeface="Calibri" pitchFamily="34" charset="0"/>
          </a:endParaRPr>
        </a:p>
      </dgm:t>
    </dgm:pt>
    <dgm:pt modelId="{E28B919B-E99C-4E33-AEBA-1DE6FB583BCE}" type="sibTrans" cxnId="{AF7D29F2-30CC-4208-94C7-21615310015A}">
      <dgm:prSet/>
      <dgm:spPr/>
      <dgm:t>
        <a:bodyPr/>
        <a:lstStyle/>
        <a:p>
          <a:endParaRPr lang="es-CO" sz="1800">
            <a:latin typeface="Calibri" pitchFamily="34" charset="0"/>
          </a:endParaRPr>
        </a:p>
      </dgm:t>
    </dgm:pt>
    <dgm:pt modelId="{9B6BF919-30AF-4611-B875-9D8A7CD3EDF8}">
      <dgm:prSet custT="1"/>
      <dgm:spPr/>
      <dgm:t>
        <a:bodyPr/>
        <a:lstStyle/>
        <a:p>
          <a:pPr algn="ctr"/>
          <a:r>
            <a:rPr lang="es-CO" sz="1050" b="1" dirty="0" smtClean="0">
              <a:solidFill>
                <a:schemeClr val="bg1"/>
              </a:solidFill>
              <a:latin typeface="Calibri" pitchFamily="34" charset="0"/>
            </a:rPr>
            <a:t>PLANTA</a:t>
          </a:r>
          <a:endParaRPr lang="es-CO" sz="1050" b="1" dirty="0">
            <a:solidFill>
              <a:schemeClr val="bg1"/>
            </a:solidFill>
            <a:latin typeface="Calibri" pitchFamily="34" charset="0"/>
          </a:endParaRPr>
        </a:p>
      </dgm:t>
    </dgm:pt>
    <dgm:pt modelId="{61D22F2E-B620-4CC8-97AC-55A57F5106E5}" type="parTrans" cxnId="{243BBBD9-7A25-47A8-B8AE-D49D467383F6}">
      <dgm:prSet/>
      <dgm:spPr/>
      <dgm:t>
        <a:bodyPr/>
        <a:lstStyle/>
        <a:p>
          <a:endParaRPr lang="es-CO" sz="1800">
            <a:latin typeface="Calibri" pitchFamily="34" charset="0"/>
          </a:endParaRPr>
        </a:p>
      </dgm:t>
    </dgm:pt>
    <dgm:pt modelId="{8B76DE04-8073-4F9D-869D-7F14A4DA4720}" type="sibTrans" cxnId="{243BBBD9-7A25-47A8-B8AE-D49D467383F6}">
      <dgm:prSet/>
      <dgm:spPr/>
      <dgm:t>
        <a:bodyPr/>
        <a:lstStyle/>
        <a:p>
          <a:endParaRPr lang="es-CO" sz="1800">
            <a:latin typeface="Calibri" pitchFamily="34" charset="0"/>
          </a:endParaRPr>
        </a:p>
      </dgm:t>
    </dgm:pt>
    <dgm:pt modelId="{4F39695B-2003-4051-BF87-E15A88E028A2}">
      <dgm:prSet phldrT="[Texto]" custT="1"/>
      <dgm:spPr>
        <a:solidFill>
          <a:srgbClr val="004236"/>
        </a:solidFill>
      </dgm:spPr>
      <dgm:t>
        <a:bodyPr/>
        <a:lstStyle/>
        <a:p>
          <a:r>
            <a:rPr lang="es-CO" sz="1800" b="1" dirty="0" smtClean="0">
              <a:solidFill>
                <a:schemeClr val="bg1"/>
              </a:solidFill>
              <a:latin typeface="Calibri" pitchFamily="34" charset="0"/>
            </a:rPr>
            <a:t>DPTO. DE MANTENIMIENTO</a:t>
          </a:r>
          <a:endParaRPr lang="es-CO" sz="1800" b="1" dirty="0">
            <a:solidFill>
              <a:schemeClr val="bg1"/>
            </a:solidFill>
            <a:latin typeface="Calibri" pitchFamily="34" charset="0"/>
          </a:endParaRPr>
        </a:p>
      </dgm:t>
    </dgm:pt>
    <dgm:pt modelId="{FF0E0B19-1139-4302-8594-02153C9C58BA}" type="sibTrans" cxnId="{950A611C-79DE-409E-98BB-0F244D14665D}">
      <dgm:prSet/>
      <dgm:spPr/>
      <dgm:t>
        <a:bodyPr/>
        <a:lstStyle/>
        <a:p>
          <a:endParaRPr lang="es-CO" sz="1800">
            <a:latin typeface="Calibri" pitchFamily="34" charset="0"/>
          </a:endParaRPr>
        </a:p>
      </dgm:t>
    </dgm:pt>
    <dgm:pt modelId="{5C024922-8CE1-4CF2-A1A8-9F753EAB3F2A}" type="parTrans" cxnId="{950A611C-79DE-409E-98BB-0F244D14665D}">
      <dgm:prSet/>
      <dgm:spPr/>
      <dgm:t>
        <a:bodyPr/>
        <a:lstStyle/>
        <a:p>
          <a:endParaRPr lang="es-CO" sz="1800">
            <a:latin typeface="Calibri" pitchFamily="34" charset="0"/>
          </a:endParaRPr>
        </a:p>
      </dgm:t>
    </dgm:pt>
    <dgm:pt modelId="{5B8B8656-4E29-4258-BB00-0A43549A0DDB}" type="pres">
      <dgm:prSet presAssocID="{81CF2A9C-87A2-418B-979E-5A2FCFC9D3B4}" presName="Name0" presStyleCnt="0">
        <dgm:presLayoutVars>
          <dgm:dir/>
          <dgm:animLvl val="lvl"/>
          <dgm:resizeHandles val="exact"/>
        </dgm:presLayoutVars>
      </dgm:prSet>
      <dgm:spPr/>
      <dgm:t>
        <a:bodyPr/>
        <a:lstStyle/>
        <a:p>
          <a:endParaRPr lang="es-CO"/>
        </a:p>
      </dgm:t>
    </dgm:pt>
    <dgm:pt modelId="{2AF71BDB-5E0F-4DE3-A9C7-C9EB5381E1F6}" type="pres">
      <dgm:prSet presAssocID="{7900CF19-7813-4AC5-AB3D-CBD8D1B7BB12}" presName="Name8" presStyleCnt="0"/>
      <dgm:spPr/>
    </dgm:pt>
    <dgm:pt modelId="{9EA8A929-83A9-4848-BA7E-268E6DEB0F63}" type="pres">
      <dgm:prSet presAssocID="{7900CF19-7813-4AC5-AB3D-CBD8D1B7BB12}" presName="level" presStyleLbl="node1" presStyleIdx="0" presStyleCnt="8">
        <dgm:presLayoutVars>
          <dgm:chMax val="1"/>
          <dgm:bulletEnabled val="1"/>
        </dgm:presLayoutVars>
      </dgm:prSet>
      <dgm:spPr/>
      <dgm:t>
        <a:bodyPr/>
        <a:lstStyle/>
        <a:p>
          <a:endParaRPr lang="es-CO"/>
        </a:p>
      </dgm:t>
    </dgm:pt>
    <dgm:pt modelId="{A1AC3B57-95C8-406A-AFCB-C8771025D308}" type="pres">
      <dgm:prSet presAssocID="{7900CF19-7813-4AC5-AB3D-CBD8D1B7BB12}" presName="levelTx" presStyleLbl="revTx" presStyleIdx="0" presStyleCnt="0">
        <dgm:presLayoutVars>
          <dgm:chMax val="1"/>
          <dgm:bulletEnabled val="1"/>
        </dgm:presLayoutVars>
      </dgm:prSet>
      <dgm:spPr/>
      <dgm:t>
        <a:bodyPr/>
        <a:lstStyle/>
        <a:p>
          <a:endParaRPr lang="es-CO"/>
        </a:p>
      </dgm:t>
    </dgm:pt>
    <dgm:pt modelId="{E751C53A-2BBB-4E5A-BEB6-75FD179CDF3B}" type="pres">
      <dgm:prSet presAssocID="{4F39695B-2003-4051-BF87-E15A88E028A2}" presName="Name8" presStyleCnt="0"/>
      <dgm:spPr/>
    </dgm:pt>
    <dgm:pt modelId="{8D8F6772-70FA-40DE-AB8C-4FC9488F2A05}" type="pres">
      <dgm:prSet presAssocID="{4F39695B-2003-4051-BF87-E15A88E028A2}" presName="level" presStyleLbl="node1" presStyleIdx="1" presStyleCnt="8">
        <dgm:presLayoutVars>
          <dgm:chMax val="1"/>
          <dgm:bulletEnabled val="1"/>
        </dgm:presLayoutVars>
      </dgm:prSet>
      <dgm:spPr/>
      <dgm:t>
        <a:bodyPr/>
        <a:lstStyle/>
        <a:p>
          <a:endParaRPr lang="es-CO"/>
        </a:p>
      </dgm:t>
    </dgm:pt>
    <dgm:pt modelId="{ECD262D2-9BD7-4A8C-91E0-110CC5856252}" type="pres">
      <dgm:prSet presAssocID="{4F39695B-2003-4051-BF87-E15A88E028A2}" presName="levelTx" presStyleLbl="revTx" presStyleIdx="0" presStyleCnt="0">
        <dgm:presLayoutVars>
          <dgm:chMax val="1"/>
          <dgm:bulletEnabled val="1"/>
        </dgm:presLayoutVars>
      </dgm:prSet>
      <dgm:spPr/>
      <dgm:t>
        <a:bodyPr/>
        <a:lstStyle/>
        <a:p>
          <a:endParaRPr lang="es-CO"/>
        </a:p>
      </dgm:t>
    </dgm:pt>
    <dgm:pt modelId="{CEA927B6-3CEC-426C-9C85-FAD05C05AE69}" type="pres">
      <dgm:prSet presAssocID="{50D02939-1E48-43EE-8682-78A4EE7453E1}" presName="Name8" presStyleCnt="0"/>
      <dgm:spPr/>
    </dgm:pt>
    <dgm:pt modelId="{FFBDA42B-1B1F-4961-9741-35E64F92EC52}" type="pres">
      <dgm:prSet presAssocID="{50D02939-1E48-43EE-8682-78A4EE7453E1}" presName="level" presStyleLbl="node1" presStyleIdx="2" presStyleCnt="8">
        <dgm:presLayoutVars>
          <dgm:chMax val="1"/>
          <dgm:bulletEnabled val="1"/>
        </dgm:presLayoutVars>
      </dgm:prSet>
      <dgm:spPr/>
      <dgm:t>
        <a:bodyPr/>
        <a:lstStyle/>
        <a:p>
          <a:endParaRPr lang="es-CO"/>
        </a:p>
      </dgm:t>
    </dgm:pt>
    <dgm:pt modelId="{039EC125-D73A-49D4-9A31-AEA39D3F5122}" type="pres">
      <dgm:prSet presAssocID="{50D02939-1E48-43EE-8682-78A4EE7453E1}" presName="levelTx" presStyleLbl="revTx" presStyleIdx="0" presStyleCnt="0">
        <dgm:presLayoutVars>
          <dgm:chMax val="1"/>
          <dgm:bulletEnabled val="1"/>
        </dgm:presLayoutVars>
      </dgm:prSet>
      <dgm:spPr/>
      <dgm:t>
        <a:bodyPr/>
        <a:lstStyle/>
        <a:p>
          <a:endParaRPr lang="es-CO"/>
        </a:p>
      </dgm:t>
    </dgm:pt>
    <dgm:pt modelId="{D6DD7E78-9A37-4DC3-B7CC-78B0F7E2EDA3}" type="pres">
      <dgm:prSet presAssocID="{378D805C-F795-47A3-87D4-483BA557BB4C}" presName="Name8" presStyleCnt="0"/>
      <dgm:spPr/>
    </dgm:pt>
    <dgm:pt modelId="{C183936E-4272-4A42-A4B6-83BAC7FA341C}" type="pres">
      <dgm:prSet presAssocID="{378D805C-F795-47A3-87D4-483BA557BB4C}" presName="level" presStyleLbl="node1" presStyleIdx="3" presStyleCnt="8">
        <dgm:presLayoutVars>
          <dgm:chMax val="1"/>
          <dgm:bulletEnabled val="1"/>
        </dgm:presLayoutVars>
      </dgm:prSet>
      <dgm:spPr/>
      <dgm:t>
        <a:bodyPr/>
        <a:lstStyle/>
        <a:p>
          <a:endParaRPr lang="es-CO"/>
        </a:p>
      </dgm:t>
    </dgm:pt>
    <dgm:pt modelId="{7AD4A2E4-E21B-4F51-AA3C-4CA84B592F7F}" type="pres">
      <dgm:prSet presAssocID="{378D805C-F795-47A3-87D4-483BA557BB4C}" presName="levelTx" presStyleLbl="revTx" presStyleIdx="0" presStyleCnt="0">
        <dgm:presLayoutVars>
          <dgm:chMax val="1"/>
          <dgm:bulletEnabled val="1"/>
        </dgm:presLayoutVars>
      </dgm:prSet>
      <dgm:spPr/>
      <dgm:t>
        <a:bodyPr/>
        <a:lstStyle/>
        <a:p>
          <a:endParaRPr lang="es-CO"/>
        </a:p>
      </dgm:t>
    </dgm:pt>
    <dgm:pt modelId="{89E21227-F29E-40B4-B34E-7D5D2FD40233}" type="pres">
      <dgm:prSet presAssocID="{2F30F581-AE10-4D38-9A20-4A44989CA3C2}" presName="Name8" presStyleCnt="0"/>
      <dgm:spPr/>
    </dgm:pt>
    <dgm:pt modelId="{A0B06ABC-14D3-4C09-9D42-5CEAB2CFADCD}" type="pres">
      <dgm:prSet presAssocID="{2F30F581-AE10-4D38-9A20-4A44989CA3C2}" presName="level" presStyleLbl="node1" presStyleIdx="4" presStyleCnt="8">
        <dgm:presLayoutVars>
          <dgm:chMax val="1"/>
          <dgm:bulletEnabled val="1"/>
        </dgm:presLayoutVars>
      </dgm:prSet>
      <dgm:spPr/>
      <dgm:t>
        <a:bodyPr/>
        <a:lstStyle/>
        <a:p>
          <a:endParaRPr lang="es-CO"/>
        </a:p>
      </dgm:t>
    </dgm:pt>
    <dgm:pt modelId="{4E3EEB15-B9DE-4C9A-BE15-02B6426DC380}" type="pres">
      <dgm:prSet presAssocID="{2F30F581-AE10-4D38-9A20-4A44989CA3C2}" presName="levelTx" presStyleLbl="revTx" presStyleIdx="0" presStyleCnt="0">
        <dgm:presLayoutVars>
          <dgm:chMax val="1"/>
          <dgm:bulletEnabled val="1"/>
        </dgm:presLayoutVars>
      </dgm:prSet>
      <dgm:spPr/>
      <dgm:t>
        <a:bodyPr/>
        <a:lstStyle/>
        <a:p>
          <a:endParaRPr lang="es-CO"/>
        </a:p>
      </dgm:t>
    </dgm:pt>
    <dgm:pt modelId="{FE28B0C6-F731-41DF-83AB-6CA970C36E93}" type="pres">
      <dgm:prSet presAssocID="{EE875681-6DC0-4833-B68E-D35B5BD4CB37}" presName="Name8" presStyleCnt="0"/>
      <dgm:spPr/>
    </dgm:pt>
    <dgm:pt modelId="{D913B1AF-72BF-49B7-869E-F5CBA68CC709}" type="pres">
      <dgm:prSet presAssocID="{EE875681-6DC0-4833-B68E-D35B5BD4CB37}" presName="level" presStyleLbl="node1" presStyleIdx="5" presStyleCnt="8">
        <dgm:presLayoutVars>
          <dgm:chMax val="1"/>
          <dgm:bulletEnabled val="1"/>
        </dgm:presLayoutVars>
      </dgm:prSet>
      <dgm:spPr/>
      <dgm:t>
        <a:bodyPr/>
        <a:lstStyle/>
        <a:p>
          <a:endParaRPr lang="es-CO"/>
        </a:p>
      </dgm:t>
    </dgm:pt>
    <dgm:pt modelId="{45991675-A109-49DD-AE3C-380BB6CCC3BD}" type="pres">
      <dgm:prSet presAssocID="{EE875681-6DC0-4833-B68E-D35B5BD4CB37}" presName="levelTx" presStyleLbl="revTx" presStyleIdx="0" presStyleCnt="0">
        <dgm:presLayoutVars>
          <dgm:chMax val="1"/>
          <dgm:bulletEnabled val="1"/>
        </dgm:presLayoutVars>
      </dgm:prSet>
      <dgm:spPr/>
      <dgm:t>
        <a:bodyPr/>
        <a:lstStyle/>
        <a:p>
          <a:endParaRPr lang="es-CO"/>
        </a:p>
      </dgm:t>
    </dgm:pt>
    <dgm:pt modelId="{D525EA50-0096-4CF1-B3A6-B79BDE266D26}" type="pres">
      <dgm:prSet presAssocID="{126D8203-3D86-412B-844B-FE68F8D16C04}" presName="Name8" presStyleCnt="0"/>
      <dgm:spPr/>
    </dgm:pt>
    <dgm:pt modelId="{574D157F-F019-47DE-87D7-CCD2EBCBAA7D}" type="pres">
      <dgm:prSet presAssocID="{126D8203-3D86-412B-844B-FE68F8D16C04}" presName="level" presStyleLbl="node1" presStyleIdx="6" presStyleCnt="8">
        <dgm:presLayoutVars>
          <dgm:chMax val="1"/>
          <dgm:bulletEnabled val="1"/>
        </dgm:presLayoutVars>
      </dgm:prSet>
      <dgm:spPr/>
      <dgm:t>
        <a:bodyPr/>
        <a:lstStyle/>
        <a:p>
          <a:endParaRPr lang="es-CO"/>
        </a:p>
      </dgm:t>
    </dgm:pt>
    <dgm:pt modelId="{A35DB747-CAA4-44BE-94B8-8E9A2AEBF1C9}" type="pres">
      <dgm:prSet presAssocID="{126D8203-3D86-412B-844B-FE68F8D16C04}" presName="levelTx" presStyleLbl="revTx" presStyleIdx="0" presStyleCnt="0">
        <dgm:presLayoutVars>
          <dgm:chMax val="1"/>
          <dgm:bulletEnabled val="1"/>
        </dgm:presLayoutVars>
      </dgm:prSet>
      <dgm:spPr/>
      <dgm:t>
        <a:bodyPr/>
        <a:lstStyle/>
        <a:p>
          <a:endParaRPr lang="es-CO"/>
        </a:p>
      </dgm:t>
    </dgm:pt>
    <dgm:pt modelId="{02C5A783-C078-4CDD-AE8C-5CFC11A213B1}" type="pres">
      <dgm:prSet presAssocID="{9B6BF919-30AF-4611-B875-9D8A7CD3EDF8}" presName="Name8" presStyleCnt="0"/>
      <dgm:spPr/>
    </dgm:pt>
    <dgm:pt modelId="{31B7BBF0-5DB0-4374-B098-22BCFCCF0273}" type="pres">
      <dgm:prSet presAssocID="{9B6BF919-30AF-4611-B875-9D8A7CD3EDF8}" presName="level" presStyleLbl="node1" presStyleIdx="7" presStyleCnt="8">
        <dgm:presLayoutVars>
          <dgm:chMax val="1"/>
          <dgm:bulletEnabled val="1"/>
        </dgm:presLayoutVars>
      </dgm:prSet>
      <dgm:spPr/>
      <dgm:t>
        <a:bodyPr/>
        <a:lstStyle/>
        <a:p>
          <a:endParaRPr lang="es-CO"/>
        </a:p>
      </dgm:t>
    </dgm:pt>
    <dgm:pt modelId="{5AD33293-E2EE-4821-95EF-E8CBA8524A1D}" type="pres">
      <dgm:prSet presAssocID="{9B6BF919-30AF-4611-B875-9D8A7CD3EDF8}" presName="levelTx" presStyleLbl="revTx" presStyleIdx="0" presStyleCnt="0">
        <dgm:presLayoutVars>
          <dgm:chMax val="1"/>
          <dgm:bulletEnabled val="1"/>
        </dgm:presLayoutVars>
      </dgm:prSet>
      <dgm:spPr/>
      <dgm:t>
        <a:bodyPr/>
        <a:lstStyle/>
        <a:p>
          <a:endParaRPr lang="es-CO"/>
        </a:p>
      </dgm:t>
    </dgm:pt>
  </dgm:ptLst>
  <dgm:cxnLst>
    <dgm:cxn modelId="{3C65A88F-A66B-4659-A9AC-A7B36D4E5BF4}" type="presOf" srcId="{EE875681-6DC0-4833-B68E-D35B5BD4CB37}" destId="{D913B1AF-72BF-49B7-869E-F5CBA68CC709}" srcOrd="0" destOrd="0" presId="urn:microsoft.com/office/officeart/2005/8/layout/pyramid3"/>
    <dgm:cxn modelId="{AF7D29F2-30CC-4208-94C7-21615310015A}" srcId="{81CF2A9C-87A2-418B-979E-5A2FCFC9D3B4}" destId="{126D8203-3D86-412B-844B-FE68F8D16C04}" srcOrd="6" destOrd="0" parTransId="{A5DA1643-33B8-490F-B571-085C63692D5F}" sibTransId="{E28B919B-E99C-4E33-AEBA-1DE6FB583BCE}"/>
    <dgm:cxn modelId="{2D77C9EC-DAF3-43E8-8D18-B8F5F95DF49B}" srcId="{81CF2A9C-87A2-418B-979E-5A2FCFC9D3B4}" destId="{7900CF19-7813-4AC5-AB3D-CBD8D1B7BB12}" srcOrd="0" destOrd="0" parTransId="{E034F3C8-5309-4303-A9CC-2F5BDFF46840}" sibTransId="{F50D0116-553B-4797-B39E-B50BBD767645}"/>
    <dgm:cxn modelId="{F6AF1326-FF86-491E-9F3E-9E36CBCB6F5C}" type="presOf" srcId="{50D02939-1E48-43EE-8682-78A4EE7453E1}" destId="{039EC125-D73A-49D4-9A31-AEA39D3F5122}" srcOrd="1" destOrd="0" presId="urn:microsoft.com/office/officeart/2005/8/layout/pyramid3"/>
    <dgm:cxn modelId="{86C25DA3-8618-4DE7-AB07-18E1CF0ED8B5}" type="presOf" srcId="{126D8203-3D86-412B-844B-FE68F8D16C04}" destId="{A35DB747-CAA4-44BE-94B8-8E9A2AEBF1C9}" srcOrd="1" destOrd="0" presId="urn:microsoft.com/office/officeart/2005/8/layout/pyramid3"/>
    <dgm:cxn modelId="{867CD508-3AF1-4DAC-8B66-EC0D8002C1D5}" srcId="{81CF2A9C-87A2-418B-979E-5A2FCFC9D3B4}" destId="{378D805C-F795-47A3-87D4-483BA557BB4C}" srcOrd="3" destOrd="0" parTransId="{760CE836-1BC6-429F-976B-4C4071490A10}" sibTransId="{2A0BFDA7-2542-405B-829D-B52FEB18F19E}"/>
    <dgm:cxn modelId="{308C19EB-6116-4247-82A1-E795BCB13171}" type="presOf" srcId="{378D805C-F795-47A3-87D4-483BA557BB4C}" destId="{C183936E-4272-4A42-A4B6-83BAC7FA341C}" srcOrd="0" destOrd="0" presId="urn:microsoft.com/office/officeart/2005/8/layout/pyramid3"/>
    <dgm:cxn modelId="{4836A26B-118F-4CB1-B03D-7C612186B422}" type="presOf" srcId="{126D8203-3D86-412B-844B-FE68F8D16C04}" destId="{574D157F-F019-47DE-87D7-CCD2EBCBAA7D}" srcOrd="0" destOrd="0" presId="urn:microsoft.com/office/officeart/2005/8/layout/pyramid3"/>
    <dgm:cxn modelId="{789F9C28-E38D-44B2-B179-14D69B3054F8}" srcId="{81CF2A9C-87A2-418B-979E-5A2FCFC9D3B4}" destId="{2F30F581-AE10-4D38-9A20-4A44989CA3C2}" srcOrd="4" destOrd="0" parTransId="{7E56E871-99F1-45C9-BB63-400619EEE664}" sibTransId="{0771D6F2-E3E0-4608-B885-E0021783068C}"/>
    <dgm:cxn modelId="{ED1FFB1D-3E8C-4B7C-92B3-516A6D88B701}" type="presOf" srcId="{2F30F581-AE10-4D38-9A20-4A44989CA3C2}" destId="{4E3EEB15-B9DE-4C9A-BE15-02B6426DC380}" srcOrd="1" destOrd="0" presId="urn:microsoft.com/office/officeart/2005/8/layout/pyramid3"/>
    <dgm:cxn modelId="{AE2B8769-5753-418E-B2D9-93FE849601D9}" type="presOf" srcId="{2F30F581-AE10-4D38-9A20-4A44989CA3C2}" destId="{A0B06ABC-14D3-4C09-9D42-5CEAB2CFADCD}" srcOrd="0" destOrd="0" presId="urn:microsoft.com/office/officeart/2005/8/layout/pyramid3"/>
    <dgm:cxn modelId="{EB78AE97-BD2B-44A4-B006-62A6FE8CEFC2}" type="presOf" srcId="{9B6BF919-30AF-4611-B875-9D8A7CD3EDF8}" destId="{31B7BBF0-5DB0-4374-B098-22BCFCCF0273}" srcOrd="0" destOrd="0" presId="urn:microsoft.com/office/officeart/2005/8/layout/pyramid3"/>
    <dgm:cxn modelId="{2E89803F-2015-475E-8996-E00EF1C40BBE}" type="presOf" srcId="{378D805C-F795-47A3-87D4-483BA557BB4C}" destId="{7AD4A2E4-E21B-4F51-AA3C-4CA84B592F7F}" srcOrd="1" destOrd="0" presId="urn:microsoft.com/office/officeart/2005/8/layout/pyramid3"/>
    <dgm:cxn modelId="{14D1E282-C6E3-4782-AD23-4425B9F84FC6}" type="presOf" srcId="{50D02939-1E48-43EE-8682-78A4EE7453E1}" destId="{FFBDA42B-1B1F-4961-9741-35E64F92EC52}" srcOrd="0" destOrd="0" presId="urn:microsoft.com/office/officeart/2005/8/layout/pyramid3"/>
    <dgm:cxn modelId="{31D09B76-B7C9-453B-A19D-7A8139D97D76}" type="presOf" srcId="{7900CF19-7813-4AC5-AB3D-CBD8D1B7BB12}" destId="{A1AC3B57-95C8-406A-AFCB-C8771025D308}" srcOrd="1" destOrd="0" presId="urn:microsoft.com/office/officeart/2005/8/layout/pyramid3"/>
    <dgm:cxn modelId="{FB807503-4776-401C-97B7-D71200E7B2EB}" type="presOf" srcId="{9B6BF919-30AF-4611-B875-9D8A7CD3EDF8}" destId="{5AD33293-E2EE-4821-95EF-E8CBA8524A1D}" srcOrd="1" destOrd="0" presId="urn:microsoft.com/office/officeart/2005/8/layout/pyramid3"/>
    <dgm:cxn modelId="{15C55B23-2993-4870-910B-E7C06F325CD7}" type="presOf" srcId="{81CF2A9C-87A2-418B-979E-5A2FCFC9D3B4}" destId="{5B8B8656-4E29-4258-BB00-0A43549A0DDB}" srcOrd="0" destOrd="0" presId="urn:microsoft.com/office/officeart/2005/8/layout/pyramid3"/>
    <dgm:cxn modelId="{0BF9BBF0-36D8-4BF3-BBC2-E2986594D2B6}" type="presOf" srcId="{4F39695B-2003-4051-BF87-E15A88E028A2}" destId="{8D8F6772-70FA-40DE-AB8C-4FC9488F2A05}" srcOrd="0" destOrd="0" presId="urn:microsoft.com/office/officeart/2005/8/layout/pyramid3"/>
    <dgm:cxn modelId="{4DFFE426-CD14-4537-B8D0-F4CBDCE88656}" type="presOf" srcId="{7900CF19-7813-4AC5-AB3D-CBD8D1B7BB12}" destId="{9EA8A929-83A9-4848-BA7E-268E6DEB0F63}" srcOrd="0" destOrd="0" presId="urn:microsoft.com/office/officeart/2005/8/layout/pyramid3"/>
    <dgm:cxn modelId="{F94BD5A6-30ED-4198-B53D-9A0E9FBB43FE}" type="presOf" srcId="{EE875681-6DC0-4833-B68E-D35B5BD4CB37}" destId="{45991675-A109-49DD-AE3C-380BB6CCC3BD}" srcOrd="1" destOrd="0" presId="urn:microsoft.com/office/officeart/2005/8/layout/pyramid3"/>
    <dgm:cxn modelId="{243BBBD9-7A25-47A8-B8AE-D49D467383F6}" srcId="{81CF2A9C-87A2-418B-979E-5A2FCFC9D3B4}" destId="{9B6BF919-30AF-4611-B875-9D8A7CD3EDF8}" srcOrd="7" destOrd="0" parTransId="{61D22F2E-B620-4CC8-97AC-55A57F5106E5}" sibTransId="{8B76DE04-8073-4F9D-869D-7F14A4DA4720}"/>
    <dgm:cxn modelId="{6388FA48-BEAB-4CC5-AF5B-F0E840C2A6CD}" type="presOf" srcId="{4F39695B-2003-4051-BF87-E15A88E028A2}" destId="{ECD262D2-9BD7-4A8C-91E0-110CC5856252}" srcOrd="1" destOrd="0" presId="urn:microsoft.com/office/officeart/2005/8/layout/pyramid3"/>
    <dgm:cxn modelId="{DCFECDEA-CECA-465A-9966-9961C998DC16}" srcId="{81CF2A9C-87A2-418B-979E-5A2FCFC9D3B4}" destId="{EE875681-6DC0-4833-B68E-D35B5BD4CB37}" srcOrd="5" destOrd="0" parTransId="{E0A2E1E7-8755-4B78-A8F7-4143EB1FAAC1}" sibTransId="{35982F9E-C093-417C-BC56-F813FC77B4C7}"/>
    <dgm:cxn modelId="{950A611C-79DE-409E-98BB-0F244D14665D}" srcId="{81CF2A9C-87A2-418B-979E-5A2FCFC9D3B4}" destId="{4F39695B-2003-4051-BF87-E15A88E028A2}" srcOrd="1" destOrd="0" parTransId="{5C024922-8CE1-4CF2-A1A8-9F753EAB3F2A}" sibTransId="{FF0E0B19-1139-4302-8594-02153C9C58BA}"/>
    <dgm:cxn modelId="{9F9F13A0-F349-4D00-9563-A00DA7B8D08B}" srcId="{81CF2A9C-87A2-418B-979E-5A2FCFC9D3B4}" destId="{50D02939-1E48-43EE-8682-78A4EE7453E1}" srcOrd="2" destOrd="0" parTransId="{0556E9D1-78C9-405B-B7D5-9F3BBD2F3FFC}" sibTransId="{79F35D23-2A02-4EF7-A9E7-C6B2072A0833}"/>
    <dgm:cxn modelId="{B0AF9EE2-862B-4F63-B7E7-D0EC58174661}" type="presParOf" srcId="{5B8B8656-4E29-4258-BB00-0A43549A0DDB}" destId="{2AF71BDB-5E0F-4DE3-A9C7-C9EB5381E1F6}" srcOrd="0" destOrd="0" presId="urn:microsoft.com/office/officeart/2005/8/layout/pyramid3"/>
    <dgm:cxn modelId="{C42A4602-F81F-4117-B627-FB2D14FE53D3}" type="presParOf" srcId="{2AF71BDB-5E0F-4DE3-A9C7-C9EB5381E1F6}" destId="{9EA8A929-83A9-4848-BA7E-268E6DEB0F63}" srcOrd="0" destOrd="0" presId="urn:microsoft.com/office/officeart/2005/8/layout/pyramid3"/>
    <dgm:cxn modelId="{8827C951-43AE-4DF2-B132-7A426133538D}" type="presParOf" srcId="{2AF71BDB-5E0F-4DE3-A9C7-C9EB5381E1F6}" destId="{A1AC3B57-95C8-406A-AFCB-C8771025D308}" srcOrd="1" destOrd="0" presId="urn:microsoft.com/office/officeart/2005/8/layout/pyramid3"/>
    <dgm:cxn modelId="{1F296AA8-3C1C-4322-872B-6368B4CFF226}" type="presParOf" srcId="{5B8B8656-4E29-4258-BB00-0A43549A0DDB}" destId="{E751C53A-2BBB-4E5A-BEB6-75FD179CDF3B}" srcOrd="1" destOrd="0" presId="urn:microsoft.com/office/officeart/2005/8/layout/pyramid3"/>
    <dgm:cxn modelId="{405F9A5E-86E9-4397-AD8E-9DE56FE3935D}" type="presParOf" srcId="{E751C53A-2BBB-4E5A-BEB6-75FD179CDF3B}" destId="{8D8F6772-70FA-40DE-AB8C-4FC9488F2A05}" srcOrd="0" destOrd="0" presId="urn:microsoft.com/office/officeart/2005/8/layout/pyramid3"/>
    <dgm:cxn modelId="{55729209-5382-4BE7-AB7C-2E378D0DE643}" type="presParOf" srcId="{E751C53A-2BBB-4E5A-BEB6-75FD179CDF3B}" destId="{ECD262D2-9BD7-4A8C-91E0-110CC5856252}" srcOrd="1" destOrd="0" presId="urn:microsoft.com/office/officeart/2005/8/layout/pyramid3"/>
    <dgm:cxn modelId="{1C76348C-2205-4066-AB21-09380F6E3DB3}" type="presParOf" srcId="{5B8B8656-4E29-4258-BB00-0A43549A0DDB}" destId="{CEA927B6-3CEC-426C-9C85-FAD05C05AE69}" srcOrd="2" destOrd="0" presId="urn:microsoft.com/office/officeart/2005/8/layout/pyramid3"/>
    <dgm:cxn modelId="{19EB4C6E-02C7-4F0B-BC29-0FAFE1CDC00A}" type="presParOf" srcId="{CEA927B6-3CEC-426C-9C85-FAD05C05AE69}" destId="{FFBDA42B-1B1F-4961-9741-35E64F92EC52}" srcOrd="0" destOrd="0" presId="urn:microsoft.com/office/officeart/2005/8/layout/pyramid3"/>
    <dgm:cxn modelId="{61DD3D9F-3601-4C3B-BA26-7C827CBA90C7}" type="presParOf" srcId="{CEA927B6-3CEC-426C-9C85-FAD05C05AE69}" destId="{039EC125-D73A-49D4-9A31-AEA39D3F5122}" srcOrd="1" destOrd="0" presId="urn:microsoft.com/office/officeart/2005/8/layout/pyramid3"/>
    <dgm:cxn modelId="{59B27D0E-0AA7-472B-8876-B606834182CB}" type="presParOf" srcId="{5B8B8656-4E29-4258-BB00-0A43549A0DDB}" destId="{D6DD7E78-9A37-4DC3-B7CC-78B0F7E2EDA3}" srcOrd="3" destOrd="0" presId="urn:microsoft.com/office/officeart/2005/8/layout/pyramid3"/>
    <dgm:cxn modelId="{FD747111-D732-4607-86CA-7A95AEF96B8F}" type="presParOf" srcId="{D6DD7E78-9A37-4DC3-B7CC-78B0F7E2EDA3}" destId="{C183936E-4272-4A42-A4B6-83BAC7FA341C}" srcOrd="0" destOrd="0" presId="urn:microsoft.com/office/officeart/2005/8/layout/pyramid3"/>
    <dgm:cxn modelId="{301371EB-4BD0-4618-9876-D3D8C071C346}" type="presParOf" srcId="{D6DD7E78-9A37-4DC3-B7CC-78B0F7E2EDA3}" destId="{7AD4A2E4-E21B-4F51-AA3C-4CA84B592F7F}" srcOrd="1" destOrd="0" presId="urn:microsoft.com/office/officeart/2005/8/layout/pyramid3"/>
    <dgm:cxn modelId="{B8EAEFB0-BF97-449A-A5CF-EBE8A74FDCB2}" type="presParOf" srcId="{5B8B8656-4E29-4258-BB00-0A43549A0DDB}" destId="{89E21227-F29E-40B4-B34E-7D5D2FD40233}" srcOrd="4" destOrd="0" presId="urn:microsoft.com/office/officeart/2005/8/layout/pyramid3"/>
    <dgm:cxn modelId="{CE6A0C7E-2053-43DF-8B06-691FE1B627D1}" type="presParOf" srcId="{89E21227-F29E-40B4-B34E-7D5D2FD40233}" destId="{A0B06ABC-14D3-4C09-9D42-5CEAB2CFADCD}" srcOrd="0" destOrd="0" presId="urn:microsoft.com/office/officeart/2005/8/layout/pyramid3"/>
    <dgm:cxn modelId="{A16BBF6E-C50B-4E88-A52E-E8B8BEED8AF1}" type="presParOf" srcId="{89E21227-F29E-40B4-B34E-7D5D2FD40233}" destId="{4E3EEB15-B9DE-4C9A-BE15-02B6426DC380}" srcOrd="1" destOrd="0" presId="urn:microsoft.com/office/officeart/2005/8/layout/pyramid3"/>
    <dgm:cxn modelId="{B9727E28-AC34-43AE-85A1-55946C98993E}" type="presParOf" srcId="{5B8B8656-4E29-4258-BB00-0A43549A0DDB}" destId="{FE28B0C6-F731-41DF-83AB-6CA970C36E93}" srcOrd="5" destOrd="0" presId="urn:microsoft.com/office/officeart/2005/8/layout/pyramid3"/>
    <dgm:cxn modelId="{4ECB0B11-0415-4253-A441-9EFE30DBC9D0}" type="presParOf" srcId="{FE28B0C6-F731-41DF-83AB-6CA970C36E93}" destId="{D913B1AF-72BF-49B7-869E-F5CBA68CC709}" srcOrd="0" destOrd="0" presId="urn:microsoft.com/office/officeart/2005/8/layout/pyramid3"/>
    <dgm:cxn modelId="{06C82794-F6A1-44A7-B802-4F9D884E4593}" type="presParOf" srcId="{FE28B0C6-F731-41DF-83AB-6CA970C36E93}" destId="{45991675-A109-49DD-AE3C-380BB6CCC3BD}" srcOrd="1" destOrd="0" presId="urn:microsoft.com/office/officeart/2005/8/layout/pyramid3"/>
    <dgm:cxn modelId="{D3CC379C-76AE-4157-9013-69A6102C7CDA}" type="presParOf" srcId="{5B8B8656-4E29-4258-BB00-0A43549A0DDB}" destId="{D525EA50-0096-4CF1-B3A6-B79BDE266D26}" srcOrd="6" destOrd="0" presId="urn:microsoft.com/office/officeart/2005/8/layout/pyramid3"/>
    <dgm:cxn modelId="{3FEC6658-02B0-48E0-90EE-4DEFF10C1D65}" type="presParOf" srcId="{D525EA50-0096-4CF1-B3A6-B79BDE266D26}" destId="{574D157F-F019-47DE-87D7-CCD2EBCBAA7D}" srcOrd="0" destOrd="0" presId="urn:microsoft.com/office/officeart/2005/8/layout/pyramid3"/>
    <dgm:cxn modelId="{454E711A-7BEA-4046-8DD1-F6DD1B13AE81}" type="presParOf" srcId="{D525EA50-0096-4CF1-B3A6-B79BDE266D26}" destId="{A35DB747-CAA4-44BE-94B8-8E9A2AEBF1C9}" srcOrd="1" destOrd="0" presId="urn:microsoft.com/office/officeart/2005/8/layout/pyramid3"/>
    <dgm:cxn modelId="{05FBE201-DF75-423E-A1B2-903A00BDBFE5}" type="presParOf" srcId="{5B8B8656-4E29-4258-BB00-0A43549A0DDB}" destId="{02C5A783-C078-4CDD-AE8C-5CFC11A213B1}" srcOrd="7" destOrd="0" presId="urn:microsoft.com/office/officeart/2005/8/layout/pyramid3"/>
    <dgm:cxn modelId="{128AD723-07A7-482F-A969-48BEAD81DF5E}" type="presParOf" srcId="{02C5A783-C078-4CDD-AE8C-5CFC11A213B1}" destId="{31B7BBF0-5DB0-4374-B098-22BCFCCF0273}" srcOrd="0" destOrd="0" presId="urn:microsoft.com/office/officeart/2005/8/layout/pyramid3"/>
    <dgm:cxn modelId="{1AFA934B-120F-44CD-8C32-7A77F0F6D4E7}" type="presParOf" srcId="{02C5A783-C078-4CDD-AE8C-5CFC11A213B1}" destId="{5AD33293-E2EE-4821-95EF-E8CBA8524A1D}"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95A62-EF4D-4EBE-9939-4BDC42C050CA}">
      <dsp:nvSpPr>
        <dsp:cNvPr id="0" name=""/>
        <dsp:cNvSpPr/>
      </dsp:nvSpPr>
      <dsp:spPr>
        <a:xfrm>
          <a:off x="0" y="74279"/>
          <a:ext cx="4608512" cy="50544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GLOSARIO</a:t>
          </a:r>
          <a:endParaRPr lang="es-ES" sz="2000" kern="1200" dirty="0">
            <a:solidFill>
              <a:schemeClr val="tx1"/>
            </a:solidFill>
            <a:latin typeface="Calibri" pitchFamily="34" charset="0"/>
          </a:endParaRPr>
        </a:p>
      </dsp:txBody>
      <dsp:txXfrm>
        <a:off x="24674" y="98953"/>
        <a:ext cx="4559164" cy="456092"/>
      </dsp:txXfrm>
    </dsp:sp>
    <dsp:sp modelId="{1829FC57-DCC7-4FB4-856B-5ED9BD908401}">
      <dsp:nvSpPr>
        <dsp:cNvPr id="0" name=""/>
        <dsp:cNvSpPr/>
      </dsp:nvSpPr>
      <dsp:spPr>
        <a:xfrm>
          <a:off x="0" y="712251"/>
          <a:ext cx="4608512" cy="50544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INFORMACIÓN PRELIMINAR</a:t>
          </a:r>
          <a:endParaRPr lang="es-ES" sz="2000" kern="1200" dirty="0">
            <a:solidFill>
              <a:schemeClr val="tx1"/>
            </a:solidFill>
            <a:latin typeface="Calibri" pitchFamily="34" charset="0"/>
          </a:endParaRPr>
        </a:p>
      </dsp:txBody>
      <dsp:txXfrm>
        <a:off x="24674" y="736925"/>
        <a:ext cx="4559164" cy="456092"/>
      </dsp:txXfrm>
    </dsp:sp>
    <dsp:sp modelId="{5305C5EA-65C1-4ECA-8FF3-EC09C35386DF}">
      <dsp:nvSpPr>
        <dsp:cNvPr id="0" name=""/>
        <dsp:cNvSpPr/>
      </dsp:nvSpPr>
      <dsp:spPr>
        <a:xfrm>
          <a:off x="0" y="1295451"/>
          <a:ext cx="4608512" cy="50544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ESTADO ACTUAL</a:t>
          </a:r>
          <a:endParaRPr lang="es-ES" sz="2000" kern="1200" dirty="0">
            <a:solidFill>
              <a:schemeClr val="tx1"/>
            </a:solidFill>
            <a:latin typeface="Calibri" pitchFamily="34" charset="0"/>
          </a:endParaRPr>
        </a:p>
      </dsp:txBody>
      <dsp:txXfrm>
        <a:off x="24674" y="1320125"/>
        <a:ext cx="4559164" cy="456092"/>
      </dsp:txXfrm>
    </dsp:sp>
    <dsp:sp modelId="{48A2C892-EC1F-4DF8-8B55-B081E3BECADF}">
      <dsp:nvSpPr>
        <dsp:cNvPr id="0" name=""/>
        <dsp:cNvSpPr/>
      </dsp:nvSpPr>
      <dsp:spPr>
        <a:xfrm>
          <a:off x="0" y="1878652"/>
          <a:ext cx="4608512" cy="50544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PROPUESTA</a:t>
          </a:r>
          <a:endParaRPr lang="es-ES" sz="2000" kern="1200" dirty="0">
            <a:solidFill>
              <a:schemeClr val="tx1"/>
            </a:solidFill>
            <a:latin typeface="Calibri" pitchFamily="34" charset="0"/>
          </a:endParaRPr>
        </a:p>
      </dsp:txBody>
      <dsp:txXfrm>
        <a:off x="24674" y="1903326"/>
        <a:ext cx="4559164" cy="456092"/>
      </dsp:txXfrm>
    </dsp:sp>
    <dsp:sp modelId="{EB4274E8-4D46-4CC5-85E3-6273DBFA6389}">
      <dsp:nvSpPr>
        <dsp:cNvPr id="0" name=""/>
        <dsp:cNvSpPr/>
      </dsp:nvSpPr>
      <dsp:spPr>
        <a:xfrm>
          <a:off x="0" y="2461851"/>
          <a:ext cx="4608512" cy="50544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CO" sz="2000" kern="1200" dirty="0" smtClean="0">
              <a:solidFill>
                <a:schemeClr val="tx1"/>
              </a:solidFill>
              <a:latin typeface="Calibri" pitchFamily="34" charset="0"/>
            </a:rPr>
            <a:t>PARTE II- MODELO ECONOMÉTRICO-MNVE</a:t>
          </a:r>
          <a:endParaRPr lang="es-CO" sz="2000" kern="1200" dirty="0">
            <a:solidFill>
              <a:schemeClr val="tx1"/>
            </a:solidFill>
            <a:latin typeface="Calibri" pitchFamily="34" charset="0"/>
          </a:endParaRPr>
        </a:p>
      </dsp:txBody>
      <dsp:txXfrm>
        <a:off x="24674" y="2486525"/>
        <a:ext cx="4559164" cy="4560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BC9611-562E-4EEC-8C1A-5C3604A6E534}">
      <dsp:nvSpPr>
        <dsp:cNvPr id="0" name=""/>
        <dsp:cNvSpPr/>
      </dsp:nvSpPr>
      <dsp:spPr>
        <a:xfrm>
          <a:off x="3059535" y="55446"/>
          <a:ext cx="2883200" cy="2883200"/>
        </a:xfrm>
        <a:prstGeom prst="ellipse">
          <a:avLst/>
        </a:prstGeom>
        <a:solidFill>
          <a:schemeClr val="accent1">
            <a:alpha val="50000"/>
            <a:hueOff val="0"/>
            <a:satOff val="0"/>
            <a:lumOff val="0"/>
            <a:alphaOff val="0"/>
          </a:schemeClr>
        </a:solidFill>
        <a:ln>
          <a:noFill/>
        </a:ln>
        <a:effectLst>
          <a:outerShdw blurRad="57150" dist="38100" dir="5400000" algn="ctr" rotWithShape="0">
            <a:schemeClr val="accent1">
              <a:alpha val="5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bg1"/>
              </a:solidFill>
            </a:rPr>
            <a:t>Información centralizada y corporativa</a:t>
          </a:r>
          <a:endParaRPr lang="es-CO" sz="1800" kern="1200" dirty="0">
            <a:solidFill>
              <a:schemeClr val="bg1"/>
            </a:solidFill>
          </a:endParaRPr>
        </a:p>
      </dsp:txBody>
      <dsp:txXfrm>
        <a:off x="3392212" y="443569"/>
        <a:ext cx="2217846" cy="914861"/>
      </dsp:txXfrm>
    </dsp:sp>
    <dsp:sp modelId="{04F31F18-F791-42A5-A62F-645F9876FED3}">
      <dsp:nvSpPr>
        <dsp:cNvPr id="0" name=""/>
        <dsp:cNvSpPr/>
      </dsp:nvSpPr>
      <dsp:spPr>
        <a:xfrm>
          <a:off x="4334797" y="1330707"/>
          <a:ext cx="2883200" cy="2883200"/>
        </a:xfrm>
        <a:prstGeom prst="ellipse">
          <a:avLst/>
        </a:prstGeom>
        <a:solidFill>
          <a:schemeClr val="accent1">
            <a:alpha val="50000"/>
            <a:hueOff val="0"/>
            <a:satOff val="0"/>
            <a:lumOff val="0"/>
            <a:alphaOff val="0"/>
          </a:schemeClr>
        </a:solidFill>
        <a:ln>
          <a:noFill/>
        </a:ln>
        <a:effectLst>
          <a:outerShdw blurRad="57150" dist="38100" dir="5400000" algn="ctr" rotWithShape="0">
            <a:schemeClr val="accent1">
              <a:alpha val="5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bg1"/>
              </a:solidFill>
            </a:rPr>
            <a:t>Resultados soportados al más alto nivel de detalle</a:t>
          </a:r>
          <a:endParaRPr lang="es-CO" sz="1800" kern="1200" dirty="0">
            <a:solidFill>
              <a:schemeClr val="bg1"/>
            </a:solidFill>
          </a:endParaRPr>
        </a:p>
      </dsp:txBody>
      <dsp:txXfrm>
        <a:off x="5887290" y="1663384"/>
        <a:ext cx="1108923" cy="2217846"/>
      </dsp:txXfrm>
    </dsp:sp>
    <dsp:sp modelId="{F4270D71-D7B0-4601-BDD8-6AF33592ADED}">
      <dsp:nvSpPr>
        <dsp:cNvPr id="0" name=""/>
        <dsp:cNvSpPr/>
      </dsp:nvSpPr>
      <dsp:spPr>
        <a:xfrm>
          <a:off x="3059535" y="2605969"/>
          <a:ext cx="2883200" cy="2883200"/>
        </a:xfrm>
        <a:prstGeom prst="ellipse">
          <a:avLst/>
        </a:prstGeom>
        <a:solidFill>
          <a:schemeClr val="accent1">
            <a:alpha val="50000"/>
            <a:hueOff val="0"/>
            <a:satOff val="0"/>
            <a:lumOff val="0"/>
            <a:alphaOff val="0"/>
          </a:schemeClr>
        </a:solidFill>
        <a:ln>
          <a:noFill/>
        </a:ln>
        <a:effectLst>
          <a:outerShdw blurRad="57150" dist="38100" dir="5400000" algn="ctr" rotWithShape="0">
            <a:schemeClr val="accent1">
              <a:alpha val="5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bg1"/>
              </a:solidFill>
            </a:rPr>
            <a:t>Administración adecuada de la información</a:t>
          </a:r>
          <a:endParaRPr lang="es-CO" sz="1800" kern="1200" dirty="0">
            <a:solidFill>
              <a:schemeClr val="bg1"/>
            </a:solidFill>
          </a:endParaRPr>
        </a:p>
      </dsp:txBody>
      <dsp:txXfrm>
        <a:off x="3392212" y="4186185"/>
        <a:ext cx="2217846" cy="914861"/>
      </dsp:txXfrm>
    </dsp:sp>
    <dsp:sp modelId="{EC30A0CC-586E-43B1-B2D2-136C988119B9}">
      <dsp:nvSpPr>
        <dsp:cNvPr id="0" name=""/>
        <dsp:cNvSpPr/>
      </dsp:nvSpPr>
      <dsp:spPr>
        <a:xfrm>
          <a:off x="1674482" y="1330707"/>
          <a:ext cx="3102784" cy="2883200"/>
        </a:xfrm>
        <a:prstGeom prst="ellipse">
          <a:avLst/>
        </a:prstGeom>
        <a:solidFill>
          <a:schemeClr val="accent1">
            <a:alpha val="50000"/>
            <a:hueOff val="0"/>
            <a:satOff val="0"/>
            <a:lumOff val="0"/>
            <a:alphaOff val="0"/>
          </a:schemeClr>
        </a:solidFill>
        <a:ln>
          <a:noFill/>
        </a:ln>
        <a:effectLst>
          <a:outerShdw blurRad="57150" dist="38100" dir="5400000" algn="ctr" rotWithShape="0">
            <a:schemeClr val="accent1">
              <a:alpha val="5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CO" sz="1800" kern="1200" dirty="0" smtClean="0">
              <a:solidFill>
                <a:schemeClr val="bg1"/>
              </a:solidFill>
            </a:rPr>
            <a:t>Posibilidad de </a:t>
          </a:r>
          <a:r>
            <a:rPr lang="es-CO" sz="1800" kern="1200" smtClean="0">
              <a:solidFill>
                <a:schemeClr val="bg1"/>
              </a:solidFill>
            </a:rPr>
            <a:t>trabajo concurrente </a:t>
          </a:r>
          <a:r>
            <a:rPr lang="es-CO" sz="1800" kern="1200" dirty="0" smtClean="0">
              <a:solidFill>
                <a:schemeClr val="bg1"/>
              </a:solidFill>
            </a:rPr>
            <a:t>(ahorro de tiempo)</a:t>
          </a:r>
          <a:endParaRPr lang="es-CO" sz="1800" kern="1200" dirty="0">
            <a:solidFill>
              <a:schemeClr val="bg1"/>
            </a:solidFill>
          </a:endParaRPr>
        </a:p>
      </dsp:txBody>
      <dsp:txXfrm>
        <a:off x="1913157" y="1663384"/>
        <a:ext cx="1193378" cy="22178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95A62-EF4D-4EBE-9939-4BDC42C050CA}">
      <dsp:nvSpPr>
        <dsp:cNvPr id="0" name=""/>
        <dsp:cNvSpPr/>
      </dsp:nvSpPr>
      <dsp:spPr>
        <a:xfrm>
          <a:off x="0" y="0"/>
          <a:ext cx="3707904" cy="54288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INFORMACIÓN PRELIMINAR</a:t>
          </a:r>
          <a:endParaRPr lang="es-ES" sz="2000" kern="1200" dirty="0">
            <a:solidFill>
              <a:schemeClr val="tx1"/>
            </a:solidFill>
            <a:latin typeface="Calibri" pitchFamily="34" charset="0"/>
          </a:endParaRPr>
        </a:p>
      </dsp:txBody>
      <dsp:txXfrm>
        <a:off x="26501" y="26501"/>
        <a:ext cx="3654902" cy="489878"/>
      </dsp:txXfrm>
    </dsp:sp>
    <dsp:sp modelId="{1829FC57-DCC7-4FB4-856B-5ED9BD908401}">
      <dsp:nvSpPr>
        <dsp:cNvPr id="0" name=""/>
        <dsp:cNvSpPr/>
      </dsp:nvSpPr>
      <dsp:spPr>
        <a:xfrm>
          <a:off x="0" y="650332"/>
          <a:ext cx="3707904" cy="54288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COMO CALCULAR EL </a:t>
          </a:r>
          <a:r>
            <a:rPr lang="es-ES" sz="2000" kern="1200" dirty="0" smtClean="0">
              <a:solidFill>
                <a:schemeClr val="tx1"/>
              </a:solidFill>
              <a:latin typeface="Calibri" pitchFamily="34" charset="0"/>
            </a:rPr>
            <a:t>EPC</a:t>
          </a:r>
          <a:endParaRPr lang="es-ES" sz="2000" kern="1200" dirty="0">
            <a:solidFill>
              <a:schemeClr val="tx1"/>
            </a:solidFill>
            <a:latin typeface="Calibri" pitchFamily="34" charset="0"/>
          </a:endParaRPr>
        </a:p>
      </dsp:txBody>
      <dsp:txXfrm>
        <a:off x="26501" y="676833"/>
        <a:ext cx="3654902" cy="489878"/>
      </dsp:txXfrm>
    </dsp:sp>
    <dsp:sp modelId="{5305C5EA-65C1-4ECA-8FF3-EC09C35386DF}">
      <dsp:nvSpPr>
        <dsp:cNvPr id="0" name=""/>
        <dsp:cNvSpPr/>
      </dsp:nvSpPr>
      <dsp:spPr>
        <a:xfrm>
          <a:off x="0" y="1276732"/>
          <a:ext cx="3707904" cy="54288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smtClean="0">
              <a:solidFill>
                <a:schemeClr val="tx1"/>
              </a:solidFill>
              <a:latin typeface="Calibri" pitchFamily="34" charset="0"/>
            </a:rPr>
            <a:t>MODELO ECONOMÉTRICO</a:t>
          </a:r>
          <a:endParaRPr lang="es-ES" sz="2000" kern="1200" dirty="0">
            <a:solidFill>
              <a:schemeClr val="tx1"/>
            </a:solidFill>
            <a:latin typeface="Calibri" pitchFamily="34" charset="0"/>
          </a:endParaRPr>
        </a:p>
      </dsp:txBody>
      <dsp:txXfrm>
        <a:off x="26501" y="1303233"/>
        <a:ext cx="3654902" cy="489878"/>
      </dsp:txXfrm>
    </dsp:sp>
    <dsp:sp modelId="{48A2C892-EC1F-4DF8-8B55-B081E3BECADF}">
      <dsp:nvSpPr>
        <dsp:cNvPr id="0" name=""/>
        <dsp:cNvSpPr/>
      </dsp:nvSpPr>
      <dsp:spPr>
        <a:xfrm>
          <a:off x="0" y="1903132"/>
          <a:ext cx="3707904" cy="54288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kern="1200" dirty="0" smtClean="0">
              <a:solidFill>
                <a:schemeClr val="tx1"/>
              </a:solidFill>
              <a:latin typeface="Calibri" pitchFamily="34" charset="0"/>
            </a:rPr>
            <a:t>REVISIÓN DE SUPUESTOS</a:t>
          </a:r>
          <a:endParaRPr lang="es-ES" sz="2000" kern="1200" dirty="0">
            <a:solidFill>
              <a:schemeClr val="tx1"/>
            </a:solidFill>
            <a:latin typeface="Calibri" pitchFamily="34" charset="0"/>
          </a:endParaRPr>
        </a:p>
      </dsp:txBody>
      <dsp:txXfrm>
        <a:off x="26501" y="1929633"/>
        <a:ext cx="3654902" cy="489878"/>
      </dsp:txXfrm>
    </dsp:sp>
    <dsp:sp modelId="{EB4274E8-4D46-4CC5-85E3-6273DBFA6389}">
      <dsp:nvSpPr>
        <dsp:cNvPr id="0" name=""/>
        <dsp:cNvSpPr/>
      </dsp:nvSpPr>
      <dsp:spPr>
        <a:xfrm>
          <a:off x="0" y="2529531"/>
          <a:ext cx="3707904" cy="542880"/>
        </a:xfrm>
        <a:prstGeom prst="roundRect">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CO" sz="2000" kern="1200" dirty="0" smtClean="0">
              <a:solidFill>
                <a:schemeClr val="tx1"/>
              </a:solidFill>
              <a:latin typeface="Calibri" pitchFamily="34" charset="0"/>
            </a:rPr>
            <a:t>CONCLUSIONES</a:t>
          </a:r>
          <a:endParaRPr lang="es-CO" sz="2000" kern="1200" dirty="0">
            <a:solidFill>
              <a:schemeClr val="tx1"/>
            </a:solidFill>
            <a:latin typeface="Calibri" pitchFamily="34" charset="0"/>
          </a:endParaRPr>
        </a:p>
      </dsp:txBody>
      <dsp:txXfrm>
        <a:off x="26501" y="2556032"/>
        <a:ext cx="3654902" cy="4898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A8A929-83A9-4848-BA7E-268E6DEB0F63}">
      <dsp:nvSpPr>
        <dsp:cNvPr id="0" name=""/>
        <dsp:cNvSpPr/>
      </dsp:nvSpPr>
      <dsp:spPr>
        <a:xfrm rot="10800000">
          <a:off x="0" y="0"/>
          <a:ext cx="8784976" cy="648072"/>
        </a:xfrm>
        <a:prstGeom prst="trapezoid">
          <a:avLst>
            <a:gd name="adj" fmla="val 84722"/>
          </a:avLst>
        </a:prstGeom>
        <a:solidFill>
          <a:srgbClr val="00214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bg1"/>
              </a:solidFill>
              <a:latin typeface="Calibri" pitchFamily="34" charset="0"/>
            </a:rPr>
            <a:t>SOPORTE CORPORATIVO</a:t>
          </a:r>
          <a:endParaRPr lang="es-CO" sz="1800" b="1" kern="1200" dirty="0">
            <a:solidFill>
              <a:schemeClr val="bg1"/>
            </a:solidFill>
            <a:latin typeface="Calibri" pitchFamily="34" charset="0"/>
          </a:endParaRPr>
        </a:p>
      </dsp:txBody>
      <dsp:txXfrm rot="-10800000">
        <a:off x="1537370" y="0"/>
        <a:ext cx="5710234" cy="648072"/>
      </dsp:txXfrm>
    </dsp:sp>
    <dsp:sp modelId="{8D8F6772-70FA-40DE-AB8C-4FC9488F2A05}">
      <dsp:nvSpPr>
        <dsp:cNvPr id="0" name=""/>
        <dsp:cNvSpPr/>
      </dsp:nvSpPr>
      <dsp:spPr>
        <a:xfrm rot="10800000">
          <a:off x="549061" y="648072"/>
          <a:ext cx="7686854" cy="648072"/>
        </a:xfrm>
        <a:prstGeom prst="trapezoid">
          <a:avLst>
            <a:gd name="adj" fmla="val 84722"/>
          </a:avLst>
        </a:prstGeom>
        <a:solidFill>
          <a:srgbClr val="0042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bg1"/>
              </a:solidFill>
              <a:latin typeface="Calibri" pitchFamily="34" charset="0"/>
            </a:rPr>
            <a:t>DPTO. DE MANTENIMIENTO</a:t>
          </a:r>
          <a:endParaRPr lang="es-CO" sz="1800" b="1" kern="1200" dirty="0">
            <a:solidFill>
              <a:schemeClr val="bg1"/>
            </a:solidFill>
            <a:latin typeface="Calibri" pitchFamily="34" charset="0"/>
          </a:endParaRPr>
        </a:p>
      </dsp:txBody>
      <dsp:txXfrm rot="-10800000">
        <a:off x="1894260" y="648072"/>
        <a:ext cx="4996455" cy="648072"/>
      </dsp:txXfrm>
    </dsp:sp>
    <dsp:sp modelId="{FFBDA42B-1B1F-4961-9741-35E64F92EC52}">
      <dsp:nvSpPr>
        <dsp:cNvPr id="0" name=""/>
        <dsp:cNvSpPr/>
      </dsp:nvSpPr>
      <dsp:spPr>
        <a:xfrm rot="10800000">
          <a:off x="1098122" y="1296144"/>
          <a:ext cx="6588732" cy="648072"/>
        </a:xfrm>
        <a:prstGeom prst="trapezoid">
          <a:avLst>
            <a:gd name="adj" fmla="val 84722"/>
          </a:avLst>
        </a:prstGeom>
        <a:solidFill>
          <a:srgbClr val="0042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bg1"/>
              </a:solidFill>
              <a:latin typeface="Calibri" pitchFamily="34" charset="0"/>
            </a:rPr>
            <a:t>COORDINACIONES DE MTO.</a:t>
          </a:r>
          <a:endParaRPr lang="es-CO" sz="1800" b="1" kern="1200" dirty="0">
            <a:solidFill>
              <a:schemeClr val="bg1"/>
            </a:solidFill>
            <a:latin typeface="Calibri" pitchFamily="34" charset="0"/>
          </a:endParaRPr>
        </a:p>
      </dsp:txBody>
      <dsp:txXfrm rot="-10800000">
        <a:off x="2251150" y="1296144"/>
        <a:ext cx="4282675" cy="648072"/>
      </dsp:txXfrm>
    </dsp:sp>
    <dsp:sp modelId="{C183936E-4272-4A42-A4B6-83BAC7FA341C}">
      <dsp:nvSpPr>
        <dsp:cNvPr id="0" name=""/>
        <dsp:cNvSpPr/>
      </dsp:nvSpPr>
      <dsp:spPr>
        <a:xfrm rot="10800000">
          <a:off x="1647183" y="1944216"/>
          <a:ext cx="5490610" cy="648072"/>
        </a:xfrm>
        <a:prstGeom prst="trapezoid">
          <a:avLst>
            <a:gd name="adj" fmla="val 84722"/>
          </a:avLst>
        </a:prstGeom>
        <a:solidFill>
          <a:srgbClr val="F7DB1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tx1"/>
              </a:solidFill>
              <a:latin typeface="Calibri" pitchFamily="34" charset="0"/>
            </a:rPr>
            <a:t>GESTORIAS ADMINISTRATIVAS</a:t>
          </a:r>
          <a:endParaRPr lang="es-CO" sz="1800" b="1" kern="1200" dirty="0">
            <a:solidFill>
              <a:schemeClr val="tx1"/>
            </a:solidFill>
            <a:latin typeface="Calibri" pitchFamily="34" charset="0"/>
          </a:endParaRPr>
        </a:p>
      </dsp:txBody>
      <dsp:txXfrm rot="-10800000">
        <a:off x="2608039" y="1944216"/>
        <a:ext cx="3568896" cy="648072"/>
      </dsp:txXfrm>
    </dsp:sp>
    <dsp:sp modelId="{A0B06ABC-14D3-4C09-9D42-5CEAB2CFADCD}">
      <dsp:nvSpPr>
        <dsp:cNvPr id="0" name=""/>
        <dsp:cNvSpPr/>
      </dsp:nvSpPr>
      <dsp:spPr>
        <a:xfrm rot="10800000">
          <a:off x="2196244" y="2592287"/>
          <a:ext cx="4392488" cy="648072"/>
        </a:xfrm>
        <a:prstGeom prst="trapezoid">
          <a:avLst>
            <a:gd name="adj" fmla="val 84722"/>
          </a:avLst>
        </a:prstGeom>
        <a:solidFill>
          <a:srgbClr val="F7DB1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tx1"/>
              </a:solidFill>
              <a:latin typeface="Calibri" pitchFamily="34" charset="0"/>
            </a:rPr>
            <a:t>GESTORÍAS TÉCNICAS</a:t>
          </a:r>
          <a:endParaRPr lang="es-CO" sz="1800" b="1" kern="1200" dirty="0">
            <a:solidFill>
              <a:schemeClr val="tx1"/>
            </a:solidFill>
            <a:latin typeface="Calibri" pitchFamily="34" charset="0"/>
          </a:endParaRPr>
        </a:p>
      </dsp:txBody>
      <dsp:txXfrm rot="-10800000">
        <a:off x="2964929" y="2592287"/>
        <a:ext cx="2855117" cy="648072"/>
      </dsp:txXfrm>
    </dsp:sp>
    <dsp:sp modelId="{D913B1AF-72BF-49B7-869E-F5CBA68CC709}">
      <dsp:nvSpPr>
        <dsp:cNvPr id="0" name=""/>
        <dsp:cNvSpPr/>
      </dsp:nvSpPr>
      <dsp:spPr>
        <a:xfrm rot="10800000">
          <a:off x="2745305" y="3240359"/>
          <a:ext cx="3294366" cy="648072"/>
        </a:xfrm>
        <a:prstGeom prst="trapezoid">
          <a:avLst>
            <a:gd name="adj" fmla="val 84722"/>
          </a:avLst>
        </a:prstGeom>
        <a:solidFill>
          <a:srgbClr val="FF5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CO" sz="1800" b="1" kern="1200" dirty="0" smtClean="0">
              <a:solidFill>
                <a:schemeClr val="tx1"/>
              </a:solidFill>
              <a:latin typeface="Calibri" pitchFamily="34" charset="0"/>
            </a:rPr>
            <a:t>TALLERES</a:t>
          </a:r>
          <a:endParaRPr lang="es-CO" sz="1800" b="1" kern="1200" dirty="0">
            <a:solidFill>
              <a:schemeClr val="tx1"/>
            </a:solidFill>
            <a:latin typeface="Calibri" pitchFamily="34" charset="0"/>
          </a:endParaRPr>
        </a:p>
      </dsp:txBody>
      <dsp:txXfrm rot="-10800000">
        <a:off x="3321819" y="3240359"/>
        <a:ext cx="2141337" cy="648072"/>
      </dsp:txXfrm>
    </dsp:sp>
    <dsp:sp modelId="{574D157F-F019-47DE-87D7-CCD2EBCBAA7D}">
      <dsp:nvSpPr>
        <dsp:cNvPr id="0" name=""/>
        <dsp:cNvSpPr/>
      </dsp:nvSpPr>
      <dsp:spPr>
        <a:xfrm rot="10800000">
          <a:off x="3294366" y="3888431"/>
          <a:ext cx="2196244" cy="648072"/>
        </a:xfrm>
        <a:prstGeom prst="trapezoid">
          <a:avLst>
            <a:gd name="adj" fmla="val 84722"/>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1"/>
              </a:solidFill>
              <a:latin typeface="Calibri" pitchFamily="34" charset="0"/>
            </a:rPr>
            <a:t>MATERIALES</a:t>
          </a:r>
          <a:endParaRPr lang="es-CO" sz="1600" b="1" kern="1200" dirty="0">
            <a:solidFill>
              <a:schemeClr val="tx1"/>
            </a:solidFill>
            <a:latin typeface="Calibri" pitchFamily="34" charset="0"/>
          </a:endParaRPr>
        </a:p>
      </dsp:txBody>
      <dsp:txXfrm rot="-10800000">
        <a:off x="3678708" y="3888431"/>
        <a:ext cx="1427558" cy="648072"/>
      </dsp:txXfrm>
    </dsp:sp>
    <dsp:sp modelId="{31B7BBF0-5DB0-4374-B098-22BCFCCF0273}">
      <dsp:nvSpPr>
        <dsp:cNvPr id="0" name=""/>
        <dsp:cNvSpPr/>
      </dsp:nvSpPr>
      <dsp:spPr>
        <a:xfrm rot="10800000">
          <a:off x="3843427" y="4536503"/>
          <a:ext cx="1098122" cy="648072"/>
        </a:xfrm>
        <a:prstGeom prst="trapezoid">
          <a:avLst>
            <a:gd name="adj" fmla="val 8472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CO" sz="1050" b="1" kern="1200" dirty="0" smtClean="0">
              <a:solidFill>
                <a:schemeClr val="bg1"/>
              </a:solidFill>
              <a:latin typeface="Calibri" pitchFamily="34" charset="0"/>
            </a:rPr>
            <a:t>PLANTA</a:t>
          </a:r>
          <a:endParaRPr lang="es-CO" sz="1050" b="1" kern="1200" dirty="0">
            <a:solidFill>
              <a:schemeClr val="bg1"/>
            </a:solidFill>
            <a:latin typeface="Calibri" pitchFamily="34" charset="0"/>
          </a:endParaRPr>
        </a:p>
      </dsp:txBody>
      <dsp:txXfrm rot="-10800000">
        <a:off x="3843427" y="4536503"/>
        <a:ext cx="1098122" cy="64807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0.46026</cdr:x>
      <cdr:y>0.31531</cdr:y>
    </cdr:from>
    <cdr:to>
      <cdr:x>0.59915</cdr:x>
      <cdr:y>0.38594</cdr:y>
    </cdr:to>
    <cdr:sp macro="" textlink="">
      <cdr:nvSpPr>
        <cdr:cNvPr id="2" name="1 CuadroTexto"/>
        <cdr:cNvSpPr txBox="1"/>
      </cdr:nvSpPr>
      <cdr:spPr>
        <a:xfrm xmlns:a="http://schemas.openxmlformats.org/drawingml/2006/main">
          <a:off x="3102171" y="1359857"/>
          <a:ext cx="936104" cy="30462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CO" sz="1100" dirty="0" smtClean="0">
              <a:solidFill>
                <a:schemeClr val="tx1"/>
              </a:solidFill>
            </a:rPr>
            <a:t>BRECHA</a:t>
          </a:r>
          <a:endParaRPr lang="es-CO" sz="1100" dirty="0">
            <a:solidFill>
              <a:schemeClr val="tx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7C0FB-FA30-41E3-9679-4589EB1E464A}" type="datetimeFigureOut">
              <a:rPr lang="es-CO" smtClean="0"/>
              <a:pPr/>
              <a:t>30/07/2014</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0F28B-04F2-45DA-96C3-13D8E954320C}" type="slidenum">
              <a:rPr lang="es-CO" smtClean="0"/>
              <a:pPr/>
              <a:t>‹Nº›</a:t>
            </a:fld>
            <a:endParaRPr lang="es-CO"/>
          </a:p>
        </p:txBody>
      </p:sp>
    </p:spTree>
    <p:extLst>
      <p:ext uri="{BB962C8B-B14F-4D97-AF65-F5344CB8AC3E}">
        <p14:creationId xmlns:p14="http://schemas.microsoft.com/office/powerpoint/2010/main" val="983408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dirty="0" smtClean="0"/>
              <a:t>PARA LA EAFIT</a:t>
            </a:r>
            <a:r>
              <a:rPr lang="es-CO" baseline="0" dirty="0" smtClean="0"/>
              <a:t> BORRAR NOMBRES</a:t>
            </a:r>
            <a:endParaRPr lang="es-CO" dirty="0"/>
          </a:p>
        </p:txBody>
      </p:sp>
      <p:sp>
        <p:nvSpPr>
          <p:cNvPr id="4" name="3 Marcador de número de diapositiva"/>
          <p:cNvSpPr>
            <a:spLocks noGrp="1"/>
          </p:cNvSpPr>
          <p:nvPr>
            <p:ph type="sldNum" sz="quarter" idx="10"/>
          </p:nvPr>
        </p:nvSpPr>
        <p:spPr/>
        <p:txBody>
          <a:bodyPr/>
          <a:lstStyle/>
          <a:p>
            <a:fld id="{79B0F28B-04F2-45DA-96C3-13D8E954320C}" type="slidenum">
              <a:rPr lang="es-CO" smtClean="0"/>
              <a:pPr/>
              <a:t>5</a:t>
            </a:fld>
            <a:endParaRPr lang="es-CO"/>
          </a:p>
        </p:txBody>
      </p:sp>
    </p:spTree>
    <p:extLst>
      <p:ext uri="{BB962C8B-B14F-4D97-AF65-F5344CB8AC3E}">
        <p14:creationId xmlns:p14="http://schemas.microsoft.com/office/powerpoint/2010/main" val="2424023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F786579-0067-416D-B13D-3650F0734FD7}" type="slidenum">
              <a:rPr lang="es-CO" smtClean="0"/>
              <a:pPr/>
              <a:t>8</a:t>
            </a:fld>
            <a:endParaRPr lang="es-CO"/>
          </a:p>
        </p:txBody>
      </p:sp>
    </p:spTree>
    <p:extLst>
      <p:ext uri="{BB962C8B-B14F-4D97-AF65-F5344CB8AC3E}">
        <p14:creationId xmlns:p14="http://schemas.microsoft.com/office/powerpoint/2010/main" val="3182239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F786579-0067-416D-B13D-3650F0734FD7}" type="slidenum">
              <a:rPr lang="es-CO" smtClean="0"/>
              <a:pPr/>
              <a:t>9</a:t>
            </a:fld>
            <a:endParaRPr lang="es-CO"/>
          </a:p>
        </p:txBody>
      </p:sp>
    </p:spTree>
    <p:extLst>
      <p:ext uri="{BB962C8B-B14F-4D97-AF65-F5344CB8AC3E}">
        <p14:creationId xmlns:p14="http://schemas.microsoft.com/office/powerpoint/2010/main" val="622159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9B0F28B-04F2-45DA-96C3-13D8E954320C}" type="slidenum">
              <a:rPr lang="es-CO" smtClean="0"/>
              <a:pPr/>
              <a:t>27</a:t>
            </a:fld>
            <a:endParaRPr lang="es-CO" dirty="0"/>
          </a:p>
        </p:txBody>
      </p:sp>
    </p:spTree>
    <p:extLst>
      <p:ext uri="{BB962C8B-B14F-4D97-AF65-F5344CB8AC3E}">
        <p14:creationId xmlns:p14="http://schemas.microsoft.com/office/powerpoint/2010/main" val="22170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9B0F28B-04F2-45DA-96C3-13D8E954320C}" type="slidenum">
              <a:rPr lang="es-CO" smtClean="0"/>
              <a:pPr/>
              <a:t>29</a:t>
            </a:fld>
            <a:endParaRPr lang="es-CO"/>
          </a:p>
        </p:txBody>
      </p:sp>
    </p:spTree>
    <p:extLst>
      <p:ext uri="{BB962C8B-B14F-4D97-AF65-F5344CB8AC3E}">
        <p14:creationId xmlns:p14="http://schemas.microsoft.com/office/powerpoint/2010/main" val="1190103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9B0F28B-04F2-45DA-96C3-13D8E954320C}" type="slidenum">
              <a:rPr lang="es-CO" smtClean="0"/>
              <a:pPr/>
              <a:t>32</a:t>
            </a:fld>
            <a:endParaRPr lang="es-CO"/>
          </a:p>
        </p:txBody>
      </p:sp>
    </p:spTree>
    <p:extLst>
      <p:ext uri="{BB962C8B-B14F-4D97-AF65-F5344CB8AC3E}">
        <p14:creationId xmlns:p14="http://schemas.microsoft.com/office/powerpoint/2010/main" val="1429424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9B0F28B-04F2-45DA-96C3-13D8E954320C}" type="slidenum">
              <a:rPr lang="es-CO" smtClean="0"/>
              <a:pPr/>
              <a:t>33</a:t>
            </a:fld>
            <a:endParaRPr lang="es-CO"/>
          </a:p>
        </p:txBody>
      </p:sp>
    </p:spTree>
    <p:extLst>
      <p:ext uri="{BB962C8B-B14F-4D97-AF65-F5344CB8AC3E}">
        <p14:creationId xmlns:p14="http://schemas.microsoft.com/office/powerpoint/2010/main" val="1160927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9B0F28B-04F2-45DA-96C3-13D8E954320C}" type="slidenum">
              <a:rPr lang="es-CO" smtClean="0"/>
              <a:pPr/>
              <a:t>35</a:t>
            </a:fld>
            <a:endParaRPr lang="es-CO"/>
          </a:p>
        </p:txBody>
      </p:sp>
    </p:spTree>
    <p:extLst>
      <p:ext uri="{BB962C8B-B14F-4D97-AF65-F5344CB8AC3E}">
        <p14:creationId xmlns:p14="http://schemas.microsoft.com/office/powerpoint/2010/main" val="1160927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19" name="18 Marcador de pie de página"/>
          <p:cNvSpPr>
            <a:spLocks noGrp="1"/>
          </p:cNvSpPr>
          <p:nvPr>
            <p:ph type="ftr" sz="quarter" idx="11"/>
          </p:nvPr>
        </p:nvSpPr>
        <p:spPr/>
        <p:txBody>
          <a:bodyPr/>
          <a:lstStyle/>
          <a:p>
            <a:endParaRPr lang="es-CO"/>
          </a:p>
        </p:txBody>
      </p:sp>
      <p:sp>
        <p:nvSpPr>
          <p:cNvPr id="27" name="26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7DC78DA8-9CE4-4B0B-A904-FDD15C4136DD}"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5087CB3-CD5C-4420-A376-E18CFE85F3FB}" type="datetimeFigureOut">
              <a:rPr lang="es-CO" smtClean="0"/>
              <a:pPr/>
              <a:t>30/07/2014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077200" y="6356350"/>
            <a:ext cx="609600" cy="365125"/>
          </a:xfrm>
        </p:spPr>
        <p:txBody>
          <a:bodyPr/>
          <a:lstStyle/>
          <a:p>
            <a:fld id="{7DC78DA8-9CE4-4B0B-A904-FDD15C4136DD}" type="slidenum">
              <a:rPr lang="es-CO" smtClean="0"/>
              <a:pPr/>
              <a:t>‹Nº›</a:t>
            </a:fld>
            <a:endParaRPr lang="es-CO"/>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087CB3-CD5C-4420-A376-E18CFE85F3FB}" type="datetimeFigureOut">
              <a:rPr lang="es-CO" smtClean="0"/>
              <a:pPr/>
              <a:t>30/07/2014</a:t>
            </a:fld>
            <a:endParaRPr lang="es-CO"/>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CO"/>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C78DA8-9CE4-4B0B-A904-FDD15C4136DD}" type="slidenum">
              <a:rPr lang="es-CO" smtClean="0"/>
              <a:pPr/>
              <a:t>‹Nº›</a:t>
            </a:fld>
            <a:endParaRPr lang="es-CO"/>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_IIL7AOGTvP0/TCUrw0CmR8I/AAAAAAAABdc/PMre2qv3j0I/s1600/P1000419.jpg"/>
          <p:cNvPicPr>
            <a:picLocks noChangeAspect="1" noChangeArrowheads="1"/>
          </p:cNvPicPr>
          <p:nvPr/>
        </p:nvPicPr>
        <p:blipFill>
          <a:blip r:embed="rId2" cstate="print"/>
          <a:srcRect/>
          <a:stretch>
            <a:fillRect/>
          </a:stretch>
        </p:blipFill>
        <p:spPr bwMode="auto">
          <a:xfrm>
            <a:off x="0" y="1835442"/>
            <a:ext cx="9144000" cy="5022558"/>
          </a:xfrm>
          <a:prstGeom prst="rect">
            <a:avLst/>
          </a:prstGeom>
          <a:noFill/>
        </p:spPr>
      </p:pic>
      <p:sp>
        <p:nvSpPr>
          <p:cNvPr id="2" name="1 Título"/>
          <p:cNvSpPr>
            <a:spLocks noGrp="1"/>
          </p:cNvSpPr>
          <p:nvPr>
            <p:ph type="ctrTitle"/>
          </p:nvPr>
        </p:nvSpPr>
        <p:spPr>
          <a:xfrm>
            <a:off x="144016" y="404664"/>
            <a:ext cx="8748464" cy="1828800"/>
          </a:xfrm>
        </p:spPr>
        <p:txBody>
          <a:bodyPr>
            <a:noAutofit/>
          </a:bodyPr>
          <a:lstStyle/>
          <a:p>
            <a:pPr algn="ctr"/>
            <a:r>
              <a:rPr lang="es-CO" sz="3200" b="1" dirty="0" smtClean="0">
                <a:solidFill>
                  <a:schemeClr val="tx1"/>
                </a:solidFill>
                <a:latin typeface="Calibri" panose="020F0502020204030204" pitchFamily="34" charset="0"/>
                <a:cs typeface="Aharoni" pitchFamily="2" charset="-79"/>
              </a:rPr>
              <a:t>ESTANDARIZACIÓN DEL PRESUPUESTO PLURIANUAL DE COSTOS DE MANTENIMIENTO Y SUS DETERMINANTES EN LA INDUSTRIA DEL OIL &amp; GAS. </a:t>
            </a:r>
            <a:br>
              <a:rPr lang="es-CO" sz="3200" b="1" dirty="0" smtClean="0">
                <a:solidFill>
                  <a:schemeClr val="tx1"/>
                </a:solidFill>
                <a:latin typeface="Calibri" panose="020F0502020204030204" pitchFamily="34" charset="0"/>
                <a:cs typeface="Aharoni" pitchFamily="2" charset="-79"/>
              </a:rPr>
            </a:br>
            <a:endParaRPr lang="es-CO" sz="3200" dirty="0">
              <a:solidFill>
                <a:schemeClr val="tx1"/>
              </a:solidFill>
              <a:latin typeface="Calibri" panose="020F0502020204030204" pitchFamily="34" charset="0"/>
              <a:cs typeface="Aharoni" pitchFamily="2" charset="-79"/>
            </a:endParaRPr>
          </a:p>
        </p:txBody>
      </p:sp>
      <p:sp>
        <p:nvSpPr>
          <p:cNvPr id="3" name="2 Subtítulo"/>
          <p:cNvSpPr>
            <a:spLocks noGrp="1"/>
          </p:cNvSpPr>
          <p:nvPr>
            <p:ph type="subTitle" idx="1"/>
          </p:nvPr>
        </p:nvSpPr>
        <p:spPr>
          <a:xfrm>
            <a:off x="3931840" y="6140896"/>
            <a:ext cx="5392688" cy="1752600"/>
          </a:xfrm>
        </p:spPr>
        <p:txBody>
          <a:bodyPr>
            <a:normAutofit/>
          </a:bodyPr>
          <a:lstStyle/>
          <a:p>
            <a:pPr algn="ctr"/>
            <a:r>
              <a:rPr lang="es-CO" sz="2800" b="1" dirty="0" smtClean="0">
                <a:latin typeface="Calibri" panose="020F0502020204030204" pitchFamily="34" charset="0"/>
              </a:rPr>
              <a:t>Presupuesto Plurianual</a:t>
            </a:r>
            <a:endParaRPr lang="es-CO" sz="2800" b="1" dirty="0">
              <a:latin typeface="Calibri" panose="020F0502020204030204" pitchFamily="34" charset="0"/>
            </a:endParaRPr>
          </a:p>
        </p:txBody>
      </p:sp>
      <p:sp>
        <p:nvSpPr>
          <p:cNvPr id="6" name="5 CuadroTexto"/>
          <p:cNvSpPr txBox="1"/>
          <p:nvPr/>
        </p:nvSpPr>
        <p:spPr>
          <a:xfrm>
            <a:off x="-36512" y="6290156"/>
            <a:ext cx="4067944" cy="523220"/>
          </a:xfrm>
          <a:prstGeom prst="rect">
            <a:avLst/>
          </a:prstGeom>
          <a:noFill/>
        </p:spPr>
        <p:txBody>
          <a:bodyPr wrap="square" rtlCol="0">
            <a:spAutoFit/>
          </a:bodyPr>
          <a:lstStyle/>
          <a:p>
            <a:r>
              <a:rPr lang="es-CO" sz="1400" dirty="0" smtClean="0"/>
              <a:t>Campo Corcel</a:t>
            </a:r>
            <a:br>
              <a:rPr lang="es-CO" sz="1400" dirty="0" smtClean="0"/>
            </a:br>
            <a:r>
              <a:rPr lang="es-CO" sz="1400" dirty="0" smtClean="0"/>
              <a:t>(</a:t>
            </a:r>
            <a:r>
              <a:rPr lang="es-CO" sz="1400" dirty="0" err="1" smtClean="0"/>
              <a:t>Petrominerales</a:t>
            </a:r>
            <a:r>
              <a:rPr lang="es-CO" sz="1400" dirty="0" smtClean="0"/>
              <a:t>- Hoy </a:t>
            </a:r>
            <a:r>
              <a:rPr lang="es-CO" sz="1400" dirty="0" err="1" smtClean="0"/>
              <a:t>Pacific</a:t>
            </a:r>
            <a:r>
              <a:rPr lang="es-CO" sz="1400" dirty="0" smtClean="0"/>
              <a:t> Rubiales)</a:t>
            </a:r>
            <a:endParaRPr lang="es-CO" sz="1400" dirty="0"/>
          </a:p>
        </p:txBody>
      </p:sp>
      <p:sp>
        <p:nvSpPr>
          <p:cNvPr id="7" name="2 Subtítulo"/>
          <p:cNvSpPr txBox="1">
            <a:spLocks/>
          </p:cNvSpPr>
          <p:nvPr/>
        </p:nvSpPr>
        <p:spPr>
          <a:xfrm>
            <a:off x="144016" y="2612504"/>
            <a:ext cx="4636096" cy="1320552"/>
          </a:xfrm>
          <a:prstGeom prst="rect">
            <a:avLst/>
          </a:prstGeom>
        </p:spPr>
        <p:txBody>
          <a:bodyPr vert="horz" lIns="0" rIns="18288">
            <a:normAutofit/>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r>
              <a:rPr lang="es-CO" sz="2800" b="1" dirty="0" smtClean="0">
                <a:latin typeface="Calibri" panose="020F0502020204030204" pitchFamily="34" charset="0"/>
              </a:rPr>
              <a:t>Gonzalo A. Torres Pérez</a:t>
            </a:r>
          </a:p>
          <a:p>
            <a:pPr algn="ctr"/>
            <a:r>
              <a:rPr lang="es-CO" sz="2800" b="1" dirty="0" smtClean="0">
                <a:latin typeface="Calibri" panose="020F0502020204030204" pitchFamily="34" charset="0"/>
              </a:rPr>
              <a:t>Asesor: Álvaro Chala</a:t>
            </a:r>
            <a:endParaRPr lang="es-CO" sz="2800" b="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714612" y="116632"/>
            <a:ext cx="3714776" cy="571504"/>
          </a:xfrm>
          <a:prstGeom prst="rect">
            <a:avLst/>
          </a:prstGeom>
          <a:solidFill>
            <a:srgbClr val="004236"/>
          </a:solidFill>
          <a:ln>
            <a:solidFill>
              <a:srgbClr val="0042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NUEVO PRESUPUESTO MANTENIMIENTO</a:t>
            </a:r>
            <a:endParaRPr lang="es-CO" dirty="0">
              <a:latin typeface="Calibri" pitchFamily="34" charset="0"/>
            </a:endParaRPr>
          </a:p>
        </p:txBody>
      </p:sp>
      <p:sp>
        <p:nvSpPr>
          <p:cNvPr id="5" name="4 Rectángulo"/>
          <p:cNvSpPr/>
          <p:nvPr/>
        </p:nvSpPr>
        <p:spPr>
          <a:xfrm>
            <a:off x="1143008" y="980728"/>
            <a:ext cx="2500298" cy="428628"/>
          </a:xfrm>
          <a:prstGeom prst="rect">
            <a:avLst/>
          </a:prstGeom>
          <a:solidFill>
            <a:srgbClr val="BADA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ysClr val="windowText" lastClr="000000"/>
                </a:solidFill>
                <a:latin typeface="Calibri" pitchFamily="34" charset="0"/>
              </a:rPr>
              <a:t>COSTOS DIRECTOS</a:t>
            </a:r>
            <a:endParaRPr lang="es-CO" dirty="0">
              <a:solidFill>
                <a:sysClr val="windowText" lastClr="000000"/>
              </a:solidFill>
              <a:latin typeface="Calibri" pitchFamily="34" charset="0"/>
            </a:endParaRPr>
          </a:p>
        </p:txBody>
      </p:sp>
      <p:sp>
        <p:nvSpPr>
          <p:cNvPr id="6" name="5 Rectángulo"/>
          <p:cNvSpPr/>
          <p:nvPr/>
        </p:nvSpPr>
        <p:spPr>
          <a:xfrm>
            <a:off x="5857884" y="1052166"/>
            <a:ext cx="2428892" cy="428628"/>
          </a:xfrm>
          <a:prstGeom prst="rect">
            <a:avLst/>
          </a:prstGeom>
          <a:solidFill>
            <a:srgbClr val="BADA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ysClr val="windowText" lastClr="000000"/>
                </a:solidFill>
                <a:latin typeface="Calibri" pitchFamily="34" charset="0"/>
              </a:rPr>
              <a:t>COSTOS INDIRECTOS</a:t>
            </a:r>
            <a:endParaRPr lang="es-CO" dirty="0">
              <a:solidFill>
                <a:sysClr val="windowText" lastClr="000000"/>
              </a:solidFill>
              <a:latin typeface="Calibri" pitchFamily="34" charset="0"/>
            </a:endParaRPr>
          </a:p>
        </p:txBody>
      </p:sp>
      <p:sp>
        <p:nvSpPr>
          <p:cNvPr id="7" name="6 Rectángulo"/>
          <p:cNvSpPr/>
          <p:nvPr/>
        </p:nvSpPr>
        <p:spPr>
          <a:xfrm>
            <a:off x="5214942" y="2052298"/>
            <a:ext cx="1571636" cy="357190"/>
          </a:xfrm>
          <a:prstGeom prst="rect">
            <a:avLst/>
          </a:prstGeom>
          <a:solidFill>
            <a:srgbClr val="00214D"/>
          </a:solidFill>
          <a:ln>
            <a:solidFill>
              <a:srgbClr val="002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GESTORIAS</a:t>
            </a:r>
            <a:endParaRPr lang="es-CO" dirty="0">
              <a:latin typeface="Calibri" pitchFamily="34" charset="0"/>
            </a:endParaRPr>
          </a:p>
        </p:txBody>
      </p:sp>
      <p:sp>
        <p:nvSpPr>
          <p:cNvPr id="8" name="7 Rectángulo"/>
          <p:cNvSpPr/>
          <p:nvPr/>
        </p:nvSpPr>
        <p:spPr>
          <a:xfrm>
            <a:off x="7308304" y="2052298"/>
            <a:ext cx="1571636" cy="357190"/>
          </a:xfrm>
          <a:prstGeom prst="rect">
            <a:avLst/>
          </a:prstGeom>
          <a:solidFill>
            <a:srgbClr val="00214D"/>
          </a:solidFill>
          <a:ln>
            <a:solidFill>
              <a:srgbClr val="002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ASIGNADOS</a:t>
            </a:r>
            <a:endParaRPr lang="es-CO" dirty="0">
              <a:latin typeface="Calibri" pitchFamily="34" charset="0"/>
            </a:endParaRPr>
          </a:p>
        </p:txBody>
      </p:sp>
      <p:sp>
        <p:nvSpPr>
          <p:cNvPr id="9" name="8 Rectángulo"/>
          <p:cNvSpPr/>
          <p:nvPr/>
        </p:nvSpPr>
        <p:spPr>
          <a:xfrm>
            <a:off x="5004048" y="2980992"/>
            <a:ext cx="2016224" cy="1717932"/>
          </a:xfrm>
          <a:prstGeom prst="rect">
            <a:avLst/>
          </a:prstGeom>
          <a:solidFill>
            <a:srgbClr val="B5B0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CO" dirty="0" smtClean="0">
                <a:solidFill>
                  <a:schemeClr val="tx1"/>
                </a:solidFill>
                <a:latin typeface="Calibri" pitchFamily="34" charset="0"/>
              </a:rPr>
              <a:t>ADMINISTRATIVA</a:t>
            </a:r>
          </a:p>
          <a:p>
            <a:pPr algn="ctr">
              <a:buFont typeface="Arial" pitchFamily="34" charset="0"/>
              <a:buChar char="•"/>
            </a:pPr>
            <a:r>
              <a:rPr lang="es-CO" dirty="0" smtClean="0">
                <a:solidFill>
                  <a:schemeClr val="tx1"/>
                </a:solidFill>
                <a:latin typeface="Calibri" pitchFamily="34" charset="0"/>
              </a:rPr>
              <a:t>TECNICA</a:t>
            </a:r>
            <a:endParaRPr lang="es-CO" dirty="0">
              <a:solidFill>
                <a:schemeClr val="tx1"/>
              </a:solidFill>
              <a:latin typeface="Calibri" pitchFamily="34" charset="0"/>
            </a:endParaRPr>
          </a:p>
        </p:txBody>
      </p:sp>
      <p:sp>
        <p:nvSpPr>
          <p:cNvPr id="10" name="9 Rectángulo"/>
          <p:cNvSpPr/>
          <p:nvPr/>
        </p:nvSpPr>
        <p:spPr>
          <a:xfrm>
            <a:off x="7092280" y="2980992"/>
            <a:ext cx="2051720" cy="1717932"/>
          </a:xfrm>
          <a:prstGeom prst="rect">
            <a:avLst/>
          </a:prstGeom>
          <a:solidFill>
            <a:srgbClr val="B5B0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s-CO" dirty="0" smtClean="0">
                <a:solidFill>
                  <a:schemeClr val="tx1"/>
                </a:solidFill>
                <a:latin typeface="Calibri" pitchFamily="34" charset="0"/>
              </a:rPr>
              <a:t>CORPORATIVOS</a:t>
            </a:r>
          </a:p>
          <a:p>
            <a:pPr>
              <a:buFont typeface="Arial" pitchFamily="34" charset="0"/>
              <a:buChar char="•"/>
            </a:pPr>
            <a:r>
              <a:rPr lang="es-CO" dirty="0" smtClean="0">
                <a:solidFill>
                  <a:schemeClr val="tx1"/>
                </a:solidFill>
                <a:latin typeface="Calibri" pitchFamily="34" charset="0"/>
              </a:rPr>
              <a:t>PERSONAL ADMINISTRATIVO</a:t>
            </a:r>
          </a:p>
          <a:p>
            <a:pPr>
              <a:buFont typeface="Arial" pitchFamily="34" charset="0"/>
              <a:buChar char="•"/>
            </a:pPr>
            <a:r>
              <a:rPr lang="es-CO" dirty="0" smtClean="0">
                <a:solidFill>
                  <a:schemeClr val="tx1"/>
                </a:solidFill>
                <a:latin typeface="Calibri" pitchFamily="34" charset="0"/>
              </a:rPr>
              <a:t>OTROS COSTOS</a:t>
            </a:r>
          </a:p>
        </p:txBody>
      </p:sp>
      <p:cxnSp>
        <p:nvCxnSpPr>
          <p:cNvPr id="11" name="10 Conector recto de flecha"/>
          <p:cNvCxnSpPr>
            <a:stCxn id="4" idx="2"/>
            <a:endCxn id="6" idx="0"/>
          </p:cNvCxnSpPr>
          <p:nvPr/>
        </p:nvCxnSpPr>
        <p:spPr>
          <a:xfrm>
            <a:off x="4572000" y="688136"/>
            <a:ext cx="2500330" cy="364030"/>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4" idx="2"/>
            <a:endCxn id="5" idx="0"/>
          </p:cNvCxnSpPr>
          <p:nvPr/>
        </p:nvCxnSpPr>
        <p:spPr>
          <a:xfrm flipH="1">
            <a:off x="2393157" y="688136"/>
            <a:ext cx="2178843" cy="292592"/>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a:stCxn id="6" idx="2"/>
            <a:endCxn id="7" idx="0"/>
          </p:cNvCxnSpPr>
          <p:nvPr/>
        </p:nvCxnSpPr>
        <p:spPr>
          <a:xfrm rot="5400000">
            <a:off x="6250793" y="1230761"/>
            <a:ext cx="571504" cy="1071570"/>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6" idx="2"/>
            <a:endCxn id="8" idx="0"/>
          </p:cNvCxnSpPr>
          <p:nvPr/>
        </p:nvCxnSpPr>
        <p:spPr>
          <a:xfrm>
            <a:off x="7072330" y="1480794"/>
            <a:ext cx="1021792"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7" idx="2"/>
            <a:endCxn id="9" idx="0"/>
          </p:cNvCxnSpPr>
          <p:nvPr/>
        </p:nvCxnSpPr>
        <p:spPr>
          <a:xfrm>
            <a:off x="6000760" y="2409488"/>
            <a:ext cx="11400"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8" idx="2"/>
            <a:endCxn id="10" idx="0"/>
          </p:cNvCxnSpPr>
          <p:nvPr/>
        </p:nvCxnSpPr>
        <p:spPr>
          <a:xfrm>
            <a:off x="8094122" y="2409488"/>
            <a:ext cx="24018"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71406" y="2052298"/>
            <a:ext cx="1428760" cy="357190"/>
          </a:xfrm>
          <a:prstGeom prst="rect">
            <a:avLst/>
          </a:prstGeom>
          <a:solidFill>
            <a:srgbClr val="00214D"/>
          </a:solidFill>
          <a:ln>
            <a:solidFill>
              <a:srgbClr val="002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MACRO</a:t>
            </a:r>
            <a:endParaRPr lang="es-CO" dirty="0">
              <a:latin typeface="Calibri" pitchFamily="34" charset="0"/>
            </a:endParaRPr>
          </a:p>
        </p:txBody>
      </p:sp>
      <p:sp>
        <p:nvSpPr>
          <p:cNvPr id="18" name="17 Rectángulo"/>
          <p:cNvSpPr/>
          <p:nvPr/>
        </p:nvSpPr>
        <p:spPr>
          <a:xfrm>
            <a:off x="3428992" y="2052298"/>
            <a:ext cx="1357322" cy="357190"/>
          </a:xfrm>
          <a:prstGeom prst="rect">
            <a:avLst/>
          </a:prstGeom>
          <a:solidFill>
            <a:srgbClr val="00214D"/>
          </a:solidFill>
          <a:ln>
            <a:solidFill>
              <a:srgbClr val="002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SERVICIOS</a:t>
            </a:r>
            <a:endParaRPr lang="es-CO" dirty="0">
              <a:latin typeface="Calibri" pitchFamily="34" charset="0"/>
            </a:endParaRPr>
          </a:p>
        </p:txBody>
      </p:sp>
      <p:cxnSp>
        <p:nvCxnSpPr>
          <p:cNvPr id="19" name="18 Conector recto de flecha"/>
          <p:cNvCxnSpPr>
            <a:stCxn id="5" idx="2"/>
            <a:endCxn id="17" idx="0"/>
          </p:cNvCxnSpPr>
          <p:nvPr/>
        </p:nvCxnSpPr>
        <p:spPr>
          <a:xfrm rot="5400000">
            <a:off x="1268001" y="927142"/>
            <a:ext cx="642942" cy="1607371"/>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5" idx="2"/>
            <a:endCxn id="18" idx="0"/>
          </p:cNvCxnSpPr>
          <p:nvPr/>
        </p:nvCxnSpPr>
        <p:spPr>
          <a:xfrm rot="16200000" flipH="1">
            <a:off x="2928934" y="873579"/>
            <a:ext cx="642942" cy="1714496"/>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sp>
        <p:nvSpPr>
          <p:cNvPr id="21" name="20 Rectángulo"/>
          <p:cNvSpPr/>
          <p:nvPr/>
        </p:nvSpPr>
        <p:spPr>
          <a:xfrm>
            <a:off x="71406" y="2980992"/>
            <a:ext cx="1428760" cy="1717932"/>
          </a:xfrm>
          <a:prstGeom prst="rect">
            <a:avLst/>
          </a:prstGeom>
          <a:solidFill>
            <a:srgbClr val="B5B0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CO" dirty="0" smtClean="0">
                <a:solidFill>
                  <a:schemeClr val="tx1"/>
                </a:solidFill>
                <a:latin typeface="Calibri" pitchFamily="34" charset="0"/>
              </a:rPr>
              <a:t>TALLERES DE MTO.</a:t>
            </a:r>
            <a:endParaRPr lang="es-CO" dirty="0">
              <a:solidFill>
                <a:schemeClr val="tx1"/>
              </a:solidFill>
              <a:latin typeface="Calibri" pitchFamily="34" charset="0"/>
            </a:endParaRPr>
          </a:p>
        </p:txBody>
      </p:sp>
      <p:sp>
        <p:nvSpPr>
          <p:cNvPr id="22" name="21 Rectángulo"/>
          <p:cNvSpPr/>
          <p:nvPr/>
        </p:nvSpPr>
        <p:spPr>
          <a:xfrm>
            <a:off x="2000232" y="2980992"/>
            <a:ext cx="2286016" cy="1717932"/>
          </a:xfrm>
          <a:prstGeom prst="rect">
            <a:avLst/>
          </a:prstGeom>
          <a:solidFill>
            <a:srgbClr val="B5B0A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s-CO" dirty="0" smtClean="0">
                <a:solidFill>
                  <a:schemeClr val="tx1"/>
                </a:solidFill>
                <a:latin typeface="Calibri" pitchFamily="34" charset="0"/>
              </a:rPr>
              <a:t>IMPUTACIÓN DIRECTA AL ACTIVO</a:t>
            </a:r>
            <a:endParaRPr lang="es-CO" dirty="0">
              <a:solidFill>
                <a:schemeClr val="tx1"/>
              </a:solidFill>
              <a:latin typeface="Calibri" pitchFamily="34" charset="0"/>
            </a:endParaRPr>
          </a:p>
        </p:txBody>
      </p:sp>
      <p:cxnSp>
        <p:nvCxnSpPr>
          <p:cNvPr id="23" name="22 Conector recto de flecha"/>
          <p:cNvCxnSpPr>
            <a:stCxn id="17" idx="2"/>
            <a:endCxn id="21" idx="0"/>
          </p:cNvCxnSpPr>
          <p:nvPr/>
        </p:nvCxnSpPr>
        <p:spPr>
          <a:xfrm>
            <a:off x="785786" y="2409488"/>
            <a:ext cx="0"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18" idx="2"/>
            <a:endCxn id="22" idx="0"/>
          </p:cNvCxnSpPr>
          <p:nvPr/>
        </p:nvCxnSpPr>
        <p:spPr>
          <a:xfrm flipH="1">
            <a:off x="3143240" y="2409488"/>
            <a:ext cx="964413"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1619672" y="2052298"/>
            <a:ext cx="1584176" cy="357190"/>
          </a:xfrm>
          <a:prstGeom prst="rect">
            <a:avLst/>
          </a:prstGeom>
          <a:solidFill>
            <a:srgbClr val="00214D"/>
          </a:solidFill>
          <a:ln>
            <a:solidFill>
              <a:srgbClr val="002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MATERIALES</a:t>
            </a:r>
            <a:endParaRPr lang="es-CO" dirty="0">
              <a:latin typeface="Calibri" pitchFamily="34" charset="0"/>
            </a:endParaRPr>
          </a:p>
        </p:txBody>
      </p:sp>
      <p:cxnSp>
        <p:nvCxnSpPr>
          <p:cNvPr id="26" name="25 Conector recto de flecha"/>
          <p:cNvCxnSpPr>
            <a:stCxn id="5" idx="2"/>
            <a:endCxn id="25" idx="0"/>
          </p:cNvCxnSpPr>
          <p:nvPr/>
        </p:nvCxnSpPr>
        <p:spPr>
          <a:xfrm>
            <a:off x="2393157" y="1409356"/>
            <a:ext cx="18603" cy="642942"/>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25" idx="2"/>
            <a:endCxn id="22" idx="0"/>
          </p:cNvCxnSpPr>
          <p:nvPr/>
        </p:nvCxnSpPr>
        <p:spPr>
          <a:xfrm>
            <a:off x="2411760" y="2409488"/>
            <a:ext cx="731480" cy="571504"/>
          </a:xfrm>
          <a:prstGeom prst="straightConnector1">
            <a:avLst/>
          </a:prstGeom>
          <a:ln w="38100">
            <a:solidFill>
              <a:srgbClr val="004236"/>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2" name="41 Tabla"/>
          <p:cNvGraphicFramePr>
            <a:graphicFrameLocks noGrp="1"/>
          </p:cNvGraphicFramePr>
          <p:nvPr>
            <p:extLst>
              <p:ext uri="{D42A27DB-BD31-4B8C-83A1-F6EECF244321}">
                <p14:modId xmlns:p14="http://schemas.microsoft.com/office/powerpoint/2010/main" val="1773038040"/>
              </p:ext>
            </p:extLst>
          </p:nvPr>
        </p:nvGraphicFramePr>
        <p:xfrm>
          <a:off x="971600" y="5219608"/>
          <a:ext cx="7056784" cy="1488616"/>
        </p:xfrm>
        <a:graphic>
          <a:graphicData uri="http://schemas.openxmlformats.org/drawingml/2006/table">
            <a:tbl>
              <a:tblPr/>
              <a:tblGrid>
                <a:gridCol w="1427802"/>
                <a:gridCol w="1465881"/>
                <a:gridCol w="1348610"/>
                <a:gridCol w="1348610"/>
                <a:gridCol w="1465881"/>
              </a:tblGrid>
              <a:tr h="377270">
                <a:tc>
                  <a:txBody>
                    <a:bodyPr/>
                    <a:lstStyle/>
                    <a:p>
                      <a:pPr algn="ctr" fontAlgn="ctr"/>
                      <a:r>
                        <a:rPr lang="es-CO" sz="1600" b="1" i="0" u="none" strike="noStrike" dirty="0">
                          <a:solidFill>
                            <a:schemeClr val="bg1"/>
                          </a:solidFill>
                          <a:latin typeface="Calibri"/>
                        </a:rPr>
                        <a:t> </a:t>
                      </a:r>
                      <a:r>
                        <a:rPr lang="es-CO" sz="1600" b="1" i="0" u="none" strike="noStrike" dirty="0" smtClean="0">
                          <a:solidFill>
                            <a:schemeClr val="bg1"/>
                          </a:solidFill>
                          <a:latin typeface="Calibri"/>
                        </a:rPr>
                        <a:t>PRESUPUESTO DE:</a:t>
                      </a:r>
                      <a:endParaRPr lang="es-CO" sz="1600" b="1" i="0" u="none" strike="noStrike" dirty="0">
                        <a:solidFill>
                          <a:schemeClr val="bg1"/>
                        </a:solidFill>
                        <a:latin typeface="Calibri"/>
                      </a:endParaRPr>
                    </a:p>
                  </a:txBody>
                  <a:tcPr marL="6394" marR="6394" marT="63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4236"/>
                    </a:solidFill>
                  </a:tcPr>
                </a:tc>
                <a:tc>
                  <a:txBody>
                    <a:bodyPr/>
                    <a:lstStyle/>
                    <a:p>
                      <a:pPr algn="ctr" fontAlgn="ctr"/>
                      <a:r>
                        <a:rPr lang="es-CO" sz="1600" b="1" i="0" u="none" strike="noStrike" dirty="0">
                          <a:solidFill>
                            <a:schemeClr val="bg1"/>
                          </a:solidFill>
                          <a:latin typeface="Calibri"/>
                        </a:rPr>
                        <a:t>DATOS </a:t>
                      </a:r>
                      <a:r>
                        <a:rPr lang="es-CO" sz="1600" b="1" i="0" u="none" strike="noStrike" dirty="0" smtClean="0">
                          <a:solidFill>
                            <a:schemeClr val="bg1"/>
                          </a:solidFill>
                          <a:latin typeface="Calibri"/>
                        </a:rPr>
                        <a:t> DE ENTRADA</a:t>
                      </a:r>
                    </a:p>
                    <a:p>
                      <a:pPr algn="ctr" fontAlgn="ctr"/>
                      <a:r>
                        <a:rPr lang="es-CO" sz="1600" b="1" i="0" u="none" strike="noStrike" dirty="0" smtClean="0">
                          <a:solidFill>
                            <a:schemeClr val="bg1"/>
                          </a:solidFill>
                          <a:latin typeface="Calibri"/>
                        </a:rPr>
                        <a:t>(# </a:t>
                      </a:r>
                      <a:r>
                        <a:rPr lang="es-CO" sz="1600" b="1" i="0" u="none" strike="noStrike" dirty="0">
                          <a:solidFill>
                            <a:schemeClr val="bg1"/>
                          </a:solidFill>
                          <a:latin typeface="Calibri"/>
                        </a:rPr>
                        <a:t>DE CAMPOS)</a:t>
                      </a:r>
                    </a:p>
                  </a:txBody>
                  <a:tcPr marL="6394" marR="6394" marT="63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4236"/>
                    </a:solidFill>
                  </a:tcPr>
                </a:tc>
                <a:tc>
                  <a:txBody>
                    <a:bodyPr/>
                    <a:lstStyle/>
                    <a:p>
                      <a:pPr algn="ctr" fontAlgn="ctr"/>
                      <a:r>
                        <a:rPr lang="es-CO" sz="1600" b="1" i="0" u="none" strike="noStrike" dirty="0">
                          <a:solidFill>
                            <a:schemeClr val="bg1"/>
                          </a:solidFill>
                          <a:latin typeface="Calibri"/>
                        </a:rPr>
                        <a:t>INFORMACIÓN RESULTANTE </a:t>
                      </a:r>
                      <a:br>
                        <a:rPr lang="es-CO" sz="1600" b="1" i="0" u="none" strike="noStrike" dirty="0">
                          <a:solidFill>
                            <a:schemeClr val="bg1"/>
                          </a:solidFill>
                          <a:latin typeface="Calibri"/>
                        </a:rPr>
                      </a:br>
                      <a:r>
                        <a:rPr lang="es-CO" sz="1600" b="1" i="0" u="none" strike="noStrike" dirty="0">
                          <a:solidFill>
                            <a:schemeClr val="bg1"/>
                          </a:solidFill>
                          <a:latin typeface="Calibri"/>
                        </a:rPr>
                        <a:t>(# DE CAMPOS)</a:t>
                      </a:r>
                    </a:p>
                  </a:txBody>
                  <a:tcPr marL="6394" marR="6394" marT="63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4236"/>
                    </a:solidFill>
                  </a:tcPr>
                </a:tc>
                <a:tc>
                  <a:txBody>
                    <a:bodyPr/>
                    <a:lstStyle/>
                    <a:p>
                      <a:pPr algn="ctr" fontAlgn="ctr"/>
                      <a:r>
                        <a:rPr lang="es-CO" sz="1600" b="1" i="0" u="none" strike="noStrike" dirty="0" smtClean="0">
                          <a:solidFill>
                            <a:schemeClr val="bg1"/>
                          </a:solidFill>
                          <a:latin typeface="Calibri"/>
                        </a:rPr>
                        <a:t>CANTIDAD DE ACTIVIDADES</a:t>
                      </a:r>
                      <a:endParaRPr lang="es-CO" sz="1600" b="1" i="0" u="none" strike="noStrike" baseline="0" dirty="0" smtClean="0">
                        <a:solidFill>
                          <a:schemeClr val="bg1"/>
                        </a:solidFill>
                        <a:latin typeface="Calibri"/>
                      </a:endParaRPr>
                    </a:p>
                    <a:p>
                      <a:pPr algn="ctr" fontAlgn="ctr"/>
                      <a:r>
                        <a:rPr lang="es-CO" sz="1600" b="1" i="0" u="none" strike="noStrike" baseline="0" dirty="0" smtClean="0">
                          <a:solidFill>
                            <a:schemeClr val="bg1"/>
                          </a:solidFill>
                          <a:latin typeface="Calibri"/>
                        </a:rPr>
                        <a:t> (# DE FILAS)</a:t>
                      </a:r>
                      <a:endParaRPr lang="es-CO" sz="1600" b="1" i="0" u="none" strike="noStrike" dirty="0">
                        <a:solidFill>
                          <a:schemeClr val="bg1"/>
                        </a:solidFill>
                        <a:latin typeface="Calibri"/>
                      </a:endParaRPr>
                    </a:p>
                  </a:txBody>
                  <a:tcPr marL="6394" marR="6394" marT="63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4236"/>
                    </a:solidFill>
                  </a:tcPr>
                </a:tc>
                <a:tc>
                  <a:txBody>
                    <a:bodyPr/>
                    <a:lstStyle/>
                    <a:p>
                      <a:pPr algn="ctr" fontAlgn="ctr"/>
                      <a:r>
                        <a:rPr lang="es-CO" sz="1600" b="1" i="0" u="none" strike="noStrike" dirty="0">
                          <a:solidFill>
                            <a:schemeClr val="bg1"/>
                          </a:solidFill>
                          <a:latin typeface="Calibri"/>
                        </a:rPr>
                        <a:t>SOFTWARE</a:t>
                      </a:r>
                    </a:p>
                  </a:txBody>
                  <a:tcPr marL="6394" marR="6394" marT="63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4236"/>
                    </a:solidFill>
                  </a:tcPr>
                </a:tc>
              </a:tr>
              <a:tr h="127888">
                <a:tc>
                  <a:txBody>
                    <a:bodyPr/>
                    <a:lstStyle/>
                    <a:p>
                      <a:pPr algn="ctr" fontAlgn="b"/>
                      <a:r>
                        <a:rPr lang="es-CO" sz="1600" b="1" i="0" u="none" strike="noStrike" dirty="0" smtClean="0">
                          <a:solidFill>
                            <a:srgbClr val="000000"/>
                          </a:solidFill>
                          <a:latin typeface="Calibri"/>
                        </a:rPr>
                        <a:t>2012</a:t>
                      </a:r>
                      <a:endParaRPr lang="es-CO" sz="1600" b="1"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a:solidFill>
                            <a:srgbClr val="000000"/>
                          </a:solidFill>
                          <a:latin typeface="Calibri"/>
                        </a:rPr>
                        <a:t>17</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a:solidFill>
                            <a:srgbClr val="000000"/>
                          </a:solidFill>
                          <a:latin typeface="Calibri"/>
                        </a:rPr>
                        <a:t>17</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smtClean="0">
                          <a:solidFill>
                            <a:srgbClr val="000000"/>
                          </a:solidFill>
                          <a:latin typeface="Calibri"/>
                        </a:rPr>
                        <a:t>45.377</a:t>
                      </a:r>
                      <a:endParaRPr lang="es-CO" sz="1600" b="0"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Excel</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888">
                <a:tc>
                  <a:txBody>
                    <a:bodyPr/>
                    <a:lstStyle/>
                    <a:p>
                      <a:pPr algn="ctr" fontAlgn="b"/>
                      <a:r>
                        <a:rPr lang="es-CO" sz="1600" b="1" i="0" u="none" strike="noStrike" dirty="0" smtClean="0">
                          <a:solidFill>
                            <a:srgbClr val="000000"/>
                          </a:solidFill>
                          <a:latin typeface="Calibri"/>
                        </a:rPr>
                        <a:t>2013</a:t>
                      </a:r>
                      <a:endParaRPr lang="es-CO" sz="1600" b="1"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17</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17</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smtClean="0">
                          <a:solidFill>
                            <a:srgbClr val="000000"/>
                          </a:solidFill>
                          <a:latin typeface="Calibri"/>
                        </a:rPr>
                        <a:t>20.090</a:t>
                      </a:r>
                      <a:endParaRPr lang="es-CO" sz="1600" b="0"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Excel</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888">
                <a:tc>
                  <a:txBody>
                    <a:bodyPr/>
                    <a:lstStyle/>
                    <a:p>
                      <a:pPr algn="ctr" fontAlgn="b"/>
                      <a:r>
                        <a:rPr lang="es-CO" sz="1600" b="1" i="0" u="none" strike="noStrike" dirty="0" smtClean="0">
                          <a:solidFill>
                            <a:srgbClr val="000000"/>
                          </a:solidFill>
                          <a:latin typeface="Calibri"/>
                        </a:rPr>
                        <a:t>2014</a:t>
                      </a:r>
                      <a:endParaRPr lang="es-CO" sz="1600" b="1"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15</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a:solidFill>
                            <a:srgbClr val="000000"/>
                          </a:solidFill>
                          <a:latin typeface="Calibri"/>
                        </a:rPr>
                        <a:t>54</a:t>
                      </a: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smtClean="0">
                          <a:solidFill>
                            <a:srgbClr val="000000"/>
                          </a:solidFill>
                          <a:latin typeface="Calibri"/>
                        </a:rPr>
                        <a:t>7.549</a:t>
                      </a:r>
                      <a:endParaRPr lang="es-CO" sz="1600" b="0"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600" b="0" i="0" u="none" strike="noStrike" dirty="0" smtClean="0">
                          <a:solidFill>
                            <a:srgbClr val="000000"/>
                          </a:solidFill>
                          <a:latin typeface="Calibri"/>
                        </a:rPr>
                        <a:t>Online</a:t>
                      </a:r>
                      <a:endParaRPr lang="es-CO" sz="1600" b="0" i="0" u="none" strike="noStrike" dirty="0">
                        <a:solidFill>
                          <a:srgbClr val="000000"/>
                        </a:solidFill>
                        <a:latin typeface="Calibri"/>
                      </a:endParaRPr>
                    </a:p>
                  </a:txBody>
                  <a:tcPr marL="6394" marR="6394" marT="639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diamond(in)">
                                      <p:cBhvr>
                                        <p:cTn id="7"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D:\TESIS\graf5.jpg"/>
          <p:cNvPicPr/>
          <p:nvPr/>
        </p:nvPicPr>
        <p:blipFill rotWithShape="1">
          <a:blip r:embed="rId2">
            <a:extLst>
              <a:ext uri="{28A0092B-C50C-407E-A947-70E740481C1C}">
                <a14:useLocalDpi xmlns:a14="http://schemas.microsoft.com/office/drawing/2010/main" val="0"/>
              </a:ext>
            </a:extLst>
          </a:blip>
          <a:srcRect t="12558" b="14759"/>
          <a:stretch/>
        </p:blipFill>
        <p:spPr bwMode="auto">
          <a:xfrm>
            <a:off x="179512" y="2060848"/>
            <a:ext cx="7992888" cy="4103712"/>
          </a:xfrm>
          <a:prstGeom prst="rect">
            <a:avLst/>
          </a:prstGeom>
          <a:noFill/>
          <a:ln>
            <a:noFill/>
          </a:ln>
          <a:extLst>
            <a:ext uri="{53640926-AAD7-44D8-BBD7-CCE9431645EC}">
              <a14:shadowObscured xmlns:a14="http://schemas.microsoft.com/office/drawing/2010/main"/>
            </a:ext>
          </a:extLst>
        </p:spPr>
      </p:pic>
      <p:sp>
        <p:nvSpPr>
          <p:cNvPr id="6" name="Rectángulo 5"/>
          <p:cNvSpPr/>
          <p:nvPr/>
        </p:nvSpPr>
        <p:spPr>
          <a:xfrm>
            <a:off x="179512" y="836712"/>
            <a:ext cx="7992888"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bg1"/>
                </a:solidFill>
              </a:rPr>
              <a:t>CUANTO ES EL COSTO DE MTO. X BARRIL TRANSPORTADO DE ACUERDO A SU TIPO DE MANTENIMIENTO*?</a:t>
            </a:r>
            <a:endParaRPr lang="es-CO" sz="2400" dirty="0">
              <a:solidFill>
                <a:schemeClr val="bg1"/>
              </a:solidFill>
            </a:endParaRPr>
          </a:p>
        </p:txBody>
      </p:sp>
      <p:sp>
        <p:nvSpPr>
          <p:cNvPr id="7" name="CuadroTexto 6"/>
          <p:cNvSpPr txBox="1"/>
          <p:nvPr/>
        </p:nvSpPr>
        <p:spPr>
          <a:xfrm>
            <a:off x="-36512" y="6453336"/>
            <a:ext cx="8928992" cy="646331"/>
          </a:xfrm>
          <a:prstGeom prst="rect">
            <a:avLst/>
          </a:prstGeom>
          <a:noFill/>
        </p:spPr>
        <p:txBody>
          <a:bodyPr wrap="square" rtlCol="0">
            <a:spAutoFit/>
          </a:bodyPr>
          <a:lstStyle/>
          <a:p>
            <a:r>
              <a:rPr lang="es-CO" dirty="0" smtClean="0"/>
              <a:t>*En USD y alteradas entre un -30% y +30% para guardar la confidencialidad de la empresa</a:t>
            </a:r>
            <a:endParaRPr lang="es-CO" dirty="0"/>
          </a:p>
        </p:txBody>
      </p:sp>
    </p:spTree>
    <p:extLst>
      <p:ext uri="{BB962C8B-B14F-4D97-AF65-F5344CB8AC3E}">
        <p14:creationId xmlns:p14="http://schemas.microsoft.com/office/powerpoint/2010/main" val="598402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infolatam.com/wp-content/uploads/2013/02/oleoducto.jpg"/>
          <p:cNvPicPr>
            <a:picLocks noChangeAspect="1" noChangeArrowheads="1"/>
          </p:cNvPicPr>
          <p:nvPr/>
        </p:nvPicPr>
        <p:blipFill>
          <a:blip r:embed="rId2" cstate="print"/>
          <a:srcRect/>
          <a:stretch>
            <a:fillRect/>
          </a:stretch>
        </p:blipFill>
        <p:spPr bwMode="auto">
          <a:xfrm>
            <a:off x="0" y="2348880"/>
            <a:ext cx="9144000" cy="4509120"/>
          </a:xfrm>
          <a:prstGeom prst="rect">
            <a:avLst/>
          </a:prstGeom>
          <a:noFill/>
        </p:spPr>
      </p:pic>
      <p:sp>
        <p:nvSpPr>
          <p:cNvPr id="4" name="2 Subtítulo"/>
          <p:cNvSpPr txBox="1">
            <a:spLocks/>
          </p:cNvSpPr>
          <p:nvPr/>
        </p:nvSpPr>
        <p:spPr>
          <a:xfrm>
            <a:off x="4688432" y="5949280"/>
            <a:ext cx="4636096" cy="1320552"/>
          </a:xfrm>
          <a:prstGeom prst="rect">
            <a:avLst/>
          </a:prstGeom>
        </p:spPr>
        <p:txBody>
          <a:bodyPr vert="horz" lIns="0" rIns="18288">
            <a:normAutofit/>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r>
              <a:rPr lang="es-CO" sz="2800" b="1" dirty="0" smtClean="0">
                <a:latin typeface="Calibri" panose="020F0502020204030204" pitchFamily="34" charset="0"/>
              </a:rPr>
              <a:t>Modelo Econométrico para el cálculo del EPC</a:t>
            </a:r>
            <a:endParaRPr lang="es-CO" sz="2800" b="1" dirty="0">
              <a:latin typeface="Calibri" panose="020F0502020204030204" pitchFamily="34" charset="0"/>
            </a:endParaRPr>
          </a:p>
        </p:txBody>
      </p:sp>
      <p:sp>
        <p:nvSpPr>
          <p:cNvPr id="6" name="1 Título"/>
          <p:cNvSpPr txBox="1">
            <a:spLocks/>
          </p:cNvSpPr>
          <p:nvPr/>
        </p:nvSpPr>
        <p:spPr>
          <a:xfrm>
            <a:off x="144016" y="404664"/>
            <a:ext cx="8748464" cy="1828800"/>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es-CO" sz="3200" dirty="0" smtClean="0">
                <a:solidFill>
                  <a:schemeClr val="tx1"/>
                </a:solidFill>
                <a:latin typeface="Calibri" panose="020F0502020204030204" pitchFamily="34" charset="0"/>
                <a:cs typeface="Aharoni" pitchFamily="2" charset="-79"/>
              </a:rPr>
              <a:t>ESTANDARIZACIÓN DEL PRESUPUESTO PLURIANUAL DE COSTOS DE MANTENIMIENTO Y SUS DETERMINANTES EN LA INDUSTRIA DEL OIL &amp; GAS. </a:t>
            </a:r>
            <a:br>
              <a:rPr lang="es-CO" sz="3200" dirty="0" smtClean="0">
                <a:solidFill>
                  <a:schemeClr val="tx1"/>
                </a:solidFill>
                <a:latin typeface="Calibri" panose="020F0502020204030204" pitchFamily="34" charset="0"/>
                <a:cs typeface="Aharoni" pitchFamily="2" charset="-79"/>
              </a:rPr>
            </a:br>
            <a:endParaRPr lang="es-CO" sz="3200" dirty="0">
              <a:solidFill>
                <a:schemeClr val="tx1"/>
              </a:solidFill>
              <a:latin typeface="Calibri" panose="020F0502020204030204" pitchFamily="34" charset="0"/>
              <a:cs typeface="Aharoni" pitchFamily="2" charset="-79"/>
            </a:endParaRPr>
          </a:p>
        </p:txBody>
      </p:sp>
      <p:sp>
        <p:nvSpPr>
          <p:cNvPr id="7" name="2 Subtítulo"/>
          <p:cNvSpPr txBox="1">
            <a:spLocks/>
          </p:cNvSpPr>
          <p:nvPr/>
        </p:nvSpPr>
        <p:spPr>
          <a:xfrm>
            <a:off x="2699792" y="2364649"/>
            <a:ext cx="4636096" cy="1320552"/>
          </a:xfrm>
          <a:prstGeom prst="rect">
            <a:avLst/>
          </a:prstGeom>
        </p:spPr>
        <p:txBody>
          <a:bodyPr vert="horz" lIns="0" rIns="18288">
            <a:normAutofit fontScale="92500"/>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r>
              <a:rPr lang="es-CO" sz="2800" b="1" dirty="0" smtClean="0">
                <a:latin typeface="Calibri" panose="020F0502020204030204" pitchFamily="34" charset="0"/>
              </a:rPr>
              <a:t>Gonzalo A. Torres Pérez</a:t>
            </a:r>
          </a:p>
          <a:p>
            <a:pPr algn="ctr"/>
            <a:r>
              <a:rPr lang="es-CO" sz="2800" b="1" dirty="0" smtClean="0">
                <a:latin typeface="Calibri" panose="020F0502020204030204" pitchFamily="34" charset="0"/>
              </a:rPr>
              <a:t>Asesor: Juan Carlos Cárdenas B.</a:t>
            </a:r>
            <a:endParaRPr lang="es-CO" sz="2800" b="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5602" name="Picture 2" descr="http://revistapetroleoygas.co/wp-content/uploads/2014/01/REGION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ítulo 1"/>
          <p:cNvSpPr>
            <a:spLocks noGrp="1"/>
          </p:cNvSpPr>
          <p:nvPr>
            <p:ph type="title"/>
          </p:nvPr>
        </p:nvSpPr>
        <p:spPr>
          <a:xfrm>
            <a:off x="539552" y="0"/>
            <a:ext cx="8229600" cy="1143000"/>
          </a:xfrm>
        </p:spPr>
        <p:txBody>
          <a:bodyPr/>
          <a:lstStyle/>
          <a:p>
            <a:r>
              <a:rPr lang="es-CO" dirty="0" smtClean="0">
                <a:latin typeface="Calibri" panose="020F0502020204030204" pitchFamily="34" charset="0"/>
              </a:rPr>
              <a:t>INDICE</a:t>
            </a:r>
            <a:endParaRPr lang="es-CO" dirty="0">
              <a:latin typeface="Calibri" panose="020F0502020204030204" pitchFamily="34" charset="0"/>
            </a:endParaRPr>
          </a:p>
        </p:txBody>
      </p:sp>
      <p:graphicFrame>
        <p:nvGraphicFramePr>
          <p:cNvPr id="6" name="Diagram 2"/>
          <p:cNvGraphicFramePr/>
          <p:nvPr>
            <p:extLst>
              <p:ext uri="{D42A27DB-BD31-4B8C-83A1-F6EECF244321}">
                <p14:modId xmlns:p14="http://schemas.microsoft.com/office/powerpoint/2010/main" val="2436925262"/>
              </p:ext>
            </p:extLst>
          </p:nvPr>
        </p:nvGraphicFramePr>
        <p:xfrm>
          <a:off x="251520" y="3761656"/>
          <a:ext cx="3707904"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7164288" y="6488668"/>
            <a:ext cx="2195736" cy="369332"/>
          </a:xfrm>
          <a:prstGeom prst="rect">
            <a:avLst/>
          </a:prstGeom>
          <a:noFill/>
        </p:spPr>
        <p:txBody>
          <a:bodyPr wrap="square" rtlCol="0">
            <a:spAutoFit/>
          </a:bodyPr>
          <a:lstStyle/>
          <a:p>
            <a:r>
              <a:rPr lang="es-CO" dirty="0" smtClean="0">
                <a:solidFill>
                  <a:schemeClr val="bg1"/>
                </a:solidFill>
              </a:rPr>
              <a:t>Estación </a:t>
            </a:r>
            <a:r>
              <a:rPr lang="es-CO" dirty="0" err="1" smtClean="0">
                <a:solidFill>
                  <a:schemeClr val="bg1"/>
                </a:solidFill>
              </a:rPr>
              <a:t>Coveñas</a:t>
            </a:r>
            <a:endParaRPr lang="es-CO" dirty="0">
              <a:solidFill>
                <a:schemeClr val="bg1"/>
              </a:solidFill>
            </a:endParaRPr>
          </a:p>
        </p:txBody>
      </p:sp>
    </p:spTree>
    <p:extLst>
      <p:ext uri="{BB962C8B-B14F-4D97-AF65-F5344CB8AC3E}">
        <p14:creationId xmlns:p14="http://schemas.microsoft.com/office/powerpoint/2010/main" val="11496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8229600" cy="1143000"/>
          </a:xfrm>
        </p:spPr>
        <p:txBody>
          <a:bodyPr/>
          <a:lstStyle/>
          <a:p>
            <a:r>
              <a:rPr lang="es-CO" dirty="0" smtClean="0"/>
              <a:t>OBJETIVO</a:t>
            </a:r>
            <a:endParaRPr lang="es-CO" dirty="0"/>
          </a:p>
        </p:txBody>
      </p:sp>
      <p:sp>
        <p:nvSpPr>
          <p:cNvPr id="3" name="2 Marcador de contenido"/>
          <p:cNvSpPr>
            <a:spLocks noGrp="1"/>
          </p:cNvSpPr>
          <p:nvPr>
            <p:ph idx="1"/>
          </p:nvPr>
        </p:nvSpPr>
        <p:spPr>
          <a:xfrm>
            <a:off x="395536" y="1556792"/>
            <a:ext cx="8568952" cy="4389120"/>
          </a:xfrm>
        </p:spPr>
        <p:txBody>
          <a:bodyPr>
            <a:normAutofit fontScale="77500" lnSpcReduction="20000"/>
          </a:bodyPr>
          <a:lstStyle/>
          <a:p>
            <a:r>
              <a:rPr lang="es-CO" dirty="0" smtClean="0">
                <a:latin typeface="Calibri" pitchFamily="34" charset="0"/>
              </a:rPr>
              <a:t>Generar un modelo econométrico basado en mínimos cuadrados ordinarios para hallar los determinantes de los Gastos fijos de una empresa del sector Oil &amp; Gas, siguiendo la metodología de </a:t>
            </a:r>
            <a:r>
              <a:rPr lang="es-CO" dirty="0" err="1" smtClean="0">
                <a:latin typeface="Calibri" pitchFamily="34" charset="0"/>
              </a:rPr>
              <a:t>Solomon</a:t>
            </a:r>
            <a:r>
              <a:rPr lang="es-CO" dirty="0" smtClean="0">
                <a:latin typeface="Calibri" pitchFamily="34" charset="0"/>
              </a:rPr>
              <a:t>.</a:t>
            </a:r>
          </a:p>
          <a:p>
            <a:endParaRPr lang="es-CO" dirty="0" smtClean="0">
              <a:latin typeface="Calibri" pitchFamily="34" charset="0"/>
            </a:endParaRPr>
          </a:p>
          <a:p>
            <a:endParaRPr lang="es-CO" dirty="0" smtClean="0">
              <a:latin typeface="Calibri" pitchFamily="34" charset="0"/>
            </a:endParaRPr>
          </a:p>
          <a:p>
            <a:endParaRPr lang="es-CO" dirty="0" smtClean="0">
              <a:latin typeface="Calibri" pitchFamily="34" charset="0"/>
            </a:endParaRPr>
          </a:p>
          <a:p>
            <a:endParaRPr lang="es-CO" dirty="0">
              <a:latin typeface="Calibri" pitchFamily="34" charset="0"/>
            </a:endParaRPr>
          </a:p>
          <a:p>
            <a:endParaRPr lang="es-CO" dirty="0">
              <a:latin typeface="Calibri" pitchFamily="34" charset="0"/>
            </a:endParaRPr>
          </a:p>
          <a:p>
            <a:r>
              <a:rPr lang="pt-BR" dirty="0">
                <a:latin typeface="Calibri" pitchFamily="34" charset="0"/>
              </a:rPr>
              <a:t>Solomon menciona que hay </a:t>
            </a:r>
            <a:r>
              <a:rPr lang="pt-BR" dirty="0" smtClean="0">
                <a:latin typeface="Calibri" pitchFamily="34" charset="0"/>
              </a:rPr>
              <a:t>más </a:t>
            </a:r>
            <a:r>
              <a:rPr lang="pt-BR" dirty="0">
                <a:latin typeface="Calibri" pitchFamily="34" charset="0"/>
              </a:rPr>
              <a:t>de 20 variables </a:t>
            </a:r>
            <a:r>
              <a:rPr lang="pt-BR" dirty="0" smtClean="0">
                <a:latin typeface="Calibri" pitchFamily="34" charset="0"/>
              </a:rPr>
              <a:t>involucradas </a:t>
            </a:r>
            <a:r>
              <a:rPr lang="pt-BR" dirty="0" err="1" smtClean="0">
                <a:latin typeface="Calibri" pitchFamily="34" charset="0"/>
              </a:rPr>
              <a:t>en</a:t>
            </a:r>
            <a:r>
              <a:rPr lang="pt-BR" dirty="0" smtClean="0">
                <a:latin typeface="Calibri" pitchFamily="34" charset="0"/>
              </a:rPr>
              <a:t> </a:t>
            </a:r>
            <a:r>
              <a:rPr lang="pt-BR" dirty="0" err="1" smtClean="0">
                <a:latin typeface="Calibri" pitchFamily="34" charset="0"/>
              </a:rPr>
              <a:t>su</a:t>
            </a:r>
            <a:r>
              <a:rPr lang="pt-BR" dirty="0" smtClean="0">
                <a:latin typeface="Calibri" pitchFamily="34" charset="0"/>
              </a:rPr>
              <a:t> modelo, </a:t>
            </a:r>
            <a:r>
              <a:rPr lang="pt-BR" dirty="0">
                <a:latin typeface="Calibri" pitchFamily="34" charset="0"/>
              </a:rPr>
              <a:t>pero </a:t>
            </a:r>
            <a:r>
              <a:rPr lang="pt-BR" dirty="0" smtClean="0">
                <a:latin typeface="Calibri" pitchFamily="34" charset="0"/>
              </a:rPr>
              <a:t>no se </a:t>
            </a:r>
            <a:r>
              <a:rPr lang="es-CO" dirty="0" smtClean="0">
                <a:latin typeface="Calibri" pitchFamily="34" charset="0"/>
              </a:rPr>
              <a:t>encuentran</a:t>
            </a:r>
            <a:r>
              <a:rPr lang="pt-BR" dirty="0" smtClean="0">
                <a:latin typeface="Calibri" pitchFamily="34" charset="0"/>
              </a:rPr>
              <a:t> </a:t>
            </a:r>
            <a:r>
              <a:rPr lang="pt-BR" dirty="0">
                <a:latin typeface="Calibri" pitchFamily="34" charset="0"/>
              </a:rPr>
              <a:t>relacionadas explicitamente  </a:t>
            </a:r>
            <a:r>
              <a:rPr lang="pt-BR" dirty="0" err="1">
                <a:latin typeface="Calibri" pitchFamily="34" charset="0"/>
              </a:rPr>
              <a:t>en</a:t>
            </a:r>
            <a:r>
              <a:rPr lang="pt-BR" dirty="0">
                <a:latin typeface="Calibri" pitchFamily="34" charset="0"/>
              </a:rPr>
              <a:t> </a:t>
            </a:r>
            <a:r>
              <a:rPr lang="pt-BR" dirty="0" err="1">
                <a:latin typeface="Calibri" pitchFamily="34" charset="0"/>
              </a:rPr>
              <a:t>los</a:t>
            </a:r>
            <a:r>
              <a:rPr lang="pt-BR" dirty="0">
                <a:latin typeface="Calibri" pitchFamily="34" charset="0"/>
              </a:rPr>
              <a:t> </a:t>
            </a:r>
            <a:r>
              <a:rPr lang="pt-BR" dirty="0" err="1">
                <a:latin typeface="Calibri" pitchFamily="34" charset="0"/>
              </a:rPr>
              <a:t>papers</a:t>
            </a:r>
            <a:r>
              <a:rPr lang="pt-BR" dirty="0">
                <a:latin typeface="Calibri" pitchFamily="34" charset="0"/>
              </a:rPr>
              <a:t> </a:t>
            </a:r>
            <a:r>
              <a:rPr lang="pt-BR" dirty="0" smtClean="0">
                <a:latin typeface="Calibri" pitchFamily="34" charset="0"/>
              </a:rPr>
              <a:t>o divulgadas </a:t>
            </a:r>
            <a:r>
              <a:rPr lang="pt-BR" dirty="0" err="1" smtClean="0">
                <a:latin typeface="Calibri" pitchFamily="34" charset="0"/>
              </a:rPr>
              <a:t>al</a:t>
            </a:r>
            <a:r>
              <a:rPr lang="pt-BR" dirty="0" smtClean="0">
                <a:latin typeface="Calibri" pitchFamily="34" charset="0"/>
              </a:rPr>
              <a:t> público. Por </a:t>
            </a:r>
            <a:r>
              <a:rPr lang="pt-BR" dirty="0" err="1" smtClean="0">
                <a:latin typeface="Calibri" pitchFamily="34" charset="0"/>
              </a:rPr>
              <a:t>ende</a:t>
            </a:r>
            <a:r>
              <a:rPr lang="pt-BR" dirty="0" smtClean="0">
                <a:latin typeface="Calibri" pitchFamily="34" charset="0"/>
              </a:rPr>
              <a:t>, se pretende realizar  una </a:t>
            </a:r>
            <a:r>
              <a:rPr lang="pt-BR" dirty="0" err="1" smtClean="0">
                <a:latin typeface="Calibri" pitchFamily="34" charset="0"/>
              </a:rPr>
              <a:t>aproximación</a:t>
            </a:r>
            <a:r>
              <a:rPr lang="pt-BR" dirty="0" smtClean="0">
                <a:latin typeface="Calibri" pitchFamily="34" charset="0"/>
              </a:rPr>
              <a:t> metodológica.</a:t>
            </a:r>
          </a:p>
          <a:p>
            <a:pPr marL="0" indent="0">
              <a:buNone/>
            </a:pPr>
            <a:endParaRPr lang="es-CO" dirty="0">
              <a:latin typeface="Calibri" pitchFamily="34" charset="0"/>
            </a:endParaRPr>
          </a:p>
          <a:p>
            <a:endParaRPr lang="es-CO" dirty="0" smtClean="0">
              <a:latin typeface="Calibri" pitchFamily="34" charset="0"/>
            </a:endParaRPr>
          </a:p>
          <a:p>
            <a:r>
              <a:rPr lang="es-CO" dirty="0" smtClean="0">
                <a:latin typeface="Calibri" pitchFamily="34" charset="0"/>
              </a:rPr>
              <a:t>No está en el alcance realizar los análisis de gaps, los escalafones ni un </a:t>
            </a:r>
            <a:r>
              <a:rPr lang="es-CO" dirty="0" err="1" smtClean="0">
                <a:latin typeface="Calibri" pitchFamily="34" charset="0"/>
              </a:rPr>
              <a:t>benchmark</a:t>
            </a:r>
            <a:r>
              <a:rPr lang="es-CO" dirty="0" smtClean="0">
                <a:latin typeface="Calibri" pitchFamily="34" charset="0"/>
              </a:rPr>
              <a:t> internacional.</a:t>
            </a:r>
          </a:p>
          <a:p>
            <a:endParaRPr lang="es-CO" dirty="0">
              <a:latin typeface="Calibri" pitchFamily="34" charset="0"/>
            </a:endParaRPr>
          </a:p>
          <a:p>
            <a:endParaRPr lang="es-CO" dirty="0">
              <a:latin typeface="Calibri" pitchFamily="34" charset="0"/>
            </a:endParaRPr>
          </a:p>
        </p:txBody>
      </p:sp>
      <p:sp>
        <p:nvSpPr>
          <p:cNvPr id="4" name="1 Título"/>
          <p:cNvSpPr txBox="1">
            <a:spLocks/>
          </p:cNvSpPr>
          <p:nvPr/>
        </p:nvSpPr>
        <p:spPr>
          <a:xfrm>
            <a:off x="539552" y="2276872"/>
            <a:ext cx="82296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s-CO" dirty="0" smtClean="0"/>
              <a:t>ALCANCE</a:t>
            </a:r>
            <a:endParaRPr lang="es-CO" dirty="0"/>
          </a:p>
        </p:txBody>
      </p:sp>
    </p:spTree>
    <p:extLst>
      <p:ext uri="{BB962C8B-B14F-4D97-AF65-F5344CB8AC3E}">
        <p14:creationId xmlns:p14="http://schemas.microsoft.com/office/powerpoint/2010/main" val="3909708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9024" y="773832"/>
            <a:ext cx="8784976" cy="1143000"/>
          </a:xfrm>
        </p:spPr>
        <p:txBody>
          <a:bodyPr>
            <a:noAutofit/>
          </a:bodyPr>
          <a:lstStyle/>
          <a:p>
            <a:r>
              <a:rPr lang="es-CO" sz="3600" b="1" dirty="0" smtClean="0">
                <a:latin typeface="Calibri" panose="020F0502020204030204" pitchFamily="34" charset="0"/>
              </a:rPr>
              <a:t>EPC</a:t>
            </a:r>
            <a:br>
              <a:rPr lang="es-CO" sz="3600" b="1" dirty="0" smtClean="0">
                <a:latin typeface="Calibri" panose="020F0502020204030204" pitchFamily="34" charset="0"/>
              </a:rPr>
            </a:br>
            <a:r>
              <a:rPr lang="es-CO" sz="3600" b="1" dirty="0" smtClean="0">
                <a:latin typeface="Calibri" panose="020F0502020204030204" pitchFamily="34" charset="0"/>
              </a:rPr>
              <a:t>(</a:t>
            </a:r>
            <a:r>
              <a:rPr lang="es-CO" sz="3600" b="1" spc="-5" dirty="0" err="1">
                <a:latin typeface="Calibri" panose="020F0502020204030204" pitchFamily="34" charset="0"/>
                <a:cs typeface="Tahoma"/>
              </a:rPr>
              <a:t>Equivalen</a:t>
            </a:r>
            <a:r>
              <a:rPr lang="es-CO" sz="3600" b="1" dirty="0" err="1">
                <a:latin typeface="Calibri" panose="020F0502020204030204" pitchFamily="34" charset="0"/>
                <a:cs typeface="Tahoma"/>
              </a:rPr>
              <a:t>t</a:t>
            </a:r>
            <a:r>
              <a:rPr lang="es-CO" sz="3600" b="1" spc="-5" dirty="0">
                <a:latin typeface="Calibri" panose="020F0502020204030204" pitchFamily="34" charset="0"/>
                <a:cs typeface="Tahoma"/>
              </a:rPr>
              <a:t> Pipelin</a:t>
            </a:r>
            <a:r>
              <a:rPr lang="es-CO" sz="3600" b="1" dirty="0">
                <a:latin typeface="Calibri" panose="020F0502020204030204" pitchFamily="34" charset="0"/>
                <a:cs typeface="Tahoma"/>
              </a:rPr>
              <a:t>e</a:t>
            </a:r>
            <a:r>
              <a:rPr lang="es-CO" sz="3600" b="1" spc="-5" dirty="0">
                <a:latin typeface="Calibri" panose="020F0502020204030204" pitchFamily="34" charset="0"/>
                <a:cs typeface="Tahoma"/>
              </a:rPr>
              <a:t> </a:t>
            </a:r>
            <a:r>
              <a:rPr lang="es-CO" sz="3600" b="1" spc="-5" dirty="0" err="1">
                <a:latin typeface="Calibri" panose="020F0502020204030204" pitchFamily="34" charset="0"/>
                <a:cs typeface="Tahoma"/>
              </a:rPr>
              <a:t>Complexit</a:t>
            </a:r>
            <a:r>
              <a:rPr lang="es-CO" sz="3600" b="1" dirty="0" err="1">
                <a:latin typeface="Calibri" panose="020F0502020204030204" pitchFamily="34" charset="0"/>
                <a:cs typeface="Tahoma"/>
              </a:rPr>
              <a:t>y</a:t>
            </a:r>
            <a:r>
              <a:rPr lang="es-CO" sz="3600" b="1" spc="-5" dirty="0">
                <a:latin typeface="Calibri" panose="020F0502020204030204" pitchFamily="34" charset="0"/>
                <a:cs typeface="Tahoma"/>
              </a:rPr>
              <a:t> </a:t>
            </a:r>
            <a:r>
              <a:rPr lang="es-CO" sz="3600" b="1" dirty="0" smtClean="0">
                <a:latin typeface="Calibri" panose="020F0502020204030204" pitchFamily="34" charset="0"/>
                <a:cs typeface="Tahoma"/>
              </a:rPr>
              <a:t>)</a:t>
            </a:r>
            <a:r>
              <a:rPr lang="es-CO" sz="3600" b="1" dirty="0">
                <a:latin typeface="Calibri" panose="020F0502020204030204" pitchFamily="34" charset="0"/>
              </a:rPr>
              <a:t/>
            </a:r>
            <a:br>
              <a:rPr lang="es-CO" sz="3600" b="1" dirty="0">
                <a:latin typeface="Calibri" panose="020F0502020204030204" pitchFamily="34" charset="0"/>
              </a:rPr>
            </a:br>
            <a:r>
              <a:rPr lang="es-CO" sz="3600" b="1" dirty="0">
                <a:latin typeface="Calibri" panose="020F0502020204030204" pitchFamily="34" charset="0"/>
              </a:rPr>
              <a:t> </a:t>
            </a:r>
          </a:p>
        </p:txBody>
      </p:sp>
      <p:sp>
        <p:nvSpPr>
          <p:cNvPr id="3" name="2 Marcador de contenido"/>
          <p:cNvSpPr>
            <a:spLocks noGrp="1"/>
          </p:cNvSpPr>
          <p:nvPr>
            <p:ph idx="1"/>
          </p:nvPr>
        </p:nvSpPr>
        <p:spPr>
          <a:xfrm>
            <a:off x="0" y="1628800"/>
            <a:ext cx="8928992" cy="4525963"/>
          </a:xfrm>
        </p:spPr>
        <p:txBody>
          <a:bodyPr>
            <a:normAutofit fontScale="92500" lnSpcReduction="20000"/>
          </a:bodyPr>
          <a:lstStyle/>
          <a:p>
            <a:pPr algn="just"/>
            <a:r>
              <a:rPr lang="es-CO" dirty="0" smtClean="0">
                <a:latin typeface="Calibri" panose="020F0502020204030204" pitchFamily="34" charset="0"/>
              </a:rPr>
              <a:t>Es un índice multidimensional que permite cuantificar la complejidad de los sistemas y para ello se toman variables físicas de la </a:t>
            </a:r>
            <a:r>
              <a:rPr lang="es-CO" dirty="0">
                <a:latin typeface="Calibri" panose="020F0502020204030204" pitchFamily="34" charset="0"/>
              </a:rPr>
              <a:t>infraestructura de transporte que </a:t>
            </a:r>
            <a:r>
              <a:rPr lang="es-CO" dirty="0" smtClean="0">
                <a:latin typeface="Calibri" panose="020F0502020204030204" pitchFamily="34" charset="0"/>
              </a:rPr>
              <a:t>inciden en los Gastos fijos.</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 Sirve para medir el desempeño </a:t>
            </a:r>
            <a:r>
              <a:rPr lang="es-CO" dirty="0">
                <a:latin typeface="Calibri" panose="020F0502020204030204" pitchFamily="34" charset="0"/>
              </a:rPr>
              <a:t>y</a:t>
            </a:r>
            <a:r>
              <a:rPr lang="es-CO" dirty="0" smtClean="0">
                <a:latin typeface="Calibri" panose="020F0502020204030204" pitchFamily="34" charset="0"/>
              </a:rPr>
              <a:t> nivel de eficiencia de los sistemas, además de permitir un benchmarking mundial.</a:t>
            </a:r>
          </a:p>
          <a:p>
            <a:pPr algn="just"/>
            <a:endParaRPr lang="es-CO" dirty="0">
              <a:latin typeface="Calibri" panose="020F0502020204030204" pitchFamily="34" charset="0"/>
            </a:endParaRPr>
          </a:p>
          <a:p>
            <a:pPr algn="just"/>
            <a:r>
              <a:rPr lang="es-CO" dirty="0" smtClean="0">
                <a:latin typeface="Calibri" panose="020F0502020204030204" pitchFamily="34" charset="0"/>
              </a:rPr>
              <a:t>Su resultado es expresado en dólares americanos.</a:t>
            </a:r>
          </a:p>
          <a:p>
            <a:pPr algn="just"/>
            <a:endParaRPr lang="es-CO" dirty="0">
              <a:latin typeface="Calibri" panose="020F0502020204030204" pitchFamily="34" charset="0"/>
            </a:endParaRPr>
          </a:p>
          <a:p>
            <a:pPr algn="just"/>
            <a:r>
              <a:rPr lang="es-CO" dirty="0" smtClean="0">
                <a:latin typeface="Calibri" panose="020F0502020204030204" pitchFamily="34" charset="0"/>
              </a:rPr>
              <a:t>A 2009, 55 oleoductos de Norteamérica y Europa suministraron información para generar el modelo (Solomon,2011). Con este dato, se generan cuartiles para determinar el grado de eficiencia de las empresas del sector de Oil &amp; gas.</a:t>
            </a:r>
          </a:p>
          <a:p>
            <a:pPr algn="just"/>
            <a:endParaRPr lang="es-CO" dirty="0">
              <a:latin typeface="Calibri" panose="020F0502020204030204" pitchFamily="34" charset="0"/>
            </a:endParaRPr>
          </a:p>
          <a:p>
            <a:pPr algn="just"/>
            <a:endParaRPr lang="es-CO" dirty="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a:latin typeface="Calibri" panose="020F0502020204030204" pitchFamily="34" charset="0"/>
            </a:endParaRPr>
          </a:p>
        </p:txBody>
      </p:sp>
    </p:spTree>
    <p:extLst>
      <p:ext uri="{BB962C8B-B14F-4D97-AF65-F5344CB8AC3E}">
        <p14:creationId xmlns:p14="http://schemas.microsoft.com/office/powerpoint/2010/main" val="4056458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8229600" cy="1143000"/>
          </a:xfrm>
        </p:spPr>
        <p:txBody>
          <a:bodyPr/>
          <a:lstStyle/>
          <a:p>
            <a:r>
              <a:rPr lang="es-CO" dirty="0" smtClean="0"/>
              <a:t>PROPÓSITO</a:t>
            </a:r>
            <a:endParaRPr lang="es-CO" dirty="0"/>
          </a:p>
        </p:txBody>
      </p:sp>
      <p:sp>
        <p:nvSpPr>
          <p:cNvPr id="3" name="2 Marcador de contenido"/>
          <p:cNvSpPr>
            <a:spLocks noGrp="1"/>
          </p:cNvSpPr>
          <p:nvPr>
            <p:ph idx="1"/>
          </p:nvPr>
        </p:nvSpPr>
        <p:spPr>
          <a:xfrm>
            <a:off x="251520" y="1844824"/>
            <a:ext cx="8712968" cy="4824536"/>
          </a:xfrm>
        </p:spPr>
        <p:txBody>
          <a:bodyPr>
            <a:normAutofit/>
          </a:bodyPr>
          <a:lstStyle/>
          <a:p>
            <a:r>
              <a:rPr lang="es-CO" dirty="0" err="1" smtClean="0">
                <a:latin typeface="Calibri" pitchFamily="34" charset="0"/>
              </a:rPr>
              <a:t>Solomon</a:t>
            </a:r>
            <a:r>
              <a:rPr lang="es-CO" dirty="0" smtClean="0">
                <a:latin typeface="Calibri" pitchFamily="34" charset="0"/>
              </a:rPr>
              <a:t> realiza su benchmarking cada 3 años. El modelo permitiría simular el comportamiento del indicador MNVE para cualquier momento del tiempo y por ende, tomar las medidas apropiadas para mejorar o mantener un nivel de eficiencia en los gastos fijos.</a:t>
            </a:r>
          </a:p>
          <a:p>
            <a:endParaRPr lang="es-CO" dirty="0">
              <a:latin typeface="Calibri" pitchFamily="34" charset="0"/>
            </a:endParaRPr>
          </a:p>
          <a:p>
            <a:r>
              <a:rPr lang="es-CO" dirty="0" smtClean="0">
                <a:latin typeface="Calibri" pitchFamily="34" charset="0"/>
              </a:rPr>
              <a:t>Reducirá la subjetividad a la hora de explicar las causas del desempeño de los sistemas y permitiría realizar un benchmarking al interior de la compañía.</a:t>
            </a:r>
            <a:endParaRPr lang="es-CO" dirty="0">
              <a:latin typeface="Calibri" pitchFamily="34" charset="0"/>
            </a:endParaRPr>
          </a:p>
        </p:txBody>
      </p:sp>
    </p:spTree>
    <p:extLst>
      <p:ext uri="{BB962C8B-B14F-4D97-AF65-F5344CB8AC3E}">
        <p14:creationId xmlns:p14="http://schemas.microsoft.com/office/powerpoint/2010/main" val="390970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2793"/>
            <a:ext cx="8784976" cy="1143000"/>
          </a:xfrm>
        </p:spPr>
        <p:txBody>
          <a:bodyPr>
            <a:noAutofit/>
          </a:bodyPr>
          <a:lstStyle/>
          <a:p>
            <a:r>
              <a:rPr lang="es-CO" sz="3600" dirty="0" smtClean="0"/>
              <a:t>EPC vs otros indicadores </a:t>
            </a:r>
            <a:endParaRPr lang="es-CO" sz="3600" dirty="0"/>
          </a:p>
        </p:txBody>
      </p:sp>
      <p:sp>
        <p:nvSpPr>
          <p:cNvPr id="6" name="2 Marcador de contenido"/>
          <p:cNvSpPr>
            <a:spLocks noGrp="1"/>
          </p:cNvSpPr>
          <p:nvPr>
            <p:ph idx="1"/>
          </p:nvPr>
        </p:nvSpPr>
        <p:spPr>
          <a:xfrm>
            <a:off x="2906105" y="3212976"/>
            <a:ext cx="4618223" cy="2697163"/>
          </a:xfrm>
        </p:spPr>
        <p:txBody>
          <a:bodyPr>
            <a:normAutofit/>
          </a:bodyPr>
          <a:lstStyle/>
          <a:p>
            <a:r>
              <a:rPr lang="es-CO" sz="2400" dirty="0" smtClean="0">
                <a:latin typeface="Calibri" panose="020F0502020204030204" pitchFamily="34" charset="0"/>
              </a:rPr>
              <a:t>Gasto / Barriles</a:t>
            </a:r>
          </a:p>
          <a:p>
            <a:r>
              <a:rPr lang="es-CO" sz="2400" dirty="0" smtClean="0">
                <a:latin typeface="Calibri" panose="020F0502020204030204" pitchFamily="34" charset="0"/>
              </a:rPr>
              <a:t>Gasto / Km recorridos</a:t>
            </a:r>
          </a:p>
          <a:p>
            <a:r>
              <a:rPr lang="es-CO" sz="2400" dirty="0" smtClean="0">
                <a:latin typeface="Calibri" panose="020F0502020204030204" pitchFamily="34" charset="0"/>
              </a:rPr>
              <a:t>Gasto / Diámetro*Km </a:t>
            </a:r>
          </a:p>
          <a:p>
            <a:r>
              <a:rPr lang="es-CO" sz="2400" dirty="0" smtClean="0">
                <a:latin typeface="Calibri" panose="020F0502020204030204" pitchFamily="34" charset="0"/>
              </a:rPr>
              <a:t>Gasto / Barriles*Km </a:t>
            </a:r>
          </a:p>
          <a:p>
            <a:r>
              <a:rPr lang="es-CO" sz="2400" dirty="0" smtClean="0">
                <a:latin typeface="Calibri" panose="020F0502020204030204" pitchFamily="34" charset="0"/>
              </a:rPr>
              <a:t>Gasto / Valor de reposición</a:t>
            </a:r>
            <a:endParaRPr lang="es-CO" sz="2400" dirty="0">
              <a:latin typeface="Calibri" panose="020F0502020204030204" pitchFamily="34" charset="0"/>
            </a:endParaRPr>
          </a:p>
        </p:txBody>
      </p:sp>
      <p:graphicFrame>
        <p:nvGraphicFramePr>
          <p:cNvPr id="8" name="Chart 2"/>
          <p:cNvGraphicFramePr>
            <a:graphicFrameLocks/>
          </p:cNvGraphicFramePr>
          <p:nvPr>
            <p:extLst>
              <p:ext uri="{D42A27DB-BD31-4B8C-83A1-F6EECF244321}">
                <p14:modId xmlns:p14="http://schemas.microsoft.com/office/powerpoint/2010/main" val="385299884"/>
              </p:ext>
            </p:extLst>
          </p:nvPr>
        </p:nvGraphicFramePr>
        <p:xfrm>
          <a:off x="251520" y="1052736"/>
          <a:ext cx="8892480" cy="5229201"/>
        </p:xfrm>
        <a:graphic>
          <a:graphicData uri="http://schemas.openxmlformats.org/drawingml/2006/chart">
            <c:chart xmlns:c="http://schemas.openxmlformats.org/drawingml/2006/chart" xmlns:r="http://schemas.openxmlformats.org/officeDocument/2006/relationships" r:id="rId2"/>
          </a:graphicData>
        </a:graphic>
      </p:graphicFrame>
      <p:sp>
        <p:nvSpPr>
          <p:cNvPr id="9" name="6 CuadroTexto"/>
          <p:cNvSpPr txBox="1"/>
          <p:nvPr/>
        </p:nvSpPr>
        <p:spPr>
          <a:xfrm>
            <a:off x="467544" y="6105490"/>
            <a:ext cx="7776864" cy="70788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CO" sz="2000" dirty="0" smtClean="0">
                <a:latin typeface="Calibri" panose="020F0502020204030204" pitchFamily="34" charset="0"/>
              </a:rPr>
              <a:t>Tipo de terreno, características de la tubería, paso por zonas urbanas y ríos, valor de los equipos…?</a:t>
            </a:r>
            <a:endParaRPr lang="es-CO" sz="2000" dirty="0">
              <a:latin typeface="Calibri" panose="020F0502020204030204" pitchFamily="34" charset="0"/>
            </a:endParaRPr>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245" y="1484784"/>
            <a:ext cx="8103462" cy="5256584"/>
          </a:xfrm>
          <a:prstGeom prst="rect">
            <a:avLst/>
          </a:prstGeom>
        </p:spPr>
      </p:pic>
      <p:sp>
        <p:nvSpPr>
          <p:cNvPr id="3" name="CuadroTexto 2"/>
          <p:cNvSpPr txBox="1"/>
          <p:nvPr/>
        </p:nvSpPr>
        <p:spPr>
          <a:xfrm>
            <a:off x="6804248" y="6394856"/>
            <a:ext cx="2339752" cy="369332"/>
          </a:xfrm>
          <a:prstGeom prst="rect">
            <a:avLst/>
          </a:prstGeom>
          <a:noFill/>
        </p:spPr>
        <p:txBody>
          <a:bodyPr wrap="square" rtlCol="0">
            <a:spAutoFit/>
          </a:bodyPr>
          <a:lstStyle/>
          <a:p>
            <a:r>
              <a:rPr lang="es-CO" dirty="0" smtClean="0"/>
              <a:t>Solomon, 2004</a:t>
            </a:r>
            <a:endParaRPr lang="es-CO" dirty="0"/>
          </a:p>
        </p:txBody>
      </p:sp>
    </p:spTree>
    <p:extLst>
      <p:ext uri="{BB962C8B-B14F-4D97-AF65-F5344CB8AC3E}">
        <p14:creationId xmlns:p14="http://schemas.microsoft.com/office/powerpoint/2010/main" val="39834622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20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build="allAtOnce"/>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15" y="1703456"/>
            <a:ext cx="4602480" cy="2731008"/>
          </a:xfrm>
          <a:prstGeom prst="rect">
            <a:avLst/>
          </a:prstGeom>
        </p:spPr>
      </p:pic>
      <p:sp>
        <p:nvSpPr>
          <p:cNvPr id="2" name="1 Título"/>
          <p:cNvSpPr>
            <a:spLocks noGrp="1"/>
          </p:cNvSpPr>
          <p:nvPr>
            <p:ph type="title"/>
          </p:nvPr>
        </p:nvSpPr>
        <p:spPr>
          <a:xfrm>
            <a:off x="611560" y="125760"/>
            <a:ext cx="8784976" cy="1143000"/>
          </a:xfrm>
        </p:spPr>
        <p:txBody>
          <a:bodyPr>
            <a:noAutofit/>
          </a:bodyPr>
          <a:lstStyle/>
          <a:p>
            <a:r>
              <a:rPr lang="es-CO" sz="3600" dirty="0" smtClean="0">
                <a:latin typeface="Calibri" panose="020F0502020204030204" pitchFamily="34" charset="0"/>
              </a:rPr>
              <a:t>EPC vs otros indicadores </a:t>
            </a:r>
            <a:endParaRPr lang="es-CO" sz="3600" dirty="0">
              <a:latin typeface="Calibri" panose="020F0502020204030204" pitchFamily="34" charset="0"/>
            </a:endParaRPr>
          </a:p>
        </p:txBody>
      </p:sp>
      <p:sp>
        <p:nvSpPr>
          <p:cNvPr id="5" name="4 CuadroTexto"/>
          <p:cNvSpPr txBox="1"/>
          <p:nvPr/>
        </p:nvSpPr>
        <p:spPr>
          <a:xfrm>
            <a:off x="251520" y="4365104"/>
            <a:ext cx="2664296" cy="261610"/>
          </a:xfrm>
          <a:prstGeom prst="rect">
            <a:avLst/>
          </a:prstGeom>
          <a:noFill/>
        </p:spPr>
        <p:txBody>
          <a:bodyPr wrap="square" rtlCol="0">
            <a:spAutoFit/>
          </a:bodyPr>
          <a:lstStyle/>
          <a:p>
            <a:r>
              <a:rPr lang="es-CO" sz="1100" dirty="0" smtClean="0">
                <a:latin typeface="Calibri" panose="020F0502020204030204" pitchFamily="34" charset="0"/>
              </a:rPr>
              <a:t>Fuente. Solomon, 2004</a:t>
            </a:r>
            <a:endParaRPr lang="es-CO" sz="1100" dirty="0">
              <a:latin typeface="Calibri" panose="020F0502020204030204" pitchFamily="34" charset="0"/>
            </a:endParaRPr>
          </a:p>
        </p:txBody>
      </p:sp>
      <p:sp>
        <p:nvSpPr>
          <p:cNvPr id="3" name="2 Rectángulo"/>
          <p:cNvSpPr/>
          <p:nvPr/>
        </p:nvSpPr>
        <p:spPr>
          <a:xfrm>
            <a:off x="76355" y="3858579"/>
            <a:ext cx="4598801" cy="504056"/>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Calibri" panose="020F0502020204030204" pitchFamily="34" charset="0"/>
            </a:endParaRPr>
          </a:p>
        </p:txBody>
      </p:sp>
      <p:sp>
        <p:nvSpPr>
          <p:cNvPr id="9" name="8 Flecha abajo"/>
          <p:cNvSpPr/>
          <p:nvPr/>
        </p:nvSpPr>
        <p:spPr>
          <a:xfrm>
            <a:off x="2411760" y="4221088"/>
            <a:ext cx="720080"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Calibri" panose="020F0502020204030204" pitchFamily="34" charset="0"/>
            </a:endParaRPr>
          </a:p>
        </p:txBody>
      </p:sp>
      <p:sp>
        <p:nvSpPr>
          <p:cNvPr id="10" name="9 Flecha abajo"/>
          <p:cNvSpPr/>
          <p:nvPr/>
        </p:nvSpPr>
        <p:spPr>
          <a:xfrm rot="16200000">
            <a:off x="4716016" y="2852936"/>
            <a:ext cx="720080" cy="1440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atin typeface="Calibri" panose="020F0502020204030204" pitchFamily="34" charset="0"/>
            </a:endParaRPr>
          </a:p>
        </p:txBody>
      </p:sp>
      <p:sp>
        <p:nvSpPr>
          <p:cNvPr id="11" name="10 CuadroTexto"/>
          <p:cNvSpPr txBox="1"/>
          <p:nvPr/>
        </p:nvSpPr>
        <p:spPr>
          <a:xfrm>
            <a:off x="179512" y="5373216"/>
            <a:ext cx="4392488" cy="1200329"/>
          </a:xfrm>
          <a:prstGeom prst="rect">
            <a:avLst/>
          </a:prstGeom>
          <a:noFill/>
        </p:spPr>
        <p:txBody>
          <a:bodyPr wrap="square" rtlCol="0">
            <a:spAutoFit/>
          </a:bodyPr>
          <a:lstStyle/>
          <a:p>
            <a:r>
              <a:rPr lang="es-CO" dirty="0" smtClean="0">
                <a:latin typeface="Calibri" panose="020F0502020204030204" pitchFamily="34" charset="0"/>
              </a:rPr>
              <a:t>Coeficiente de determinación: Porcentaje que muestra que tanto las variables X explican las variaciones de Y. Se quiere que sean lo más cercana a 1.</a:t>
            </a:r>
            <a:endParaRPr lang="es-CO" dirty="0">
              <a:latin typeface="Calibri" panose="020F0502020204030204" pitchFamily="34" charset="0"/>
            </a:endParaRPr>
          </a:p>
        </p:txBody>
      </p:sp>
      <p:sp>
        <p:nvSpPr>
          <p:cNvPr id="12" name="11 CuadroTexto"/>
          <p:cNvSpPr txBox="1"/>
          <p:nvPr/>
        </p:nvSpPr>
        <p:spPr>
          <a:xfrm>
            <a:off x="5796136" y="3068960"/>
            <a:ext cx="3096344" cy="1477328"/>
          </a:xfrm>
          <a:prstGeom prst="rect">
            <a:avLst/>
          </a:prstGeom>
          <a:noFill/>
        </p:spPr>
        <p:txBody>
          <a:bodyPr wrap="square" rtlCol="0">
            <a:spAutoFit/>
          </a:bodyPr>
          <a:lstStyle/>
          <a:p>
            <a:r>
              <a:rPr lang="es-CO" dirty="0" smtClean="0">
                <a:latin typeface="Calibri" panose="020F0502020204030204" pitchFamily="34" charset="0"/>
              </a:rPr>
              <a:t>Error estándar: Que tan dispersos están los puntos respecto a su media (promedio). Se quiere que sea lo más cercana a 0.</a:t>
            </a:r>
            <a:endParaRPr lang="es-CO" dirty="0">
              <a:latin typeface="Calibri" panose="020F0502020204030204" pitchFamily="34" charset="0"/>
            </a:endParaRPr>
          </a:p>
        </p:txBody>
      </p:sp>
    </p:spTree>
    <p:extLst>
      <p:ext uri="{BB962C8B-B14F-4D97-AF65-F5344CB8AC3E}">
        <p14:creationId xmlns:p14="http://schemas.microsoft.com/office/powerpoint/2010/main" val="3983462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9" grpId="0" animBg="1"/>
      <p:bldP spid="10" grpId="0" animBg="1"/>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69776"/>
            <a:ext cx="8229600" cy="1143000"/>
          </a:xfrm>
        </p:spPr>
        <p:txBody>
          <a:bodyPr/>
          <a:lstStyle/>
          <a:p>
            <a:pPr algn="ctr"/>
            <a:r>
              <a:rPr lang="es-CO" dirty="0" smtClean="0"/>
              <a:t>COMO CALCULAR EL EPC</a:t>
            </a:r>
            <a:endParaRPr lang="es-CO" dirty="0"/>
          </a:p>
        </p:txBody>
      </p:sp>
      <p:pic>
        <p:nvPicPr>
          <p:cNvPr id="21506" name="Picture 2" descr="http://imagenes.colombia.interlatin.com/sdi/2012/07/11/0dbdbf219211474db2ab116ef904f74b.jpg"/>
          <p:cNvPicPr>
            <a:picLocks noChangeAspect="1" noChangeArrowheads="1"/>
          </p:cNvPicPr>
          <p:nvPr/>
        </p:nvPicPr>
        <p:blipFill>
          <a:blip r:embed="rId2" cstate="print"/>
          <a:srcRect/>
          <a:stretch>
            <a:fillRect/>
          </a:stretch>
        </p:blipFill>
        <p:spPr bwMode="auto">
          <a:xfrm>
            <a:off x="467544" y="1628800"/>
            <a:ext cx="8064896" cy="5229200"/>
          </a:xfrm>
          <a:prstGeom prst="rect">
            <a:avLst/>
          </a:prstGeom>
          <a:noFill/>
        </p:spPr>
      </p:pic>
      <p:sp>
        <p:nvSpPr>
          <p:cNvPr id="4" name="3 CuadroTexto"/>
          <p:cNvSpPr txBox="1"/>
          <p:nvPr/>
        </p:nvSpPr>
        <p:spPr>
          <a:xfrm>
            <a:off x="467544" y="5445224"/>
            <a:ext cx="3203848" cy="646331"/>
          </a:xfrm>
          <a:prstGeom prst="rect">
            <a:avLst/>
          </a:prstGeom>
          <a:noFill/>
        </p:spPr>
        <p:txBody>
          <a:bodyPr wrap="square" rtlCol="0">
            <a:spAutoFit/>
          </a:bodyPr>
          <a:lstStyle/>
          <a:p>
            <a:r>
              <a:rPr lang="es-CO" b="1" dirty="0" smtClean="0">
                <a:solidFill>
                  <a:schemeClr val="bg1"/>
                </a:solidFill>
              </a:rPr>
              <a:t>Oleoducto </a:t>
            </a:r>
          </a:p>
          <a:p>
            <a:r>
              <a:rPr lang="es-CO" b="1" dirty="0" smtClean="0">
                <a:solidFill>
                  <a:schemeClr val="bg1"/>
                </a:solidFill>
              </a:rPr>
              <a:t>Bicentenario</a:t>
            </a:r>
            <a:endParaRPr lang="es-CO" b="1" dirty="0">
              <a:solidFill>
                <a:schemeClr val="bg1"/>
              </a:solidFill>
            </a:endParaRPr>
          </a:p>
        </p:txBody>
      </p:sp>
    </p:spTree>
    <p:extLst>
      <p:ext uri="{BB962C8B-B14F-4D97-AF65-F5344CB8AC3E}">
        <p14:creationId xmlns:p14="http://schemas.microsoft.com/office/powerpoint/2010/main" val="1591521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2" descr="O:\William Melendez\FOTOS ECP\20130313_102953.jpg"/>
          <p:cNvPicPr>
            <a:picLocks noChangeAspect="1" noChangeArrowheads="1"/>
          </p:cNvPicPr>
          <p:nvPr/>
        </p:nvPicPr>
        <p:blipFill>
          <a:blip r:embed="rId2" cstate="print"/>
          <a:srcRect t="6796" r="3031"/>
          <a:stretch>
            <a:fillRect/>
          </a:stretch>
        </p:blipFill>
        <p:spPr bwMode="auto">
          <a:xfrm>
            <a:off x="0" y="0"/>
            <a:ext cx="9144000" cy="6858000"/>
          </a:xfrm>
          <a:prstGeom prst="rect">
            <a:avLst/>
          </a:prstGeom>
          <a:noFill/>
        </p:spPr>
      </p:pic>
      <p:sp>
        <p:nvSpPr>
          <p:cNvPr id="2" name="Título 1"/>
          <p:cNvSpPr>
            <a:spLocks noGrp="1"/>
          </p:cNvSpPr>
          <p:nvPr>
            <p:ph type="title"/>
          </p:nvPr>
        </p:nvSpPr>
        <p:spPr>
          <a:xfrm>
            <a:off x="539552" y="0"/>
            <a:ext cx="8229600" cy="1143000"/>
          </a:xfrm>
        </p:spPr>
        <p:txBody>
          <a:bodyPr/>
          <a:lstStyle/>
          <a:p>
            <a:r>
              <a:rPr lang="es-CO" dirty="0" smtClean="0">
                <a:solidFill>
                  <a:schemeClr val="bg1"/>
                </a:solidFill>
                <a:latin typeface="Calibri" panose="020F0502020204030204" pitchFamily="34" charset="0"/>
              </a:rPr>
              <a:t>INDICE</a:t>
            </a:r>
            <a:endParaRPr lang="es-CO" dirty="0">
              <a:solidFill>
                <a:schemeClr val="bg1"/>
              </a:solidFill>
              <a:latin typeface="Calibri" panose="020F0502020204030204" pitchFamily="34" charset="0"/>
            </a:endParaRPr>
          </a:p>
        </p:txBody>
      </p:sp>
      <p:graphicFrame>
        <p:nvGraphicFramePr>
          <p:cNvPr id="6" name="Diagram 2"/>
          <p:cNvGraphicFramePr/>
          <p:nvPr>
            <p:extLst>
              <p:ext uri="{D42A27DB-BD31-4B8C-83A1-F6EECF244321}">
                <p14:modId xmlns:p14="http://schemas.microsoft.com/office/powerpoint/2010/main" val="2434910379"/>
              </p:ext>
            </p:extLst>
          </p:nvPr>
        </p:nvGraphicFramePr>
        <p:xfrm>
          <a:off x="4499992" y="3761656"/>
          <a:ext cx="4608512"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CuadroTexto"/>
          <p:cNvSpPr txBox="1"/>
          <p:nvPr/>
        </p:nvSpPr>
        <p:spPr>
          <a:xfrm>
            <a:off x="0" y="6211669"/>
            <a:ext cx="3275856" cy="646331"/>
          </a:xfrm>
          <a:prstGeom prst="rect">
            <a:avLst/>
          </a:prstGeom>
          <a:noFill/>
        </p:spPr>
        <p:txBody>
          <a:bodyPr wrap="square" rtlCol="0">
            <a:spAutoFit/>
          </a:bodyPr>
          <a:lstStyle/>
          <a:p>
            <a:r>
              <a:rPr lang="es-CO" dirty="0" smtClean="0">
                <a:solidFill>
                  <a:schemeClr val="bg1"/>
                </a:solidFill>
              </a:rPr>
              <a:t>ESTACIÓN MANIZALES</a:t>
            </a:r>
          </a:p>
          <a:p>
            <a:r>
              <a:rPr lang="es-CO" dirty="0" smtClean="0">
                <a:solidFill>
                  <a:schemeClr val="bg1"/>
                </a:solidFill>
              </a:rPr>
              <a:t>(ECOPETROL-TERPEL)</a:t>
            </a:r>
            <a:endParaRPr lang="es-CO" dirty="0">
              <a:solidFill>
                <a:schemeClr val="bg1"/>
              </a:solidFill>
            </a:endParaRPr>
          </a:p>
        </p:txBody>
      </p:sp>
    </p:spTree>
    <p:extLst>
      <p:ext uri="{BB962C8B-B14F-4D97-AF65-F5344CB8AC3E}">
        <p14:creationId xmlns:p14="http://schemas.microsoft.com/office/powerpoint/2010/main" val="11496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162272"/>
            <a:ext cx="8784976" cy="1143000"/>
          </a:xfrm>
        </p:spPr>
        <p:txBody>
          <a:bodyPr>
            <a:noAutofit/>
          </a:bodyPr>
          <a:lstStyle/>
          <a:p>
            <a:r>
              <a:rPr lang="es-CO" sz="3200" dirty="0" smtClean="0"/>
              <a:t>REGRESIÓN LINEAL</a:t>
            </a:r>
            <a:endParaRPr lang="es-CO" sz="3200" dirty="0"/>
          </a:p>
        </p:txBody>
      </p:sp>
      <p:sp>
        <p:nvSpPr>
          <p:cNvPr id="3" name="2 Marcador de contenido"/>
          <p:cNvSpPr>
            <a:spLocks noGrp="1"/>
          </p:cNvSpPr>
          <p:nvPr>
            <p:ph idx="1"/>
          </p:nvPr>
        </p:nvSpPr>
        <p:spPr>
          <a:xfrm>
            <a:off x="141065" y="1124744"/>
            <a:ext cx="9036496" cy="1728192"/>
          </a:xfrm>
        </p:spPr>
        <p:txBody>
          <a:bodyPr>
            <a:noAutofit/>
          </a:bodyPr>
          <a:lstStyle/>
          <a:p>
            <a:pPr marL="0" indent="0">
              <a:buNone/>
            </a:pPr>
            <a:r>
              <a:rPr lang="es-CO" sz="1800" dirty="0" smtClean="0">
                <a:latin typeface="+mj-lt"/>
              </a:rPr>
              <a:t>Permite observar como una variable X altera a una variable Y.</a:t>
            </a:r>
            <a:endParaRPr lang="es-CO" sz="1800" dirty="0">
              <a:latin typeface="+mj-lt"/>
            </a:endParaRPr>
          </a:p>
          <a:p>
            <a:pPr marL="0" indent="0">
              <a:buNone/>
            </a:pPr>
            <a:endParaRPr lang="es-CO" sz="1800" dirty="0" smtClean="0">
              <a:latin typeface="+mj-lt"/>
            </a:endParaRPr>
          </a:p>
          <a:p>
            <a:pPr marL="0" indent="0">
              <a:buNone/>
            </a:pPr>
            <a:r>
              <a:rPr lang="es-CO" sz="1800" dirty="0" smtClean="0">
                <a:latin typeface="+mj-lt"/>
              </a:rPr>
              <a:t>Por ejemplo: 	La inflación como afecta la tasa de desempleo</a:t>
            </a:r>
          </a:p>
          <a:p>
            <a:pPr marL="0" indent="0">
              <a:buNone/>
            </a:pPr>
            <a:r>
              <a:rPr lang="es-CO" sz="1800" dirty="0">
                <a:latin typeface="+mj-lt"/>
              </a:rPr>
              <a:t>	</a:t>
            </a:r>
            <a:r>
              <a:rPr lang="es-CO" sz="1800" dirty="0" smtClean="0">
                <a:latin typeface="+mj-lt"/>
              </a:rPr>
              <a:t>	La cantidad de barriles de petróleo como afecta al PIB</a:t>
            </a:r>
          </a:p>
          <a:p>
            <a:pPr marL="0" indent="0">
              <a:buNone/>
            </a:pPr>
            <a:r>
              <a:rPr lang="es-CO" sz="1800" dirty="0">
                <a:latin typeface="+mj-lt"/>
              </a:rPr>
              <a:t>	</a:t>
            </a:r>
            <a:r>
              <a:rPr lang="es-CO" sz="1800" dirty="0" smtClean="0">
                <a:latin typeface="+mj-lt"/>
              </a:rPr>
              <a:t>	El diámetro, longitud de la tubería, #bombas….. como afectan mis gastos.</a:t>
            </a:r>
          </a:p>
          <a:p>
            <a:pPr marL="0" indent="0">
              <a:buNone/>
            </a:pPr>
            <a:r>
              <a:rPr lang="es-CO" sz="1800" dirty="0">
                <a:latin typeface="+mj-lt"/>
              </a:rPr>
              <a:t>	</a:t>
            </a:r>
            <a:endParaRPr lang="es-CO" sz="1800" dirty="0" smtClean="0">
              <a:latin typeface="+mj-lt"/>
            </a:endParaRPr>
          </a:p>
          <a:p>
            <a:pPr marL="0" indent="0">
              <a:buNone/>
            </a:pPr>
            <a:endParaRPr lang="es-CO" sz="1800" dirty="0">
              <a:latin typeface="+mj-lt"/>
            </a:endParaRPr>
          </a:p>
        </p:txBody>
      </p:sp>
      <p:sp>
        <p:nvSpPr>
          <p:cNvPr id="4" name="2 Marcador de contenido"/>
          <p:cNvSpPr txBox="1">
            <a:spLocks/>
          </p:cNvSpPr>
          <p:nvPr/>
        </p:nvSpPr>
        <p:spPr>
          <a:xfrm>
            <a:off x="323528" y="5013176"/>
            <a:ext cx="8100392" cy="43204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ctr">
              <a:buFont typeface="Wingdings 2"/>
              <a:buNone/>
            </a:pPr>
            <a:r>
              <a:rPr lang="es-CO" sz="2000" dirty="0" smtClean="0">
                <a:latin typeface="+mj-lt"/>
              </a:rPr>
              <a:t>EJEMPLO: CUANTO SON LOS COSTOS TOTALES DE TRANSPORTAR X CANTIDAD DE BARRILES DE PETRÓLEO</a:t>
            </a:r>
          </a:p>
          <a:p>
            <a:pPr marL="0" indent="0" algn="ctr">
              <a:buFont typeface="Wingdings 2"/>
              <a:buNone/>
            </a:pPr>
            <a:endParaRPr lang="es-CO" sz="2000" dirty="0">
              <a:latin typeface="+mj-lt"/>
            </a:endParaRPr>
          </a:p>
        </p:txBody>
      </p:sp>
      <p:sp>
        <p:nvSpPr>
          <p:cNvPr id="8" name="Flecha abajo 7"/>
          <p:cNvSpPr/>
          <p:nvPr/>
        </p:nvSpPr>
        <p:spPr>
          <a:xfrm>
            <a:off x="1763688" y="3930589"/>
            <a:ext cx="360040" cy="3369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400">
              <a:latin typeface="+mj-lt"/>
            </a:endParaRPr>
          </a:p>
        </p:txBody>
      </p:sp>
      <p:sp>
        <p:nvSpPr>
          <p:cNvPr id="9" name="CuadroTexto 8"/>
          <p:cNvSpPr txBox="1"/>
          <p:nvPr/>
        </p:nvSpPr>
        <p:spPr>
          <a:xfrm>
            <a:off x="1439652" y="4290629"/>
            <a:ext cx="1008112" cy="307777"/>
          </a:xfrm>
          <a:prstGeom prst="rect">
            <a:avLst/>
          </a:prstGeom>
          <a:noFill/>
        </p:spPr>
        <p:txBody>
          <a:bodyPr wrap="square" rtlCol="0">
            <a:spAutoFit/>
          </a:bodyPr>
          <a:lstStyle/>
          <a:p>
            <a:r>
              <a:rPr lang="es-CO" sz="1400" dirty="0" smtClean="0">
                <a:latin typeface="+mj-lt"/>
              </a:rPr>
              <a:t>Intercepto</a:t>
            </a:r>
            <a:endParaRPr lang="es-CO" sz="1400" dirty="0">
              <a:latin typeface="+mj-lt"/>
            </a:endParaRPr>
          </a:p>
        </p:txBody>
      </p:sp>
      <p:sp>
        <p:nvSpPr>
          <p:cNvPr id="10" name="Flecha abajo 9"/>
          <p:cNvSpPr/>
          <p:nvPr/>
        </p:nvSpPr>
        <p:spPr>
          <a:xfrm>
            <a:off x="2447764" y="3930589"/>
            <a:ext cx="360040" cy="3369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400">
              <a:latin typeface="+mj-lt"/>
            </a:endParaRPr>
          </a:p>
        </p:txBody>
      </p:sp>
      <p:sp>
        <p:nvSpPr>
          <p:cNvPr id="11" name="CuadroTexto 10"/>
          <p:cNvSpPr txBox="1"/>
          <p:nvPr/>
        </p:nvSpPr>
        <p:spPr>
          <a:xfrm>
            <a:off x="2339752" y="4290628"/>
            <a:ext cx="1008112" cy="307777"/>
          </a:xfrm>
          <a:prstGeom prst="rect">
            <a:avLst/>
          </a:prstGeom>
          <a:noFill/>
        </p:spPr>
        <p:txBody>
          <a:bodyPr wrap="square" rtlCol="0">
            <a:spAutoFit/>
          </a:bodyPr>
          <a:lstStyle/>
          <a:p>
            <a:r>
              <a:rPr lang="es-CO" sz="1400" dirty="0" smtClean="0">
                <a:latin typeface="+mj-lt"/>
              </a:rPr>
              <a:t>Pendiente</a:t>
            </a:r>
            <a:endParaRPr lang="es-CO" sz="1400" dirty="0">
              <a:latin typeface="+mj-lt"/>
            </a:endParaRPr>
          </a:p>
        </p:txBody>
      </p:sp>
      <mc:AlternateContent xmlns:mc="http://schemas.openxmlformats.org/markup-compatibility/2006" xmlns:a14="http://schemas.microsoft.com/office/drawing/2010/main">
        <mc:Choice Requires="a14">
          <p:sp>
            <p:nvSpPr>
              <p:cNvPr id="12" name="CuadroTexto 11"/>
              <p:cNvSpPr txBox="1"/>
              <p:nvPr/>
            </p:nvSpPr>
            <p:spPr>
              <a:xfrm>
                <a:off x="565338" y="6104909"/>
                <a:ext cx="8043933" cy="492443"/>
              </a:xfrm>
              <a:prstGeom prst="rect">
                <a:avLst/>
              </a:prstGeom>
              <a:noFill/>
            </p:spPr>
            <p:txBody>
              <a:bodyPr wrap="none" lIns="0" tIns="0" rIns="0" bIns="0" rtlCol="0">
                <a:spAutoFit/>
              </a:bodyPr>
              <a:lstStyle/>
              <a:p>
                <a:r>
                  <a:rPr lang="es-CO" sz="3200" dirty="0" smtClean="0">
                    <a:latin typeface="+mj-lt"/>
                  </a:rPr>
                  <a:t>Costos totales</a:t>
                </a:r>
                <a14:m>
                  <m:oMath xmlns:m="http://schemas.openxmlformats.org/officeDocument/2006/math">
                    <m:r>
                      <a:rPr lang="es-CO" sz="2800" i="1" smtClean="0">
                        <a:latin typeface="Cambria Math" panose="02040503050406030204" pitchFamily="18" charset="0"/>
                      </a:rPr>
                      <m:t>=</m:t>
                    </m:r>
                    <m:r>
                      <a:rPr lang="es-CO" sz="2800" i="1" smtClean="0">
                        <a:latin typeface="Cambria Math" panose="02040503050406030204" pitchFamily="18" charset="0"/>
                      </a:rPr>
                      <m:t>𝐶𝑜𝑠𝑡𝑜𝑠</m:t>
                    </m:r>
                    <m:r>
                      <a:rPr lang="es-CO" sz="2800" b="0" i="1" smtClean="0">
                        <a:latin typeface="Cambria Math" panose="02040503050406030204" pitchFamily="18" charset="0"/>
                      </a:rPr>
                      <m:t> </m:t>
                    </m:r>
                    <m:r>
                      <a:rPr lang="es-CO" sz="2800" b="0" i="1" smtClean="0">
                        <a:latin typeface="Cambria Math" panose="02040503050406030204" pitchFamily="18" charset="0"/>
                      </a:rPr>
                      <m:t>𝑓𝑖𝑗𝑜𝑠</m:t>
                    </m:r>
                    <m:r>
                      <a:rPr lang="es-CO" sz="2800" b="0" i="1" smtClean="0">
                        <a:latin typeface="Cambria Math" panose="02040503050406030204" pitchFamily="18" charset="0"/>
                      </a:rPr>
                      <m:t>+</m:t>
                    </m:r>
                    <m:r>
                      <m:rPr>
                        <m:sty m:val="p"/>
                      </m:rPr>
                      <a:rPr lang="el-GR" sz="2800" b="0" i="1" smtClean="0">
                        <a:latin typeface="Cambria Math" panose="02040503050406030204" pitchFamily="18" charset="0"/>
                      </a:rPr>
                      <m:t>β</m:t>
                    </m:r>
                    <m:r>
                      <a:rPr lang="es-CO" sz="2800" b="0" i="1" baseline="-25000" smtClean="0">
                        <a:latin typeface="Cambria Math" panose="02040503050406030204" pitchFamily="18" charset="0"/>
                      </a:rPr>
                      <m:t>1</m:t>
                    </m:r>
                    <m:r>
                      <a:rPr lang="es-CO" sz="2800" b="0" i="1" smtClean="0">
                        <a:latin typeface="Cambria Math" panose="02040503050406030204" pitchFamily="18" charset="0"/>
                      </a:rPr>
                      <m:t>𝑏𝑎𝑟𝑟𝑖𝑙𝑒𝑠</m:t>
                    </m:r>
                    <m:r>
                      <a:rPr lang="es-CO" sz="2800" b="0" i="1" smtClean="0">
                        <a:latin typeface="Cambria Math" panose="02040503050406030204" pitchFamily="18" charset="0"/>
                      </a:rPr>
                      <m:t>+</m:t>
                    </m:r>
                    <m:r>
                      <a:rPr lang="es-CO" sz="2800" b="0" i="1" smtClean="0">
                        <a:latin typeface="Cambria Math" panose="02040503050406030204" pitchFamily="18" charset="0"/>
                      </a:rPr>
                      <m:t>𝑒𝑟𝑟𝑜𝑟</m:t>
                    </m:r>
                  </m:oMath>
                </a14:m>
                <a:endParaRPr lang="es-CO" sz="3200" dirty="0">
                  <a:latin typeface="+mj-lt"/>
                </a:endParaRPr>
              </a:p>
            </p:txBody>
          </p:sp>
        </mc:Choice>
        <mc:Fallback xmlns="">
          <p:sp>
            <p:nvSpPr>
              <p:cNvPr id="12" name="CuadroTexto 11"/>
              <p:cNvSpPr txBox="1">
                <a:spLocks noRot="1" noChangeAspect="1" noMove="1" noResize="1" noEditPoints="1" noAdjustHandles="1" noChangeArrowheads="1" noChangeShapeType="1" noTextEdit="1"/>
              </p:cNvSpPr>
              <p:nvPr/>
            </p:nvSpPr>
            <p:spPr>
              <a:xfrm>
                <a:off x="565338" y="6104909"/>
                <a:ext cx="8043933" cy="492443"/>
              </a:xfrm>
              <a:prstGeom prst="rect">
                <a:avLst/>
              </a:prstGeom>
              <a:blipFill rotWithShape="0">
                <a:blip r:embed="rId2" cstate="print"/>
                <a:stretch>
                  <a:fillRect l="-3108" t="-24691" b="-49383"/>
                </a:stretch>
              </a:blipFill>
            </p:spPr>
            <p:txBody>
              <a:bodyPr/>
              <a:lstStyle/>
              <a:p>
                <a:r>
                  <a:rPr lang="es-CO">
                    <a:noFill/>
                  </a:rPr>
                  <a:t> </a:t>
                </a:r>
              </a:p>
            </p:txBody>
          </p:sp>
        </mc:Fallback>
      </mc:AlternateContent>
      <p:sp>
        <p:nvSpPr>
          <p:cNvPr id="13" name="CuadroTexto 5"/>
          <p:cNvSpPr txBox="1">
            <a:spLocks noRot="1" noChangeAspect="1" noMove="1" noResize="1" noEditPoints="1" noAdjustHandles="1" noChangeArrowheads="1" noChangeShapeType="1" noTextEdit="1"/>
          </p:cNvSpPr>
          <p:nvPr/>
        </p:nvSpPr>
        <p:spPr>
          <a:xfrm>
            <a:off x="971600" y="3415082"/>
            <a:ext cx="3200043" cy="492443"/>
          </a:xfrm>
          <a:prstGeom prst="rect">
            <a:avLst/>
          </a:prstGeom>
          <a:blipFill rotWithShape="0">
            <a:blip r:embed="rId3" cstate="print"/>
            <a:stretch>
              <a:fillRect l="-7619" t="-24691" b="-49383"/>
            </a:stretch>
          </a:blipFill>
        </p:spPr>
        <p:txBody>
          <a:bodyPr/>
          <a:lstStyle/>
          <a:p>
            <a:r>
              <a:rPr lang="es-CO" sz="1400">
                <a:noFill/>
              </a:rPr>
              <a:t> </a:t>
            </a:r>
          </a:p>
        </p:txBody>
      </p:sp>
    </p:spTree>
    <p:extLst>
      <p:ext uri="{BB962C8B-B14F-4D97-AF65-F5344CB8AC3E}">
        <p14:creationId xmlns:p14="http://schemas.microsoft.com/office/powerpoint/2010/main" val="1554273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20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20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p:bldP spid="12" grpId="0" animBg="1"/>
      <p:bldP spid="13" grpId="0" build="allAtOnce"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gs-press.com.au/images/news_articles/ocensa-02resized.jpg"/>
          <p:cNvPicPr>
            <a:picLocks noChangeAspect="1" noChangeArrowheads="1"/>
          </p:cNvPicPr>
          <p:nvPr/>
        </p:nvPicPr>
        <p:blipFill>
          <a:blip r:embed="rId2" cstate="print"/>
          <a:srcRect/>
          <a:stretch>
            <a:fillRect/>
          </a:stretch>
        </p:blipFill>
        <p:spPr bwMode="auto">
          <a:xfrm>
            <a:off x="0" y="32045"/>
            <a:ext cx="9144000" cy="7199989"/>
          </a:xfrm>
          <a:prstGeom prst="rect">
            <a:avLst/>
          </a:prstGeom>
          <a:noFill/>
        </p:spPr>
      </p:pic>
      <p:sp>
        <p:nvSpPr>
          <p:cNvPr id="2" name="1 Título"/>
          <p:cNvSpPr>
            <a:spLocks noGrp="1"/>
          </p:cNvSpPr>
          <p:nvPr>
            <p:ph type="title"/>
          </p:nvPr>
        </p:nvSpPr>
        <p:spPr>
          <a:xfrm>
            <a:off x="107504" y="341784"/>
            <a:ext cx="8784976" cy="1143000"/>
          </a:xfrm>
        </p:spPr>
        <p:txBody>
          <a:bodyPr>
            <a:noAutofit/>
          </a:bodyPr>
          <a:lstStyle/>
          <a:p>
            <a:r>
              <a:rPr lang="es-CO" sz="3200" b="1" dirty="0" smtClean="0">
                <a:solidFill>
                  <a:schemeClr val="tx1">
                    <a:lumMod val="95000"/>
                    <a:lumOff val="5000"/>
                  </a:schemeClr>
                </a:solidFill>
              </a:rPr>
              <a:t>MNVE-Gastos fijos por sistema</a:t>
            </a:r>
            <a:br>
              <a:rPr lang="es-CO" sz="3200" b="1" dirty="0" smtClean="0">
                <a:solidFill>
                  <a:schemeClr val="tx1">
                    <a:lumMod val="95000"/>
                    <a:lumOff val="5000"/>
                  </a:schemeClr>
                </a:solidFill>
              </a:rPr>
            </a:br>
            <a:r>
              <a:rPr lang="es-CO" sz="3200" b="1" dirty="0" smtClean="0">
                <a:solidFill>
                  <a:schemeClr val="tx1">
                    <a:lumMod val="95000"/>
                    <a:lumOff val="5000"/>
                  </a:schemeClr>
                </a:solidFill>
              </a:rPr>
              <a:t>(</a:t>
            </a:r>
            <a:r>
              <a:rPr lang="es-CO" sz="3200" b="1" dirty="0" smtClean="0">
                <a:solidFill>
                  <a:schemeClr val="tx1">
                    <a:lumMod val="95000"/>
                    <a:lumOff val="5000"/>
                  </a:schemeClr>
                </a:solidFill>
                <a:cs typeface="Tahoma"/>
              </a:rPr>
              <a:t>Manageable Non-Volume Expenditures)</a:t>
            </a:r>
            <a:r>
              <a:rPr lang="es-CO" sz="3200" b="1" dirty="0">
                <a:solidFill>
                  <a:schemeClr val="tx1">
                    <a:lumMod val="95000"/>
                    <a:lumOff val="5000"/>
                  </a:schemeClr>
                </a:solidFill>
              </a:rPr>
              <a:t/>
            </a:r>
            <a:br>
              <a:rPr lang="es-CO" sz="3200" b="1" dirty="0">
                <a:solidFill>
                  <a:schemeClr val="tx1">
                    <a:lumMod val="95000"/>
                    <a:lumOff val="5000"/>
                  </a:schemeClr>
                </a:solidFill>
              </a:rPr>
            </a:br>
            <a:r>
              <a:rPr lang="es-CO" sz="3200" b="1" dirty="0">
                <a:solidFill>
                  <a:schemeClr val="tx1">
                    <a:lumMod val="95000"/>
                    <a:lumOff val="5000"/>
                  </a:schemeClr>
                </a:solidFill>
              </a:rPr>
              <a:t> </a:t>
            </a:r>
          </a:p>
        </p:txBody>
      </p:sp>
      <p:grpSp>
        <p:nvGrpSpPr>
          <p:cNvPr id="5" name="4 Grupo"/>
          <p:cNvGrpSpPr/>
          <p:nvPr/>
        </p:nvGrpSpPr>
        <p:grpSpPr>
          <a:xfrm>
            <a:off x="467544" y="1246448"/>
            <a:ext cx="7704856" cy="4990864"/>
            <a:chOff x="395537" y="275649"/>
            <a:chExt cx="8064895" cy="6177687"/>
          </a:xfrm>
        </p:grpSpPr>
        <p:sp>
          <p:nvSpPr>
            <p:cNvPr id="6" name="5 Rectángulo"/>
            <p:cNvSpPr/>
            <p:nvPr/>
          </p:nvSpPr>
          <p:spPr>
            <a:xfrm>
              <a:off x="6948511" y="1340768"/>
              <a:ext cx="1440160" cy="648072"/>
            </a:xfrm>
            <a:prstGeom prst="rect">
              <a:avLst/>
            </a:prstGeom>
            <a:solidFill>
              <a:schemeClr val="accent5">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dirty="0" smtClean="0">
                  <a:latin typeface="Calibri" panose="020F0502020204030204" pitchFamily="34" charset="0"/>
                </a:rPr>
                <a:t>OTROS NVE</a:t>
              </a:r>
              <a:endParaRPr lang="es-CO" sz="1600" dirty="0">
                <a:latin typeface="Calibri" panose="020F0502020204030204" pitchFamily="34" charset="0"/>
              </a:endParaRPr>
            </a:p>
          </p:txBody>
        </p:sp>
        <p:grpSp>
          <p:nvGrpSpPr>
            <p:cNvPr id="7" name="6 Grupo"/>
            <p:cNvGrpSpPr/>
            <p:nvPr/>
          </p:nvGrpSpPr>
          <p:grpSpPr>
            <a:xfrm>
              <a:off x="7020520" y="2060848"/>
              <a:ext cx="1439912" cy="719956"/>
              <a:chOff x="4903179" y="2046684"/>
              <a:chExt cx="1439912" cy="719956"/>
            </a:xfrm>
            <a:solidFill>
              <a:schemeClr val="accent5">
                <a:lumMod val="60000"/>
                <a:lumOff val="40000"/>
              </a:schemeClr>
            </a:solidFill>
          </p:grpSpPr>
          <p:sp>
            <p:nvSpPr>
              <p:cNvPr id="53" name="52 Rectángulo"/>
              <p:cNvSpPr/>
              <p:nvPr/>
            </p:nvSpPr>
            <p:spPr>
              <a:xfrm>
                <a:off x="4903179" y="2046684"/>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53 Rectángulo"/>
              <p:cNvSpPr/>
              <p:nvPr/>
            </p:nvSpPr>
            <p:spPr>
              <a:xfrm>
                <a:off x="4903179" y="2046684"/>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Servidumbres, Arrendamiento,  tasas regulatorias </a:t>
                </a:r>
                <a:endParaRPr lang="es-CO" sz="1200" kern="1200" dirty="0">
                  <a:solidFill>
                    <a:sysClr val="windowText" lastClr="000000"/>
                  </a:solidFill>
                  <a:latin typeface="Calibri" panose="020F0502020204030204" pitchFamily="34" charset="0"/>
                </a:endParaRPr>
              </a:p>
            </p:txBody>
          </p:sp>
        </p:grpSp>
        <p:grpSp>
          <p:nvGrpSpPr>
            <p:cNvPr id="8" name="7 Grupo"/>
            <p:cNvGrpSpPr/>
            <p:nvPr/>
          </p:nvGrpSpPr>
          <p:grpSpPr>
            <a:xfrm>
              <a:off x="7020520" y="2925068"/>
              <a:ext cx="1439912" cy="719956"/>
              <a:chOff x="4903179" y="3069021"/>
              <a:chExt cx="1439912" cy="719956"/>
            </a:xfrm>
            <a:solidFill>
              <a:schemeClr val="accent5">
                <a:lumMod val="60000"/>
                <a:lumOff val="40000"/>
              </a:schemeClr>
            </a:solidFill>
          </p:grpSpPr>
          <p:sp>
            <p:nvSpPr>
              <p:cNvPr id="51" name="50 Rectángulo"/>
              <p:cNvSpPr/>
              <p:nvPr/>
            </p:nvSpPr>
            <p:spPr>
              <a:xfrm>
                <a:off x="4903179" y="3069021"/>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51 Rectángulo"/>
              <p:cNvSpPr/>
              <p:nvPr/>
            </p:nvSpPr>
            <p:spPr>
              <a:xfrm>
                <a:off x="4903179" y="3069021"/>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Edificios, Alquiler / Arrendamiento </a:t>
                </a:r>
                <a:endParaRPr lang="es-CO" sz="1200" kern="1200" dirty="0">
                  <a:solidFill>
                    <a:sysClr val="windowText" lastClr="000000"/>
                  </a:solidFill>
                  <a:latin typeface="Calibri" panose="020F0502020204030204" pitchFamily="34" charset="0"/>
                </a:endParaRPr>
              </a:p>
            </p:txBody>
          </p:sp>
        </p:grpSp>
        <p:grpSp>
          <p:nvGrpSpPr>
            <p:cNvPr id="9" name="8 Grupo"/>
            <p:cNvGrpSpPr/>
            <p:nvPr/>
          </p:nvGrpSpPr>
          <p:grpSpPr>
            <a:xfrm>
              <a:off x="7020520" y="3789040"/>
              <a:ext cx="1439912" cy="719956"/>
              <a:chOff x="4903179" y="4091359"/>
              <a:chExt cx="1439912" cy="719956"/>
            </a:xfrm>
            <a:solidFill>
              <a:schemeClr val="accent5">
                <a:lumMod val="60000"/>
                <a:lumOff val="40000"/>
              </a:schemeClr>
            </a:solidFill>
          </p:grpSpPr>
          <p:sp>
            <p:nvSpPr>
              <p:cNvPr id="49" name="48 Rectángulo"/>
              <p:cNvSpPr/>
              <p:nvPr/>
            </p:nvSpPr>
            <p:spPr>
              <a:xfrm>
                <a:off x="4903179" y="4091359"/>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49 Rectángulo"/>
              <p:cNvSpPr/>
              <p:nvPr/>
            </p:nvSpPr>
            <p:spPr>
              <a:xfrm>
                <a:off x="4903179" y="4091359"/>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dirty="0">
                    <a:solidFill>
                      <a:sysClr val="windowText" lastClr="000000"/>
                    </a:solidFill>
                    <a:latin typeface="Calibri" panose="020F0502020204030204" pitchFamily="34" charset="0"/>
                  </a:rPr>
                  <a:t>I</a:t>
                </a:r>
                <a:r>
                  <a:rPr lang="es-CO" sz="1200" kern="1200" dirty="0" smtClean="0">
                    <a:solidFill>
                      <a:sysClr val="windowText" lastClr="000000"/>
                    </a:solidFill>
                    <a:latin typeface="Calibri" panose="020F0502020204030204" pitchFamily="34" charset="0"/>
                  </a:rPr>
                  <a:t>mpuestos sobre la propiedad </a:t>
                </a:r>
                <a:endParaRPr lang="es-CO" sz="1200" kern="1200" dirty="0">
                  <a:solidFill>
                    <a:sysClr val="windowText" lastClr="000000"/>
                  </a:solidFill>
                  <a:latin typeface="Calibri" panose="020F0502020204030204" pitchFamily="34" charset="0"/>
                </a:endParaRPr>
              </a:p>
            </p:txBody>
          </p:sp>
        </p:grpSp>
        <p:grpSp>
          <p:nvGrpSpPr>
            <p:cNvPr id="10" name="9 Grupo"/>
            <p:cNvGrpSpPr/>
            <p:nvPr/>
          </p:nvGrpSpPr>
          <p:grpSpPr>
            <a:xfrm>
              <a:off x="7020520" y="4653136"/>
              <a:ext cx="1439912" cy="719956"/>
              <a:chOff x="4903179" y="5113697"/>
              <a:chExt cx="1439912" cy="719956"/>
            </a:xfrm>
            <a:solidFill>
              <a:schemeClr val="accent5">
                <a:lumMod val="60000"/>
                <a:lumOff val="40000"/>
              </a:schemeClr>
            </a:solidFill>
          </p:grpSpPr>
          <p:sp>
            <p:nvSpPr>
              <p:cNvPr id="47" name="46 Rectángulo"/>
              <p:cNvSpPr/>
              <p:nvPr/>
            </p:nvSpPr>
            <p:spPr>
              <a:xfrm>
                <a:off x="4903179" y="5113697"/>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47 Rectángulo"/>
              <p:cNvSpPr/>
              <p:nvPr/>
            </p:nvSpPr>
            <p:spPr>
              <a:xfrm>
                <a:off x="4903179" y="5113697"/>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Primas de seguros y pagos de liquidación </a:t>
                </a:r>
                <a:endParaRPr lang="es-CO" sz="1200" kern="1200" dirty="0">
                  <a:solidFill>
                    <a:sysClr val="windowText" lastClr="000000"/>
                  </a:solidFill>
                  <a:latin typeface="Calibri" panose="020F0502020204030204" pitchFamily="34" charset="0"/>
                </a:endParaRPr>
              </a:p>
            </p:txBody>
          </p:sp>
        </p:grpSp>
        <p:grpSp>
          <p:nvGrpSpPr>
            <p:cNvPr id="11" name="10 Grupo"/>
            <p:cNvGrpSpPr/>
            <p:nvPr/>
          </p:nvGrpSpPr>
          <p:grpSpPr>
            <a:xfrm>
              <a:off x="7020520" y="5517232"/>
              <a:ext cx="1439912" cy="719956"/>
              <a:chOff x="4903179" y="6136034"/>
              <a:chExt cx="1439912" cy="719956"/>
            </a:xfrm>
            <a:solidFill>
              <a:schemeClr val="accent5">
                <a:lumMod val="60000"/>
                <a:lumOff val="40000"/>
              </a:schemeClr>
            </a:solidFill>
          </p:grpSpPr>
          <p:sp>
            <p:nvSpPr>
              <p:cNvPr id="45" name="44 Rectángulo"/>
              <p:cNvSpPr/>
              <p:nvPr/>
            </p:nvSpPr>
            <p:spPr>
              <a:xfrm>
                <a:off x="4903179" y="6136034"/>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45 Rectángulo"/>
              <p:cNvSpPr/>
              <p:nvPr/>
            </p:nvSpPr>
            <p:spPr>
              <a:xfrm>
                <a:off x="4903179" y="6136034"/>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Gastos ambientales</a:t>
                </a:r>
                <a:endParaRPr lang="es-CO" sz="1200" kern="1200" dirty="0">
                  <a:solidFill>
                    <a:sysClr val="windowText" lastClr="000000"/>
                  </a:solidFill>
                  <a:latin typeface="Calibri" panose="020F0502020204030204" pitchFamily="34" charset="0"/>
                </a:endParaRPr>
              </a:p>
            </p:txBody>
          </p:sp>
        </p:grpSp>
        <p:cxnSp>
          <p:nvCxnSpPr>
            <p:cNvPr id="12" name="11 Conector angular"/>
            <p:cNvCxnSpPr>
              <a:stCxn id="6" idx="1"/>
              <a:endCxn id="54" idx="1"/>
            </p:cNvCxnSpPr>
            <p:nvPr/>
          </p:nvCxnSpPr>
          <p:spPr>
            <a:xfrm rot="10800000" flipH="1" flipV="1">
              <a:off x="6948510" y="1664804"/>
              <a:ext cx="72009" cy="756022"/>
            </a:xfrm>
            <a:prstGeom prst="bentConnector3">
              <a:avLst>
                <a:gd name="adj1" fmla="val -31746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3" name="12 Conector angular"/>
            <p:cNvCxnSpPr>
              <a:stCxn id="6" idx="1"/>
              <a:endCxn id="52" idx="1"/>
            </p:cNvCxnSpPr>
            <p:nvPr/>
          </p:nvCxnSpPr>
          <p:spPr>
            <a:xfrm rot="10800000" flipH="1" flipV="1">
              <a:off x="6948510" y="1664804"/>
              <a:ext cx="72009" cy="1620242"/>
            </a:xfrm>
            <a:prstGeom prst="bentConnector3">
              <a:avLst>
                <a:gd name="adj1" fmla="val -31746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4" name="13 Conector angular"/>
            <p:cNvCxnSpPr>
              <a:stCxn id="6" idx="1"/>
              <a:endCxn id="50" idx="1"/>
            </p:cNvCxnSpPr>
            <p:nvPr/>
          </p:nvCxnSpPr>
          <p:spPr>
            <a:xfrm rot="10800000" flipH="1" flipV="1">
              <a:off x="6948510" y="1664804"/>
              <a:ext cx="72009" cy="2484214"/>
            </a:xfrm>
            <a:prstGeom prst="bentConnector3">
              <a:avLst>
                <a:gd name="adj1" fmla="val -31746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5" name="14 Conector angular"/>
            <p:cNvCxnSpPr>
              <a:stCxn id="6" idx="1"/>
              <a:endCxn id="48" idx="1"/>
            </p:cNvCxnSpPr>
            <p:nvPr/>
          </p:nvCxnSpPr>
          <p:spPr>
            <a:xfrm rot="10800000" flipH="1" flipV="1">
              <a:off x="6948510" y="1664804"/>
              <a:ext cx="72009" cy="3348310"/>
            </a:xfrm>
            <a:prstGeom prst="bentConnector3">
              <a:avLst>
                <a:gd name="adj1" fmla="val -31746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6" name="15 Conector angular"/>
            <p:cNvCxnSpPr>
              <a:stCxn id="6" idx="1"/>
              <a:endCxn id="46" idx="1"/>
            </p:cNvCxnSpPr>
            <p:nvPr/>
          </p:nvCxnSpPr>
          <p:spPr>
            <a:xfrm rot="10800000" flipH="1" flipV="1">
              <a:off x="6948510" y="1664804"/>
              <a:ext cx="72009" cy="4212406"/>
            </a:xfrm>
            <a:prstGeom prst="bentConnector3">
              <a:avLst>
                <a:gd name="adj1" fmla="val -317460"/>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7" name="16 Rectángulo"/>
            <p:cNvSpPr/>
            <p:nvPr/>
          </p:nvSpPr>
          <p:spPr>
            <a:xfrm>
              <a:off x="395537" y="1340768"/>
              <a:ext cx="1440160" cy="648072"/>
            </a:xfrm>
            <a:prstGeom prst="rect">
              <a:avLst/>
            </a:prstGeom>
            <a:solidFill>
              <a:schemeClr val="accent3">
                <a:lumMod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dirty="0" smtClean="0">
                  <a:latin typeface="Calibri" panose="020F0502020204030204" pitchFamily="34" charset="0"/>
                </a:rPr>
                <a:t>MNVE</a:t>
              </a:r>
              <a:endParaRPr lang="es-CO" sz="1600" dirty="0">
                <a:latin typeface="Calibri" panose="020F0502020204030204" pitchFamily="34" charset="0"/>
              </a:endParaRPr>
            </a:p>
          </p:txBody>
        </p:sp>
        <p:cxnSp>
          <p:nvCxnSpPr>
            <p:cNvPr id="18" name="17 Conector angular"/>
            <p:cNvCxnSpPr>
              <a:stCxn id="17" idx="1"/>
              <a:endCxn id="43" idx="1"/>
            </p:cNvCxnSpPr>
            <p:nvPr/>
          </p:nvCxnSpPr>
          <p:spPr>
            <a:xfrm rot="10800000" flipV="1">
              <a:off x="395537" y="1664803"/>
              <a:ext cx="12700" cy="957945"/>
            </a:xfrm>
            <a:prstGeom prst="bentConnector3">
              <a:avLst>
                <a:gd name="adj1" fmla="val 180000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9" name="18 Conector angular"/>
            <p:cNvCxnSpPr>
              <a:stCxn id="17" idx="1"/>
              <a:endCxn id="42" idx="1"/>
            </p:cNvCxnSpPr>
            <p:nvPr/>
          </p:nvCxnSpPr>
          <p:spPr>
            <a:xfrm rot="10800000" flipV="1">
              <a:off x="395537" y="1664804"/>
              <a:ext cx="12700" cy="3924498"/>
            </a:xfrm>
            <a:prstGeom prst="bentConnector3">
              <a:avLst>
                <a:gd name="adj1" fmla="val 1800000"/>
              </a:avLst>
            </a:prstGeom>
            <a:ln w="38100">
              <a:solidFill>
                <a:schemeClr val="tx1"/>
              </a:solidFill>
            </a:ln>
          </p:spPr>
          <p:style>
            <a:lnRef idx="1">
              <a:schemeClr val="dk1"/>
            </a:lnRef>
            <a:fillRef idx="0">
              <a:schemeClr val="dk1"/>
            </a:fillRef>
            <a:effectRef idx="0">
              <a:schemeClr val="dk1"/>
            </a:effectRef>
            <a:fontRef idx="minor">
              <a:schemeClr val="tx1"/>
            </a:fontRef>
          </p:style>
        </p:cxnSp>
        <p:grpSp>
          <p:nvGrpSpPr>
            <p:cNvPr id="20" name="19 Grupo"/>
            <p:cNvGrpSpPr/>
            <p:nvPr/>
          </p:nvGrpSpPr>
          <p:grpSpPr>
            <a:xfrm>
              <a:off x="395537" y="2262771"/>
              <a:ext cx="1439912" cy="719956"/>
              <a:chOff x="2224784" y="2046684"/>
              <a:chExt cx="1439912" cy="719956"/>
            </a:xfrm>
            <a:solidFill>
              <a:schemeClr val="accent3">
                <a:lumMod val="75000"/>
              </a:schemeClr>
            </a:solidFill>
          </p:grpSpPr>
          <p:sp>
            <p:nvSpPr>
              <p:cNvPr id="43" name="42 Rectángulo"/>
              <p:cNvSpPr/>
              <p:nvPr/>
            </p:nvSpPr>
            <p:spPr>
              <a:xfrm>
                <a:off x="2224784" y="2046684"/>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43 Rectángulo"/>
              <p:cNvSpPr/>
              <p:nvPr/>
            </p:nvSpPr>
            <p:spPr>
              <a:xfrm>
                <a:off x="2224784" y="2046684"/>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latin typeface="Calibri" panose="020F0502020204030204" pitchFamily="34" charset="0"/>
                  </a:rPr>
                  <a:t>OPERACIONES Y MANTENIMIENTO</a:t>
                </a:r>
                <a:endParaRPr lang="es-CO" sz="1200" kern="1200" dirty="0">
                  <a:latin typeface="Calibri" panose="020F0502020204030204" pitchFamily="34" charset="0"/>
                </a:endParaRPr>
              </a:p>
            </p:txBody>
          </p:sp>
        </p:grpSp>
        <p:grpSp>
          <p:nvGrpSpPr>
            <p:cNvPr id="21" name="20 Grupo"/>
            <p:cNvGrpSpPr/>
            <p:nvPr/>
          </p:nvGrpSpPr>
          <p:grpSpPr>
            <a:xfrm>
              <a:off x="395537" y="5229324"/>
              <a:ext cx="1439912" cy="719956"/>
              <a:chOff x="2224784" y="3069021"/>
              <a:chExt cx="1439912" cy="719956"/>
            </a:xfrm>
            <a:solidFill>
              <a:schemeClr val="accent3">
                <a:lumMod val="75000"/>
              </a:schemeClr>
            </a:solidFill>
          </p:grpSpPr>
          <p:sp>
            <p:nvSpPr>
              <p:cNvPr id="41" name="40 Rectángulo"/>
              <p:cNvSpPr/>
              <p:nvPr/>
            </p:nvSpPr>
            <p:spPr>
              <a:xfrm>
                <a:off x="2224784" y="3069021"/>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41 Rectángulo"/>
              <p:cNvSpPr/>
              <p:nvPr/>
            </p:nvSpPr>
            <p:spPr>
              <a:xfrm>
                <a:off x="2224784" y="3069021"/>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latin typeface="Calibri" panose="020F0502020204030204" pitchFamily="34" charset="0"/>
                  </a:rPr>
                  <a:t>ADMINISTRATIVOS</a:t>
                </a:r>
                <a:endParaRPr lang="es-CO" sz="1200" kern="1200" dirty="0">
                  <a:latin typeface="Calibri" panose="020F0502020204030204" pitchFamily="34" charset="0"/>
                </a:endParaRPr>
              </a:p>
            </p:txBody>
          </p:sp>
        </p:grpSp>
        <p:sp>
          <p:nvSpPr>
            <p:cNvPr id="22" name="21 Rectángulo"/>
            <p:cNvSpPr/>
            <p:nvPr/>
          </p:nvSpPr>
          <p:spPr>
            <a:xfrm>
              <a:off x="1691680" y="275649"/>
              <a:ext cx="5904656" cy="648071"/>
            </a:xfrm>
            <a:prstGeom prst="rect">
              <a:avLst/>
            </a:prstGeom>
            <a:solidFill>
              <a:srgbClr val="0070C0"/>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CO" dirty="0" smtClean="0">
                  <a:latin typeface="Calibri" panose="020F0502020204030204" pitchFamily="34" charset="0"/>
                </a:rPr>
                <a:t>TOTAL NON-VOLUME-RELATED EXPENDITURE</a:t>
              </a:r>
              <a:endParaRPr lang="es-CO" dirty="0">
                <a:latin typeface="Calibri" panose="020F0502020204030204" pitchFamily="34" charset="0"/>
              </a:endParaRPr>
            </a:p>
          </p:txBody>
        </p:sp>
        <p:cxnSp>
          <p:nvCxnSpPr>
            <p:cNvPr id="23" name="22 Conector angular"/>
            <p:cNvCxnSpPr>
              <a:stCxn id="22" idx="2"/>
              <a:endCxn id="17" idx="0"/>
            </p:cNvCxnSpPr>
            <p:nvPr/>
          </p:nvCxnSpPr>
          <p:spPr>
            <a:xfrm rot="5400000">
              <a:off x="2671290" y="-631951"/>
              <a:ext cx="417048" cy="3528391"/>
            </a:xfrm>
            <a:prstGeom prst="bent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4" name="23 Conector angular"/>
            <p:cNvCxnSpPr>
              <a:stCxn id="22" idx="2"/>
              <a:endCxn id="6" idx="0"/>
            </p:cNvCxnSpPr>
            <p:nvPr/>
          </p:nvCxnSpPr>
          <p:spPr>
            <a:xfrm rot="16200000" flipH="1">
              <a:off x="5947776" y="-380048"/>
              <a:ext cx="417048" cy="3024583"/>
            </a:xfrm>
            <a:prstGeom prst="bent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grpSp>
          <p:nvGrpSpPr>
            <p:cNvPr id="25" name="24 Grupo"/>
            <p:cNvGrpSpPr/>
            <p:nvPr/>
          </p:nvGrpSpPr>
          <p:grpSpPr>
            <a:xfrm>
              <a:off x="2412008" y="2420888"/>
              <a:ext cx="1871960" cy="792088"/>
              <a:chOff x="4903179" y="2046684"/>
              <a:chExt cx="1439912" cy="719956"/>
            </a:xfrm>
            <a:solidFill>
              <a:schemeClr val="accent3">
                <a:lumMod val="60000"/>
                <a:lumOff val="40000"/>
              </a:schemeClr>
            </a:solidFill>
          </p:grpSpPr>
          <p:sp>
            <p:nvSpPr>
              <p:cNvPr id="39" name="38 Rectángulo"/>
              <p:cNvSpPr/>
              <p:nvPr/>
            </p:nvSpPr>
            <p:spPr>
              <a:xfrm>
                <a:off x="4903179" y="2046684"/>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39 Rectángulo"/>
              <p:cNvSpPr/>
              <p:nvPr/>
            </p:nvSpPr>
            <p:spPr>
              <a:xfrm>
                <a:off x="4903179" y="2046684"/>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dirty="0" smtClean="0">
                    <a:solidFill>
                      <a:sysClr val="windowText" lastClr="000000"/>
                    </a:solidFill>
                    <a:latin typeface="Calibri" panose="020F0502020204030204" pitchFamily="34" charset="0"/>
                  </a:rPr>
                  <a:t>Salarios y Beneficios</a:t>
                </a:r>
              </a:p>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(Personal directo y contratista)</a:t>
                </a:r>
                <a:endParaRPr lang="es-CO" sz="1200" kern="1200" dirty="0">
                  <a:solidFill>
                    <a:sysClr val="windowText" lastClr="000000"/>
                  </a:solidFill>
                  <a:latin typeface="Calibri" panose="020F0502020204030204" pitchFamily="34" charset="0"/>
                </a:endParaRPr>
              </a:p>
            </p:txBody>
          </p:sp>
        </p:grpSp>
        <p:grpSp>
          <p:nvGrpSpPr>
            <p:cNvPr id="26" name="25 Grupo"/>
            <p:cNvGrpSpPr/>
            <p:nvPr/>
          </p:nvGrpSpPr>
          <p:grpSpPr>
            <a:xfrm>
              <a:off x="2412008" y="3357116"/>
              <a:ext cx="1871960" cy="719956"/>
              <a:chOff x="4903179" y="3069021"/>
              <a:chExt cx="1439912" cy="719956"/>
            </a:xfrm>
            <a:solidFill>
              <a:schemeClr val="accent3">
                <a:lumMod val="60000"/>
                <a:lumOff val="40000"/>
              </a:schemeClr>
            </a:solidFill>
          </p:grpSpPr>
          <p:sp>
            <p:nvSpPr>
              <p:cNvPr id="37" name="36 Rectángulo"/>
              <p:cNvSpPr/>
              <p:nvPr/>
            </p:nvSpPr>
            <p:spPr>
              <a:xfrm>
                <a:off x="4903179" y="3069021"/>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37 Rectángulo"/>
              <p:cNvSpPr/>
              <p:nvPr/>
            </p:nvSpPr>
            <p:spPr>
              <a:xfrm>
                <a:off x="4903179" y="3069021"/>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Suministro de materiales , mantenimiento y equipos (scada)</a:t>
                </a:r>
                <a:endParaRPr lang="es-CO" sz="1200" kern="1200" dirty="0">
                  <a:solidFill>
                    <a:sysClr val="windowText" lastClr="000000"/>
                  </a:solidFill>
                  <a:latin typeface="Calibri" panose="020F0502020204030204" pitchFamily="34" charset="0"/>
                </a:endParaRPr>
              </a:p>
            </p:txBody>
          </p:sp>
        </p:grpSp>
        <p:cxnSp>
          <p:nvCxnSpPr>
            <p:cNvPr id="27" name="26 Conector angular"/>
            <p:cNvCxnSpPr>
              <a:stCxn id="40" idx="1"/>
              <a:endCxn id="44" idx="3"/>
            </p:cNvCxnSpPr>
            <p:nvPr/>
          </p:nvCxnSpPr>
          <p:spPr>
            <a:xfrm rot="10800000">
              <a:off x="1835450" y="2622750"/>
              <a:ext cx="576559" cy="194183"/>
            </a:xfrm>
            <a:prstGeom prst="bentConnector3">
              <a:avLst>
                <a:gd name="adj1" fmla="val 5000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28" name="27 Conector angular"/>
            <p:cNvCxnSpPr>
              <a:stCxn id="38" idx="1"/>
              <a:endCxn id="44" idx="3"/>
            </p:cNvCxnSpPr>
            <p:nvPr/>
          </p:nvCxnSpPr>
          <p:spPr>
            <a:xfrm rot="10800000">
              <a:off x="1835450" y="2622750"/>
              <a:ext cx="576559" cy="1094345"/>
            </a:xfrm>
            <a:prstGeom prst="bentConnector3">
              <a:avLst>
                <a:gd name="adj1" fmla="val 50000"/>
              </a:avLst>
            </a:prstGeom>
            <a:ln w="38100">
              <a:solidFill>
                <a:schemeClr val="tx1"/>
              </a:solidFill>
            </a:ln>
          </p:spPr>
          <p:style>
            <a:lnRef idx="1">
              <a:schemeClr val="dk1"/>
            </a:lnRef>
            <a:fillRef idx="0">
              <a:schemeClr val="dk1"/>
            </a:fillRef>
            <a:effectRef idx="0">
              <a:schemeClr val="dk1"/>
            </a:effectRef>
            <a:fontRef idx="minor">
              <a:schemeClr val="tx1"/>
            </a:fontRef>
          </p:style>
        </p:cxnSp>
        <p:grpSp>
          <p:nvGrpSpPr>
            <p:cNvPr id="29" name="28 Grupo"/>
            <p:cNvGrpSpPr/>
            <p:nvPr/>
          </p:nvGrpSpPr>
          <p:grpSpPr>
            <a:xfrm>
              <a:off x="2411760" y="4797152"/>
              <a:ext cx="1871960" cy="792088"/>
              <a:chOff x="4903179" y="2046684"/>
              <a:chExt cx="1439912" cy="719956"/>
            </a:xfrm>
            <a:solidFill>
              <a:schemeClr val="accent3">
                <a:lumMod val="60000"/>
                <a:lumOff val="40000"/>
              </a:schemeClr>
            </a:solidFill>
          </p:grpSpPr>
          <p:sp>
            <p:nvSpPr>
              <p:cNvPr id="35" name="34 Rectángulo"/>
              <p:cNvSpPr/>
              <p:nvPr/>
            </p:nvSpPr>
            <p:spPr>
              <a:xfrm>
                <a:off x="4903179" y="2046684"/>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35 Rectángulo"/>
              <p:cNvSpPr/>
              <p:nvPr/>
            </p:nvSpPr>
            <p:spPr>
              <a:xfrm>
                <a:off x="4903179" y="2046684"/>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dirty="0" smtClean="0">
                    <a:solidFill>
                      <a:sysClr val="windowText" lastClr="000000"/>
                    </a:solidFill>
                    <a:latin typeface="Calibri" panose="020F0502020204030204" pitchFamily="34" charset="0"/>
                  </a:rPr>
                  <a:t>Salarios y Beneficios</a:t>
                </a:r>
              </a:p>
              <a:p>
                <a:pPr lvl="0" algn="ctr" defTabSz="622300">
                  <a:lnSpc>
                    <a:spcPct val="90000"/>
                  </a:lnSpc>
                  <a:spcBef>
                    <a:spcPct val="0"/>
                  </a:spcBef>
                  <a:spcAft>
                    <a:spcPct val="35000"/>
                  </a:spcAft>
                </a:pPr>
                <a:r>
                  <a:rPr lang="es-CO" sz="1200" dirty="0" smtClean="0">
                    <a:solidFill>
                      <a:sysClr val="windowText" lastClr="000000"/>
                    </a:solidFill>
                    <a:latin typeface="Calibri" panose="020F0502020204030204" pitchFamily="34" charset="0"/>
                  </a:rPr>
                  <a:t>(Personal directo y contratista)</a:t>
                </a:r>
                <a:endParaRPr lang="es-CO" sz="1200" dirty="0">
                  <a:solidFill>
                    <a:sysClr val="windowText" lastClr="000000"/>
                  </a:solidFill>
                  <a:latin typeface="Calibri" panose="020F0502020204030204" pitchFamily="34" charset="0"/>
                </a:endParaRPr>
              </a:p>
            </p:txBody>
          </p:sp>
        </p:grpSp>
        <p:grpSp>
          <p:nvGrpSpPr>
            <p:cNvPr id="30" name="29 Grupo"/>
            <p:cNvGrpSpPr/>
            <p:nvPr/>
          </p:nvGrpSpPr>
          <p:grpSpPr>
            <a:xfrm>
              <a:off x="2411760" y="5733380"/>
              <a:ext cx="1871960" cy="719956"/>
              <a:chOff x="4903179" y="3069021"/>
              <a:chExt cx="1439912" cy="719956"/>
            </a:xfrm>
            <a:solidFill>
              <a:schemeClr val="accent3">
                <a:lumMod val="60000"/>
                <a:lumOff val="40000"/>
              </a:schemeClr>
            </a:solidFill>
          </p:grpSpPr>
          <p:sp>
            <p:nvSpPr>
              <p:cNvPr id="33" name="32 Rectángulo"/>
              <p:cNvSpPr/>
              <p:nvPr/>
            </p:nvSpPr>
            <p:spPr>
              <a:xfrm>
                <a:off x="4903179" y="3069021"/>
                <a:ext cx="1439912" cy="719956"/>
              </a:xfrm>
              <a:prstGeom prst="rect">
                <a:avLst/>
              </a:prstGeom>
              <a:grpFill/>
              <a:ln w="3810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33 Rectángulo"/>
              <p:cNvSpPr/>
              <p:nvPr/>
            </p:nvSpPr>
            <p:spPr>
              <a:xfrm>
                <a:off x="4903179" y="3069021"/>
                <a:ext cx="1439912" cy="719956"/>
              </a:xfrm>
              <a:prstGeom prst="rect">
                <a:avLst/>
              </a:prstGeom>
              <a:grpFill/>
              <a:ln w="38100">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No personal</a:t>
                </a:r>
              </a:p>
              <a:p>
                <a:pPr lvl="0" algn="ctr" defTabSz="622300">
                  <a:lnSpc>
                    <a:spcPct val="90000"/>
                  </a:lnSpc>
                  <a:spcBef>
                    <a:spcPct val="0"/>
                  </a:spcBef>
                  <a:spcAft>
                    <a:spcPct val="35000"/>
                  </a:spcAft>
                </a:pPr>
                <a:r>
                  <a:rPr lang="es-CO" sz="1200" kern="1200" dirty="0" smtClean="0">
                    <a:solidFill>
                      <a:sysClr val="windowText" lastClr="000000"/>
                    </a:solidFill>
                    <a:latin typeface="Calibri" panose="020F0502020204030204" pitchFamily="34" charset="0"/>
                  </a:rPr>
                  <a:t>Contratos de servicios, redes y telecomunicaciones</a:t>
                </a:r>
                <a:endParaRPr lang="es-CO" sz="1200" kern="1200" dirty="0">
                  <a:solidFill>
                    <a:sysClr val="windowText" lastClr="000000"/>
                  </a:solidFill>
                  <a:latin typeface="Calibri" panose="020F0502020204030204" pitchFamily="34" charset="0"/>
                </a:endParaRPr>
              </a:p>
            </p:txBody>
          </p:sp>
        </p:grpSp>
        <p:cxnSp>
          <p:nvCxnSpPr>
            <p:cNvPr id="31" name="30 Conector angular"/>
            <p:cNvCxnSpPr>
              <a:stCxn id="36" idx="1"/>
              <a:endCxn id="42" idx="3"/>
            </p:cNvCxnSpPr>
            <p:nvPr/>
          </p:nvCxnSpPr>
          <p:spPr>
            <a:xfrm rot="10800000" flipV="1">
              <a:off x="1835450" y="5193196"/>
              <a:ext cx="576311" cy="396106"/>
            </a:xfrm>
            <a:prstGeom prst="bentConnector3">
              <a:avLst>
                <a:gd name="adj1" fmla="val 50000"/>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32" name="31 Conector angular"/>
            <p:cNvCxnSpPr>
              <a:stCxn id="34" idx="1"/>
              <a:endCxn id="42" idx="3"/>
            </p:cNvCxnSpPr>
            <p:nvPr/>
          </p:nvCxnSpPr>
          <p:spPr>
            <a:xfrm rot="10800000">
              <a:off x="1835450" y="5589302"/>
              <a:ext cx="576311" cy="504056"/>
            </a:xfrm>
            <a:prstGeom prst="bentConnector3">
              <a:avLst>
                <a:gd name="adj1" fmla="val 50000"/>
              </a:avLst>
            </a:prstGeom>
            <a:ln w="38100">
              <a:solidFill>
                <a:schemeClr val="tx1"/>
              </a:solidFill>
            </a:ln>
          </p:spPr>
          <p:style>
            <a:lnRef idx="1">
              <a:schemeClr val="dk1"/>
            </a:lnRef>
            <a:fillRef idx="0">
              <a:schemeClr val="dk1"/>
            </a:fillRef>
            <a:effectRef idx="0">
              <a:schemeClr val="dk1"/>
            </a:effectRef>
            <a:fontRef idx="minor">
              <a:schemeClr val="tx1"/>
            </a:fontRef>
          </p:style>
        </p:cxnSp>
      </p:grpSp>
      <p:sp>
        <p:nvSpPr>
          <p:cNvPr id="55" name="54 CuadroTexto"/>
          <p:cNvSpPr txBox="1"/>
          <p:nvPr/>
        </p:nvSpPr>
        <p:spPr>
          <a:xfrm>
            <a:off x="5940152" y="6381328"/>
            <a:ext cx="1152128" cy="369332"/>
          </a:xfrm>
          <a:prstGeom prst="rect">
            <a:avLst/>
          </a:prstGeom>
          <a:noFill/>
        </p:spPr>
        <p:txBody>
          <a:bodyPr wrap="square" rtlCol="0">
            <a:spAutoFit/>
          </a:bodyPr>
          <a:lstStyle/>
          <a:p>
            <a:r>
              <a:rPr lang="es-CO" dirty="0" smtClean="0"/>
              <a:t>OCENSA</a:t>
            </a:r>
            <a:endParaRPr lang="es-CO" dirty="0"/>
          </a:p>
        </p:txBody>
      </p:sp>
      <p:sp>
        <p:nvSpPr>
          <p:cNvPr id="56" name="55 Multiplicar"/>
          <p:cNvSpPr/>
          <p:nvPr/>
        </p:nvSpPr>
        <p:spPr>
          <a:xfrm>
            <a:off x="5868144" y="1772816"/>
            <a:ext cx="3096344" cy="4797152"/>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a:solidFill>
                  <a:srgbClr val="FF0000"/>
                </a:solidFill>
              </a:ln>
            </a:endParaRPr>
          </a:p>
        </p:txBody>
      </p:sp>
    </p:spTree>
    <p:extLst>
      <p:ext uri="{BB962C8B-B14F-4D97-AF65-F5344CB8AC3E}">
        <p14:creationId xmlns:p14="http://schemas.microsoft.com/office/powerpoint/2010/main" val="3372313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2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612576" y="908719"/>
            <a:ext cx="10153128" cy="5957621"/>
            <a:chOff x="-612576" y="908719"/>
            <a:chExt cx="10153128" cy="5957621"/>
          </a:xfrm>
        </p:grpSpPr>
        <p:pic>
          <p:nvPicPr>
            <p:cNvPr id="1026" name="Picture 2"/>
            <p:cNvPicPr>
              <a:picLocks noChangeAspect="1" noChangeArrowheads="1"/>
            </p:cNvPicPr>
            <p:nvPr/>
          </p:nvPicPr>
          <p:blipFill>
            <a:blip r:embed="rId2" cstate="print"/>
            <a:srcRect l="6361" t="12422" r="26674" b="17688"/>
            <a:stretch>
              <a:fillRect/>
            </a:stretch>
          </p:blipFill>
          <p:spPr bwMode="auto">
            <a:xfrm>
              <a:off x="-612576" y="908719"/>
              <a:ext cx="10153128" cy="5957621"/>
            </a:xfrm>
            <a:prstGeom prst="rect">
              <a:avLst/>
            </a:prstGeom>
            <a:noFill/>
            <a:ln w="9525">
              <a:noFill/>
              <a:miter lim="800000"/>
              <a:headEnd/>
              <a:tailEnd/>
            </a:ln>
          </p:spPr>
        </p:pic>
        <p:sp>
          <p:nvSpPr>
            <p:cNvPr id="5" name="4 Elipse"/>
            <p:cNvSpPr/>
            <p:nvPr/>
          </p:nvSpPr>
          <p:spPr>
            <a:xfrm rot="19993025">
              <a:off x="4833329" y="2700564"/>
              <a:ext cx="576064" cy="25754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2" name="Rectángulo 1"/>
          <p:cNvSpPr/>
          <p:nvPr/>
        </p:nvSpPr>
        <p:spPr>
          <a:xfrm>
            <a:off x="1348680" y="32079"/>
            <a:ext cx="5870581" cy="923330"/>
          </a:xfrm>
          <a:prstGeom prst="rect">
            <a:avLst/>
          </a:prstGeom>
          <a:noFill/>
        </p:spPr>
        <p:txBody>
          <a:bodyPr wrap="none" lIns="91440" tIns="45720" rIns="91440" bIns="45720">
            <a:spAutoFit/>
          </a:bodyPr>
          <a:lstStyle/>
          <a:p>
            <a:pPr algn="ctr"/>
            <a:r>
              <a:rPr lang="es-ES" sz="5400" b="0" cap="none" spc="0" dirty="0" smtClean="0">
                <a:ln w="0"/>
                <a:solidFill>
                  <a:schemeClr val="tx1"/>
                </a:solidFill>
                <a:effectLst>
                  <a:outerShdw blurRad="38100" dist="19050" dir="2700000" algn="tl" rotWithShape="0">
                    <a:schemeClr val="dk1">
                      <a:alpha val="40000"/>
                    </a:schemeClr>
                  </a:outerShdw>
                </a:effectLst>
              </a:rPr>
              <a:t>Que es un sistema?</a:t>
            </a:r>
            <a:endParaRPr lang="es-ES" sz="54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
          <p:cNvSpPr/>
          <p:nvPr/>
        </p:nvSpPr>
        <p:spPr>
          <a:xfrm>
            <a:off x="1331640" y="260648"/>
            <a:ext cx="604867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bg1"/>
                </a:solidFill>
              </a:rPr>
              <a:t> DISTRIBUCIÓN</a:t>
            </a:r>
            <a:endParaRPr lang="es-CO" sz="2400" dirty="0">
              <a:solidFill>
                <a:schemeClr val="bg1"/>
              </a:solidFill>
            </a:endParaRPr>
          </a:p>
        </p:txBody>
      </p:sp>
      <p:graphicFrame>
        <p:nvGraphicFramePr>
          <p:cNvPr id="5" name="4 Diagrama"/>
          <p:cNvGraphicFramePr/>
          <p:nvPr/>
        </p:nvGraphicFramePr>
        <p:xfrm>
          <a:off x="179512" y="1196752"/>
          <a:ext cx="878497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5 Conector angular"/>
          <p:cNvCxnSpPr/>
          <p:nvPr/>
        </p:nvCxnSpPr>
        <p:spPr>
          <a:xfrm rot="16200000" flipH="1">
            <a:off x="35496" y="2060848"/>
            <a:ext cx="4536504" cy="3528392"/>
          </a:xfrm>
          <a:prstGeom prst="bentConnector3">
            <a:avLst>
              <a:gd name="adj1" fmla="val 99996"/>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angular"/>
          <p:cNvCxnSpPr/>
          <p:nvPr/>
        </p:nvCxnSpPr>
        <p:spPr>
          <a:xfrm rot="5400000">
            <a:off x="4463988" y="2528900"/>
            <a:ext cx="4032448" cy="3240360"/>
          </a:xfrm>
          <a:prstGeom prst="bentConnector3">
            <a:avLst>
              <a:gd name="adj1" fmla="val 99798"/>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angular"/>
          <p:cNvCxnSpPr/>
          <p:nvPr/>
        </p:nvCxnSpPr>
        <p:spPr>
          <a:xfrm rot="16200000" flipH="1">
            <a:off x="1079612" y="3104964"/>
            <a:ext cx="3464768" cy="2816696"/>
          </a:xfrm>
          <a:prstGeom prst="bentConnector3">
            <a:avLst>
              <a:gd name="adj1" fmla="val 99937"/>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angular"/>
          <p:cNvCxnSpPr/>
          <p:nvPr/>
        </p:nvCxnSpPr>
        <p:spPr>
          <a:xfrm rot="5400000">
            <a:off x="4319972" y="3825044"/>
            <a:ext cx="2808312" cy="2160240"/>
          </a:xfrm>
          <a:prstGeom prst="bentConnector3">
            <a:avLst>
              <a:gd name="adj1" fmla="val 99798"/>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angular"/>
          <p:cNvCxnSpPr/>
          <p:nvPr/>
        </p:nvCxnSpPr>
        <p:spPr>
          <a:xfrm rot="16200000" flipH="1">
            <a:off x="2195736" y="4149080"/>
            <a:ext cx="2016224" cy="1584176"/>
          </a:xfrm>
          <a:prstGeom prst="bentConnector3">
            <a:avLst>
              <a:gd name="adj1" fmla="val 100243"/>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angular"/>
          <p:cNvCxnSpPr/>
          <p:nvPr/>
        </p:nvCxnSpPr>
        <p:spPr>
          <a:xfrm rot="5400000">
            <a:off x="4680012" y="4689140"/>
            <a:ext cx="1368152" cy="1008112"/>
          </a:xfrm>
          <a:prstGeom prst="bentConnector3">
            <a:avLst>
              <a:gd name="adj1" fmla="val 105507"/>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angular"/>
          <p:cNvCxnSpPr/>
          <p:nvPr/>
        </p:nvCxnSpPr>
        <p:spPr>
          <a:xfrm rot="16200000" flipH="1">
            <a:off x="3347864" y="5301209"/>
            <a:ext cx="648072" cy="504056"/>
          </a:xfrm>
          <a:prstGeom prst="bentConnector3">
            <a:avLst>
              <a:gd name="adj1" fmla="val 97032"/>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8256"/>
            <a:ext cx="8784976" cy="1143000"/>
          </a:xfrm>
        </p:spPr>
        <p:txBody>
          <a:bodyPr>
            <a:noAutofit/>
          </a:bodyPr>
          <a:lstStyle/>
          <a:p>
            <a:r>
              <a:rPr lang="es-CO" sz="3200" dirty="0" smtClean="0"/>
              <a:t>SUPUESTOS DE UNA REGRESIÓN LINEAL</a:t>
            </a:r>
            <a:endParaRPr lang="es-CO" sz="3200" dirty="0"/>
          </a:p>
        </p:txBody>
      </p:sp>
      <p:graphicFrame>
        <p:nvGraphicFramePr>
          <p:cNvPr id="5" name="Tabla 4"/>
          <p:cNvGraphicFramePr>
            <a:graphicFrameLocks noGrp="1"/>
          </p:cNvGraphicFramePr>
          <p:nvPr>
            <p:extLst>
              <p:ext uri="{D42A27DB-BD31-4B8C-83A1-F6EECF244321}">
                <p14:modId xmlns:p14="http://schemas.microsoft.com/office/powerpoint/2010/main" val="59933582"/>
              </p:ext>
            </p:extLst>
          </p:nvPr>
        </p:nvGraphicFramePr>
        <p:xfrm>
          <a:off x="107504" y="2813792"/>
          <a:ext cx="8928992" cy="3999584"/>
        </p:xfrm>
        <a:graphic>
          <a:graphicData uri="http://schemas.openxmlformats.org/drawingml/2006/table">
            <a:tbl>
              <a:tblPr>
                <a:tableStyleId>{22838BEF-8BB2-4498-84A7-C5851F593DF1}</a:tableStyleId>
              </a:tblPr>
              <a:tblGrid>
                <a:gridCol w="247654"/>
                <a:gridCol w="1731907"/>
                <a:gridCol w="3637063"/>
                <a:gridCol w="1296144"/>
                <a:gridCol w="1224136"/>
                <a:gridCol w="792088"/>
              </a:tblGrid>
              <a:tr h="106234">
                <a:tc>
                  <a:txBody>
                    <a:bodyPr/>
                    <a:lstStyle/>
                    <a:p>
                      <a:pPr algn="ctr" fontAlgn="b"/>
                      <a:r>
                        <a:rPr lang="es-CO" sz="1300" u="none" strike="noStrike" dirty="0">
                          <a:effectLst/>
                          <a:latin typeface="+mj-lt"/>
                        </a:rPr>
                        <a:t> </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b="1" u="none" strike="noStrike" dirty="0">
                          <a:effectLst/>
                          <a:latin typeface="+mj-lt"/>
                        </a:rPr>
                        <a:t> </a:t>
                      </a:r>
                      <a:r>
                        <a:rPr lang="es-CO" sz="1300" b="1" u="none" strike="noStrike" dirty="0" smtClean="0">
                          <a:effectLst/>
                          <a:latin typeface="+mj-lt"/>
                        </a:rPr>
                        <a:t>Prueba</a:t>
                      </a:r>
                      <a:endParaRPr lang="es-CO" sz="1300" b="1" i="0" u="none" strike="noStrike" dirty="0">
                        <a:solidFill>
                          <a:srgbClr val="000000"/>
                        </a:solidFill>
                        <a:effectLst/>
                        <a:latin typeface="+mj-lt"/>
                      </a:endParaRPr>
                    </a:p>
                  </a:txBody>
                  <a:tcPr marL="5312" marR="5312" marT="5312" marB="0" anchor="ctr"/>
                </a:tc>
                <a:tc>
                  <a:txBody>
                    <a:bodyPr/>
                    <a:lstStyle/>
                    <a:p>
                      <a:pPr algn="ctr" fontAlgn="b"/>
                      <a:r>
                        <a:rPr lang="es-CO" sz="1300" b="1" u="none" strike="noStrike" dirty="0">
                          <a:effectLst/>
                          <a:latin typeface="+mj-lt"/>
                        </a:rPr>
                        <a:t>Descripción</a:t>
                      </a:r>
                      <a:endParaRPr lang="es-CO" sz="1300" b="1" i="0" u="none" strike="noStrike" dirty="0">
                        <a:solidFill>
                          <a:srgbClr val="000000"/>
                        </a:solidFill>
                        <a:effectLst/>
                        <a:latin typeface="+mj-lt"/>
                      </a:endParaRPr>
                    </a:p>
                  </a:txBody>
                  <a:tcPr marL="5312" marR="5312" marT="5312" marB="0" anchor="ctr"/>
                </a:tc>
                <a:tc>
                  <a:txBody>
                    <a:bodyPr/>
                    <a:lstStyle/>
                    <a:p>
                      <a:pPr algn="ctr" fontAlgn="b"/>
                      <a:r>
                        <a:rPr lang="es-CO" sz="1300" b="1" u="none" strike="noStrike" dirty="0" smtClean="0">
                          <a:effectLst/>
                          <a:latin typeface="+mj-lt"/>
                        </a:rPr>
                        <a:t>Hipótesis nula</a:t>
                      </a:r>
                      <a:endParaRPr lang="es-CO" sz="1300" b="1" i="0" u="none" strike="noStrike" dirty="0">
                        <a:solidFill>
                          <a:srgbClr val="000000"/>
                        </a:solidFill>
                        <a:effectLst/>
                        <a:latin typeface="+mj-lt"/>
                      </a:endParaRPr>
                    </a:p>
                  </a:txBody>
                  <a:tcPr marL="5312" marR="5312" marT="5312" marB="0" anchor="ctr"/>
                </a:tc>
                <a:tc>
                  <a:txBody>
                    <a:bodyPr/>
                    <a:lstStyle/>
                    <a:p>
                      <a:pPr algn="ctr" fontAlgn="b"/>
                      <a:r>
                        <a:rPr lang="es-CO" sz="1300" b="1" u="none" strike="noStrike" dirty="0" smtClean="0">
                          <a:effectLst/>
                          <a:latin typeface="+mj-lt"/>
                        </a:rPr>
                        <a:t>Hipótesis alterna</a:t>
                      </a:r>
                      <a:endParaRPr lang="es-CO" sz="1300" b="1" i="0" u="none" strike="noStrike" dirty="0">
                        <a:solidFill>
                          <a:srgbClr val="000000"/>
                        </a:solidFill>
                        <a:effectLst/>
                        <a:latin typeface="+mj-lt"/>
                      </a:endParaRPr>
                    </a:p>
                  </a:txBody>
                  <a:tcPr marL="5312" marR="5312" marT="5312" marB="0" anchor="ctr"/>
                </a:tc>
                <a:tc>
                  <a:txBody>
                    <a:bodyPr/>
                    <a:lstStyle/>
                    <a:p>
                      <a:pPr algn="ctr" fontAlgn="b"/>
                      <a:r>
                        <a:rPr lang="es-CO" sz="1300" b="1" u="none" strike="noStrike" dirty="0" smtClean="0">
                          <a:effectLst/>
                          <a:latin typeface="+mj-lt"/>
                        </a:rPr>
                        <a:t>Debería </a:t>
                      </a:r>
                      <a:r>
                        <a:rPr lang="es-CO" sz="1300" b="1" u="none" strike="noStrike" dirty="0">
                          <a:effectLst/>
                          <a:latin typeface="+mj-lt"/>
                        </a:rPr>
                        <a:t>ser</a:t>
                      </a:r>
                      <a:endParaRPr lang="es-CO" sz="1300" b="1" i="0" u="none" strike="noStrike" dirty="0">
                        <a:solidFill>
                          <a:srgbClr val="000000"/>
                        </a:solidFill>
                        <a:effectLst/>
                        <a:latin typeface="+mj-lt"/>
                      </a:endParaRPr>
                    </a:p>
                  </a:txBody>
                  <a:tcPr marL="5312" marR="5312" marT="5312" marB="0" anchor="ctr"/>
                </a:tc>
              </a:tr>
              <a:tr h="106234">
                <a:tc>
                  <a:txBody>
                    <a:bodyPr/>
                    <a:lstStyle/>
                    <a:p>
                      <a:pPr algn="ctr" fontAlgn="b"/>
                      <a:r>
                        <a:rPr lang="es-CO" sz="1300" u="none" strike="noStrike">
                          <a:effectLst/>
                          <a:latin typeface="+mj-lt"/>
                        </a:rPr>
                        <a:t>1</a:t>
                      </a:r>
                      <a:endParaRPr lang="es-CO" sz="1300" b="0" i="0" u="none" strike="noStrike">
                        <a:solidFill>
                          <a:srgbClr val="000000"/>
                        </a:solidFill>
                        <a:effectLst/>
                        <a:latin typeface="+mj-lt"/>
                      </a:endParaRPr>
                    </a:p>
                  </a:txBody>
                  <a:tcPr marL="5312" marR="5312" marT="5312" marB="0" anchor="b"/>
                </a:tc>
                <a:tc>
                  <a:txBody>
                    <a:bodyPr/>
                    <a:lstStyle/>
                    <a:p>
                      <a:pPr algn="ctr" fontAlgn="b"/>
                      <a:r>
                        <a:rPr lang="es-CO" sz="1300" u="none" strike="noStrike" dirty="0" smtClean="0">
                          <a:effectLst/>
                          <a:latin typeface="+mj-lt"/>
                        </a:rPr>
                        <a:t>P</a:t>
                      </a:r>
                      <a:r>
                        <a:rPr lang="es-CO" sz="1300" u="none" strike="noStrike" baseline="0" dirty="0" smtClean="0">
                          <a:effectLst/>
                          <a:latin typeface="+mj-lt"/>
                        </a:rPr>
                        <a:t> </a:t>
                      </a:r>
                      <a:r>
                        <a:rPr lang="es-CO" sz="1300" u="none" strike="noStrike" dirty="0" smtClean="0">
                          <a:effectLst/>
                          <a:latin typeface="+mj-lt"/>
                        </a:rPr>
                        <a:t>VALUE ß1</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smtClean="0">
                          <a:effectLst/>
                          <a:latin typeface="+mj-lt"/>
                        </a:rPr>
                        <a:t>Los coeficientes son distintos de 0 (bueno</a:t>
                      </a:r>
                      <a:r>
                        <a:rPr lang="es-CO" sz="1300" u="none" strike="noStrike" dirty="0">
                          <a:effectLst/>
                          <a:latin typeface="+mj-lt"/>
                        </a:rPr>
                        <a:t>)</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smtClean="0">
                          <a:effectLst/>
                          <a:latin typeface="+mj-lt"/>
                        </a:rPr>
                        <a:t>La variable</a:t>
                      </a:r>
                      <a:r>
                        <a:rPr lang="es-CO" sz="1300" u="none" strike="noStrike" baseline="0" dirty="0" smtClean="0">
                          <a:effectLst/>
                          <a:latin typeface="+mj-lt"/>
                        </a:rPr>
                        <a:t> </a:t>
                      </a:r>
                      <a:r>
                        <a:rPr lang="es-CO" sz="1300" u="none" strike="noStrike" dirty="0" smtClean="0">
                          <a:effectLst/>
                          <a:latin typeface="+mj-lt"/>
                        </a:rPr>
                        <a:t>no </a:t>
                      </a:r>
                      <a:r>
                        <a:rPr lang="es-CO" sz="1300" u="none" strike="noStrike" dirty="0">
                          <a:effectLst/>
                          <a:latin typeface="+mj-lt"/>
                        </a:rPr>
                        <a:t>es </a:t>
                      </a:r>
                      <a:r>
                        <a:rPr lang="es-CO" sz="1300" u="none" strike="noStrike" dirty="0" smtClean="0">
                          <a:effectLst/>
                          <a:latin typeface="+mj-lt"/>
                        </a:rPr>
                        <a:t>significativa </a:t>
                      </a:r>
                      <a:r>
                        <a:rPr lang="es-CO" sz="1300" u="none" strike="noStrike" dirty="0">
                          <a:effectLst/>
                          <a:latin typeface="+mj-lt"/>
                        </a:rPr>
                        <a:t>(malo)</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smtClean="0">
                          <a:effectLst/>
                          <a:latin typeface="+mj-lt"/>
                        </a:rPr>
                        <a:t>La variable si </a:t>
                      </a:r>
                      <a:r>
                        <a:rPr lang="es-CO" sz="1300" u="none" strike="noStrike" dirty="0">
                          <a:effectLst/>
                          <a:latin typeface="+mj-lt"/>
                        </a:rPr>
                        <a:t>es </a:t>
                      </a:r>
                      <a:r>
                        <a:rPr lang="es-CO" sz="1300" u="none" strike="noStrike" dirty="0" smtClean="0">
                          <a:effectLst/>
                          <a:latin typeface="+mj-lt"/>
                        </a:rPr>
                        <a:t>significativa </a:t>
                      </a:r>
                      <a:r>
                        <a:rPr lang="es-CO" sz="1300" u="none" strike="noStrike" dirty="0">
                          <a:effectLst/>
                          <a:latin typeface="+mj-lt"/>
                        </a:rPr>
                        <a:t>(bueno)</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Menor a </a:t>
                      </a:r>
                      <a:r>
                        <a:rPr lang="es-CO" sz="1300" u="none" strike="noStrike" dirty="0" smtClean="0">
                          <a:effectLst/>
                          <a:latin typeface="+mj-lt"/>
                        </a:rPr>
                        <a:t>5%</a:t>
                      </a:r>
                      <a:endParaRPr lang="es-CO" sz="1300" b="0" i="0" u="none" strike="noStrike" dirty="0">
                        <a:solidFill>
                          <a:srgbClr val="000000"/>
                        </a:solidFill>
                        <a:effectLst/>
                        <a:latin typeface="+mj-lt"/>
                      </a:endParaRPr>
                    </a:p>
                  </a:txBody>
                  <a:tcPr marL="5312" marR="5312" marT="5312" marB="0" anchor="ctr"/>
                </a:tc>
              </a:tr>
              <a:tr h="106234">
                <a:tc>
                  <a:txBody>
                    <a:bodyPr/>
                    <a:lstStyle/>
                    <a:p>
                      <a:pPr algn="ctr" fontAlgn="b"/>
                      <a:r>
                        <a:rPr lang="es-CO" sz="1300" b="0" i="0" u="none" strike="noStrike" dirty="0" smtClean="0">
                          <a:solidFill>
                            <a:srgbClr val="000000"/>
                          </a:solidFill>
                          <a:effectLst/>
                          <a:latin typeface="+mj-lt"/>
                        </a:rPr>
                        <a:t>2</a:t>
                      </a:r>
                      <a:endParaRPr lang="es-CO" sz="1300" b="0" i="0" u="none" strike="noStrike" dirty="0">
                        <a:solidFill>
                          <a:srgbClr val="000000"/>
                        </a:solidFill>
                        <a:effectLst/>
                        <a:latin typeface="+mj-lt"/>
                      </a:endParaRPr>
                    </a:p>
                  </a:txBody>
                  <a:tcPr marL="5312" marR="5312" marT="5312" marB="0" anchor="b"/>
                </a:tc>
                <a:tc>
                  <a:txBody>
                    <a:bodyPr/>
                    <a:lstStyle/>
                    <a:p>
                      <a:pPr algn="ctr" fontAlgn="b"/>
                      <a:r>
                        <a:rPr lang="es-CO" sz="1300" b="0" i="0" u="none" strike="noStrike" dirty="0" smtClean="0">
                          <a:solidFill>
                            <a:srgbClr val="000000"/>
                          </a:solidFill>
                          <a:effectLst/>
                          <a:latin typeface="+mj-lt"/>
                        </a:rPr>
                        <a:t>P VALUE FISHER</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b="0" i="0" u="none" strike="noStrike" dirty="0" smtClean="0">
                          <a:solidFill>
                            <a:srgbClr val="000000"/>
                          </a:solidFill>
                          <a:effectLst/>
                          <a:latin typeface="+mj-lt"/>
                        </a:rPr>
                        <a:t>Puede darse que un beta no sea distinto de 0. La prueba de Fisher evidencia si en su conjunto los Betas generan</a:t>
                      </a:r>
                      <a:r>
                        <a:rPr lang="es-CO" sz="1300" b="0" i="0" u="none" strike="noStrike" baseline="0" dirty="0" smtClean="0">
                          <a:solidFill>
                            <a:srgbClr val="000000"/>
                          </a:solidFill>
                          <a:effectLst/>
                          <a:latin typeface="+mj-lt"/>
                        </a:rPr>
                        <a:t> un modelo significativo o no.</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El modelo no es significativo (malo)</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El modelo si es significativo (bueno)</a:t>
                      </a:r>
                      <a:endParaRPr lang="es-CO" sz="1300" b="0" i="0" u="none" strike="noStrike" dirty="0">
                        <a:solidFill>
                          <a:srgbClr val="000000"/>
                        </a:solidFill>
                        <a:effectLst/>
                        <a:latin typeface="+mj-lt"/>
                      </a:endParaRPr>
                    </a:p>
                  </a:txBody>
                  <a:tcPr marL="5312" marR="5312" marT="5312" marB="0"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300" u="none" strike="noStrike" dirty="0" smtClean="0">
                          <a:effectLst/>
                          <a:latin typeface="+mj-lt"/>
                        </a:rPr>
                        <a:t>Menor a 5%</a:t>
                      </a:r>
                      <a:endParaRPr lang="es-CO" sz="1300" b="0" i="0" u="none" strike="noStrike" dirty="0" smtClean="0">
                        <a:solidFill>
                          <a:srgbClr val="000000"/>
                        </a:solidFill>
                        <a:effectLst/>
                        <a:latin typeface="+mj-lt"/>
                      </a:endParaRPr>
                    </a:p>
                  </a:txBody>
                  <a:tcPr marL="5312" marR="5312" marT="5312" marB="0" anchor="ctr"/>
                </a:tc>
              </a:tr>
              <a:tr h="106234">
                <a:tc>
                  <a:txBody>
                    <a:bodyPr/>
                    <a:lstStyle/>
                    <a:p>
                      <a:pPr algn="ctr" fontAlgn="b"/>
                      <a:r>
                        <a:rPr lang="es-CO" sz="1300" b="0" i="0" u="none" strike="noStrike" dirty="0" smtClean="0">
                          <a:solidFill>
                            <a:schemeClr val="dk1"/>
                          </a:solidFill>
                          <a:effectLst/>
                          <a:latin typeface="+mj-lt"/>
                        </a:rPr>
                        <a:t>3</a:t>
                      </a:r>
                      <a:endParaRPr lang="es-CO" sz="1300" b="0" i="0" u="none" strike="noStrike" dirty="0">
                        <a:solidFill>
                          <a:srgbClr val="000000"/>
                        </a:solidFill>
                        <a:effectLst/>
                        <a:latin typeface="+mj-lt"/>
                      </a:endParaRPr>
                    </a:p>
                  </a:txBody>
                  <a:tcPr marL="5312" marR="5312" marT="5312" marB="0" anchor="b"/>
                </a:tc>
                <a:tc>
                  <a:txBody>
                    <a:bodyPr/>
                    <a:lstStyle/>
                    <a:p>
                      <a:pPr algn="ctr" fontAlgn="b"/>
                      <a:r>
                        <a:rPr lang="es-CO" sz="1300" u="none" strike="noStrike" dirty="0" smtClean="0">
                          <a:effectLst/>
                          <a:latin typeface="+mj-lt"/>
                        </a:rPr>
                        <a:t>P VALUE JARQUE </a:t>
                      </a:r>
                      <a:r>
                        <a:rPr lang="es-CO" sz="1300" u="none" strike="noStrike" dirty="0">
                          <a:effectLst/>
                          <a:latin typeface="+mj-lt"/>
                        </a:rPr>
                        <a:t>BERA</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smtClean="0">
                          <a:effectLst/>
                          <a:latin typeface="+mj-lt"/>
                        </a:rPr>
                        <a:t>La media de los errores tiende</a:t>
                      </a:r>
                      <a:r>
                        <a:rPr lang="es-CO" sz="1300" u="none" strike="noStrike" baseline="0" dirty="0" smtClean="0">
                          <a:effectLst/>
                          <a:latin typeface="+mj-lt"/>
                        </a:rPr>
                        <a:t> a ser 0</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Los errores en promedio son 0</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a:effectLst/>
                          <a:latin typeface="+mj-lt"/>
                        </a:rPr>
                        <a:t>Los errores en promedio son distintos a 0</a:t>
                      </a:r>
                      <a:endParaRPr lang="es-CO" sz="1300" b="0" i="0" u="none" strike="noStrike">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Mayor a </a:t>
                      </a:r>
                      <a:r>
                        <a:rPr lang="es-CO" sz="1300" u="none" strike="noStrike" dirty="0" smtClean="0">
                          <a:effectLst/>
                          <a:latin typeface="+mj-lt"/>
                        </a:rPr>
                        <a:t>5%</a:t>
                      </a:r>
                      <a:endParaRPr lang="es-CO" sz="1300" b="0" i="0" u="none" strike="noStrike" dirty="0">
                        <a:solidFill>
                          <a:srgbClr val="000000"/>
                        </a:solidFill>
                        <a:effectLst/>
                        <a:latin typeface="+mj-lt"/>
                      </a:endParaRPr>
                    </a:p>
                  </a:txBody>
                  <a:tcPr marL="5312" marR="5312" marT="5312" marB="0" anchor="ctr"/>
                </a:tc>
              </a:tr>
              <a:tr h="106234">
                <a:tc>
                  <a:txBody>
                    <a:bodyPr/>
                    <a:lstStyle/>
                    <a:p>
                      <a:pPr algn="ctr" fontAlgn="b"/>
                      <a:r>
                        <a:rPr lang="es-CO" sz="1300" b="0" i="0" u="none" strike="noStrike" dirty="0" smtClean="0">
                          <a:solidFill>
                            <a:srgbClr val="000000"/>
                          </a:solidFill>
                          <a:effectLst/>
                          <a:latin typeface="+mj-lt"/>
                        </a:rPr>
                        <a:t>4</a:t>
                      </a:r>
                      <a:endParaRPr lang="es-CO" sz="1300" b="0" i="0" u="none" strike="noStrike" dirty="0">
                        <a:solidFill>
                          <a:srgbClr val="000000"/>
                        </a:solidFill>
                        <a:effectLst/>
                        <a:latin typeface="+mj-lt"/>
                      </a:endParaRPr>
                    </a:p>
                  </a:txBody>
                  <a:tcPr marL="5312" marR="5312" marT="5312" marB="0" anchor="b"/>
                </a:tc>
                <a:tc>
                  <a:txBody>
                    <a:bodyPr/>
                    <a:lstStyle/>
                    <a:p>
                      <a:pPr algn="ctr" fontAlgn="b"/>
                      <a:r>
                        <a:rPr lang="es-CO" sz="1300" u="none" strike="noStrike" dirty="0" smtClean="0">
                          <a:effectLst/>
                          <a:latin typeface="+mj-lt"/>
                        </a:rPr>
                        <a:t>P VALUE TEST </a:t>
                      </a:r>
                      <a:r>
                        <a:rPr lang="es-CO" sz="1300" u="none" strike="noStrike" dirty="0">
                          <a:effectLst/>
                          <a:latin typeface="+mj-lt"/>
                        </a:rPr>
                        <a:t>DE WHITE</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El modelo tiene un comportamiento </a:t>
                      </a:r>
                      <a:r>
                        <a:rPr lang="es-CO" sz="1300" u="none" strike="noStrike" dirty="0" smtClean="0">
                          <a:effectLst/>
                          <a:latin typeface="+mj-lt"/>
                        </a:rPr>
                        <a:t>constante en sus errores </a:t>
                      </a:r>
                      <a:r>
                        <a:rPr lang="es-CO" sz="1300" u="none" strike="noStrike" dirty="0">
                          <a:effectLst/>
                          <a:latin typeface="+mj-lt"/>
                        </a:rPr>
                        <a:t>(volatilidad)</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Es </a:t>
                      </a:r>
                      <a:r>
                        <a:rPr lang="es-CO" sz="1300" u="none" strike="noStrike" dirty="0" err="1" smtClean="0">
                          <a:effectLst/>
                          <a:latin typeface="+mj-lt"/>
                        </a:rPr>
                        <a:t>Homoscedastico</a:t>
                      </a:r>
                      <a:r>
                        <a:rPr lang="es-CO" sz="1300" u="none" strike="noStrike" dirty="0" smtClean="0">
                          <a:effectLst/>
                          <a:latin typeface="+mj-lt"/>
                        </a:rPr>
                        <a:t> </a:t>
                      </a:r>
                      <a:r>
                        <a:rPr lang="es-CO" sz="1300" u="none" strike="noStrike" dirty="0">
                          <a:effectLst/>
                          <a:latin typeface="+mj-lt"/>
                        </a:rPr>
                        <a:t>(constante)</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a:effectLst/>
                          <a:latin typeface="+mj-lt"/>
                        </a:rPr>
                        <a:t>Es Heteroscedastico (volátil)</a:t>
                      </a:r>
                      <a:endParaRPr lang="es-CO" sz="1300" b="0" i="0" u="none" strike="noStrike">
                        <a:solidFill>
                          <a:srgbClr val="000000"/>
                        </a:solidFill>
                        <a:effectLst/>
                        <a:latin typeface="+mj-lt"/>
                      </a:endParaRPr>
                    </a:p>
                  </a:txBody>
                  <a:tcPr marL="5312" marR="5312" marT="5312" marB="0" anchor="ctr"/>
                </a:tc>
                <a:tc>
                  <a:txBody>
                    <a:bodyPr/>
                    <a:lstStyle/>
                    <a:p>
                      <a:pPr algn="ctr" fontAlgn="b"/>
                      <a:r>
                        <a:rPr lang="es-CO" sz="1300" u="none" strike="noStrike" dirty="0" smtClean="0">
                          <a:effectLst/>
                          <a:latin typeface="+mj-lt"/>
                        </a:rPr>
                        <a:t>Mayor a 5%</a:t>
                      </a:r>
                      <a:endParaRPr lang="es-CO" sz="1300" b="0" i="0" u="none" strike="noStrike" dirty="0">
                        <a:solidFill>
                          <a:srgbClr val="000000"/>
                        </a:solidFill>
                        <a:effectLst/>
                        <a:latin typeface="+mj-lt"/>
                      </a:endParaRPr>
                    </a:p>
                  </a:txBody>
                  <a:tcPr marL="5312" marR="5312" marT="5312" marB="0" anchor="ctr"/>
                </a:tc>
              </a:tr>
              <a:tr h="106234">
                <a:tc>
                  <a:txBody>
                    <a:bodyPr/>
                    <a:lstStyle/>
                    <a:p>
                      <a:pPr algn="ctr" fontAlgn="b"/>
                      <a:r>
                        <a:rPr lang="es-CO" sz="1300" b="0" i="0" u="none" strike="noStrike" dirty="0" smtClean="0">
                          <a:solidFill>
                            <a:srgbClr val="000000"/>
                          </a:solidFill>
                          <a:effectLst/>
                          <a:latin typeface="+mj-lt"/>
                        </a:rPr>
                        <a:t>5</a:t>
                      </a:r>
                      <a:endParaRPr lang="es-CO" sz="1300" b="0" i="0" u="none" strike="noStrike" dirty="0">
                        <a:solidFill>
                          <a:srgbClr val="000000"/>
                        </a:solidFill>
                        <a:effectLst/>
                        <a:latin typeface="+mj-lt"/>
                      </a:endParaRPr>
                    </a:p>
                  </a:txBody>
                  <a:tcPr marL="5312" marR="5312" marT="5312" marB="0" anchor="b"/>
                </a:tc>
                <a:tc>
                  <a:txBody>
                    <a:bodyPr/>
                    <a:lstStyle/>
                    <a:p>
                      <a:pPr algn="ctr" fontAlgn="b"/>
                      <a:r>
                        <a:rPr lang="es-CO" sz="1300" u="none" strike="noStrike">
                          <a:effectLst/>
                          <a:latin typeface="+mj-lt"/>
                        </a:rPr>
                        <a:t>DURBIN WATSON</a:t>
                      </a:r>
                      <a:endParaRPr lang="es-CO" sz="1300" b="0" i="0" u="none" strike="noStrike">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Test que muestra si un error </a:t>
                      </a:r>
                      <a:r>
                        <a:rPr lang="es-CO" sz="1300" u="none" strike="noStrike" dirty="0" smtClean="0">
                          <a:effectLst/>
                          <a:latin typeface="+mj-lt"/>
                        </a:rPr>
                        <a:t>explica o </a:t>
                      </a:r>
                      <a:r>
                        <a:rPr lang="es-CO" sz="1300" u="none" strike="noStrike" dirty="0">
                          <a:effectLst/>
                          <a:latin typeface="+mj-lt"/>
                        </a:rPr>
                        <a:t>es explicado por otros errores</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 </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a:effectLst/>
                          <a:latin typeface="+mj-lt"/>
                        </a:rPr>
                        <a:t> </a:t>
                      </a:r>
                      <a:endParaRPr lang="es-CO" sz="1300" b="0" i="0" u="none" strike="noStrike">
                        <a:solidFill>
                          <a:srgbClr val="000000"/>
                        </a:solidFill>
                        <a:effectLst/>
                        <a:latin typeface="+mj-lt"/>
                      </a:endParaRPr>
                    </a:p>
                  </a:txBody>
                  <a:tcPr marL="5312" marR="5312" marT="5312" marB="0" anchor="ctr"/>
                </a:tc>
                <a:tc>
                  <a:txBody>
                    <a:bodyPr/>
                    <a:lstStyle/>
                    <a:p>
                      <a:pPr algn="ctr" fontAlgn="b"/>
                      <a:r>
                        <a:rPr lang="es-CO" sz="1300" u="none" strike="noStrike">
                          <a:effectLst/>
                          <a:latin typeface="+mj-lt"/>
                        </a:rPr>
                        <a:t>Entre 1,8 y 2,2</a:t>
                      </a:r>
                      <a:endParaRPr lang="es-CO" sz="1300" b="0" i="0" u="none" strike="noStrike">
                        <a:solidFill>
                          <a:srgbClr val="000000"/>
                        </a:solidFill>
                        <a:effectLst/>
                        <a:latin typeface="+mj-lt"/>
                      </a:endParaRPr>
                    </a:p>
                  </a:txBody>
                  <a:tcPr marL="5312" marR="5312" marT="5312" marB="0" anchor="ctr"/>
                </a:tc>
              </a:tr>
              <a:tr h="192284">
                <a:tc>
                  <a:txBody>
                    <a:bodyPr/>
                    <a:lstStyle/>
                    <a:p>
                      <a:pPr algn="ctr" fontAlgn="b"/>
                      <a:r>
                        <a:rPr lang="es-CO" sz="1300" b="0" i="0" u="none" strike="noStrike" dirty="0" smtClean="0">
                          <a:solidFill>
                            <a:srgbClr val="000000"/>
                          </a:solidFill>
                          <a:effectLst/>
                          <a:latin typeface="+mj-lt"/>
                        </a:rPr>
                        <a:t>6</a:t>
                      </a:r>
                      <a:endParaRPr lang="es-CO" sz="1300" b="0" i="0" u="none" strike="noStrike" dirty="0">
                        <a:solidFill>
                          <a:srgbClr val="000000"/>
                        </a:solidFill>
                        <a:effectLst/>
                        <a:latin typeface="+mj-lt"/>
                      </a:endParaRPr>
                    </a:p>
                  </a:txBody>
                  <a:tcPr marL="5312" marR="5312" marT="5312" marB="0" anchor="b"/>
                </a:tc>
                <a:tc>
                  <a:txBody>
                    <a:bodyPr/>
                    <a:lstStyle/>
                    <a:p>
                      <a:pPr algn="ctr" fontAlgn="b"/>
                      <a:r>
                        <a:rPr lang="es-CO" sz="1300" u="none" strike="noStrike" dirty="0" smtClean="0">
                          <a:effectLst/>
                          <a:latin typeface="+mj-lt"/>
                        </a:rPr>
                        <a:t>P VALUE TEST </a:t>
                      </a:r>
                      <a:r>
                        <a:rPr lang="es-CO" sz="1300" u="none" strike="noStrike" dirty="0">
                          <a:effectLst/>
                          <a:latin typeface="+mj-lt"/>
                        </a:rPr>
                        <a:t>DE CORRELACIÓN SERIAL</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Si el test de </a:t>
                      </a:r>
                      <a:r>
                        <a:rPr lang="es-CO" sz="1300" u="none" strike="noStrike" dirty="0" err="1">
                          <a:effectLst/>
                          <a:latin typeface="+mj-lt"/>
                        </a:rPr>
                        <a:t>Durbin</a:t>
                      </a:r>
                      <a:r>
                        <a:rPr lang="es-CO" sz="1300" u="none" strike="noStrike" dirty="0">
                          <a:effectLst/>
                          <a:latin typeface="+mj-lt"/>
                        </a:rPr>
                        <a:t> Watson confirma que hay correlación entre los errores se hace la prueba</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No existe correlación de los errores</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Al menos un error esta correlacionado con otro</a:t>
                      </a:r>
                      <a:endParaRPr lang="es-CO" sz="1300" b="0" i="0" u="none" strike="noStrike" dirty="0">
                        <a:solidFill>
                          <a:srgbClr val="000000"/>
                        </a:solidFill>
                        <a:effectLst/>
                        <a:latin typeface="+mj-lt"/>
                      </a:endParaRPr>
                    </a:p>
                  </a:txBody>
                  <a:tcPr marL="5312" marR="5312" marT="5312" marB="0" anchor="ctr"/>
                </a:tc>
                <a:tc>
                  <a:txBody>
                    <a:bodyPr/>
                    <a:lstStyle/>
                    <a:p>
                      <a:pPr algn="ctr" fontAlgn="b"/>
                      <a:r>
                        <a:rPr lang="es-CO" sz="1300" u="none" strike="noStrike" dirty="0">
                          <a:effectLst/>
                          <a:latin typeface="+mj-lt"/>
                        </a:rPr>
                        <a:t>Mayor a </a:t>
                      </a:r>
                      <a:r>
                        <a:rPr lang="es-CO" sz="1300" u="none" strike="noStrike" dirty="0" smtClean="0">
                          <a:effectLst/>
                          <a:latin typeface="+mj-lt"/>
                        </a:rPr>
                        <a:t>5%</a:t>
                      </a:r>
                      <a:endParaRPr lang="es-CO" sz="1300" b="0" i="0" u="none" strike="noStrike" dirty="0">
                        <a:solidFill>
                          <a:srgbClr val="000000"/>
                        </a:solidFill>
                        <a:effectLst/>
                        <a:latin typeface="+mj-lt"/>
                      </a:endParaRPr>
                    </a:p>
                  </a:txBody>
                  <a:tcPr marL="5312" marR="5312" marT="5312" marB="0" anchor="ctr"/>
                </a:tc>
              </a:tr>
            </a:tbl>
          </a:graphicData>
        </a:graphic>
      </p:graphicFrame>
      <p:sp>
        <p:nvSpPr>
          <p:cNvPr id="13" name="CuadroTexto 12"/>
          <p:cNvSpPr txBox="1"/>
          <p:nvPr/>
        </p:nvSpPr>
        <p:spPr>
          <a:xfrm>
            <a:off x="287016" y="1253078"/>
            <a:ext cx="8856984" cy="1815882"/>
          </a:xfrm>
          <a:prstGeom prst="rect">
            <a:avLst/>
          </a:prstGeom>
          <a:noFill/>
        </p:spPr>
        <p:txBody>
          <a:bodyPr wrap="square" rtlCol="0">
            <a:spAutoFit/>
          </a:bodyPr>
          <a:lstStyle/>
          <a:p>
            <a:pPr marL="285750" indent="-285750">
              <a:buFont typeface="Arial" panose="020B0604020202020204" pitchFamily="34" charset="0"/>
              <a:buChar char="•"/>
            </a:pPr>
            <a:r>
              <a:rPr lang="es-CO" sz="1600" dirty="0" smtClean="0">
                <a:latin typeface="Calibri" panose="020F0502020204030204" pitchFamily="34" charset="0"/>
              </a:rPr>
              <a:t>Nivel de significancia: Que tanto error estoy dispuesto a aceptar (usualmente el 5%).</a:t>
            </a:r>
          </a:p>
          <a:p>
            <a:endParaRPr lang="es-CO" sz="1600" dirty="0" smtClean="0">
              <a:latin typeface="Calibri" panose="020F0502020204030204" pitchFamily="34" charset="0"/>
            </a:endParaRPr>
          </a:p>
          <a:p>
            <a:pPr marL="285750" indent="-285750">
              <a:buFont typeface="Arial" panose="020B0604020202020204" pitchFamily="34" charset="0"/>
              <a:buChar char="•"/>
            </a:pPr>
            <a:r>
              <a:rPr lang="es-CO" sz="1600" dirty="0" smtClean="0">
                <a:latin typeface="Calibri" panose="020F0502020204030204" pitchFamily="34" charset="0"/>
              </a:rPr>
              <a:t>P-</a:t>
            </a:r>
            <a:r>
              <a:rPr lang="es-CO" sz="1600" dirty="0" err="1" smtClean="0">
                <a:latin typeface="Calibri" panose="020F0502020204030204" pitchFamily="34" charset="0"/>
              </a:rPr>
              <a:t>value</a:t>
            </a:r>
            <a:r>
              <a:rPr lang="es-CO" sz="1600" dirty="0" smtClean="0">
                <a:latin typeface="Calibri" panose="020F0502020204030204" pitchFamily="34" charset="0"/>
              </a:rPr>
              <a:t>: Es el </a:t>
            </a:r>
            <a:r>
              <a:rPr lang="es-CO" sz="1600" dirty="0">
                <a:latin typeface="Calibri" panose="020F0502020204030204" pitchFamily="34" charset="0"/>
              </a:rPr>
              <a:t>nivel de significancia más bajo en el cual una hipótesis nula puede ser rechazada (Devore, 2008). </a:t>
            </a:r>
            <a:endParaRPr lang="es-CO" sz="1600" dirty="0" smtClean="0">
              <a:latin typeface="Calibri" panose="020F0502020204030204" pitchFamily="34" charset="0"/>
            </a:endParaRPr>
          </a:p>
          <a:p>
            <a:pPr marL="285750" indent="-285750">
              <a:buFont typeface="Arial" panose="020B0604020202020204" pitchFamily="34" charset="0"/>
              <a:buChar char="•"/>
            </a:pPr>
            <a:endParaRPr lang="es-CO" sz="1600" dirty="0">
              <a:latin typeface="Calibri" panose="020F0502020204030204" pitchFamily="34" charset="0"/>
            </a:endParaRPr>
          </a:p>
          <a:p>
            <a:pPr marL="285750" indent="-285750">
              <a:buFont typeface="Arial" panose="020B0604020202020204" pitchFamily="34" charset="0"/>
              <a:buChar char="•"/>
            </a:pPr>
            <a:r>
              <a:rPr lang="es-CO" sz="1600" dirty="0">
                <a:latin typeface="Calibri" panose="020F0502020204030204" pitchFamily="34" charset="0"/>
              </a:rPr>
              <a:t>Si el P-Value  &gt; α entonces no se rechaza </a:t>
            </a:r>
            <a:r>
              <a:rPr lang="es-CO" sz="1600" dirty="0" smtClean="0">
                <a:latin typeface="Calibri" panose="020F0502020204030204" pitchFamily="34" charset="0"/>
              </a:rPr>
              <a:t>la hipótesis nula (planteada).</a:t>
            </a:r>
            <a:endParaRPr lang="es-CO" sz="1600" dirty="0">
              <a:latin typeface="Calibri" panose="020F0502020204030204" pitchFamily="34" charset="0"/>
            </a:endParaRPr>
          </a:p>
          <a:p>
            <a:pPr marL="285750" indent="-285750">
              <a:buFont typeface="Arial" panose="020B0604020202020204" pitchFamily="34" charset="0"/>
              <a:buChar char="•"/>
            </a:pPr>
            <a:endParaRPr lang="es-CO" sz="1600" dirty="0">
              <a:latin typeface="Calibri" panose="020F0502020204030204" pitchFamily="34" charset="0"/>
            </a:endParaRPr>
          </a:p>
        </p:txBody>
      </p:sp>
    </p:spTree>
    <p:extLst>
      <p:ext uri="{BB962C8B-B14F-4D97-AF65-F5344CB8AC3E}">
        <p14:creationId xmlns:p14="http://schemas.microsoft.com/office/powerpoint/2010/main" val="1479077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16632"/>
            <a:ext cx="8784976" cy="1143000"/>
          </a:xfrm>
        </p:spPr>
        <p:txBody>
          <a:bodyPr>
            <a:noAutofit/>
          </a:bodyPr>
          <a:lstStyle/>
          <a:p>
            <a:r>
              <a:rPr lang="es-CO" sz="3600" dirty="0" smtClean="0"/>
              <a:t>RELACIÓN ENTRE EL MNVE  Y EL EPC</a:t>
            </a:r>
            <a:endParaRPr lang="es-CO" sz="3600" dirty="0"/>
          </a:p>
        </p:txBody>
      </p:sp>
      <p:graphicFrame>
        <p:nvGraphicFramePr>
          <p:cNvPr id="8" name="1 Gráfico"/>
          <p:cNvGraphicFramePr>
            <a:graphicFrameLocks/>
          </p:cNvGraphicFramePr>
          <p:nvPr>
            <p:extLst>
              <p:ext uri="{D42A27DB-BD31-4B8C-83A1-F6EECF244321}">
                <p14:modId xmlns:p14="http://schemas.microsoft.com/office/powerpoint/2010/main" val="289837609"/>
              </p:ext>
            </p:extLst>
          </p:nvPr>
        </p:nvGraphicFramePr>
        <p:xfrm>
          <a:off x="35496" y="1268760"/>
          <a:ext cx="6740029" cy="4312791"/>
        </p:xfrm>
        <a:graphic>
          <a:graphicData uri="http://schemas.openxmlformats.org/drawingml/2006/chart">
            <c:chart xmlns:c="http://schemas.openxmlformats.org/drawingml/2006/chart" xmlns:r="http://schemas.openxmlformats.org/officeDocument/2006/relationships" r:id="rId2"/>
          </a:graphicData>
        </a:graphic>
      </p:graphicFrame>
      <p:sp>
        <p:nvSpPr>
          <p:cNvPr id="4" name="3 Abrir llave"/>
          <p:cNvSpPr/>
          <p:nvPr/>
        </p:nvSpPr>
        <p:spPr>
          <a:xfrm>
            <a:off x="3707904" y="2158590"/>
            <a:ext cx="288032" cy="72008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dirty="0">
              <a:latin typeface="Calibri" panose="020F0502020204030204" pitchFamily="34" charset="0"/>
            </a:endParaRPr>
          </a:p>
        </p:txBody>
      </p:sp>
      <p:sp>
        <p:nvSpPr>
          <p:cNvPr id="9" name="8 CuadroTexto"/>
          <p:cNvSpPr txBox="1"/>
          <p:nvPr/>
        </p:nvSpPr>
        <p:spPr>
          <a:xfrm>
            <a:off x="0" y="5951291"/>
            <a:ext cx="8892480" cy="923330"/>
          </a:xfrm>
          <a:prstGeom prst="rect">
            <a:avLst/>
          </a:prstGeom>
          <a:noFill/>
        </p:spPr>
        <p:txBody>
          <a:bodyPr wrap="square" rtlCol="0">
            <a:spAutoFit/>
          </a:bodyPr>
          <a:lstStyle/>
          <a:p>
            <a:r>
              <a:rPr lang="es-CO" dirty="0" smtClean="0">
                <a:latin typeface="Calibri" panose="020F0502020204030204" pitchFamily="34" charset="0"/>
              </a:rPr>
              <a:t>Por cada unidad que aumente el MNVE, el EPC debería cambiar en la misma proporción.</a:t>
            </a:r>
          </a:p>
          <a:p>
            <a:r>
              <a:rPr lang="es-CO" dirty="0" smtClean="0">
                <a:latin typeface="Calibri" panose="020F0502020204030204" pitchFamily="34" charset="0"/>
              </a:rPr>
              <a:t>Cualquier desviación en ello da lugar a una brecha, es decir, el ducto puede ser  más/menos eficiente de lo que debería ser.</a:t>
            </a:r>
            <a:endParaRPr lang="es-CO" dirty="0">
              <a:latin typeface="Calibri" panose="020F0502020204030204" pitchFamily="34" charset="0"/>
            </a:endParaRPr>
          </a:p>
        </p:txBody>
      </p:sp>
      <p:sp>
        <p:nvSpPr>
          <p:cNvPr id="6" name="24 Rectángulo"/>
          <p:cNvSpPr/>
          <p:nvPr/>
        </p:nvSpPr>
        <p:spPr>
          <a:xfrm>
            <a:off x="6876256" y="2878670"/>
            <a:ext cx="1512168" cy="144016"/>
          </a:xfrm>
          <a:prstGeom prst="rect">
            <a:avLst/>
          </a:prstGeom>
          <a:solidFill>
            <a:srgbClr val="BADA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latin typeface="Calibri" panose="020F0502020204030204" pitchFamily="34" charset="0"/>
            </a:endParaRPr>
          </a:p>
        </p:txBody>
      </p:sp>
      <p:sp>
        <p:nvSpPr>
          <p:cNvPr id="7" name="25 CuadroTexto"/>
          <p:cNvSpPr txBox="1"/>
          <p:nvPr/>
        </p:nvSpPr>
        <p:spPr>
          <a:xfrm>
            <a:off x="6876256" y="2420888"/>
            <a:ext cx="1656184" cy="523220"/>
          </a:xfrm>
          <a:prstGeom prst="rect">
            <a:avLst/>
          </a:prstGeom>
          <a:noFill/>
        </p:spPr>
        <p:txBody>
          <a:bodyPr wrap="square" rtlCol="0">
            <a:spAutoFit/>
          </a:bodyPr>
          <a:lstStyle/>
          <a:p>
            <a:pPr algn="ctr"/>
            <a:r>
              <a:rPr lang="es-CO" sz="2800" b="1" dirty="0" smtClean="0">
                <a:latin typeface="Calibri" panose="020F0502020204030204" pitchFamily="34" charset="0"/>
              </a:rPr>
              <a:t>MNVE</a:t>
            </a:r>
            <a:endParaRPr lang="es-CO" sz="2800" b="1" dirty="0">
              <a:latin typeface="Calibri" panose="020F0502020204030204" pitchFamily="34" charset="0"/>
            </a:endParaRPr>
          </a:p>
        </p:txBody>
      </p:sp>
      <p:sp>
        <p:nvSpPr>
          <p:cNvPr id="10" name="26 CuadroTexto"/>
          <p:cNvSpPr txBox="1"/>
          <p:nvPr/>
        </p:nvSpPr>
        <p:spPr>
          <a:xfrm>
            <a:off x="6876256" y="3022686"/>
            <a:ext cx="1656184" cy="523220"/>
          </a:xfrm>
          <a:prstGeom prst="rect">
            <a:avLst/>
          </a:prstGeom>
          <a:noFill/>
        </p:spPr>
        <p:txBody>
          <a:bodyPr wrap="square" rtlCol="0">
            <a:spAutoFit/>
          </a:bodyPr>
          <a:lstStyle/>
          <a:p>
            <a:pPr algn="ctr"/>
            <a:r>
              <a:rPr lang="es-CO" sz="2800" b="1" dirty="0" smtClean="0">
                <a:latin typeface="Calibri" panose="020F0502020204030204" pitchFamily="34" charset="0"/>
              </a:rPr>
              <a:t>EPC</a:t>
            </a:r>
            <a:endParaRPr lang="es-CO" sz="2800" b="1" dirty="0">
              <a:latin typeface="Calibri" panose="020F0502020204030204" pitchFamily="34" charset="0"/>
            </a:endParaRPr>
          </a:p>
        </p:txBody>
      </p:sp>
      <p:sp>
        <p:nvSpPr>
          <p:cNvPr id="3" name="Rectángulo 2"/>
          <p:cNvSpPr/>
          <p:nvPr/>
        </p:nvSpPr>
        <p:spPr>
          <a:xfrm>
            <a:off x="8353678" y="2577098"/>
            <a:ext cx="439544" cy="707886"/>
          </a:xfrm>
          <a:prstGeom prst="rect">
            <a:avLst/>
          </a:prstGeom>
        </p:spPr>
        <p:txBody>
          <a:bodyPr wrap="none">
            <a:spAutoFit/>
          </a:bodyPr>
          <a:lstStyle/>
          <a:p>
            <a:r>
              <a:rPr lang="es-CO" sz="4000" dirty="0">
                <a:solidFill>
                  <a:srgbClr val="545454"/>
                </a:solidFill>
                <a:latin typeface="Calibri" panose="020F0502020204030204" pitchFamily="34" charset="0"/>
              </a:rPr>
              <a:t>≈</a:t>
            </a:r>
            <a:endParaRPr lang="es-CO" sz="4000" dirty="0">
              <a:latin typeface="Calibri" panose="020F0502020204030204" pitchFamily="34" charset="0"/>
            </a:endParaRPr>
          </a:p>
        </p:txBody>
      </p:sp>
      <p:sp>
        <p:nvSpPr>
          <p:cNvPr id="5" name="CuadroTexto 4"/>
          <p:cNvSpPr txBox="1"/>
          <p:nvPr/>
        </p:nvSpPr>
        <p:spPr>
          <a:xfrm>
            <a:off x="8748464" y="2361654"/>
            <a:ext cx="432048" cy="923330"/>
          </a:xfrm>
          <a:prstGeom prst="rect">
            <a:avLst/>
          </a:prstGeom>
          <a:noFill/>
        </p:spPr>
        <p:txBody>
          <a:bodyPr wrap="square" rtlCol="0">
            <a:spAutoFit/>
          </a:bodyPr>
          <a:lstStyle/>
          <a:p>
            <a:r>
              <a:rPr lang="es-CO" sz="5400" dirty="0" smtClean="0">
                <a:latin typeface="Calibri" panose="020F0502020204030204" pitchFamily="34" charset="0"/>
              </a:rPr>
              <a:t>1</a:t>
            </a:r>
            <a:endParaRPr lang="es-CO" sz="5400" dirty="0">
              <a:latin typeface="Calibri" panose="020F0502020204030204" pitchFamily="34" charset="0"/>
            </a:endParaRPr>
          </a:p>
        </p:txBody>
      </p:sp>
    </p:spTree>
    <p:extLst>
      <p:ext uri="{BB962C8B-B14F-4D97-AF65-F5344CB8AC3E}">
        <p14:creationId xmlns:p14="http://schemas.microsoft.com/office/powerpoint/2010/main" val="15992971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484784"/>
            <a:ext cx="8229600" cy="1143000"/>
          </a:xfrm>
        </p:spPr>
        <p:txBody>
          <a:bodyPr/>
          <a:lstStyle/>
          <a:p>
            <a:pPr algn="ctr"/>
            <a:r>
              <a:rPr lang="es-CO" dirty="0" smtClean="0"/>
              <a:t>MODELO ECONÓMETRICO</a:t>
            </a:r>
            <a:endParaRPr lang="es-CO" dirty="0"/>
          </a:p>
        </p:txBody>
      </p:sp>
      <p:pic>
        <p:nvPicPr>
          <p:cNvPr id="2050" name="Picture 2" descr="C:\Users\GONZALO TORRES P\Desktop\carr.jpg"/>
          <p:cNvPicPr>
            <a:picLocks noChangeAspect="1" noChangeArrowheads="1"/>
          </p:cNvPicPr>
          <p:nvPr/>
        </p:nvPicPr>
        <p:blipFill>
          <a:blip r:embed="rId2" cstate="print"/>
          <a:srcRect/>
          <a:stretch>
            <a:fillRect/>
          </a:stretch>
        </p:blipFill>
        <p:spPr bwMode="auto">
          <a:xfrm>
            <a:off x="-17463" y="3749675"/>
            <a:ext cx="9161463" cy="3108325"/>
          </a:xfrm>
          <a:prstGeom prst="rect">
            <a:avLst/>
          </a:prstGeom>
          <a:noFill/>
        </p:spPr>
      </p:pic>
    </p:spTree>
    <p:extLst>
      <p:ext uri="{BB962C8B-B14F-4D97-AF65-F5344CB8AC3E}">
        <p14:creationId xmlns:p14="http://schemas.microsoft.com/office/powerpoint/2010/main" val="1507600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627753"/>
            <a:ext cx="6048672" cy="710952"/>
          </a:xfrm>
        </p:spPr>
        <p:txBody>
          <a:bodyPr>
            <a:noAutofit/>
          </a:bodyPr>
          <a:lstStyle/>
          <a:p>
            <a:r>
              <a:rPr lang="es-CO" sz="3600" b="1" dirty="0" smtClean="0">
                <a:latin typeface="Calibri" panose="020F0502020204030204" pitchFamily="34" charset="0"/>
              </a:rPr>
              <a:t>FUENTE DEL MODELO</a:t>
            </a:r>
            <a:endParaRPr lang="es-CO" sz="3600" b="1" dirty="0">
              <a:latin typeface="Calibri" panose="020F0502020204030204" pitchFamily="34" charset="0"/>
            </a:endParaRPr>
          </a:p>
        </p:txBody>
      </p:sp>
      <p:sp>
        <p:nvSpPr>
          <p:cNvPr id="3" name="2 Marcador de contenido"/>
          <p:cNvSpPr>
            <a:spLocks noGrp="1"/>
          </p:cNvSpPr>
          <p:nvPr>
            <p:ph idx="1"/>
          </p:nvPr>
        </p:nvSpPr>
        <p:spPr>
          <a:xfrm>
            <a:off x="-18887" y="1484785"/>
            <a:ext cx="9144000" cy="1152128"/>
          </a:xfrm>
        </p:spPr>
        <p:txBody>
          <a:bodyPr>
            <a:normAutofit/>
          </a:bodyPr>
          <a:lstStyle/>
          <a:p>
            <a:r>
              <a:rPr lang="es-MX" dirty="0">
                <a:latin typeface="Calibri" panose="020F0502020204030204" pitchFamily="34" charset="0"/>
              </a:rPr>
              <a:t>El modelo </a:t>
            </a:r>
            <a:r>
              <a:rPr lang="es-MX" dirty="0" smtClean="0">
                <a:latin typeface="Calibri" panose="020F0502020204030204" pitchFamily="34" charset="0"/>
              </a:rPr>
              <a:t>se genera con la </a:t>
            </a:r>
            <a:r>
              <a:rPr lang="es-MX" sz="2800" b="1" i="1" u="sng" dirty="0" smtClean="0">
                <a:latin typeface="Calibri" panose="020F0502020204030204" pitchFamily="34" charset="0"/>
              </a:rPr>
              <a:t>metodología</a:t>
            </a:r>
            <a:r>
              <a:rPr lang="es-MX" sz="2800" b="1" i="1" u="sng" baseline="30000" dirty="0" smtClean="0">
                <a:latin typeface="Calibri" panose="020F0502020204030204" pitchFamily="34" charset="0"/>
              </a:rPr>
              <a:t>1</a:t>
            </a:r>
            <a:r>
              <a:rPr lang="es-MX" dirty="0" smtClean="0">
                <a:latin typeface="Calibri" panose="020F0502020204030204" pitchFamily="34" charset="0"/>
              </a:rPr>
              <a:t> </a:t>
            </a:r>
            <a:r>
              <a:rPr lang="es-MX" dirty="0">
                <a:latin typeface="Calibri" panose="020F0502020204030204" pitchFamily="34" charset="0"/>
              </a:rPr>
              <a:t>de </a:t>
            </a:r>
            <a:r>
              <a:rPr lang="es-MX" dirty="0" smtClean="0">
                <a:latin typeface="Calibri" panose="020F0502020204030204" pitchFamily="34" charset="0"/>
              </a:rPr>
              <a:t>la consultora internacional Solomon </a:t>
            </a:r>
            <a:r>
              <a:rPr lang="es-MX" sz="2800" dirty="0">
                <a:latin typeface="Calibri" panose="020F0502020204030204" pitchFamily="34" charset="0"/>
              </a:rPr>
              <a:t>(Oil &amp; Gas journal, 2004</a:t>
            </a:r>
            <a:r>
              <a:rPr lang="es-MX" sz="2800" dirty="0" smtClean="0">
                <a:latin typeface="Calibri" panose="020F0502020204030204" pitchFamily="34" charset="0"/>
              </a:rPr>
              <a:t>).</a:t>
            </a:r>
            <a:endParaRPr lang="pt-BR" b="1" dirty="0">
              <a:latin typeface="Calibri" panose="020F0502020204030204" pitchFamily="34" charset="0"/>
              <a:cs typeface="Tahoma"/>
            </a:endParaRPr>
          </a:p>
        </p:txBody>
      </p:sp>
      <p:sp>
        <p:nvSpPr>
          <p:cNvPr id="4" name="CuadroTexto 3"/>
          <p:cNvSpPr txBox="1"/>
          <p:nvPr/>
        </p:nvSpPr>
        <p:spPr>
          <a:xfrm>
            <a:off x="0" y="6623774"/>
            <a:ext cx="9396536" cy="261610"/>
          </a:xfrm>
          <a:prstGeom prst="rect">
            <a:avLst/>
          </a:prstGeom>
          <a:noFill/>
        </p:spPr>
        <p:txBody>
          <a:bodyPr wrap="square" rtlCol="0">
            <a:spAutoFit/>
          </a:bodyPr>
          <a:lstStyle/>
          <a:p>
            <a:r>
              <a:rPr lang="es-CO" sz="1100" baseline="30000" dirty="0" smtClean="0">
                <a:latin typeface="Calibri" panose="020F0502020204030204" pitchFamily="34" charset="0"/>
              </a:rPr>
              <a:t>1.</a:t>
            </a:r>
            <a:r>
              <a:rPr lang="es-CO" sz="1100" dirty="0" smtClean="0">
                <a:latin typeface="Calibri" panose="020F0502020204030204" pitchFamily="34" charset="0"/>
              </a:rPr>
              <a:t> Esto dado que el modelo de Solomon no se encuentra explícitamente detallado y por ende no se pueden determinar que variables utilizan.</a:t>
            </a:r>
            <a:endParaRPr lang="es-CO" sz="1100" dirty="0">
              <a:latin typeface="Calibri" panose="020F0502020204030204" pitchFamily="34" charset="0"/>
            </a:endParaRPr>
          </a:p>
        </p:txBody>
      </p:sp>
      <p:sp>
        <p:nvSpPr>
          <p:cNvPr id="8" name="1 Título"/>
          <p:cNvSpPr txBox="1">
            <a:spLocks/>
          </p:cNvSpPr>
          <p:nvPr/>
        </p:nvSpPr>
        <p:spPr>
          <a:xfrm>
            <a:off x="2051720" y="3407264"/>
            <a:ext cx="6048672" cy="71095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s-CO" sz="3600" b="1" dirty="0" smtClean="0">
                <a:latin typeface="Calibri" panose="020F0502020204030204" pitchFamily="34" charset="0"/>
              </a:rPr>
              <a:t>RECOLECCIÓN DE DATOS</a:t>
            </a:r>
            <a:endParaRPr lang="es-CO" sz="3600" b="1" dirty="0">
              <a:latin typeface="Calibri" panose="020F0502020204030204" pitchFamily="34" charset="0"/>
            </a:endParaRPr>
          </a:p>
        </p:txBody>
      </p:sp>
      <p:sp>
        <p:nvSpPr>
          <p:cNvPr id="9" name="2 Marcador de contenido"/>
          <p:cNvSpPr txBox="1">
            <a:spLocks/>
          </p:cNvSpPr>
          <p:nvPr/>
        </p:nvSpPr>
        <p:spPr>
          <a:xfrm>
            <a:off x="239670" y="4653136"/>
            <a:ext cx="8796826" cy="1152128"/>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s-MX" dirty="0" smtClean="0">
                <a:latin typeface="Calibri" panose="020F0502020204030204" pitchFamily="34" charset="0"/>
              </a:rPr>
              <a:t>Se tomó como variable dependiente el MNVE</a:t>
            </a:r>
            <a:r>
              <a:rPr lang="es-CO" dirty="0" smtClean="0">
                <a:latin typeface="Calibri" panose="020F0502020204030204" pitchFamily="34" charset="0"/>
              </a:rPr>
              <a:t> (En Millones de dólares) </a:t>
            </a:r>
            <a:r>
              <a:rPr lang="es-MX" dirty="0" smtClean="0">
                <a:latin typeface="Calibri" panose="020F0502020204030204" pitchFamily="34" charset="0"/>
              </a:rPr>
              <a:t>de 31 sistemas de transporte y sus respectivas variables físicas.</a:t>
            </a:r>
            <a:endParaRPr lang="pt-BR" b="1" dirty="0">
              <a:latin typeface="Calibri" panose="020F0502020204030204" pitchFamily="34" charset="0"/>
              <a:cs typeface="Tahoma"/>
            </a:endParaRPr>
          </a:p>
        </p:txBody>
      </p:sp>
    </p:spTree>
    <p:extLst>
      <p:ext uri="{BB962C8B-B14F-4D97-AF65-F5344CB8AC3E}">
        <p14:creationId xmlns:p14="http://schemas.microsoft.com/office/powerpoint/2010/main" val="18084040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116632"/>
            <a:ext cx="6048672" cy="1143000"/>
          </a:xfrm>
        </p:spPr>
        <p:txBody>
          <a:bodyPr>
            <a:noAutofit/>
          </a:bodyPr>
          <a:lstStyle/>
          <a:p>
            <a:r>
              <a:rPr lang="es-CO" sz="3600" b="1" dirty="0" smtClean="0"/>
              <a:t>PLANTEAMIENTO DEL MODELO</a:t>
            </a:r>
            <a:endParaRPr lang="es-CO" sz="3600" b="1" dirty="0"/>
          </a:p>
        </p:txBody>
      </p:sp>
      <p:sp>
        <p:nvSpPr>
          <p:cNvPr id="3" name="2 Marcador de contenido"/>
          <p:cNvSpPr>
            <a:spLocks noGrp="1"/>
          </p:cNvSpPr>
          <p:nvPr>
            <p:ph idx="1"/>
          </p:nvPr>
        </p:nvSpPr>
        <p:spPr>
          <a:xfrm>
            <a:off x="107504" y="1988840"/>
            <a:ext cx="9144000" cy="4376787"/>
          </a:xfrm>
        </p:spPr>
        <p:txBody>
          <a:bodyPr>
            <a:normAutofit/>
          </a:bodyPr>
          <a:lstStyle/>
          <a:p>
            <a:pPr marL="0" indent="0">
              <a:buNone/>
            </a:pPr>
            <a:r>
              <a:rPr lang="pt-BR" sz="1800" b="1" dirty="0" err="1">
                <a:latin typeface="+mj-lt"/>
                <a:cs typeface="Tahoma"/>
              </a:rPr>
              <a:t>C</a:t>
            </a:r>
            <a:r>
              <a:rPr lang="pt-BR" sz="1800" b="1" dirty="0" err="1" smtClean="0">
                <a:latin typeface="+mj-lt"/>
                <a:cs typeface="Tahoma"/>
              </a:rPr>
              <a:t>ap</a:t>
            </a:r>
            <a:r>
              <a:rPr lang="pt-BR" sz="1800" b="1" dirty="0" smtClean="0">
                <a:latin typeface="+mj-lt"/>
                <a:cs typeface="Tahoma"/>
              </a:rPr>
              <a:t>	: </a:t>
            </a:r>
            <a:r>
              <a:rPr lang="pt-BR" sz="1800" dirty="0" err="1" smtClean="0">
                <a:latin typeface="+mj-lt"/>
                <a:cs typeface="Tahoma"/>
              </a:rPr>
              <a:t>Capacidad</a:t>
            </a:r>
            <a:r>
              <a:rPr lang="pt-BR" sz="1800" dirty="0" smtClean="0">
                <a:latin typeface="+mj-lt"/>
                <a:cs typeface="Tahoma"/>
              </a:rPr>
              <a:t> utilizada </a:t>
            </a:r>
            <a:r>
              <a:rPr lang="pt-BR" sz="1800" dirty="0" err="1" smtClean="0">
                <a:latin typeface="+mj-lt"/>
                <a:cs typeface="Tahoma"/>
              </a:rPr>
              <a:t>en</a:t>
            </a:r>
            <a:r>
              <a:rPr lang="pt-BR" sz="1800" dirty="0" smtClean="0">
                <a:latin typeface="+mj-lt"/>
                <a:cs typeface="Tahoma"/>
              </a:rPr>
              <a:t> </a:t>
            </a:r>
            <a:r>
              <a:rPr lang="pt-BR" sz="1800" dirty="0" err="1" smtClean="0">
                <a:latin typeface="+mj-lt"/>
                <a:cs typeface="Tahoma"/>
              </a:rPr>
              <a:t>la</a:t>
            </a:r>
            <a:r>
              <a:rPr lang="pt-BR" sz="1800" dirty="0" smtClean="0">
                <a:latin typeface="+mj-lt"/>
                <a:cs typeface="Tahoma"/>
              </a:rPr>
              <a:t> </a:t>
            </a:r>
            <a:r>
              <a:rPr lang="pt-BR" sz="1800" dirty="0" err="1" smtClean="0">
                <a:latin typeface="+mj-lt"/>
                <a:cs typeface="Tahoma"/>
              </a:rPr>
              <a:t>tubería</a:t>
            </a:r>
            <a:r>
              <a:rPr lang="pt-BR" sz="1800" dirty="0">
                <a:latin typeface="+mj-lt"/>
                <a:cs typeface="Tahoma"/>
              </a:rPr>
              <a:t> </a:t>
            </a:r>
            <a:r>
              <a:rPr lang="pt-BR" sz="1800" dirty="0" smtClean="0">
                <a:latin typeface="+mj-lt"/>
                <a:cs typeface="Tahoma"/>
              </a:rPr>
              <a:t>(</a:t>
            </a:r>
            <a:r>
              <a:rPr lang="pt-BR" sz="1800" dirty="0" err="1" smtClean="0">
                <a:latin typeface="+mj-lt"/>
                <a:cs typeface="Tahoma"/>
              </a:rPr>
              <a:t>Millones</a:t>
            </a:r>
            <a:r>
              <a:rPr lang="pt-BR" sz="1800" dirty="0" smtClean="0">
                <a:latin typeface="+mj-lt"/>
                <a:cs typeface="Tahoma"/>
              </a:rPr>
              <a:t> de </a:t>
            </a:r>
            <a:r>
              <a:rPr lang="pt-BR" sz="1800" dirty="0" err="1" smtClean="0">
                <a:latin typeface="+mj-lt"/>
                <a:cs typeface="Tahoma"/>
              </a:rPr>
              <a:t>barriles-milla</a:t>
            </a:r>
            <a:r>
              <a:rPr lang="pt-BR" sz="1800" dirty="0" smtClean="0">
                <a:latin typeface="+mj-lt"/>
                <a:cs typeface="Tahoma"/>
              </a:rPr>
              <a:t>/</a:t>
            </a:r>
            <a:r>
              <a:rPr lang="pt-BR" sz="1800" dirty="0" err="1" smtClean="0">
                <a:latin typeface="+mj-lt"/>
                <a:cs typeface="Tahoma"/>
              </a:rPr>
              <a:t>año</a:t>
            </a:r>
            <a:r>
              <a:rPr lang="pt-BR" sz="1800" dirty="0" smtClean="0">
                <a:latin typeface="+mj-lt"/>
                <a:cs typeface="Tahoma"/>
              </a:rPr>
              <a:t>)</a:t>
            </a:r>
          </a:p>
          <a:p>
            <a:pPr marL="0" indent="0">
              <a:buNone/>
            </a:pPr>
            <a:r>
              <a:rPr lang="pt-BR" sz="1800" b="1" dirty="0" err="1" smtClean="0">
                <a:latin typeface="+mj-lt"/>
                <a:cs typeface="Tahoma"/>
              </a:rPr>
              <a:t>Bomb</a:t>
            </a:r>
            <a:r>
              <a:rPr lang="pt-BR" sz="1800" b="1" dirty="0" smtClean="0">
                <a:latin typeface="+mj-lt"/>
                <a:cs typeface="Tahoma"/>
              </a:rPr>
              <a:t>	: </a:t>
            </a:r>
            <a:r>
              <a:rPr lang="pt-BR" sz="1800" dirty="0" smtClean="0">
                <a:latin typeface="+mj-lt"/>
                <a:cs typeface="Tahoma"/>
              </a:rPr>
              <a:t>Máxima </a:t>
            </a:r>
            <a:r>
              <a:rPr lang="pt-BR" sz="1800" dirty="0" err="1" smtClean="0">
                <a:latin typeface="+mj-lt"/>
                <a:cs typeface="Tahoma"/>
              </a:rPr>
              <a:t>capacidad</a:t>
            </a:r>
            <a:r>
              <a:rPr lang="pt-BR" sz="1800" dirty="0" smtClean="0">
                <a:latin typeface="+mj-lt"/>
                <a:cs typeface="Tahoma"/>
              </a:rPr>
              <a:t> de </a:t>
            </a:r>
            <a:r>
              <a:rPr lang="pt-BR" sz="1800" dirty="0" err="1" smtClean="0">
                <a:latin typeface="+mj-lt"/>
                <a:cs typeface="Tahoma"/>
              </a:rPr>
              <a:t>bombeo</a:t>
            </a:r>
            <a:r>
              <a:rPr lang="pt-BR" sz="1800" dirty="0" smtClean="0">
                <a:latin typeface="+mj-lt"/>
                <a:cs typeface="Tahoma"/>
              </a:rPr>
              <a:t> de </a:t>
            </a:r>
            <a:r>
              <a:rPr lang="pt-BR" sz="1800" dirty="0" err="1" smtClean="0">
                <a:latin typeface="+mj-lt"/>
                <a:cs typeface="Tahoma"/>
              </a:rPr>
              <a:t>las</a:t>
            </a:r>
            <a:r>
              <a:rPr lang="pt-BR" sz="1800" dirty="0" smtClean="0">
                <a:latin typeface="+mj-lt"/>
                <a:cs typeface="Tahoma"/>
              </a:rPr>
              <a:t> unidades </a:t>
            </a:r>
            <a:r>
              <a:rPr lang="pt-BR" sz="1800" dirty="0" err="1" smtClean="0">
                <a:latin typeface="+mj-lt"/>
                <a:cs typeface="Tahoma"/>
              </a:rPr>
              <a:t>principales</a:t>
            </a:r>
            <a:r>
              <a:rPr lang="pt-BR" sz="1800" dirty="0" smtClean="0">
                <a:latin typeface="+mj-lt"/>
                <a:cs typeface="Tahoma"/>
              </a:rPr>
              <a:t> (Miles de HP) dividido 	  entre </a:t>
            </a:r>
            <a:r>
              <a:rPr lang="pt-BR" sz="1800" dirty="0" err="1" smtClean="0">
                <a:latin typeface="+mj-lt"/>
                <a:cs typeface="Tahoma"/>
              </a:rPr>
              <a:t>la</a:t>
            </a:r>
            <a:r>
              <a:rPr lang="pt-BR" sz="1800" dirty="0" smtClean="0">
                <a:latin typeface="+mj-lt"/>
                <a:cs typeface="Tahoma"/>
              </a:rPr>
              <a:t> </a:t>
            </a:r>
            <a:r>
              <a:rPr lang="pt-BR" sz="1800" dirty="0" err="1" smtClean="0">
                <a:latin typeface="+mj-lt"/>
                <a:cs typeface="Tahoma"/>
              </a:rPr>
              <a:t>cantidad</a:t>
            </a:r>
            <a:r>
              <a:rPr lang="pt-BR" sz="1800" dirty="0" smtClean="0">
                <a:latin typeface="+mj-lt"/>
                <a:cs typeface="Tahoma"/>
              </a:rPr>
              <a:t> de unidades de </a:t>
            </a:r>
            <a:r>
              <a:rPr lang="pt-BR" sz="1800" dirty="0" err="1" smtClean="0">
                <a:latin typeface="+mj-lt"/>
                <a:cs typeface="Tahoma"/>
              </a:rPr>
              <a:t>bombeo</a:t>
            </a:r>
            <a:r>
              <a:rPr lang="pt-BR" sz="1800" dirty="0" smtClean="0">
                <a:latin typeface="+mj-lt"/>
                <a:cs typeface="Tahoma"/>
              </a:rPr>
              <a:t> operativas (# de unidades)</a:t>
            </a:r>
          </a:p>
          <a:p>
            <a:pPr marL="0" indent="0">
              <a:buNone/>
            </a:pPr>
            <a:r>
              <a:rPr lang="pt-BR" sz="1800" b="1" dirty="0" err="1" smtClean="0">
                <a:latin typeface="+mj-lt"/>
                <a:cs typeface="Tahoma"/>
              </a:rPr>
              <a:t>Qest</a:t>
            </a:r>
            <a:r>
              <a:rPr lang="pt-BR" sz="1800" b="1" dirty="0" smtClean="0">
                <a:latin typeface="+mj-lt"/>
                <a:cs typeface="Tahoma"/>
              </a:rPr>
              <a:t>	: </a:t>
            </a:r>
            <a:r>
              <a:rPr lang="pt-BR" sz="1800" dirty="0" err="1" smtClean="0">
                <a:latin typeface="+mj-lt"/>
                <a:cs typeface="Tahoma"/>
              </a:rPr>
              <a:t>Cantidad</a:t>
            </a:r>
            <a:r>
              <a:rPr lang="pt-BR" sz="1800" dirty="0" smtClean="0">
                <a:latin typeface="+mj-lt"/>
                <a:cs typeface="Tahoma"/>
              </a:rPr>
              <a:t> de estaciones de </a:t>
            </a:r>
            <a:r>
              <a:rPr lang="pt-BR" sz="1800" dirty="0" err="1" smtClean="0">
                <a:latin typeface="+mj-lt"/>
                <a:cs typeface="Tahoma"/>
              </a:rPr>
              <a:t>bombeo</a:t>
            </a:r>
            <a:r>
              <a:rPr lang="pt-BR" sz="1800" dirty="0" smtClean="0">
                <a:latin typeface="+mj-lt"/>
                <a:cs typeface="Tahoma"/>
              </a:rPr>
              <a:t> </a:t>
            </a:r>
            <a:r>
              <a:rPr lang="pt-BR" sz="1800" dirty="0" err="1" smtClean="0">
                <a:latin typeface="+mj-lt"/>
                <a:cs typeface="Tahoma"/>
              </a:rPr>
              <a:t>del</a:t>
            </a:r>
            <a:r>
              <a:rPr lang="pt-BR" sz="1800" dirty="0" smtClean="0">
                <a:latin typeface="+mj-lt"/>
                <a:cs typeface="Tahoma"/>
              </a:rPr>
              <a:t> sistema (</a:t>
            </a:r>
            <a:r>
              <a:rPr lang="es-CO" sz="1800" dirty="0" smtClean="0">
                <a:latin typeface="+mj-lt"/>
                <a:cs typeface="Tahoma"/>
              </a:rPr>
              <a:t># de estaciones</a:t>
            </a:r>
            <a:r>
              <a:rPr lang="pt-BR" sz="1800" dirty="0" smtClean="0">
                <a:latin typeface="+mj-lt"/>
                <a:cs typeface="Tahoma"/>
              </a:rPr>
              <a:t>)</a:t>
            </a:r>
            <a:endParaRPr lang="pt-BR" sz="1800" dirty="0">
              <a:latin typeface="+mj-lt"/>
              <a:cs typeface="Tahoma"/>
            </a:endParaRPr>
          </a:p>
          <a:p>
            <a:pPr marL="0" indent="0">
              <a:buNone/>
            </a:pPr>
            <a:r>
              <a:rPr lang="pt-BR" sz="1800" b="1" dirty="0" err="1" smtClean="0">
                <a:latin typeface="+mj-lt"/>
                <a:cs typeface="Tahoma"/>
              </a:rPr>
              <a:t>Diam</a:t>
            </a:r>
            <a:r>
              <a:rPr lang="pt-BR" sz="1800" b="1" dirty="0" smtClean="0">
                <a:latin typeface="+mj-lt"/>
                <a:cs typeface="Tahoma"/>
              </a:rPr>
              <a:t>	: </a:t>
            </a:r>
            <a:r>
              <a:rPr lang="pt-BR" sz="1800" dirty="0" err="1" smtClean="0">
                <a:latin typeface="+mj-lt"/>
                <a:cs typeface="Tahoma"/>
              </a:rPr>
              <a:t>Diámetro</a:t>
            </a:r>
            <a:r>
              <a:rPr lang="pt-BR" sz="1800" dirty="0" smtClean="0">
                <a:latin typeface="+mj-lt"/>
                <a:cs typeface="Tahoma"/>
              </a:rPr>
              <a:t> de </a:t>
            </a:r>
            <a:r>
              <a:rPr lang="pt-BR" sz="1800" dirty="0" err="1" smtClean="0">
                <a:latin typeface="+mj-lt"/>
                <a:cs typeface="Tahoma"/>
              </a:rPr>
              <a:t>la</a:t>
            </a:r>
            <a:r>
              <a:rPr lang="pt-BR" sz="1800" dirty="0" smtClean="0">
                <a:latin typeface="+mj-lt"/>
                <a:cs typeface="Tahoma"/>
              </a:rPr>
              <a:t> </a:t>
            </a:r>
            <a:r>
              <a:rPr lang="pt-BR" sz="1800" dirty="0" err="1" smtClean="0">
                <a:latin typeface="+mj-lt"/>
                <a:cs typeface="Tahoma"/>
              </a:rPr>
              <a:t>tubería</a:t>
            </a:r>
            <a:r>
              <a:rPr lang="pt-BR" sz="1800" dirty="0" smtClean="0">
                <a:latin typeface="+mj-lt"/>
                <a:cs typeface="Tahoma"/>
              </a:rPr>
              <a:t> (</a:t>
            </a:r>
            <a:r>
              <a:rPr lang="pt-BR" sz="1800" dirty="0" err="1" smtClean="0">
                <a:latin typeface="+mj-lt"/>
                <a:cs typeface="Tahoma"/>
              </a:rPr>
              <a:t>pulgadas</a:t>
            </a:r>
            <a:r>
              <a:rPr lang="pt-BR" sz="1800" dirty="0" smtClean="0">
                <a:latin typeface="+mj-lt"/>
                <a:cs typeface="Tahoma"/>
              </a:rPr>
              <a:t>)</a:t>
            </a:r>
            <a:endParaRPr lang="pt-BR" sz="1800" dirty="0">
              <a:latin typeface="+mj-lt"/>
              <a:cs typeface="Tahoma"/>
            </a:endParaRPr>
          </a:p>
          <a:p>
            <a:pPr marL="0" indent="0">
              <a:buNone/>
            </a:pPr>
            <a:r>
              <a:rPr lang="pt-BR" sz="1800" b="1" dirty="0" err="1" smtClean="0">
                <a:latin typeface="+mj-lt"/>
                <a:cs typeface="Tahoma"/>
              </a:rPr>
              <a:t>FlatAgr</a:t>
            </a:r>
            <a:r>
              <a:rPr lang="pt-BR" sz="1800" b="1" dirty="0" smtClean="0">
                <a:latin typeface="+mj-lt"/>
                <a:cs typeface="Tahoma"/>
              </a:rPr>
              <a:t>	: </a:t>
            </a:r>
            <a:r>
              <a:rPr lang="pt-BR" sz="1800" dirty="0" err="1" smtClean="0">
                <a:latin typeface="+mj-lt"/>
                <a:cs typeface="Tahoma"/>
              </a:rPr>
              <a:t>Longitud</a:t>
            </a:r>
            <a:r>
              <a:rPr lang="pt-BR" sz="1800" dirty="0" smtClean="0">
                <a:latin typeface="+mj-lt"/>
                <a:cs typeface="Tahoma"/>
              </a:rPr>
              <a:t> de </a:t>
            </a:r>
            <a:r>
              <a:rPr lang="pt-BR" sz="1800" dirty="0" err="1" smtClean="0">
                <a:latin typeface="+mj-lt"/>
                <a:cs typeface="Tahoma"/>
              </a:rPr>
              <a:t>tubería</a:t>
            </a:r>
            <a:r>
              <a:rPr lang="pt-BR" sz="1800" dirty="0" smtClean="0">
                <a:latin typeface="+mj-lt"/>
                <a:cs typeface="Tahoma"/>
              </a:rPr>
              <a:t> </a:t>
            </a:r>
            <a:r>
              <a:rPr lang="pt-BR" sz="1800" dirty="0" err="1" smtClean="0">
                <a:latin typeface="+mj-lt"/>
                <a:cs typeface="Tahoma"/>
              </a:rPr>
              <a:t>en</a:t>
            </a:r>
            <a:r>
              <a:rPr lang="pt-BR" sz="1800" dirty="0" smtClean="0">
                <a:latin typeface="+mj-lt"/>
                <a:cs typeface="Tahoma"/>
              </a:rPr>
              <a:t> terreno plano u ondulado y zonas agrícolas ( </a:t>
            </a:r>
            <a:r>
              <a:rPr lang="pt-BR" sz="1800" dirty="0" err="1" smtClean="0">
                <a:latin typeface="+mj-lt"/>
                <a:cs typeface="Tahoma"/>
              </a:rPr>
              <a:t>millas</a:t>
            </a:r>
            <a:r>
              <a:rPr lang="pt-BR" sz="1800" dirty="0" smtClean="0">
                <a:latin typeface="+mj-lt"/>
                <a:cs typeface="Tahoma"/>
              </a:rPr>
              <a:t>)</a:t>
            </a:r>
          </a:p>
          <a:p>
            <a:pPr marL="0" indent="0">
              <a:buNone/>
            </a:pPr>
            <a:r>
              <a:rPr lang="pt-BR" sz="1800" b="1" dirty="0">
                <a:latin typeface="+mj-lt"/>
                <a:cs typeface="Tahoma"/>
              </a:rPr>
              <a:t>City</a:t>
            </a:r>
            <a:r>
              <a:rPr lang="pt-BR" sz="1800" b="1" dirty="0" smtClean="0">
                <a:cs typeface="Tahoma"/>
              </a:rPr>
              <a:t>	: </a:t>
            </a:r>
            <a:r>
              <a:rPr lang="pt-BR" sz="1800" dirty="0" err="1">
                <a:latin typeface="+mj-lt"/>
                <a:cs typeface="Tahoma"/>
              </a:rPr>
              <a:t>Longitud</a:t>
            </a:r>
            <a:r>
              <a:rPr lang="pt-BR" sz="1800" dirty="0">
                <a:latin typeface="+mj-lt"/>
                <a:cs typeface="Tahoma"/>
              </a:rPr>
              <a:t> de </a:t>
            </a:r>
            <a:r>
              <a:rPr lang="pt-BR" sz="1800" dirty="0" err="1">
                <a:latin typeface="+mj-lt"/>
                <a:cs typeface="Tahoma"/>
              </a:rPr>
              <a:t>tubería</a:t>
            </a:r>
            <a:r>
              <a:rPr lang="pt-BR" sz="1800" dirty="0">
                <a:latin typeface="+mj-lt"/>
                <a:cs typeface="Tahoma"/>
              </a:rPr>
              <a:t> presente </a:t>
            </a:r>
            <a:r>
              <a:rPr lang="pt-BR" sz="1800" dirty="0" err="1" smtClean="0">
                <a:latin typeface="+mj-lt"/>
                <a:cs typeface="Tahoma"/>
              </a:rPr>
              <a:t>en</a:t>
            </a:r>
            <a:r>
              <a:rPr lang="pt-BR" sz="1800" dirty="0" smtClean="0">
                <a:latin typeface="+mj-lt"/>
                <a:cs typeface="Tahoma"/>
              </a:rPr>
              <a:t> </a:t>
            </a:r>
            <a:r>
              <a:rPr lang="pt-BR" sz="1800" dirty="0" err="1" smtClean="0">
                <a:latin typeface="+mj-lt"/>
                <a:cs typeface="Tahoma"/>
              </a:rPr>
              <a:t>ciudades</a:t>
            </a:r>
            <a:r>
              <a:rPr lang="pt-BR" sz="1800" dirty="0" smtClean="0">
                <a:latin typeface="+mj-lt"/>
                <a:cs typeface="Tahoma"/>
              </a:rPr>
              <a:t> (</a:t>
            </a:r>
            <a:r>
              <a:rPr lang="pt-BR" sz="1800" dirty="0" err="1" smtClean="0">
                <a:latin typeface="+mj-lt"/>
                <a:cs typeface="Tahoma"/>
              </a:rPr>
              <a:t>millas</a:t>
            </a:r>
            <a:r>
              <a:rPr lang="pt-BR" sz="1800" dirty="0">
                <a:latin typeface="+mj-lt"/>
                <a:cs typeface="Tahoma"/>
              </a:rPr>
              <a:t>)</a:t>
            </a:r>
          </a:p>
          <a:p>
            <a:pPr marL="0" indent="0">
              <a:buNone/>
            </a:pPr>
            <a:r>
              <a:rPr lang="pt-BR" sz="1800" b="1" dirty="0" err="1" smtClean="0">
                <a:latin typeface="+mj-lt"/>
                <a:cs typeface="Tahoma"/>
              </a:rPr>
              <a:t>Otros</a:t>
            </a:r>
            <a:r>
              <a:rPr lang="pt-BR" sz="1800" b="1" dirty="0" smtClean="0">
                <a:latin typeface="+mj-lt"/>
                <a:cs typeface="Tahoma"/>
              </a:rPr>
              <a:t>	: </a:t>
            </a:r>
            <a:r>
              <a:rPr lang="pt-BR" sz="1800" dirty="0" err="1" smtClean="0">
                <a:latin typeface="+mj-lt"/>
                <a:cs typeface="Tahoma"/>
              </a:rPr>
              <a:t>Longitud</a:t>
            </a:r>
            <a:r>
              <a:rPr lang="pt-BR" sz="1800" dirty="0" smtClean="0">
                <a:latin typeface="+mj-lt"/>
                <a:cs typeface="Tahoma"/>
              </a:rPr>
              <a:t> de </a:t>
            </a:r>
            <a:r>
              <a:rPr lang="pt-BR" sz="1800" dirty="0" err="1" smtClean="0">
                <a:latin typeface="+mj-lt"/>
                <a:cs typeface="Tahoma"/>
              </a:rPr>
              <a:t>tubería</a:t>
            </a:r>
            <a:r>
              <a:rPr lang="pt-BR" sz="1800" dirty="0" smtClean="0">
                <a:latin typeface="+mj-lt"/>
                <a:cs typeface="Tahoma"/>
              </a:rPr>
              <a:t> presente </a:t>
            </a:r>
            <a:r>
              <a:rPr lang="pt-BR" sz="1800" dirty="0" err="1" smtClean="0">
                <a:latin typeface="+mj-lt"/>
                <a:cs typeface="Tahoma"/>
              </a:rPr>
              <a:t>en</a:t>
            </a:r>
            <a:r>
              <a:rPr lang="pt-BR" sz="1800" dirty="0" smtClean="0">
                <a:latin typeface="+mj-lt"/>
                <a:cs typeface="Tahoma"/>
              </a:rPr>
              <a:t> zonas urbanas/</a:t>
            </a:r>
            <a:r>
              <a:rPr lang="pt-BR" sz="1800" dirty="0" err="1" smtClean="0">
                <a:latin typeface="+mj-lt"/>
                <a:cs typeface="Tahoma"/>
              </a:rPr>
              <a:t>rurales</a:t>
            </a:r>
            <a:r>
              <a:rPr lang="pt-BR" sz="1800" dirty="0" smtClean="0">
                <a:latin typeface="+mj-lt"/>
                <a:cs typeface="Tahoma"/>
              </a:rPr>
              <a:t>,</a:t>
            </a:r>
            <a:r>
              <a:rPr lang="pt-BR" sz="1800" dirty="0" smtClean="0">
                <a:cs typeface="Tahoma"/>
              </a:rPr>
              <a:t> terreno </a:t>
            </a:r>
            <a:r>
              <a:rPr lang="pt-BR" sz="1800" dirty="0" err="1" smtClean="0">
                <a:cs typeface="Tahoma"/>
              </a:rPr>
              <a:t>cienagoso</a:t>
            </a:r>
            <a:r>
              <a:rPr lang="pt-BR" sz="1800" dirty="0" smtClean="0">
                <a:cs typeface="Tahoma"/>
              </a:rPr>
              <a:t>, </a:t>
            </a:r>
            <a:r>
              <a:rPr lang="pt-BR" sz="1800" dirty="0" smtClean="0">
                <a:latin typeface="+mj-lt"/>
                <a:cs typeface="Tahoma"/>
              </a:rPr>
              <a:t>terreno 	  </a:t>
            </a:r>
            <a:r>
              <a:rPr lang="pt-BR" sz="1800" dirty="0" err="1" smtClean="0">
                <a:latin typeface="+mj-lt"/>
                <a:cs typeface="Tahoma"/>
              </a:rPr>
              <a:t>montañoso</a:t>
            </a:r>
            <a:r>
              <a:rPr lang="pt-BR" sz="1800" dirty="0" smtClean="0">
                <a:latin typeface="+mj-lt"/>
                <a:cs typeface="Tahoma"/>
              </a:rPr>
              <a:t> (</a:t>
            </a:r>
            <a:r>
              <a:rPr lang="pt-BR" sz="1800" dirty="0" err="1" smtClean="0">
                <a:latin typeface="+mj-lt"/>
                <a:cs typeface="Tahoma"/>
              </a:rPr>
              <a:t>millas</a:t>
            </a:r>
            <a:r>
              <a:rPr lang="pt-BR" sz="1800" dirty="0" smtClean="0">
                <a:latin typeface="+mj-lt"/>
                <a:cs typeface="Tahoma"/>
              </a:rPr>
              <a:t>).</a:t>
            </a:r>
          </a:p>
          <a:p>
            <a:pPr marL="0" indent="0">
              <a:buNone/>
            </a:pPr>
            <a:r>
              <a:rPr lang="pt-BR" sz="1800" b="1" dirty="0" err="1" smtClean="0">
                <a:latin typeface="+mj-lt"/>
                <a:cs typeface="Tahoma"/>
              </a:rPr>
              <a:t>Ship</a:t>
            </a:r>
            <a:r>
              <a:rPr lang="pt-BR" sz="1800" b="1" dirty="0" smtClean="0">
                <a:latin typeface="+mj-lt"/>
                <a:cs typeface="Tahoma"/>
              </a:rPr>
              <a:t>	: </a:t>
            </a:r>
            <a:r>
              <a:rPr lang="pt-BR" sz="1800" dirty="0" smtClean="0">
                <a:latin typeface="+mj-lt"/>
                <a:cs typeface="Tahoma"/>
              </a:rPr>
              <a:t>Número de </a:t>
            </a:r>
            <a:r>
              <a:rPr lang="pt-BR" sz="1800" dirty="0" err="1" smtClean="0">
                <a:latin typeface="+mj-lt"/>
                <a:cs typeface="Tahoma"/>
              </a:rPr>
              <a:t>destinatarios</a:t>
            </a:r>
            <a:r>
              <a:rPr lang="pt-BR" sz="1800" dirty="0" smtClean="0">
                <a:latin typeface="+mj-lt"/>
                <a:cs typeface="Tahoma"/>
              </a:rPr>
              <a:t> </a:t>
            </a:r>
            <a:r>
              <a:rPr lang="pt-BR" sz="1800" dirty="0" err="1" smtClean="0">
                <a:latin typeface="+mj-lt"/>
                <a:cs typeface="Tahoma"/>
              </a:rPr>
              <a:t>al</a:t>
            </a:r>
            <a:r>
              <a:rPr lang="pt-BR" sz="1800" dirty="0" smtClean="0">
                <a:latin typeface="+mj-lt"/>
                <a:cs typeface="Tahoma"/>
              </a:rPr>
              <a:t> que se </a:t>
            </a:r>
            <a:r>
              <a:rPr lang="pt-BR" sz="1800" dirty="0" err="1" smtClean="0">
                <a:latin typeface="+mj-lt"/>
                <a:cs typeface="Tahoma"/>
              </a:rPr>
              <a:t>le</a:t>
            </a:r>
            <a:r>
              <a:rPr lang="pt-BR" sz="1800" dirty="0" smtClean="0">
                <a:latin typeface="+mj-lt"/>
                <a:cs typeface="Tahoma"/>
              </a:rPr>
              <a:t> entrega </a:t>
            </a:r>
            <a:r>
              <a:rPr lang="pt-BR" sz="1800" dirty="0" err="1" smtClean="0">
                <a:latin typeface="+mj-lt"/>
                <a:cs typeface="Tahoma"/>
              </a:rPr>
              <a:t>el</a:t>
            </a:r>
            <a:r>
              <a:rPr lang="pt-BR" sz="1800" dirty="0" smtClean="0">
                <a:latin typeface="+mj-lt"/>
                <a:cs typeface="Tahoma"/>
              </a:rPr>
              <a:t> </a:t>
            </a:r>
            <a:r>
              <a:rPr lang="pt-BR" sz="1800" dirty="0" err="1" smtClean="0">
                <a:latin typeface="+mj-lt"/>
                <a:cs typeface="Tahoma"/>
              </a:rPr>
              <a:t>producto</a:t>
            </a:r>
            <a:r>
              <a:rPr lang="pt-BR" sz="1800" dirty="0" smtClean="0">
                <a:latin typeface="+mj-lt"/>
                <a:cs typeface="Tahoma"/>
              </a:rPr>
              <a:t> (# de </a:t>
            </a:r>
            <a:r>
              <a:rPr lang="pt-BR" sz="1800" dirty="0" err="1" smtClean="0">
                <a:latin typeface="+mj-lt"/>
                <a:cs typeface="Tahoma"/>
              </a:rPr>
              <a:t>destinatarios</a:t>
            </a:r>
            <a:r>
              <a:rPr lang="pt-BR" sz="1800" dirty="0" smtClean="0">
                <a:latin typeface="+mj-lt"/>
                <a:cs typeface="Tahoma"/>
              </a:rPr>
              <a:t>)</a:t>
            </a:r>
            <a:endParaRPr lang="pt-BR" sz="1800" dirty="0">
              <a:latin typeface="+mj-lt"/>
              <a:cs typeface="Tahoma"/>
            </a:endParaRPr>
          </a:p>
          <a:p>
            <a:pPr marL="0" indent="0">
              <a:buNone/>
            </a:pPr>
            <a:r>
              <a:rPr lang="pt-BR" sz="1800" b="1" dirty="0" err="1" smtClean="0">
                <a:latin typeface="+mj-lt"/>
                <a:cs typeface="Tahoma"/>
              </a:rPr>
              <a:t>Value</a:t>
            </a:r>
            <a:r>
              <a:rPr lang="pt-BR" sz="1800" b="1" dirty="0" smtClean="0">
                <a:latin typeface="+mj-lt"/>
                <a:cs typeface="Tahoma"/>
              </a:rPr>
              <a:t>	: </a:t>
            </a:r>
            <a:r>
              <a:rPr lang="pt-BR" sz="1800" dirty="0" smtClean="0">
                <a:latin typeface="+mj-lt"/>
                <a:cs typeface="Tahoma"/>
              </a:rPr>
              <a:t>Valor de </a:t>
            </a:r>
            <a:r>
              <a:rPr lang="pt-BR" sz="1800" dirty="0" err="1" smtClean="0">
                <a:latin typeface="+mj-lt"/>
                <a:cs typeface="Tahoma"/>
              </a:rPr>
              <a:t>reposición</a:t>
            </a:r>
            <a:r>
              <a:rPr lang="pt-BR" sz="1800" dirty="0" smtClean="0">
                <a:latin typeface="+mj-lt"/>
                <a:cs typeface="Tahoma"/>
              </a:rPr>
              <a:t> de </a:t>
            </a:r>
            <a:r>
              <a:rPr lang="pt-BR" sz="1800" dirty="0" err="1" smtClean="0">
                <a:latin typeface="+mj-lt"/>
                <a:cs typeface="Tahoma"/>
              </a:rPr>
              <a:t>los</a:t>
            </a:r>
            <a:r>
              <a:rPr lang="pt-BR" sz="1800" dirty="0" smtClean="0">
                <a:latin typeface="+mj-lt"/>
                <a:cs typeface="Tahoma"/>
              </a:rPr>
              <a:t> </a:t>
            </a:r>
            <a:r>
              <a:rPr lang="pt-BR" sz="1800" dirty="0" err="1" smtClean="0">
                <a:latin typeface="+mj-lt"/>
                <a:cs typeface="Tahoma"/>
              </a:rPr>
              <a:t>activos</a:t>
            </a:r>
            <a:r>
              <a:rPr lang="pt-BR" sz="1800" dirty="0" smtClean="0">
                <a:latin typeface="+mj-lt"/>
                <a:cs typeface="Tahoma"/>
              </a:rPr>
              <a:t> </a:t>
            </a:r>
            <a:r>
              <a:rPr lang="pt-BR" sz="1800" dirty="0">
                <a:latin typeface="+mj-lt"/>
                <a:cs typeface="Tahoma"/>
              </a:rPr>
              <a:t>(</a:t>
            </a:r>
            <a:r>
              <a:rPr lang="pt-BR" sz="1800" dirty="0" err="1">
                <a:latin typeface="+mj-lt"/>
                <a:cs typeface="Tahoma"/>
              </a:rPr>
              <a:t>Millones</a:t>
            </a:r>
            <a:r>
              <a:rPr lang="pt-BR" sz="1800" dirty="0">
                <a:latin typeface="+mj-lt"/>
                <a:cs typeface="Tahoma"/>
              </a:rPr>
              <a:t> </a:t>
            </a:r>
            <a:r>
              <a:rPr lang="pt-BR" sz="1800" dirty="0" smtClean="0">
                <a:latin typeface="+mj-lt"/>
                <a:cs typeface="Tahoma"/>
              </a:rPr>
              <a:t>de dólares)</a:t>
            </a:r>
          </a:p>
          <a:p>
            <a:pPr marL="0" indent="0">
              <a:buNone/>
            </a:pPr>
            <a:r>
              <a:rPr lang="pt-BR" sz="1800" b="1" dirty="0" err="1" smtClean="0">
                <a:latin typeface="+mj-lt"/>
                <a:cs typeface="Tahoma"/>
              </a:rPr>
              <a:t>Edad</a:t>
            </a:r>
            <a:r>
              <a:rPr lang="pt-BR" sz="1800" b="1" dirty="0" smtClean="0">
                <a:latin typeface="+mj-lt"/>
                <a:cs typeface="Tahoma"/>
              </a:rPr>
              <a:t>	: </a:t>
            </a:r>
            <a:r>
              <a:rPr lang="pt-BR" sz="1800" dirty="0" err="1" smtClean="0">
                <a:latin typeface="+mj-lt"/>
                <a:cs typeface="Tahoma"/>
              </a:rPr>
              <a:t>Edad</a:t>
            </a:r>
            <a:r>
              <a:rPr lang="pt-BR" sz="1800" dirty="0" smtClean="0">
                <a:latin typeface="+mj-lt"/>
                <a:cs typeface="Tahoma"/>
              </a:rPr>
              <a:t> de </a:t>
            </a:r>
            <a:r>
              <a:rPr lang="pt-BR" sz="1800" dirty="0" err="1" smtClean="0">
                <a:latin typeface="+mj-lt"/>
                <a:cs typeface="Tahoma"/>
              </a:rPr>
              <a:t>los</a:t>
            </a:r>
            <a:r>
              <a:rPr lang="pt-BR" sz="1800" dirty="0" smtClean="0">
                <a:latin typeface="+mj-lt"/>
                <a:cs typeface="Tahoma"/>
              </a:rPr>
              <a:t> </a:t>
            </a:r>
            <a:r>
              <a:rPr lang="pt-BR" sz="1800" dirty="0" err="1" smtClean="0">
                <a:latin typeface="+mj-lt"/>
                <a:cs typeface="Tahoma"/>
              </a:rPr>
              <a:t>activos</a:t>
            </a:r>
            <a:r>
              <a:rPr lang="pt-BR" sz="1800" dirty="0" smtClean="0">
                <a:latin typeface="+mj-lt"/>
                <a:cs typeface="Tahoma"/>
              </a:rPr>
              <a:t> (</a:t>
            </a:r>
            <a:r>
              <a:rPr lang="pt-BR" sz="1800" dirty="0" err="1" smtClean="0">
                <a:latin typeface="+mj-lt"/>
                <a:cs typeface="Tahoma"/>
              </a:rPr>
              <a:t>en</a:t>
            </a:r>
            <a:r>
              <a:rPr lang="pt-BR" sz="1800" dirty="0" smtClean="0">
                <a:latin typeface="+mj-lt"/>
                <a:cs typeface="Tahoma"/>
              </a:rPr>
              <a:t> </a:t>
            </a:r>
            <a:r>
              <a:rPr lang="pt-BR" sz="1800" dirty="0" err="1" smtClean="0">
                <a:latin typeface="+mj-lt"/>
                <a:cs typeface="Tahoma"/>
              </a:rPr>
              <a:t>años</a:t>
            </a:r>
            <a:r>
              <a:rPr lang="pt-BR" sz="1800" dirty="0" smtClean="0">
                <a:latin typeface="+mj-lt"/>
                <a:cs typeface="Tahoma"/>
              </a:rPr>
              <a:t>)</a:t>
            </a:r>
            <a:endParaRPr lang="pt-BR" sz="2400" dirty="0">
              <a:latin typeface="+mj-lt"/>
              <a:cs typeface="Tahoma"/>
            </a:endParaRPr>
          </a:p>
        </p:txBody>
      </p:sp>
    </p:spTree>
    <p:extLst>
      <p:ext uri="{BB962C8B-B14F-4D97-AF65-F5344CB8AC3E}">
        <p14:creationId xmlns:p14="http://schemas.microsoft.com/office/powerpoint/2010/main" val="3523440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57808"/>
            <a:ext cx="6048672" cy="710952"/>
          </a:xfrm>
        </p:spPr>
        <p:txBody>
          <a:bodyPr>
            <a:noAutofit/>
          </a:bodyPr>
          <a:lstStyle/>
          <a:p>
            <a:r>
              <a:rPr lang="es-CO" sz="3600" b="1" dirty="0" smtClean="0"/>
              <a:t>PLANTEAMIENTO DE HIPÓTESIS</a:t>
            </a:r>
            <a:endParaRPr lang="es-CO" sz="3600" b="1"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4225036014"/>
              </p:ext>
            </p:extLst>
          </p:nvPr>
        </p:nvGraphicFramePr>
        <p:xfrm>
          <a:off x="-36512" y="-99392"/>
          <a:ext cx="9180513" cy="7152589"/>
        </p:xfrm>
        <a:graphic>
          <a:graphicData uri="http://schemas.openxmlformats.org/drawingml/2006/table">
            <a:tbl>
              <a:tblPr firstRow="1" bandRow="1">
                <a:tableStyleId>{5C22544A-7EE6-4342-B048-85BDC9FD1C3A}</a:tableStyleId>
              </a:tblPr>
              <a:tblGrid>
                <a:gridCol w="1584176"/>
                <a:gridCol w="5400600"/>
                <a:gridCol w="931075"/>
                <a:gridCol w="1264662"/>
              </a:tblGrid>
              <a:tr h="573869">
                <a:tc>
                  <a:txBody>
                    <a:bodyPr/>
                    <a:lstStyle/>
                    <a:p>
                      <a:pPr algn="ctr"/>
                      <a:r>
                        <a:rPr lang="es-CO" sz="1100" dirty="0" smtClean="0"/>
                        <a:t>VARIABLE</a:t>
                      </a:r>
                      <a:endParaRPr lang="es-CO" sz="1100" dirty="0"/>
                    </a:p>
                  </a:txBody>
                  <a:tcPr anchor="ctr"/>
                </a:tc>
                <a:tc>
                  <a:txBody>
                    <a:bodyPr/>
                    <a:lstStyle/>
                    <a:p>
                      <a:pPr algn="ctr"/>
                      <a:r>
                        <a:rPr lang="es-CO" sz="1100" dirty="0" smtClean="0"/>
                        <a:t>HIPÓTESIS</a:t>
                      </a:r>
                      <a:endParaRPr lang="es-CO" sz="1100" dirty="0"/>
                    </a:p>
                  </a:txBody>
                  <a:tcPr anchor="ctr"/>
                </a:tc>
                <a:tc>
                  <a:txBody>
                    <a:bodyPr/>
                    <a:lstStyle/>
                    <a:p>
                      <a:pPr algn="ctr"/>
                      <a:r>
                        <a:rPr lang="es-CO" sz="1050" dirty="0" smtClean="0"/>
                        <a:t>SIGNO</a:t>
                      </a:r>
                      <a:r>
                        <a:rPr lang="es-CO" sz="1050" baseline="0" dirty="0" smtClean="0"/>
                        <a:t> ESPERADO</a:t>
                      </a:r>
                      <a:endParaRPr lang="es-CO"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100" dirty="0" smtClean="0"/>
                        <a:t>SIGNO</a:t>
                      </a:r>
                      <a:r>
                        <a:rPr lang="es-CO" sz="1100" baseline="0" dirty="0" smtClean="0"/>
                        <a:t> DEL BETA REAL</a:t>
                      </a:r>
                      <a:endParaRPr lang="es-CO" sz="1100" dirty="0"/>
                    </a:p>
                  </a:txBody>
                  <a:tcPr anchor="ctr"/>
                </a:tc>
              </a:tr>
              <a:tr h="594395">
                <a:tc>
                  <a:txBody>
                    <a:bodyPr/>
                    <a:lstStyle/>
                    <a:p>
                      <a:r>
                        <a:rPr lang="es-CO" sz="1200" dirty="0" smtClean="0"/>
                        <a:t>CAP:</a:t>
                      </a:r>
                    </a:p>
                    <a:p>
                      <a:r>
                        <a:rPr lang="es-CO" sz="1200" dirty="0" smtClean="0"/>
                        <a:t>(Barriles</a:t>
                      </a:r>
                      <a:r>
                        <a:rPr lang="es-CO" sz="1200" baseline="0" dirty="0" smtClean="0"/>
                        <a:t>-milla)</a:t>
                      </a:r>
                      <a:endParaRPr lang="es-CO" sz="1200" dirty="0"/>
                    </a:p>
                  </a:txBody>
                  <a:tcPr anchor="ctr"/>
                </a:tc>
                <a:tc>
                  <a:txBody>
                    <a:bodyPr/>
                    <a:lstStyle/>
                    <a:p>
                      <a:r>
                        <a:rPr lang="es-CO" sz="1200" dirty="0" smtClean="0"/>
                        <a:t>No debería existir</a:t>
                      </a:r>
                      <a:r>
                        <a:rPr lang="es-CO" sz="1200" baseline="0" dirty="0" smtClean="0"/>
                        <a:t> relación, pues equivaldría a comparar costos variables contra gastos fijos.</a:t>
                      </a:r>
                      <a:endParaRPr lang="es-CO" sz="1200" dirty="0"/>
                    </a:p>
                  </a:txBody>
                  <a:tcPr anchor="ctr"/>
                </a:tc>
                <a:tc>
                  <a:txBody>
                    <a:bodyPr/>
                    <a:lstStyle/>
                    <a:p>
                      <a:pPr algn="ctr"/>
                      <a:r>
                        <a:rPr lang="es-CO" sz="1200" dirty="0" smtClean="0"/>
                        <a:t>N/A</a:t>
                      </a:r>
                      <a:endParaRPr lang="es-CO" sz="1200" dirty="0"/>
                    </a:p>
                  </a:txBody>
                  <a:tcPr anchor="ctr"/>
                </a:tc>
                <a:tc>
                  <a:txBody>
                    <a:bodyPr/>
                    <a:lstStyle/>
                    <a:p>
                      <a:pPr algn="ctr"/>
                      <a:r>
                        <a:rPr lang="es-CO" sz="1200" dirty="0" smtClean="0"/>
                        <a:t>-,</a:t>
                      </a:r>
                      <a:r>
                        <a:rPr lang="es-CO" sz="1200" baseline="0" dirty="0" smtClean="0"/>
                        <a:t> no resulta significativo (P=0,55).</a:t>
                      </a:r>
                      <a:endParaRPr lang="es-CO" sz="1200" dirty="0"/>
                    </a:p>
                  </a:txBody>
                  <a:tcPr anchor="ctr"/>
                </a:tc>
              </a:tr>
              <a:tr h="416077">
                <a:tc>
                  <a:txBody>
                    <a:bodyPr/>
                    <a:lstStyle/>
                    <a:p>
                      <a:r>
                        <a:rPr lang="es-CO" sz="1200" dirty="0" err="1" smtClean="0"/>
                        <a:t>Bomb</a:t>
                      </a:r>
                      <a:endParaRPr lang="es-CO" sz="1200" dirty="0" smtClean="0"/>
                    </a:p>
                    <a:p>
                      <a:r>
                        <a:rPr lang="es-CO" sz="1200" dirty="0" smtClean="0"/>
                        <a:t>(Miles HP/#bombas)</a:t>
                      </a:r>
                      <a:endParaRPr lang="es-CO" sz="1200" dirty="0"/>
                    </a:p>
                  </a:txBody>
                  <a:tcPr anchor="ctr"/>
                </a:tc>
                <a:tc>
                  <a:txBody>
                    <a:bodyPr/>
                    <a:lstStyle/>
                    <a:p>
                      <a:r>
                        <a:rPr lang="es-CO" sz="1200" dirty="0" smtClean="0"/>
                        <a:t>A un mismo nivel</a:t>
                      </a:r>
                      <a:r>
                        <a:rPr lang="es-CO" sz="1200" baseline="0" dirty="0" smtClean="0"/>
                        <a:t> de potencia, entre menos bombas  principales tenga, menores costos de mantenimiento existiría proporcionalmente.</a:t>
                      </a:r>
                      <a:endParaRPr lang="es-CO" sz="1200" dirty="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endParaRPr lang="es-CO" sz="1200" dirty="0"/>
                    </a:p>
                  </a:txBody>
                  <a:tcPr anchor="ctr"/>
                </a:tc>
              </a:tr>
              <a:tr h="594395">
                <a:tc>
                  <a:txBody>
                    <a:bodyPr/>
                    <a:lstStyle/>
                    <a:p>
                      <a:r>
                        <a:rPr lang="es-CO" sz="1200" dirty="0" err="1" smtClean="0"/>
                        <a:t>Qest</a:t>
                      </a:r>
                      <a:endParaRPr lang="es-CO" sz="1200" dirty="0" smtClean="0"/>
                    </a:p>
                    <a:p>
                      <a:r>
                        <a:rPr lang="es-CO" sz="1200" dirty="0" smtClean="0"/>
                        <a:t>(# estaciones)</a:t>
                      </a:r>
                      <a:endParaRPr lang="es-CO" sz="1200" dirty="0"/>
                    </a:p>
                  </a:txBody>
                  <a:tcPr anchor="ctr"/>
                </a:tc>
                <a:tc>
                  <a:txBody>
                    <a:bodyPr/>
                    <a:lstStyle/>
                    <a:p>
                      <a:r>
                        <a:rPr lang="es-CO" sz="1200" dirty="0" smtClean="0"/>
                        <a:t>Entre mayor sea el número de estaciones,</a:t>
                      </a:r>
                      <a:r>
                        <a:rPr lang="es-CO" sz="1200" baseline="0" dirty="0" smtClean="0"/>
                        <a:t> mayores serán los gastos.</a:t>
                      </a:r>
                      <a:endParaRPr lang="es-CO" sz="1200" dirty="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endParaRPr lang="es-CO" sz="1200" dirty="0"/>
                    </a:p>
                  </a:txBody>
                  <a:tcPr anchor="ctr"/>
                </a:tc>
              </a:tr>
              <a:tr h="594395">
                <a:tc>
                  <a:txBody>
                    <a:bodyPr/>
                    <a:lstStyle/>
                    <a:p>
                      <a:r>
                        <a:rPr lang="es-CO" sz="1200" dirty="0" err="1" smtClean="0"/>
                        <a:t>Diam</a:t>
                      </a:r>
                      <a:r>
                        <a:rPr lang="es-CO" sz="1200" dirty="0" smtClean="0"/>
                        <a:t>: </a:t>
                      </a:r>
                    </a:p>
                    <a:p>
                      <a:r>
                        <a:rPr lang="es-CO" sz="1200" dirty="0" smtClean="0"/>
                        <a:t>(Pulgada)</a:t>
                      </a:r>
                      <a:endParaRPr lang="es-CO" sz="1200" dirty="0"/>
                    </a:p>
                  </a:txBody>
                  <a:tcPr anchor="ctr"/>
                </a:tc>
                <a:tc>
                  <a:txBody>
                    <a:bodyPr/>
                    <a:lstStyle/>
                    <a:p>
                      <a:r>
                        <a:rPr lang="es-CO" sz="1200" dirty="0" smtClean="0"/>
                        <a:t>A mayor diámetro, mayores los costos de mantenimiento</a:t>
                      </a:r>
                      <a:endParaRPr lang="es-CO" sz="1200" dirty="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 pero no resulta significativo (P=0,38)</a:t>
                      </a:r>
                      <a:endParaRPr lang="es-CO" sz="1200" dirty="0"/>
                    </a:p>
                  </a:txBody>
                  <a:tcPr anchor="ctr"/>
                </a:tc>
              </a:tr>
              <a:tr h="594395">
                <a:tc>
                  <a:txBody>
                    <a:bodyPr/>
                    <a:lstStyle/>
                    <a:p>
                      <a:r>
                        <a:rPr lang="es-CO" sz="1200" dirty="0" err="1" smtClean="0"/>
                        <a:t>FlatAgr</a:t>
                      </a:r>
                      <a:endParaRPr lang="es-CO" sz="1200" dirty="0" smtClean="0"/>
                    </a:p>
                    <a:p>
                      <a:r>
                        <a:rPr lang="es-CO" sz="1200" dirty="0" smtClean="0"/>
                        <a:t>(Millas)</a:t>
                      </a:r>
                      <a:endParaRPr lang="es-CO" sz="1200" dirty="0"/>
                    </a:p>
                  </a:txBody>
                  <a:tcPr anchor="ctr"/>
                </a:tc>
                <a:tc>
                  <a:txBody>
                    <a:bodyPr/>
                    <a:lstStyle/>
                    <a:p>
                      <a:r>
                        <a:rPr lang="es-CO" sz="1200" dirty="0" smtClean="0"/>
                        <a:t>Entre</a:t>
                      </a:r>
                      <a:r>
                        <a:rPr lang="es-CO" sz="1200" baseline="0" dirty="0" smtClean="0"/>
                        <a:t> mayor sea la longitud mayor será sus gastos</a:t>
                      </a:r>
                      <a:endParaRPr lang="es-CO" sz="1200" dirty="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r>
                        <a:rPr lang="es-CO" sz="1200" baseline="0" dirty="0" smtClean="0"/>
                        <a:t> pero no resulta significativo (P=0,35).</a:t>
                      </a:r>
                      <a:endParaRPr lang="es-CO" sz="1200" dirty="0"/>
                    </a:p>
                  </a:txBody>
                  <a:tcPr anchor="ctr"/>
                </a:tc>
              </a:tr>
              <a:tr h="416077">
                <a:tc>
                  <a:txBody>
                    <a:bodyPr/>
                    <a:lstStyle/>
                    <a:p>
                      <a:r>
                        <a:rPr lang="es-CO" sz="1200" dirty="0" smtClean="0"/>
                        <a:t>City</a:t>
                      </a:r>
                    </a:p>
                    <a:p>
                      <a:r>
                        <a:rPr lang="es-CO" sz="1200" dirty="0" smtClean="0"/>
                        <a:t>(Millas)</a:t>
                      </a:r>
                      <a:endParaRPr lang="es-CO" sz="1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A </a:t>
                      </a:r>
                      <a:r>
                        <a:rPr lang="es-CO" sz="1200" baseline="0" dirty="0" smtClean="0"/>
                        <a:t>mayor sea la longitud mayor será sus gastos, sin embargo hay más accesibilidad a materiales, mano de obra y maquinaria, por lo que los costos deberían ser proporcionalmente menores.</a:t>
                      </a:r>
                      <a:endParaRPr lang="es-CO" sz="1200" dirty="0" smtClean="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 </a:t>
                      </a:r>
                      <a:r>
                        <a:rPr lang="es-CO" sz="1200" baseline="0" dirty="0" smtClean="0"/>
                        <a:t>Significativo solo a un 90% de confianza</a:t>
                      </a:r>
                      <a:endParaRPr lang="es-CO" sz="1200" dirty="0"/>
                    </a:p>
                  </a:txBody>
                  <a:tcPr anchor="ctr"/>
                </a:tc>
              </a:tr>
              <a:tr h="594395">
                <a:tc>
                  <a:txBody>
                    <a:bodyPr/>
                    <a:lstStyle/>
                    <a:p>
                      <a:pPr marL="0" algn="l" rtl="0" eaLnBrk="1" latinLnBrk="0" hangingPunct="1"/>
                      <a:r>
                        <a:rPr kumimoji="0" lang="pt-BR" sz="1200" kern="1200" dirty="0" err="1" smtClean="0">
                          <a:solidFill>
                            <a:schemeClr val="dk1"/>
                          </a:solidFill>
                          <a:latin typeface="+mn-lt"/>
                          <a:ea typeface="+mn-ea"/>
                          <a:cs typeface="+mn-cs"/>
                        </a:rPr>
                        <a:t>Otros</a:t>
                      </a:r>
                      <a:r>
                        <a:rPr kumimoji="0" lang="pt-BR" sz="1200" kern="1200" dirty="0" smtClean="0">
                          <a:solidFill>
                            <a:schemeClr val="dk1"/>
                          </a:solidFill>
                          <a:latin typeface="+mn-lt"/>
                          <a:ea typeface="+mn-ea"/>
                          <a:cs typeface="+mn-cs"/>
                        </a:rPr>
                        <a:t>(</a:t>
                      </a:r>
                      <a:r>
                        <a:rPr kumimoji="0" lang="pt-BR" sz="1200" kern="1200" dirty="0" err="1" smtClean="0">
                          <a:solidFill>
                            <a:schemeClr val="dk1"/>
                          </a:solidFill>
                          <a:latin typeface="+mn-lt"/>
                          <a:ea typeface="+mn-ea"/>
                          <a:cs typeface="+mn-cs"/>
                        </a:rPr>
                        <a:t>Millas</a:t>
                      </a:r>
                      <a:r>
                        <a:rPr kumimoji="0" lang="pt-BR" sz="1200" kern="1200" dirty="0" smtClean="0">
                          <a:solidFill>
                            <a:schemeClr val="dk1"/>
                          </a:solidFill>
                          <a:latin typeface="+mn-lt"/>
                          <a:ea typeface="+mn-ea"/>
                          <a:cs typeface="+mn-cs"/>
                        </a:rPr>
                        <a:t>)</a:t>
                      </a:r>
                      <a:endParaRPr kumimoji="0" lang="es-CO" sz="1200" kern="1200" dirty="0">
                        <a:solidFill>
                          <a:schemeClr val="dk1"/>
                        </a:solidFill>
                        <a:latin typeface="+mn-lt"/>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Por ser de mayor complejidad, entre más </a:t>
                      </a:r>
                      <a:r>
                        <a:rPr lang="es-CO" sz="1200" baseline="0" dirty="0" smtClean="0"/>
                        <a:t>sea la longitud mayor será sus gastos</a:t>
                      </a:r>
                      <a:endParaRPr lang="es-CO" sz="1200" dirty="0" smtClean="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endParaRPr lang="es-CO" sz="1200" dirty="0"/>
                    </a:p>
                  </a:txBody>
                  <a:tcPr anchor="ctr"/>
                </a:tc>
              </a:tr>
              <a:tr h="594395">
                <a:tc>
                  <a:txBody>
                    <a:bodyPr/>
                    <a:lstStyle/>
                    <a:p>
                      <a:r>
                        <a:rPr lang="es-CO" sz="1200" dirty="0" err="1" smtClean="0"/>
                        <a:t>Ship</a:t>
                      </a:r>
                      <a:r>
                        <a:rPr lang="es-CO" sz="1200" dirty="0" smtClean="0"/>
                        <a:t> </a:t>
                      </a:r>
                    </a:p>
                    <a:p>
                      <a:r>
                        <a:rPr lang="es-CO" sz="1200" dirty="0" smtClean="0"/>
                        <a:t>(#destinatarios)</a:t>
                      </a:r>
                      <a:endParaRPr lang="es-CO" sz="1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Entre mayor sea el número de destinatarios,</a:t>
                      </a:r>
                      <a:r>
                        <a:rPr lang="es-CO" sz="1200" baseline="0" dirty="0" smtClean="0"/>
                        <a:t> mayores serán los gastos.</a:t>
                      </a:r>
                      <a:endParaRPr lang="es-CO" sz="1200" dirty="0" smtClean="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endParaRPr lang="es-CO" sz="1200" dirty="0"/>
                    </a:p>
                  </a:txBody>
                  <a:tcPr anchor="ctr"/>
                </a:tc>
              </a:tr>
              <a:tr h="693513">
                <a:tc>
                  <a:txBody>
                    <a:bodyPr/>
                    <a:lstStyle/>
                    <a:p>
                      <a:r>
                        <a:rPr lang="es-CO" sz="1200" dirty="0" smtClean="0"/>
                        <a:t>Value </a:t>
                      </a:r>
                    </a:p>
                    <a:p>
                      <a:r>
                        <a:rPr lang="es-CO" sz="1200" dirty="0" smtClean="0"/>
                        <a:t>(MUSD</a:t>
                      </a:r>
                      <a:r>
                        <a:rPr lang="es-CO" sz="1200" baseline="0" dirty="0" smtClean="0"/>
                        <a:t>)</a:t>
                      </a:r>
                      <a:endParaRPr lang="es-CO" sz="1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t>Entre mayor sea el valor de los activos,</a:t>
                      </a:r>
                      <a:r>
                        <a:rPr lang="es-CO" sz="1200" baseline="0" dirty="0" smtClean="0"/>
                        <a:t> mayor es su cantidad o complejidad, por ende mayores serán los gastos.</a:t>
                      </a:r>
                      <a:endParaRPr lang="es-CO" sz="1200" dirty="0"/>
                    </a:p>
                  </a:txBody>
                  <a:tcPr anchor="ctr"/>
                </a:tc>
                <a:tc>
                  <a:txBody>
                    <a:bodyPr/>
                    <a:lstStyle/>
                    <a:p>
                      <a:pPr algn="ctr"/>
                      <a:r>
                        <a:rPr lang="es-CO" sz="1200" dirty="0" smtClean="0"/>
                        <a:t>+</a:t>
                      </a:r>
                      <a:endParaRPr lang="es-CO" sz="1200" dirty="0"/>
                    </a:p>
                  </a:txBody>
                  <a:tcPr anchor="ctr"/>
                </a:tc>
                <a:tc>
                  <a:txBody>
                    <a:bodyPr/>
                    <a:lstStyle/>
                    <a:p>
                      <a:pPr algn="ctr"/>
                      <a:r>
                        <a:rPr lang="es-CO" sz="1200" dirty="0" smtClean="0"/>
                        <a:t>+</a:t>
                      </a:r>
                      <a:endParaRPr lang="es-CO" sz="1200" dirty="0"/>
                    </a:p>
                  </a:txBody>
                  <a:tcPr anchor="ctr"/>
                </a:tc>
              </a:tr>
              <a:tr h="718742">
                <a:tc>
                  <a:txBody>
                    <a:bodyPr/>
                    <a:lstStyle/>
                    <a:p>
                      <a:r>
                        <a:rPr lang="es-CO" sz="1200" dirty="0" smtClean="0"/>
                        <a:t>Edad</a:t>
                      </a:r>
                    </a:p>
                    <a:p>
                      <a:r>
                        <a:rPr lang="es-CO" sz="1200" dirty="0" smtClean="0"/>
                        <a:t>(años)</a:t>
                      </a:r>
                      <a:endParaRPr lang="es-CO" sz="1200" dirty="0"/>
                    </a:p>
                  </a:txBody>
                  <a:tcPr anchor="ctr"/>
                </a:tc>
                <a:tc>
                  <a:txBody>
                    <a:bodyPr/>
                    <a:lstStyle/>
                    <a:p>
                      <a:r>
                        <a:rPr lang="es-CO" sz="1200" dirty="0" smtClean="0"/>
                        <a:t>En la bibliografía lo descartan y muestran que entre más años tengan</a:t>
                      </a:r>
                      <a:r>
                        <a:rPr lang="es-CO" sz="1200" baseline="0" dirty="0" smtClean="0"/>
                        <a:t> los ductos no necesariamente sus gastos en mantenimiento se incrementarán</a:t>
                      </a:r>
                      <a:endParaRPr lang="es-CO" sz="1200" dirty="0"/>
                    </a:p>
                  </a:txBody>
                  <a:tcPr anchor="ctr"/>
                </a:tc>
                <a:tc>
                  <a:txBody>
                    <a:bodyPr/>
                    <a:lstStyle/>
                    <a:p>
                      <a:pPr algn="ctr"/>
                      <a:r>
                        <a:rPr lang="es-CO" sz="1200" dirty="0" smtClean="0"/>
                        <a:t>N/A</a:t>
                      </a:r>
                      <a:endParaRPr lang="es-CO" sz="1200" dirty="0"/>
                    </a:p>
                  </a:txBody>
                  <a:tcPr anchor="ctr"/>
                </a:tc>
                <a:tc>
                  <a:txBody>
                    <a:bodyPr/>
                    <a:lstStyle/>
                    <a:p>
                      <a:pPr algn="ctr"/>
                      <a:r>
                        <a:rPr lang="es-CO" sz="1200" dirty="0" smtClean="0"/>
                        <a:t>N/A</a:t>
                      </a:r>
                      <a:endParaRPr lang="es-CO" sz="1200" dirty="0"/>
                    </a:p>
                  </a:txBody>
                  <a:tcPr anchor="ctr"/>
                </a:tc>
              </a:tr>
            </a:tbl>
          </a:graphicData>
        </a:graphic>
      </p:graphicFrame>
      <p:sp>
        <p:nvSpPr>
          <p:cNvPr id="4" name="3 Rectángulo"/>
          <p:cNvSpPr/>
          <p:nvPr/>
        </p:nvSpPr>
        <p:spPr>
          <a:xfrm>
            <a:off x="0" y="476672"/>
            <a:ext cx="9144000"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Rectángulo"/>
          <p:cNvSpPr/>
          <p:nvPr/>
        </p:nvSpPr>
        <p:spPr>
          <a:xfrm>
            <a:off x="0" y="6381328"/>
            <a:ext cx="9144000"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3 Rectángulo"/>
          <p:cNvSpPr/>
          <p:nvPr/>
        </p:nvSpPr>
        <p:spPr>
          <a:xfrm>
            <a:off x="0" y="3104964"/>
            <a:ext cx="9144000"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3 Rectángulo"/>
          <p:cNvSpPr/>
          <p:nvPr/>
        </p:nvSpPr>
        <p:spPr>
          <a:xfrm>
            <a:off x="0" y="2230467"/>
            <a:ext cx="9144000"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90754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1510439" y="0"/>
            <a:ext cx="3024336" cy="1143000"/>
          </a:xfrm>
        </p:spPr>
        <p:txBody>
          <a:bodyPr/>
          <a:lstStyle/>
          <a:p>
            <a:r>
              <a:rPr lang="es-CO" dirty="0" smtClean="0"/>
              <a:t>GLOSARIO</a:t>
            </a:r>
            <a:endParaRPr lang="es-CO" dirty="0"/>
          </a:p>
        </p:txBody>
      </p:sp>
      <p:sp>
        <p:nvSpPr>
          <p:cNvPr id="3" name="2 Marcador de contenido"/>
          <p:cNvSpPr>
            <a:spLocks noGrp="1"/>
          </p:cNvSpPr>
          <p:nvPr>
            <p:ph idx="1"/>
          </p:nvPr>
        </p:nvSpPr>
        <p:spPr>
          <a:xfrm>
            <a:off x="-27175" y="1340768"/>
            <a:ext cx="9144000" cy="4824536"/>
          </a:xfrm>
        </p:spPr>
        <p:txBody>
          <a:bodyPr>
            <a:noAutofit/>
          </a:bodyPr>
          <a:lstStyle/>
          <a:p>
            <a:pPr algn="just"/>
            <a:r>
              <a:rPr lang="es-CO" sz="1600" dirty="0">
                <a:latin typeface="Calibri" pitchFamily="34" charset="0"/>
              </a:rPr>
              <a:t>APU (Análisis de Precios Unitarios) : </a:t>
            </a:r>
            <a:r>
              <a:rPr lang="es-ES" sz="1600" dirty="0" smtClean="0">
                <a:latin typeface="Calibri" panose="020F0502020204030204" pitchFamily="34" charset="0"/>
              </a:rPr>
              <a:t>Es </a:t>
            </a:r>
            <a:r>
              <a:rPr lang="es-ES" sz="1600" dirty="0">
                <a:latin typeface="Calibri" panose="020F0502020204030204" pitchFamily="34" charset="0"/>
              </a:rPr>
              <a:t>el proceso mediante el cual se determina el precio de un ítem, teniendo en cuenta equipos, materiales y mano de obra necesaria para desarrollar la actividad a que se refiere el ítem</a:t>
            </a:r>
            <a:r>
              <a:rPr lang="es-ES" sz="1600" dirty="0" smtClean="0">
                <a:latin typeface="Calibri" panose="020F0502020204030204" pitchFamily="34" charset="0"/>
              </a:rPr>
              <a:t>.</a:t>
            </a:r>
          </a:p>
          <a:p>
            <a:pPr algn="just"/>
            <a:endParaRPr lang="es-ES" sz="1600" dirty="0" smtClean="0">
              <a:latin typeface="Calibri" panose="020F0502020204030204" pitchFamily="34" charset="0"/>
            </a:endParaRPr>
          </a:p>
          <a:p>
            <a:pPr algn="just"/>
            <a:r>
              <a:rPr lang="es-ES" sz="1600" dirty="0" smtClean="0">
                <a:latin typeface="Calibri" panose="020F0502020204030204" pitchFamily="34" charset="0"/>
              </a:rPr>
              <a:t>Centro de Costo (</a:t>
            </a:r>
            <a:r>
              <a:rPr lang="es-ES" sz="1600" dirty="0" err="1" smtClean="0">
                <a:latin typeface="Calibri" panose="020F0502020204030204" pitchFamily="34" charset="0"/>
              </a:rPr>
              <a:t>Ceco</a:t>
            </a:r>
            <a:r>
              <a:rPr lang="es-ES" sz="1600" dirty="0" smtClean="0">
                <a:latin typeface="Calibri" panose="020F0502020204030204" pitchFamily="34" charset="0"/>
              </a:rPr>
              <a:t>): </a:t>
            </a:r>
            <a:r>
              <a:rPr lang="es-CO" sz="1600" dirty="0">
                <a:latin typeface="Calibri" panose="020F0502020204030204" pitchFamily="34" charset="0"/>
              </a:rPr>
              <a:t>E</a:t>
            </a:r>
            <a:r>
              <a:rPr lang="es-ES" sz="1600" dirty="0" smtClean="0">
                <a:latin typeface="Calibri" panose="020F0502020204030204" pitchFamily="34" charset="0"/>
              </a:rPr>
              <a:t>s </a:t>
            </a:r>
            <a:r>
              <a:rPr lang="es-ES" sz="1600" dirty="0">
                <a:latin typeface="Calibri" panose="020F0502020204030204" pitchFamily="34" charset="0"/>
              </a:rPr>
              <a:t>la unidad mínima funcional que genera una actividad con base en la utilización de recursos. Se utiliza para determinar dónde se generan los costos en la organización, como se descomponen y acumulan</a:t>
            </a:r>
            <a:r>
              <a:rPr lang="es-ES" sz="1600" dirty="0" smtClean="0">
                <a:latin typeface="Calibri" panose="020F0502020204030204" pitchFamily="34" charset="0"/>
              </a:rPr>
              <a:t>.</a:t>
            </a:r>
          </a:p>
          <a:p>
            <a:pPr algn="just"/>
            <a:endParaRPr lang="es-CO" sz="1600" dirty="0" smtClean="0">
              <a:latin typeface="Calibri" panose="020F0502020204030204" pitchFamily="34" charset="0"/>
            </a:endParaRPr>
          </a:p>
          <a:p>
            <a:pPr algn="just"/>
            <a:r>
              <a:rPr lang="es-CO" sz="1600" dirty="0" smtClean="0">
                <a:latin typeface="Calibri" panose="020F0502020204030204" pitchFamily="34" charset="0"/>
              </a:rPr>
              <a:t>GESTORIA: Representa el </a:t>
            </a:r>
            <a:r>
              <a:rPr lang="es-CO" sz="1600" dirty="0">
                <a:latin typeface="Calibri" panose="020F0502020204030204" pitchFamily="34" charset="0"/>
              </a:rPr>
              <a:t>costo del personal que realiza la supervisión, interventoría</a:t>
            </a:r>
            <a:r>
              <a:rPr lang="es-CO" sz="1600" dirty="0" smtClean="0">
                <a:latin typeface="Calibri" panose="020F0502020204030204" pitchFamily="34" charset="0"/>
              </a:rPr>
              <a:t>, y actividades administrativas para </a:t>
            </a:r>
            <a:r>
              <a:rPr lang="es-CO" sz="1600" dirty="0">
                <a:latin typeface="Calibri" panose="020F0502020204030204" pitchFamily="34" charset="0"/>
              </a:rPr>
              <a:t>asegurar la calidad de las </a:t>
            </a:r>
            <a:r>
              <a:rPr lang="es-CO" sz="1600" dirty="0" smtClean="0">
                <a:latin typeface="Calibri" panose="020F0502020204030204" pitchFamily="34" charset="0"/>
              </a:rPr>
              <a:t>actividades de mantenimiento.  </a:t>
            </a:r>
            <a:r>
              <a:rPr lang="es-CO" sz="1600" dirty="0">
                <a:latin typeface="Calibri" panose="020F0502020204030204" pitchFamily="34" charset="0"/>
              </a:rPr>
              <a:t>Puede ser una actividad contratada o </a:t>
            </a:r>
            <a:r>
              <a:rPr lang="es-CO" sz="1600" dirty="0" smtClean="0">
                <a:latin typeface="Calibri" panose="020F0502020204030204" pitchFamily="34" charset="0"/>
              </a:rPr>
              <a:t>directa.</a:t>
            </a:r>
          </a:p>
          <a:p>
            <a:pPr algn="just"/>
            <a:endParaRPr lang="es-CO" sz="1600" dirty="0" smtClean="0">
              <a:latin typeface="Calibri" panose="020F0502020204030204" pitchFamily="34" charset="0"/>
            </a:endParaRPr>
          </a:p>
          <a:p>
            <a:pPr algn="just"/>
            <a:r>
              <a:rPr lang="es-CO" sz="1600" dirty="0" smtClean="0">
                <a:latin typeface="Calibri" panose="020F0502020204030204" pitchFamily="34" charset="0"/>
              </a:rPr>
              <a:t>TALLERES DE MANTENIMIENTO: </a:t>
            </a:r>
            <a:r>
              <a:rPr lang="es-CO" sz="1600" dirty="0">
                <a:latin typeface="Calibri" panose="020F0502020204030204" pitchFamily="34" charset="0"/>
              </a:rPr>
              <a:t>es un centro de costo el cual tiene asignados unos recursos por cada especialidad(mecánica, eléctrica, instrumentos &amp; controles, líneas &amp; tanques, costa afuera) que atienden las órdenes de trabajo de mantenimiento.</a:t>
            </a:r>
          </a:p>
          <a:p>
            <a:pPr algn="just"/>
            <a:endParaRPr lang="es-CO" sz="1600" dirty="0" smtClean="0">
              <a:latin typeface="Calibri" pitchFamily="34" charset="0"/>
            </a:endParaRPr>
          </a:p>
          <a:p>
            <a:pPr algn="just"/>
            <a:r>
              <a:rPr lang="es-CO" sz="1600" dirty="0" smtClean="0">
                <a:latin typeface="Calibri" pitchFamily="34" charset="0"/>
              </a:rPr>
              <a:t>DEPARTAMENTOS DE MANTENIMIENTO: </a:t>
            </a:r>
            <a:r>
              <a:rPr lang="es-CO" sz="1600" dirty="0">
                <a:latin typeface="Calibri" panose="020F0502020204030204" pitchFamily="34" charset="0"/>
              </a:rPr>
              <a:t>Cada Departamento de O&amp;M tiene su Coordinación de Mantenimiento que a su vez agrupa los talleres de las Especialidades, los cuales tienen su centro de costo correspondiente</a:t>
            </a:r>
            <a:r>
              <a:rPr lang="es-CO" sz="1600" dirty="0" smtClean="0">
                <a:latin typeface="Calibri" panose="020F0502020204030204" pitchFamily="34" charset="0"/>
              </a:rPr>
              <a:t>. Estos </a:t>
            </a:r>
            <a:r>
              <a:rPr lang="es-CO" sz="1600" dirty="0">
                <a:latin typeface="Calibri" panose="020F0502020204030204" pitchFamily="34" charset="0"/>
              </a:rPr>
              <a:t>talleres tienen asignados recursos humanos, herramienta, </a:t>
            </a:r>
            <a:r>
              <a:rPr lang="es-CO" sz="1600" dirty="0" smtClean="0">
                <a:latin typeface="Calibri" panose="020F0502020204030204" pitchFamily="34" charset="0"/>
              </a:rPr>
              <a:t>vehículos para </a:t>
            </a:r>
            <a:r>
              <a:rPr lang="es-CO" sz="1600" dirty="0">
                <a:latin typeface="Calibri" panose="020F0502020204030204" pitchFamily="34" charset="0"/>
              </a:rPr>
              <a:t>la ejecución directa de las actividades de mantenimiento.</a:t>
            </a:r>
          </a:p>
          <a:p>
            <a:pPr algn="just"/>
            <a:endParaRPr lang="es-CO" sz="1600" dirty="0" smtClean="0">
              <a:latin typeface="Calibri" pitchFamily="34" charset="0"/>
            </a:endParaRPr>
          </a:p>
          <a:p>
            <a:pPr algn="just"/>
            <a:endParaRPr lang="es-CO" sz="1600" dirty="0" smtClean="0">
              <a:latin typeface="Calibri" pitchFamily="34" charset="0"/>
            </a:endParaRPr>
          </a:p>
          <a:p>
            <a:pPr algn="just"/>
            <a:endParaRPr lang="es-CO" sz="1600" dirty="0" smtClean="0">
              <a:latin typeface="Calibri" pitchFamily="34" charset="0"/>
            </a:endParaRPr>
          </a:p>
          <a:p>
            <a:pPr algn="just"/>
            <a:endParaRPr lang="es-CO" sz="1600" dirty="0">
              <a:latin typeface="Calibri" pitchFamily="34" charset="0"/>
            </a:endParaRPr>
          </a:p>
        </p:txBody>
      </p:sp>
    </p:spTree>
    <p:extLst>
      <p:ext uri="{BB962C8B-B14F-4D97-AF65-F5344CB8AC3E}">
        <p14:creationId xmlns:p14="http://schemas.microsoft.com/office/powerpoint/2010/main" val="390970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7384"/>
            <a:ext cx="6048672" cy="1143000"/>
          </a:xfrm>
        </p:spPr>
        <p:txBody>
          <a:bodyPr>
            <a:noAutofit/>
          </a:bodyPr>
          <a:lstStyle/>
          <a:p>
            <a:r>
              <a:rPr lang="es-CO" sz="3600" b="1" dirty="0" smtClean="0"/>
              <a:t>PLANTEAMIENTO DEL MODELO</a:t>
            </a:r>
            <a:endParaRPr lang="es-CO" sz="3600" b="1" dirty="0"/>
          </a:p>
        </p:txBody>
      </p:sp>
      <p:sp>
        <p:nvSpPr>
          <p:cNvPr id="5" name="4 CuadroTexto"/>
          <p:cNvSpPr txBox="1"/>
          <p:nvPr/>
        </p:nvSpPr>
        <p:spPr>
          <a:xfrm>
            <a:off x="0" y="1362254"/>
            <a:ext cx="9144000" cy="338554"/>
          </a:xfrm>
          <a:prstGeom prst="rect">
            <a:avLst/>
          </a:prstGeom>
          <a:noFill/>
        </p:spPr>
        <p:txBody>
          <a:bodyPr wrap="square" rtlCol="0">
            <a:spAutoFit/>
          </a:bodyPr>
          <a:lstStyle/>
          <a:p>
            <a:pPr algn="ctr"/>
            <a:r>
              <a:rPr lang="pt-BR" sz="1600" b="1" spc="-5" dirty="0" smtClean="0">
                <a:latin typeface="Calibri" panose="020F0502020204030204" pitchFamily="34" charset="0"/>
                <a:cs typeface="Tahoma"/>
              </a:rPr>
              <a:t>MNVE </a:t>
            </a:r>
            <a:r>
              <a:rPr lang="pt-BR" sz="1600" b="1" dirty="0">
                <a:latin typeface="Calibri" panose="020F0502020204030204" pitchFamily="34" charset="0"/>
                <a:cs typeface="Tahoma"/>
              </a:rPr>
              <a:t>=</a:t>
            </a:r>
            <a:r>
              <a:rPr lang="pt-BR" sz="1600" b="1" spc="5" dirty="0">
                <a:latin typeface="Calibri" panose="020F0502020204030204" pitchFamily="34" charset="0"/>
                <a:cs typeface="Tahoma"/>
              </a:rPr>
              <a:t> c+</a:t>
            </a:r>
            <a:r>
              <a:rPr lang="el-GR" sz="1600" b="1" spc="5" dirty="0">
                <a:latin typeface="Calibri" panose="020F0502020204030204" pitchFamily="34" charset="0"/>
                <a:cs typeface="Tahoma"/>
              </a:rPr>
              <a:t>β</a:t>
            </a:r>
            <a:r>
              <a:rPr lang="pt-BR" sz="1600" b="1" spc="-15" baseline="-20202" dirty="0" smtClean="0">
                <a:latin typeface="Calibri" panose="020F0502020204030204" pitchFamily="34" charset="0"/>
                <a:cs typeface="Tahoma"/>
              </a:rPr>
              <a:t>1</a:t>
            </a:r>
            <a:r>
              <a:rPr lang="pt-BR" sz="1600" b="1" spc="-5" dirty="0" smtClean="0">
                <a:latin typeface="Calibri" panose="020F0502020204030204" pitchFamily="34" charset="0"/>
                <a:cs typeface="Tahoma"/>
              </a:rPr>
              <a:t>(BOMB</a:t>
            </a:r>
            <a:r>
              <a:rPr lang="pt-BR" sz="1600" b="1" dirty="0" smtClean="0">
                <a:latin typeface="Calibri" panose="020F0502020204030204" pitchFamily="34" charset="0"/>
                <a:cs typeface="Tahoma"/>
              </a:rPr>
              <a:t>)</a:t>
            </a:r>
            <a:r>
              <a:rPr lang="pt-BR" sz="1600" b="1" spc="-5" dirty="0" smtClean="0">
                <a:latin typeface="Calibri" panose="020F0502020204030204" pitchFamily="34" charset="0"/>
                <a:cs typeface="Tahoma"/>
              </a:rPr>
              <a:t> </a:t>
            </a:r>
            <a:r>
              <a:rPr lang="pt-BR" sz="1600" b="1" dirty="0">
                <a:latin typeface="Calibri" panose="020F0502020204030204" pitchFamily="34" charset="0"/>
                <a:cs typeface="Tahoma"/>
              </a:rPr>
              <a:t>+</a:t>
            </a:r>
            <a:r>
              <a:rPr lang="pt-BR" sz="1600" b="1" spc="5" dirty="0">
                <a:latin typeface="Calibri" panose="020F0502020204030204" pitchFamily="34" charset="0"/>
                <a:cs typeface="Tahoma"/>
              </a:rPr>
              <a:t> </a:t>
            </a:r>
            <a:r>
              <a:rPr lang="el-GR" sz="1600" b="1" spc="5" dirty="0">
                <a:latin typeface="Calibri" panose="020F0502020204030204" pitchFamily="34" charset="0"/>
                <a:cs typeface="Tahoma"/>
              </a:rPr>
              <a:t>β</a:t>
            </a:r>
            <a:r>
              <a:rPr lang="pt-BR" sz="1600" b="1" spc="-15" baseline="-20202" dirty="0" smtClean="0">
                <a:latin typeface="Calibri" panose="020F0502020204030204" pitchFamily="34" charset="0"/>
                <a:cs typeface="Tahoma"/>
              </a:rPr>
              <a:t>2</a:t>
            </a:r>
            <a:r>
              <a:rPr lang="pt-BR" sz="1600" b="1" spc="-10" dirty="0" smtClean="0">
                <a:latin typeface="Calibri" panose="020F0502020204030204" pitchFamily="34" charset="0"/>
                <a:cs typeface="Tahoma"/>
              </a:rPr>
              <a:t>(</a:t>
            </a:r>
            <a:r>
              <a:rPr lang="pt-BR" sz="1600" b="1" spc="-10" dirty="0" err="1" smtClean="0">
                <a:latin typeface="Calibri" panose="020F0502020204030204" pitchFamily="34" charset="0"/>
                <a:cs typeface="Tahoma"/>
              </a:rPr>
              <a:t>Ln</a:t>
            </a:r>
            <a:r>
              <a:rPr lang="pt-BR" sz="1600" b="1" spc="-10" dirty="0" smtClean="0">
                <a:latin typeface="Calibri" panose="020F0502020204030204" pitchFamily="34" charset="0"/>
                <a:cs typeface="Tahoma"/>
              </a:rPr>
              <a:t>(DIAM) </a:t>
            </a:r>
            <a:r>
              <a:rPr lang="pt-BR" sz="1600" b="1" spc="-10" dirty="0">
                <a:latin typeface="Calibri" panose="020F0502020204030204" pitchFamily="34" charset="0"/>
                <a:cs typeface="Tahoma"/>
              </a:rPr>
              <a:t>+</a:t>
            </a:r>
            <a:r>
              <a:rPr lang="el-GR" sz="1600" b="1" spc="5" dirty="0">
                <a:latin typeface="Calibri" panose="020F0502020204030204" pitchFamily="34" charset="0"/>
                <a:cs typeface="Tahoma"/>
              </a:rPr>
              <a:t> β</a:t>
            </a:r>
            <a:r>
              <a:rPr lang="pt-BR" sz="1600" b="1" spc="-15" baseline="-20202" dirty="0">
                <a:latin typeface="Calibri" panose="020F0502020204030204" pitchFamily="34" charset="0"/>
                <a:cs typeface="Tahoma"/>
              </a:rPr>
              <a:t>3 </a:t>
            </a:r>
            <a:r>
              <a:rPr lang="pt-BR" sz="1600" b="1" spc="-10" dirty="0" smtClean="0">
                <a:latin typeface="Calibri" panose="020F0502020204030204" pitchFamily="34" charset="0"/>
                <a:cs typeface="Tahoma"/>
              </a:rPr>
              <a:t>(QEST)</a:t>
            </a:r>
            <a:r>
              <a:rPr lang="pt-BR" sz="1600" b="1" spc="-5" dirty="0" smtClean="0">
                <a:latin typeface="Calibri" panose="020F0502020204030204" pitchFamily="34" charset="0"/>
                <a:cs typeface="Tahoma"/>
              </a:rPr>
              <a:t> </a:t>
            </a:r>
            <a:r>
              <a:rPr lang="pt-BR" sz="1600" b="1" dirty="0">
                <a:latin typeface="Calibri" panose="020F0502020204030204" pitchFamily="34" charset="0"/>
                <a:cs typeface="Tahoma"/>
              </a:rPr>
              <a:t>+</a:t>
            </a:r>
            <a:r>
              <a:rPr lang="el-GR" sz="1600" b="1" spc="5" dirty="0">
                <a:latin typeface="Calibri" panose="020F0502020204030204" pitchFamily="34" charset="0"/>
                <a:cs typeface="Tahoma"/>
              </a:rPr>
              <a:t> β</a:t>
            </a:r>
            <a:r>
              <a:rPr lang="pt-BR" sz="1600" b="1" spc="-15" baseline="-20202" dirty="0">
                <a:latin typeface="Calibri" panose="020F0502020204030204" pitchFamily="34" charset="0"/>
                <a:cs typeface="Tahoma"/>
              </a:rPr>
              <a:t>4 </a:t>
            </a:r>
            <a:r>
              <a:rPr lang="pt-BR" sz="1600" b="1" spc="-10" dirty="0" smtClean="0">
                <a:latin typeface="Calibri" panose="020F0502020204030204" pitchFamily="34" charset="0"/>
                <a:cs typeface="Tahoma"/>
              </a:rPr>
              <a:t>(SHIP)</a:t>
            </a:r>
            <a:r>
              <a:rPr lang="pt-BR" sz="1600" b="1" spc="-5" dirty="0" smtClean="0">
                <a:latin typeface="Calibri" panose="020F0502020204030204" pitchFamily="34" charset="0"/>
                <a:cs typeface="Tahoma"/>
              </a:rPr>
              <a:t> </a:t>
            </a:r>
            <a:r>
              <a:rPr lang="pt-BR" sz="1600" b="1" dirty="0" smtClean="0">
                <a:latin typeface="Calibri" panose="020F0502020204030204" pitchFamily="34" charset="0"/>
                <a:cs typeface="Tahoma"/>
              </a:rPr>
              <a:t>+</a:t>
            </a:r>
            <a:r>
              <a:rPr lang="pt-BR" sz="1600" b="1" spc="5" dirty="0" smtClean="0">
                <a:latin typeface="Calibri" panose="020F0502020204030204" pitchFamily="34" charset="0"/>
                <a:cs typeface="Tahoma"/>
              </a:rPr>
              <a:t> </a:t>
            </a:r>
            <a:r>
              <a:rPr lang="el-GR" sz="1600" b="1" spc="5" dirty="0">
                <a:latin typeface="Calibri" panose="020F0502020204030204" pitchFamily="34" charset="0"/>
                <a:cs typeface="Tahoma"/>
              </a:rPr>
              <a:t>β</a:t>
            </a:r>
            <a:r>
              <a:rPr lang="pt-BR" sz="1600" b="1" spc="-15" baseline="-20202" dirty="0">
                <a:latin typeface="Calibri" panose="020F0502020204030204" pitchFamily="34" charset="0"/>
                <a:cs typeface="Tahoma"/>
              </a:rPr>
              <a:t>5 </a:t>
            </a:r>
            <a:r>
              <a:rPr lang="pt-BR" sz="1600" b="1" spc="-5" dirty="0" smtClean="0">
                <a:latin typeface="Calibri" panose="020F0502020204030204" pitchFamily="34" charset="0"/>
                <a:cs typeface="Tahoma"/>
              </a:rPr>
              <a:t>(FLATAGR</a:t>
            </a:r>
            <a:r>
              <a:rPr lang="pt-BR" sz="1600" b="1" spc="-10" dirty="0" smtClean="0">
                <a:latin typeface="Calibri" panose="020F0502020204030204" pitchFamily="34" charset="0"/>
                <a:cs typeface="Tahoma"/>
              </a:rPr>
              <a:t>) + </a:t>
            </a:r>
            <a:r>
              <a:rPr lang="el-GR" sz="1600" b="1" spc="5" dirty="0">
                <a:latin typeface="Calibri" panose="020F0502020204030204" pitchFamily="34" charset="0"/>
                <a:cs typeface="Tahoma"/>
              </a:rPr>
              <a:t>β</a:t>
            </a:r>
            <a:r>
              <a:rPr lang="pt-BR" sz="1600" b="1" spc="-15" baseline="-20202" dirty="0" smtClean="0">
                <a:latin typeface="Calibri" panose="020F0502020204030204" pitchFamily="34" charset="0"/>
                <a:cs typeface="Tahoma"/>
              </a:rPr>
              <a:t>6</a:t>
            </a:r>
            <a:r>
              <a:rPr lang="pt-BR" sz="1600" b="1" spc="-5" dirty="0" smtClean="0">
                <a:latin typeface="Calibri" panose="020F0502020204030204" pitchFamily="34" charset="0"/>
                <a:cs typeface="Tahoma"/>
              </a:rPr>
              <a:t>(CITY</a:t>
            </a:r>
            <a:r>
              <a:rPr lang="pt-BR" sz="1600" b="1" dirty="0" smtClean="0">
                <a:latin typeface="Calibri" panose="020F0502020204030204" pitchFamily="34" charset="0"/>
                <a:cs typeface="Tahoma"/>
              </a:rPr>
              <a:t>)</a:t>
            </a:r>
            <a:r>
              <a:rPr lang="pt-BR" sz="1600" b="1" spc="5" dirty="0" smtClean="0">
                <a:latin typeface="Calibri" panose="020F0502020204030204" pitchFamily="34" charset="0"/>
                <a:cs typeface="Tahoma"/>
              </a:rPr>
              <a:t>+</a:t>
            </a:r>
            <a:r>
              <a:rPr lang="el-GR" sz="1600" b="1" spc="5" dirty="0">
                <a:latin typeface="Calibri" panose="020F0502020204030204" pitchFamily="34" charset="0"/>
                <a:cs typeface="Tahoma"/>
              </a:rPr>
              <a:t>β</a:t>
            </a:r>
            <a:r>
              <a:rPr lang="pt-BR" sz="1600" b="1" spc="-15" baseline="-20202" dirty="0" smtClean="0">
                <a:latin typeface="Calibri" panose="020F0502020204030204" pitchFamily="34" charset="0"/>
                <a:cs typeface="Tahoma"/>
              </a:rPr>
              <a:t>7</a:t>
            </a:r>
            <a:r>
              <a:rPr lang="pt-BR" sz="1600" b="1" spc="-5" dirty="0" smtClean="0">
                <a:latin typeface="Calibri" panose="020F0502020204030204" pitchFamily="34" charset="0"/>
                <a:cs typeface="Tahoma"/>
              </a:rPr>
              <a:t>(OTROS</a:t>
            </a:r>
            <a:r>
              <a:rPr lang="pt-BR" sz="1600" b="1" dirty="0" smtClean="0">
                <a:latin typeface="Calibri" panose="020F0502020204030204" pitchFamily="34" charset="0"/>
                <a:cs typeface="Tahoma"/>
              </a:rPr>
              <a:t>)</a:t>
            </a:r>
            <a:r>
              <a:rPr lang="el-GR" sz="1600" b="1" spc="5" dirty="0" smtClean="0">
                <a:latin typeface="Calibri" panose="020F0502020204030204" pitchFamily="34" charset="0"/>
                <a:cs typeface="Tahoma"/>
              </a:rPr>
              <a:t> </a:t>
            </a:r>
            <a:r>
              <a:rPr lang="es-CO" sz="1600" b="1" spc="5" dirty="0">
                <a:latin typeface="Calibri" panose="020F0502020204030204" pitchFamily="34" charset="0"/>
                <a:cs typeface="Tahoma"/>
              </a:rPr>
              <a:t>+</a:t>
            </a:r>
            <a:r>
              <a:rPr lang="el-GR" sz="1600" b="1" spc="5" dirty="0">
                <a:latin typeface="Calibri" panose="020F0502020204030204" pitchFamily="34" charset="0"/>
                <a:cs typeface="Tahoma"/>
              </a:rPr>
              <a:t>β</a:t>
            </a:r>
            <a:r>
              <a:rPr lang="es-CO" sz="1600" b="1" spc="-15" baseline="-20202" dirty="0">
                <a:latin typeface="Calibri" panose="020F0502020204030204" pitchFamily="34" charset="0"/>
                <a:cs typeface="Tahoma"/>
              </a:rPr>
              <a:t>8</a:t>
            </a:r>
            <a:r>
              <a:rPr lang="pt-BR" sz="1600" b="1" spc="-5" dirty="0" smtClean="0">
                <a:latin typeface="Calibri" panose="020F0502020204030204" pitchFamily="34" charset="0"/>
                <a:cs typeface="Tahoma"/>
              </a:rPr>
              <a:t>(VALUE</a:t>
            </a:r>
            <a:r>
              <a:rPr lang="pt-BR" sz="1600" b="1" dirty="0" smtClean="0">
                <a:latin typeface="Calibri" panose="020F0502020204030204" pitchFamily="34" charset="0"/>
                <a:cs typeface="Tahoma"/>
              </a:rPr>
              <a:t>)</a:t>
            </a:r>
            <a:endParaRPr lang="es-CO" sz="1600" dirty="0">
              <a:latin typeface="Calibri" panose="020F0502020204030204" pitchFamily="34" charset="0"/>
            </a:endParaRPr>
          </a:p>
        </p:txBody>
      </p:sp>
      <p:sp>
        <p:nvSpPr>
          <p:cNvPr id="11" name="3 CuadroTexto"/>
          <p:cNvSpPr txBox="1"/>
          <p:nvPr/>
        </p:nvSpPr>
        <p:spPr>
          <a:xfrm>
            <a:off x="47828" y="3879046"/>
            <a:ext cx="9096172" cy="2862322"/>
          </a:xfrm>
          <a:prstGeom prst="rect">
            <a:avLst/>
          </a:prstGeom>
          <a:noFill/>
        </p:spPr>
        <p:txBody>
          <a:bodyPr wrap="square" rtlCol="0">
            <a:spAutoFit/>
          </a:bodyPr>
          <a:lstStyle/>
          <a:p>
            <a:pPr algn="just"/>
            <a:r>
              <a:rPr lang="es-CO" dirty="0" smtClean="0"/>
              <a:t>La prueba de Fisher indica que el modelo en su conjunto es globalmente significativo.</a:t>
            </a:r>
          </a:p>
          <a:p>
            <a:pPr algn="just"/>
            <a:endParaRPr lang="es-CO" dirty="0" smtClean="0"/>
          </a:p>
          <a:p>
            <a:pPr algn="just"/>
            <a:r>
              <a:rPr lang="es-CO" dirty="0" smtClean="0"/>
              <a:t>El R</a:t>
            </a:r>
            <a:r>
              <a:rPr lang="es-CO" normalizeH="1" baseline="48000" dirty="0" smtClean="0"/>
              <a:t>2</a:t>
            </a:r>
            <a:r>
              <a:rPr lang="es-CO" baseline="30000" dirty="0" smtClean="0"/>
              <a:t> </a:t>
            </a:r>
            <a:r>
              <a:rPr lang="es-CO" dirty="0" smtClean="0"/>
              <a:t>evidencia que las variables X explican en 99,5% las variaciones del MNVE. Como esta prueba se ve altamente influenciada por la cantidad de variables se usa el </a:t>
            </a:r>
            <a:r>
              <a:rPr lang="es-CO" dirty="0"/>
              <a:t>R</a:t>
            </a:r>
            <a:r>
              <a:rPr lang="es-CO" normalizeH="1" baseline="48000" dirty="0"/>
              <a:t>2</a:t>
            </a:r>
            <a:r>
              <a:rPr lang="es-CO" baseline="30000" dirty="0"/>
              <a:t> </a:t>
            </a:r>
            <a:r>
              <a:rPr lang="es-CO" dirty="0" smtClean="0"/>
              <a:t>ajustado, siendo también su valor cercano a 1.</a:t>
            </a:r>
          </a:p>
          <a:p>
            <a:pPr algn="just"/>
            <a:endParaRPr lang="es-CO" dirty="0" smtClean="0"/>
          </a:p>
          <a:p>
            <a:pPr algn="just"/>
            <a:r>
              <a:rPr lang="es-CO" dirty="0" smtClean="0"/>
              <a:t>La Prueba de </a:t>
            </a:r>
            <a:r>
              <a:rPr lang="es-CO" dirty="0" err="1" smtClean="0"/>
              <a:t>Durbin</a:t>
            </a:r>
            <a:r>
              <a:rPr lang="es-CO" dirty="0" smtClean="0"/>
              <a:t> Watson indica que los errores no se encuentran correlacionados entre sí.</a:t>
            </a:r>
          </a:p>
          <a:p>
            <a:pPr algn="just"/>
            <a:endParaRPr lang="es-CO" dirty="0"/>
          </a:p>
          <a:p>
            <a:pPr algn="just"/>
            <a:endParaRPr lang="es-CO" dirty="0"/>
          </a:p>
        </p:txBody>
      </p:sp>
      <p:pic>
        <p:nvPicPr>
          <p:cNvPr id="1026" name="Picture 2"/>
          <p:cNvPicPr>
            <a:picLocks noChangeAspect="1" noChangeArrowheads="1"/>
          </p:cNvPicPr>
          <p:nvPr/>
        </p:nvPicPr>
        <p:blipFill>
          <a:blip r:embed="rId2" cstate="print"/>
          <a:srcRect t="43301" r="68253" b="42358"/>
          <a:stretch>
            <a:fillRect/>
          </a:stretch>
        </p:blipFill>
        <p:spPr bwMode="auto">
          <a:xfrm>
            <a:off x="1835695" y="2060848"/>
            <a:ext cx="5387099" cy="1368152"/>
          </a:xfrm>
          <a:prstGeom prst="rect">
            <a:avLst/>
          </a:prstGeom>
          <a:noFill/>
          <a:ln w="9525">
            <a:noFill/>
            <a:miter lim="800000"/>
            <a:headEnd/>
            <a:tailEnd/>
          </a:ln>
        </p:spPr>
      </p:pic>
    </p:spTree>
    <p:extLst>
      <p:ext uri="{BB962C8B-B14F-4D97-AF65-F5344CB8AC3E}">
        <p14:creationId xmlns:p14="http://schemas.microsoft.com/office/powerpoint/2010/main" val="101454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7384"/>
            <a:ext cx="6048672" cy="1143000"/>
          </a:xfrm>
        </p:spPr>
        <p:txBody>
          <a:bodyPr>
            <a:noAutofit/>
          </a:bodyPr>
          <a:lstStyle/>
          <a:p>
            <a:r>
              <a:rPr lang="es-CO" sz="3600" b="1" dirty="0" smtClean="0"/>
              <a:t>PLANTEAMIENTO DEL MODELO</a:t>
            </a:r>
            <a:endParaRPr lang="es-CO" sz="3600" b="1" dirty="0"/>
          </a:p>
        </p:txBody>
      </p:sp>
      <p:sp>
        <p:nvSpPr>
          <p:cNvPr id="5" name="4 CuadroTexto"/>
          <p:cNvSpPr txBox="1"/>
          <p:nvPr/>
        </p:nvSpPr>
        <p:spPr>
          <a:xfrm>
            <a:off x="1115616" y="1339206"/>
            <a:ext cx="7596336" cy="338554"/>
          </a:xfrm>
          <a:prstGeom prst="rect">
            <a:avLst/>
          </a:prstGeom>
          <a:noFill/>
        </p:spPr>
        <p:txBody>
          <a:bodyPr wrap="square" rtlCol="0">
            <a:spAutoFit/>
          </a:bodyPr>
          <a:lstStyle/>
          <a:p>
            <a:r>
              <a:rPr lang="es-CO" sz="1600" b="1" dirty="0"/>
              <a:t>MNVE= c+ β</a:t>
            </a:r>
            <a:r>
              <a:rPr lang="es-CO" sz="1600" b="1" baseline="-25000" dirty="0"/>
              <a:t>1</a:t>
            </a:r>
            <a:r>
              <a:rPr lang="es-CO" sz="1600" b="1" dirty="0"/>
              <a:t>(BOMB)+β</a:t>
            </a:r>
            <a:r>
              <a:rPr lang="es-CO" sz="1600" b="1" baseline="-25000" dirty="0"/>
              <a:t>2</a:t>
            </a:r>
            <a:r>
              <a:rPr lang="es-CO" sz="1600" b="1" dirty="0"/>
              <a:t>(QEST)+β</a:t>
            </a:r>
            <a:r>
              <a:rPr lang="es-CO" sz="1600" b="1" baseline="-25000" dirty="0"/>
              <a:t>3</a:t>
            </a:r>
            <a:r>
              <a:rPr lang="es-CO" sz="1600" b="1" dirty="0"/>
              <a:t>(SHIP)</a:t>
            </a:r>
            <a:r>
              <a:rPr lang="es-CO" sz="1600" b="1" baseline="-25000" dirty="0"/>
              <a:t> </a:t>
            </a:r>
            <a:r>
              <a:rPr lang="es-CO" sz="1600" b="1" dirty="0"/>
              <a:t>+β</a:t>
            </a:r>
            <a:r>
              <a:rPr lang="es-CO" sz="1600" b="1" baseline="-25000" dirty="0"/>
              <a:t>4 </a:t>
            </a:r>
            <a:r>
              <a:rPr lang="es-CO" sz="1600" b="1" dirty="0"/>
              <a:t>(CITY)+ Β</a:t>
            </a:r>
            <a:r>
              <a:rPr lang="es-CO" sz="1600" b="1" baseline="-25000" dirty="0"/>
              <a:t>5</a:t>
            </a:r>
            <a:r>
              <a:rPr lang="es-CO" sz="1600" b="1" dirty="0"/>
              <a:t>(OTROS) +β</a:t>
            </a:r>
            <a:r>
              <a:rPr lang="es-CO" sz="1600" b="1" baseline="-25000" dirty="0"/>
              <a:t>6</a:t>
            </a:r>
            <a:r>
              <a:rPr lang="es-CO" sz="1600" b="1" dirty="0"/>
              <a:t>(VALUE)</a:t>
            </a:r>
            <a:endParaRPr lang="es-CO" sz="1600" dirty="0"/>
          </a:p>
        </p:txBody>
      </p:sp>
      <p:sp>
        <p:nvSpPr>
          <p:cNvPr id="10" name="2 Marcador de contenido"/>
          <p:cNvSpPr txBox="1">
            <a:spLocks/>
          </p:cNvSpPr>
          <p:nvPr/>
        </p:nvSpPr>
        <p:spPr>
          <a:xfrm>
            <a:off x="3779912" y="1916832"/>
            <a:ext cx="5364088" cy="331236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s-CO" sz="1600" dirty="0" smtClean="0">
                <a:latin typeface="Calibri" panose="020F0502020204030204" pitchFamily="34" charset="0"/>
              </a:rPr>
              <a:t>Por cada mil caballos que genere una bomba, el MNVE se reducirá en 727 mil dólares.</a:t>
            </a:r>
            <a:endParaRPr lang="es-CO" sz="1600" dirty="0">
              <a:latin typeface="Calibri" panose="020F0502020204030204" pitchFamily="34" charset="0"/>
              <a:cs typeface="Tahoma"/>
            </a:endParaRPr>
          </a:p>
          <a:p>
            <a:r>
              <a:rPr lang="es-CO" sz="1600" dirty="0" smtClean="0">
                <a:latin typeface="Calibri" panose="020F0502020204030204" pitchFamily="34" charset="0"/>
                <a:cs typeface="Tahoma"/>
              </a:rPr>
              <a:t>Por cada estación de bombeo presente en el sistema, el MNVE aumentará 410 mil dólares.</a:t>
            </a:r>
          </a:p>
          <a:p>
            <a:endParaRPr lang="es-CO" sz="1600" dirty="0">
              <a:latin typeface="Calibri" panose="020F0502020204030204" pitchFamily="34" charset="0"/>
              <a:cs typeface="Tahoma"/>
            </a:endParaRPr>
          </a:p>
          <a:p>
            <a:r>
              <a:rPr lang="es-CO" sz="1600" dirty="0" smtClean="0">
                <a:latin typeface="Calibri" panose="020F0502020204030204" pitchFamily="34" charset="0"/>
                <a:cs typeface="Tahoma"/>
              </a:rPr>
              <a:t>Por cada destinatario que haya en el sistema, el MNVE aumentará 64 mil dólares.</a:t>
            </a:r>
            <a:endParaRPr lang="es-CO" sz="1600" dirty="0">
              <a:latin typeface="Calibri" panose="020F0502020204030204" pitchFamily="34" charset="0"/>
              <a:cs typeface="Tahoma"/>
            </a:endParaRPr>
          </a:p>
          <a:p>
            <a:r>
              <a:rPr lang="es-CO" sz="1600" dirty="0" smtClean="0">
                <a:latin typeface="Calibri" panose="020F0502020204030204" pitchFamily="34" charset="0"/>
                <a:cs typeface="Tahoma"/>
              </a:rPr>
              <a:t>Por cada milla en ciudades, el MNVE disminuirá en 312 mil dólares.</a:t>
            </a:r>
          </a:p>
          <a:p>
            <a:endParaRPr lang="es-CO" sz="1600" dirty="0" smtClean="0">
              <a:latin typeface="Calibri" panose="020F0502020204030204" pitchFamily="34" charset="0"/>
              <a:cs typeface="Tahoma"/>
            </a:endParaRPr>
          </a:p>
          <a:p>
            <a:r>
              <a:rPr lang="es-CO" sz="1600" dirty="0" smtClean="0">
                <a:latin typeface="Calibri" panose="020F0502020204030204" pitchFamily="34" charset="0"/>
                <a:cs typeface="Tahoma"/>
              </a:rPr>
              <a:t>Por cada milla que haya en otro tipo de terreno, el MNVE aumentará en 41 mil dólares.</a:t>
            </a:r>
            <a:endParaRPr lang="es-CO" sz="1600" dirty="0">
              <a:latin typeface="Calibri" panose="020F0502020204030204" pitchFamily="34" charset="0"/>
              <a:cs typeface="Tahoma"/>
            </a:endParaRPr>
          </a:p>
          <a:p>
            <a:r>
              <a:rPr lang="es-CO" sz="1600" dirty="0" smtClean="0">
                <a:latin typeface="Calibri" panose="020F0502020204030204" pitchFamily="34" charset="0"/>
                <a:cs typeface="Tahoma"/>
              </a:rPr>
              <a:t>Por cada millón de dólares en activos, el MNVE aumentará en 20 mil dólares.</a:t>
            </a:r>
          </a:p>
          <a:p>
            <a:endParaRPr lang="es-CO" sz="1600" dirty="0">
              <a:latin typeface="Calibri" panose="020F0502020204030204" pitchFamily="34" charset="0"/>
              <a:cs typeface="Tahoma"/>
            </a:endParaRPr>
          </a:p>
          <a:p>
            <a:endParaRPr lang="es-CO" sz="1600" dirty="0" smtClean="0">
              <a:latin typeface="Calibri" panose="020F0502020204030204" pitchFamily="34" charset="0"/>
              <a:cs typeface="Tahoma"/>
            </a:endParaRPr>
          </a:p>
          <a:p>
            <a:endParaRPr lang="es-CO" sz="1600" dirty="0">
              <a:latin typeface="Calibri" panose="020F0502020204030204" pitchFamily="34" charset="0"/>
              <a:cs typeface="Tahoma"/>
            </a:endParaRPr>
          </a:p>
          <a:p>
            <a:endParaRPr lang="pt-BR" sz="1600" dirty="0">
              <a:latin typeface="Calibri" panose="020F0502020204030204" pitchFamily="34" charset="0"/>
              <a:cs typeface="Tahoma"/>
            </a:endParaRPr>
          </a:p>
        </p:txBody>
      </p:sp>
      <p:sp>
        <p:nvSpPr>
          <p:cNvPr id="9" name="8 Flecha abajo"/>
          <p:cNvSpPr/>
          <p:nvPr/>
        </p:nvSpPr>
        <p:spPr>
          <a:xfrm>
            <a:off x="1691680" y="1700808"/>
            <a:ext cx="36004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3" name="Tabla 2"/>
          <p:cNvGraphicFramePr>
            <a:graphicFrameLocks noGrp="1"/>
          </p:cNvGraphicFramePr>
          <p:nvPr>
            <p:extLst>
              <p:ext uri="{D42A27DB-BD31-4B8C-83A1-F6EECF244321}">
                <p14:modId xmlns:p14="http://schemas.microsoft.com/office/powerpoint/2010/main" val="4219773739"/>
              </p:ext>
            </p:extLst>
          </p:nvPr>
        </p:nvGraphicFramePr>
        <p:xfrm>
          <a:off x="107505" y="2636912"/>
          <a:ext cx="3528391" cy="3605906"/>
        </p:xfrm>
        <a:graphic>
          <a:graphicData uri="http://schemas.openxmlformats.org/drawingml/2006/table">
            <a:tbl>
              <a:tblPr firstRow="1" firstCol="1" bandRow="1">
                <a:tableStyleId>{5C22544A-7EE6-4342-B048-85BDC9FD1C3A}</a:tableStyleId>
              </a:tblPr>
              <a:tblGrid>
                <a:gridCol w="1157869"/>
                <a:gridCol w="1104944"/>
                <a:gridCol w="1265578"/>
              </a:tblGrid>
              <a:tr h="927247">
                <a:tc>
                  <a:txBody>
                    <a:bodyPr/>
                    <a:lstStyle/>
                    <a:p>
                      <a:pPr algn="ctr">
                        <a:lnSpc>
                          <a:spcPct val="115000"/>
                        </a:lnSpc>
                        <a:spcAft>
                          <a:spcPts val="0"/>
                        </a:spcAft>
                      </a:pPr>
                      <a:r>
                        <a:rPr lang="es-CO" sz="1200" kern="0" dirty="0">
                          <a:effectLst/>
                        </a:rPr>
                        <a:t>Coeficiente</a:t>
                      </a:r>
                      <a:endParaRPr lang="es-CO" sz="1200" kern="1800" dirty="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Variable</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P Value</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440905">
                <a:tc>
                  <a:txBody>
                    <a:bodyPr/>
                    <a:lstStyle/>
                    <a:p>
                      <a:pPr algn="ctr">
                        <a:lnSpc>
                          <a:spcPct val="115000"/>
                        </a:lnSpc>
                        <a:spcAft>
                          <a:spcPts val="0"/>
                        </a:spcAft>
                      </a:pPr>
                      <a:r>
                        <a:rPr lang="es-CO" sz="1200" kern="0">
                          <a:effectLst/>
                        </a:rPr>
                        <a:t>Constante</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0.774745</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Bomb</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-0.727585</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0,0081</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Qest</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0.410459</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0,0027</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Ship</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0.064073</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0,099</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City</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-0.312886</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0,112</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Otros</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0.041006</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r h="372959">
                <a:tc>
                  <a:txBody>
                    <a:bodyPr/>
                    <a:lstStyle/>
                    <a:p>
                      <a:pPr algn="ctr">
                        <a:lnSpc>
                          <a:spcPct val="115000"/>
                        </a:lnSpc>
                        <a:spcAft>
                          <a:spcPts val="0"/>
                        </a:spcAft>
                      </a:pPr>
                      <a:r>
                        <a:rPr lang="es-CO" sz="1200" kern="0">
                          <a:effectLst/>
                        </a:rPr>
                        <a:t>Value</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a:effectLst/>
                        </a:rPr>
                        <a:t>0.020391</a:t>
                      </a:r>
                      <a:endParaRPr lang="es-CO" sz="1200" kern="180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c>
                  <a:txBody>
                    <a:bodyPr/>
                    <a:lstStyle/>
                    <a:p>
                      <a:pPr algn="ctr">
                        <a:lnSpc>
                          <a:spcPct val="115000"/>
                        </a:lnSpc>
                        <a:spcAft>
                          <a:spcPts val="0"/>
                        </a:spcAft>
                      </a:pPr>
                      <a:r>
                        <a:rPr lang="es-CO" sz="1200" kern="0" dirty="0">
                          <a:effectLst/>
                        </a:rPr>
                        <a:t>0</a:t>
                      </a:r>
                      <a:endParaRPr lang="es-CO" sz="1200" kern="1800" dirty="0">
                        <a:effectLst/>
                        <a:latin typeface="Verdana" panose="020B0604030504040204" pitchFamily="34" charset="0"/>
                        <a:ea typeface="Times New Roman" panose="02020603050405020304" pitchFamily="18" charset="0"/>
                        <a:cs typeface="Courier New" panose="02070309020205020404" pitchFamily="49" charset="0"/>
                      </a:endParaRPr>
                    </a:p>
                  </a:txBody>
                  <a:tcPr marL="44450" marR="44450" marT="0" marB="0" anchor="ctr"/>
                </a:tc>
              </a:tr>
            </a:tbl>
          </a:graphicData>
        </a:graphic>
      </p:graphicFrame>
    </p:spTree>
    <p:extLst>
      <p:ext uri="{BB962C8B-B14F-4D97-AF65-F5344CB8AC3E}">
        <p14:creationId xmlns:p14="http://schemas.microsoft.com/office/powerpoint/2010/main" val="10145436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2968144969"/>
              </p:ext>
            </p:extLst>
          </p:nvPr>
        </p:nvGraphicFramePr>
        <p:xfrm>
          <a:off x="0" y="0"/>
          <a:ext cx="9144000" cy="65973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63851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spiecapag.fr/Images/images/IMG_6130.JPG"/>
          <p:cNvPicPr>
            <a:picLocks noChangeAspect="1" noChangeArrowheads="1"/>
          </p:cNvPicPr>
          <p:nvPr/>
        </p:nvPicPr>
        <p:blipFill>
          <a:blip r:embed="rId3" cstate="print"/>
          <a:srcRect/>
          <a:stretch>
            <a:fillRect/>
          </a:stretch>
        </p:blipFill>
        <p:spPr bwMode="auto">
          <a:xfrm>
            <a:off x="0" y="0"/>
            <a:ext cx="9680004" cy="6453336"/>
          </a:xfrm>
          <a:prstGeom prst="rect">
            <a:avLst/>
          </a:prstGeom>
          <a:noFill/>
        </p:spPr>
      </p:pic>
      <p:sp>
        <p:nvSpPr>
          <p:cNvPr id="2" name="1 Título"/>
          <p:cNvSpPr>
            <a:spLocks noGrp="1"/>
          </p:cNvSpPr>
          <p:nvPr>
            <p:ph type="title"/>
          </p:nvPr>
        </p:nvSpPr>
        <p:spPr>
          <a:xfrm>
            <a:off x="452349" y="3284984"/>
            <a:ext cx="8712968" cy="710952"/>
          </a:xfrm>
        </p:spPr>
        <p:txBody>
          <a:bodyPr>
            <a:noAutofit/>
          </a:bodyPr>
          <a:lstStyle/>
          <a:p>
            <a:pPr algn="ctr"/>
            <a:r>
              <a:rPr lang="es-CO" b="1" dirty="0" smtClean="0">
                <a:solidFill>
                  <a:schemeClr val="bg1"/>
                </a:solidFill>
              </a:rPr>
              <a:t>REVISIÓN DE LOS SUPUESTOS DEL MODELO</a:t>
            </a:r>
            <a:endParaRPr lang="es-CO" b="1" dirty="0">
              <a:solidFill>
                <a:schemeClr val="bg1"/>
              </a:solidFill>
            </a:endParaRPr>
          </a:p>
        </p:txBody>
      </p:sp>
      <p:sp>
        <p:nvSpPr>
          <p:cNvPr id="4" name="3 CuadroTexto"/>
          <p:cNvSpPr txBox="1"/>
          <p:nvPr/>
        </p:nvSpPr>
        <p:spPr>
          <a:xfrm>
            <a:off x="5148064" y="6453336"/>
            <a:ext cx="2808312" cy="369332"/>
          </a:xfrm>
          <a:prstGeom prst="rect">
            <a:avLst/>
          </a:prstGeom>
          <a:noFill/>
        </p:spPr>
        <p:txBody>
          <a:bodyPr wrap="square" rtlCol="0">
            <a:spAutoFit/>
          </a:bodyPr>
          <a:lstStyle/>
          <a:p>
            <a:r>
              <a:rPr lang="es-CO" dirty="0" smtClean="0"/>
              <a:t>Oleoducto de los Llanos</a:t>
            </a:r>
            <a:endParaRPr lang="es-CO" dirty="0"/>
          </a:p>
        </p:txBody>
      </p:sp>
    </p:spTree>
    <p:extLst>
      <p:ext uri="{BB962C8B-B14F-4D97-AF65-F5344CB8AC3E}">
        <p14:creationId xmlns:p14="http://schemas.microsoft.com/office/powerpoint/2010/main" val="39053892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7384"/>
            <a:ext cx="8784976" cy="1143000"/>
          </a:xfrm>
        </p:spPr>
        <p:txBody>
          <a:bodyPr>
            <a:noAutofit/>
          </a:bodyPr>
          <a:lstStyle/>
          <a:p>
            <a:r>
              <a:rPr lang="es-CO" sz="3600" dirty="0" smtClean="0"/>
              <a:t>Pruebas</a:t>
            </a:r>
            <a:endParaRPr lang="es-CO" sz="3600" dirty="0"/>
          </a:p>
        </p:txBody>
      </p:sp>
      <p:graphicFrame>
        <p:nvGraphicFramePr>
          <p:cNvPr id="3" name="Tabla 2"/>
          <p:cNvGraphicFramePr>
            <a:graphicFrameLocks noGrp="1"/>
          </p:cNvGraphicFramePr>
          <p:nvPr>
            <p:extLst>
              <p:ext uri="{D42A27DB-BD31-4B8C-83A1-F6EECF244321}">
                <p14:modId xmlns:p14="http://schemas.microsoft.com/office/powerpoint/2010/main" val="1711105778"/>
              </p:ext>
            </p:extLst>
          </p:nvPr>
        </p:nvGraphicFramePr>
        <p:xfrm>
          <a:off x="323528" y="3284984"/>
          <a:ext cx="8424936" cy="3528392"/>
        </p:xfrm>
        <a:graphic>
          <a:graphicData uri="http://schemas.openxmlformats.org/drawingml/2006/table">
            <a:tbl>
              <a:tblPr>
                <a:tableStyleId>{5C22544A-7EE6-4342-B048-85BDC9FD1C3A}</a:tableStyleId>
              </a:tblPr>
              <a:tblGrid>
                <a:gridCol w="2374292"/>
                <a:gridCol w="3155528"/>
                <a:gridCol w="1838640"/>
                <a:gridCol w="1056476"/>
              </a:tblGrid>
              <a:tr h="284211">
                <a:tc>
                  <a:txBody>
                    <a:bodyPr/>
                    <a:lstStyle/>
                    <a:p>
                      <a:pPr algn="just">
                        <a:lnSpc>
                          <a:spcPct val="115000"/>
                        </a:lnSpc>
                        <a:spcAft>
                          <a:spcPts val="600"/>
                        </a:spcAft>
                      </a:pPr>
                      <a:r>
                        <a:rPr lang="es-CO" sz="1200" dirty="0">
                          <a:effectLst/>
                        </a:rPr>
                        <a:t> Prueba</a:t>
                      </a:r>
                      <a:endParaRPr lang="es-CO" sz="1200" dirty="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Descripción</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Hipótesis nula</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Resultado</a:t>
                      </a:r>
                      <a:endParaRPr lang="es-CO" sz="1200">
                        <a:effectLst/>
                        <a:latin typeface="Times New Roman" panose="02020603050405020304" pitchFamily="18" charset="0"/>
                        <a:ea typeface="MS Mincho" panose="02020609040205080304" pitchFamily="49" charset="-128"/>
                      </a:endParaRPr>
                    </a:p>
                  </a:txBody>
                  <a:tcPr marL="5080" marR="5080" marT="5080" marB="0" anchor="ctr"/>
                </a:tc>
              </a:tr>
              <a:tr h="1278547">
                <a:tc>
                  <a:txBody>
                    <a:bodyPr/>
                    <a:lstStyle/>
                    <a:p>
                      <a:pPr algn="just">
                        <a:lnSpc>
                          <a:spcPct val="115000"/>
                        </a:lnSpc>
                        <a:spcAft>
                          <a:spcPts val="600"/>
                        </a:spcAft>
                      </a:pPr>
                      <a:r>
                        <a:rPr lang="es-CO" sz="1200">
                          <a:effectLst/>
                        </a:rPr>
                        <a:t>P Value prueba de Fisher</a:t>
                      </a:r>
                    </a:p>
                    <a:p>
                      <a:pPr algn="just">
                        <a:lnSpc>
                          <a:spcPct val="115000"/>
                        </a:lnSpc>
                        <a:spcAft>
                          <a:spcPts val="600"/>
                        </a:spcAft>
                      </a:pPr>
                      <a:r>
                        <a:rPr lang="es-CO" sz="1200">
                          <a:effectLst/>
                        </a:rPr>
                        <a:t>(Debería ser menor a 5%)</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La prueba de Fisher evidencia si en su conjunto los Betas generan un modelo significativo o no.</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El modelo no es significativo (malo)</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ctr">
                        <a:lnSpc>
                          <a:spcPct val="115000"/>
                        </a:lnSpc>
                        <a:spcAft>
                          <a:spcPts val="600"/>
                        </a:spcAft>
                      </a:pPr>
                      <a:r>
                        <a:rPr lang="es-CO" sz="1200">
                          <a:effectLst/>
                        </a:rPr>
                        <a:t>0%</a:t>
                      </a:r>
                      <a:endParaRPr lang="es-CO" sz="1200">
                        <a:effectLst/>
                        <a:latin typeface="Times New Roman" panose="02020603050405020304" pitchFamily="18" charset="0"/>
                        <a:ea typeface="MS Mincho" panose="02020609040205080304" pitchFamily="49" charset="-128"/>
                      </a:endParaRPr>
                    </a:p>
                  </a:txBody>
                  <a:tcPr marL="5080" marR="5080" marT="5080" marB="0" anchor="ctr"/>
                </a:tc>
              </a:tr>
              <a:tr h="982817">
                <a:tc>
                  <a:txBody>
                    <a:bodyPr/>
                    <a:lstStyle/>
                    <a:p>
                      <a:pPr algn="just">
                        <a:lnSpc>
                          <a:spcPct val="115000"/>
                        </a:lnSpc>
                        <a:spcAft>
                          <a:spcPts val="600"/>
                        </a:spcAft>
                      </a:pPr>
                      <a:r>
                        <a:rPr lang="es-CO" sz="1200">
                          <a:effectLst/>
                        </a:rPr>
                        <a:t>P Value Jarque Bera</a:t>
                      </a:r>
                    </a:p>
                    <a:p>
                      <a:pPr algn="just">
                        <a:lnSpc>
                          <a:spcPct val="115000"/>
                        </a:lnSpc>
                        <a:spcAft>
                          <a:spcPts val="600"/>
                        </a:spcAft>
                      </a:pPr>
                      <a:r>
                        <a:rPr lang="es-CO" sz="1200">
                          <a:effectLst/>
                        </a:rPr>
                        <a:t>(Debería ser mayor a 5%)</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dirty="0">
                          <a:effectLst/>
                        </a:rPr>
                        <a:t>La media de los errores tiende a ser 0.</a:t>
                      </a:r>
                      <a:endParaRPr lang="es-CO" sz="1200" dirty="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Los errores en promedio son 0.</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ctr">
                        <a:lnSpc>
                          <a:spcPct val="115000"/>
                        </a:lnSpc>
                        <a:spcAft>
                          <a:spcPts val="600"/>
                        </a:spcAft>
                      </a:pPr>
                      <a:r>
                        <a:rPr lang="es-CO" sz="1200">
                          <a:effectLst/>
                        </a:rPr>
                        <a:t>79%</a:t>
                      </a:r>
                      <a:endParaRPr lang="es-CO" sz="1200">
                        <a:effectLst/>
                        <a:latin typeface="Times New Roman" panose="02020603050405020304" pitchFamily="18" charset="0"/>
                        <a:ea typeface="MS Mincho" panose="02020609040205080304" pitchFamily="49" charset="-128"/>
                      </a:endParaRPr>
                    </a:p>
                  </a:txBody>
                  <a:tcPr marL="5080" marR="5080" marT="5080" marB="0" anchor="ctr"/>
                </a:tc>
              </a:tr>
              <a:tr h="982817">
                <a:tc>
                  <a:txBody>
                    <a:bodyPr/>
                    <a:lstStyle/>
                    <a:p>
                      <a:pPr algn="just">
                        <a:lnSpc>
                          <a:spcPct val="115000"/>
                        </a:lnSpc>
                        <a:spcAft>
                          <a:spcPts val="600"/>
                        </a:spcAft>
                      </a:pPr>
                      <a:r>
                        <a:rPr lang="es-CO" sz="1200" dirty="0">
                          <a:effectLst/>
                        </a:rPr>
                        <a:t>P </a:t>
                      </a:r>
                      <a:r>
                        <a:rPr lang="es-CO" sz="1200" dirty="0" err="1">
                          <a:effectLst/>
                        </a:rPr>
                        <a:t>Value</a:t>
                      </a:r>
                      <a:r>
                        <a:rPr lang="es-CO" sz="1200" dirty="0">
                          <a:effectLst/>
                        </a:rPr>
                        <a:t> Test de White</a:t>
                      </a:r>
                    </a:p>
                    <a:p>
                      <a:pPr algn="just">
                        <a:lnSpc>
                          <a:spcPct val="115000"/>
                        </a:lnSpc>
                        <a:spcAft>
                          <a:spcPts val="600"/>
                        </a:spcAft>
                      </a:pPr>
                      <a:r>
                        <a:rPr lang="es-CO" sz="1200" dirty="0">
                          <a:effectLst/>
                        </a:rPr>
                        <a:t>(Debería ser mayor a 5%)</a:t>
                      </a:r>
                      <a:endParaRPr lang="es-CO" sz="1200" dirty="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dirty="0">
                          <a:effectLst/>
                        </a:rPr>
                        <a:t>El modelo tiene un comportamiento constante en sus errores (volatilidad).</a:t>
                      </a:r>
                      <a:endParaRPr lang="es-CO" sz="1200" dirty="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just">
                        <a:lnSpc>
                          <a:spcPct val="115000"/>
                        </a:lnSpc>
                        <a:spcAft>
                          <a:spcPts val="600"/>
                        </a:spcAft>
                      </a:pPr>
                      <a:r>
                        <a:rPr lang="es-CO" sz="1200">
                          <a:effectLst/>
                        </a:rPr>
                        <a:t>Es Homoscedastico (constante)</a:t>
                      </a:r>
                      <a:endParaRPr lang="es-CO" sz="1200">
                        <a:effectLst/>
                        <a:latin typeface="Times New Roman" panose="02020603050405020304" pitchFamily="18" charset="0"/>
                        <a:ea typeface="MS Mincho" panose="02020609040205080304" pitchFamily="49" charset="-128"/>
                      </a:endParaRPr>
                    </a:p>
                  </a:txBody>
                  <a:tcPr marL="5080" marR="5080" marT="5080" marB="0" anchor="ctr"/>
                </a:tc>
                <a:tc>
                  <a:txBody>
                    <a:bodyPr/>
                    <a:lstStyle/>
                    <a:p>
                      <a:pPr algn="ctr">
                        <a:lnSpc>
                          <a:spcPct val="115000"/>
                        </a:lnSpc>
                        <a:spcAft>
                          <a:spcPts val="600"/>
                        </a:spcAft>
                      </a:pPr>
                      <a:r>
                        <a:rPr lang="es-CO" sz="1200" dirty="0">
                          <a:effectLst/>
                        </a:rPr>
                        <a:t>40%</a:t>
                      </a:r>
                      <a:endParaRPr lang="es-CO" sz="1200" dirty="0">
                        <a:effectLst/>
                        <a:latin typeface="Times New Roman" panose="02020603050405020304" pitchFamily="18" charset="0"/>
                        <a:ea typeface="MS Mincho" panose="02020609040205080304" pitchFamily="49" charset="-128"/>
                      </a:endParaRPr>
                    </a:p>
                  </a:txBody>
                  <a:tcPr marL="5080" marR="5080" marT="5080" marB="0" anchor="ctr"/>
                </a:tc>
              </a:tr>
            </a:tbl>
          </a:graphicData>
        </a:graphic>
      </p:graphicFrame>
      <p:pic>
        <p:nvPicPr>
          <p:cNvPr id="7" name="Imagen 6"/>
          <p:cNvPicPr/>
          <p:nvPr/>
        </p:nvPicPr>
        <p:blipFill>
          <a:blip r:embed="rId2"/>
          <a:srcRect l="40908" t="64653" r="25322" b="21752"/>
          <a:stretch>
            <a:fillRect/>
          </a:stretch>
        </p:blipFill>
        <p:spPr bwMode="auto">
          <a:xfrm>
            <a:off x="2339752" y="1772816"/>
            <a:ext cx="4674870" cy="1057275"/>
          </a:xfrm>
          <a:prstGeom prst="rect">
            <a:avLst/>
          </a:prstGeom>
          <a:noFill/>
          <a:ln w="9525">
            <a:noFill/>
            <a:miter lim="800000"/>
            <a:headEnd/>
            <a:tailEnd/>
          </a:ln>
        </p:spPr>
      </p:pic>
    </p:spTree>
    <p:extLst>
      <p:ext uri="{BB962C8B-B14F-4D97-AF65-F5344CB8AC3E}">
        <p14:creationId xmlns:p14="http://schemas.microsoft.com/office/powerpoint/2010/main" val="11792287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ONZALO TORRES P\Pictures\poz.jpg"/>
          <p:cNvPicPr>
            <a:picLocks noChangeAspect="1" noChangeArrowheads="1"/>
          </p:cNvPicPr>
          <p:nvPr/>
        </p:nvPicPr>
        <p:blipFill>
          <a:blip r:embed="rId3" cstate="print"/>
          <a:srcRect/>
          <a:stretch>
            <a:fillRect/>
          </a:stretch>
        </p:blipFill>
        <p:spPr bwMode="auto">
          <a:xfrm>
            <a:off x="-14055" y="1412776"/>
            <a:ext cx="9158055" cy="5445224"/>
          </a:xfrm>
          <a:prstGeom prst="rect">
            <a:avLst/>
          </a:prstGeom>
          <a:noFill/>
        </p:spPr>
      </p:pic>
      <p:sp>
        <p:nvSpPr>
          <p:cNvPr id="2" name="1 Título"/>
          <p:cNvSpPr>
            <a:spLocks noGrp="1"/>
          </p:cNvSpPr>
          <p:nvPr>
            <p:ph type="title"/>
          </p:nvPr>
        </p:nvSpPr>
        <p:spPr>
          <a:xfrm>
            <a:off x="0" y="620688"/>
            <a:ext cx="8712968" cy="710952"/>
          </a:xfrm>
        </p:spPr>
        <p:txBody>
          <a:bodyPr>
            <a:noAutofit/>
          </a:bodyPr>
          <a:lstStyle/>
          <a:p>
            <a:pPr algn="ctr"/>
            <a:r>
              <a:rPr lang="es-CO" b="1" dirty="0" smtClean="0">
                <a:solidFill>
                  <a:schemeClr val="tx1"/>
                </a:solidFill>
              </a:rPr>
              <a:t>CONCLUSIONES</a:t>
            </a:r>
            <a:endParaRPr lang="es-CO" b="1" dirty="0">
              <a:solidFill>
                <a:schemeClr val="tx1"/>
              </a:solidFill>
            </a:endParaRPr>
          </a:p>
        </p:txBody>
      </p:sp>
      <p:sp>
        <p:nvSpPr>
          <p:cNvPr id="4" name="3 CuadroTexto"/>
          <p:cNvSpPr txBox="1"/>
          <p:nvPr/>
        </p:nvSpPr>
        <p:spPr>
          <a:xfrm>
            <a:off x="6444208" y="5939988"/>
            <a:ext cx="2808312" cy="646331"/>
          </a:xfrm>
          <a:prstGeom prst="rect">
            <a:avLst/>
          </a:prstGeom>
          <a:noFill/>
        </p:spPr>
        <p:txBody>
          <a:bodyPr wrap="square" rtlCol="0">
            <a:spAutoFit/>
          </a:bodyPr>
          <a:lstStyle/>
          <a:p>
            <a:r>
              <a:rPr lang="es-CO" dirty="0" smtClean="0"/>
              <a:t>Pozos Colorados</a:t>
            </a:r>
          </a:p>
          <a:p>
            <a:r>
              <a:rPr lang="es-CO" dirty="0" smtClean="0"/>
              <a:t>(Ecopetrol)</a:t>
            </a:r>
            <a:endParaRPr lang="es-CO" dirty="0"/>
          </a:p>
        </p:txBody>
      </p:sp>
    </p:spTree>
    <p:extLst>
      <p:ext uri="{BB962C8B-B14F-4D97-AF65-F5344CB8AC3E}">
        <p14:creationId xmlns:p14="http://schemas.microsoft.com/office/powerpoint/2010/main" val="39053892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9024" y="773832"/>
            <a:ext cx="8784976" cy="1143000"/>
          </a:xfrm>
        </p:spPr>
        <p:txBody>
          <a:bodyPr>
            <a:noAutofit/>
          </a:bodyPr>
          <a:lstStyle/>
          <a:p>
            <a:r>
              <a:rPr lang="es-CO" sz="3600" dirty="0" smtClean="0">
                <a:latin typeface="Calibri" panose="020F0502020204030204" pitchFamily="34" charset="0"/>
              </a:rPr>
              <a:t>Conclusiones</a:t>
            </a:r>
            <a:r>
              <a:rPr lang="es-CO" sz="3600" dirty="0">
                <a:latin typeface="Calibri" panose="020F0502020204030204" pitchFamily="34" charset="0"/>
              </a:rPr>
              <a:t/>
            </a:r>
            <a:br>
              <a:rPr lang="es-CO" sz="3600" dirty="0">
                <a:latin typeface="Calibri" panose="020F0502020204030204" pitchFamily="34" charset="0"/>
              </a:rPr>
            </a:br>
            <a:r>
              <a:rPr lang="es-CO" sz="3600" dirty="0">
                <a:latin typeface="Calibri" panose="020F0502020204030204" pitchFamily="34" charset="0"/>
              </a:rPr>
              <a:t> </a:t>
            </a:r>
          </a:p>
        </p:txBody>
      </p:sp>
      <p:sp>
        <p:nvSpPr>
          <p:cNvPr id="3" name="2 Marcador de contenido"/>
          <p:cNvSpPr>
            <a:spLocks noGrp="1"/>
          </p:cNvSpPr>
          <p:nvPr>
            <p:ph idx="1"/>
          </p:nvPr>
        </p:nvSpPr>
        <p:spPr>
          <a:xfrm>
            <a:off x="0" y="1052736"/>
            <a:ext cx="8928992" cy="5589240"/>
          </a:xfrm>
        </p:spPr>
        <p:txBody>
          <a:bodyPr>
            <a:normAutofit fontScale="70000" lnSpcReduction="20000"/>
          </a:bodyPr>
          <a:lstStyle/>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r>
              <a:rPr lang="es-CO" dirty="0" smtClean="0">
                <a:latin typeface="Calibri" panose="020F0502020204030204" pitchFamily="34" charset="0"/>
              </a:rPr>
              <a:t>La capacidad utilizada de cada sistema no afecta los gastos fijos de la empresa.</a:t>
            </a:r>
          </a:p>
          <a:p>
            <a:pPr algn="just">
              <a:buNone/>
            </a:pPr>
            <a:endParaRPr lang="es-CO" dirty="0" smtClean="0">
              <a:latin typeface="Calibri" panose="020F0502020204030204" pitchFamily="34" charset="0"/>
            </a:endParaRPr>
          </a:p>
          <a:p>
            <a:pPr algn="just"/>
            <a:r>
              <a:rPr lang="es-CO" dirty="0" smtClean="0">
                <a:latin typeface="Calibri" panose="020F0502020204030204" pitchFamily="34" charset="0"/>
              </a:rPr>
              <a:t>A mayor edad de los activos, no necesariamente los gastos en mantenimiento serán mayores.</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En su orden, las variables que más impactan los gastos fijos son: Bombeo, diámetro de la tubería y cantidad de estaciones.</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Es muy difícil cambiar al EPC dado que depende de variables físicas, por ende, para mejorar la relación MNVE/EPC, se debe optimizar el numerador.</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A la hora de optimizar el presupuesto de mantenimiento se debe tener en cuenta los riesgos de operación, puesto que si bien financieramente los indicadores pueden mejorar, los costos a mediano plazo podrían aumentar.</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Se debe hacer esfuerzos para generar los </a:t>
            </a:r>
            <a:r>
              <a:rPr lang="es-CO" dirty="0" err="1" smtClean="0">
                <a:latin typeface="Calibri" panose="020F0502020204030204" pitchFamily="34" charset="0"/>
              </a:rPr>
              <a:t>APU’s</a:t>
            </a:r>
            <a:r>
              <a:rPr lang="es-CO" dirty="0" smtClean="0">
                <a:latin typeface="Calibri" panose="020F0502020204030204" pitchFamily="34" charset="0"/>
              </a:rPr>
              <a:t> para las actividades de mantenimiento. A su vez se debe replicar el modelo econométrico a más sistemas para aumentar su confiabilidad.</a:t>
            </a:r>
          </a:p>
          <a:p>
            <a:pPr algn="just"/>
            <a:endParaRPr lang="es-CO" dirty="0" smtClean="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a:latin typeface="Calibri" panose="020F0502020204030204" pitchFamily="34" charset="0"/>
            </a:endParaRPr>
          </a:p>
        </p:txBody>
      </p:sp>
    </p:spTree>
    <p:extLst>
      <p:ext uri="{BB962C8B-B14F-4D97-AF65-F5344CB8AC3E}">
        <p14:creationId xmlns:p14="http://schemas.microsoft.com/office/powerpoint/2010/main" val="40564588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341784"/>
            <a:ext cx="8784976" cy="1143000"/>
          </a:xfrm>
        </p:spPr>
        <p:txBody>
          <a:bodyPr>
            <a:noAutofit/>
          </a:bodyPr>
          <a:lstStyle/>
          <a:p>
            <a:r>
              <a:rPr lang="es-CO" sz="3600" dirty="0" smtClean="0">
                <a:latin typeface="Calibri" panose="020F0502020204030204" pitchFamily="34" charset="0"/>
              </a:rPr>
              <a:t>Logros </a:t>
            </a:r>
            <a:endParaRPr lang="es-CO" sz="3600" dirty="0">
              <a:latin typeface="Calibri" panose="020F0502020204030204" pitchFamily="34" charset="0"/>
            </a:endParaRPr>
          </a:p>
        </p:txBody>
      </p:sp>
      <p:sp>
        <p:nvSpPr>
          <p:cNvPr id="3" name="2 Marcador de contenido"/>
          <p:cNvSpPr>
            <a:spLocks noGrp="1"/>
          </p:cNvSpPr>
          <p:nvPr>
            <p:ph idx="1"/>
          </p:nvPr>
        </p:nvSpPr>
        <p:spPr>
          <a:xfrm>
            <a:off x="0" y="1484784"/>
            <a:ext cx="8928992" cy="5157192"/>
          </a:xfrm>
        </p:spPr>
        <p:txBody>
          <a:bodyPr>
            <a:normAutofit/>
          </a:bodyPr>
          <a:lstStyle/>
          <a:p>
            <a:pPr algn="just"/>
            <a:endParaRPr lang="es-CO" dirty="0" smtClean="0">
              <a:latin typeface="Calibri" panose="020F0502020204030204" pitchFamily="34" charset="0"/>
            </a:endParaRPr>
          </a:p>
          <a:p>
            <a:pPr algn="just"/>
            <a:r>
              <a:rPr lang="es-CO" dirty="0" smtClean="0">
                <a:latin typeface="Calibri" panose="020F0502020204030204" pitchFamily="34" charset="0"/>
              </a:rPr>
              <a:t>Utilización </a:t>
            </a:r>
            <a:r>
              <a:rPr lang="es-CO" dirty="0" smtClean="0">
                <a:latin typeface="Calibri" panose="020F0502020204030204" pitchFamily="34" charset="0"/>
              </a:rPr>
              <a:t>en los 32 departamentos del país y consolidación de los datos en tiempo real. (1.3 billones de pesos cargados actualmente</a:t>
            </a:r>
            <a:r>
              <a:rPr lang="es-CO" dirty="0" smtClean="0">
                <a:latin typeface="Calibri" panose="020F0502020204030204" pitchFamily="34" charset="0"/>
              </a:rPr>
              <a:t>).</a:t>
            </a:r>
            <a:endParaRPr lang="es-CO" dirty="0" smtClean="0">
              <a:latin typeface="Calibri" panose="020F0502020204030204" pitchFamily="34" charset="0"/>
            </a:endParaRPr>
          </a:p>
          <a:p>
            <a:pPr algn="just"/>
            <a:endParaRPr lang="es-CO" dirty="0" smtClean="0">
              <a:latin typeface="Calibri" panose="020F0502020204030204" pitchFamily="34" charset="0"/>
            </a:endParaRPr>
          </a:p>
          <a:p>
            <a:pPr algn="just"/>
            <a:r>
              <a:rPr lang="es-CO" dirty="0" smtClean="0">
                <a:latin typeface="Calibri" panose="020F0502020204030204" pitchFamily="34" charset="0"/>
              </a:rPr>
              <a:t>245 empleados registrados en el aplicativo, los cuales pueden hacer seguimiento de sus actividades planeadas vs ejecutadas.</a:t>
            </a:r>
          </a:p>
          <a:p>
            <a:pPr algn="just"/>
            <a:endParaRPr lang="es-CO" dirty="0" smtClean="0">
              <a:latin typeface="Calibri" panose="020F0502020204030204" pitchFamily="34" charset="0"/>
            </a:endParaRPr>
          </a:p>
          <a:p>
            <a:pPr algn="just"/>
            <a:r>
              <a:rPr lang="es-CO" dirty="0" smtClean="0">
                <a:latin typeface="Calibri" panose="020F0502020204030204" pitchFamily="34" charset="0"/>
              </a:rPr>
              <a:t>Matriculación del proyecto para participar al premio a la Innovación de </a:t>
            </a:r>
            <a:r>
              <a:rPr lang="es-CO" dirty="0" smtClean="0">
                <a:latin typeface="Calibri" panose="020F0502020204030204" pitchFamily="34" charset="0"/>
              </a:rPr>
              <a:t>la empresa</a:t>
            </a:r>
            <a:r>
              <a:rPr lang="es-CO" dirty="0" smtClean="0">
                <a:latin typeface="Calibri" panose="020F0502020204030204" pitchFamily="34" charset="0"/>
              </a:rPr>
              <a:t> </a:t>
            </a:r>
            <a:r>
              <a:rPr lang="es-CO" dirty="0" smtClean="0">
                <a:latin typeface="Calibri" panose="020F0502020204030204" pitchFamily="34" charset="0"/>
              </a:rPr>
              <a:t>2014.</a:t>
            </a:r>
          </a:p>
          <a:p>
            <a:pPr algn="just"/>
            <a:endParaRPr lang="es-CO" dirty="0" smtClean="0">
              <a:latin typeface="Calibri" panose="020F0502020204030204" pitchFamily="34" charset="0"/>
            </a:endParaRPr>
          </a:p>
          <a:p>
            <a:pPr algn="just"/>
            <a:endParaRPr lang="es-CO" dirty="0" smtClean="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a:latin typeface="Calibri" panose="020F0502020204030204" pitchFamily="34" charset="0"/>
            </a:endParaRPr>
          </a:p>
        </p:txBody>
      </p:sp>
    </p:spTree>
    <p:extLst>
      <p:ext uri="{BB962C8B-B14F-4D97-AF65-F5344CB8AC3E}">
        <p14:creationId xmlns:p14="http://schemas.microsoft.com/office/powerpoint/2010/main" val="19251090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1196752"/>
            <a:ext cx="4032448" cy="1143000"/>
          </a:xfrm>
        </p:spPr>
        <p:txBody>
          <a:bodyPr>
            <a:noAutofit/>
          </a:bodyPr>
          <a:lstStyle/>
          <a:p>
            <a:r>
              <a:rPr lang="es-CO" sz="7200" dirty="0" smtClean="0"/>
              <a:t>GRACIAS</a:t>
            </a:r>
            <a:endParaRPr lang="es-CO" sz="7200" dirty="0"/>
          </a:p>
        </p:txBody>
      </p:sp>
      <p:pic>
        <p:nvPicPr>
          <p:cNvPr id="3" name="Picture 2" descr="C:\Users\GONZALO TORRES P\Desktop\oleo.jpg"/>
          <p:cNvPicPr>
            <a:picLocks noChangeAspect="1" noChangeArrowheads="1"/>
          </p:cNvPicPr>
          <p:nvPr/>
        </p:nvPicPr>
        <p:blipFill>
          <a:blip r:embed="rId2" cstate="print"/>
          <a:srcRect l="11685" t="48036" r="16106" b="20546"/>
          <a:stretch>
            <a:fillRect/>
          </a:stretch>
        </p:blipFill>
        <p:spPr bwMode="auto">
          <a:xfrm>
            <a:off x="0" y="3861048"/>
            <a:ext cx="9178166" cy="2996952"/>
          </a:xfrm>
          <a:prstGeom prst="rect">
            <a:avLst/>
          </a:prstGeom>
          <a:noFill/>
        </p:spPr>
      </p:pic>
      <p:sp>
        <p:nvSpPr>
          <p:cNvPr id="4" name="3 CuadroTexto"/>
          <p:cNvSpPr txBox="1"/>
          <p:nvPr/>
        </p:nvSpPr>
        <p:spPr>
          <a:xfrm>
            <a:off x="6588224" y="6488668"/>
            <a:ext cx="2808312" cy="369332"/>
          </a:xfrm>
          <a:prstGeom prst="rect">
            <a:avLst/>
          </a:prstGeom>
          <a:noFill/>
        </p:spPr>
        <p:txBody>
          <a:bodyPr wrap="square" rtlCol="0">
            <a:spAutoFit/>
          </a:bodyPr>
          <a:lstStyle/>
          <a:p>
            <a:r>
              <a:rPr lang="es-CO" dirty="0" smtClean="0"/>
              <a:t>Imagen de Ecopetrol S.A</a:t>
            </a:r>
            <a:endParaRPr lang="es-CO" dirty="0"/>
          </a:p>
        </p:txBody>
      </p:sp>
    </p:spTree>
    <p:extLst>
      <p:ext uri="{BB962C8B-B14F-4D97-AF65-F5344CB8AC3E}">
        <p14:creationId xmlns:p14="http://schemas.microsoft.com/office/powerpoint/2010/main" val="13130420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2208" y="620688"/>
            <a:ext cx="2592288" cy="566936"/>
          </a:xfrm>
        </p:spPr>
        <p:txBody>
          <a:bodyPr>
            <a:noAutofit/>
          </a:bodyPr>
          <a:lstStyle/>
          <a:p>
            <a:r>
              <a:rPr lang="es-CO" sz="4000" dirty="0" smtClean="0">
                <a:latin typeface="Calibri" panose="020F0502020204030204" pitchFamily="34" charset="0"/>
              </a:rPr>
              <a:t>Referencias </a:t>
            </a:r>
            <a:endParaRPr lang="es-CO" sz="4000" dirty="0">
              <a:latin typeface="Calibri" panose="020F0502020204030204" pitchFamily="34" charset="0"/>
            </a:endParaRPr>
          </a:p>
        </p:txBody>
      </p:sp>
      <p:sp>
        <p:nvSpPr>
          <p:cNvPr id="3" name="2 Marcador de contenido"/>
          <p:cNvSpPr>
            <a:spLocks noGrp="1"/>
          </p:cNvSpPr>
          <p:nvPr>
            <p:ph idx="1"/>
          </p:nvPr>
        </p:nvSpPr>
        <p:spPr>
          <a:xfrm>
            <a:off x="0" y="1340768"/>
            <a:ext cx="9036496" cy="5589240"/>
          </a:xfrm>
        </p:spPr>
        <p:txBody>
          <a:bodyPr>
            <a:normAutofit fontScale="47500" lnSpcReduction="20000"/>
          </a:bodyPr>
          <a:lstStyle/>
          <a:p>
            <a:pPr algn="just"/>
            <a:endParaRPr lang="es-CO" dirty="0" smtClean="0">
              <a:latin typeface="Calibri" panose="020F0502020204030204" pitchFamily="34" charset="0"/>
            </a:endParaRPr>
          </a:p>
          <a:p>
            <a:pPr algn="just"/>
            <a:endParaRPr lang="es-CO" dirty="0" smtClean="0">
              <a:latin typeface="Calibri" panose="020F0502020204030204" pitchFamily="34" charset="0"/>
            </a:endParaRPr>
          </a:p>
          <a:p>
            <a:pPr lvl="0"/>
            <a:r>
              <a:rPr lang="es-CO" sz="4000" dirty="0"/>
              <a:t>Ecopetrol S.A. (2012). Guía para la generación del presupuesto plurianual de costos de mantenimiento de la VIT. Bogotá D.C: Ecopetrol S.A. </a:t>
            </a:r>
            <a:endParaRPr lang="es-CO" sz="1200" dirty="0"/>
          </a:p>
          <a:p>
            <a:pPr algn="just"/>
            <a:endParaRPr lang="es-CO" sz="4000" dirty="0"/>
          </a:p>
          <a:p>
            <a:pPr lvl="0"/>
            <a:r>
              <a:rPr lang="es-CO" sz="4000" dirty="0"/>
              <a:t>Gujarati, D. N., &amp; </a:t>
            </a:r>
            <a:r>
              <a:rPr lang="es-CO" sz="4000" dirty="0" err="1"/>
              <a:t>Porter</a:t>
            </a:r>
            <a:r>
              <a:rPr lang="es-CO" sz="4000" dirty="0"/>
              <a:t>, D. C. (2010). Econometría. (5ta ed.). México D.C: Mc Graw Hill.</a:t>
            </a:r>
          </a:p>
          <a:p>
            <a:pPr algn="just"/>
            <a:endParaRPr lang="es-CO" sz="4000" dirty="0"/>
          </a:p>
          <a:p>
            <a:r>
              <a:rPr lang="es-ES" sz="4000" dirty="0"/>
              <a:t>Tavares, L.A. (2000). Índices de mantenimiento. Santiago de Chile: Revista de Mantenimiento.</a:t>
            </a:r>
            <a:endParaRPr lang="es-CO" sz="4000" dirty="0"/>
          </a:p>
          <a:p>
            <a:pPr algn="just"/>
            <a:endParaRPr lang="es-CO" sz="4000" dirty="0"/>
          </a:p>
          <a:p>
            <a:r>
              <a:rPr lang="en-US" sz="4000" dirty="0"/>
              <a:t>HSB Solomon Associates LLC (</a:t>
            </a:r>
            <a:r>
              <a:rPr lang="en-US" sz="4000" dirty="0" smtClean="0"/>
              <a:t>2004). Method developed for benchmarking pipeline operators’ performance. Oil &amp; Gas journal. </a:t>
            </a:r>
            <a:r>
              <a:rPr lang="en-US" sz="4000" dirty="0" err="1" smtClean="0"/>
              <a:t>Consultado</a:t>
            </a:r>
            <a:r>
              <a:rPr lang="en-US" sz="4000" dirty="0" smtClean="0"/>
              <a:t> el 17 de </a:t>
            </a:r>
            <a:r>
              <a:rPr lang="en-US" sz="4000" dirty="0" err="1" smtClean="0"/>
              <a:t>abril</a:t>
            </a:r>
            <a:r>
              <a:rPr lang="en-US" sz="4000" dirty="0"/>
              <a:t> de 2014, de http://</a:t>
            </a:r>
            <a:r>
              <a:rPr lang="en-US" sz="4000" dirty="0" smtClean="0"/>
              <a:t>webservices.solomononline.com/dbap/Data/Articles/Pipeline/Method_Dev_for_BM_Pipeline_Op_Perf.pdf.</a:t>
            </a:r>
            <a:endParaRPr lang="es-CO" sz="1800" dirty="0"/>
          </a:p>
          <a:p>
            <a:pPr algn="just"/>
            <a:endParaRPr lang="es-CO" sz="4000" dirty="0"/>
          </a:p>
          <a:p>
            <a:pPr lvl="0"/>
            <a:r>
              <a:rPr lang="en-US" sz="4000" dirty="0"/>
              <a:t>Compass International Consultants Inc. (2011). Global industrial/commercial repair &amp; maintenance construction yearbook. </a:t>
            </a:r>
            <a:r>
              <a:rPr lang="es-CO" sz="4000" dirty="0"/>
              <a:t>(2da ed.). </a:t>
            </a:r>
            <a:r>
              <a:rPr lang="es-CO" sz="4000" dirty="0" err="1"/>
              <a:t>Morrisville</a:t>
            </a:r>
            <a:r>
              <a:rPr lang="es-CO" sz="4000" dirty="0"/>
              <a:t>: </a:t>
            </a:r>
            <a:r>
              <a:rPr lang="es-CO" sz="4000" dirty="0" err="1"/>
              <a:t>Compass</a:t>
            </a:r>
            <a:r>
              <a:rPr lang="es-CO" sz="4000" dirty="0"/>
              <a:t> International </a:t>
            </a:r>
            <a:r>
              <a:rPr lang="es-CO" sz="4000" dirty="0" err="1"/>
              <a:t>Consultants</a:t>
            </a:r>
            <a:r>
              <a:rPr lang="es-CO" sz="4000" dirty="0"/>
              <a:t> Inc.</a:t>
            </a:r>
          </a:p>
          <a:p>
            <a:pPr algn="just"/>
            <a:endParaRPr lang="es-CO" sz="4000" dirty="0"/>
          </a:p>
          <a:p>
            <a:pPr algn="just"/>
            <a:endParaRPr lang="es-CO" dirty="0" smtClean="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smtClean="0">
              <a:latin typeface="Calibri" panose="020F0502020204030204" pitchFamily="34" charset="0"/>
            </a:endParaRPr>
          </a:p>
          <a:p>
            <a:pPr algn="just"/>
            <a:endParaRPr lang="es-CO" dirty="0">
              <a:latin typeface="Calibri" panose="020F0502020204030204" pitchFamily="34" charset="0"/>
            </a:endParaRPr>
          </a:p>
          <a:p>
            <a:pPr algn="just"/>
            <a:endParaRPr lang="es-CO" dirty="0">
              <a:latin typeface="Calibri" panose="020F0502020204030204" pitchFamily="34" charset="0"/>
            </a:endParaRPr>
          </a:p>
        </p:txBody>
      </p:sp>
    </p:spTree>
    <p:extLst>
      <p:ext uri="{BB962C8B-B14F-4D97-AF65-F5344CB8AC3E}">
        <p14:creationId xmlns:p14="http://schemas.microsoft.com/office/powerpoint/2010/main" val="1825794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O:\William Melendez\FOTOS ECP\20130313_102953.jpg"/>
          <p:cNvPicPr>
            <a:picLocks noChangeAspect="1" noChangeArrowheads="1"/>
          </p:cNvPicPr>
          <p:nvPr/>
        </p:nvPicPr>
        <p:blipFill>
          <a:blip r:embed="rId2" cstate="print"/>
          <a:srcRect t="6796" r="3031"/>
          <a:stretch>
            <a:fillRect/>
          </a:stretch>
        </p:blipFill>
        <p:spPr bwMode="auto">
          <a:xfrm>
            <a:off x="0" y="-67444"/>
            <a:ext cx="9144000" cy="6858000"/>
          </a:xfrm>
          <a:prstGeom prst="rect">
            <a:avLst/>
          </a:prstGeom>
          <a:noFill/>
        </p:spPr>
      </p:pic>
      <p:sp>
        <p:nvSpPr>
          <p:cNvPr id="2" name="1 Título"/>
          <p:cNvSpPr>
            <a:spLocks noGrp="1"/>
          </p:cNvSpPr>
          <p:nvPr>
            <p:ph type="title"/>
          </p:nvPr>
        </p:nvSpPr>
        <p:spPr>
          <a:xfrm>
            <a:off x="179512" y="0"/>
            <a:ext cx="8229600" cy="1143000"/>
          </a:xfrm>
        </p:spPr>
        <p:txBody>
          <a:bodyPr/>
          <a:lstStyle/>
          <a:p>
            <a:r>
              <a:rPr lang="es-CO" dirty="0" smtClean="0">
                <a:solidFill>
                  <a:schemeClr val="bg1"/>
                </a:solidFill>
              </a:rPr>
              <a:t>PROPÓSITO</a:t>
            </a:r>
            <a:endParaRPr lang="es-CO" dirty="0">
              <a:solidFill>
                <a:schemeClr val="bg1"/>
              </a:solidFill>
            </a:endParaRPr>
          </a:p>
        </p:txBody>
      </p:sp>
      <p:sp>
        <p:nvSpPr>
          <p:cNvPr id="3" name="2 Marcador de contenido"/>
          <p:cNvSpPr>
            <a:spLocks noGrp="1"/>
          </p:cNvSpPr>
          <p:nvPr>
            <p:ph idx="1"/>
          </p:nvPr>
        </p:nvSpPr>
        <p:spPr>
          <a:xfrm>
            <a:off x="179512" y="4595996"/>
            <a:ext cx="8784976" cy="4389120"/>
          </a:xfrm>
        </p:spPr>
        <p:txBody>
          <a:bodyPr>
            <a:normAutofit/>
          </a:bodyPr>
          <a:lstStyle/>
          <a:p>
            <a:pPr algn="just"/>
            <a:r>
              <a:rPr lang="es-ES" dirty="0" smtClean="0">
                <a:solidFill>
                  <a:schemeClr val="bg1"/>
                </a:solidFill>
                <a:latin typeface="Calibri" pitchFamily="34" charset="0"/>
              </a:rPr>
              <a:t>Estandarizar y analizar el impacto de variables relevantes del Presupuesto de Mantenimiento, para que mediante el instrumento resultante de un modelo econométrico se propenda por un uso eficiente de los recursos, enmarcado en las mejores prácticas internacionales.</a:t>
            </a:r>
            <a:endParaRPr lang="es-CO" dirty="0" smtClean="0">
              <a:solidFill>
                <a:schemeClr val="bg1"/>
              </a:solidFill>
              <a:latin typeface="Calibri" pitchFamily="34" charset="0"/>
            </a:endParaRPr>
          </a:p>
          <a:p>
            <a:pPr algn="just"/>
            <a:endParaRPr lang="es-CO" dirty="0" smtClean="0">
              <a:solidFill>
                <a:schemeClr val="bg1"/>
              </a:solidFill>
              <a:latin typeface="Calibri" pitchFamily="34" charset="0"/>
            </a:endParaRPr>
          </a:p>
          <a:p>
            <a:pPr algn="just"/>
            <a:endParaRPr lang="es-CO" dirty="0" smtClean="0">
              <a:solidFill>
                <a:schemeClr val="bg1"/>
              </a:solidFill>
              <a:latin typeface="Calibri" pitchFamily="34" charset="0"/>
            </a:endParaRPr>
          </a:p>
        </p:txBody>
      </p:sp>
      <p:sp>
        <p:nvSpPr>
          <p:cNvPr id="6" name="7 CuadroTexto"/>
          <p:cNvSpPr txBox="1"/>
          <p:nvPr/>
        </p:nvSpPr>
        <p:spPr>
          <a:xfrm>
            <a:off x="1604" y="-11545"/>
            <a:ext cx="4066340" cy="461665"/>
          </a:xfrm>
          <a:prstGeom prst="rect">
            <a:avLst/>
          </a:prstGeom>
          <a:noFill/>
        </p:spPr>
        <p:txBody>
          <a:bodyPr wrap="square" rtlCol="0">
            <a:spAutoFit/>
          </a:bodyPr>
          <a:lstStyle/>
          <a:p>
            <a:r>
              <a:rPr lang="es-CO" sz="1200" dirty="0" smtClean="0">
                <a:solidFill>
                  <a:schemeClr val="bg1"/>
                </a:solidFill>
              </a:rPr>
              <a:t>ESTACIÓN MANIZALES</a:t>
            </a:r>
          </a:p>
          <a:p>
            <a:r>
              <a:rPr lang="es-CO" sz="1200" dirty="0" smtClean="0">
                <a:solidFill>
                  <a:schemeClr val="bg1"/>
                </a:solidFill>
              </a:rPr>
              <a:t>(ECOPETROL-TERPEL)</a:t>
            </a:r>
            <a:endParaRPr lang="es-CO" sz="1200" dirty="0">
              <a:solidFill>
                <a:schemeClr val="bg1"/>
              </a:solidFill>
            </a:endParaRPr>
          </a:p>
        </p:txBody>
      </p:sp>
    </p:spTree>
    <p:extLst>
      <p:ext uri="{BB962C8B-B14F-4D97-AF65-F5344CB8AC3E}">
        <p14:creationId xmlns:p14="http://schemas.microsoft.com/office/powerpoint/2010/main" val="390970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00 Proceso" descr="33175962-405c-4516-8376-1f79382ce95e"/>
          <p:cNvSpPr/>
          <p:nvPr/>
        </p:nvSpPr>
        <p:spPr>
          <a:xfrm>
            <a:off x="6804248" y="2204864"/>
            <a:ext cx="2232248" cy="3816424"/>
          </a:xfrm>
          <a:prstGeom prst="flowChartProcess">
            <a:avLst/>
          </a:prstGeom>
          <a:solidFill>
            <a:srgbClr val="BAD4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CO" sz="1600" dirty="0" smtClean="0">
              <a:solidFill>
                <a:schemeClr val="tx1"/>
              </a:solidFill>
              <a:latin typeface="Calibri" pitchFamily="34" charset="0"/>
            </a:endParaRPr>
          </a:p>
          <a:p>
            <a:r>
              <a:rPr lang="es-CO" sz="1600" dirty="0" smtClean="0">
                <a:solidFill>
                  <a:schemeClr val="tx1"/>
                </a:solidFill>
                <a:latin typeface="Calibri" pitchFamily="34" charset="0"/>
              </a:rPr>
              <a:t>Su función es propender por la </a:t>
            </a:r>
            <a:r>
              <a:rPr lang="es-CO" sz="1600" b="1" dirty="0" smtClean="0">
                <a:solidFill>
                  <a:schemeClr val="tx1"/>
                </a:solidFill>
                <a:latin typeface="Calibri" pitchFamily="34" charset="0"/>
              </a:rPr>
              <a:t>estandarización de las actividades </a:t>
            </a:r>
            <a:r>
              <a:rPr lang="es-CO" sz="1600" dirty="0" smtClean="0">
                <a:solidFill>
                  <a:schemeClr val="tx1"/>
                </a:solidFill>
                <a:latin typeface="Calibri" pitchFamily="34" charset="0"/>
              </a:rPr>
              <a:t>de mantenimiento y sus unidades de medida, con el fin de mejorar la gestión y determinar los logros/ falencias que se tienen.</a:t>
            </a:r>
          </a:p>
        </p:txBody>
      </p:sp>
      <p:sp>
        <p:nvSpPr>
          <p:cNvPr id="5" name="400 Proceso" descr="33175962-405c-4516-8376-1f79382ce95e"/>
          <p:cNvSpPr/>
          <p:nvPr/>
        </p:nvSpPr>
        <p:spPr>
          <a:xfrm>
            <a:off x="4572000" y="2204864"/>
            <a:ext cx="2160000" cy="3816424"/>
          </a:xfrm>
          <a:prstGeom prst="flowChartProcess">
            <a:avLst/>
          </a:prstGeom>
          <a:solidFill>
            <a:srgbClr val="BAD4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s-CO" sz="1600" dirty="0" smtClean="0">
                <a:solidFill>
                  <a:schemeClr val="tx1"/>
                </a:solidFill>
                <a:latin typeface="Calibri" pitchFamily="34" charset="0"/>
              </a:rPr>
              <a:t>La Plantilla de BI (</a:t>
            </a:r>
            <a:r>
              <a:rPr lang="es-CO" sz="1600" dirty="0" err="1" smtClean="0">
                <a:solidFill>
                  <a:schemeClr val="tx1"/>
                </a:solidFill>
                <a:latin typeface="Calibri" pitchFamily="34" charset="0"/>
              </a:rPr>
              <a:t>Bussiness</a:t>
            </a:r>
            <a:r>
              <a:rPr lang="es-CO" sz="1600" dirty="0" smtClean="0">
                <a:solidFill>
                  <a:schemeClr val="tx1"/>
                </a:solidFill>
                <a:latin typeface="Calibri" pitchFamily="34" charset="0"/>
              </a:rPr>
              <a:t> </a:t>
            </a:r>
            <a:r>
              <a:rPr lang="es-CO" sz="1600" dirty="0" err="1" smtClean="0">
                <a:solidFill>
                  <a:schemeClr val="tx1"/>
                </a:solidFill>
                <a:latin typeface="Calibri" pitchFamily="34" charset="0"/>
              </a:rPr>
              <a:t>Integrated</a:t>
            </a:r>
            <a:r>
              <a:rPr lang="es-CO" sz="1600" dirty="0" smtClean="0">
                <a:solidFill>
                  <a:schemeClr val="tx1"/>
                </a:solidFill>
                <a:latin typeface="Calibri" pitchFamily="34" charset="0"/>
              </a:rPr>
              <a:t>) está diseñada en Excel y recopila toda la información del presupuesto de Mantenimiento y es utilizada por el Departamento Comercial para subir a SAP.</a:t>
            </a:r>
          </a:p>
          <a:p>
            <a:endParaRPr lang="es-CO" sz="1600" dirty="0" smtClean="0">
              <a:solidFill>
                <a:schemeClr val="tx1"/>
              </a:solidFill>
              <a:latin typeface="Calibri" pitchFamily="34" charset="0"/>
            </a:endParaRPr>
          </a:p>
          <a:p>
            <a:endParaRPr lang="es-CO" sz="1600" dirty="0" smtClean="0">
              <a:solidFill>
                <a:schemeClr val="tx1"/>
              </a:solidFill>
              <a:latin typeface="Calibri" pitchFamily="34" charset="0"/>
            </a:endParaRPr>
          </a:p>
          <a:p>
            <a:endParaRPr lang="es-CO" sz="1600" dirty="0" smtClean="0">
              <a:solidFill>
                <a:schemeClr val="tx1"/>
              </a:solidFill>
              <a:latin typeface="Calibri" pitchFamily="34" charset="0"/>
            </a:endParaRPr>
          </a:p>
          <a:p>
            <a:endParaRPr lang="es-CO" sz="1600" dirty="0" smtClean="0">
              <a:solidFill>
                <a:schemeClr val="tx1"/>
              </a:solidFill>
              <a:latin typeface="Calibri" pitchFamily="34" charset="0"/>
            </a:endParaRPr>
          </a:p>
          <a:p>
            <a:endParaRPr lang="es-CO" sz="1600" dirty="0" smtClean="0">
              <a:solidFill>
                <a:schemeClr val="tx1"/>
              </a:solidFill>
              <a:latin typeface="Calibri" pitchFamily="34" charset="0"/>
            </a:endParaRPr>
          </a:p>
        </p:txBody>
      </p:sp>
      <p:sp>
        <p:nvSpPr>
          <p:cNvPr id="6" name="293 Conector" descr="5ecbd63b-906c-4f43-8017-55f3ca6779c6"/>
          <p:cNvSpPr/>
          <p:nvPr/>
        </p:nvSpPr>
        <p:spPr>
          <a:xfrm>
            <a:off x="4355976" y="6237312"/>
            <a:ext cx="360040" cy="288032"/>
          </a:xfrm>
          <a:prstGeom prst="flowChartConnector">
            <a:avLst/>
          </a:prstGeom>
          <a:ln/>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defTabSz="914400" rtl="0" eaLnBrk="1" latinLnBrk="0" hangingPunct="1"/>
            <a:endParaRPr lang="es-ES" sz="1200" kern="1200">
              <a:solidFill>
                <a:schemeClr val="dk1"/>
              </a:solidFill>
              <a:latin typeface="Calibri" pitchFamily="34" charset="0"/>
            </a:endParaRPr>
          </a:p>
        </p:txBody>
      </p:sp>
      <p:cxnSp>
        <p:nvCxnSpPr>
          <p:cNvPr id="7" name="Elbow Connector 223" descr="7f3f2f1b-94e4-4cc7-ad7e-2e23cd7212ae"/>
          <p:cNvCxnSpPr>
            <a:stCxn id="11" idx="2"/>
          </p:cNvCxnSpPr>
          <p:nvPr/>
        </p:nvCxnSpPr>
        <p:spPr>
          <a:xfrm rot="16200000" flipH="1">
            <a:off x="2753738" y="4455054"/>
            <a:ext cx="216024" cy="3348492"/>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 name="Elbow Connector 223" descr="7f3f2f1b-94e4-4cc7-ad7e-2e23cd7212ae"/>
          <p:cNvCxnSpPr>
            <a:stCxn id="10" idx="2"/>
          </p:cNvCxnSpPr>
          <p:nvPr/>
        </p:nvCxnSpPr>
        <p:spPr>
          <a:xfrm rot="16200000" flipH="1">
            <a:off x="3869862" y="5571177"/>
            <a:ext cx="216025" cy="1116244"/>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9" name="Elbow Connector 223" descr="7f3f2f1b-94e4-4cc7-ad7e-2e23cd7212ae"/>
          <p:cNvCxnSpPr>
            <a:stCxn id="4" idx="2"/>
          </p:cNvCxnSpPr>
          <p:nvPr/>
        </p:nvCxnSpPr>
        <p:spPr>
          <a:xfrm rot="5400000">
            <a:off x="6120172" y="4437112"/>
            <a:ext cx="216024" cy="3384376"/>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10" name="400 Proceso" descr="33175962-405c-4516-8376-1f79382ce95e"/>
          <p:cNvSpPr/>
          <p:nvPr/>
        </p:nvSpPr>
        <p:spPr>
          <a:xfrm>
            <a:off x="2339752" y="2204864"/>
            <a:ext cx="2160000" cy="3816423"/>
          </a:xfrm>
          <a:prstGeom prst="flowChartProcess">
            <a:avLst/>
          </a:prstGeom>
          <a:solidFill>
            <a:srgbClr val="BAD4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s-CO" sz="1600" dirty="0" smtClean="0">
                <a:solidFill>
                  <a:schemeClr val="tx1"/>
                </a:solidFill>
                <a:latin typeface="Calibri" pitchFamily="34" charset="0"/>
              </a:rPr>
              <a:t>Reporte de SAP dónde se muestran actividades a desarrollar.</a:t>
            </a:r>
          </a:p>
          <a:p>
            <a:r>
              <a:rPr lang="es-CO" sz="1600" dirty="0" smtClean="0">
                <a:solidFill>
                  <a:schemeClr val="tx1"/>
                </a:solidFill>
                <a:latin typeface="Calibri" pitchFamily="34" charset="0"/>
              </a:rPr>
              <a:t>El técnico de cada especialidad, ingresa porcentajes de No efectividad, (capacitaciones, llegadas al sitio, etc.), ingresa la tarifa promedio de su Taller y cuántos técnicos hay, para con ello determinar si debe o no contratar más personal.</a:t>
            </a:r>
          </a:p>
          <a:p>
            <a:endParaRPr lang="es-ES" sz="1600" b="1" kern="1200" dirty="0">
              <a:solidFill>
                <a:schemeClr val="tx1"/>
              </a:solidFill>
              <a:latin typeface="Calibri" pitchFamily="34" charset="0"/>
              <a:ea typeface="Verdana" pitchFamily="34" charset="0"/>
              <a:cs typeface="Verdana" pitchFamily="34" charset="0"/>
            </a:endParaRPr>
          </a:p>
        </p:txBody>
      </p:sp>
      <p:sp>
        <p:nvSpPr>
          <p:cNvPr id="11" name="400 Proceso" descr="33175962-405c-4516-8376-1f79382ce95e"/>
          <p:cNvSpPr/>
          <p:nvPr/>
        </p:nvSpPr>
        <p:spPr>
          <a:xfrm>
            <a:off x="107504" y="2204864"/>
            <a:ext cx="2160000" cy="3816424"/>
          </a:xfrm>
          <a:prstGeom prst="flowChartProcess">
            <a:avLst/>
          </a:prstGeom>
          <a:solidFill>
            <a:srgbClr val="BAD4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s-CO" sz="1600" dirty="0" smtClean="0">
                <a:solidFill>
                  <a:schemeClr val="tx1"/>
                </a:solidFill>
                <a:latin typeface="Calibri" pitchFamily="34" charset="0"/>
              </a:rPr>
              <a:t>Reporte de SAP de los consumos realizados donde el técnico de cada área, filtra su especialidad y se encarga de determinar las cantidades que requerirá para el próximo año, en forma mensual.</a:t>
            </a:r>
          </a:p>
          <a:p>
            <a:endParaRPr lang="es-CO" sz="1600" b="1" kern="1200" dirty="0" smtClean="0">
              <a:solidFill>
                <a:schemeClr val="tx1"/>
              </a:solidFill>
              <a:latin typeface="Calibri" pitchFamily="34" charset="0"/>
              <a:ea typeface="Verdana" pitchFamily="34" charset="0"/>
              <a:cs typeface="Verdana" pitchFamily="34" charset="0"/>
            </a:endParaRPr>
          </a:p>
          <a:p>
            <a:endParaRPr lang="es-CO" sz="1600" b="1" dirty="0" smtClean="0">
              <a:solidFill>
                <a:schemeClr val="tx1"/>
              </a:solidFill>
              <a:latin typeface="Calibri" pitchFamily="34" charset="0"/>
              <a:ea typeface="Verdana" pitchFamily="34" charset="0"/>
              <a:cs typeface="Verdana" pitchFamily="34" charset="0"/>
            </a:endParaRPr>
          </a:p>
          <a:p>
            <a:endParaRPr lang="es-CO" sz="1600" b="1" kern="1200" dirty="0" smtClean="0">
              <a:solidFill>
                <a:schemeClr val="tx1"/>
              </a:solidFill>
              <a:latin typeface="Calibri" pitchFamily="34" charset="0"/>
              <a:ea typeface="Verdana" pitchFamily="34" charset="0"/>
              <a:cs typeface="Verdana" pitchFamily="34" charset="0"/>
            </a:endParaRPr>
          </a:p>
          <a:p>
            <a:endParaRPr lang="es-CO" sz="1600" b="1" dirty="0" smtClean="0">
              <a:solidFill>
                <a:schemeClr val="tx1"/>
              </a:solidFill>
              <a:latin typeface="Calibri" pitchFamily="34" charset="0"/>
              <a:ea typeface="Verdana" pitchFamily="34" charset="0"/>
              <a:cs typeface="Verdana" pitchFamily="34" charset="0"/>
            </a:endParaRPr>
          </a:p>
          <a:p>
            <a:endParaRPr lang="es-CO" sz="1600" b="1" kern="1200" dirty="0" smtClean="0">
              <a:solidFill>
                <a:schemeClr val="tx1"/>
              </a:solidFill>
              <a:latin typeface="Calibri" pitchFamily="34" charset="0"/>
              <a:ea typeface="Verdana" pitchFamily="34" charset="0"/>
              <a:cs typeface="Verdana" pitchFamily="34" charset="0"/>
            </a:endParaRPr>
          </a:p>
          <a:p>
            <a:endParaRPr lang="es-ES" sz="1600" b="1" kern="1200" dirty="0">
              <a:solidFill>
                <a:schemeClr val="tx1"/>
              </a:solidFill>
              <a:latin typeface="Calibri" pitchFamily="34" charset="0"/>
              <a:ea typeface="Verdana" pitchFamily="34" charset="0"/>
              <a:cs typeface="Verdana" pitchFamily="34" charset="0"/>
            </a:endParaRPr>
          </a:p>
        </p:txBody>
      </p:sp>
      <p:cxnSp>
        <p:nvCxnSpPr>
          <p:cNvPr id="12" name="Elbow Connector 223" descr="7f3f2f1b-94e4-4cc7-ad7e-2e23cd7212ae"/>
          <p:cNvCxnSpPr>
            <a:stCxn id="5" idx="2"/>
          </p:cNvCxnSpPr>
          <p:nvPr/>
        </p:nvCxnSpPr>
        <p:spPr>
          <a:xfrm rot="5400000">
            <a:off x="4985986" y="5571298"/>
            <a:ext cx="216024" cy="1116004"/>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13" name="400 Proceso" descr="33175962-405c-4516-8376-1f79382ce95e"/>
          <p:cNvSpPr/>
          <p:nvPr/>
        </p:nvSpPr>
        <p:spPr>
          <a:xfrm>
            <a:off x="3203848" y="6525344"/>
            <a:ext cx="2736304" cy="360040"/>
          </a:xfrm>
          <a:prstGeom prst="flowChartProcess">
            <a:avLst/>
          </a:prstGeom>
          <a:solidFill>
            <a:srgbClr val="FF5F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defTabSz="914400" rtl="0" eaLnBrk="1" latinLnBrk="0" hangingPunct="1"/>
            <a:r>
              <a:rPr lang="es-ES" sz="1200" b="1" kern="1200" baseline="0" dirty="0" smtClean="0">
                <a:solidFill>
                  <a:schemeClr val="tx1"/>
                </a:solidFill>
                <a:latin typeface="Calibri" pitchFamily="34" charset="0"/>
                <a:ea typeface="Verdana" pitchFamily="34" charset="0"/>
                <a:cs typeface="Verdana" pitchFamily="34" charset="0"/>
              </a:rPr>
              <a:t>PLANTILLA INTEGRADORA DE CONTRATOS</a:t>
            </a:r>
            <a:endParaRPr lang="es-ES" sz="1200" b="1" kern="1200" dirty="0">
              <a:solidFill>
                <a:schemeClr val="tx1"/>
              </a:solidFill>
              <a:latin typeface="Calibri" pitchFamily="34" charset="0"/>
              <a:ea typeface="Verdana" pitchFamily="34" charset="0"/>
              <a:cs typeface="Verdana" pitchFamily="34" charset="0"/>
            </a:endParaRPr>
          </a:p>
        </p:txBody>
      </p:sp>
      <p:sp>
        <p:nvSpPr>
          <p:cNvPr id="14" name="400 Proceso" descr="33175962-405c-4516-8376-1f79382ce95e"/>
          <p:cNvSpPr/>
          <p:nvPr/>
        </p:nvSpPr>
        <p:spPr>
          <a:xfrm>
            <a:off x="323528" y="1772816"/>
            <a:ext cx="1512168" cy="288032"/>
          </a:xfrm>
          <a:prstGeom prst="flowChartProcess">
            <a:avLst/>
          </a:prstGeom>
          <a:solidFill>
            <a:srgbClr val="00214D"/>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EXCEL</a:t>
            </a:r>
            <a:endParaRPr lang="es-ES" sz="1600" b="1" kern="1200" dirty="0">
              <a:solidFill>
                <a:schemeClr val="bg1"/>
              </a:solidFill>
              <a:latin typeface="Calibri" pitchFamily="34" charset="0"/>
              <a:ea typeface="Verdana" pitchFamily="34" charset="0"/>
              <a:cs typeface="Verdana" pitchFamily="34" charset="0"/>
            </a:endParaRPr>
          </a:p>
        </p:txBody>
      </p:sp>
      <p:cxnSp>
        <p:nvCxnSpPr>
          <p:cNvPr id="15" name="Elbow Connector 223" descr="7f3f2f1b-94e4-4cc7-ad7e-2e23cd7212ae"/>
          <p:cNvCxnSpPr/>
          <p:nvPr/>
        </p:nvCxnSpPr>
        <p:spPr>
          <a:xfrm rot="5400000">
            <a:off x="1043668" y="1700748"/>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16" name="400 Proceso" descr="33175962-405c-4516-8376-1f79382ce95e"/>
          <p:cNvSpPr/>
          <p:nvPr/>
        </p:nvSpPr>
        <p:spPr>
          <a:xfrm>
            <a:off x="179512" y="1196752"/>
            <a:ext cx="1944216" cy="423664"/>
          </a:xfrm>
          <a:prstGeom prst="flowChartProcess">
            <a:avLst/>
          </a:prstGeom>
          <a:solidFill>
            <a:srgbClr val="00423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PLANTILLA MATERIALES</a:t>
            </a:r>
            <a:endParaRPr lang="es-ES" sz="1600" b="1" kern="1200" dirty="0">
              <a:solidFill>
                <a:schemeClr val="bg1"/>
              </a:solidFill>
              <a:latin typeface="Calibri" pitchFamily="34" charset="0"/>
              <a:ea typeface="Verdana" pitchFamily="34" charset="0"/>
              <a:cs typeface="Verdana" pitchFamily="34" charset="0"/>
            </a:endParaRPr>
          </a:p>
        </p:txBody>
      </p:sp>
      <p:sp>
        <p:nvSpPr>
          <p:cNvPr id="17" name="400 Proceso" descr="33175962-405c-4516-8376-1f79382ce95e"/>
          <p:cNvSpPr/>
          <p:nvPr/>
        </p:nvSpPr>
        <p:spPr>
          <a:xfrm>
            <a:off x="2555776" y="1772816"/>
            <a:ext cx="1512168" cy="288032"/>
          </a:xfrm>
          <a:prstGeom prst="flowChartProcess">
            <a:avLst/>
          </a:prstGeom>
          <a:solidFill>
            <a:srgbClr val="00214D"/>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EXCEL</a:t>
            </a:r>
            <a:endParaRPr lang="es-ES" sz="1600" b="1" kern="1200" dirty="0">
              <a:solidFill>
                <a:schemeClr val="bg1"/>
              </a:solidFill>
              <a:latin typeface="Calibri" pitchFamily="34" charset="0"/>
              <a:ea typeface="Verdana" pitchFamily="34" charset="0"/>
              <a:cs typeface="Verdana" pitchFamily="34" charset="0"/>
            </a:endParaRPr>
          </a:p>
        </p:txBody>
      </p:sp>
      <p:cxnSp>
        <p:nvCxnSpPr>
          <p:cNvPr id="18" name="Elbow Connector 223" descr="7f3f2f1b-94e4-4cc7-ad7e-2e23cd7212ae"/>
          <p:cNvCxnSpPr/>
          <p:nvPr/>
        </p:nvCxnSpPr>
        <p:spPr>
          <a:xfrm rot="5400000">
            <a:off x="3275916" y="1700748"/>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19" name="400 Proceso" descr="33175962-405c-4516-8376-1f79382ce95e"/>
          <p:cNvSpPr/>
          <p:nvPr/>
        </p:nvSpPr>
        <p:spPr>
          <a:xfrm>
            <a:off x="2411760" y="1196752"/>
            <a:ext cx="1944216" cy="423664"/>
          </a:xfrm>
          <a:prstGeom prst="flowChartProcess">
            <a:avLst/>
          </a:prstGeom>
          <a:solidFill>
            <a:srgbClr val="00423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PLANTILLA HORAS HOMBRE</a:t>
            </a:r>
            <a:endParaRPr lang="es-ES" sz="1600" b="1" kern="1200" dirty="0">
              <a:solidFill>
                <a:schemeClr val="bg1"/>
              </a:solidFill>
              <a:latin typeface="Calibri" pitchFamily="34" charset="0"/>
              <a:ea typeface="Verdana" pitchFamily="34" charset="0"/>
              <a:cs typeface="Verdana" pitchFamily="34" charset="0"/>
            </a:endParaRPr>
          </a:p>
        </p:txBody>
      </p:sp>
      <p:sp>
        <p:nvSpPr>
          <p:cNvPr id="20" name="400 Proceso" descr="33175962-405c-4516-8376-1f79382ce95e"/>
          <p:cNvSpPr/>
          <p:nvPr/>
        </p:nvSpPr>
        <p:spPr>
          <a:xfrm>
            <a:off x="4860032" y="1772816"/>
            <a:ext cx="1512168" cy="288032"/>
          </a:xfrm>
          <a:prstGeom prst="flowChartProcess">
            <a:avLst/>
          </a:prstGeom>
          <a:solidFill>
            <a:srgbClr val="00214D"/>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EXCEL</a:t>
            </a:r>
            <a:endParaRPr lang="es-ES" sz="1600" b="1" kern="1200" dirty="0">
              <a:solidFill>
                <a:schemeClr val="bg1"/>
              </a:solidFill>
              <a:latin typeface="Calibri" pitchFamily="34" charset="0"/>
              <a:ea typeface="Verdana" pitchFamily="34" charset="0"/>
              <a:cs typeface="Verdana" pitchFamily="34" charset="0"/>
            </a:endParaRPr>
          </a:p>
        </p:txBody>
      </p:sp>
      <p:cxnSp>
        <p:nvCxnSpPr>
          <p:cNvPr id="21" name="Elbow Connector 223" descr="7f3f2f1b-94e4-4cc7-ad7e-2e23cd7212ae"/>
          <p:cNvCxnSpPr/>
          <p:nvPr/>
        </p:nvCxnSpPr>
        <p:spPr>
          <a:xfrm rot="5400000">
            <a:off x="5580172" y="1700748"/>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22" name="400 Proceso" descr="33175962-405c-4516-8376-1f79382ce95e"/>
          <p:cNvSpPr/>
          <p:nvPr/>
        </p:nvSpPr>
        <p:spPr>
          <a:xfrm>
            <a:off x="4716016" y="1196752"/>
            <a:ext cx="1944216" cy="423664"/>
          </a:xfrm>
          <a:prstGeom prst="flowChartProcess">
            <a:avLst/>
          </a:prstGeom>
          <a:solidFill>
            <a:srgbClr val="00423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PLANTILLA BI</a:t>
            </a:r>
            <a:endParaRPr lang="es-ES" sz="1600" b="1" kern="1200" dirty="0">
              <a:solidFill>
                <a:schemeClr val="bg1"/>
              </a:solidFill>
              <a:latin typeface="Calibri" pitchFamily="34" charset="0"/>
              <a:ea typeface="Verdana" pitchFamily="34" charset="0"/>
              <a:cs typeface="Verdana" pitchFamily="34" charset="0"/>
            </a:endParaRPr>
          </a:p>
        </p:txBody>
      </p:sp>
      <p:sp>
        <p:nvSpPr>
          <p:cNvPr id="23" name="400 Proceso" descr="33175962-405c-4516-8376-1f79382ce95e"/>
          <p:cNvSpPr/>
          <p:nvPr/>
        </p:nvSpPr>
        <p:spPr>
          <a:xfrm>
            <a:off x="7164288" y="1772816"/>
            <a:ext cx="1512168" cy="288032"/>
          </a:xfrm>
          <a:prstGeom prst="flowChartProcess">
            <a:avLst/>
          </a:prstGeom>
          <a:solidFill>
            <a:srgbClr val="00214D"/>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EXCEL</a:t>
            </a:r>
            <a:endParaRPr lang="es-ES" sz="1600" b="1" kern="1200" dirty="0">
              <a:solidFill>
                <a:schemeClr val="bg1"/>
              </a:solidFill>
              <a:latin typeface="Calibri" pitchFamily="34" charset="0"/>
              <a:ea typeface="Verdana" pitchFamily="34" charset="0"/>
              <a:cs typeface="Verdana" pitchFamily="34" charset="0"/>
            </a:endParaRPr>
          </a:p>
        </p:txBody>
      </p:sp>
      <p:cxnSp>
        <p:nvCxnSpPr>
          <p:cNvPr id="24" name="Elbow Connector 223" descr="7f3f2f1b-94e4-4cc7-ad7e-2e23cd7212ae"/>
          <p:cNvCxnSpPr/>
          <p:nvPr/>
        </p:nvCxnSpPr>
        <p:spPr>
          <a:xfrm rot="5400000">
            <a:off x="7884428" y="1700748"/>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25" name="400 Proceso" descr="33175962-405c-4516-8376-1f79382ce95e"/>
          <p:cNvSpPr/>
          <p:nvPr/>
        </p:nvSpPr>
        <p:spPr>
          <a:xfrm>
            <a:off x="7020272" y="1196752"/>
            <a:ext cx="1944216" cy="423664"/>
          </a:xfrm>
          <a:prstGeom prst="flowChartProcess">
            <a:avLst/>
          </a:prstGeom>
          <a:solidFill>
            <a:srgbClr val="00423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600" b="1" kern="1200" dirty="0" smtClean="0">
                <a:solidFill>
                  <a:schemeClr val="bg1"/>
                </a:solidFill>
                <a:latin typeface="Calibri" pitchFamily="34" charset="0"/>
                <a:ea typeface="Verdana" pitchFamily="34" charset="0"/>
                <a:cs typeface="Verdana" pitchFamily="34" charset="0"/>
              </a:rPr>
              <a:t>CATALOGO SERVICIOS</a:t>
            </a:r>
            <a:endParaRPr lang="es-ES" sz="1600" b="1" kern="1200" dirty="0">
              <a:solidFill>
                <a:schemeClr val="bg1"/>
              </a:solidFill>
              <a:latin typeface="Calibri" pitchFamily="34" charset="0"/>
              <a:ea typeface="Verdana" pitchFamily="34" charset="0"/>
              <a:cs typeface="Verdana" pitchFamily="34" charset="0"/>
            </a:endParaRPr>
          </a:p>
        </p:txBody>
      </p:sp>
      <p:cxnSp>
        <p:nvCxnSpPr>
          <p:cNvPr id="30" name="Elbow Connector 223" descr="7f3f2f1b-94e4-4cc7-ad7e-2e23cd7212ae"/>
          <p:cNvCxnSpPr/>
          <p:nvPr/>
        </p:nvCxnSpPr>
        <p:spPr>
          <a:xfrm rot="5400000">
            <a:off x="1043668" y="2132796"/>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1" name="Elbow Connector 223" descr="7f3f2f1b-94e4-4cc7-ad7e-2e23cd7212ae"/>
          <p:cNvCxnSpPr/>
          <p:nvPr/>
        </p:nvCxnSpPr>
        <p:spPr>
          <a:xfrm rot="5400000">
            <a:off x="3275916" y="2132796"/>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2" name="Elbow Connector 223" descr="7f3f2f1b-94e4-4cc7-ad7e-2e23cd7212ae"/>
          <p:cNvCxnSpPr/>
          <p:nvPr/>
        </p:nvCxnSpPr>
        <p:spPr>
          <a:xfrm rot="5400000">
            <a:off x="5580172" y="2132796"/>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223" descr="7f3f2f1b-94e4-4cc7-ad7e-2e23cd7212ae"/>
          <p:cNvCxnSpPr/>
          <p:nvPr/>
        </p:nvCxnSpPr>
        <p:spPr>
          <a:xfrm rot="5400000">
            <a:off x="7884428" y="2132796"/>
            <a:ext cx="144016" cy="120"/>
          </a:xfrm>
          <a:prstGeom prst="bentConnector3">
            <a:avLst>
              <a:gd name="adj1" fmla="val 50000"/>
            </a:avLst>
          </a:prstGeom>
          <a:ln>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sp>
        <p:nvSpPr>
          <p:cNvPr id="39" name="Título 1"/>
          <p:cNvSpPr>
            <a:spLocks noGrp="1"/>
          </p:cNvSpPr>
          <p:nvPr>
            <p:ph type="title"/>
          </p:nvPr>
        </p:nvSpPr>
        <p:spPr>
          <a:xfrm>
            <a:off x="251520" y="-171400"/>
            <a:ext cx="8229600" cy="1143000"/>
          </a:xfrm>
        </p:spPr>
        <p:txBody>
          <a:bodyPr/>
          <a:lstStyle/>
          <a:p>
            <a:r>
              <a:rPr lang="es-CO" b="1" dirty="0" smtClean="0">
                <a:latin typeface="Calibri" panose="020F0502020204030204" pitchFamily="34" charset="0"/>
              </a:rPr>
              <a:t>ESTADO ANTERIOR</a:t>
            </a:r>
            <a:endParaRPr lang="es-CO" b="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075887172"/>
              </p:ext>
            </p:extLst>
          </p:nvPr>
        </p:nvGraphicFramePr>
        <p:xfrm>
          <a:off x="251520" y="620688"/>
          <a:ext cx="889248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179512" y="2420888"/>
            <a:ext cx="1584176" cy="288032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rPr>
              <a:t>Menores tiempos de planeación, eliminación de dualidades. Contratos oportunos y al precio adecuado</a:t>
            </a:r>
            <a:endParaRPr lang="es-CO" dirty="0">
              <a:solidFill>
                <a:schemeClr val="tx1"/>
              </a:solidFill>
            </a:endParaRPr>
          </a:p>
        </p:txBody>
      </p:sp>
      <p:sp>
        <p:nvSpPr>
          <p:cNvPr id="7" name="6 Rectángulo"/>
          <p:cNvSpPr/>
          <p:nvPr/>
        </p:nvSpPr>
        <p:spPr>
          <a:xfrm rot="5400000">
            <a:off x="4189648" y="-869168"/>
            <a:ext cx="548680" cy="266429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O" dirty="0" smtClean="0">
                <a:solidFill>
                  <a:schemeClr val="tx1"/>
                </a:solidFill>
              </a:rPr>
              <a:t>Actividades, Precios y Cantidades únicos</a:t>
            </a:r>
            <a:endParaRPr lang="es-CO" dirty="0">
              <a:solidFill>
                <a:schemeClr val="tx1"/>
              </a:solidFill>
            </a:endParaRPr>
          </a:p>
        </p:txBody>
      </p:sp>
      <p:sp>
        <p:nvSpPr>
          <p:cNvPr id="9" name="8 Rectángulo"/>
          <p:cNvSpPr/>
          <p:nvPr/>
        </p:nvSpPr>
        <p:spPr>
          <a:xfrm>
            <a:off x="7236296" y="2348880"/>
            <a:ext cx="1907704" cy="2376264"/>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rPr>
              <a:t>Trazabilidad y alineación con los planes de mantenimiento</a:t>
            </a:r>
            <a:endParaRPr lang="es-CO" dirty="0">
              <a:solidFill>
                <a:schemeClr val="tx1"/>
              </a:solidFill>
            </a:endParaRPr>
          </a:p>
        </p:txBody>
      </p:sp>
      <p:sp>
        <p:nvSpPr>
          <p:cNvPr id="10" name="9 Rectángulo"/>
          <p:cNvSpPr/>
          <p:nvPr/>
        </p:nvSpPr>
        <p:spPr>
          <a:xfrm rot="5400000">
            <a:off x="4333664" y="5035488"/>
            <a:ext cx="548680" cy="266429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O" dirty="0" smtClean="0">
                <a:solidFill>
                  <a:schemeClr val="tx1"/>
                </a:solidFill>
              </a:rPr>
              <a:t>Seguridad en la información</a:t>
            </a:r>
            <a:endParaRPr lang="es-CO" dirty="0">
              <a:solidFill>
                <a:schemeClr val="tx1"/>
              </a:solidFill>
            </a:endParaRPr>
          </a:p>
        </p:txBody>
      </p:sp>
    </p:spTree>
    <p:extLst>
      <p:ext uri="{BB962C8B-B14F-4D97-AF65-F5344CB8AC3E}">
        <p14:creationId xmlns:p14="http://schemas.microsoft.com/office/powerpoint/2010/main" val="247253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
          <p:cNvSpPr/>
          <p:nvPr/>
        </p:nvSpPr>
        <p:spPr>
          <a:xfrm>
            <a:off x="1043608" y="260648"/>
            <a:ext cx="633670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bg1"/>
                </a:solidFill>
              </a:rPr>
              <a:t>INCORPORACIÓN  DE LOS COSTOS.</a:t>
            </a:r>
            <a:endParaRPr lang="es-CO" sz="2400" dirty="0">
              <a:solidFill>
                <a:schemeClr val="bg1"/>
              </a:solidFill>
            </a:endParaRPr>
          </a:p>
        </p:txBody>
      </p:sp>
      <p:sp>
        <p:nvSpPr>
          <p:cNvPr id="5" name="Rectángulo 5"/>
          <p:cNvSpPr/>
          <p:nvPr/>
        </p:nvSpPr>
        <p:spPr>
          <a:xfrm>
            <a:off x="395536" y="1412776"/>
            <a:ext cx="1872208"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atin typeface="Calibri" pitchFamily="34" charset="0"/>
              </a:rPr>
              <a:t>Plan de Mantenimiento</a:t>
            </a:r>
            <a:endParaRPr lang="es-CO" dirty="0">
              <a:latin typeface="Calibri" pitchFamily="34" charset="0"/>
            </a:endParaRPr>
          </a:p>
        </p:txBody>
      </p:sp>
      <p:cxnSp>
        <p:nvCxnSpPr>
          <p:cNvPr id="6" name="Conector recto de flecha 7"/>
          <p:cNvCxnSpPr>
            <a:stCxn id="26" idx="2"/>
            <a:endCxn id="8" idx="0"/>
          </p:cNvCxnSpPr>
          <p:nvPr/>
        </p:nvCxnSpPr>
        <p:spPr>
          <a:xfrm>
            <a:off x="4661756" y="3573016"/>
            <a:ext cx="18256"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ángulo 11"/>
          <p:cNvSpPr/>
          <p:nvPr/>
        </p:nvSpPr>
        <p:spPr>
          <a:xfrm>
            <a:off x="4067944" y="4437112"/>
            <a:ext cx="1224136" cy="57606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O" dirty="0" smtClean="0">
                <a:solidFill>
                  <a:schemeClr val="tx1"/>
                </a:solidFill>
                <a:latin typeface="Calibri" pitchFamily="34" charset="0"/>
              </a:rPr>
              <a:t>APU</a:t>
            </a:r>
            <a:endParaRPr lang="es-CO" dirty="0">
              <a:solidFill>
                <a:schemeClr val="tx1"/>
              </a:solidFill>
              <a:latin typeface="Calibri" pitchFamily="34" charset="0"/>
            </a:endParaRPr>
          </a:p>
        </p:txBody>
      </p:sp>
      <p:cxnSp>
        <p:nvCxnSpPr>
          <p:cNvPr id="9" name="Conector recto de flecha 13"/>
          <p:cNvCxnSpPr>
            <a:stCxn id="5" idx="3"/>
            <a:endCxn id="26" idx="0"/>
          </p:cNvCxnSpPr>
          <p:nvPr/>
        </p:nvCxnSpPr>
        <p:spPr>
          <a:xfrm>
            <a:off x="2267744" y="1700808"/>
            <a:ext cx="2394012"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ángulo 14"/>
          <p:cNvSpPr/>
          <p:nvPr/>
        </p:nvSpPr>
        <p:spPr>
          <a:xfrm>
            <a:off x="5652120" y="3140968"/>
            <a:ext cx="1835696"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O" dirty="0" smtClean="0">
                <a:solidFill>
                  <a:schemeClr val="tx1"/>
                </a:solidFill>
                <a:latin typeface="Calibri" pitchFamily="34" charset="0"/>
              </a:rPr>
              <a:t>PERSONAL</a:t>
            </a:r>
            <a:endParaRPr lang="es-CO" dirty="0">
              <a:solidFill>
                <a:schemeClr val="tx1"/>
              </a:solidFill>
              <a:latin typeface="Calibri" pitchFamily="34" charset="0"/>
            </a:endParaRPr>
          </a:p>
        </p:txBody>
      </p:sp>
      <p:pic>
        <p:nvPicPr>
          <p:cNvPr id="11" name="Picture 2" descr="C:\Users\GONZALO TORRES\Desktop\trabajo\TRABAJO\PBS\PBS 3.0\INFORME FINAL VIT 2011 TF AUDITORES_\ANEXO XI REGISTRO FOTOGRAFICO\registro fotografico Zona Llanos\activos\planta miraflores ecopetrol ocensa\5043897..JPG"/>
          <p:cNvPicPr>
            <a:picLocks noChangeAspect="1" noChangeArrowheads="1"/>
          </p:cNvPicPr>
          <p:nvPr/>
        </p:nvPicPr>
        <p:blipFill>
          <a:blip r:embed="rId2" cstate="print"/>
          <a:srcRect/>
          <a:stretch>
            <a:fillRect/>
          </a:stretch>
        </p:blipFill>
        <p:spPr bwMode="auto">
          <a:xfrm>
            <a:off x="107503" y="2636912"/>
            <a:ext cx="3268537" cy="2088232"/>
          </a:xfrm>
          <a:prstGeom prst="rect">
            <a:avLst/>
          </a:prstGeom>
          <a:noFill/>
        </p:spPr>
      </p:pic>
      <p:cxnSp>
        <p:nvCxnSpPr>
          <p:cNvPr id="12" name="11 Forma"/>
          <p:cNvCxnSpPr>
            <a:endCxn id="5" idx="1"/>
          </p:cNvCxnSpPr>
          <p:nvPr/>
        </p:nvCxnSpPr>
        <p:spPr>
          <a:xfrm rot="5400000" flipH="1" flipV="1">
            <a:off x="-180528" y="2060848"/>
            <a:ext cx="936104" cy="21602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Abrir llave"/>
          <p:cNvSpPr/>
          <p:nvPr/>
        </p:nvSpPr>
        <p:spPr>
          <a:xfrm>
            <a:off x="5292080" y="3068960"/>
            <a:ext cx="319251" cy="3600400"/>
          </a:xfrm>
          <a:prstGeom prst="leftBrace">
            <a:avLst>
              <a:gd name="adj1" fmla="val 89256"/>
              <a:gd name="adj2" fmla="val 50304"/>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ln w="76200">
                <a:solidFill>
                  <a:schemeClr val="tx1"/>
                </a:solidFill>
              </a:ln>
              <a:latin typeface="Calibri" pitchFamily="34" charset="0"/>
            </a:endParaRPr>
          </a:p>
        </p:txBody>
      </p:sp>
      <p:sp>
        <p:nvSpPr>
          <p:cNvPr id="14" name="Rectángulo 14"/>
          <p:cNvSpPr/>
          <p:nvPr/>
        </p:nvSpPr>
        <p:spPr>
          <a:xfrm>
            <a:off x="5652120" y="3645024"/>
            <a:ext cx="1835696"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CO" dirty="0" smtClean="0">
                <a:solidFill>
                  <a:schemeClr val="tx1"/>
                </a:solidFill>
                <a:latin typeface="Calibri" pitchFamily="34" charset="0"/>
              </a:rPr>
              <a:t>MATERIALES</a:t>
            </a:r>
            <a:endParaRPr lang="es-CO" dirty="0">
              <a:solidFill>
                <a:schemeClr val="tx1"/>
              </a:solidFill>
              <a:latin typeface="Calibri" pitchFamily="34" charset="0"/>
            </a:endParaRPr>
          </a:p>
        </p:txBody>
      </p:sp>
      <p:sp>
        <p:nvSpPr>
          <p:cNvPr id="15" name="Rectángulo 14"/>
          <p:cNvSpPr/>
          <p:nvPr/>
        </p:nvSpPr>
        <p:spPr>
          <a:xfrm>
            <a:off x="5652120" y="4149080"/>
            <a:ext cx="1835696"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CO" dirty="0" smtClean="0">
                <a:solidFill>
                  <a:schemeClr val="tx1"/>
                </a:solidFill>
                <a:latin typeface="Calibri" pitchFamily="34" charset="0"/>
              </a:rPr>
              <a:t>HERRAMIENTA</a:t>
            </a:r>
            <a:endParaRPr lang="es-CO" dirty="0">
              <a:solidFill>
                <a:schemeClr val="tx1"/>
              </a:solidFill>
              <a:latin typeface="Calibri" pitchFamily="34" charset="0"/>
            </a:endParaRPr>
          </a:p>
        </p:txBody>
      </p:sp>
      <p:sp>
        <p:nvSpPr>
          <p:cNvPr id="16" name="Rectángulo 14"/>
          <p:cNvSpPr/>
          <p:nvPr/>
        </p:nvSpPr>
        <p:spPr>
          <a:xfrm>
            <a:off x="5652120" y="4653136"/>
            <a:ext cx="1835696" cy="4320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O" dirty="0" smtClean="0">
                <a:solidFill>
                  <a:srgbClr val="FFFFFF"/>
                </a:solidFill>
                <a:latin typeface="Calibri" pitchFamily="34" charset="0"/>
              </a:rPr>
              <a:t>MAQUINARIA</a:t>
            </a:r>
            <a:endParaRPr lang="es-CO" dirty="0">
              <a:solidFill>
                <a:srgbClr val="FFFFFF"/>
              </a:solidFill>
              <a:latin typeface="Calibri" pitchFamily="34" charset="0"/>
            </a:endParaRPr>
          </a:p>
        </p:txBody>
      </p:sp>
      <p:sp>
        <p:nvSpPr>
          <p:cNvPr id="17" name="Rectángulo 14"/>
          <p:cNvSpPr/>
          <p:nvPr/>
        </p:nvSpPr>
        <p:spPr>
          <a:xfrm>
            <a:off x="5652120" y="5661248"/>
            <a:ext cx="1835696" cy="43204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CO" dirty="0" smtClean="0">
                <a:solidFill>
                  <a:srgbClr val="FFFFFF"/>
                </a:solidFill>
                <a:latin typeface="Calibri" pitchFamily="34" charset="0"/>
              </a:rPr>
              <a:t>CONSUMIBLES</a:t>
            </a:r>
            <a:endParaRPr lang="es-CO" dirty="0">
              <a:solidFill>
                <a:srgbClr val="FFFFFF"/>
              </a:solidFill>
              <a:latin typeface="Calibri" pitchFamily="34" charset="0"/>
            </a:endParaRPr>
          </a:p>
        </p:txBody>
      </p:sp>
      <p:sp>
        <p:nvSpPr>
          <p:cNvPr id="18" name="Rectángulo 14"/>
          <p:cNvSpPr/>
          <p:nvPr/>
        </p:nvSpPr>
        <p:spPr>
          <a:xfrm>
            <a:off x="5652120" y="5157192"/>
            <a:ext cx="1835696" cy="432048"/>
          </a:xfrm>
          <a:prstGeom prst="rect">
            <a:avLst/>
          </a:prstGeom>
          <a:solidFill>
            <a:schemeClr val="accent4">
              <a:lumMod val="60000"/>
              <a:lumOff val="4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Calibri" pitchFamily="34" charset="0"/>
              </a:rPr>
              <a:t>SERVICIOS</a:t>
            </a:r>
            <a:endParaRPr lang="es-CO" dirty="0">
              <a:solidFill>
                <a:schemeClr val="tx1"/>
              </a:solidFill>
              <a:latin typeface="Calibri" pitchFamily="34" charset="0"/>
            </a:endParaRPr>
          </a:p>
        </p:txBody>
      </p:sp>
      <p:sp>
        <p:nvSpPr>
          <p:cNvPr id="19" name="Rectángulo 14"/>
          <p:cNvSpPr/>
          <p:nvPr/>
        </p:nvSpPr>
        <p:spPr>
          <a:xfrm>
            <a:off x="5652120" y="6165304"/>
            <a:ext cx="1835696"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Calibri" pitchFamily="34" charset="0"/>
              </a:rPr>
              <a:t>EQUIPOS</a:t>
            </a:r>
            <a:endParaRPr lang="es-CO" dirty="0">
              <a:solidFill>
                <a:schemeClr val="tx1"/>
              </a:solidFill>
              <a:latin typeface="Calibri" pitchFamily="34" charset="0"/>
            </a:endParaRPr>
          </a:p>
        </p:txBody>
      </p:sp>
      <p:graphicFrame>
        <p:nvGraphicFramePr>
          <p:cNvPr id="20" name="19 Tabla"/>
          <p:cNvGraphicFramePr>
            <a:graphicFrameLocks noGrp="1"/>
          </p:cNvGraphicFramePr>
          <p:nvPr/>
        </p:nvGraphicFramePr>
        <p:xfrm>
          <a:off x="8207896" y="3825044"/>
          <a:ext cx="828600" cy="1908212"/>
        </p:xfrm>
        <a:graphic>
          <a:graphicData uri="http://schemas.openxmlformats.org/drawingml/2006/table">
            <a:tbl>
              <a:tblPr firstRow="1" bandRow="1">
                <a:tableStyleId>{5C22544A-7EE6-4342-B048-85BDC9FD1C3A}</a:tableStyleId>
              </a:tblPr>
              <a:tblGrid>
                <a:gridCol w="414300"/>
                <a:gridCol w="414300"/>
              </a:tblGrid>
              <a:tr h="477053">
                <a:tc>
                  <a:txBody>
                    <a:bodyPr/>
                    <a:lstStyle/>
                    <a:p>
                      <a:pPr algn="ctr"/>
                      <a:r>
                        <a:rPr lang="es-CO" dirty="0" smtClean="0"/>
                        <a:t>P</a:t>
                      </a:r>
                      <a:endParaRPr lang="es-CO" dirty="0"/>
                    </a:p>
                  </a:txBody>
                  <a:tcPr/>
                </a:tc>
                <a:tc>
                  <a:txBody>
                    <a:bodyPr/>
                    <a:lstStyle/>
                    <a:p>
                      <a:pPr algn="ctr"/>
                      <a:r>
                        <a:rPr lang="es-CO" dirty="0" smtClean="0"/>
                        <a:t>Q</a:t>
                      </a:r>
                      <a:endParaRPr lang="es-CO" dirty="0"/>
                    </a:p>
                  </a:txBody>
                  <a:tcPr/>
                </a:tc>
              </a:tr>
              <a:tr h="477053">
                <a:tc>
                  <a:txBody>
                    <a:bodyPr/>
                    <a:lstStyle/>
                    <a:p>
                      <a:endParaRPr lang="es-CO" dirty="0"/>
                    </a:p>
                  </a:txBody>
                  <a:tcPr/>
                </a:tc>
                <a:tc>
                  <a:txBody>
                    <a:bodyPr/>
                    <a:lstStyle/>
                    <a:p>
                      <a:endParaRPr lang="es-CO" dirty="0"/>
                    </a:p>
                  </a:txBody>
                  <a:tcPr/>
                </a:tc>
              </a:tr>
              <a:tr h="477053">
                <a:tc>
                  <a:txBody>
                    <a:bodyPr/>
                    <a:lstStyle/>
                    <a:p>
                      <a:endParaRPr lang="es-CO"/>
                    </a:p>
                  </a:txBody>
                  <a:tcPr/>
                </a:tc>
                <a:tc>
                  <a:txBody>
                    <a:bodyPr/>
                    <a:lstStyle/>
                    <a:p>
                      <a:endParaRPr lang="es-CO"/>
                    </a:p>
                  </a:txBody>
                  <a:tcPr/>
                </a:tc>
              </a:tr>
              <a:tr h="477053">
                <a:tc>
                  <a:txBody>
                    <a:bodyPr/>
                    <a:lstStyle/>
                    <a:p>
                      <a:endParaRPr lang="es-CO" dirty="0"/>
                    </a:p>
                  </a:txBody>
                  <a:tcPr/>
                </a:tc>
                <a:tc>
                  <a:txBody>
                    <a:bodyPr/>
                    <a:lstStyle/>
                    <a:p>
                      <a:endParaRPr lang="es-CO" dirty="0"/>
                    </a:p>
                  </a:txBody>
                  <a:tcPr/>
                </a:tc>
              </a:tr>
            </a:tbl>
          </a:graphicData>
        </a:graphic>
      </p:graphicFrame>
      <p:sp>
        <p:nvSpPr>
          <p:cNvPr id="21" name="20 Cheurón"/>
          <p:cNvSpPr/>
          <p:nvPr/>
        </p:nvSpPr>
        <p:spPr>
          <a:xfrm>
            <a:off x="7559824" y="3140968"/>
            <a:ext cx="540568" cy="338437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latin typeface="Calibri" pitchFamily="34" charset="0"/>
            </a:endParaRPr>
          </a:p>
        </p:txBody>
      </p:sp>
      <p:sp>
        <p:nvSpPr>
          <p:cNvPr id="22" name="21 CuadroTexto"/>
          <p:cNvSpPr txBox="1"/>
          <p:nvPr/>
        </p:nvSpPr>
        <p:spPr>
          <a:xfrm>
            <a:off x="611560" y="4725144"/>
            <a:ext cx="1800200" cy="369332"/>
          </a:xfrm>
          <a:prstGeom prst="rect">
            <a:avLst/>
          </a:prstGeom>
          <a:noFill/>
        </p:spPr>
        <p:txBody>
          <a:bodyPr wrap="square" rtlCol="0">
            <a:spAutoFit/>
          </a:bodyPr>
          <a:lstStyle/>
          <a:p>
            <a:pPr algn="ctr"/>
            <a:r>
              <a:rPr lang="es-CO" dirty="0" smtClean="0">
                <a:latin typeface="Calibri" pitchFamily="34" charset="0"/>
              </a:rPr>
              <a:t>ACTIVO</a:t>
            </a:r>
            <a:endParaRPr lang="es-CO" dirty="0">
              <a:latin typeface="Calibri" pitchFamily="34" charset="0"/>
            </a:endParaRPr>
          </a:p>
        </p:txBody>
      </p:sp>
      <p:sp>
        <p:nvSpPr>
          <p:cNvPr id="26" name="Rectángulo 11"/>
          <p:cNvSpPr/>
          <p:nvPr/>
        </p:nvSpPr>
        <p:spPr>
          <a:xfrm>
            <a:off x="3923928" y="2420888"/>
            <a:ext cx="1475656" cy="1152128"/>
          </a:xfrm>
          <a:prstGeom prst="rect">
            <a:avLst/>
          </a:prstGeom>
          <a:solidFill>
            <a:schemeClr val="bg1">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O" sz="1600" dirty="0" smtClean="0">
                <a:solidFill>
                  <a:schemeClr val="tx1"/>
                </a:solidFill>
                <a:latin typeface="Calibri" pitchFamily="34" charset="0"/>
              </a:rPr>
              <a:t>Programación del </a:t>
            </a:r>
            <a:r>
              <a:rPr lang="es-CO" sz="1600" dirty="0" err="1" smtClean="0">
                <a:solidFill>
                  <a:schemeClr val="tx1"/>
                </a:solidFill>
                <a:latin typeface="Calibri" pitchFamily="34" charset="0"/>
              </a:rPr>
              <a:t>mto</a:t>
            </a:r>
            <a:r>
              <a:rPr lang="es-CO" sz="1600" dirty="0" smtClean="0">
                <a:solidFill>
                  <a:schemeClr val="tx1"/>
                </a:solidFill>
                <a:latin typeface="Calibri" pitchFamily="34" charset="0"/>
              </a:rPr>
              <a:t> de acuerdo al Catalogo de servicios</a:t>
            </a:r>
            <a:endParaRPr lang="es-CO" sz="1600" dirty="0">
              <a:solidFill>
                <a:schemeClr val="tx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ox(in)">
                                      <p:cBhvr>
                                        <p:cTn id="10" dur="500"/>
                                        <p:tgtEl>
                                          <p:spTgt spid="12"/>
                                        </p:tgtEl>
                                      </p:cBhvr>
                                    </p:animEffect>
                                  </p:childTnLst>
                                </p:cTn>
                              </p:par>
                              <p:par>
                                <p:cTn id="11" presetID="4"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ox(in)">
                                      <p:cBhvr>
                                        <p:cTn id="13" dur="500"/>
                                        <p:tgtEl>
                                          <p:spTgt spid="9"/>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ox(in)">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ox(in)">
                                      <p:cBhvr>
                                        <p:cTn id="21" dur="500"/>
                                        <p:tgtEl>
                                          <p:spTgt spid="10"/>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ox(in)">
                                      <p:cBhvr>
                                        <p:cTn id="24" dur="500"/>
                                        <p:tgtEl>
                                          <p:spTgt spid="13"/>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ox(in)">
                                      <p:cBhvr>
                                        <p:cTn id="27" dur="500"/>
                                        <p:tgtEl>
                                          <p:spTgt spid="1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ox(in)">
                                      <p:cBhvr>
                                        <p:cTn id="30" dur="500"/>
                                        <p:tgtEl>
                                          <p:spTgt spid="15"/>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ox(in)">
                                      <p:cBhvr>
                                        <p:cTn id="33" dur="500"/>
                                        <p:tgtEl>
                                          <p:spTgt spid="16"/>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ox(in)">
                                      <p:cBhvr>
                                        <p:cTn id="36" dur="500"/>
                                        <p:tgtEl>
                                          <p:spTgt spid="17"/>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ox(in)">
                                      <p:cBhvr>
                                        <p:cTn id="39" dur="500"/>
                                        <p:tgtEl>
                                          <p:spTgt spid="18"/>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ox(in)">
                                      <p:cBhvr>
                                        <p:cTn id="42" dur="500"/>
                                        <p:tgtEl>
                                          <p:spTgt spid="19"/>
                                        </p:tgtEl>
                                      </p:cBhvr>
                                    </p:animEffect>
                                  </p:childTnLst>
                                </p:cTn>
                              </p:par>
                              <p:par>
                                <p:cTn id="43" presetID="4" presetClass="entr" presetSubtype="16"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ox(in)">
                                      <p:cBhvr>
                                        <p:cTn id="45" dur="500"/>
                                        <p:tgtEl>
                                          <p:spTgt spid="6"/>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box(in)">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ox(in)">
                                      <p:cBhvr>
                                        <p:cTn id="53" dur="500"/>
                                        <p:tgtEl>
                                          <p:spTgt spid="21"/>
                                        </p:tgtEl>
                                      </p:cBhvr>
                                    </p:animEffect>
                                  </p:childTnLst>
                                </p:cTn>
                              </p:par>
                              <p:par>
                                <p:cTn id="54" presetID="4" presetClass="entr" presetSubtype="16"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box(in)">
                                      <p:cBhvr>
                                        <p:cTn id="5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3" grpId="0" animBg="1"/>
      <p:bldP spid="14" grpId="0" animBg="1"/>
      <p:bldP spid="15" grpId="0" animBg="1"/>
      <p:bldP spid="16" grpId="0" animBg="1"/>
      <p:bldP spid="17" grpId="0" animBg="1"/>
      <p:bldP spid="18" grpId="0" animBg="1"/>
      <p:bldP spid="19" grpId="0" animBg="1"/>
      <p:bldP spid="21"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kienyke.com/wp-content/uploads/2012/03/petroleo_contenido01.jpg"/>
          <p:cNvPicPr>
            <a:picLocks noChangeAspect="1" noChangeArrowheads="1"/>
          </p:cNvPicPr>
          <p:nvPr/>
        </p:nvPicPr>
        <p:blipFill>
          <a:blip r:embed="rId3" cstate="print"/>
          <a:srcRect/>
          <a:stretch>
            <a:fillRect/>
          </a:stretch>
        </p:blipFill>
        <p:spPr bwMode="auto">
          <a:xfrm>
            <a:off x="0" y="908720"/>
            <a:ext cx="9154163" cy="5949280"/>
          </a:xfrm>
          <a:prstGeom prst="rect">
            <a:avLst/>
          </a:prstGeom>
          <a:noFill/>
        </p:spPr>
      </p:pic>
      <p:sp>
        <p:nvSpPr>
          <p:cNvPr id="7" name="6 CuadroTexto"/>
          <p:cNvSpPr txBox="1"/>
          <p:nvPr/>
        </p:nvSpPr>
        <p:spPr>
          <a:xfrm>
            <a:off x="5328592" y="1268760"/>
            <a:ext cx="4283968" cy="369332"/>
          </a:xfrm>
          <a:prstGeom prst="rect">
            <a:avLst/>
          </a:prstGeom>
          <a:noFill/>
        </p:spPr>
        <p:txBody>
          <a:bodyPr wrap="square" rtlCol="0">
            <a:spAutoFit/>
          </a:bodyPr>
          <a:lstStyle/>
          <a:p>
            <a:r>
              <a:rPr lang="es-CO" dirty="0" err="1" smtClean="0">
                <a:solidFill>
                  <a:schemeClr val="bg1"/>
                </a:solidFill>
              </a:rPr>
              <a:t>Quifa</a:t>
            </a:r>
            <a:r>
              <a:rPr lang="es-CO" dirty="0" smtClean="0">
                <a:solidFill>
                  <a:schemeClr val="bg1"/>
                </a:solidFill>
              </a:rPr>
              <a:t> (Ecopetrol-</a:t>
            </a:r>
            <a:r>
              <a:rPr lang="es-CO" dirty="0" err="1" smtClean="0">
                <a:solidFill>
                  <a:schemeClr val="bg1"/>
                </a:solidFill>
              </a:rPr>
              <a:t>Pacific</a:t>
            </a:r>
            <a:r>
              <a:rPr lang="es-CO" dirty="0" smtClean="0">
                <a:solidFill>
                  <a:schemeClr val="bg1"/>
                </a:solidFill>
              </a:rPr>
              <a:t> Rubiales)</a:t>
            </a:r>
            <a:endParaRPr lang="es-CO" dirty="0">
              <a:solidFill>
                <a:schemeClr val="bg1"/>
              </a:solidFill>
            </a:endParaRPr>
          </a:p>
        </p:txBody>
      </p:sp>
      <p:sp>
        <p:nvSpPr>
          <p:cNvPr id="2" name="Rectángulo 1"/>
          <p:cNvSpPr/>
          <p:nvPr/>
        </p:nvSpPr>
        <p:spPr>
          <a:xfrm>
            <a:off x="1187624" y="116632"/>
            <a:ext cx="604867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bg1"/>
                </a:solidFill>
              </a:rPr>
              <a:t>INDICES CALCULADOS</a:t>
            </a:r>
            <a:endParaRPr lang="es-CO" sz="2400" dirty="0">
              <a:solidFill>
                <a:schemeClr val="bg1"/>
              </a:solidFill>
            </a:endParaRPr>
          </a:p>
        </p:txBody>
      </p:sp>
      <p:sp>
        <p:nvSpPr>
          <p:cNvPr id="6" name="5 CuadroTexto"/>
          <p:cNvSpPr txBox="1"/>
          <p:nvPr/>
        </p:nvSpPr>
        <p:spPr>
          <a:xfrm>
            <a:off x="179512" y="5085184"/>
            <a:ext cx="8496944" cy="2031325"/>
          </a:xfrm>
          <a:prstGeom prst="rect">
            <a:avLst/>
          </a:prstGeom>
          <a:noFill/>
        </p:spPr>
        <p:txBody>
          <a:bodyPr wrap="square" rtlCol="0">
            <a:spAutoFit/>
          </a:bodyPr>
          <a:lstStyle/>
          <a:p>
            <a:pPr>
              <a:buFont typeface="Arial" pitchFamily="34" charset="0"/>
              <a:buChar char="•"/>
            </a:pPr>
            <a:endParaRPr lang="es-CO" b="1" dirty="0" smtClean="0">
              <a:solidFill>
                <a:schemeClr val="bg1"/>
              </a:solidFill>
              <a:latin typeface="Calibri" pitchFamily="34" charset="0"/>
            </a:endParaRPr>
          </a:p>
          <a:p>
            <a:pPr>
              <a:buFont typeface="Arial" pitchFamily="34" charset="0"/>
              <a:buChar char="•"/>
            </a:pPr>
            <a:r>
              <a:rPr lang="es-CO" b="1" dirty="0" smtClean="0">
                <a:solidFill>
                  <a:schemeClr val="bg1"/>
                </a:solidFill>
                <a:latin typeface="Calibri" pitchFamily="34" charset="0"/>
              </a:rPr>
              <a:t>Sobrecarga de servicios de </a:t>
            </a:r>
            <a:r>
              <a:rPr lang="es-CO" b="1" dirty="0" err="1" smtClean="0">
                <a:solidFill>
                  <a:schemeClr val="bg1"/>
                </a:solidFill>
                <a:latin typeface="Calibri" pitchFamily="34" charset="0"/>
              </a:rPr>
              <a:t>Mto</a:t>
            </a:r>
            <a:r>
              <a:rPr lang="es-CO" b="1" dirty="0" smtClean="0">
                <a:solidFill>
                  <a:schemeClr val="bg1"/>
                </a:solidFill>
                <a:latin typeface="Calibri" pitchFamily="34" charset="0"/>
              </a:rPr>
              <a:t>:</a:t>
            </a:r>
          </a:p>
          <a:p>
            <a:pPr lvl="8"/>
            <a:r>
              <a:rPr lang="es-CO" b="1" dirty="0" smtClean="0">
                <a:solidFill>
                  <a:schemeClr val="bg1"/>
                </a:solidFill>
                <a:latin typeface="Calibri" pitchFamily="34" charset="0"/>
              </a:rPr>
              <a:t>Servicios Ejecutados - Previstos/ Previstos.</a:t>
            </a:r>
          </a:p>
          <a:p>
            <a:pPr lvl="8"/>
            <a:endParaRPr lang="es-CO" b="1" dirty="0" smtClean="0">
              <a:solidFill>
                <a:schemeClr val="bg1"/>
              </a:solidFill>
              <a:latin typeface="Calibri" pitchFamily="34" charset="0"/>
            </a:endParaRPr>
          </a:p>
          <a:p>
            <a:pPr>
              <a:buFont typeface="Arial" pitchFamily="34" charset="0"/>
              <a:buChar char="•"/>
            </a:pPr>
            <a:r>
              <a:rPr lang="es-CO" b="1" dirty="0" smtClean="0">
                <a:solidFill>
                  <a:schemeClr val="bg1"/>
                </a:solidFill>
                <a:latin typeface="Calibri" pitchFamily="34" charset="0"/>
              </a:rPr>
              <a:t>Otras Actividades del Personal de Mantenimiento:</a:t>
            </a:r>
          </a:p>
          <a:p>
            <a:pPr lvl="8"/>
            <a:r>
              <a:rPr lang="es-CO" b="1" dirty="0" smtClean="0">
                <a:solidFill>
                  <a:schemeClr val="bg1"/>
                </a:solidFill>
                <a:latin typeface="Calibri" pitchFamily="34" charset="0"/>
              </a:rPr>
              <a:t>Actividades no ligadas a </a:t>
            </a:r>
            <a:r>
              <a:rPr lang="es-CO" b="1" dirty="0" err="1" smtClean="0">
                <a:solidFill>
                  <a:schemeClr val="bg1"/>
                </a:solidFill>
                <a:latin typeface="Calibri" pitchFamily="34" charset="0"/>
              </a:rPr>
              <a:t>mto</a:t>
            </a:r>
            <a:r>
              <a:rPr lang="es-CO" b="1" dirty="0" smtClean="0">
                <a:solidFill>
                  <a:schemeClr val="bg1"/>
                </a:solidFill>
                <a:latin typeface="Calibri" pitchFamily="34" charset="0"/>
              </a:rPr>
              <a:t> / Total HH.</a:t>
            </a:r>
          </a:p>
          <a:p>
            <a:pPr lvl="8"/>
            <a:endParaRPr lang="es-CO" b="1" dirty="0" smtClean="0">
              <a:solidFill>
                <a:schemeClr val="bg1"/>
              </a:solidFill>
              <a:latin typeface="Calibri" pitchFamily="34" charset="0"/>
            </a:endParaRPr>
          </a:p>
        </p:txBody>
      </p:sp>
    </p:spTree>
    <p:extLst>
      <p:ext uri="{BB962C8B-B14F-4D97-AF65-F5344CB8AC3E}">
        <p14:creationId xmlns:p14="http://schemas.microsoft.com/office/powerpoint/2010/main" val="3864622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43608" y="836712"/>
            <a:ext cx="712879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bg1"/>
                </a:solidFill>
              </a:rPr>
              <a:t>INDICES CALCULADOS</a:t>
            </a:r>
            <a:endParaRPr lang="es-CO" sz="2400" dirty="0">
              <a:solidFill>
                <a:schemeClr val="bg1"/>
              </a:solidFill>
            </a:endParaRPr>
          </a:p>
        </p:txBody>
      </p:sp>
      <p:sp>
        <p:nvSpPr>
          <p:cNvPr id="6" name="5 CuadroTexto"/>
          <p:cNvSpPr txBox="1"/>
          <p:nvPr/>
        </p:nvSpPr>
        <p:spPr>
          <a:xfrm>
            <a:off x="539552" y="2303171"/>
            <a:ext cx="8496944" cy="4524315"/>
          </a:xfrm>
          <a:prstGeom prst="rect">
            <a:avLst/>
          </a:prstGeom>
          <a:noFill/>
        </p:spPr>
        <p:txBody>
          <a:bodyPr wrap="square" rtlCol="0">
            <a:spAutoFit/>
          </a:bodyPr>
          <a:lstStyle/>
          <a:p>
            <a:pPr>
              <a:buFont typeface="Arial" pitchFamily="34" charset="0"/>
              <a:buChar char="•"/>
            </a:pPr>
            <a:r>
              <a:rPr lang="es-CO" dirty="0" smtClean="0">
                <a:latin typeface="Calibri" pitchFamily="34" charset="0"/>
              </a:rPr>
              <a:t>Costo de Mantenimiento Relativo: 								Costo </a:t>
            </a:r>
            <a:r>
              <a:rPr lang="es-CO" dirty="0" err="1" smtClean="0">
                <a:latin typeface="Calibri" pitchFamily="34" charset="0"/>
              </a:rPr>
              <a:t>Mto.</a:t>
            </a:r>
            <a:r>
              <a:rPr lang="es-CO" baseline="-25000" dirty="0" err="1" smtClean="0">
                <a:latin typeface="Calibri" pitchFamily="34" charset="0"/>
              </a:rPr>
              <a:t>i</a:t>
            </a:r>
            <a:r>
              <a:rPr lang="es-CO" baseline="-25000" dirty="0" smtClean="0">
                <a:latin typeface="Calibri" pitchFamily="34" charset="0"/>
              </a:rPr>
              <a:t> </a:t>
            </a:r>
            <a:r>
              <a:rPr lang="es-CO" dirty="0" smtClean="0">
                <a:latin typeface="Calibri" pitchFamily="34" charset="0"/>
              </a:rPr>
              <a:t>/ Costo Total Mantenimiento.</a:t>
            </a:r>
          </a:p>
          <a:p>
            <a:pPr>
              <a:buFont typeface="Arial" pitchFamily="34" charset="0"/>
              <a:buChar char="•"/>
            </a:pPr>
            <a:endParaRPr lang="es-CO" dirty="0" smtClean="0">
              <a:latin typeface="Calibri" pitchFamily="34" charset="0"/>
            </a:endParaRPr>
          </a:p>
          <a:p>
            <a:pPr>
              <a:buFont typeface="Arial" pitchFamily="34" charset="0"/>
              <a:buChar char="•"/>
            </a:pPr>
            <a:r>
              <a:rPr lang="es-CO" dirty="0" smtClean="0">
                <a:latin typeface="Calibri" pitchFamily="34" charset="0"/>
              </a:rPr>
              <a:t>Costo Mantenimiento como porcentaje del valor de reemplazo	 (2-4%)				Costo Total Mantenimiento/ Valor Reposición.</a:t>
            </a:r>
          </a:p>
          <a:p>
            <a:pPr>
              <a:buFont typeface="Arial" pitchFamily="34" charset="0"/>
              <a:buChar char="•"/>
            </a:pPr>
            <a:endParaRPr lang="es-CO" dirty="0" smtClean="0">
              <a:latin typeface="Calibri" pitchFamily="34" charset="0"/>
            </a:endParaRPr>
          </a:p>
          <a:p>
            <a:pPr>
              <a:buFont typeface="Arial" pitchFamily="34" charset="0"/>
              <a:buChar char="•"/>
            </a:pPr>
            <a:r>
              <a:rPr lang="es-CO" dirty="0" smtClean="0">
                <a:latin typeface="Calibri" pitchFamily="34" charset="0"/>
              </a:rPr>
              <a:t>Costo Mantenimiento por inversión de la planta	 	(8-10%) 				Costo Total Mantenimiento/ Valor Reposición - Depreciaciones.</a:t>
            </a:r>
          </a:p>
          <a:p>
            <a:pPr>
              <a:buFont typeface="Arial" pitchFamily="34" charset="0"/>
              <a:buChar char="•"/>
            </a:pPr>
            <a:endParaRPr lang="es-CO" dirty="0" smtClean="0">
              <a:latin typeface="Calibri" pitchFamily="34" charset="0"/>
            </a:endParaRPr>
          </a:p>
          <a:p>
            <a:pPr>
              <a:buFont typeface="Arial" pitchFamily="34" charset="0"/>
              <a:buChar char="•"/>
            </a:pPr>
            <a:r>
              <a:rPr lang="es-CO" dirty="0" smtClean="0">
                <a:latin typeface="Calibri" pitchFamily="34" charset="0"/>
              </a:rPr>
              <a:t>Costo Unitario de Mantenimiento								Costo Total Mantenimiento/ Unidades Transportadas.</a:t>
            </a:r>
          </a:p>
          <a:p>
            <a:pPr>
              <a:buFont typeface="Arial" pitchFamily="34" charset="0"/>
              <a:buChar char="•"/>
            </a:pPr>
            <a:endParaRPr lang="es-CO" dirty="0" smtClean="0">
              <a:latin typeface="Calibri" pitchFamily="34" charset="0"/>
            </a:endParaRPr>
          </a:p>
          <a:p>
            <a:pPr>
              <a:buFont typeface="Arial" pitchFamily="34" charset="0"/>
              <a:buChar char="•"/>
            </a:pPr>
            <a:r>
              <a:rPr lang="es-CO" dirty="0" smtClean="0">
                <a:latin typeface="Calibri" pitchFamily="34" charset="0"/>
              </a:rPr>
              <a:t>Estructura Personal de Supervisión:</a:t>
            </a:r>
          </a:p>
          <a:p>
            <a:pPr lvl="4"/>
            <a:r>
              <a:rPr lang="es-CO" dirty="0" smtClean="0">
                <a:latin typeface="Calibri" pitchFamily="34" charset="0"/>
              </a:rPr>
              <a:t>HH o costo de Supervisión/ HH o Costo Mano de obra.</a:t>
            </a:r>
          </a:p>
          <a:p>
            <a:pPr>
              <a:buFont typeface="Arial" pitchFamily="34" charset="0"/>
              <a:buChar char="•"/>
            </a:pPr>
            <a:endParaRPr lang="es-CO" dirty="0" smtClean="0">
              <a:latin typeface="Calibri" pitchFamily="34" charset="0"/>
            </a:endParaRPr>
          </a:p>
          <a:p>
            <a:pPr lvl="8"/>
            <a:endParaRPr lang="es-CO" dirty="0" smtClean="0">
              <a:latin typeface="Calibri" pitchFamily="34" charset="0"/>
            </a:endParaRPr>
          </a:p>
        </p:txBody>
      </p:sp>
    </p:spTree>
    <p:extLst>
      <p:ext uri="{BB962C8B-B14F-4D97-AF65-F5344CB8AC3E}">
        <p14:creationId xmlns:p14="http://schemas.microsoft.com/office/powerpoint/2010/main" val="38646225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Metro</Template>
  <TotalTime>2189</TotalTime>
  <Words>2634</Words>
  <Application>Microsoft Office PowerPoint</Application>
  <PresentationFormat>Presentación en pantalla (4:3)</PresentationFormat>
  <Paragraphs>487</Paragraphs>
  <Slides>39</Slides>
  <Notes>8</Notes>
  <HiddenSlides>9</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39</vt:i4>
      </vt:variant>
    </vt:vector>
  </HeadingPairs>
  <TitlesOfParts>
    <vt:vector size="51" baseType="lpstr">
      <vt:lpstr>MS Mincho</vt:lpstr>
      <vt:lpstr>Aharoni</vt:lpstr>
      <vt:lpstr>Arial</vt:lpstr>
      <vt:lpstr>Calibri</vt:lpstr>
      <vt:lpstr>Cambria Math</vt:lpstr>
      <vt:lpstr>Constantia</vt:lpstr>
      <vt:lpstr>Courier New</vt:lpstr>
      <vt:lpstr>Tahoma</vt:lpstr>
      <vt:lpstr>Times New Roman</vt:lpstr>
      <vt:lpstr>Verdana</vt:lpstr>
      <vt:lpstr>Wingdings 2</vt:lpstr>
      <vt:lpstr>Flujo</vt:lpstr>
      <vt:lpstr>ESTANDARIZACIÓN DEL PRESUPUESTO PLURIANUAL DE COSTOS DE MANTENIMIENTO Y SUS DETERMINANTES EN LA INDUSTRIA DEL OIL &amp; GAS.  </vt:lpstr>
      <vt:lpstr>INDICE</vt:lpstr>
      <vt:lpstr>GLOSARIO</vt:lpstr>
      <vt:lpstr>PROPÓSITO</vt:lpstr>
      <vt:lpstr>ESTADO ANTERIOR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INDICE</vt:lpstr>
      <vt:lpstr>OBJETIVO</vt:lpstr>
      <vt:lpstr>EPC (Equivalent Pipeline Complexity )  </vt:lpstr>
      <vt:lpstr>PROPÓSITO</vt:lpstr>
      <vt:lpstr>EPC vs otros indicadores </vt:lpstr>
      <vt:lpstr>EPC vs otros indicadores </vt:lpstr>
      <vt:lpstr>COMO CALCULAR EL EPC</vt:lpstr>
      <vt:lpstr>REGRESIÓN LINEAL</vt:lpstr>
      <vt:lpstr>MNVE-Gastos fijos por sistema (Manageable Non-Volume Expenditures)  </vt:lpstr>
      <vt:lpstr>Presentación de PowerPoint</vt:lpstr>
      <vt:lpstr>Presentación de PowerPoint</vt:lpstr>
      <vt:lpstr>SUPUESTOS DE UNA REGRESIÓN LINEAL</vt:lpstr>
      <vt:lpstr>RELACIÓN ENTRE EL MNVE  Y EL EPC</vt:lpstr>
      <vt:lpstr>MODELO ECONÓMETRICO</vt:lpstr>
      <vt:lpstr>FUENTE DEL MODELO</vt:lpstr>
      <vt:lpstr>PLANTEAMIENTO DEL MODELO</vt:lpstr>
      <vt:lpstr>PLANTEAMIENTO DE HIPÓTESIS</vt:lpstr>
      <vt:lpstr>PLANTEAMIENTO DEL MODELO</vt:lpstr>
      <vt:lpstr>PLANTEAMIENTO DEL MODELO</vt:lpstr>
      <vt:lpstr>Presentación de PowerPoint</vt:lpstr>
      <vt:lpstr>REVISIÓN DE LOS SUPUESTOS DEL MODELO</vt:lpstr>
      <vt:lpstr>Pruebas</vt:lpstr>
      <vt:lpstr>CONCLUSIONES</vt:lpstr>
      <vt:lpstr>Conclusiones  </vt:lpstr>
      <vt:lpstr>Logros </vt:lpstr>
      <vt:lpstr>GRACIAS</vt:lpstr>
      <vt:lpstr>Referencias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GONZALO TORRES P</dc:creator>
  <cp:lastModifiedBy>GonzaloTorres</cp:lastModifiedBy>
  <cp:revision>201</cp:revision>
  <dcterms:created xsi:type="dcterms:W3CDTF">2014-04-18T20:50:27Z</dcterms:created>
  <dcterms:modified xsi:type="dcterms:W3CDTF">2014-07-31T00:22:31Z</dcterms:modified>
</cp:coreProperties>
</file>