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7" r:id="rId3"/>
    <p:sldId id="258" r:id="rId4"/>
    <p:sldId id="270" r:id="rId5"/>
    <p:sldId id="271" r:id="rId6"/>
    <p:sldId id="272" r:id="rId7"/>
    <p:sldId id="273" r:id="rId8"/>
    <p:sldId id="274" r:id="rId9"/>
    <p:sldId id="275" r:id="rId10"/>
    <p:sldId id="304" r:id="rId11"/>
    <p:sldId id="306" r:id="rId12"/>
    <p:sldId id="276" r:id="rId13"/>
    <p:sldId id="277" r:id="rId14"/>
    <p:sldId id="278" r:id="rId15"/>
    <p:sldId id="279" r:id="rId16"/>
    <p:sldId id="280" r:id="rId17"/>
    <p:sldId id="281" r:id="rId18"/>
    <p:sldId id="282" r:id="rId19"/>
    <p:sldId id="307" r:id="rId20"/>
    <p:sldId id="283" r:id="rId21"/>
    <p:sldId id="284" r:id="rId22"/>
    <p:sldId id="285" r:id="rId23"/>
    <p:sldId id="302" r:id="rId24"/>
    <p:sldId id="286" r:id="rId25"/>
    <p:sldId id="287" r:id="rId26"/>
    <p:sldId id="305" r:id="rId27"/>
    <p:sldId id="288" r:id="rId28"/>
    <p:sldId id="289" r:id="rId29"/>
    <p:sldId id="290" r:id="rId30"/>
    <p:sldId id="291" r:id="rId31"/>
    <p:sldId id="292" r:id="rId32"/>
    <p:sldId id="293" r:id="rId33"/>
    <p:sldId id="294" r:id="rId34"/>
    <p:sldId id="295" r:id="rId35"/>
    <p:sldId id="296" r:id="rId36"/>
    <p:sldId id="297" r:id="rId37"/>
    <p:sldId id="298" r:id="rId38"/>
    <p:sldId id="299" r:id="rId39"/>
    <p:sldId id="303" r:id="rId40"/>
    <p:sldId id="300" r:id="rId41"/>
    <p:sldId id="301" r:id="rId42"/>
    <p:sldId id="308" r:id="rId43"/>
    <p:sldId id="309" r:id="rId44"/>
    <p:sldId id="310" r:id="rId45"/>
    <p:sldId id="311" r:id="rId46"/>
    <p:sldId id="312" r:id="rId47"/>
    <p:sldId id="313" r:id="rId48"/>
    <p:sldId id="269" r:id="rId49"/>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97" d="100"/>
          <a:sy n="97" d="100"/>
        </p:scale>
        <p:origin x="68" y="25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presProps" Target="pres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viewProps" Target="view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s>
</file>

<file path=ppt/charts/_rels/chart1.xml.rels><?xml version="1.0" encoding="UTF-8" standalone="yes"?>
<Relationships xmlns="http://schemas.openxmlformats.org/package/2006/relationships"><Relationship Id="rId3" Type="http://schemas.openxmlformats.org/officeDocument/2006/relationships/oleObject" Target="../embeddings/oleObject1.bin"/><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spPr>
            <a:pattFill prst="ltUpDiag">
              <a:fgClr>
                <a:schemeClr val="accent1"/>
              </a:fgClr>
              <a:bgClr>
                <a:schemeClr val="lt1"/>
              </a:bgClr>
            </a:pattFill>
            <a:ln>
              <a:noFill/>
            </a:ln>
            <a:effectLst/>
          </c:spPr>
          <c:invertIfNegative val="0"/>
          <c:dPt>
            <c:idx val="1"/>
            <c:invertIfNegative val="0"/>
            <c:bubble3D val="0"/>
            <c:spPr>
              <a:pattFill prst="ltUpDiag">
                <a:fgClr>
                  <a:schemeClr val="accent1"/>
                </a:fgClr>
                <a:bgClr>
                  <a:schemeClr val="lt1"/>
                </a:bgClr>
              </a:pattFill>
              <a:ln>
                <a:noFill/>
              </a:ln>
              <a:effectLst/>
            </c:spPr>
            <c:extLst>
              <c:ext xmlns:c16="http://schemas.microsoft.com/office/drawing/2014/chart" uri="{C3380CC4-5D6E-409C-BE32-E72D297353CC}">
                <c16:uniqueId val="{00000001-543C-48A0-B790-638590285782}"/>
              </c:ext>
            </c:extLst>
          </c:dPt>
          <c:dLbls>
            <c:spPr>
              <a:solidFill>
                <a:schemeClr val="accent1">
                  <a:alpha val="70000"/>
                </a:schemeClr>
              </a:solid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lt1"/>
                    </a:solidFill>
                    <a:latin typeface="+mn-lt"/>
                    <a:ea typeface="+mn-ea"/>
                    <a:cs typeface="+mn-cs"/>
                  </a:defRPr>
                </a:pPr>
                <a:endParaRPr lang="es-CO"/>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accent1">
                          <a:lumMod val="60000"/>
                          <a:lumOff val="40000"/>
                        </a:schemeClr>
                      </a:solidFill>
                    </a:ln>
                    <a:effectLst/>
                  </c:spPr>
                </c15:leaderLines>
              </c:ext>
            </c:extLst>
          </c:dLbls>
          <c:cat>
            <c:strRef>
              <c:f>Hoja1!$D$5:$D$7</c:f>
              <c:strCache>
                <c:ptCount val="3"/>
                <c:pt idx="0">
                  <c:v>Promedio Mundial</c:v>
                </c:pt>
                <c:pt idx="1">
                  <c:v>Promedio Colombia</c:v>
                </c:pt>
                <c:pt idx="2">
                  <c:v>Promedio Países OCDE</c:v>
                </c:pt>
              </c:strCache>
            </c:strRef>
          </c:cat>
          <c:val>
            <c:numRef>
              <c:f>Hoja1!$E$5:$E$7</c:f>
              <c:numCache>
                <c:formatCode>0.00</c:formatCode>
                <c:ptCount val="3"/>
                <c:pt idx="0">
                  <c:v>271.7</c:v>
                </c:pt>
                <c:pt idx="1">
                  <c:v>283</c:v>
                </c:pt>
                <c:pt idx="2">
                  <c:v>530</c:v>
                </c:pt>
              </c:numCache>
            </c:numRef>
          </c:val>
          <c:extLst>
            <c:ext xmlns:c16="http://schemas.microsoft.com/office/drawing/2014/chart" uri="{C3380CC4-5D6E-409C-BE32-E72D297353CC}">
              <c16:uniqueId val="{00000002-543C-48A0-B790-638590285782}"/>
            </c:ext>
          </c:extLst>
        </c:ser>
        <c:dLbls>
          <c:showLegendKey val="0"/>
          <c:showVal val="0"/>
          <c:showCatName val="0"/>
          <c:showSerName val="0"/>
          <c:showPercent val="0"/>
          <c:showBubbleSize val="0"/>
        </c:dLbls>
        <c:gapWidth val="269"/>
        <c:overlap val="-20"/>
        <c:axId val="468210328"/>
        <c:axId val="468206408"/>
      </c:barChart>
      <c:catAx>
        <c:axId val="468210328"/>
        <c:scaling>
          <c:orientation val="minMax"/>
        </c:scaling>
        <c:delete val="0"/>
        <c:axPos val="b"/>
        <c:majorGridlines>
          <c:spPr>
            <a:ln w="9525" cap="flat" cmpd="sng" algn="ctr">
              <a:solidFill>
                <a:schemeClr val="lt1">
                  <a:alpha val="25000"/>
                </a:schemeClr>
              </a:solidFill>
              <a:round/>
            </a:ln>
            <a:effectLst/>
          </c:spPr>
        </c:majorGridlines>
        <c:numFmt formatCode="General" sourceLinked="1"/>
        <c:majorTickMark val="none"/>
        <c:minorTickMark val="none"/>
        <c:tickLblPos val="nextTo"/>
        <c:spPr>
          <a:noFill/>
          <a:ln w="3175" cap="flat" cmpd="sng" algn="ctr">
            <a:solidFill>
              <a:schemeClr val="accent1">
                <a:lumMod val="60000"/>
                <a:lumOff val="40000"/>
              </a:schemeClr>
            </a:solidFill>
            <a:round/>
          </a:ln>
          <a:effectLst/>
        </c:spPr>
        <c:txPr>
          <a:bodyPr rot="-60000000" spcFirstLastPara="1" vertOverflow="ellipsis" vert="horz" wrap="square" anchor="ctr" anchorCtr="1"/>
          <a:lstStyle/>
          <a:p>
            <a:pPr>
              <a:defRPr sz="1064" b="0" i="0" u="none" strike="noStrike" kern="1200" cap="all" spc="150" normalizeH="0" baseline="0">
                <a:solidFill>
                  <a:schemeClr val="lt1"/>
                </a:solidFill>
                <a:latin typeface="+mn-lt"/>
                <a:ea typeface="+mn-ea"/>
                <a:cs typeface="+mn-cs"/>
              </a:defRPr>
            </a:pPr>
            <a:endParaRPr lang="es-CO"/>
          </a:p>
        </c:txPr>
        <c:crossAx val="468206408"/>
        <c:crosses val="autoZero"/>
        <c:auto val="1"/>
        <c:lblAlgn val="ctr"/>
        <c:lblOffset val="100"/>
        <c:noMultiLvlLbl val="0"/>
      </c:catAx>
      <c:valAx>
        <c:axId val="468206408"/>
        <c:scaling>
          <c:orientation val="minMax"/>
        </c:scaling>
        <c:delete val="0"/>
        <c:axPos val="l"/>
        <c:numFmt formatCode="0.00"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lt1"/>
                </a:solidFill>
                <a:latin typeface="+mn-lt"/>
                <a:ea typeface="+mn-ea"/>
                <a:cs typeface="+mn-cs"/>
              </a:defRPr>
            </a:pPr>
            <a:endParaRPr lang="es-CO"/>
          </a:p>
        </c:txPr>
        <c:crossAx val="468210328"/>
        <c:crosses val="autoZero"/>
        <c:crossBetween val="between"/>
      </c:valAx>
      <c:spPr>
        <a:noFill/>
        <a:ln>
          <a:noFill/>
        </a:ln>
        <a:effectLst/>
      </c:spPr>
    </c:plotArea>
    <c:plotVisOnly val="1"/>
    <c:dispBlanksAs val="gap"/>
    <c:showDLblsOverMax val="0"/>
  </c:chart>
  <c:spPr>
    <a:solidFill>
      <a:schemeClr val="accent1"/>
    </a:solidFill>
    <a:ln w="9525" cap="flat" cmpd="sng" algn="ctr">
      <a:solidFill>
        <a:schemeClr val="accent1"/>
      </a:solidFill>
      <a:round/>
    </a:ln>
    <a:effectLst/>
  </c:spPr>
  <c:txPr>
    <a:bodyPr/>
    <a:lstStyle/>
    <a:p>
      <a:pPr>
        <a:defRPr/>
      </a:pPr>
      <a:endParaRPr lang="es-CO"/>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14">
  <cs:axisTitle>
    <cs:lnRef idx="0"/>
    <cs:fillRef idx="0"/>
    <cs:effectRef idx="0"/>
    <cs:fontRef idx="minor">
      <a:schemeClr val="lt1"/>
    </cs:fontRef>
    <cs:defRPr sz="1197" b="1" kern="1200"/>
  </cs:axisTitle>
  <cs:categoryAxis>
    <cs:lnRef idx="0">
      <cs:styleClr val="0"/>
    </cs:lnRef>
    <cs:fillRef idx="0"/>
    <cs:effectRef idx="0"/>
    <cs:fontRef idx="minor">
      <a:schemeClr val="lt1"/>
    </cs:fontRef>
    <cs:spPr>
      <a:ln w="3175" cap="flat" cmpd="sng" algn="ctr">
        <a:solidFill>
          <a:schemeClr val="phClr">
            <a:lumMod val="60000"/>
            <a:lumOff val="40000"/>
          </a:schemeClr>
        </a:solidFill>
        <a:round/>
      </a:ln>
    </cs:spPr>
    <cs:defRPr sz="1064" kern="1200" cap="all" spc="150" normalizeH="0" baseline="0"/>
  </cs:categoryAxis>
  <cs:chartArea>
    <cs:lnRef idx="0">
      <cs:styleClr val="0"/>
    </cs:lnRef>
    <cs:fillRef idx="0">
      <cs:styleClr val="0"/>
    </cs:fillRef>
    <cs:effectRef idx="0"/>
    <cs:fontRef idx="minor">
      <a:schemeClr val="dk1"/>
    </cs:fontRef>
    <cs:spPr>
      <a:solidFill>
        <a:schemeClr val="phClr"/>
      </a:solidFill>
      <a:ln w="9525" cap="flat" cmpd="sng" algn="ctr">
        <a:solidFill>
          <a:schemeClr val="phClr"/>
        </a:solidFill>
        <a:round/>
      </a:ln>
    </cs:spPr>
    <cs:defRPr sz="1330" kern="1200"/>
  </cs:chartArea>
  <cs:dataLabel>
    <cs:lnRef idx="0"/>
    <cs:fillRef idx="0">
      <cs:styleClr val="auto"/>
    </cs:fillRef>
    <cs:effectRef idx="0"/>
    <cs:fontRef idx="minor">
      <a:schemeClr val="lt1"/>
    </cs:fontRef>
    <cs:spPr>
      <a:solidFill>
        <a:schemeClr val="phClr">
          <a:alpha val="70000"/>
        </a:schemeClr>
      </a:solidFill>
    </cs:spPr>
    <cs:defRPr sz="1197" kern="1200"/>
  </cs:dataLabel>
  <cs:dataLabelCallout>
    <cs:lnRef idx="0">
      <cs:styleClr val="auto"/>
    </cs:lnRef>
    <cs:fillRef idx="0"/>
    <cs:effectRef idx="0"/>
    <cs:fontRef idx="minor">
      <cs:styleClr val="auto"/>
    </cs:fontRef>
    <cs:spPr>
      <a:solidFill>
        <a:schemeClr val="lt1"/>
      </a:solidFill>
      <a:ln>
        <a:solidFill>
          <a:schemeClr val="phClr"/>
        </a:solidFill>
      </a:ln>
    </cs:spPr>
    <cs:defRPr sz="1197"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pattFill prst="ltUpDiag">
        <a:fgClr>
          <a:schemeClr val="phClr"/>
        </a:fgClr>
        <a:bgClr>
          <a:schemeClr val="lt1"/>
        </a:bgClr>
      </a:pattFill>
    </cs:spPr>
  </cs:dataPoint>
  <cs:dataPoint3D>
    <cs:lnRef idx="0"/>
    <cs:fillRef idx="0">
      <cs:styleClr val="auto"/>
    </cs:fillRef>
    <cs:effectRef idx="0"/>
    <cs:fontRef idx="minor">
      <a:schemeClr val="dk1"/>
    </cs:fontRef>
    <cs:spPr>
      <a:pattFill prst="ltUpDiag">
        <a:fgClr>
          <a:schemeClr val="phClr"/>
        </a:fgClr>
        <a:bgClr>
          <a:schemeClr val="lt1"/>
        </a:bgClr>
      </a:pattFill>
    </cs:spPr>
  </cs:dataPoint3D>
  <cs:dataPointLine>
    <cs:lnRef idx="0">
      <cs:styleClr val="auto"/>
    </cs:lnRef>
    <cs:fillRef idx="0"/>
    <cs:effectRef idx="0">
      <cs:styleClr val="auto"/>
    </cs:effectRef>
    <cs:fontRef idx="minor">
      <a:schemeClr val="dk1"/>
    </cs:fontRef>
    <cs:spPr>
      <a:ln w="34925" cap="rnd">
        <a:solidFill>
          <a:schemeClr val="lt1"/>
        </a:solidFill>
        <a:round/>
      </a:ln>
      <a:effectLst>
        <a:outerShdw dist="25400" dir="2700000" algn="tl" rotWithShape="0">
          <a:schemeClr val="phClr"/>
        </a:outerShdw>
      </a:effectLst>
    </cs:spPr>
  </cs:dataPointLine>
  <cs:dataPointMarker>
    <cs:lnRef idx="0"/>
    <cs:fillRef idx="0">
      <cs:styleClr val="auto"/>
    </cs:fillRef>
    <cs:effectRef idx="0"/>
    <cs:fontRef idx="minor">
      <a:schemeClr val="dk1"/>
    </cs:fontRef>
    <cs:spPr>
      <a:solidFill>
        <a:schemeClr val="phClr"/>
      </a:solidFill>
      <a:ln w="22225">
        <a:solidFill>
          <a:schemeClr val="lt1"/>
        </a:solidFill>
        <a:round/>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styleClr val="0"/>
    </cs:lnRef>
    <cs:fillRef idx="0"/>
    <cs:effectRef idx="0"/>
    <cs:fontRef idx="minor">
      <a:schemeClr val="lt1"/>
    </cs:fontRef>
    <cs:spPr>
      <a:ln w="9525">
        <a:solidFill>
          <a:schemeClr val="phClr">
            <a:lumMod val="60000"/>
            <a:lumOff val="40000"/>
          </a:schemeClr>
        </a:solidFill>
      </a:ln>
    </cs:spPr>
    <cs:defRPr sz="1197" kern="1200"/>
  </cs:dataTable>
  <cs:downBar>
    <cs:lnRef idx="0">
      <cs:styleClr val="0"/>
    </cs:lnRef>
    <cs:fillRef idx="0"/>
    <cs:effectRef idx="0"/>
    <cs:fontRef idx="minor">
      <a:schemeClr val="dk1"/>
    </cs:fontRef>
    <cs:spPr>
      <a:solidFill>
        <a:schemeClr val="dk1">
          <a:lumMod val="35000"/>
          <a:lumOff val="65000"/>
        </a:schemeClr>
      </a:solidFill>
      <a:ln w="9525">
        <a:solidFill>
          <a:schemeClr val="phClr">
            <a:lumMod val="60000"/>
            <a:lumOff val="40000"/>
          </a:schemeClr>
        </a:solidFill>
      </a:ln>
    </cs:spPr>
  </cs:downBar>
  <cs:dropLine>
    <cs:lnRef idx="0">
      <cs:styleClr val="0"/>
    </cs:lnRef>
    <cs:fillRef idx="0"/>
    <cs:effectRef idx="0"/>
    <cs:fontRef idx="minor">
      <a:schemeClr val="dk1"/>
    </cs:fontRef>
    <cs:spPr>
      <a:ln w="9525">
        <a:solidFill>
          <a:schemeClr val="phClr">
            <a:lumMod val="60000"/>
            <a:lumOff val="40000"/>
          </a:schemeClr>
        </a:solidFill>
        <a:prstDash val="dash"/>
      </a:ln>
    </cs:spPr>
  </cs:dropLine>
  <cs:errorBar>
    <cs:lnRef idx="0">
      <cs:styleClr val="0"/>
    </cs:lnRef>
    <cs:fillRef idx="0"/>
    <cs:effectRef idx="0"/>
    <cs:fontRef idx="minor">
      <a:schemeClr val="dk1"/>
    </cs:fontRef>
    <cs:spPr>
      <a:ln w="9525">
        <a:solidFill>
          <a:schemeClr val="phClr">
            <a:lumMod val="60000"/>
            <a:lumOff val="40000"/>
          </a:schemeClr>
        </a:solidFill>
        <a:round/>
      </a:ln>
      <a:effectLst>
        <a:glow rad="25400">
          <a:schemeClr val="lt1"/>
        </a:glow>
      </a:effectLst>
    </cs:spPr>
  </cs:errorBar>
  <cs:floor>
    <cs:lnRef idx="0"/>
    <cs:fillRef idx="0"/>
    <cs:effectRef idx="0"/>
    <cs:fontRef idx="minor">
      <a:schemeClr val="dk1"/>
    </cs:fontRef>
  </cs:floor>
  <cs:gridlineMajor>
    <cs:lnRef idx="0">
      <cs:styleClr val="0"/>
    </cs:lnRef>
    <cs:fillRef idx="0"/>
    <cs:effectRef idx="0"/>
    <cs:fontRef idx="minor">
      <a:schemeClr val="dk1"/>
    </cs:fontRef>
    <cs:spPr>
      <a:ln w="9525" cap="flat" cmpd="sng" algn="ctr">
        <a:solidFill>
          <a:schemeClr val="lt1">
            <a:alpha val="25000"/>
          </a:schemeClr>
        </a:solidFill>
        <a:round/>
      </a:ln>
    </cs:spPr>
  </cs:gridlineMajor>
  <cs:gridlineMinor>
    <cs:lnRef idx="0">
      <cs:styleClr val="0"/>
    </cs:lnRef>
    <cs:fillRef idx="0"/>
    <cs:effectRef idx="0"/>
    <cs:fontRef idx="minor">
      <a:schemeClr val="dk1"/>
    </cs:fontRef>
    <cs:spPr>
      <a:ln>
        <a:solidFill>
          <a:schemeClr val="lt1">
            <a:alpha val="10000"/>
          </a:schemeClr>
        </a:solidFill>
      </a:ln>
    </cs:spPr>
  </cs:gridlineMinor>
  <cs:hiLoLine>
    <cs:lnRef idx="0">
      <cs:styleClr val="0"/>
    </cs:lnRef>
    <cs:fillRef idx="0"/>
    <cs:effectRef idx="0"/>
    <cs:fontRef idx="minor">
      <a:schemeClr val="dk1"/>
    </cs:fontRef>
    <cs:spPr>
      <a:ln w="9525">
        <a:solidFill>
          <a:schemeClr val="phClr">
            <a:lumMod val="60000"/>
            <a:lumOff val="40000"/>
          </a:schemeClr>
        </a:solidFill>
        <a:prstDash val="dash"/>
      </a:ln>
    </cs:spPr>
  </cs:hiLoLine>
  <cs:leaderLine>
    <cs:lnRef idx="0">
      <cs:styleClr val="0"/>
    </cs:lnRef>
    <cs:fillRef idx="0"/>
    <cs:effectRef idx="0"/>
    <cs:fontRef idx="minor">
      <a:schemeClr val="dk1"/>
    </cs:fontRef>
    <cs:spPr>
      <a:ln w="9525">
        <a:solidFill>
          <a:schemeClr val="phClr">
            <a:lumMod val="60000"/>
            <a:lumOff val="40000"/>
          </a:schemeClr>
        </a:solidFill>
      </a:ln>
    </cs:spPr>
  </cs:leaderLine>
  <cs:legend>
    <cs:lnRef idx="0"/>
    <cs:fillRef idx="0"/>
    <cs:effectRef idx="0"/>
    <cs:fontRef idx="minor">
      <a:schemeClr val="lt1"/>
    </cs:fontRef>
    <cs:defRPr sz="1197" kern="1200"/>
  </cs:legend>
  <cs:plotArea>
    <cs:lnRef idx="0"/>
    <cs:fillRef idx="0"/>
    <cs:effectRef idx="0"/>
    <cs:fontRef idx="minor">
      <a:schemeClr val="dk1"/>
    </cs:fontRef>
  </cs:plotArea>
  <cs:plotArea3D>
    <cs:lnRef idx="0"/>
    <cs:fillRef idx="0"/>
    <cs:effectRef idx="0"/>
    <cs:fontRef idx="minor">
      <a:schemeClr val="dk1"/>
    </cs:fontRef>
  </cs:plotArea3D>
  <cs:seriesAxis>
    <cs:lnRef idx="0">
      <cs:styleClr val="0"/>
    </cs:lnRef>
    <cs:fillRef idx="0"/>
    <cs:effectRef idx="0"/>
    <cs:fontRef idx="minor">
      <a:schemeClr val="lt1"/>
    </cs:fontRef>
    <cs:spPr>
      <a:ln w="3175" cap="flat" cmpd="sng" algn="ctr">
        <a:solidFill>
          <a:schemeClr val="phClr">
            <a:lumMod val="60000"/>
            <a:lumOff val="40000"/>
          </a:schemeClr>
        </a:solidFill>
        <a:round/>
      </a:ln>
    </cs:spPr>
    <cs:defRPr sz="1197" kern="1200"/>
  </cs:seriesAxis>
  <cs:seriesLine>
    <cs:lnRef idx="0">
      <cs:styleClr val="0"/>
    </cs:lnRef>
    <cs:fillRef idx="0"/>
    <cs:effectRef idx="0"/>
    <cs:fontRef idx="minor">
      <a:schemeClr val="dk1"/>
    </cs:fontRef>
    <cs:spPr>
      <a:ln w="9525">
        <a:solidFill>
          <a:schemeClr val="phClr">
            <a:lumMod val="60000"/>
            <a:lumOff val="40000"/>
            <a:tint val="50000"/>
          </a:schemeClr>
        </a:solidFill>
        <a:prstDash val="dash"/>
      </a:ln>
    </cs:spPr>
  </cs:seriesLine>
  <cs:title>
    <cs:lnRef idx="0"/>
    <cs:fillRef idx="0"/>
    <cs:effectRef idx="0"/>
    <cs:fontRef idx="minor">
      <a:schemeClr val="lt1"/>
    </cs:fontRef>
    <cs:defRPr sz="1995" b="1" kern="1200" cap="all" spc="100" normalizeH="0" baseline="0"/>
  </cs:title>
  <cs:trendline>
    <cs:lnRef idx="0"/>
    <cs:fillRef idx="0"/>
    <cs:effectRef idx="0"/>
    <cs:fontRef idx="minor">
      <a:schemeClr val="dk1"/>
    </cs:fontRef>
    <cs:spPr>
      <a:ln w="28575" cap="rnd">
        <a:solidFill>
          <a:schemeClr val="lt1">
            <a:alpha val="50000"/>
          </a:schemeClr>
        </a:solidFill>
        <a:round/>
      </a:ln>
    </cs:spPr>
  </cs:trendline>
  <cs:trendlineLabel>
    <cs:lnRef idx="0"/>
    <cs:fillRef idx="0"/>
    <cs:effectRef idx="0"/>
    <cs:fontRef idx="minor">
      <a:schemeClr val="lt1"/>
    </cs:fontRef>
    <cs:defRPr sz="1197" kern="1200"/>
  </cs:trendlineLabel>
  <cs:upBar>
    <cs:lnRef idx="0">
      <cs:styleClr val="0"/>
    </cs:lnRef>
    <cs:fillRef idx="0"/>
    <cs:effectRef idx="0"/>
    <cs:fontRef idx="minor">
      <a:schemeClr val="dk1"/>
    </cs:fontRef>
    <cs:spPr>
      <a:solidFill>
        <a:schemeClr val="lt1">
          <a:lumMod val="95000"/>
        </a:schemeClr>
      </a:solidFill>
      <a:ln w="9525">
        <a:solidFill>
          <a:schemeClr val="phClr">
            <a:lumMod val="60000"/>
            <a:lumOff val="40000"/>
          </a:schemeClr>
        </a:solidFill>
      </a:ln>
    </cs:spPr>
  </cs:upBar>
  <cs:valueAxis>
    <cs:lnRef idx="0"/>
    <cs:fillRef idx="0"/>
    <cs:effectRef idx="0"/>
    <cs:fontRef idx="minor">
      <a:schemeClr val="lt1"/>
    </cs:fontRef>
    <cs:defRPr sz="1197" kern="1200"/>
  </cs:valueAxis>
  <cs:wall>
    <cs:lnRef idx="0"/>
    <cs:fillRef idx="0"/>
    <cs:effectRef idx="0"/>
    <cs:fontRef idx="minor">
      <a:schemeClr val="dk1"/>
    </cs:fontRef>
  </cs:wall>
</cs:chartStyl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7" name="Rectangle 6"/>
          <p:cNvSpPr/>
          <p:nvPr/>
        </p:nvSpPr>
        <p:spPr>
          <a:xfrm>
            <a:off x="446534" y="3085765"/>
            <a:ext cx="11262866" cy="33048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ctrTitle"/>
          </p:nvPr>
        </p:nvSpPr>
        <p:spPr>
          <a:xfrm>
            <a:off x="581191" y="1020431"/>
            <a:ext cx="10993549" cy="1475013"/>
          </a:xfrm>
          <a:effectLst/>
        </p:spPr>
        <p:txBody>
          <a:bodyPr anchor="b">
            <a:normAutofit/>
          </a:bodyPr>
          <a:lstStyle>
            <a:lvl1pPr>
              <a:defRPr sz="3600">
                <a:solidFill>
                  <a:schemeClr val="accent1"/>
                </a:solidFill>
              </a:defRPr>
            </a:lvl1pPr>
          </a:lstStyle>
          <a:p>
            <a:r>
              <a:rPr lang="es-ES"/>
              <a:t>Haga clic para modificar el estilo de título del patrón</a:t>
            </a:r>
            <a:endParaRPr lang="en-US" dirty="0"/>
          </a:p>
        </p:txBody>
      </p:sp>
      <p:sp>
        <p:nvSpPr>
          <p:cNvPr id="3" name="Subtitle 2"/>
          <p:cNvSpPr>
            <a:spLocks noGrp="1"/>
          </p:cNvSpPr>
          <p:nvPr>
            <p:ph type="subTitle" idx="1"/>
          </p:nvPr>
        </p:nvSpPr>
        <p:spPr>
          <a:xfrm>
            <a:off x="581194" y="2495445"/>
            <a:ext cx="10993546" cy="590321"/>
          </a:xfrm>
        </p:spPr>
        <p:txBody>
          <a:bodyPr anchor="t">
            <a:normAutofit/>
          </a:bodyPr>
          <a:lstStyle>
            <a:lvl1pPr marL="0" indent="0" algn="l">
              <a:buNone/>
              <a:defRPr sz="1600" cap="all">
                <a:solidFill>
                  <a:schemeClr val="accent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a:t>Haga clic para modificar el estilo de subtítulo del patrón</a:t>
            </a:r>
            <a:endParaRPr lang="en-US" dirty="0"/>
          </a:p>
        </p:txBody>
      </p:sp>
      <p:sp>
        <p:nvSpPr>
          <p:cNvPr id="4" name="Date Placeholder 3"/>
          <p:cNvSpPr>
            <a:spLocks noGrp="1"/>
          </p:cNvSpPr>
          <p:nvPr>
            <p:ph type="dt" sz="half" idx="10"/>
          </p:nvPr>
        </p:nvSpPr>
        <p:spPr>
          <a:xfrm>
            <a:off x="7605951" y="5956137"/>
            <a:ext cx="2844800" cy="365125"/>
          </a:xfrm>
        </p:spPr>
        <p:txBody>
          <a:bodyPr/>
          <a:lstStyle>
            <a:lvl1pPr>
              <a:defRPr>
                <a:solidFill>
                  <a:schemeClr val="accent1">
                    <a:lumMod val="75000"/>
                    <a:lumOff val="25000"/>
                  </a:schemeClr>
                </a:solidFill>
              </a:defRPr>
            </a:lvl1pPr>
          </a:lstStyle>
          <a:p>
            <a:fld id="{9A744523-AEDB-4BAF-A2F2-431410038CB5}" type="datetimeFigureOut">
              <a:rPr lang="es-CO" smtClean="0"/>
              <a:t>11/03/2020</a:t>
            </a:fld>
            <a:endParaRPr lang="es-CO"/>
          </a:p>
        </p:txBody>
      </p:sp>
      <p:sp>
        <p:nvSpPr>
          <p:cNvPr id="5" name="Footer Placeholder 4"/>
          <p:cNvSpPr>
            <a:spLocks noGrp="1"/>
          </p:cNvSpPr>
          <p:nvPr>
            <p:ph type="ftr" sz="quarter" idx="11"/>
          </p:nvPr>
        </p:nvSpPr>
        <p:spPr>
          <a:xfrm>
            <a:off x="581192" y="5951811"/>
            <a:ext cx="6917210" cy="365125"/>
          </a:xfrm>
        </p:spPr>
        <p:txBody>
          <a:bodyPr/>
          <a:lstStyle>
            <a:lvl1pPr>
              <a:defRPr>
                <a:solidFill>
                  <a:schemeClr val="accent1">
                    <a:lumMod val="75000"/>
                    <a:lumOff val="25000"/>
                  </a:schemeClr>
                </a:solidFill>
              </a:defRPr>
            </a:lvl1pPr>
          </a:lstStyle>
          <a:p>
            <a:endParaRPr lang="es-CO"/>
          </a:p>
        </p:txBody>
      </p:sp>
      <p:sp>
        <p:nvSpPr>
          <p:cNvPr id="6" name="Slide Number Placeholder 5"/>
          <p:cNvSpPr>
            <a:spLocks noGrp="1"/>
          </p:cNvSpPr>
          <p:nvPr>
            <p:ph type="sldNum" sz="quarter" idx="12"/>
          </p:nvPr>
        </p:nvSpPr>
        <p:spPr>
          <a:xfrm>
            <a:off x="10558300" y="5956137"/>
            <a:ext cx="1016440" cy="365125"/>
          </a:xfrm>
        </p:spPr>
        <p:txBody>
          <a:bodyPr/>
          <a:lstStyle>
            <a:lvl1pPr>
              <a:defRPr>
                <a:solidFill>
                  <a:schemeClr val="accent1">
                    <a:lumMod val="75000"/>
                    <a:lumOff val="25000"/>
                  </a:schemeClr>
                </a:solidFill>
              </a:defRPr>
            </a:lvl1pPr>
          </a:lstStyle>
          <a:p>
            <a:fld id="{31D74253-50E0-4BE6-941D-06F4555DFAE9}" type="slidenum">
              <a:rPr lang="es-CO" smtClean="0"/>
              <a:t>‹Nº›</a:t>
            </a:fld>
            <a:endParaRPr lang="es-CO"/>
          </a:p>
        </p:txBody>
      </p:sp>
    </p:spTree>
    <p:extLst>
      <p:ext uri="{BB962C8B-B14F-4D97-AF65-F5344CB8AC3E}">
        <p14:creationId xmlns:p14="http://schemas.microsoft.com/office/powerpoint/2010/main" val="368684414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8" name="Rectangle 7"/>
          <p:cNvSpPr>
            <a:spLocks noChangeAspect="1"/>
          </p:cNvSpPr>
          <p:nvPr/>
        </p:nvSpPr>
        <p:spPr>
          <a:xfrm>
            <a:off x="440286" y="614407"/>
            <a:ext cx="11309338" cy="1189298"/>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9" name="Title 1"/>
          <p:cNvSpPr>
            <a:spLocks noGrp="1"/>
          </p:cNvSpPr>
          <p:nvPr>
            <p:ph type="title"/>
          </p:nvPr>
        </p:nvSpPr>
        <p:spPr>
          <a:xfrm>
            <a:off x="581192" y="702156"/>
            <a:ext cx="11029616" cy="1013800"/>
          </a:xfrm>
        </p:spPr>
        <p:txBody>
          <a:bodyPr/>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nchor="t"/>
          <a:lstStyle>
            <a:lvl1pPr algn="l">
              <a:defRPr/>
            </a:lvl1pPr>
            <a:lvl2pPr algn="l">
              <a:defRPr/>
            </a:lvl2pPr>
            <a:lvl3pPr algn="l">
              <a:defRPr/>
            </a:lvl3pPr>
            <a:lvl4pPr algn="l">
              <a:defRPr/>
            </a:lvl4pPr>
            <a:lvl5pPr algn="l">
              <a:defRPr/>
            </a:lvl5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9A744523-AEDB-4BAF-A2F2-431410038CB5}" type="datetimeFigureOut">
              <a:rPr lang="es-CO" smtClean="0"/>
              <a:t>11/03/2020</a:t>
            </a:fld>
            <a:endParaRPr lang="es-CO"/>
          </a:p>
        </p:txBody>
      </p:sp>
      <p:sp>
        <p:nvSpPr>
          <p:cNvPr id="5" name="Footer Placeholder 4"/>
          <p:cNvSpPr>
            <a:spLocks noGrp="1"/>
          </p:cNvSpPr>
          <p:nvPr>
            <p:ph type="ftr" sz="quarter" idx="11"/>
          </p:nvPr>
        </p:nvSpPr>
        <p:spPr/>
        <p:txBody>
          <a:bodyPr/>
          <a:lstStyle/>
          <a:p>
            <a:endParaRPr lang="es-CO"/>
          </a:p>
        </p:txBody>
      </p:sp>
      <p:sp>
        <p:nvSpPr>
          <p:cNvPr id="6" name="Slide Number Placeholder 5"/>
          <p:cNvSpPr>
            <a:spLocks noGrp="1"/>
          </p:cNvSpPr>
          <p:nvPr>
            <p:ph type="sldNum" sz="quarter" idx="12"/>
          </p:nvPr>
        </p:nvSpPr>
        <p:spPr/>
        <p:txBody>
          <a:bodyPr/>
          <a:lstStyle/>
          <a:p>
            <a:fld id="{31D74253-50E0-4BE6-941D-06F4555DFAE9}" type="slidenum">
              <a:rPr lang="es-CO" smtClean="0"/>
              <a:t>‹Nº›</a:t>
            </a:fld>
            <a:endParaRPr lang="es-CO"/>
          </a:p>
        </p:txBody>
      </p:sp>
    </p:spTree>
    <p:extLst>
      <p:ext uri="{BB962C8B-B14F-4D97-AF65-F5344CB8AC3E}">
        <p14:creationId xmlns:p14="http://schemas.microsoft.com/office/powerpoint/2010/main" val="203040792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7" name="Rectangle 6"/>
          <p:cNvSpPr>
            <a:spLocks noChangeAspect="1"/>
          </p:cNvSpPr>
          <p:nvPr/>
        </p:nvSpPr>
        <p:spPr>
          <a:xfrm>
            <a:off x="8839201" y="599725"/>
            <a:ext cx="2906817" cy="581695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Vertical Title 1"/>
          <p:cNvSpPr>
            <a:spLocks noGrp="1"/>
          </p:cNvSpPr>
          <p:nvPr>
            <p:ph type="title" orient="vert"/>
          </p:nvPr>
        </p:nvSpPr>
        <p:spPr>
          <a:xfrm>
            <a:off x="8839201" y="675726"/>
            <a:ext cx="2004164" cy="5183073"/>
          </a:xfrm>
        </p:spPr>
        <p:txBody>
          <a:bodyPr vert="eaVert"/>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a:xfrm>
            <a:off x="774923" y="675726"/>
            <a:ext cx="7896279" cy="5183073"/>
          </a:xfrm>
        </p:spPr>
        <p:txBody>
          <a:bodyPr vert="eaVert" ancho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a:xfrm>
            <a:off x="8993673" y="5956137"/>
            <a:ext cx="1328141" cy="365125"/>
          </a:xfrm>
        </p:spPr>
        <p:txBody>
          <a:bodyPr/>
          <a:lstStyle>
            <a:lvl1pPr>
              <a:defRPr>
                <a:solidFill>
                  <a:schemeClr val="accent1">
                    <a:lumMod val="75000"/>
                    <a:lumOff val="25000"/>
                  </a:schemeClr>
                </a:solidFill>
              </a:defRPr>
            </a:lvl1pPr>
          </a:lstStyle>
          <a:p>
            <a:fld id="{9A744523-AEDB-4BAF-A2F2-431410038CB5}" type="datetimeFigureOut">
              <a:rPr lang="es-CO" smtClean="0"/>
              <a:t>11/03/2020</a:t>
            </a:fld>
            <a:endParaRPr lang="es-CO"/>
          </a:p>
        </p:txBody>
      </p:sp>
      <p:sp>
        <p:nvSpPr>
          <p:cNvPr id="5" name="Footer Placeholder 4"/>
          <p:cNvSpPr>
            <a:spLocks noGrp="1"/>
          </p:cNvSpPr>
          <p:nvPr>
            <p:ph type="ftr" sz="quarter" idx="11"/>
          </p:nvPr>
        </p:nvSpPr>
        <p:spPr>
          <a:xfrm>
            <a:off x="774923" y="5951811"/>
            <a:ext cx="7896279" cy="365125"/>
          </a:xfrm>
        </p:spPr>
        <p:txBody>
          <a:bodyPr/>
          <a:lstStyle/>
          <a:p>
            <a:endParaRPr lang="es-CO"/>
          </a:p>
        </p:txBody>
      </p:sp>
      <p:sp>
        <p:nvSpPr>
          <p:cNvPr id="6" name="Slide Number Placeholder 5"/>
          <p:cNvSpPr>
            <a:spLocks noGrp="1"/>
          </p:cNvSpPr>
          <p:nvPr>
            <p:ph type="sldNum" sz="quarter" idx="12"/>
          </p:nvPr>
        </p:nvSpPr>
        <p:spPr>
          <a:xfrm>
            <a:off x="10446615" y="5956137"/>
            <a:ext cx="1164195" cy="365125"/>
          </a:xfrm>
        </p:spPr>
        <p:txBody>
          <a:bodyPr/>
          <a:lstStyle>
            <a:lvl1pPr>
              <a:defRPr>
                <a:solidFill>
                  <a:schemeClr val="accent1">
                    <a:lumMod val="75000"/>
                    <a:lumOff val="25000"/>
                  </a:schemeClr>
                </a:solidFill>
              </a:defRPr>
            </a:lvl1pPr>
          </a:lstStyle>
          <a:p>
            <a:fld id="{31D74253-50E0-4BE6-941D-06F4555DFAE9}" type="slidenum">
              <a:rPr lang="es-CO" smtClean="0"/>
              <a:t>‹Nº›</a:t>
            </a:fld>
            <a:endParaRPr lang="es-CO"/>
          </a:p>
        </p:txBody>
      </p:sp>
    </p:spTree>
    <p:extLst>
      <p:ext uri="{BB962C8B-B14F-4D97-AF65-F5344CB8AC3E}">
        <p14:creationId xmlns:p14="http://schemas.microsoft.com/office/powerpoint/2010/main" val="172260533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7" name="Rectangle 6"/>
          <p:cNvSpPr>
            <a:spLocks noChangeAspect="1"/>
          </p:cNvSpPr>
          <p:nvPr/>
        </p:nvSpPr>
        <p:spPr>
          <a:xfrm>
            <a:off x="440286" y="614407"/>
            <a:ext cx="11309338" cy="1189298"/>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581192" y="702156"/>
            <a:ext cx="11029616" cy="1013800"/>
          </a:xfrm>
        </p:spPr>
        <p:txBody>
          <a:bodyPr/>
          <a:lstStyle/>
          <a:p>
            <a:r>
              <a:rPr lang="es-ES"/>
              <a:t>Haga clic para modificar el estilo de título del patrón</a:t>
            </a:r>
            <a:endParaRPr lang="en-US" dirty="0"/>
          </a:p>
        </p:txBody>
      </p:sp>
      <p:sp>
        <p:nvSpPr>
          <p:cNvPr id="3" name="Content Placeholder 2"/>
          <p:cNvSpPr>
            <a:spLocks noGrp="1"/>
          </p:cNvSpPr>
          <p:nvPr>
            <p:ph idx="1"/>
          </p:nvPr>
        </p:nvSpPr>
        <p:spPr>
          <a:xfrm>
            <a:off x="581192" y="2180496"/>
            <a:ext cx="11029615" cy="3678303"/>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9A744523-AEDB-4BAF-A2F2-431410038CB5}" type="datetimeFigureOut">
              <a:rPr lang="es-CO" smtClean="0"/>
              <a:t>11/03/2020</a:t>
            </a:fld>
            <a:endParaRPr lang="es-CO"/>
          </a:p>
        </p:txBody>
      </p:sp>
      <p:sp>
        <p:nvSpPr>
          <p:cNvPr id="5" name="Footer Placeholder 4"/>
          <p:cNvSpPr>
            <a:spLocks noGrp="1"/>
          </p:cNvSpPr>
          <p:nvPr>
            <p:ph type="ftr" sz="quarter" idx="11"/>
          </p:nvPr>
        </p:nvSpPr>
        <p:spPr/>
        <p:txBody>
          <a:bodyPr/>
          <a:lstStyle/>
          <a:p>
            <a:endParaRPr lang="es-CO"/>
          </a:p>
        </p:txBody>
      </p:sp>
      <p:sp>
        <p:nvSpPr>
          <p:cNvPr id="6" name="Slide Number Placeholder 5"/>
          <p:cNvSpPr>
            <a:spLocks noGrp="1"/>
          </p:cNvSpPr>
          <p:nvPr>
            <p:ph type="sldNum" sz="quarter" idx="12"/>
          </p:nvPr>
        </p:nvSpPr>
        <p:spPr>
          <a:xfrm>
            <a:off x="10558300" y="5956137"/>
            <a:ext cx="1052508" cy="365125"/>
          </a:xfrm>
        </p:spPr>
        <p:txBody>
          <a:bodyPr/>
          <a:lstStyle/>
          <a:p>
            <a:fld id="{31D74253-50E0-4BE6-941D-06F4555DFAE9}" type="slidenum">
              <a:rPr lang="es-CO" smtClean="0"/>
              <a:t>‹Nº›</a:t>
            </a:fld>
            <a:endParaRPr lang="es-CO"/>
          </a:p>
        </p:txBody>
      </p:sp>
    </p:spTree>
    <p:extLst>
      <p:ext uri="{BB962C8B-B14F-4D97-AF65-F5344CB8AC3E}">
        <p14:creationId xmlns:p14="http://schemas.microsoft.com/office/powerpoint/2010/main" val="140277462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8" name="Rectangle 7"/>
          <p:cNvSpPr>
            <a:spLocks noChangeAspect="1"/>
          </p:cNvSpPr>
          <p:nvPr/>
        </p:nvSpPr>
        <p:spPr>
          <a:xfrm>
            <a:off x="447817" y="5141974"/>
            <a:ext cx="11290860" cy="125882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581193" y="3043910"/>
            <a:ext cx="11029615" cy="1497507"/>
          </a:xfrm>
        </p:spPr>
        <p:txBody>
          <a:bodyPr anchor="b">
            <a:normAutofit/>
          </a:bodyPr>
          <a:lstStyle>
            <a:lvl1pPr algn="l">
              <a:defRPr sz="3600" b="0" cap="all">
                <a:solidFill>
                  <a:schemeClr val="accent1"/>
                </a:solidFill>
              </a:defRPr>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581192" y="4541417"/>
            <a:ext cx="11029615" cy="600556"/>
          </a:xfrm>
        </p:spPr>
        <p:txBody>
          <a:bodyPr anchor="t">
            <a:normAutofit/>
          </a:bodyPr>
          <a:lstStyle>
            <a:lvl1pPr marL="0" indent="0" algn="l">
              <a:buNone/>
              <a:defRPr sz="1800" cap="all">
                <a:solidFill>
                  <a:schemeClr val="accent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los estilos de texto del patrón</a:t>
            </a:r>
          </a:p>
        </p:txBody>
      </p:sp>
      <p:sp>
        <p:nvSpPr>
          <p:cNvPr id="4" name="Date Placeholder 3"/>
          <p:cNvSpPr>
            <a:spLocks noGrp="1"/>
          </p:cNvSpPr>
          <p:nvPr>
            <p:ph type="dt" sz="half" idx="10"/>
          </p:nvPr>
        </p:nvSpPr>
        <p:spPr/>
        <p:txBody>
          <a:bodyPr/>
          <a:lstStyle>
            <a:lvl1pPr>
              <a:defRPr>
                <a:solidFill>
                  <a:schemeClr val="accent1">
                    <a:lumMod val="75000"/>
                    <a:lumOff val="25000"/>
                  </a:schemeClr>
                </a:solidFill>
              </a:defRPr>
            </a:lvl1pPr>
          </a:lstStyle>
          <a:p>
            <a:fld id="{9A744523-AEDB-4BAF-A2F2-431410038CB5}" type="datetimeFigureOut">
              <a:rPr lang="es-CO" smtClean="0"/>
              <a:t>11/03/2020</a:t>
            </a:fld>
            <a:endParaRPr lang="es-CO"/>
          </a:p>
        </p:txBody>
      </p:sp>
      <p:sp>
        <p:nvSpPr>
          <p:cNvPr id="5" name="Footer Placeholder 4"/>
          <p:cNvSpPr>
            <a:spLocks noGrp="1"/>
          </p:cNvSpPr>
          <p:nvPr>
            <p:ph type="ftr" sz="quarter" idx="11"/>
          </p:nvPr>
        </p:nvSpPr>
        <p:spPr/>
        <p:txBody>
          <a:bodyPr/>
          <a:lstStyle>
            <a:lvl1pPr>
              <a:defRPr>
                <a:solidFill>
                  <a:schemeClr val="accent1">
                    <a:lumMod val="75000"/>
                    <a:lumOff val="25000"/>
                  </a:schemeClr>
                </a:solidFill>
              </a:defRPr>
            </a:lvl1pPr>
          </a:lstStyle>
          <a:p>
            <a:endParaRPr lang="es-CO"/>
          </a:p>
        </p:txBody>
      </p:sp>
      <p:sp>
        <p:nvSpPr>
          <p:cNvPr id="6" name="Slide Number Placeholder 5"/>
          <p:cNvSpPr>
            <a:spLocks noGrp="1"/>
          </p:cNvSpPr>
          <p:nvPr>
            <p:ph type="sldNum" sz="quarter" idx="12"/>
          </p:nvPr>
        </p:nvSpPr>
        <p:spPr/>
        <p:txBody>
          <a:bodyPr/>
          <a:lstStyle>
            <a:lvl1pPr>
              <a:defRPr>
                <a:solidFill>
                  <a:schemeClr val="accent1">
                    <a:lumMod val="75000"/>
                    <a:lumOff val="25000"/>
                  </a:schemeClr>
                </a:solidFill>
              </a:defRPr>
            </a:lvl1pPr>
          </a:lstStyle>
          <a:p>
            <a:fld id="{31D74253-50E0-4BE6-941D-06F4555DFAE9}" type="slidenum">
              <a:rPr lang="es-CO" smtClean="0"/>
              <a:t>‹Nº›</a:t>
            </a:fld>
            <a:endParaRPr lang="es-CO"/>
          </a:p>
        </p:txBody>
      </p:sp>
    </p:spTree>
    <p:extLst>
      <p:ext uri="{BB962C8B-B14F-4D97-AF65-F5344CB8AC3E}">
        <p14:creationId xmlns:p14="http://schemas.microsoft.com/office/powerpoint/2010/main" val="141946430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8" name="Rectangle 7"/>
          <p:cNvSpPr>
            <a:spLocks noChangeAspect="1"/>
          </p:cNvSpPr>
          <p:nvPr/>
        </p:nvSpPr>
        <p:spPr>
          <a:xfrm>
            <a:off x="445982" y="606554"/>
            <a:ext cx="11300036" cy="125882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581193" y="729658"/>
            <a:ext cx="11029616" cy="988332"/>
          </a:xfrm>
        </p:spPr>
        <p:txBody>
          <a:bodyPr/>
          <a:lstStyle/>
          <a:p>
            <a:r>
              <a:rPr lang="es-ES"/>
              <a:t>Haga clic para modificar el estilo de título del patrón</a:t>
            </a:r>
            <a:endParaRPr lang="en-US" dirty="0"/>
          </a:p>
        </p:txBody>
      </p:sp>
      <p:sp>
        <p:nvSpPr>
          <p:cNvPr id="3" name="Content Placeholder 2"/>
          <p:cNvSpPr>
            <a:spLocks noGrp="1"/>
          </p:cNvSpPr>
          <p:nvPr>
            <p:ph sz="half" idx="1"/>
          </p:nvPr>
        </p:nvSpPr>
        <p:spPr>
          <a:xfrm>
            <a:off x="581193" y="2228003"/>
            <a:ext cx="5422390" cy="3633047"/>
          </a:xfrm>
        </p:spPr>
        <p:txBody>
          <a:bodyPr>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Content Placeholder 3"/>
          <p:cNvSpPr>
            <a:spLocks noGrp="1"/>
          </p:cNvSpPr>
          <p:nvPr>
            <p:ph sz="half" idx="2"/>
          </p:nvPr>
        </p:nvSpPr>
        <p:spPr>
          <a:xfrm>
            <a:off x="6188417" y="2228003"/>
            <a:ext cx="5422392" cy="3633047"/>
          </a:xfrm>
        </p:spPr>
        <p:txBody>
          <a:bodyPr>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Date Placeholder 4"/>
          <p:cNvSpPr>
            <a:spLocks noGrp="1"/>
          </p:cNvSpPr>
          <p:nvPr>
            <p:ph type="dt" sz="half" idx="10"/>
          </p:nvPr>
        </p:nvSpPr>
        <p:spPr/>
        <p:txBody>
          <a:bodyPr/>
          <a:lstStyle/>
          <a:p>
            <a:fld id="{9A744523-AEDB-4BAF-A2F2-431410038CB5}" type="datetimeFigureOut">
              <a:rPr lang="es-CO" smtClean="0"/>
              <a:t>11/03/2020</a:t>
            </a:fld>
            <a:endParaRPr lang="es-CO"/>
          </a:p>
        </p:txBody>
      </p:sp>
      <p:sp>
        <p:nvSpPr>
          <p:cNvPr id="6" name="Footer Placeholder 5"/>
          <p:cNvSpPr>
            <a:spLocks noGrp="1"/>
          </p:cNvSpPr>
          <p:nvPr>
            <p:ph type="ftr" sz="quarter" idx="11"/>
          </p:nvPr>
        </p:nvSpPr>
        <p:spPr/>
        <p:txBody>
          <a:bodyPr/>
          <a:lstStyle/>
          <a:p>
            <a:endParaRPr lang="es-CO"/>
          </a:p>
        </p:txBody>
      </p:sp>
      <p:sp>
        <p:nvSpPr>
          <p:cNvPr id="7" name="Slide Number Placeholder 6"/>
          <p:cNvSpPr>
            <a:spLocks noGrp="1"/>
          </p:cNvSpPr>
          <p:nvPr>
            <p:ph type="sldNum" sz="quarter" idx="12"/>
          </p:nvPr>
        </p:nvSpPr>
        <p:spPr/>
        <p:txBody>
          <a:bodyPr/>
          <a:lstStyle/>
          <a:p>
            <a:fld id="{31D74253-50E0-4BE6-941D-06F4555DFAE9}" type="slidenum">
              <a:rPr lang="es-CO" smtClean="0"/>
              <a:t>‹Nº›</a:t>
            </a:fld>
            <a:endParaRPr lang="es-CO"/>
          </a:p>
        </p:txBody>
      </p:sp>
    </p:spTree>
    <p:extLst>
      <p:ext uri="{BB962C8B-B14F-4D97-AF65-F5344CB8AC3E}">
        <p14:creationId xmlns:p14="http://schemas.microsoft.com/office/powerpoint/2010/main" val="47074448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11" name="Rectangle 10"/>
          <p:cNvSpPr>
            <a:spLocks noChangeAspect="1"/>
          </p:cNvSpPr>
          <p:nvPr/>
        </p:nvSpPr>
        <p:spPr>
          <a:xfrm>
            <a:off x="445982" y="606554"/>
            <a:ext cx="11300036" cy="125882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12" name="Title 1"/>
          <p:cNvSpPr>
            <a:spLocks noGrp="1"/>
          </p:cNvSpPr>
          <p:nvPr>
            <p:ph type="title"/>
          </p:nvPr>
        </p:nvSpPr>
        <p:spPr>
          <a:xfrm>
            <a:off x="581193" y="729658"/>
            <a:ext cx="11029616" cy="988332"/>
          </a:xfrm>
        </p:spPr>
        <p:txBody>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887219" y="2250892"/>
            <a:ext cx="5087075" cy="536005"/>
          </a:xfrm>
        </p:spPr>
        <p:txBody>
          <a:bodyPr anchor="b">
            <a:noAutofit/>
          </a:bodyPr>
          <a:lstStyle>
            <a:lvl1pPr marL="0" indent="0">
              <a:buNone/>
              <a:defRPr sz="2200" b="0">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4" name="Content Placeholder 3"/>
          <p:cNvSpPr>
            <a:spLocks noGrp="1"/>
          </p:cNvSpPr>
          <p:nvPr>
            <p:ph sz="half" idx="2"/>
          </p:nvPr>
        </p:nvSpPr>
        <p:spPr>
          <a:xfrm>
            <a:off x="581194" y="2926052"/>
            <a:ext cx="5393100" cy="2934999"/>
          </a:xfrm>
        </p:spPr>
        <p:txBody>
          <a:bodyPr anchor="t">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Text Placeholder 4"/>
          <p:cNvSpPr>
            <a:spLocks noGrp="1"/>
          </p:cNvSpPr>
          <p:nvPr>
            <p:ph type="body" sz="quarter" idx="3"/>
          </p:nvPr>
        </p:nvSpPr>
        <p:spPr>
          <a:xfrm>
            <a:off x="6523735" y="2250892"/>
            <a:ext cx="5087073" cy="553373"/>
          </a:xfrm>
        </p:spPr>
        <p:txBody>
          <a:bodyPr anchor="b">
            <a:noAutofit/>
          </a:bodyPr>
          <a:lstStyle>
            <a:lvl1pPr marL="0" indent="0">
              <a:buNone/>
              <a:defRPr sz="2200" b="0">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6" name="Content Placeholder 5"/>
          <p:cNvSpPr>
            <a:spLocks noGrp="1"/>
          </p:cNvSpPr>
          <p:nvPr>
            <p:ph sz="quarter" idx="4"/>
          </p:nvPr>
        </p:nvSpPr>
        <p:spPr>
          <a:xfrm>
            <a:off x="6217709" y="2926052"/>
            <a:ext cx="5393100" cy="2934999"/>
          </a:xfrm>
        </p:spPr>
        <p:txBody>
          <a:bodyPr anchor="t">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7" name="Date Placeholder 6"/>
          <p:cNvSpPr>
            <a:spLocks noGrp="1"/>
          </p:cNvSpPr>
          <p:nvPr>
            <p:ph type="dt" sz="half" idx="10"/>
          </p:nvPr>
        </p:nvSpPr>
        <p:spPr/>
        <p:txBody>
          <a:bodyPr/>
          <a:lstStyle/>
          <a:p>
            <a:fld id="{9A744523-AEDB-4BAF-A2F2-431410038CB5}" type="datetimeFigureOut">
              <a:rPr lang="es-CO" smtClean="0"/>
              <a:t>11/03/2020</a:t>
            </a:fld>
            <a:endParaRPr lang="es-CO"/>
          </a:p>
        </p:txBody>
      </p:sp>
      <p:sp>
        <p:nvSpPr>
          <p:cNvPr id="8" name="Footer Placeholder 7"/>
          <p:cNvSpPr>
            <a:spLocks noGrp="1"/>
          </p:cNvSpPr>
          <p:nvPr>
            <p:ph type="ftr" sz="quarter" idx="11"/>
          </p:nvPr>
        </p:nvSpPr>
        <p:spPr/>
        <p:txBody>
          <a:bodyPr/>
          <a:lstStyle/>
          <a:p>
            <a:endParaRPr lang="es-CO"/>
          </a:p>
        </p:txBody>
      </p:sp>
      <p:sp>
        <p:nvSpPr>
          <p:cNvPr id="9" name="Slide Number Placeholder 8"/>
          <p:cNvSpPr>
            <a:spLocks noGrp="1"/>
          </p:cNvSpPr>
          <p:nvPr>
            <p:ph type="sldNum" sz="quarter" idx="12"/>
          </p:nvPr>
        </p:nvSpPr>
        <p:spPr/>
        <p:txBody>
          <a:bodyPr/>
          <a:lstStyle/>
          <a:p>
            <a:fld id="{31D74253-50E0-4BE6-941D-06F4555DFAE9}" type="slidenum">
              <a:rPr lang="es-CO" smtClean="0"/>
              <a:t>‹Nº›</a:t>
            </a:fld>
            <a:endParaRPr lang="es-CO"/>
          </a:p>
        </p:txBody>
      </p:sp>
    </p:spTree>
    <p:extLst>
      <p:ext uri="{BB962C8B-B14F-4D97-AF65-F5344CB8AC3E}">
        <p14:creationId xmlns:p14="http://schemas.microsoft.com/office/powerpoint/2010/main" val="8394461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9A744523-AEDB-4BAF-A2F2-431410038CB5}" type="datetimeFigureOut">
              <a:rPr lang="es-CO" smtClean="0"/>
              <a:t>11/03/2020</a:t>
            </a:fld>
            <a:endParaRPr lang="es-CO"/>
          </a:p>
        </p:txBody>
      </p:sp>
      <p:sp>
        <p:nvSpPr>
          <p:cNvPr id="4" name="Footer Placeholder 3"/>
          <p:cNvSpPr>
            <a:spLocks noGrp="1"/>
          </p:cNvSpPr>
          <p:nvPr>
            <p:ph type="ftr" sz="quarter" idx="11"/>
          </p:nvPr>
        </p:nvSpPr>
        <p:spPr/>
        <p:txBody>
          <a:bodyPr/>
          <a:lstStyle/>
          <a:p>
            <a:endParaRPr lang="es-CO"/>
          </a:p>
        </p:txBody>
      </p:sp>
      <p:sp>
        <p:nvSpPr>
          <p:cNvPr id="5" name="Slide Number Placeholder 4"/>
          <p:cNvSpPr>
            <a:spLocks noGrp="1"/>
          </p:cNvSpPr>
          <p:nvPr>
            <p:ph type="sldNum" sz="quarter" idx="12"/>
          </p:nvPr>
        </p:nvSpPr>
        <p:spPr/>
        <p:txBody>
          <a:bodyPr/>
          <a:lstStyle/>
          <a:p>
            <a:fld id="{31D74253-50E0-4BE6-941D-06F4555DFAE9}" type="slidenum">
              <a:rPr lang="es-CO" smtClean="0"/>
              <a:t>‹Nº›</a:t>
            </a:fld>
            <a:endParaRPr lang="es-CO"/>
          </a:p>
        </p:txBody>
      </p:sp>
      <p:sp>
        <p:nvSpPr>
          <p:cNvPr id="7" name="Rectangle 6"/>
          <p:cNvSpPr>
            <a:spLocks noChangeAspect="1"/>
          </p:cNvSpPr>
          <p:nvPr/>
        </p:nvSpPr>
        <p:spPr>
          <a:xfrm>
            <a:off x="440683" y="606554"/>
            <a:ext cx="11300036" cy="125882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8" name="Title 1"/>
          <p:cNvSpPr>
            <a:spLocks noGrp="1"/>
          </p:cNvSpPr>
          <p:nvPr>
            <p:ph type="title"/>
          </p:nvPr>
        </p:nvSpPr>
        <p:spPr>
          <a:xfrm>
            <a:off x="575894" y="729658"/>
            <a:ext cx="11029616" cy="988332"/>
          </a:xfrm>
        </p:spPr>
        <p:txBody>
          <a:bodyPr/>
          <a:lstStyle/>
          <a:p>
            <a:r>
              <a:rPr lang="es-ES"/>
              <a:t>Haga clic para modificar el estilo de título del patrón</a:t>
            </a:r>
            <a:endParaRPr lang="en-US" dirty="0"/>
          </a:p>
        </p:txBody>
      </p:sp>
    </p:spTree>
    <p:extLst>
      <p:ext uri="{BB962C8B-B14F-4D97-AF65-F5344CB8AC3E}">
        <p14:creationId xmlns:p14="http://schemas.microsoft.com/office/powerpoint/2010/main" val="113602094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A744523-AEDB-4BAF-A2F2-431410038CB5}" type="datetimeFigureOut">
              <a:rPr lang="es-CO" smtClean="0"/>
              <a:t>11/03/2020</a:t>
            </a:fld>
            <a:endParaRPr lang="es-CO"/>
          </a:p>
        </p:txBody>
      </p:sp>
      <p:sp>
        <p:nvSpPr>
          <p:cNvPr id="3" name="Footer Placeholder 2"/>
          <p:cNvSpPr>
            <a:spLocks noGrp="1"/>
          </p:cNvSpPr>
          <p:nvPr>
            <p:ph type="ftr" sz="quarter" idx="11"/>
          </p:nvPr>
        </p:nvSpPr>
        <p:spPr/>
        <p:txBody>
          <a:bodyPr/>
          <a:lstStyle/>
          <a:p>
            <a:endParaRPr lang="es-CO"/>
          </a:p>
        </p:txBody>
      </p:sp>
      <p:sp>
        <p:nvSpPr>
          <p:cNvPr id="4" name="Slide Number Placeholder 3"/>
          <p:cNvSpPr>
            <a:spLocks noGrp="1"/>
          </p:cNvSpPr>
          <p:nvPr>
            <p:ph type="sldNum" sz="quarter" idx="12"/>
          </p:nvPr>
        </p:nvSpPr>
        <p:spPr/>
        <p:txBody>
          <a:bodyPr/>
          <a:lstStyle/>
          <a:p>
            <a:fld id="{31D74253-50E0-4BE6-941D-06F4555DFAE9}" type="slidenum">
              <a:rPr lang="es-CO" smtClean="0"/>
              <a:t>‹Nº›</a:t>
            </a:fld>
            <a:endParaRPr lang="es-CO"/>
          </a:p>
        </p:txBody>
      </p:sp>
    </p:spTree>
    <p:extLst>
      <p:ext uri="{BB962C8B-B14F-4D97-AF65-F5344CB8AC3E}">
        <p14:creationId xmlns:p14="http://schemas.microsoft.com/office/powerpoint/2010/main" val="421818280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9" name="Rectangle 8"/>
          <p:cNvSpPr>
            <a:spLocks noChangeAspect="1"/>
          </p:cNvSpPr>
          <p:nvPr/>
        </p:nvSpPr>
        <p:spPr>
          <a:xfrm>
            <a:off x="447817" y="5141973"/>
            <a:ext cx="11298200" cy="1274702"/>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581192" y="5262296"/>
            <a:ext cx="4909445" cy="689514"/>
          </a:xfrm>
        </p:spPr>
        <p:txBody>
          <a:bodyPr anchor="ctr"/>
          <a:lstStyle>
            <a:lvl1pPr algn="l">
              <a:defRPr sz="2000" b="0">
                <a:solidFill>
                  <a:schemeClr val="accent1">
                    <a:lumMod val="75000"/>
                    <a:lumOff val="25000"/>
                  </a:schemeClr>
                </a:solidFill>
              </a:defRPr>
            </a:lvl1pPr>
          </a:lstStyle>
          <a:p>
            <a:r>
              <a:rPr lang="es-ES"/>
              <a:t>Haga clic para modificar el estilo de título del patrón</a:t>
            </a:r>
            <a:endParaRPr lang="en-US" dirty="0"/>
          </a:p>
        </p:txBody>
      </p:sp>
      <p:sp>
        <p:nvSpPr>
          <p:cNvPr id="3" name="Content Placeholder 2"/>
          <p:cNvSpPr>
            <a:spLocks noGrp="1"/>
          </p:cNvSpPr>
          <p:nvPr>
            <p:ph idx="1"/>
          </p:nvPr>
        </p:nvSpPr>
        <p:spPr>
          <a:xfrm>
            <a:off x="447816" y="601200"/>
            <a:ext cx="11292840" cy="4204800"/>
          </a:xfrm>
        </p:spPr>
        <p:txBody>
          <a:bodyPr anchor="ctr">
            <a:normAutofit/>
          </a:bodyPr>
          <a:lstStyle>
            <a:lvl1pPr>
              <a:defRPr sz="2000">
                <a:solidFill>
                  <a:schemeClr val="tx2"/>
                </a:solidFill>
              </a:defRPr>
            </a:lvl1pPr>
            <a:lvl2pPr>
              <a:defRPr sz="1800">
                <a:solidFill>
                  <a:schemeClr val="tx2"/>
                </a:solidFill>
              </a:defRPr>
            </a:lvl2pPr>
            <a:lvl3pPr>
              <a:defRPr sz="1600">
                <a:solidFill>
                  <a:schemeClr val="tx2"/>
                </a:solidFill>
              </a:defRPr>
            </a:lvl3pPr>
            <a:lvl4pPr>
              <a:defRPr sz="1400">
                <a:solidFill>
                  <a:schemeClr val="tx2"/>
                </a:solidFill>
              </a:defRPr>
            </a:lvl4pPr>
            <a:lvl5pPr>
              <a:defRPr sz="1400">
                <a:solidFill>
                  <a:schemeClr val="tx2"/>
                </a:solidFill>
              </a:defRPr>
            </a:lvl5pPr>
            <a:lvl6pPr>
              <a:defRPr sz="1400">
                <a:solidFill>
                  <a:schemeClr val="tx2"/>
                </a:solidFill>
              </a:defRPr>
            </a:lvl6pPr>
            <a:lvl7pPr>
              <a:defRPr sz="1400">
                <a:solidFill>
                  <a:schemeClr val="tx2"/>
                </a:solidFill>
              </a:defRPr>
            </a:lvl7pPr>
            <a:lvl8pPr>
              <a:defRPr sz="1400">
                <a:solidFill>
                  <a:schemeClr val="tx2"/>
                </a:solidFill>
              </a:defRPr>
            </a:lvl8pPr>
            <a:lvl9pPr>
              <a:defRPr sz="1400">
                <a:solidFill>
                  <a:schemeClr val="tx2"/>
                </a:solidFill>
              </a:defRPr>
            </a:lvl9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Text Placeholder 3"/>
          <p:cNvSpPr>
            <a:spLocks noGrp="1"/>
          </p:cNvSpPr>
          <p:nvPr>
            <p:ph type="body" sz="half" idx="2"/>
          </p:nvPr>
        </p:nvSpPr>
        <p:spPr>
          <a:xfrm>
            <a:off x="5740823" y="5262296"/>
            <a:ext cx="5869987" cy="689515"/>
          </a:xfrm>
        </p:spPr>
        <p:txBody>
          <a:bodyPr anchor="ctr">
            <a:normAutofit/>
          </a:bodyPr>
          <a:lstStyle>
            <a:lvl1pPr marL="0" indent="0" algn="r">
              <a:buNone/>
              <a:defRPr sz="1100">
                <a:solidFill>
                  <a:schemeClr val="bg1"/>
                </a:solidFill>
              </a:defRPr>
            </a:lvl1pPr>
            <a:lvl2pPr marL="457200" indent="0">
              <a:buNone/>
              <a:defRPr sz="11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los estilos de texto del patrón</a:t>
            </a:r>
          </a:p>
        </p:txBody>
      </p:sp>
      <p:sp>
        <p:nvSpPr>
          <p:cNvPr id="5" name="Date Placeholder 4"/>
          <p:cNvSpPr>
            <a:spLocks noGrp="1"/>
          </p:cNvSpPr>
          <p:nvPr>
            <p:ph type="dt" sz="half" idx="10"/>
          </p:nvPr>
        </p:nvSpPr>
        <p:spPr/>
        <p:txBody>
          <a:bodyPr/>
          <a:lstStyle>
            <a:lvl1pPr>
              <a:defRPr>
                <a:solidFill>
                  <a:schemeClr val="accent1">
                    <a:lumMod val="75000"/>
                    <a:lumOff val="25000"/>
                  </a:schemeClr>
                </a:solidFill>
              </a:defRPr>
            </a:lvl1pPr>
          </a:lstStyle>
          <a:p>
            <a:fld id="{9A744523-AEDB-4BAF-A2F2-431410038CB5}" type="datetimeFigureOut">
              <a:rPr lang="es-CO" smtClean="0"/>
              <a:t>11/03/2020</a:t>
            </a:fld>
            <a:endParaRPr lang="es-CO"/>
          </a:p>
        </p:txBody>
      </p:sp>
      <p:sp>
        <p:nvSpPr>
          <p:cNvPr id="6" name="Footer Placeholder 5"/>
          <p:cNvSpPr>
            <a:spLocks noGrp="1"/>
          </p:cNvSpPr>
          <p:nvPr>
            <p:ph type="ftr" sz="quarter" idx="11"/>
          </p:nvPr>
        </p:nvSpPr>
        <p:spPr/>
        <p:txBody>
          <a:bodyPr/>
          <a:lstStyle>
            <a:lvl1pPr>
              <a:defRPr>
                <a:solidFill>
                  <a:schemeClr val="accent1">
                    <a:lumMod val="75000"/>
                    <a:lumOff val="25000"/>
                  </a:schemeClr>
                </a:solidFill>
              </a:defRPr>
            </a:lvl1pPr>
          </a:lstStyle>
          <a:p>
            <a:endParaRPr lang="es-CO"/>
          </a:p>
        </p:txBody>
      </p:sp>
      <p:sp>
        <p:nvSpPr>
          <p:cNvPr id="7" name="Slide Number Placeholder 6"/>
          <p:cNvSpPr>
            <a:spLocks noGrp="1"/>
          </p:cNvSpPr>
          <p:nvPr>
            <p:ph type="sldNum" sz="quarter" idx="12"/>
          </p:nvPr>
        </p:nvSpPr>
        <p:spPr/>
        <p:txBody>
          <a:bodyPr/>
          <a:lstStyle>
            <a:lvl1pPr>
              <a:defRPr>
                <a:solidFill>
                  <a:schemeClr val="accent1">
                    <a:lumMod val="75000"/>
                    <a:lumOff val="25000"/>
                  </a:schemeClr>
                </a:solidFill>
              </a:defRPr>
            </a:lvl1pPr>
          </a:lstStyle>
          <a:p>
            <a:fld id="{31D74253-50E0-4BE6-941D-06F4555DFAE9}" type="slidenum">
              <a:rPr lang="es-CO" smtClean="0"/>
              <a:t>‹Nº›</a:t>
            </a:fld>
            <a:endParaRPr lang="es-CO"/>
          </a:p>
        </p:txBody>
      </p:sp>
    </p:spTree>
    <p:extLst>
      <p:ext uri="{BB962C8B-B14F-4D97-AF65-F5344CB8AC3E}">
        <p14:creationId xmlns:p14="http://schemas.microsoft.com/office/powerpoint/2010/main" val="117899069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581193" y="4693389"/>
            <a:ext cx="11029616" cy="566738"/>
          </a:xfrm>
        </p:spPr>
        <p:txBody>
          <a:bodyPr anchor="b">
            <a:normAutofit/>
          </a:bodyPr>
          <a:lstStyle>
            <a:lvl1pPr algn="l">
              <a:defRPr sz="2400" b="0">
                <a:solidFill>
                  <a:schemeClr val="accent1"/>
                </a:solidFill>
              </a:defRPr>
            </a:lvl1pPr>
          </a:lstStyle>
          <a:p>
            <a:r>
              <a:rPr lang="es-ES"/>
              <a:t>Haga clic para modificar el estilo de título del patrón</a:t>
            </a:r>
            <a:endParaRPr lang="en-US" dirty="0"/>
          </a:p>
        </p:txBody>
      </p:sp>
      <p:sp>
        <p:nvSpPr>
          <p:cNvPr id="3" name="Picture Placeholder 2"/>
          <p:cNvSpPr>
            <a:spLocks noGrp="1" noChangeAspect="1"/>
          </p:cNvSpPr>
          <p:nvPr>
            <p:ph type="pic" idx="1"/>
          </p:nvPr>
        </p:nvSpPr>
        <p:spPr>
          <a:xfrm>
            <a:off x="447817" y="599725"/>
            <a:ext cx="11290859" cy="3557252"/>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a:t>Haga clic en el icono para agregar una imagen</a:t>
            </a:r>
            <a:endParaRPr lang="en-US" dirty="0"/>
          </a:p>
        </p:txBody>
      </p:sp>
      <p:sp>
        <p:nvSpPr>
          <p:cNvPr id="4" name="Text Placeholder 3"/>
          <p:cNvSpPr>
            <a:spLocks noGrp="1"/>
          </p:cNvSpPr>
          <p:nvPr>
            <p:ph type="body" sz="half" idx="2"/>
          </p:nvPr>
        </p:nvSpPr>
        <p:spPr>
          <a:xfrm>
            <a:off x="581192" y="5260127"/>
            <a:ext cx="11029617" cy="598671"/>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los estilos de texto del patrón</a:t>
            </a:r>
          </a:p>
        </p:txBody>
      </p:sp>
      <p:sp>
        <p:nvSpPr>
          <p:cNvPr id="5" name="Date Placeholder 4"/>
          <p:cNvSpPr>
            <a:spLocks noGrp="1"/>
          </p:cNvSpPr>
          <p:nvPr>
            <p:ph type="dt" sz="half" idx="10"/>
          </p:nvPr>
        </p:nvSpPr>
        <p:spPr/>
        <p:txBody>
          <a:bodyPr/>
          <a:lstStyle/>
          <a:p>
            <a:fld id="{9A744523-AEDB-4BAF-A2F2-431410038CB5}" type="datetimeFigureOut">
              <a:rPr lang="es-CO" smtClean="0"/>
              <a:t>11/03/2020</a:t>
            </a:fld>
            <a:endParaRPr lang="es-CO"/>
          </a:p>
        </p:txBody>
      </p:sp>
      <p:sp>
        <p:nvSpPr>
          <p:cNvPr id="6" name="Footer Placeholder 5"/>
          <p:cNvSpPr>
            <a:spLocks noGrp="1"/>
          </p:cNvSpPr>
          <p:nvPr>
            <p:ph type="ftr" sz="quarter" idx="11"/>
          </p:nvPr>
        </p:nvSpPr>
        <p:spPr/>
        <p:txBody>
          <a:bodyPr/>
          <a:lstStyle/>
          <a:p>
            <a:endParaRPr lang="es-CO"/>
          </a:p>
        </p:txBody>
      </p:sp>
      <p:sp>
        <p:nvSpPr>
          <p:cNvPr id="7" name="Slide Number Placeholder 6"/>
          <p:cNvSpPr>
            <a:spLocks noGrp="1"/>
          </p:cNvSpPr>
          <p:nvPr>
            <p:ph type="sldNum" sz="quarter" idx="12"/>
          </p:nvPr>
        </p:nvSpPr>
        <p:spPr/>
        <p:txBody>
          <a:bodyPr/>
          <a:lstStyle/>
          <a:p>
            <a:fld id="{31D74253-50E0-4BE6-941D-06F4555DFAE9}" type="slidenum">
              <a:rPr lang="es-CO" smtClean="0"/>
              <a:t>‹Nº›</a:t>
            </a:fld>
            <a:endParaRPr lang="es-CO"/>
          </a:p>
        </p:txBody>
      </p:sp>
    </p:spTree>
    <p:extLst>
      <p:ext uri="{BB962C8B-B14F-4D97-AF65-F5344CB8AC3E}">
        <p14:creationId xmlns:p14="http://schemas.microsoft.com/office/powerpoint/2010/main" val="239666519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81192" y="705124"/>
            <a:ext cx="11029616" cy="1189554"/>
          </a:xfrm>
          <a:prstGeom prst="rect">
            <a:avLst/>
          </a:prstGeom>
        </p:spPr>
        <p:txBody>
          <a:bodyPr vert="horz" lIns="91440" tIns="45720" rIns="91440" bIns="45720" rtlCol="0" anchor="b">
            <a:normAutofit/>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581192" y="2336003"/>
            <a:ext cx="11029616" cy="3522794"/>
          </a:xfrm>
          <a:prstGeom prst="rect">
            <a:avLst/>
          </a:prstGeom>
        </p:spPr>
        <p:txBody>
          <a:bodyPr vert="horz" lIns="91440" tIns="45720" rIns="91440" bIns="45720" rtlCol="0" anchor="ctr">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2"/>
          </p:nvPr>
        </p:nvSpPr>
        <p:spPr>
          <a:xfrm>
            <a:off x="7605951" y="5956137"/>
            <a:ext cx="2844799" cy="365125"/>
          </a:xfrm>
          <a:prstGeom prst="rect">
            <a:avLst/>
          </a:prstGeom>
        </p:spPr>
        <p:txBody>
          <a:bodyPr vert="horz" lIns="91440" tIns="45720" rIns="91440" bIns="45720" rtlCol="0" anchor="ctr"/>
          <a:lstStyle>
            <a:lvl1pPr algn="r">
              <a:defRPr sz="900">
                <a:solidFill>
                  <a:schemeClr val="accent2"/>
                </a:solidFill>
              </a:defRPr>
            </a:lvl1pPr>
          </a:lstStyle>
          <a:p>
            <a:fld id="{9A744523-AEDB-4BAF-A2F2-431410038CB5}" type="datetimeFigureOut">
              <a:rPr lang="es-CO" smtClean="0"/>
              <a:t>11/03/2020</a:t>
            </a:fld>
            <a:endParaRPr lang="es-CO"/>
          </a:p>
        </p:txBody>
      </p:sp>
      <p:sp>
        <p:nvSpPr>
          <p:cNvPr id="5" name="Footer Placeholder 4"/>
          <p:cNvSpPr>
            <a:spLocks noGrp="1"/>
          </p:cNvSpPr>
          <p:nvPr>
            <p:ph type="ftr" sz="quarter" idx="3"/>
          </p:nvPr>
        </p:nvSpPr>
        <p:spPr>
          <a:xfrm>
            <a:off x="581192" y="5951811"/>
            <a:ext cx="6917210" cy="365125"/>
          </a:xfrm>
          <a:prstGeom prst="rect">
            <a:avLst/>
          </a:prstGeom>
        </p:spPr>
        <p:txBody>
          <a:bodyPr vert="horz" lIns="91440" tIns="45720" rIns="91440" bIns="45720" rtlCol="0" anchor="ctr"/>
          <a:lstStyle>
            <a:lvl1pPr algn="l">
              <a:defRPr sz="900" cap="all">
                <a:solidFill>
                  <a:schemeClr val="accent2"/>
                </a:solidFill>
              </a:defRPr>
            </a:lvl1pPr>
          </a:lstStyle>
          <a:p>
            <a:endParaRPr lang="es-CO"/>
          </a:p>
        </p:txBody>
      </p:sp>
      <p:sp>
        <p:nvSpPr>
          <p:cNvPr id="6" name="Slide Number Placeholder 5"/>
          <p:cNvSpPr>
            <a:spLocks noGrp="1"/>
          </p:cNvSpPr>
          <p:nvPr>
            <p:ph type="sldNum" sz="quarter" idx="4"/>
          </p:nvPr>
        </p:nvSpPr>
        <p:spPr>
          <a:xfrm>
            <a:off x="10558300" y="5956137"/>
            <a:ext cx="1052510" cy="365125"/>
          </a:xfrm>
          <a:prstGeom prst="rect">
            <a:avLst/>
          </a:prstGeom>
        </p:spPr>
        <p:txBody>
          <a:bodyPr vert="horz" lIns="91440" tIns="45720" rIns="91440" bIns="45720" rtlCol="0" anchor="ctr"/>
          <a:lstStyle>
            <a:lvl1pPr algn="r">
              <a:defRPr sz="900">
                <a:solidFill>
                  <a:schemeClr val="accent2"/>
                </a:solidFill>
              </a:defRPr>
            </a:lvl1pPr>
          </a:lstStyle>
          <a:p>
            <a:fld id="{31D74253-50E0-4BE6-941D-06F4555DFAE9}" type="slidenum">
              <a:rPr lang="es-CO" smtClean="0"/>
              <a:t>‹Nº›</a:t>
            </a:fld>
            <a:endParaRPr lang="es-CO"/>
          </a:p>
        </p:txBody>
      </p:sp>
      <p:sp>
        <p:nvSpPr>
          <p:cNvPr id="9" name="Rectangle 8"/>
          <p:cNvSpPr/>
          <p:nvPr/>
        </p:nvSpPr>
        <p:spPr>
          <a:xfrm>
            <a:off x="446534" y="457200"/>
            <a:ext cx="3703320" cy="9499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10" name="Rectangle 9"/>
          <p:cNvSpPr/>
          <p:nvPr/>
        </p:nvSpPr>
        <p:spPr>
          <a:xfrm>
            <a:off x="8042147" y="453643"/>
            <a:ext cx="3703320" cy="98554"/>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sp>
      <p:sp>
        <p:nvSpPr>
          <p:cNvPr id="11" name="Rectangle 10"/>
          <p:cNvSpPr/>
          <p:nvPr/>
        </p:nvSpPr>
        <p:spPr>
          <a:xfrm>
            <a:off x="4241830" y="457200"/>
            <a:ext cx="3703320" cy="91440"/>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sp>
    </p:spTree>
    <p:extLst>
      <p:ext uri="{BB962C8B-B14F-4D97-AF65-F5344CB8AC3E}">
        <p14:creationId xmlns:p14="http://schemas.microsoft.com/office/powerpoint/2010/main" val="1620978127"/>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457200" rtl="0" eaLnBrk="1" latinLnBrk="0" hangingPunct="1">
        <a:spcBef>
          <a:spcPct val="0"/>
        </a:spcBef>
        <a:buNone/>
        <a:defRPr sz="2800" b="0" kern="1200" cap="all">
          <a:solidFill>
            <a:schemeClr val="bg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06000" indent="-306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800" kern="1200">
          <a:solidFill>
            <a:schemeClr val="tx2"/>
          </a:solidFill>
          <a:latin typeface="+mn-lt"/>
          <a:ea typeface="+mn-ea"/>
          <a:cs typeface="+mn-cs"/>
        </a:defRPr>
      </a:lvl1pPr>
      <a:lvl2pPr marL="630000" indent="-306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600" kern="1200">
          <a:solidFill>
            <a:schemeClr val="tx2"/>
          </a:solidFill>
          <a:latin typeface="+mn-lt"/>
          <a:ea typeface="+mn-ea"/>
          <a:cs typeface="+mn-cs"/>
        </a:defRPr>
      </a:lvl2pPr>
      <a:lvl3pPr marL="900000" indent="-270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400" kern="1200">
          <a:solidFill>
            <a:schemeClr val="tx2"/>
          </a:solidFill>
          <a:latin typeface="+mn-lt"/>
          <a:ea typeface="+mn-ea"/>
          <a:cs typeface="+mn-cs"/>
        </a:defRPr>
      </a:lvl3pPr>
      <a:lvl4pPr marL="1242000" indent="-234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4pPr>
      <a:lvl5pPr marL="1602000" indent="-234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5pPr>
      <a:lvl6pPr marL="19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6pPr>
      <a:lvl7pPr marL="22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7pPr>
      <a:lvl8pPr marL="25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8pPr>
      <a:lvl9pPr marL="28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11.png"/></Relationships>
</file>

<file path=ppt/slides/_rels/slide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2.png"/></Relationships>
</file>

<file path=ppt/slides/_rels/slide2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15.png"/></Relationships>
</file>

<file path=ppt/slides/_rels/slide2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16.png"/></Relationships>
</file>

<file path=ppt/slides/_rels/slide2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17.png"/></Relationships>
</file>

<file path=ppt/slides/_rels/slide2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18.png"/></Relationships>
</file>

<file path=ppt/slides/_rels/slide2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19.png"/></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3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5" Type="http://schemas.openxmlformats.org/officeDocument/2006/relationships/image" Target="../media/image21.png"/><Relationship Id="rId4" Type="http://schemas.openxmlformats.org/officeDocument/2006/relationships/image" Target="../media/image20.png"/></Relationships>
</file>

<file path=ppt/slides/_rels/slide3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22.emf"/></Relationships>
</file>

<file path=ppt/slides/_rels/slide3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5" Type="http://schemas.openxmlformats.org/officeDocument/2006/relationships/image" Target="../media/image24.png"/><Relationship Id="rId4" Type="http://schemas.openxmlformats.org/officeDocument/2006/relationships/image" Target="../media/image23.emf"/></Relationships>
</file>

<file path=ppt/slides/_rels/slide3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5" Type="http://schemas.openxmlformats.org/officeDocument/2006/relationships/image" Target="../media/image26.png"/><Relationship Id="rId4" Type="http://schemas.openxmlformats.org/officeDocument/2006/relationships/image" Target="../media/image25.png"/></Relationships>
</file>

<file path=ppt/slides/_rels/slide3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27.emf"/></Relationships>
</file>

<file path=ppt/slides/_rels/slide3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5" Type="http://schemas.openxmlformats.org/officeDocument/2006/relationships/image" Target="../media/image29.emf"/><Relationship Id="rId4" Type="http://schemas.openxmlformats.org/officeDocument/2006/relationships/image" Target="../media/image28.png"/></Relationships>
</file>

<file path=ppt/slides/_rels/slide3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chart" Target="../charts/chart1.xml"/></Relationships>
</file>

<file path=ppt/slides/_rels/slide4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30.png"/></Relationships>
</file>

<file path=ppt/slides/_rels/slide4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4.jpeg"/></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5.png"/></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6.png"/></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10.pn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D876B36-C770-4D4C-9278-7D9242C50465}"/>
              </a:ext>
            </a:extLst>
          </p:cNvPr>
          <p:cNvSpPr>
            <a:spLocks noGrp="1"/>
          </p:cNvSpPr>
          <p:nvPr>
            <p:ph type="ctrTitle"/>
          </p:nvPr>
        </p:nvSpPr>
        <p:spPr>
          <a:xfrm>
            <a:off x="1204180" y="875419"/>
            <a:ext cx="9144000" cy="2183208"/>
          </a:xfrm>
        </p:spPr>
        <p:txBody>
          <a:bodyPr>
            <a:normAutofit/>
          </a:bodyPr>
          <a:lstStyle/>
          <a:p>
            <a:pPr algn="ctr"/>
            <a:r>
              <a:rPr lang="es-CO" sz="4000" b="1" dirty="0"/>
              <a:t>RESÚMEN EJECUTIVO TRABAJO DE GRADO MAESTRÍA EN ECONOMÍA APLICADA</a:t>
            </a:r>
            <a:endParaRPr lang="es-CO" sz="4000" dirty="0"/>
          </a:p>
        </p:txBody>
      </p:sp>
      <p:sp>
        <p:nvSpPr>
          <p:cNvPr id="3" name="Subtítulo 2">
            <a:extLst>
              <a:ext uri="{FF2B5EF4-FFF2-40B4-BE49-F238E27FC236}">
                <a16:creationId xmlns:a16="http://schemas.microsoft.com/office/drawing/2014/main" id="{F2F20AB3-42FC-4373-AE30-A9D7E20A2C0E}"/>
              </a:ext>
            </a:extLst>
          </p:cNvPr>
          <p:cNvSpPr>
            <a:spLocks noGrp="1"/>
          </p:cNvSpPr>
          <p:nvPr>
            <p:ph type="subTitle" idx="1"/>
          </p:nvPr>
        </p:nvSpPr>
        <p:spPr>
          <a:xfrm>
            <a:off x="1524000" y="4890977"/>
            <a:ext cx="9144000" cy="1500626"/>
          </a:xfrm>
        </p:spPr>
        <p:txBody>
          <a:bodyPr>
            <a:normAutofit/>
          </a:bodyPr>
          <a:lstStyle/>
          <a:p>
            <a:endParaRPr lang="es-ES" b="1" dirty="0"/>
          </a:p>
          <a:p>
            <a:r>
              <a:rPr lang="es-ES" sz="2000" b="1" dirty="0"/>
              <a:t>Edilberto Guevara Castaño</a:t>
            </a:r>
          </a:p>
          <a:p>
            <a:r>
              <a:rPr lang="es-ES" sz="2000" dirty="0"/>
              <a:t>Maestría en Economía Aplicada</a:t>
            </a:r>
          </a:p>
          <a:p>
            <a:endParaRPr lang="es-CO" dirty="0"/>
          </a:p>
        </p:txBody>
      </p:sp>
      <p:pic>
        <p:nvPicPr>
          <p:cNvPr id="4" name="Imagen 3">
            <a:extLst>
              <a:ext uri="{FF2B5EF4-FFF2-40B4-BE49-F238E27FC236}">
                <a16:creationId xmlns:a16="http://schemas.microsoft.com/office/drawing/2014/main" id="{C840FCED-5373-4917-9F7F-9D0BAB14BE43}"/>
              </a:ext>
            </a:extLst>
          </p:cNvPr>
          <p:cNvPicPr>
            <a:picLocks noChangeAspect="1"/>
          </p:cNvPicPr>
          <p:nvPr/>
        </p:nvPicPr>
        <p:blipFill>
          <a:blip r:embed="rId2"/>
          <a:stretch>
            <a:fillRect/>
          </a:stretch>
        </p:blipFill>
        <p:spPr>
          <a:xfrm>
            <a:off x="205471" y="127451"/>
            <a:ext cx="1997419" cy="994912"/>
          </a:xfrm>
          <a:prstGeom prst="rect">
            <a:avLst/>
          </a:prstGeom>
        </p:spPr>
      </p:pic>
      <p:pic>
        <p:nvPicPr>
          <p:cNvPr id="5" name="Imagen 4">
            <a:extLst>
              <a:ext uri="{FF2B5EF4-FFF2-40B4-BE49-F238E27FC236}">
                <a16:creationId xmlns:a16="http://schemas.microsoft.com/office/drawing/2014/main" id="{2C09FE09-CBAC-4861-82EC-0D9D8223154C}"/>
              </a:ext>
            </a:extLst>
          </p:cNvPr>
          <p:cNvPicPr>
            <a:picLocks noChangeAspect="1"/>
          </p:cNvPicPr>
          <p:nvPr/>
        </p:nvPicPr>
        <p:blipFill>
          <a:blip r:embed="rId3"/>
          <a:stretch>
            <a:fillRect/>
          </a:stretch>
        </p:blipFill>
        <p:spPr>
          <a:xfrm>
            <a:off x="8840720" y="466397"/>
            <a:ext cx="3145809" cy="317019"/>
          </a:xfrm>
          <a:prstGeom prst="rect">
            <a:avLst/>
          </a:prstGeom>
        </p:spPr>
      </p:pic>
    </p:spTree>
    <p:extLst>
      <p:ext uri="{BB962C8B-B14F-4D97-AF65-F5344CB8AC3E}">
        <p14:creationId xmlns:p14="http://schemas.microsoft.com/office/powerpoint/2010/main" val="372923183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ítulo 2">
            <a:extLst>
              <a:ext uri="{FF2B5EF4-FFF2-40B4-BE49-F238E27FC236}">
                <a16:creationId xmlns:a16="http://schemas.microsoft.com/office/drawing/2014/main" id="{F2F20AB3-42FC-4373-AE30-A9D7E20A2C0E}"/>
              </a:ext>
            </a:extLst>
          </p:cNvPr>
          <p:cNvSpPr>
            <a:spLocks noGrp="1"/>
          </p:cNvSpPr>
          <p:nvPr>
            <p:ph type="subTitle" idx="1"/>
          </p:nvPr>
        </p:nvSpPr>
        <p:spPr>
          <a:xfrm>
            <a:off x="1084520" y="3500037"/>
            <a:ext cx="9824485" cy="2307663"/>
          </a:xfrm>
        </p:spPr>
        <p:txBody>
          <a:bodyPr>
            <a:noAutofit/>
          </a:bodyPr>
          <a:lstStyle/>
          <a:p>
            <a:pPr marL="285750" lvl="0" indent="-285750" algn="just">
              <a:buFont typeface="Arial" panose="020B0604020202020204" pitchFamily="34" charset="0"/>
              <a:buChar char="•"/>
            </a:pPr>
            <a:r>
              <a:rPr lang="es-CO" sz="1800" cap="none" dirty="0">
                <a:solidFill>
                  <a:schemeClr val="bg1"/>
                </a:solidFill>
              </a:rPr>
              <a:t>Identificar los incentivos económicos creados para las empresas de servicios públicos con el fin de lograr el cumplimiento de dichos objetivos y metas.</a:t>
            </a:r>
          </a:p>
          <a:p>
            <a:pPr marL="285750" lvl="0" indent="-285750" algn="just">
              <a:buFont typeface="Arial" panose="020B0604020202020204" pitchFamily="34" charset="0"/>
              <a:buChar char="•"/>
            </a:pPr>
            <a:r>
              <a:rPr lang="es-CO" sz="1800" cap="none" dirty="0">
                <a:solidFill>
                  <a:schemeClr val="bg1"/>
                </a:solidFill>
              </a:rPr>
              <a:t>Realizar un análisis de caso en algún municipio del país con el fin de analizar el esquema de operación y de incentivos respectivo.</a:t>
            </a:r>
          </a:p>
          <a:p>
            <a:pPr marL="285750" lvl="0" indent="-285750" algn="just">
              <a:buFont typeface="Arial" panose="020B0604020202020204" pitchFamily="34" charset="0"/>
              <a:buChar char="•"/>
            </a:pPr>
            <a:r>
              <a:rPr lang="es-CO" sz="1800" cap="none" dirty="0">
                <a:solidFill>
                  <a:schemeClr val="bg1"/>
                </a:solidFill>
              </a:rPr>
              <a:t>Proponer un esquema de incentivos económicos que permita avanzar firmemente en el modelo de economía circular.</a:t>
            </a:r>
          </a:p>
          <a:p>
            <a:pPr algn="just"/>
            <a:endParaRPr lang="es-CO" sz="1600" dirty="0">
              <a:solidFill>
                <a:schemeClr val="bg1"/>
              </a:solidFill>
            </a:endParaRPr>
          </a:p>
          <a:p>
            <a:pPr marL="457200" indent="-457200" algn="just">
              <a:buFont typeface="+mj-lt"/>
              <a:buAutoNum type="arabicPeriod"/>
            </a:pPr>
            <a:endParaRPr lang="es-CO" sz="1600" dirty="0">
              <a:solidFill>
                <a:schemeClr val="bg1"/>
              </a:solidFill>
            </a:endParaRPr>
          </a:p>
          <a:p>
            <a:pPr marL="457200" indent="-457200" algn="just">
              <a:buFont typeface="+mj-lt"/>
              <a:buAutoNum type="arabicPeriod"/>
            </a:pPr>
            <a:endParaRPr lang="es-CO" sz="1600" dirty="0">
              <a:solidFill>
                <a:schemeClr val="bg1"/>
              </a:solidFill>
            </a:endParaRPr>
          </a:p>
        </p:txBody>
      </p:sp>
      <p:pic>
        <p:nvPicPr>
          <p:cNvPr id="4" name="Imagen 3">
            <a:extLst>
              <a:ext uri="{FF2B5EF4-FFF2-40B4-BE49-F238E27FC236}">
                <a16:creationId xmlns:a16="http://schemas.microsoft.com/office/drawing/2014/main" id="{C840FCED-5373-4917-9F7F-9D0BAB14BE43}"/>
              </a:ext>
            </a:extLst>
          </p:cNvPr>
          <p:cNvPicPr>
            <a:picLocks noChangeAspect="1"/>
          </p:cNvPicPr>
          <p:nvPr/>
        </p:nvPicPr>
        <p:blipFill>
          <a:blip r:embed="rId2"/>
          <a:stretch>
            <a:fillRect/>
          </a:stretch>
        </p:blipFill>
        <p:spPr>
          <a:xfrm>
            <a:off x="205471" y="127451"/>
            <a:ext cx="1997419" cy="994912"/>
          </a:xfrm>
          <a:prstGeom prst="rect">
            <a:avLst/>
          </a:prstGeom>
        </p:spPr>
      </p:pic>
      <p:pic>
        <p:nvPicPr>
          <p:cNvPr id="5" name="Imagen 4">
            <a:extLst>
              <a:ext uri="{FF2B5EF4-FFF2-40B4-BE49-F238E27FC236}">
                <a16:creationId xmlns:a16="http://schemas.microsoft.com/office/drawing/2014/main" id="{2C09FE09-CBAC-4861-82EC-0D9D8223154C}"/>
              </a:ext>
            </a:extLst>
          </p:cNvPr>
          <p:cNvPicPr>
            <a:picLocks noChangeAspect="1"/>
          </p:cNvPicPr>
          <p:nvPr/>
        </p:nvPicPr>
        <p:blipFill>
          <a:blip r:embed="rId3"/>
          <a:stretch>
            <a:fillRect/>
          </a:stretch>
        </p:blipFill>
        <p:spPr>
          <a:xfrm>
            <a:off x="8840720" y="466397"/>
            <a:ext cx="3145809" cy="317019"/>
          </a:xfrm>
          <a:prstGeom prst="rect">
            <a:avLst/>
          </a:prstGeom>
        </p:spPr>
      </p:pic>
    </p:spTree>
    <p:extLst>
      <p:ext uri="{BB962C8B-B14F-4D97-AF65-F5344CB8AC3E}">
        <p14:creationId xmlns:p14="http://schemas.microsoft.com/office/powerpoint/2010/main" val="370726061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D876B36-C770-4D4C-9278-7D9242C50465}"/>
              </a:ext>
            </a:extLst>
          </p:cNvPr>
          <p:cNvSpPr>
            <a:spLocks noGrp="1"/>
          </p:cNvSpPr>
          <p:nvPr>
            <p:ph type="ctrTitle"/>
          </p:nvPr>
        </p:nvSpPr>
        <p:spPr>
          <a:xfrm>
            <a:off x="852048" y="1661793"/>
            <a:ext cx="11134481" cy="687166"/>
          </a:xfrm>
        </p:spPr>
        <p:txBody>
          <a:bodyPr>
            <a:noAutofit/>
          </a:bodyPr>
          <a:lstStyle/>
          <a:p>
            <a:pPr lvl="0" algn="l"/>
            <a:r>
              <a:rPr lang="es-CO" sz="3200" b="1" dirty="0"/>
              <a:t>CONTENIDO GENERAL DEL Marco Teórico</a:t>
            </a:r>
            <a:endParaRPr lang="es-CO" sz="3200" dirty="0"/>
          </a:p>
        </p:txBody>
      </p:sp>
      <p:sp>
        <p:nvSpPr>
          <p:cNvPr id="3" name="Subtítulo 2">
            <a:extLst>
              <a:ext uri="{FF2B5EF4-FFF2-40B4-BE49-F238E27FC236}">
                <a16:creationId xmlns:a16="http://schemas.microsoft.com/office/drawing/2014/main" id="{F2F20AB3-42FC-4373-AE30-A9D7E20A2C0E}"/>
              </a:ext>
            </a:extLst>
          </p:cNvPr>
          <p:cNvSpPr>
            <a:spLocks noGrp="1"/>
          </p:cNvSpPr>
          <p:nvPr>
            <p:ph type="subTitle" idx="1"/>
          </p:nvPr>
        </p:nvSpPr>
        <p:spPr>
          <a:xfrm>
            <a:off x="908117" y="3052386"/>
            <a:ext cx="9505507" cy="3741505"/>
          </a:xfrm>
        </p:spPr>
        <p:txBody>
          <a:bodyPr>
            <a:noAutofit/>
          </a:bodyPr>
          <a:lstStyle/>
          <a:p>
            <a:pPr algn="just"/>
            <a:r>
              <a:rPr lang="es-MX" sz="1800" b="1" cap="none" dirty="0">
                <a:solidFill>
                  <a:schemeClr val="bg1"/>
                </a:solidFill>
              </a:rPr>
              <a:t>Relación entre la Política Pública Nacional en materia de residuos sólidos y los esquemas de remuneración tarifaria</a:t>
            </a:r>
          </a:p>
          <a:p>
            <a:pPr algn="just"/>
            <a:r>
              <a:rPr lang="es-MX" sz="1800" b="1" cap="none" dirty="0">
                <a:solidFill>
                  <a:schemeClr val="bg1"/>
                </a:solidFill>
              </a:rPr>
              <a:t>Gestión Integral de Residuos Sólidos, Prestación del Servicio Público Domiciliario de Aseo y su Remuneración</a:t>
            </a:r>
          </a:p>
          <a:p>
            <a:pPr algn="just"/>
            <a:r>
              <a:rPr lang="es-MX" sz="1800" b="1" cap="none" dirty="0">
                <a:solidFill>
                  <a:schemeClr val="bg1"/>
                </a:solidFill>
              </a:rPr>
              <a:t>Objetivos y metas trazadas por el país en materia de gestión integral de residuos sólidos</a:t>
            </a:r>
          </a:p>
          <a:p>
            <a:pPr algn="just"/>
            <a:r>
              <a:rPr lang="es-MX" sz="1800" b="1" cap="none" dirty="0">
                <a:solidFill>
                  <a:schemeClr val="bg1"/>
                </a:solidFill>
              </a:rPr>
              <a:t>Cambio Climático</a:t>
            </a:r>
          </a:p>
          <a:p>
            <a:pPr algn="just"/>
            <a:r>
              <a:rPr lang="es-MX" sz="1800" b="1" cap="none" dirty="0">
                <a:solidFill>
                  <a:schemeClr val="bg1"/>
                </a:solidFill>
              </a:rPr>
              <a:t>Huella de Carbono</a:t>
            </a:r>
          </a:p>
          <a:p>
            <a:pPr algn="just"/>
            <a:r>
              <a:rPr lang="es-MX" sz="1800" b="1" cap="none" dirty="0">
                <a:solidFill>
                  <a:schemeClr val="bg1"/>
                </a:solidFill>
              </a:rPr>
              <a:t>Mercados actuales de Carbono</a:t>
            </a:r>
            <a:endParaRPr lang="es-CO" sz="1800" b="1" cap="none" dirty="0">
              <a:solidFill>
                <a:schemeClr val="bg1"/>
              </a:solidFill>
            </a:endParaRPr>
          </a:p>
        </p:txBody>
      </p:sp>
      <p:pic>
        <p:nvPicPr>
          <p:cNvPr id="4" name="Imagen 3">
            <a:extLst>
              <a:ext uri="{FF2B5EF4-FFF2-40B4-BE49-F238E27FC236}">
                <a16:creationId xmlns:a16="http://schemas.microsoft.com/office/drawing/2014/main" id="{C840FCED-5373-4917-9F7F-9D0BAB14BE43}"/>
              </a:ext>
            </a:extLst>
          </p:cNvPr>
          <p:cNvPicPr>
            <a:picLocks noChangeAspect="1"/>
          </p:cNvPicPr>
          <p:nvPr/>
        </p:nvPicPr>
        <p:blipFill>
          <a:blip r:embed="rId2"/>
          <a:stretch>
            <a:fillRect/>
          </a:stretch>
        </p:blipFill>
        <p:spPr>
          <a:xfrm>
            <a:off x="205471" y="127451"/>
            <a:ext cx="1997419" cy="994912"/>
          </a:xfrm>
          <a:prstGeom prst="rect">
            <a:avLst/>
          </a:prstGeom>
        </p:spPr>
      </p:pic>
      <p:pic>
        <p:nvPicPr>
          <p:cNvPr id="5" name="Imagen 4">
            <a:extLst>
              <a:ext uri="{FF2B5EF4-FFF2-40B4-BE49-F238E27FC236}">
                <a16:creationId xmlns:a16="http://schemas.microsoft.com/office/drawing/2014/main" id="{2C09FE09-CBAC-4861-82EC-0D9D8223154C}"/>
              </a:ext>
            </a:extLst>
          </p:cNvPr>
          <p:cNvPicPr>
            <a:picLocks noChangeAspect="1"/>
          </p:cNvPicPr>
          <p:nvPr/>
        </p:nvPicPr>
        <p:blipFill>
          <a:blip r:embed="rId3"/>
          <a:stretch>
            <a:fillRect/>
          </a:stretch>
        </p:blipFill>
        <p:spPr>
          <a:xfrm>
            <a:off x="8840720" y="466397"/>
            <a:ext cx="3145809" cy="317019"/>
          </a:xfrm>
          <a:prstGeom prst="rect">
            <a:avLst/>
          </a:prstGeom>
        </p:spPr>
      </p:pic>
    </p:spTree>
    <p:extLst>
      <p:ext uri="{BB962C8B-B14F-4D97-AF65-F5344CB8AC3E}">
        <p14:creationId xmlns:p14="http://schemas.microsoft.com/office/powerpoint/2010/main" val="167379564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D876B36-C770-4D4C-9278-7D9242C50465}"/>
              </a:ext>
            </a:extLst>
          </p:cNvPr>
          <p:cNvSpPr>
            <a:spLocks noGrp="1"/>
          </p:cNvSpPr>
          <p:nvPr>
            <p:ph type="ctrTitle"/>
          </p:nvPr>
        </p:nvSpPr>
        <p:spPr>
          <a:xfrm>
            <a:off x="450111" y="1273772"/>
            <a:ext cx="9144000" cy="687166"/>
          </a:xfrm>
        </p:spPr>
        <p:txBody>
          <a:bodyPr>
            <a:noAutofit/>
          </a:bodyPr>
          <a:lstStyle/>
          <a:p>
            <a:pPr marL="1143000" lvl="0" indent="-1143000" algn="l">
              <a:buFont typeface="+mj-lt"/>
              <a:buAutoNum type="arabicPeriod" startAt="3"/>
            </a:pPr>
            <a:r>
              <a:rPr lang="es-CO" sz="4000" b="1" dirty="0"/>
              <a:t>Marco Teórico</a:t>
            </a:r>
            <a:endParaRPr lang="es-CO" sz="4000" dirty="0"/>
          </a:p>
        </p:txBody>
      </p:sp>
      <p:sp>
        <p:nvSpPr>
          <p:cNvPr id="3" name="Subtítulo 2">
            <a:extLst>
              <a:ext uri="{FF2B5EF4-FFF2-40B4-BE49-F238E27FC236}">
                <a16:creationId xmlns:a16="http://schemas.microsoft.com/office/drawing/2014/main" id="{F2F20AB3-42FC-4373-AE30-A9D7E20A2C0E}"/>
              </a:ext>
            </a:extLst>
          </p:cNvPr>
          <p:cNvSpPr>
            <a:spLocks noGrp="1"/>
          </p:cNvSpPr>
          <p:nvPr>
            <p:ph type="subTitle" idx="1"/>
          </p:nvPr>
        </p:nvSpPr>
        <p:spPr>
          <a:xfrm>
            <a:off x="1204180" y="3487479"/>
            <a:ext cx="9505507" cy="2556472"/>
          </a:xfrm>
        </p:spPr>
        <p:txBody>
          <a:bodyPr>
            <a:noAutofit/>
          </a:bodyPr>
          <a:lstStyle/>
          <a:p>
            <a:pPr algn="just"/>
            <a:r>
              <a:rPr lang="es-CO" sz="1800" cap="none" dirty="0">
                <a:solidFill>
                  <a:schemeClr val="bg1"/>
                </a:solidFill>
              </a:rPr>
              <a:t>Relación entre política pública nacional en materia de residuos sólidos y los esquemas de remuneración tarifaria.</a:t>
            </a:r>
          </a:p>
          <a:p>
            <a:pPr algn="just"/>
            <a:r>
              <a:rPr lang="es-CO" sz="1800" cap="none" dirty="0">
                <a:solidFill>
                  <a:schemeClr val="bg1"/>
                </a:solidFill>
              </a:rPr>
              <a:t>Evolución desde el siglo XVIII del servicio a nivel américa.</a:t>
            </a:r>
          </a:p>
          <a:p>
            <a:pPr algn="just"/>
            <a:r>
              <a:rPr lang="es-CO" sz="1800" cap="none" dirty="0">
                <a:solidFill>
                  <a:schemeClr val="bg1"/>
                </a:solidFill>
              </a:rPr>
              <a:t>1930: El 80% de los residuos se incineraban generando un alto problema de calidad de aire.</a:t>
            </a:r>
          </a:p>
          <a:p>
            <a:pPr algn="just"/>
            <a:r>
              <a:rPr lang="es-CO" sz="1800" cap="none" dirty="0">
                <a:solidFill>
                  <a:schemeClr val="bg1"/>
                </a:solidFill>
              </a:rPr>
              <a:t>1940-1945: Estados Unidos empieza con la construcción de Rellenos Sanitarios que posteriormente se extendió en toda América.</a:t>
            </a:r>
            <a:endParaRPr lang="es-CO" sz="1800" b="1" cap="none" dirty="0">
              <a:solidFill>
                <a:schemeClr val="bg1"/>
              </a:solidFill>
            </a:endParaRPr>
          </a:p>
          <a:p>
            <a:pPr marL="457200" indent="-457200" algn="just">
              <a:buFont typeface="+mj-lt"/>
              <a:buAutoNum type="arabicPeriod"/>
            </a:pPr>
            <a:endParaRPr lang="es-CO" sz="1800" b="1" cap="none" dirty="0">
              <a:solidFill>
                <a:schemeClr val="bg1"/>
              </a:solidFill>
            </a:endParaRPr>
          </a:p>
        </p:txBody>
      </p:sp>
      <p:pic>
        <p:nvPicPr>
          <p:cNvPr id="4" name="Imagen 3">
            <a:extLst>
              <a:ext uri="{FF2B5EF4-FFF2-40B4-BE49-F238E27FC236}">
                <a16:creationId xmlns:a16="http://schemas.microsoft.com/office/drawing/2014/main" id="{C840FCED-5373-4917-9F7F-9D0BAB14BE43}"/>
              </a:ext>
            </a:extLst>
          </p:cNvPr>
          <p:cNvPicPr>
            <a:picLocks noChangeAspect="1"/>
          </p:cNvPicPr>
          <p:nvPr/>
        </p:nvPicPr>
        <p:blipFill>
          <a:blip r:embed="rId2"/>
          <a:stretch>
            <a:fillRect/>
          </a:stretch>
        </p:blipFill>
        <p:spPr>
          <a:xfrm>
            <a:off x="205471" y="127451"/>
            <a:ext cx="1997419" cy="994912"/>
          </a:xfrm>
          <a:prstGeom prst="rect">
            <a:avLst/>
          </a:prstGeom>
        </p:spPr>
      </p:pic>
      <p:pic>
        <p:nvPicPr>
          <p:cNvPr id="5" name="Imagen 4">
            <a:extLst>
              <a:ext uri="{FF2B5EF4-FFF2-40B4-BE49-F238E27FC236}">
                <a16:creationId xmlns:a16="http://schemas.microsoft.com/office/drawing/2014/main" id="{2C09FE09-CBAC-4861-82EC-0D9D8223154C}"/>
              </a:ext>
            </a:extLst>
          </p:cNvPr>
          <p:cNvPicPr>
            <a:picLocks noChangeAspect="1"/>
          </p:cNvPicPr>
          <p:nvPr/>
        </p:nvPicPr>
        <p:blipFill>
          <a:blip r:embed="rId3"/>
          <a:stretch>
            <a:fillRect/>
          </a:stretch>
        </p:blipFill>
        <p:spPr>
          <a:xfrm>
            <a:off x="8840720" y="466397"/>
            <a:ext cx="3145809" cy="317019"/>
          </a:xfrm>
          <a:prstGeom prst="rect">
            <a:avLst/>
          </a:prstGeom>
        </p:spPr>
      </p:pic>
      <p:sp>
        <p:nvSpPr>
          <p:cNvPr id="6" name="Rectángulo 5">
            <a:extLst>
              <a:ext uri="{FF2B5EF4-FFF2-40B4-BE49-F238E27FC236}">
                <a16:creationId xmlns:a16="http://schemas.microsoft.com/office/drawing/2014/main" id="{C8BD0D38-E7D5-4E36-A905-80D24C86CF9E}"/>
              </a:ext>
            </a:extLst>
          </p:cNvPr>
          <p:cNvSpPr/>
          <p:nvPr/>
        </p:nvSpPr>
        <p:spPr>
          <a:xfrm>
            <a:off x="-88607" y="2451294"/>
            <a:ext cx="11773788" cy="646331"/>
          </a:xfrm>
          <a:prstGeom prst="rect">
            <a:avLst/>
          </a:prstGeom>
        </p:spPr>
        <p:txBody>
          <a:bodyPr wrap="square">
            <a:spAutoFit/>
          </a:bodyPr>
          <a:lstStyle/>
          <a:p>
            <a:pPr lvl="1" algn="just"/>
            <a:r>
              <a:rPr lang="es-CO" b="1" dirty="0"/>
              <a:t>3.1 Relación entre la Política Pública Nacional en materia de residuos sólidos y los esquemas de remuneración tarifaria.</a:t>
            </a:r>
            <a:endParaRPr lang="es-CO" dirty="0"/>
          </a:p>
        </p:txBody>
      </p:sp>
    </p:spTree>
    <p:extLst>
      <p:ext uri="{BB962C8B-B14F-4D97-AF65-F5344CB8AC3E}">
        <p14:creationId xmlns:p14="http://schemas.microsoft.com/office/powerpoint/2010/main" val="398687913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ítulo 2">
            <a:extLst>
              <a:ext uri="{FF2B5EF4-FFF2-40B4-BE49-F238E27FC236}">
                <a16:creationId xmlns:a16="http://schemas.microsoft.com/office/drawing/2014/main" id="{F2F20AB3-42FC-4373-AE30-A9D7E20A2C0E}"/>
              </a:ext>
            </a:extLst>
          </p:cNvPr>
          <p:cNvSpPr>
            <a:spLocks noGrp="1"/>
          </p:cNvSpPr>
          <p:nvPr>
            <p:ph type="subTitle" idx="1"/>
          </p:nvPr>
        </p:nvSpPr>
        <p:spPr>
          <a:xfrm>
            <a:off x="1049077" y="3215636"/>
            <a:ext cx="9988751" cy="3025826"/>
          </a:xfrm>
        </p:spPr>
        <p:txBody>
          <a:bodyPr>
            <a:noAutofit/>
          </a:bodyPr>
          <a:lstStyle/>
          <a:p>
            <a:pPr marL="285750" indent="-285750" algn="just">
              <a:buFont typeface="Arial" panose="020B0604020202020204" pitchFamily="34" charset="0"/>
              <a:buChar char="•"/>
            </a:pPr>
            <a:r>
              <a:rPr lang="es-CO" sz="1800" cap="none" dirty="0">
                <a:solidFill>
                  <a:schemeClr val="bg1"/>
                </a:solidFill>
              </a:rPr>
              <a:t>Decreto 1713 de 2002.</a:t>
            </a:r>
          </a:p>
          <a:p>
            <a:pPr marL="285750" lvl="0" indent="-285750" algn="just">
              <a:buFont typeface="Arial" panose="020B0604020202020204" pitchFamily="34" charset="0"/>
              <a:buChar char="•"/>
            </a:pPr>
            <a:r>
              <a:rPr lang="es-CO" sz="1800" cap="none" dirty="0">
                <a:solidFill>
                  <a:schemeClr val="bg1"/>
                </a:solidFill>
              </a:rPr>
              <a:t>Resolución 1045 de 2003.</a:t>
            </a:r>
          </a:p>
          <a:p>
            <a:pPr marL="285750" lvl="0" indent="-285750" algn="just">
              <a:buFont typeface="Arial" panose="020B0604020202020204" pitchFamily="34" charset="0"/>
              <a:buChar char="•"/>
            </a:pPr>
            <a:r>
              <a:rPr lang="es-CO" sz="1800" cap="none" dirty="0">
                <a:solidFill>
                  <a:schemeClr val="bg1"/>
                </a:solidFill>
              </a:rPr>
              <a:t>Resolución 1390 de 2005.</a:t>
            </a:r>
          </a:p>
          <a:p>
            <a:pPr marL="285750" lvl="0" indent="-285750" algn="just">
              <a:buFont typeface="Arial" panose="020B0604020202020204" pitchFamily="34" charset="0"/>
              <a:buChar char="•"/>
            </a:pPr>
            <a:r>
              <a:rPr lang="es-CO" sz="1800" cap="none" dirty="0" err="1">
                <a:solidFill>
                  <a:schemeClr val="bg1"/>
                </a:solidFill>
              </a:rPr>
              <a:t>Conpes</a:t>
            </a:r>
            <a:r>
              <a:rPr lang="es-CO" sz="1800" cap="none" dirty="0">
                <a:solidFill>
                  <a:schemeClr val="bg1"/>
                </a:solidFill>
              </a:rPr>
              <a:t> 3530 de 2008</a:t>
            </a:r>
          </a:p>
          <a:p>
            <a:pPr algn="just"/>
            <a:endParaRPr lang="es-CO" sz="1800" dirty="0">
              <a:solidFill>
                <a:schemeClr val="bg1"/>
              </a:solidFill>
            </a:endParaRPr>
          </a:p>
          <a:p>
            <a:pPr algn="just"/>
            <a:r>
              <a:rPr lang="es-CO" sz="1800" cap="none" dirty="0">
                <a:solidFill>
                  <a:schemeClr val="bg1"/>
                </a:solidFill>
              </a:rPr>
              <a:t>La estrategia funcionó ya que según la misma SSPD para el año 2015, la tasa de disposición inadecuada pasó del 9,01% (2008) al 2,16%. El objetivo fue cumplido pero quedó el país en el ranking de los países con más rellenos en el mundo:</a:t>
            </a:r>
          </a:p>
          <a:p>
            <a:pPr algn="just"/>
            <a:r>
              <a:rPr lang="es-CO" sz="1800" dirty="0">
                <a:solidFill>
                  <a:schemeClr val="bg1"/>
                </a:solidFill>
              </a:rPr>
              <a:t> </a:t>
            </a:r>
          </a:p>
          <a:p>
            <a:pPr marL="457200" indent="-457200" algn="just">
              <a:buFont typeface="+mj-lt"/>
              <a:buAutoNum type="arabicPeriod"/>
            </a:pPr>
            <a:endParaRPr lang="es-CO" sz="1800" b="1" dirty="0">
              <a:solidFill>
                <a:schemeClr val="bg1"/>
              </a:solidFill>
            </a:endParaRPr>
          </a:p>
          <a:p>
            <a:pPr marL="457200" indent="-457200" algn="just">
              <a:buFont typeface="+mj-lt"/>
              <a:buAutoNum type="arabicPeriod"/>
            </a:pPr>
            <a:endParaRPr lang="es-CO" sz="1800" b="1" dirty="0">
              <a:solidFill>
                <a:schemeClr val="bg1"/>
              </a:solidFill>
            </a:endParaRPr>
          </a:p>
        </p:txBody>
      </p:sp>
      <p:pic>
        <p:nvPicPr>
          <p:cNvPr id="4" name="Imagen 3">
            <a:extLst>
              <a:ext uri="{FF2B5EF4-FFF2-40B4-BE49-F238E27FC236}">
                <a16:creationId xmlns:a16="http://schemas.microsoft.com/office/drawing/2014/main" id="{C840FCED-5373-4917-9F7F-9D0BAB14BE43}"/>
              </a:ext>
            </a:extLst>
          </p:cNvPr>
          <p:cNvPicPr>
            <a:picLocks noChangeAspect="1"/>
          </p:cNvPicPr>
          <p:nvPr/>
        </p:nvPicPr>
        <p:blipFill>
          <a:blip r:embed="rId2"/>
          <a:stretch>
            <a:fillRect/>
          </a:stretch>
        </p:blipFill>
        <p:spPr>
          <a:xfrm>
            <a:off x="205471" y="127451"/>
            <a:ext cx="1997419" cy="994912"/>
          </a:xfrm>
          <a:prstGeom prst="rect">
            <a:avLst/>
          </a:prstGeom>
        </p:spPr>
      </p:pic>
      <p:pic>
        <p:nvPicPr>
          <p:cNvPr id="5" name="Imagen 4">
            <a:extLst>
              <a:ext uri="{FF2B5EF4-FFF2-40B4-BE49-F238E27FC236}">
                <a16:creationId xmlns:a16="http://schemas.microsoft.com/office/drawing/2014/main" id="{2C09FE09-CBAC-4861-82EC-0D9D8223154C}"/>
              </a:ext>
            </a:extLst>
          </p:cNvPr>
          <p:cNvPicPr>
            <a:picLocks noChangeAspect="1"/>
          </p:cNvPicPr>
          <p:nvPr/>
        </p:nvPicPr>
        <p:blipFill>
          <a:blip r:embed="rId3"/>
          <a:stretch>
            <a:fillRect/>
          </a:stretch>
        </p:blipFill>
        <p:spPr>
          <a:xfrm>
            <a:off x="8840720" y="466397"/>
            <a:ext cx="3145809" cy="317019"/>
          </a:xfrm>
          <a:prstGeom prst="rect">
            <a:avLst/>
          </a:prstGeom>
        </p:spPr>
      </p:pic>
      <p:sp>
        <p:nvSpPr>
          <p:cNvPr id="2" name="Rectángulo 1">
            <a:extLst>
              <a:ext uri="{FF2B5EF4-FFF2-40B4-BE49-F238E27FC236}">
                <a16:creationId xmlns:a16="http://schemas.microsoft.com/office/drawing/2014/main" id="{673EFEA6-4AFC-4757-9A49-A6AF54744BD5}"/>
              </a:ext>
            </a:extLst>
          </p:cNvPr>
          <p:cNvSpPr/>
          <p:nvPr/>
        </p:nvSpPr>
        <p:spPr>
          <a:xfrm>
            <a:off x="1049077" y="1122363"/>
            <a:ext cx="10285229" cy="1754326"/>
          </a:xfrm>
          <a:prstGeom prst="rect">
            <a:avLst/>
          </a:prstGeom>
        </p:spPr>
        <p:txBody>
          <a:bodyPr wrap="square">
            <a:spAutoFit/>
          </a:bodyPr>
          <a:lstStyle/>
          <a:p>
            <a:pPr algn="just"/>
            <a:r>
              <a:rPr lang="es-CO" dirty="0"/>
              <a:t>Para Colombia, según informe de SSPD Año 2008, generación de 25.079 Toneladas/día de las cuales, el 9,01% se disponían en forma inadecuada (botaderos a cielo abierto, cuerpos de agua, incineración, </a:t>
            </a:r>
            <a:r>
              <a:rPr lang="es-CO" dirty="0" err="1"/>
              <a:t>etc</a:t>
            </a:r>
            <a:r>
              <a:rPr lang="es-CO" dirty="0"/>
              <a:t>). De esta manera, se puede deducir que toda la Política Pública Nacional y su normatividad, evolucionada desde el año 2002 con la expedición del Decreto 1713 de 2002, </a:t>
            </a:r>
            <a:r>
              <a:rPr lang="es-CO" b="1" u="sng" dirty="0"/>
              <a:t>se encaminó fue a disminuir las tasas de disposición inadecuada de residuos sólidos, eliminando botaderos clandestinos y fomentando la regionalización en la actividad de disposición final</a:t>
            </a:r>
            <a:r>
              <a:rPr lang="es-CO" dirty="0"/>
              <a:t>.</a:t>
            </a:r>
          </a:p>
        </p:txBody>
      </p:sp>
    </p:spTree>
    <p:extLst>
      <p:ext uri="{BB962C8B-B14F-4D97-AF65-F5344CB8AC3E}">
        <p14:creationId xmlns:p14="http://schemas.microsoft.com/office/powerpoint/2010/main" val="165101131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ítulo 2">
            <a:extLst>
              <a:ext uri="{FF2B5EF4-FFF2-40B4-BE49-F238E27FC236}">
                <a16:creationId xmlns:a16="http://schemas.microsoft.com/office/drawing/2014/main" id="{F2F20AB3-42FC-4373-AE30-A9D7E20A2C0E}"/>
              </a:ext>
            </a:extLst>
          </p:cNvPr>
          <p:cNvSpPr>
            <a:spLocks noGrp="1"/>
          </p:cNvSpPr>
          <p:nvPr>
            <p:ph type="subTitle" idx="1"/>
          </p:nvPr>
        </p:nvSpPr>
        <p:spPr>
          <a:xfrm>
            <a:off x="728869" y="1918312"/>
            <a:ext cx="10734261" cy="4812237"/>
          </a:xfrm>
        </p:spPr>
        <p:txBody>
          <a:bodyPr>
            <a:normAutofit/>
          </a:bodyPr>
          <a:lstStyle/>
          <a:p>
            <a:pPr algn="l"/>
            <a:r>
              <a:rPr lang="es-CO" dirty="0"/>
              <a:t> </a:t>
            </a:r>
            <a:endParaRPr lang="es-CO" sz="2000" dirty="0"/>
          </a:p>
          <a:p>
            <a:pPr marL="457200" indent="-457200" algn="l">
              <a:buFont typeface="+mj-lt"/>
              <a:buAutoNum type="arabicPeriod"/>
            </a:pPr>
            <a:endParaRPr lang="es-CO" b="1" dirty="0"/>
          </a:p>
          <a:p>
            <a:pPr marL="457200" indent="-457200" algn="l">
              <a:buFont typeface="+mj-lt"/>
              <a:buAutoNum type="arabicPeriod"/>
            </a:pPr>
            <a:endParaRPr lang="es-CO" b="1" dirty="0"/>
          </a:p>
        </p:txBody>
      </p:sp>
      <p:pic>
        <p:nvPicPr>
          <p:cNvPr id="4" name="Imagen 3">
            <a:extLst>
              <a:ext uri="{FF2B5EF4-FFF2-40B4-BE49-F238E27FC236}">
                <a16:creationId xmlns:a16="http://schemas.microsoft.com/office/drawing/2014/main" id="{C840FCED-5373-4917-9F7F-9D0BAB14BE43}"/>
              </a:ext>
            </a:extLst>
          </p:cNvPr>
          <p:cNvPicPr>
            <a:picLocks noChangeAspect="1"/>
          </p:cNvPicPr>
          <p:nvPr/>
        </p:nvPicPr>
        <p:blipFill>
          <a:blip r:embed="rId2"/>
          <a:stretch>
            <a:fillRect/>
          </a:stretch>
        </p:blipFill>
        <p:spPr>
          <a:xfrm>
            <a:off x="205471" y="127451"/>
            <a:ext cx="1997419" cy="994912"/>
          </a:xfrm>
          <a:prstGeom prst="rect">
            <a:avLst/>
          </a:prstGeom>
        </p:spPr>
      </p:pic>
      <p:pic>
        <p:nvPicPr>
          <p:cNvPr id="5" name="Imagen 4">
            <a:extLst>
              <a:ext uri="{FF2B5EF4-FFF2-40B4-BE49-F238E27FC236}">
                <a16:creationId xmlns:a16="http://schemas.microsoft.com/office/drawing/2014/main" id="{2C09FE09-CBAC-4861-82EC-0D9D8223154C}"/>
              </a:ext>
            </a:extLst>
          </p:cNvPr>
          <p:cNvPicPr>
            <a:picLocks noChangeAspect="1"/>
          </p:cNvPicPr>
          <p:nvPr/>
        </p:nvPicPr>
        <p:blipFill>
          <a:blip r:embed="rId3"/>
          <a:stretch>
            <a:fillRect/>
          </a:stretch>
        </p:blipFill>
        <p:spPr>
          <a:xfrm>
            <a:off x="8840720" y="466397"/>
            <a:ext cx="3145809" cy="317019"/>
          </a:xfrm>
          <a:prstGeom prst="rect">
            <a:avLst/>
          </a:prstGeom>
        </p:spPr>
      </p:pic>
      <p:pic>
        <p:nvPicPr>
          <p:cNvPr id="6" name="Imagen 5">
            <a:extLst>
              <a:ext uri="{FF2B5EF4-FFF2-40B4-BE49-F238E27FC236}">
                <a16:creationId xmlns:a16="http://schemas.microsoft.com/office/drawing/2014/main" id="{C138115E-CEA1-4C7E-86DF-4C41434DC745}"/>
              </a:ext>
            </a:extLst>
          </p:cNvPr>
          <p:cNvPicPr/>
          <p:nvPr/>
        </p:nvPicPr>
        <p:blipFill>
          <a:blip r:embed="rId4"/>
          <a:stretch>
            <a:fillRect/>
          </a:stretch>
        </p:blipFill>
        <p:spPr>
          <a:xfrm>
            <a:off x="1063763" y="1737035"/>
            <a:ext cx="4537401" cy="2937362"/>
          </a:xfrm>
          <a:prstGeom prst="rect">
            <a:avLst/>
          </a:prstGeom>
          <a:ln>
            <a:solidFill>
              <a:schemeClr val="tx1"/>
            </a:solidFill>
          </a:ln>
        </p:spPr>
      </p:pic>
      <p:sp>
        <p:nvSpPr>
          <p:cNvPr id="7" name="Rectángulo 6">
            <a:extLst>
              <a:ext uri="{FF2B5EF4-FFF2-40B4-BE49-F238E27FC236}">
                <a16:creationId xmlns:a16="http://schemas.microsoft.com/office/drawing/2014/main" id="{08F4C525-9924-4D59-A309-4363A37160F8}"/>
              </a:ext>
            </a:extLst>
          </p:cNvPr>
          <p:cNvSpPr/>
          <p:nvPr/>
        </p:nvSpPr>
        <p:spPr>
          <a:xfrm>
            <a:off x="5554991" y="1379217"/>
            <a:ext cx="5892748" cy="4821000"/>
          </a:xfrm>
          <a:prstGeom prst="rect">
            <a:avLst/>
          </a:prstGeom>
        </p:spPr>
        <p:txBody>
          <a:bodyPr wrap="square">
            <a:spAutoFit/>
          </a:bodyPr>
          <a:lstStyle/>
          <a:p>
            <a:pPr marL="914400" algn="just">
              <a:lnSpc>
                <a:spcPct val="107000"/>
              </a:lnSpc>
              <a:spcAft>
                <a:spcPts val="0"/>
              </a:spcAft>
            </a:pPr>
            <a:r>
              <a:rPr lang="es-CO" dirty="0">
                <a:ea typeface="Calibri" panose="020F0502020204030204" pitchFamily="34" charset="0"/>
                <a:cs typeface="Times New Roman" panose="02020603050405020304" pitchFamily="18" charset="0"/>
              </a:rPr>
              <a:t>Esto también se logró desde la misma señal económica de la regulación, ya que en la metodología tarifaria anterior (Resoluciones CRA 351 y 352 de 2005), se remuneraba a un mayor valor, la disposición final que el aprovechamiento:</a:t>
            </a:r>
          </a:p>
          <a:p>
            <a:pPr marL="914400" algn="just">
              <a:lnSpc>
                <a:spcPct val="107000"/>
              </a:lnSpc>
              <a:spcAft>
                <a:spcPts val="0"/>
              </a:spcAft>
            </a:pPr>
            <a:r>
              <a:rPr lang="es-CO" dirty="0">
                <a:ea typeface="Calibri" panose="020F0502020204030204" pitchFamily="34" charset="0"/>
                <a:cs typeface="Times New Roman" panose="02020603050405020304" pitchFamily="18" charset="0"/>
              </a:rPr>
              <a:t> </a:t>
            </a:r>
          </a:p>
          <a:p>
            <a:pPr marL="914400" algn="just">
              <a:lnSpc>
                <a:spcPct val="107000"/>
              </a:lnSpc>
              <a:spcAft>
                <a:spcPts val="0"/>
              </a:spcAft>
            </a:pPr>
            <a:r>
              <a:rPr lang="es-CO" dirty="0">
                <a:solidFill>
                  <a:schemeClr val="bg1"/>
                </a:solidFill>
                <a:ea typeface="Calibri" panose="020F0502020204030204" pitchFamily="34" charset="0"/>
                <a:cs typeface="Times New Roman" panose="02020603050405020304" pitchFamily="18" charset="0"/>
              </a:rPr>
              <a:t>CDT: 	$50.890/Tonelada ($ de Junio de 2004)</a:t>
            </a:r>
          </a:p>
          <a:p>
            <a:pPr marL="914400" algn="just">
              <a:lnSpc>
                <a:spcPct val="107000"/>
              </a:lnSpc>
              <a:spcAft>
                <a:spcPts val="0"/>
              </a:spcAft>
            </a:pPr>
            <a:r>
              <a:rPr lang="es-CO" dirty="0">
                <a:solidFill>
                  <a:schemeClr val="bg1"/>
                </a:solidFill>
                <a:ea typeface="Calibri" panose="020F0502020204030204" pitchFamily="34" charset="0"/>
                <a:cs typeface="Times New Roman" panose="02020603050405020304" pitchFamily="18" charset="0"/>
              </a:rPr>
              <a:t>CDT</a:t>
            </a:r>
            <a:r>
              <a:rPr lang="es-CO" baseline="-25000" dirty="0">
                <a:solidFill>
                  <a:schemeClr val="bg1"/>
                </a:solidFill>
                <a:ea typeface="Calibri" panose="020F0502020204030204" pitchFamily="34" charset="0"/>
                <a:cs typeface="Times New Roman" panose="02020603050405020304" pitchFamily="18" charset="0"/>
              </a:rPr>
              <a:t>A</a:t>
            </a:r>
            <a:r>
              <a:rPr lang="es-CO" dirty="0">
                <a:solidFill>
                  <a:schemeClr val="bg1"/>
                </a:solidFill>
                <a:ea typeface="Calibri" panose="020F0502020204030204" pitchFamily="34" charset="0"/>
                <a:cs typeface="Times New Roman" panose="02020603050405020304" pitchFamily="18" charset="0"/>
              </a:rPr>
              <a:t>: 	$11.910/Tonelada ($ de Junio de 2004)</a:t>
            </a:r>
          </a:p>
          <a:p>
            <a:pPr marL="914400" algn="just">
              <a:lnSpc>
                <a:spcPct val="107000"/>
              </a:lnSpc>
              <a:spcAft>
                <a:spcPts val="0"/>
              </a:spcAft>
            </a:pPr>
            <a:r>
              <a:rPr lang="es-CO" b="1" dirty="0">
                <a:solidFill>
                  <a:schemeClr val="bg1"/>
                </a:solidFill>
                <a:ea typeface="Calibri" panose="020F0502020204030204" pitchFamily="34" charset="0"/>
                <a:cs typeface="Times New Roman" panose="02020603050405020304" pitchFamily="18" charset="0"/>
              </a:rPr>
              <a:t> </a:t>
            </a:r>
            <a:endParaRPr lang="es-CO" dirty="0">
              <a:solidFill>
                <a:schemeClr val="bg1"/>
              </a:solidFill>
              <a:ea typeface="Calibri" panose="020F0502020204030204" pitchFamily="34" charset="0"/>
              <a:cs typeface="Times New Roman" panose="02020603050405020304" pitchFamily="18" charset="0"/>
            </a:endParaRPr>
          </a:p>
          <a:p>
            <a:pPr marL="914400" algn="just">
              <a:lnSpc>
                <a:spcPct val="107000"/>
              </a:lnSpc>
              <a:spcAft>
                <a:spcPts val="0"/>
              </a:spcAft>
            </a:pPr>
            <a:r>
              <a:rPr lang="es-CO" dirty="0">
                <a:solidFill>
                  <a:schemeClr val="bg1"/>
                </a:solidFill>
                <a:ea typeface="Calibri" panose="020F0502020204030204" pitchFamily="34" charset="0"/>
                <a:cs typeface="Times New Roman" panose="02020603050405020304" pitchFamily="18" charset="0"/>
              </a:rPr>
              <a:t>Como se puede notar, el Regulador (CRA) parte de los objetivos de la Política Pública Nacional y genera señales para hacer que los agentes se direccionen al camino que se desea migrar generando favorecimiento de la técnica de relleno sanitario y a su vez, cumpliendo con los objetivos nacionales.</a:t>
            </a:r>
            <a:endParaRPr lang="es-CO" dirty="0">
              <a:solidFill>
                <a:schemeClr val="bg1"/>
              </a:solidFill>
              <a:effectLst/>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91473528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ítulo 2">
            <a:extLst>
              <a:ext uri="{FF2B5EF4-FFF2-40B4-BE49-F238E27FC236}">
                <a16:creationId xmlns:a16="http://schemas.microsoft.com/office/drawing/2014/main" id="{F2F20AB3-42FC-4373-AE30-A9D7E20A2C0E}"/>
              </a:ext>
            </a:extLst>
          </p:cNvPr>
          <p:cNvSpPr>
            <a:spLocks noGrp="1"/>
          </p:cNvSpPr>
          <p:nvPr>
            <p:ph type="subTitle" idx="1"/>
          </p:nvPr>
        </p:nvSpPr>
        <p:spPr>
          <a:xfrm>
            <a:off x="1285344" y="1626781"/>
            <a:ext cx="9836311" cy="4380614"/>
          </a:xfrm>
        </p:spPr>
        <p:txBody>
          <a:bodyPr>
            <a:noAutofit/>
          </a:bodyPr>
          <a:lstStyle/>
          <a:p>
            <a:pPr algn="just"/>
            <a:endParaRPr lang="es-CO" sz="1800" dirty="0">
              <a:solidFill>
                <a:schemeClr val="tx1"/>
              </a:solidFill>
            </a:endParaRPr>
          </a:p>
          <a:p>
            <a:pPr algn="just"/>
            <a:r>
              <a:rPr lang="es-CO" sz="1800" cap="none" dirty="0">
                <a:solidFill>
                  <a:schemeClr val="tx1"/>
                </a:solidFill>
              </a:rPr>
              <a:t>Ahora hay nueva normatividad nacional en materia de residuos sólidos con metas diferentes:</a:t>
            </a:r>
          </a:p>
          <a:p>
            <a:pPr algn="just"/>
            <a:r>
              <a:rPr lang="es-CO" sz="1800" dirty="0"/>
              <a:t> </a:t>
            </a:r>
          </a:p>
          <a:p>
            <a:pPr algn="just"/>
            <a:endParaRPr lang="es-CO" sz="1800" dirty="0"/>
          </a:p>
          <a:p>
            <a:pPr marL="285750" lvl="0" indent="-285750" algn="just">
              <a:buFont typeface="Arial" panose="020B0604020202020204" pitchFamily="34" charset="0"/>
              <a:buChar char="•"/>
            </a:pPr>
            <a:r>
              <a:rPr lang="es-CO" sz="1800" cap="none" dirty="0">
                <a:solidFill>
                  <a:schemeClr val="bg1"/>
                </a:solidFill>
              </a:rPr>
              <a:t>Decreto 2981 de 2013 (Decreto 1077 de 2015)</a:t>
            </a:r>
          </a:p>
          <a:p>
            <a:pPr marL="285750" lvl="0" indent="-285750" algn="just">
              <a:buFont typeface="Arial" panose="020B0604020202020204" pitchFamily="34" charset="0"/>
              <a:buChar char="•"/>
            </a:pPr>
            <a:r>
              <a:rPr lang="es-CO" sz="1800" cap="none" dirty="0">
                <a:solidFill>
                  <a:schemeClr val="bg1"/>
                </a:solidFill>
              </a:rPr>
              <a:t>Resolución 0754 de 2014.</a:t>
            </a:r>
          </a:p>
          <a:p>
            <a:pPr marL="285750" lvl="0" indent="-285750" algn="just">
              <a:buFont typeface="Arial" panose="020B0604020202020204" pitchFamily="34" charset="0"/>
              <a:buChar char="•"/>
            </a:pPr>
            <a:r>
              <a:rPr lang="es-CO" sz="1800" cap="none" dirty="0">
                <a:solidFill>
                  <a:schemeClr val="bg1"/>
                </a:solidFill>
              </a:rPr>
              <a:t>Resolución CRA 720 de 2015.</a:t>
            </a:r>
          </a:p>
          <a:p>
            <a:pPr marL="285750" lvl="0" indent="-285750" algn="just">
              <a:buFont typeface="Arial" panose="020B0604020202020204" pitchFamily="34" charset="0"/>
              <a:buChar char="•"/>
            </a:pPr>
            <a:r>
              <a:rPr lang="es-CO" sz="1800" cap="none" dirty="0" err="1">
                <a:solidFill>
                  <a:schemeClr val="bg1"/>
                </a:solidFill>
              </a:rPr>
              <a:t>Conpes</a:t>
            </a:r>
            <a:r>
              <a:rPr lang="es-CO" sz="1800" cap="none" dirty="0">
                <a:solidFill>
                  <a:schemeClr val="bg1"/>
                </a:solidFill>
              </a:rPr>
              <a:t> 3874 de 2016.</a:t>
            </a:r>
          </a:p>
          <a:p>
            <a:pPr algn="just"/>
            <a:r>
              <a:rPr lang="es-CO" sz="1800" dirty="0">
                <a:solidFill>
                  <a:schemeClr val="bg1"/>
                </a:solidFill>
              </a:rPr>
              <a:t> </a:t>
            </a:r>
            <a:endParaRPr lang="es-CO" sz="1800" cap="none" dirty="0">
              <a:solidFill>
                <a:schemeClr val="bg1"/>
              </a:solidFill>
            </a:endParaRPr>
          </a:p>
          <a:p>
            <a:pPr algn="just"/>
            <a:r>
              <a:rPr lang="es-CO" sz="1800" cap="none" dirty="0">
                <a:solidFill>
                  <a:schemeClr val="bg1"/>
                </a:solidFill>
              </a:rPr>
              <a:t>Conforme a lo anterior la pregunta es… dados estos nuevos objetivos sectoriales, desprendidos incluso de compromisos internacionales, tiene la regulación los suficientes incentivos para hacer que los agentes económicos migren del MPCL al MEC?</a:t>
            </a:r>
          </a:p>
          <a:p>
            <a:pPr marL="457200" indent="-457200" algn="just">
              <a:buFont typeface="+mj-lt"/>
              <a:buAutoNum type="arabicPeriod"/>
            </a:pPr>
            <a:endParaRPr lang="es-CO" sz="1800" b="1" dirty="0"/>
          </a:p>
          <a:p>
            <a:pPr marL="457200" indent="-457200" algn="just">
              <a:buFont typeface="+mj-lt"/>
              <a:buAutoNum type="arabicPeriod"/>
            </a:pPr>
            <a:endParaRPr lang="es-CO" sz="1800" b="1" dirty="0"/>
          </a:p>
        </p:txBody>
      </p:sp>
      <p:pic>
        <p:nvPicPr>
          <p:cNvPr id="4" name="Imagen 3">
            <a:extLst>
              <a:ext uri="{FF2B5EF4-FFF2-40B4-BE49-F238E27FC236}">
                <a16:creationId xmlns:a16="http://schemas.microsoft.com/office/drawing/2014/main" id="{C840FCED-5373-4917-9F7F-9D0BAB14BE43}"/>
              </a:ext>
            </a:extLst>
          </p:cNvPr>
          <p:cNvPicPr>
            <a:picLocks noChangeAspect="1"/>
          </p:cNvPicPr>
          <p:nvPr/>
        </p:nvPicPr>
        <p:blipFill>
          <a:blip r:embed="rId2"/>
          <a:stretch>
            <a:fillRect/>
          </a:stretch>
        </p:blipFill>
        <p:spPr>
          <a:xfrm>
            <a:off x="205471" y="127451"/>
            <a:ext cx="1997419" cy="994912"/>
          </a:xfrm>
          <a:prstGeom prst="rect">
            <a:avLst/>
          </a:prstGeom>
        </p:spPr>
      </p:pic>
      <p:pic>
        <p:nvPicPr>
          <p:cNvPr id="5" name="Imagen 4">
            <a:extLst>
              <a:ext uri="{FF2B5EF4-FFF2-40B4-BE49-F238E27FC236}">
                <a16:creationId xmlns:a16="http://schemas.microsoft.com/office/drawing/2014/main" id="{2C09FE09-CBAC-4861-82EC-0D9D8223154C}"/>
              </a:ext>
            </a:extLst>
          </p:cNvPr>
          <p:cNvPicPr>
            <a:picLocks noChangeAspect="1"/>
          </p:cNvPicPr>
          <p:nvPr/>
        </p:nvPicPr>
        <p:blipFill>
          <a:blip r:embed="rId3"/>
          <a:stretch>
            <a:fillRect/>
          </a:stretch>
        </p:blipFill>
        <p:spPr>
          <a:xfrm>
            <a:off x="8840720" y="466397"/>
            <a:ext cx="3145809" cy="317019"/>
          </a:xfrm>
          <a:prstGeom prst="rect">
            <a:avLst/>
          </a:prstGeom>
        </p:spPr>
      </p:pic>
    </p:spTree>
    <p:extLst>
      <p:ext uri="{BB962C8B-B14F-4D97-AF65-F5344CB8AC3E}">
        <p14:creationId xmlns:p14="http://schemas.microsoft.com/office/powerpoint/2010/main" val="106986553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ítulo 2">
            <a:extLst>
              <a:ext uri="{FF2B5EF4-FFF2-40B4-BE49-F238E27FC236}">
                <a16:creationId xmlns:a16="http://schemas.microsoft.com/office/drawing/2014/main" id="{F2F20AB3-42FC-4373-AE30-A9D7E20A2C0E}"/>
              </a:ext>
            </a:extLst>
          </p:cNvPr>
          <p:cNvSpPr>
            <a:spLocks noGrp="1"/>
          </p:cNvSpPr>
          <p:nvPr>
            <p:ph type="subTitle" idx="1"/>
          </p:nvPr>
        </p:nvSpPr>
        <p:spPr>
          <a:xfrm>
            <a:off x="1190847" y="2140754"/>
            <a:ext cx="9771320" cy="3994232"/>
          </a:xfrm>
        </p:spPr>
        <p:txBody>
          <a:bodyPr>
            <a:noAutofit/>
          </a:bodyPr>
          <a:lstStyle/>
          <a:p>
            <a:pPr algn="just"/>
            <a:r>
              <a:rPr lang="es-CO" sz="1800" cap="none" dirty="0">
                <a:solidFill>
                  <a:schemeClr val="tx1"/>
                </a:solidFill>
              </a:rPr>
              <a:t>Según la carta política (artículos 365 a 370) la gestión integral de residuos sólidos en Colombia en “servicio público domiciliario de aseo”, lo que implica aplicación de la ley 142 de 1994 y sus Decretos Reglamentarios (especialmente el Decreto 2981 de 2013 compilado hoy en el Decreto 1077 de 2015).</a:t>
            </a:r>
          </a:p>
          <a:p>
            <a:pPr algn="just"/>
            <a:endParaRPr lang="es-CO" sz="1800" cap="none" dirty="0">
              <a:solidFill>
                <a:schemeClr val="tx1"/>
              </a:solidFill>
            </a:endParaRPr>
          </a:p>
          <a:p>
            <a:pPr algn="just"/>
            <a:r>
              <a:rPr lang="es-CO" sz="1800" cap="none" dirty="0">
                <a:solidFill>
                  <a:schemeClr val="bg1"/>
                </a:solidFill>
              </a:rPr>
              <a:t>En Colombia la institución que actúa como Policía Administrativa, es la Superintendencia de Servicios Públicos Domiciliarios encargada de la inspección, control y vigilancia de los servicios y sus prestadores y el que realiza la regulación, es la Comisión de Regulación de Agua Potable y Saneamiento Básico – CRA.</a:t>
            </a:r>
          </a:p>
          <a:p>
            <a:pPr algn="just"/>
            <a:endParaRPr lang="es-CO" sz="1800" cap="none" dirty="0">
              <a:solidFill>
                <a:schemeClr val="bg1"/>
              </a:solidFill>
            </a:endParaRPr>
          </a:p>
          <a:p>
            <a:pPr algn="just"/>
            <a:r>
              <a:rPr lang="es-CO" sz="1800" cap="none" dirty="0">
                <a:solidFill>
                  <a:schemeClr val="bg1"/>
                </a:solidFill>
              </a:rPr>
              <a:t>Los esquemas de remuneración actuales vigentes, son los siguientes:</a:t>
            </a:r>
          </a:p>
          <a:p>
            <a:pPr marL="285750" indent="-285750" algn="just">
              <a:buFont typeface="Arial" panose="020B0604020202020204" pitchFamily="34" charset="0"/>
              <a:buChar char="•"/>
            </a:pPr>
            <a:r>
              <a:rPr lang="es-CO" sz="1800" dirty="0">
                <a:solidFill>
                  <a:schemeClr val="bg1"/>
                </a:solidFill>
              </a:rPr>
              <a:t>R</a:t>
            </a:r>
            <a:r>
              <a:rPr lang="es-CO" sz="1800" cap="none" dirty="0">
                <a:solidFill>
                  <a:schemeClr val="bg1"/>
                </a:solidFill>
              </a:rPr>
              <a:t>esolución</a:t>
            </a:r>
            <a:r>
              <a:rPr lang="es-CO" sz="1800" dirty="0">
                <a:solidFill>
                  <a:schemeClr val="bg1"/>
                </a:solidFill>
              </a:rPr>
              <a:t> CRA 720 </a:t>
            </a:r>
            <a:r>
              <a:rPr lang="es-CO" sz="1800" cap="none" dirty="0">
                <a:solidFill>
                  <a:schemeClr val="bg1"/>
                </a:solidFill>
              </a:rPr>
              <a:t>de</a:t>
            </a:r>
            <a:r>
              <a:rPr lang="es-CO" sz="1800" dirty="0">
                <a:solidFill>
                  <a:schemeClr val="bg1"/>
                </a:solidFill>
              </a:rPr>
              <a:t> 2015: MT </a:t>
            </a:r>
            <a:r>
              <a:rPr lang="es-CO" sz="1800" cap="none" dirty="0">
                <a:solidFill>
                  <a:schemeClr val="bg1"/>
                </a:solidFill>
              </a:rPr>
              <a:t>para Grandes Prestadores</a:t>
            </a:r>
            <a:r>
              <a:rPr lang="es-CO" sz="1800" dirty="0">
                <a:solidFill>
                  <a:schemeClr val="bg1"/>
                </a:solidFill>
              </a:rPr>
              <a:t>.</a:t>
            </a:r>
          </a:p>
          <a:p>
            <a:pPr marL="285750" indent="-285750" algn="just">
              <a:buFont typeface="Arial" panose="020B0604020202020204" pitchFamily="34" charset="0"/>
              <a:buChar char="•"/>
            </a:pPr>
            <a:r>
              <a:rPr lang="es-CO" sz="1800" dirty="0">
                <a:solidFill>
                  <a:schemeClr val="bg1"/>
                </a:solidFill>
              </a:rPr>
              <a:t>R</a:t>
            </a:r>
            <a:r>
              <a:rPr lang="es-CO" sz="1800" cap="none" dirty="0">
                <a:solidFill>
                  <a:schemeClr val="bg1"/>
                </a:solidFill>
              </a:rPr>
              <a:t>esolución</a:t>
            </a:r>
            <a:r>
              <a:rPr lang="es-CO" sz="1800" dirty="0">
                <a:solidFill>
                  <a:schemeClr val="bg1"/>
                </a:solidFill>
              </a:rPr>
              <a:t> CRA 853 </a:t>
            </a:r>
            <a:r>
              <a:rPr lang="es-CO" sz="1800" cap="none" dirty="0">
                <a:solidFill>
                  <a:schemeClr val="bg1"/>
                </a:solidFill>
              </a:rPr>
              <a:t>de</a:t>
            </a:r>
            <a:r>
              <a:rPr lang="es-CO" sz="1800" dirty="0">
                <a:solidFill>
                  <a:schemeClr val="bg1"/>
                </a:solidFill>
              </a:rPr>
              <a:t> 2018:	MT </a:t>
            </a:r>
            <a:r>
              <a:rPr lang="es-CO" sz="1800" cap="none" dirty="0">
                <a:solidFill>
                  <a:schemeClr val="bg1"/>
                </a:solidFill>
              </a:rPr>
              <a:t>para Pequeños Prestadores</a:t>
            </a:r>
            <a:r>
              <a:rPr lang="es-CO" sz="1800" dirty="0">
                <a:solidFill>
                  <a:schemeClr val="bg1"/>
                </a:solidFill>
              </a:rPr>
              <a:t>.</a:t>
            </a:r>
          </a:p>
          <a:p>
            <a:pPr algn="just"/>
            <a:r>
              <a:rPr lang="es-CO" sz="1800" dirty="0"/>
              <a:t> </a:t>
            </a:r>
          </a:p>
          <a:p>
            <a:pPr marL="457200" indent="-457200" algn="just">
              <a:buFont typeface="+mj-lt"/>
              <a:buAutoNum type="arabicPeriod"/>
            </a:pPr>
            <a:endParaRPr lang="es-CO" sz="1800" b="1" dirty="0"/>
          </a:p>
          <a:p>
            <a:pPr marL="457200" indent="-457200" algn="just">
              <a:buFont typeface="+mj-lt"/>
              <a:buAutoNum type="arabicPeriod"/>
            </a:pPr>
            <a:endParaRPr lang="es-CO" sz="1800" b="1" dirty="0"/>
          </a:p>
        </p:txBody>
      </p:sp>
      <p:pic>
        <p:nvPicPr>
          <p:cNvPr id="4" name="Imagen 3">
            <a:extLst>
              <a:ext uri="{FF2B5EF4-FFF2-40B4-BE49-F238E27FC236}">
                <a16:creationId xmlns:a16="http://schemas.microsoft.com/office/drawing/2014/main" id="{C840FCED-5373-4917-9F7F-9D0BAB14BE43}"/>
              </a:ext>
            </a:extLst>
          </p:cNvPr>
          <p:cNvPicPr>
            <a:picLocks noChangeAspect="1"/>
          </p:cNvPicPr>
          <p:nvPr/>
        </p:nvPicPr>
        <p:blipFill>
          <a:blip r:embed="rId2"/>
          <a:stretch>
            <a:fillRect/>
          </a:stretch>
        </p:blipFill>
        <p:spPr>
          <a:xfrm>
            <a:off x="205471" y="127451"/>
            <a:ext cx="1997419" cy="994912"/>
          </a:xfrm>
          <a:prstGeom prst="rect">
            <a:avLst/>
          </a:prstGeom>
        </p:spPr>
      </p:pic>
      <p:pic>
        <p:nvPicPr>
          <p:cNvPr id="5" name="Imagen 4">
            <a:extLst>
              <a:ext uri="{FF2B5EF4-FFF2-40B4-BE49-F238E27FC236}">
                <a16:creationId xmlns:a16="http://schemas.microsoft.com/office/drawing/2014/main" id="{2C09FE09-CBAC-4861-82EC-0D9D8223154C}"/>
              </a:ext>
            </a:extLst>
          </p:cNvPr>
          <p:cNvPicPr>
            <a:picLocks noChangeAspect="1"/>
          </p:cNvPicPr>
          <p:nvPr/>
        </p:nvPicPr>
        <p:blipFill>
          <a:blip r:embed="rId3"/>
          <a:stretch>
            <a:fillRect/>
          </a:stretch>
        </p:blipFill>
        <p:spPr>
          <a:xfrm>
            <a:off x="8840720" y="466397"/>
            <a:ext cx="3145809" cy="317019"/>
          </a:xfrm>
          <a:prstGeom prst="rect">
            <a:avLst/>
          </a:prstGeom>
        </p:spPr>
      </p:pic>
      <p:sp>
        <p:nvSpPr>
          <p:cNvPr id="8" name="Rectángulo 7">
            <a:extLst>
              <a:ext uri="{FF2B5EF4-FFF2-40B4-BE49-F238E27FC236}">
                <a16:creationId xmlns:a16="http://schemas.microsoft.com/office/drawing/2014/main" id="{074E1038-CD59-433F-987A-77B4C19E63D7}"/>
              </a:ext>
            </a:extLst>
          </p:cNvPr>
          <p:cNvSpPr/>
          <p:nvPr/>
        </p:nvSpPr>
        <p:spPr>
          <a:xfrm>
            <a:off x="-103747" y="1217424"/>
            <a:ext cx="11746398" cy="923330"/>
          </a:xfrm>
          <a:prstGeom prst="rect">
            <a:avLst/>
          </a:prstGeom>
        </p:spPr>
        <p:txBody>
          <a:bodyPr wrap="square">
            <a:spAutoFit/>
          </a:bodyPr>
          <a:lstStyle/>
          <a:p>
            <a:pPr lvl="1"/>
            <a:r>
              <a:rPr lang="es-CO" b="1" dirty="0"/>
              <a:t>3.2 Gestión Integral de Residuos Sólidos, Prestación del Servicio Público Domiciliario de Aseo y su Remuneración.</a:t>
            </a:r>
            <a:endParaRPr lang="es-CO" dirty="0"/>
          </a:p>
          <a:p>
            <a:r>
              <a:rPr lang="es-CO" b="1" dirty="0"/>
              <a:t> </a:t>
            </a:r>
            <a:endParaRPr lang="es-CO" sz="2000" dirty="0"/>
          </a:p>
        </p:txBody>
      </p:sp>
    </p:spTree>
    <p:extLst>
      <p:ext uri="{BB962C8B-B14F-4D97-AF65-F5344CB8AC3E}">
        <p14:creationId xmlns:p14="http://schemas.microsoft.com/office/powerpoint/2010/main" val="299057317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ítulo 2">
            <a:extLst>
              <a:ext uri="{FF2B5EF4-FFF2-40B4-BE49-F238E27FC236}">
                <a16:creationId xmlns:a16="http://schemas.microsoft.com/office/drawing/2014/main" id="{F2F20AB3-42FC-4373-AE30-A9D7E20A2C0E}"/>
              </a:ext>
            </a:extLst>
          </p:cNvPr>
          <p:cNvSpPr>
            <a:spLocks noGrp="1"/>
          </p:cNvSpPr>
          <p:nvPr>
            <p:ph type="subTitle" idx="1"/>
          </p:nvPr>
        </p:nvSpPr>
        <p:spPr>
          <a:xfrm>
            <a:off x="940560" y="3130423"/>
            <a:ext cx="10098229" cy="3164052"/>
          </a:xfrm>
        </p:spPr>
        <p:txBody>
          <a:bodyPr>
            <a:noAutofit/>
          </a:bodyPr>
          <a:lstStyle/>
          <a:p>
            <a:pPr algn="just"/>
            <a:r>
              <a:rPr lang="es-CO" sz="1800" cap="none" dirty="0">
                <a:solidFill>
                  <a:schemeClr val="bg1"/>
                </a:solidFill>
              </a:rPr>
              <a:t>Los esquemas de remuneración son básicamente los siguientes:</a:t>
            </a:r>
          </a:p>
          <a:p>
            <a:pPr algn="just"/>
            <a:r>
              <a:rPr lang="es-CO" sz="1800" cap="none" dirty="0">
                <a:solidFill>
                  <a:schemeClr val="bg1"/>
                </a:solidFill>
              </a:rPr>
              <a:t> </a:t>
            </a:r>
          </a:p>
          <a:p>
            <a:pPr marL="285750" lvl="0" indent="-285750" algn="just">
              <a:buFont typeface="Arial" panose="020B0604020202020204" pitchFamily="34" charset="0"/>
              <a:buChar char="•"/>
            </a:pPr>
            <a:r>
              <a:rPr lang="es-CO" sz="1800" cap="none" dirty="0">
                <a:solidFill>
                  <a:schemeClr val="bg1"/>
                </a:solidFill>
              </a:rPr>
              <a:t>Incremento en el costo de comercialización por suscriptor – CCS.</a:t>
            </a:r>
          </a:p>
          <a:p>
            <a:pPr marL="285750" lvl="0" indent="-285750" algn="just">
              <a:buFont typeface="Arial" panose="020B0604020202020204" pitchFamily="34" charset="0"/>
              <a:buChar char="•"/>
            </a:pPr>
            <a:r>
              <a:rPr lang="es-CO" sz="1800" cap="none" dirty="0">
                <a:solidFill>
                  <a:schemeClr val="bg1"/>
                </a:solidFill>
              </a:rPr>
              <a:t>Aplicación del valor base de remuneración del aprovechamiento – VBA para materiales reciclables.</a:t>
            </a:r>
          </a:p>
          <a:p>
            <a:pPr marL="285750" lvl="0" indent="-285750" algn="just">
              <a:buFont typeface="Arial" panose="020B0604020202020204" pitchFamily="34" charset="0"/>
              <a:buChar char="•"/>
            </a:pPr>
            <a:r>
              <a:rPr lang="es-CO" sz="1800" cap="none" dirty="0">
                <a:solidFill>
                  <a:schemeClr val="bg1"/>
                </a:solidFill>
              </a:rPr>
              <a:t>Aplicación del costo de tratamiento de orgánicos, reglamentado en Res CRA 853/18 pendiente por reglamentar en Res CRA 720/15.</a:t>
            </a:r>
          </a:p>
          <a:p>
            <a:pPr marL="285750" lvl="0" indent="-285750" algn="just">
              <a:buFont typeface="Arial" panose="020B0604020202020204" pitchFamily="34" charset="0"/>
              <a:buChar char="•"/>
            </a:pPr>
            <a:r>
              <a:rPr lang="es-CO" sz="1800" cap="none" dirty="0">
                <a:solidFill>
                  <a:schemeClr val="bg1"/>
                </a:solidFill>
              </a:rPr>
              <a:t>Decreto 2412 de 2018: incentivo al aprovechamiento y tratamiento de residuos, equivalente al 0,8% del SMMLV por tonelada.</a:t>
            </a:r>
          </a:p>
          <a:p>
            <a:pPr algn="just"/>
            <a:r>
              <a:rPr lang="es-CO" sz="1800" dirty="0">
                <a:solidFill>
                  <a:schemeClr val="bg1"/>
                </a:solidFill>
              </a:rPr>
              <a:t> </a:t>
            </a:r>
          </a:p>
          <a:p>
            <a:pPr marL="457200" indent="-457200" algn="just">
              <a:buFont typeface="+mj-lt"/>
              <a:buAutoNum type="arabicPeriod"/>
            </a:pPr>
            <a:endParaRPr lang="es-CO" sz="1800" b="1" dirty="0">
              <a:solidFill>
                <a:schemeClr val="bg1"/>
              </a:solidFill>
            </a:endParaRPr>
          </a:p>
          <a:p>
            <a:pPr marL="457200" indent="-457200" algn="just">
              <a:buFont typeface="+mj-lt"/>
              <a:buAutoNum type="arabicPeriod"/>
            </a:pPr>
            <a:endParaRPr lang="es-CO" sz="1800" b="1" dirty="0">
              <a:solidFill>
                <a:schemeClr val="bg1"/>
              </a:solidFill>
            </a:endParaRPr>
          </a:p>
        </p:txBody>
      </p:sp>
      <p:pic>
        <p:nvPicPr>
          <p:cNvPr id="4" name="Imagen 3">
            <a:extLst>
              <a:ext uri="{FF2B5EF4-FFF2-40B4-BE49-F238E27FC236}">
                <a16:creationId xmlns:a16="http://schemas.microsoft.com/office/drawing/2014/main" id="{C840FCED-5373-4917-9F7F-9D0BAB14BE43}"/>
              </a:ext>
            </a:extLst>
          </p:cNvPr>
          <p:cNvPicPr>
            <a:picLocks noChangeAspect="1"/>
          </p:cNvPicPr>
          <p:nvPr/>
        </p:nvPicPr>
        <p:blipFill>
          <a:blip r:embed="rId2"/>
          <a:stretch>
            <a:fillRect/>
          </a:stretch>
        </p:blipFill>
        <p:spPr>
          <a:xfrm>
            <a:off x="205471" y="127451"/>
            <a:ext cx="1997419" cy="994912"/>
          </a:xfrm>
          <a:prstGeom prst="rect">
            <a:avLst/>
          </a:prstGeom>
        </p:spPr>
      </p:pic>
      <p:pic>
        <p:nvPicPr>
          <p:cNvPr id="5" name="Imagen 4">
            <a:extLst>
              <a:ext uri="{FF2B5EF4-FFF2-40B4-BE49-F238E27FC236}">
                <a16:creationId xmlns:a16="http://schemas.microsoft.com/office/drawing/2014/main" id="{2C09FE09-CBAC-4861-82EC-0D9D8223154C}"/>
              </a:ext>
            </a:extLst>
          </p:cNvPr>
          <p:cNvPicPr>
            <a:picLocks noChangeAspect="1"/>
          </p:cNvPicPr>
          <p:nvPr/>
        </p:nvPicPr>
        <p:blipFill>
          <a:blip r:embed="rId3"/>
          <a:stretch>
            <a:fillRect/>
          </a:stretch>
        </p:blipFill>
        <p:spPr>
          <a:xfrm>
            <a:off x="8840720" y="466397"/>
            <a:ext cx="3145809" cy="317019"/>
          </a:xfrm>
          <a:prstGeom prst="rect">
            <a:avLst/>
          </a:prstGeom>
        </p:spPr>
      </p:pic>
    </p:spTree>
    <p:extLst>
      <p:ext uri="{BB962C8B-B14F-4D97-AF65-F5344CB8AC3E}">
        <p14:creationId xmlns:p14="http://schemas.microsoft.com/office/powerpoint/2010/main" val="250610074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ítulo 2">
            <a:extLst>
              <a:ext uri="{FF2B5EF4-FFF2-40B4-BE49-F238E27FC236}">
                <a16:creationId xmlns:a16="http://schemas.microsoft.com/office/drawing/2014/main" id="{F2F20AB3-42FC-4373-AE30-A9D7E20A2C0E}"/>
              </a:ext>
            </a:extLst>
          </p:cNvPr>
          <p:cNvSpPr>
            <a:spLocks noGrp="1"/>
          </p:cNvSpPr>
          <p:nvPr>
            <p:ph type="subTitle" idx="1"/>
          </p:nvPr>
        </p:nvSpPr>
        <p:spPr>
          <a:xfrm>
            <a:off x="710469" y="3266410"/>
            <a:ext cx="10722820" cy="2897567"/>
          </a:xfrm>
        </p:spPr>
        <p:txBody>
          <a:bodyPr>
            <a:normAutofit fontScale="92500" lnSpcReduction="10000"/>
          </a:bodyPr>
          <a:lstStyle/>
          <a:p>
            <a:r>
              <a:rPr lang="es-MX" sz="1800" b="1" dirty="0">
                <a:solidFill>
                  <a:schemeClr val="bg1"/>
                </a:solidFill>
              </a:rPr>
              <a:t>Objetivo 1: Promover la economía circular a través del diseño de instrumentos en el marco de la GIRS.</a:t>
            </a:r>
          </a:p>
          <a:p>
            <a:r>
              <a:rPr lang="es-MX" sz="1800" b="1" dirty="0">
                <a:solidFill>
                  <a:schemeClr val="bg1"/>
                </a:solidFill>
              </a:rPr>
              <a:t>Objetivo 2: Mejorar la cultura ciudadana, la educación e innovación en GIRS con el fin de incrementar los niveles de separación en la fuente y de aprovechamiento.</a:t>
            </a:r>
          </a:p>
          <a:p>
            <a:r>
              <a:rPr lang="es-MX" sz="1800" b="1" dirty="0">
                <a:solidFill>
                  <a:schemeClr val="bg1"/>
                </a:solidFill>
              </a:rPr>
              <a:t>Objetivo 3: Generar un entorno institucional propicio para la coordinación entre actores que promueva la eficiencia en la GIRS.</a:t>
            </a:r>
          </a:p>
          <a:p>
            <a:r>
              <a:rPr lang="es-MX" sz="1800" b="1" dirty="0">
                <a:solidFill>
                  <a:schemeClr val="bg1"/>
                </a:solidFill>
              </a:rPr>
              <a:t>Objetivo 4: Implementar acciones para mejorar el reporte, monitoreo verificación y divulgación de la información sectorial para el seguimiento de la política pública de GIRS.</a:t>
            </a:r>
          </a:p>
          <a:p>
            <a:endParaRPr lang="es-MX" sz="1800" b="1" dirty="0">
              <a:solidFill>
                <a:schemeClr val="bg1"/>
              </a:solidFill>
            </a:endParaRPr>
          </a:p>
          <a:p>
            <a:endParaRPr lang="es-MX" sz="1800" b="1" dirty="0">
              <a:solidFill>
                <a:schemeClr val="bg1"/>
              </a:solidFill>
            </a:endParaRPr>
          </a:p>
          <a:p>
            <a:endParaRPr lang="es-MX" sz="1800" b="1" dirty="0">
              <a:solidFill>
                <a:schemeClr val="bg1"/>
              </a:solidFill>
            </a:endParaRPr>
          </a:p>
        </p:txBody>
      </p:sp>
      <p:pic>
        <p:nvPicPr>
          <p:cNvPr id="4" name="Imagen 3">
            <a:extLst>
              <a:ext uri="{FF2B5EF4-FFF2-40B4-BE49-F238E27FC236}">
                <a16:creationId xmlns:a16="http://schemas.microsoft.com/office/drawing/2014/main" id="{C840FCED-5373-4917-9F7F-9D0BAB14BE43}"/>
              </a:ext>
            </a:extLst>
          </p:cNvPr>
          <p:cNvPicPr>
            <a:picLocks noChangeAspect="1"/>
          </p:cNvPicPr>
          <p:nvPr/>
        </p:nvPicPr>
        <p:blipFill>
          <a:blip r:embed="rId2"/>
          <a:stretch>
            <a:fillRect/>
          </a:stretch>
        </p:blipFill>
        <p:spPr>
          <a:xfrm>
            <a:off x="205471" y="127451"/>
            <a:ext cx="1997419" cy="994912"/>
          </a:xfrm>
          <a:prstGeom prst="rect">
            <a:avLst/>
          </a:prstGeom>
        </p:spPr>
      </p:pic>
      <p:pic>
        <p:nvPicPr>
          <p:cNvPr id="5" name="Imagen 4">
            <a:extLst>
              <a:ext uri="{FF2B5EF4-FFF2-40B4-BE49-F238E27FC236}">
                <a16:creationId xmlns:a16="http://schemas.microsoft.com/office/drawing/2014/main" id="{2C09FE09-CBAC-4861-82EC-0D9D8223154C}"/>
              </a:ext>
            </a:extLst>
          </p:cNvPr>
          <p:cNvPicPr>
            <a:picLocks noChangeAspect="1"/>
          </p:cNvPicPr>
          <p:nvPr/>
        </p:nvPicPr>
        <p:blipFill>
          <a:blip r:embed="rId3"/>
          <a:stretch>
            <a:fillRect/>
          </a:stretch>
        </p:blipFill>
        <p:spPr>
          <a:xfrm>
            <a:off x="8840720" y="466397"/>
            <a:ext cx="3145809" cy="317019"/>
          </a:xfrm>
          <a:prstGeom prst="rect">
            <a:avLst/>
          </a:prstGeom>
        </p:spPr>
      </p:pic>
      <p:sp>
        <p:nvSpPr>
          <p:cNvPr id="8" name="Rectángulo 7">
            <a:extLst>
              <a:ext uri="{FF2B5EF4-FFF2-40B4-BE49-F238E27FC236}">
                <a16:creationId xmlns:a16="http://schemas.microsoft.com/office/drawing/2014/main" id="{CA54EE9E-38B4-42D3-BE5A-CA98FDFEFE20}"/>
              </a:ext>
            </a:extLst>
          </p:cNvPr>
          <p:cNvSpPr/>
          <p:nvPr/>
        </p:nvSpPr>
        <p:spPr>
          <a:xfrm>
            <a:off x="406737" y="1563248"/>
            <a:ext cx="11129589" cy="923330"/>
          </a:xfrm>
          <a:prstGeom prst="rect">
            <a:avLst/>
          </a:prstGeom>
        </p:spPr>
        <p:txBody>
          <a:bodyPr wrap="square">
            <a:spAutoFit/>
          </a:bodyPr>
          <a:lstStyle/>
          <a:p>
            <a:r>
              <a:rPr lang="es-CO" b="1" dirty="0"/>
              <a:t>3.3 Objetivos y metas trazadas por el país en materia de gestión integral de residuos sólidos.</a:t>
            </a:r>
          </a:p>
          <a:p>
            <a:endParaRPr lang="es-CO" b="1" dirty="0"/>
          </a:p>
          <a:p>
            <a:r>
              <a:rPr lang="es-CO" b="1" dirty="0"/>
              <a:t>Objetivos:</a:t>
            </a:r>
          </a:p>
        </p:txBody>
      </p:sp>
    </p:spTree>
    <p:extLst>
      <p:ext uri="{BB962C8B-B14F-4D97-AF65-F5344CB8AC3E}">
        <p14:creationId xmlns:p14="http://schemas.microsoft.com/office/powerpoint/2010/main" val="285780077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ítulo 2">
            <a:extLst>
              <a:ext uri="{FF2B5EF4-FFF2-40B4-BE49-F238E27FC236}">
                <a16:creationId xmlns:a16="http://schemas.microsoft.com/office/drawing/2014/main" id="{F2F20AB3-42FC-4373-AE30-A9D7E20A2C0E}"/>
              </a:ext>
            </a:extLst>
          </p:cNvPr>
          <p:cNvSpPr>
            <a:spLocks noGrp="1"/>
          </p:cNvSpPr>
          <p:nvPr>
            <p:ph type="subTitle" idx="1"/>
          </p:nvPr>
        </p:nvSpPr>
        <p:spPr>
          <a:xfrm>
            <a:off x="710469" y="3266410"/>
            <a:ext cx="10722820" cy="2897567"/>
          </a:xfrm>
        </p:spPr>
        <p:txBody>
          <a:bodyPr>
            <a:normAutofit/>
          </a:bodyPr>
          <a:lstStyle/>
          <a:p>
            <a:endParaRPr lang="es-MX" sz="1800" b="1" dirty="0">
              <a:solidFill>
                <a:schemeClr val="bg1"/>
              </a:solidFill>
            </a:endParaRPr>
          </a:p>
          <a:p>
            <a:endParaRPr lang="es-MX" sz="1800" b="1" dirty="0">
              <a:solidFill>
                <a:schemeClr val="bg1"/>
              </a:solidFill>
            </a:endParaRPr>
          </a:p>
          <a:p>
            <a:endParaRPr lang="es-MX" sz="1800" b="1" dirty="0">
              <a:solidFill>
                <a:schemeClr val="bg1"/>
              </a:solidFill>
            </a:endParaRPr>
          </a:p>
        </p:txBody>
      </p:sp>
      <p:pic>
        <p:nvPicPr>
          <p:cNvPr id="4" name="Imagen 3">
            <a:extLst>
              <a:ext uri="{FF2B5EF4-FFF2-40B4-BE49-F238E27FC236}">
                <a16:creationId xmlns:a16="http://schemas.microsoft.com/office/drawing/2014/main" id="{C840FCED-5373-4917-9F7F-9D0BAB14BE43}"/>
              </a:ext>
            </a:extLst>
          </p:cNvPr>
          <p:cNvPicPr>
            <a:picLocks noChangeAspect="1"/>
          </p:cNvPicPr>
          <p:nvPr/>
        </p:nvPicPr>
        <p:blipFill>
          <a:blip r:embed="rId2"/>
          <a:stretch>
            <a:fillRect/>
          </a:stretch>
        </p:blipFill>
        <p:spPr>
          <a:xfrm>
            <a:off x="205471" y="127451"/>
            <a:ext cx="1997419" cy="994912"/>
          </a:xfrm>
          <a:prstGeom prst="rect">
            <a:avLst/>
          </a:prstGeom>
        </p:spPr>
      </p:pic>
      <p:pic>
        <p:nvPicPr>
          <p:cNvPr id="5" name="Imagen 4">
            <a:extLst>
              <a:ext uri="{FF2B5EF4-FFF2-40B4-BE49-F238E27FC236}">
                <a16:creationId xmlns:a16="http://schemas.microsoft.com/office/drawing/2014/main" id="{2C09FE09-CBAC-4861-82EC-0D9D8223154C}"/>
              </a:ext>
            </a:extLst>
          </p:cNvPr>
          <p:cNvPicPr>
            <a:picLocks noChangeAspect="1"/>
          </p:cNvPicPr>
          <p:nvPr/>
        </p:nvPicPr>
        <p:blipFill>
          <a:blip r:embed="rId3"/>
          <a:stretch>
            <a:fillRect/>
          </a:stretch>
        </p:blipFill>
        <p:spPr>
          <a:xfrm>
            <a:off x="8840720" y="466397"/>
            <a:ext cx="3145809" cy="317019"/>
          </a:xfrm>
          <a:prstGeom prst="rect">
            <a:avLst/>
          </a:prstGeom>
        </p:spPr>
      </p:pic>
      <p:sp>
        <p:nvSpPr>
          <p:cNvPr id="8" name="Rectángulo 7">
            <a:extLst>
              <a:ext uri="{FF2B5EF4-FFF2-40B4-BE49-F238E27FC236}">
                <a16:creationId xmlns:a16="http://schemas.microsoft.com/office/drawing/2014/main" id="{CA54EE9E-38B4-42D3-BE5A-CA98FDFEFE20}"/>
              </a:ext>
            </a:extLst>
          </p:cNvPr>
          <p:cNvSpPr/>
          <p:nvPr/>
        </p:nvSpPr>
        <p:spPr>
          <a:xfrm>
            <a:off x="406737" y="1563248"/>
            <a:ext cx="11129589" cy="646331"/>
          </a:xfrm>
          <a:prstGeom prst="rect">
            <a:avLst/>
          </a:prstGeom>
        </p:spPr>
        <p:txBody>
          <a:bodyPr wrap="square">
            <a:spAutoFit/>
          </a:bodyPr>
          <a:lstStyle/>
          <a:p>
            <a:endParaRPr lang="es-CO" b="1" dirty="0"/>
          </a:p>
          <a:p>
            <a:r>
              <a:rPr lang="es-CO" b="1" dirty="0"/>
              <a:t>Metas:</a:t>
            </a:r>
          </a:p>
        </p:txBody>
      </p:sp>
      <p:graphicFrame>
        <p:nvGraphicFramePr>
          <p:cNvPr id="6" name="Tabla 5">
            <a:extLst>
              <a:ext uri="{FF2B5EF4-FFF2-40B4-BE49-F238E27FC236}">
                <a16:creationId xmlns:a16="http://schemas.microsoft.com/office/drawing/2014/main" id="{B640B77A-45B3-4931-8D98-B1864F0DF514}"/>
              </a:ext>
            </a:extLst>
          </p:cNvPr>
          <p:cNvGraphicFramePr>
            <a:graphicFrameLocks noGrp="1"/>
          </p:cNvGraphicFramePr>
          <p:nvPr>
            <p:extLst>
              <p:ext uri="{D42A27DB-BD31-4B8C-83A1-F6EECF244321}">
                <p14:modId xmlns:p14="http://schemas.microsoft.com/office/powerpoint/2010/main" val="629234072"/>
              </p:ext>
            </p:extLst>
          </p:nvPr>
        </p:nvGraphicFramePr>
        <p:xfrm>
          <a:off x="2914239" y="3075590"/>
          <a:ext cx="5319564" cy="3279205"/>
        </p:xfrm>
        <a:graphic>
          <a:graphicData uri="http://schemas.openxmlformats.org/drawingml/2006/table">
            <a:tbl>
              <a:tblPr firstRow="1" firstCol="1" bandRow="1">
                <a:tableStyleId>{5C22544A-7EE6-4342-B048-85BDC9FD1C3A}</a:tableStyleId>
              </a:tblPr>
              <a:tblGrid>
                <a:gridCol w="388126">
                  <a:extLst>
                    <a:ext uri="{9D8B030D-6E8A-4147-A177-3AD203B41FA5}">
                      <a16:colId xmlns:a16="http://schemas.microsoft.com/office/drawing/2014/main" val="2443623312"/>
                    </a:ext>
                  </a:extLst>
                </a:gridCol>
                <a:gridCol w="1110087">
                  <a:extLst>
                    <a:ext uri="{9D8B030D-6E8A-4147-A177-3AD203B41FA5}">
                      <a16:colId xmlns:a16="http://schemas.microsoft.com/office/drawing/2014/main" val="4227031678"/>
                    </a:ext>
                  </a:extLst>
                </a:gridCol>
                <a:gridCol w="2101406">
                  <a:extLst>
                    <a:ext uri="{9D8B030D-6E8A-4147-A177-3AD203B41FA5}">
                      <a16:colId xmlns:a16="http://schemas.microsoft.com/office/drawing/2014/main" val="1201925246"/>
                    </a:ext>
                  </a:extLst>
                </a:gridCol>
                <a:gridCol w="477837">
                  <a:extLst>
                    <a:ext uri="{9D8B030D-6E8A-4147-A177-3AD203B41FA5}">
                      <a16:colId xmlns:a16="http://schemas.microsoft.com/office/drawing/2014/main" val="39335546"/>
                    </a:ext>
                  </a:extLst>
                </a:gridCol>
                <a:gridCol w="591063">
                  <a:extLst>
                    <a:ext uri="{9D8B030D-6E8A-4147-A177-3AD203B41FA5}">
                      <a16:colId xmlns:a16="http://schemas.microsoft.com/office/drawing/2014/main" val="2463597198"/>
                    </a:ext>
                  </a:extLst>
                </a:gridCol>
                <a:gridCol w="651045">
                  <a:extLst>
                    <a:ext uri="{9D8B030D-6E8A-4147-A177-3AD203B41FA5}">
                      <a16:colId xmlns:a16="http://schemas.microsoft.com/office/drawing/2014/main" val="24184655"/>
                    </a:ext>
                  </a:extLst>
                </a:gridCol>
              </a:tblGrid>
              <a:tr h="552450">
                <a:tc>
                  <a:txBody>
                    <a:bodyPr/>
                    <a:lstStyle/>
                    <a:p>
                      <a:pPr algn="ctr">
                        <a:lnSpc>
                          <a:spcPct val="107000"/>
                        </a:lnSpc>
                        <a:spcAft>
                          <a:spcPts val="0"/>
                        </a:spcAft>
                      </a:pPr>
                      <a:r>
                        <a:rPr lang="es-CO" sz="800">
                          <a:effectLst/>
                        </a:rPr>
                        <a:t>ODS</a:t>
                      </a:r>
                      <a:endParaRPr lang="es-CO"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es-CO" sz="800">
                          <a:effectLst/>
                        </a:rPr>
                        <a:t>Nombre del Indicador</a:t>
                      </a:r>
                      <a:endParaRPr lang="es-CO"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es-CO" sz="800">
                          <a:effectLst/>
                        </a:rPr>
                        <a:t>Descripción del Indicador</a:t>
                      </a:r>
                      <a:endParaRPr lang="es-CO"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es-CO" sz="800">
                          <a:effectLst/>
                        </a:rPr>
                        <a:t>Línea Base 2015</a:t>
                      </a:r>
                      <a:endParaRPr lang="es-CO"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es-CO" sz="800">
                          <a:effectLst/>
                        </a:rPr>
                        <a:t>Meta Intermedia a 2018</a:t>
                      </a:r>
                      <a:endParaRPr lang="es-CO"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es-CO" sz="800">
                          <a:effectLst/>
                        </a:rPr>
                        <a:t>Meta Proyectada a 2030</a:t>
                      </a:r>
                      <a:endParaRPr lang="es-CO"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extLst>
                  <a:ext uri="{0D108BD9-81ED-4DB2-BD59-A6C34878D82A}">
                    <a16:rowId xmlns:a16="http://schemas.microsoft.com/office/drawing/2014/main" val="345168687"/>
                  </a:ext>
                </a:extLst>
              </a:tr>
              <a:tr h="0">
                <a:tc>
                  <a:txBody>
                    <a:bodyPr/>
                    <a:lstStyle/>
                    <a:p>
                      <a:pPr algn="ctr">
                        <a:lnSpc>
                          <a:spcPct val="107000"/>
                        </a:lnSpc>
                        <a:spcAft>
                          <a:spcPts val="0"/>
                        </a:spcAft>
                      </a:pPr>
                      <a:r>
                        <a:rPr lang="es-CO" sz="800">
                          <a:effectLst/>
                        </a:rPr>
                        <a:t>8.4.</a:t>
                      </a:r>
                      <a:endParaRPr lang="es-CO"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es-CO" sz="800">
                          <a:effectLst/>
                        </a:rPr>
                        <a:t>Generación de</a:t>
                      </a:r>
                      <a:br>
                        <a:rPr lang="es-CO" sz="800">
                          <a:effectLst/>
                        </a:rPr>
                      </a:br>
                      <a:r>
                        <a:rPr lang="es-CO" sz="800">
                          <a:effectLst/>
                        </a:rPr>
                        <a:t>residuos sólidos y</a:t>
                      </a:r>
                      <a:br>
                        <a:rPr lang="es-CO" sz="800">
                          <a:effectLst/>
                        </a:rPr>
                      </a:br>
                      <a:r>
                        <a:rPr lang="es-CO" sz="800">
                          <a:effectLst/>
                        </a:rPr>
                        <a:t>productos residuales</a:t>
                      </a:r>
                      <a:br>
                        <a:rPr lang="es-CO" sz="800">
                          <a:effectLst/>
                        </a:rPr>
                      </a:br>
                      <a:r>
                        <a:rPr lang="es-CO" sz="800">
                          <a:effectLst/>
                        </a:rPr>
                        <a:t>frente al Producto</a:t>
                      </a:r>
                      <a:br>
                        <a:rPr lang="es-CO" sz="800">
                          <a:effectLst/>
                        </a:rPr>
                      </a:br>
                      <a:r>
                        <a:rPr lang="es-CO" sz="800">
                          <a:effectLst/>
                        </a:rPr>
                        <a:t>Interno Bruto-PIB</a:t>
                      </a:r>
                      <a:endParaRPr lang="es-CO"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es-CO" sz="800">
                          <a:effectLst/>
                        </a:rPr>
                        <a:t>Mide el número de toneladas de residuos sólidos generados, respecto al PIB.</a:t>
                      </a:r>
                      <a:endParaRPr lang="es-CO"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es-CO" sz="800">
                          <a:effectLst/>
                        </a:rPr>
                        <a:t>24.932</a:t>
                      </a:r>
                      <a:endParaRPr lang="es-CO"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es-CO" sz="800">
                          <a:effectLst/>
                        </a:rPr>
                        <a:t>22.755</a:t>
                      </a:r>
                      <a:endParaRPr lang="es-CO"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es-CO" sz="800">
                          <a:effectLst/>
                        </a:rPr>
                        <a:t>15.788</a:t>
                      </a:r>
                      <a:endParaRPr lang="es-CO"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extLst>
                  <a:ext uri="{0D108BD9-81ED-4DB2-BD59-A6C34878D82A}">
                    <a16:rowId xmlns:a16="http://schemas.microsoft.com/office/drawing/2014/main" val="1641222313"/>
                  </a:ext>
                </a:extLst>
              </a:tr>
              <a:tr h="420370">
                <a:tc>
                  <a:txBody>
                    <a:bodyPr/>
                    <a:lstStyle/>
                    <a:p>
                      <a:pPr algn="ctr">
                        <a:lnSpc>
                          <a:spcPct val="107000"/>
                        </a:lnSpc>
                        <a:spcAft>
                          <a:spcPts val="0"/>
                        </a:spcAft>
                      </a:pPr>
                      <a:r>
                        <a:rPr lang="es-CO" sz="800">
                          <a:effectLst/>
                        </a:rPr>
                        <a:t>8.4.</a:t>
                      </a:r>
                      <a:endParaRPr lang="es-CO"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es-CO" sz="800" dirty="0">
                          <a:effectLst/>
                        </a:rPr>
                        <a:t>Porcentaje de residuos sólidos efectivamente aprovechados</a:t>
                      </a:r>
                      <a:endParaRPr lang="es-CO"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es-CO" sz="800">
                          <a:effectLst/>
                        </a:rPr>
                        <a:t>Mide el porcentaje de residuos sólidos</a:t>
                      </a:r>
                      <a:br>
                        <a:rPr lang="es-CO" sz="800">
                          <a:effectLst/>
                        </a:rPr>
                      </a:br>
                      <a:r>
                        <a:rPr lang="es-CO" sz="800">
                          <a:effectLst/>
                        </a:rPr>
                        <a:t>efectivamente aprovechados, con respecto al total de los residuos sólidos generados, en el ámbito nacional</a:t>
                      </a:r>
                      <a:endParaRPr lang="es-CO"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es-CO" sz="800">
                          <a:effectLst/>
                        </a:rPr>
                        <a:t>17%</a:t>
                      </a:r>
                      <a:endParaRPr lang="es-CO"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es-CO" sz="800">
                          <a:effectLst/>
                        </a:rPr>
                        <a:t>20%</a:t>
                      </a:r>
                      <a:endParaRPr lang="es-CO"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es-CO" sz="800">
                          <a:effectLst/>
                        </a:rPr>
                        <a:t>30%</a:t>
                      </a:r>
                      <a:endParaRPr lang="es-CO"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extLst>
                  <a:ext uri="{0D108BD9-81ED-4DB2-BD59-A6C34878D82A}">
                    <a16:rowId xmlns:a16="http://schemas.microsoft.com/office/drawing/2014/main" val="1172576897"/>
                  </a:ext>
                </a:extLst>
              </a:tr>
              <a:tr h="804545">
                <a:tc>
                  <a:txBody>
                    <a:bodyPr/>
                    <a:lstStyle/>
                    <a:p>
                      <a:pPr algn="ctr">
                        <a:lnSpc>
                          <a:spcPct val="107000"/>
                        </a:lnSpc>
                        <a:spcAft>
                          <a:spcPts val="0"/>
                        </a:spcAft>
                      </a:pPr>
                      <a:r>
                        <a:rPr lang="es-CO" sz="800">
                          <a:effectLst/>
                        </a:rPr>
                        <a:t>11.6.</a:t>
                      </a:r>
                      <a:endParaRPr lang="es-CO"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es-CO" sz="800">
                          <a:effectLst/>
                        </a:rPr>
                        <a:t>Porcentaje de residuos sólidos urbanos dispuestos adecuadamente</a:t>
                      </a:r>
                      <a:endParaRPr lang="es-CO"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es-CO" sz="800">
                          <a:effectLst/>
                        </a:rPr>
                        <a:t>Mide el porcentaje de residuos sólidos urbanos que se dispone en un sitio adecuado de disposición final con un instrumento de manejo y control autorizado por la</a:t>
                      </a:r>
                      <a:br>
                        <a:rPr lang="es-CO" sz="800">
                          <a:effectLst/>
                        </a:rPr>
                      </a:br>
                      <a:r>
                        <a:rPr lang="es-CO" sz="800">
                          <a:effectLst/>
                        </a:rPr>
                        <a:t>Autoridad Ambiental Competente. Se consideran como sitios de disposición final adecuada los rellenos sanitarios, plantas integrales y celdas de contingencia</a:t>
                      </a:r>
                      <a:endParaRPr lang="es-CO"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es-CO" sz="800">
                          <a:effectLst/>
                        </a:rPr>
                        <a:t>74,3%</a:t>
                      </a:r>
                      <a:endParaRPr lang="es-CO"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es-CO" sz="800">
                          <a:effectLst/>
                        </a:rPr>
                        <a:t>76,6%</a:t>
                      </a:r>
                      <a:endParaRPr lang="es-CO"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es-CO" sz="800">
                          <a:effectLst/>
                        </a:rPr>
                        <a:t>100%</a:t>
                      </a:r>
                      <a:endParaRPr lang="es-CO"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extLst>
                  <a:ext uri="{0D108BD9-81ED-4DB2-BD59-A6C34878D82A}">
                    <a16:rowId xmlns:a16="http://schemas.microsoft.com/office/drawing/2014/main" val="3968641769"/>
                  </a:ext>
                </a:extLst>
              </a:tr>
              <a:tr h="528320">
                <a:tc>
                  <a:txBody>
                    <a:bodyPr/>
                    <a:lstStyle/>
                    <a:p>
                      <a:pPr algn="ctr">
                        <a:lnSpc>
                          <a:spcPct val="107000"/>
                        </a:lnSpc>
                        <a:spcAft>
                          <a:spcPts val="0"/>
                        </a:spcAft>
                      </a:pPr>
                      <a:r>
                        <a:rPr lang="es-CO" sz="800">
                          <a:effectLst/>
                        </a:rPr>
                        <a:t>12.5.</a:t>
                      </a:r>
                      <a:endParaRPr lang="es-CO"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es-CO" sz="800">
                          <a:effectLst/>
                        </a:rPr>
                        <a:t>Tasa de reciclaje y nueva utilización de residuos sólidos</a:t>
                      </a:r>
                      <a:endParaRPr lang="es-CO"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es-CO" sz="800">
                          <a:effectLst/>
                        </a:rPr>
                        <a:t>Mide el porcentaje entre los residuos que son tratados o manejados para ser reintroducidos a los procesos de producción, respecto al total de la oferta de residuos sólidos.</a:t>
                      </a:r>
                      <a:endParaRPr lang="es-CO"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es-CO" sz="800">
                          <a:effectLst/>
                        </a:rPr>
                        <a:t>8,6%</a:t>
                      </a:r>
                      <a:endParaRPr lang="es-CO"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es-CO" sz="800">
                          <a:effectLst/>
                        </a:rPr>
                        <a:t>10%</a:t>
                      </a:r>
                      <a:endParaRPr lang="es-CO"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es-CO" sz="800" dirty="0">
                          <a:effectLst/>
                        </a:rPr>
                        <a:t>17,9%</a:t>
                      </a:r>
                      <a:endParaRPr lang="es-CO"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extLst>
                  <a:ext uri="{0D108BD9-81ED-4DB2-BD59-A6C34878D82A}">
                    <a16:rowId xmlns:a16="http://schemas.microsoft.com/office/drawing/2014/main" val="1364365079"/>
                  </a:ext>
                </a:extLst>
              </a:tr>
            </a:tbl>
          </a:graphicData>
        </a:graphic>
      </p:graphicFrame>
    </p:spTree>
    <p:extLst>
      <p:ext uri="{BB962C8B-B14F-4D97-AF65-F5344CB8AC3E}">
        <p14:creationId xmlns:p14="http://schemas.microsoft.com/office/powerpoint/2010/main" val="136795311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D876B36-C770-4D4C-9278-7D9242C50465}"/>
              </a:ext>
            </a:extLst>
          </p:cNvPr>
          <p:cNvSpPr>
            <a:spLocks noGrp="1"/>
          </p:cNvSpPr>
          <p:nvPr>
            <p:ph type="ctrTitle"/>
          </p:nvPr>
        </p:nvSpPr>
        <p:spPr>
          <a:xfrm>
            <a:off x="1027043" y="2977116"/>
            <a:ext cx="10137913" cy="3110344"/>
          </a:xfrm>
        </p:spPr>
        <p:txBody>
          <a:bodyPr>
            <a:normAutofit/>
          </a:bodyPr>
          <a:lstStyle/>
          <a:p>
            <a:pPr algn="ctr"/>
            <a:r>
              <a:rPr lang="es-CO" b="1" dirty="0">
                <a:solidFill>
                  <a:schemeClr val="bg1">
                    <a:lumMod val="95000"/>
                  </a:schemeClr>
                </a:solidFill>
              </a:rPr>
              <a:t>Análisis y propuesta para EL DINAMISMO de incentivos económicos que promuevan la economía circular en materia de residuos sólidos en Colombia.</a:t>
            </a:r>
            <a:endParaRPr lang="es-CO" dirty="0">
              <a:solidFill>
                <a:schemeClr val="bg1">
                  <a:lumMod val="95000"/>
                </a:schemeClr>
              </a:solidFill>
            </a:endParaRPr>
          </a:p>
        </p:txBody>
      </p:sp>
      <p:pic>
        <p:nvPicPr>
          <p:cNvPr id="4" name="Imagen 3">
            <a:extLst>
              <a:ext uri="{FF2B5EF4-FFF2-40B4-BE49-F238E27FC236}">
                <a16:creationId xmlns:a16="http://schemas.microsoft.com/office/drawing/2014/main" id="{C840FCED-5373-4917-9F7F-9D0BAB14BE43}"/>
              </a:ext>
            </a:extLst>
          </p:cNvPr>
          <p:cNvPicPr>
            <a:picLocks noChangeAspect="1"/>
          </p:cNvPicPr>
          <p:nvPr/>
        </p:nvPicPr>
        <p:blipFill>
          <a:blip r:embed="rId2"/>
          <a:stretch>
            <a:fillRect/>
          </a:stretch>
        </p:blipFill>
        <p:spPr>
          <a:xfrm>
            <a:off x="205471" y="127451"/>
            <a:ext cx="1997419" cy="994912"/>
          </a:xfrm>
          <a:prstGeom prst="rect">
            <a:avLst/>
          </a:prstGeom>
        </p:spPr>
      </p:pic>
      <p:pic>
        <p:nvPicPr>
          <p:cNvPr id="5" name="Imagen 4">
            <a:extLst>
              <a:ext uri="{FF2B5EF4-FFF2-40B4-BE49-F238E27FC236}">
                <a16:creationId xmlns:a16="http://schemas.microsoft.com/office/drawing/2014/main" id="{2C09FE09-CBAC-4861-82EC-0D9D8223154C}"/>
              </a:ext>
            </a:extLst>
          </p:cNvPr>
          <p:cNvPicPr>
            <a:picLocks noChangeAspect="1"/>
          </p:cNvPicPr>
          <p:nvPr/>
        </p:nvPicPr>
        <p:blipFill>
          <a:blip r:embed="rId3"/>
          <a:stretch>
            <a:fillRect/>
          </a:stretch>
        </p:blipFill>
        <p:spPr>
          <a:xfrm>
            <a:off x="8840720" y="466397"/>
            <a:ext cx="3145809" cy="317019"/>
          </a:xfrm>
          <a:prstGeom prst="rect">
            <a:avLst/>
          </a:prstGeom>
        </p:spPr>
      </p:pic>
    </p:spTree>
    <p:extLst>
      <p:ext uri="{BB962C8B-B14F-4D97-AF65-F5344CB8AC3E}">
        <p14:creationId xmlns:p14="http://schemas.microsoft.com/office/powerpoint/2010/main" val="121207639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ítulo 2">
            <a:extLst>
              <a:ext uri="{FF2B5EF4-FFF2-40B4-BE49-F238E27FC236}">
                <a16:creationId xmlns:a16="http://schemas.microsoft.com/office/drawing/2014/main" id="{F2F20AB3-42FC-4373-AE30-A9D7E20A2C0E}"/>
              </a:ext>
            </a:extLst>
          </p:cNvPr>
          <p:cNvSpPr>
            <a:spLocks noGrp="1"/>
          </p:cNvSpPr>
          <p:nvPr>
            <p:ph type="subTitle" idx="1"/>
          </p:nvPr>
        </p:nvSpPr>
        <p:spPr>
          <a:xfrm>
            <a:off x="422917" y="1997225"/>
            <a:ext cx="8627782" cy="737166"/>
          </a:xfrm>
        </p:spPr>
        <p:txBody>
          <a:bodyPr>
            <a:noAutofit/>
          </a:bodyPr>
          <a:lstStyle/>
          <a:p>
            <a:pPr algn="l"/>
            <a:r>
              <a:rPr lang="es-CO" sz="1800" cap="none" dirty="0">
                <a:solidFill>
                  <a:schemeClr val="tx1"/>
                </a:solidFill>
              </a:rPr>
              <a:t> </a:t>
            </a:r>
          </a:p>
          <a:p>
            <a:pPr algn="l"/>
            <a:r>
              <a:rPr lang="es-CO" sz="1800" cap="none" dirty="0">
                <a:solidFill>
                  <a:schemeClr val="tx1"/>
                </a:solidFill>
              </a:rPr>
              <a:t>Explicación de Efecto Invernadero, Emisiones y Temperatura Mundial:</a:t>
            </a:r>
          </a:p>
          <a:p>
            <a:pPr marL="457200" indent="-457200" algn="l">
              <a:buFont typeface="+mj-lt"/>
              <a:buAutoNum type="arabicPeriod"/>
            </a:pPr>
            <a:endParaRPr lang="es-CO" sz="1800" cap="none" dirty="0">
              <a:solidFill>
                <a:schemeClr val="tx1"/>
              </a:solidFill>
            </a:endParaRPr>
          </a:p>
          <a:p>
            <a:pPr marL="457200" indent="-457200" algn="l">
              <a:buFont typeface="+mj-lt"/>
              <a:buAutoNum type="arabicPeriod"/>
            </a:pPr>
            <a:endParaRPr lang="es-CO" sz="1800" cap="none" dirty="0">
              <a:solidFill>
                <a:schemeClr val="tx1"/>
              </a:solidFill>
            </a:endParaRPr>
          </a:p>
        </p:txBody>
      </p:sp>
      <p:pic>
        <p:nvPicPr>
          <p:cNvPr id="4" name="Imagen 3">
            <a:extLst>
              <a:ext uri="{FF2B5EF4-FFF2-40B4-BE49-F238E27FC236}">
                <a16:creationId xmlns:a16="http://schemas.microsoft.com/office/drawing/2014/main" id="{C840FCED-5373-4917-9F7F-9D0BAB14BE43}"/>
              </a:ext>
            </a:extLst>
          </p:cNvPr>
          <p:cNvPicPr>
            <a:picLocks noChangeAspect="1"/>
          </p:cNvPicPr>
          <p:nvPr/>
        </p:nvPicPr>
        <p:blipFill>
          <a:blip r:embed="rId2"/>
          <a:stretch>
            <a:fillRect/>
          </a:stretch>
        </p:blipFill>
        <p:spPr>
          <a:xfrm>
            <a:off x="205471" y="127451"/>
            <a:ext cx="1997419" cy="994912"/>
          </a:xfrm>
          <a:prstGeom prst="rect">
            <a:avLst/>
          </a:prstGeom>
        </p:spPr>
      </p:pic>
      <p:pic>
        <p:nvPicPr>
          <p:cNvPr id="5" name="Imagen 4">
            <a:extLst>
              <a:ext uri="{FF2B5EF4-FFF2-40B4-BE49-F238E27FC236}">
                <a16:creationId xmlns:a16="http://schemas.microsoft.com/office/drawing/2014/main" id="{2C09FE09-CBAC-4861-82EC-0D9D8223154C}"/>
              </a:ext>
            </a:extLst>
          </p:cNvPr>
          <p:cNvPicPr>
            <a:picLocks noChangeAspect="1"/>
          </p:cNvPicPr>
          <p:nvPr/>
        </p:nvPicPr>
        <p:blipFill>
          <a:blip r:embed="rId3"/>
          <a:stretch>
            <a:fillRect/>
          </a:stretch>
        </p:blipFill>
        <p:spPr>
          <a:xfrm>
            <a:off x="8840720" y="466397"/>
            <a:ext cx="3145809" cy="317019"/>
          </a:xfrm>
          <a:prstGeom prst="rect">
            <a:avLst/>
          </a:prstGeom>
        </p:spPr>
      </p:pic>
      <p:pic>
        <p:nvPicPr>
          <p:cNvPr id="6" name="Imagen 5">
            <a:extLst>
              <a:ext uri="{FF2B5EF4-FFF2-40B4-BE49-F238E27FC236}">
                <a16:creationId xmlns:a16="http://schemas.microsoft.com/office/drawing/2014/main" id="{C05791B1-CEBB-485F-9BD2-56D4E2E4621E}"/>
              </a:ext>
            </a:extLst>
          </p:cNvPr>
          <p:cNvPicPr/>
          <p:nvPr/>
        </p:nvPicPr>
        <p:blipFill>
          <a:blip r:embed="rId4"/>
          <a:stretch>
            <a:fillRect/>
          </a:stretch>
        </p:blipFill>
        <p:spPr>
          <a:xfrm>
            <a:off x="719028" y="3429000"/>
            <a:ext cx="3390218" cy="2377624"/>
          </a:xfrm>
          <a:prstGeom prst="rect">
            <a:avLst/>
          </a:prstGeom>
        </p:spPr>
      </p:pic>
      <p:pic>
        <p:nvPicPr>
          <p:cNvPr id="7" name="Imagen 6">
            <a:extLst>
              <a:ext uri="{FF2B5EF4-FFF2-40B4-BE49-F238E27FC236}">
                <a16:creationId xmlns:a16="http://schemas.microsoft.com/office/drawing/2014/main" id="{A61471C7-DC17-4F60-AD4D-046A6903ED8D}"/>
              </a:ext>
            </a:extLst>
          </p:cNvPr>
          <p:cNvPicPr/>
          <p:nvPr/>
        </p:nvPicPr>
        <p:blipFill>
          <a:blip r:embed="rId5"/>
          <a:stretch>
            <a:fillRect/>
          </a:stretch>
        </p:blipFill>
        <p:spPr>
          <a:xfrm>
            <a:off x="4280933" y="3429000"/>
            <a:ext cx="3746648" cy="2444491"/>
          </a:xfrm>
          <a:prstGeom prst="rect">
            <a:avLst/>
          </a:prstGeom>
        </p:spPr>
      </p:pic>
      <p:pic>
        <p:nvPicPr>
          <p:cNvPr id="8" name="Imagen 7">
            <a:extLst>
              <a:ext uri="{FF2B5EF4-FFF2-40B4-BE49-F238E27FC236}">
                <a16:creationId xmlns:a16="http://schemas.microsoft.com/office/drawing/2014/main" id="{18616B88-5531-4FA6-B148-A339A50B7896}"/>
              </a:ext>
            </a:extLst>
          </p:cNvPr>
          <p:cNvPicPr/>
          <p:nvPr/>
        </p:nvPicPr>
        <p:blipFill>
          <a:blip r:embed="rId6"/>
          <a:stretch>
            <a:fillRect/>
          </a:stretch>
        </p:blipFill>
        <p:spPr>
          <a:xfrm>
            <a:off x="8199268" y="3068719"/>
            <a:ext cx="3390219" cy="3283636"/>
          </a:xfrm>
          <a:prstGeom prst="rect">
            <a:avLst/>
          </a:prstGeom>
        </p:spPr>
      </p:pic>
      <p:sp>
        <p:nvSpPr>
          <p:cNvPr id="11" name="Rectángulo 10">
            <a:extLst>
              <a:ext uri="{FF2B5EF4-FFF2-40B4-BE49-F238E27FC236}">
                <a16:creationId xmlns:a16="http://schemas.microsoft.com/office/drawing/2014/main" id="{E0270EF7-7E9B-4ABE-912C-0DBF5B03E567}"/>
              </a:ext>
            </a:extLst>
          </p:cNvPr>
          <p:cNvSpPr/>
          <p:nvPr/>
        </p:nvSpPr>
        <p:spPr>
          <a:xfrm>
            <a:off x="0" y="1444240"/>
            <a:ext cx="4229864" cy="369332"/>
          </a:xfrm>
          <a:prstGeom prst="rect">
            <a:avLst/>
          </a:prstGeom>
        </p:spPr>
        <p:txBody>
          <a:bodyPr wrap="square">
            <a:spAutoFit/>
          </a:bodyPr>
          <a:lstStyle/>
          <a:p>
            <a:pPr lvl="1"/>
            <a:r>
              <a:rPr lang="es-CO" b="1" dirty="0"/>
              <a:t>3.4 Cambio Climático</a:t>
            </a:r>
            <a:endParaRPr lang="es-CO" dirty="0"/>
          </a:p>
        </p:txBody>
      </p:sp>
    </p:spTree>
    <p:extLst>
      <p:ext uri="{BB962C8B-B14F-4D97-AF65-F5344CB8AC3E}">
        <p14:creationId xmlns:p14="http://schemas.microsoft.com/office/powerpoint/2010/main" val="206021406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ítulo 2">
            <a:extLst>
              <a:ext uri="{FF2B5EF4-FFF2-40B4-BE49-F238E27FC236}">
                <a16:creationId xmlns:a16="http://schemas.microsoft.com/office/drawing/2014/main" id="{F2F20AB3-42FC-4373-AE30-A9D7E20A2C0E}"/>
              </a:ext>
            </a:extLst>
          </p:cNvPr>
          <p:cNvSpPr>
            <a:spLocks noGrp="1"/>
          </p:cNvSpPr>
          <p:nvPr>
            <p:ph type="subTitle" idx="1"/>
          </p:nvPr>
        </p:nvSpPr>
        <p:spPr>
          <a:xfrm>
            <a:off x="484322" y="1452346"/>
            <a:ext cx="10734261" cy="4812237"/>
          </a:xfrm>
        </p:spPr>
        <p:txBody>
          <a:bodyPr>
            <a:normAutofit/>
          </a:bodyPr>
          <a:lstStyle/>
          <a:p>
            <a:pPr algn="l"/>
            <a:r>
              <a:rPr lang="es-CO" sz="1800" cap="none" dirty="0">
                <a:solidFill>
                  <a:schemeClr val="tx1"/>
                </a:solidFill>
              </a:rPr>
              <a:t>Emisiones de CO</a:t>
            </a:r>
            <a:r>
              <a:rPr lang="es-CO" sz="1800" cap="none" baseline="-25000" dirty="0">
                <a:solidFill>
                  <a:schemeClr val="tx1"/>
                </a:solidFill>
              </a:rPr>
              <a:t>2</a:t>
            </a:r>
            <a:r>
              <a:rPr lang="es-CO" sz="1800" cap="none" dirty="0">
                <a:solidFill>
                  <a:schemeClr val="tx1"/>
                </a:solidFill>
              </a:rPr>
              <a:t> Mundial y a Nivel Colombia:</a:t>
            </a:r>
          </a:p>
          <a:p>
            <a:pPr algn="l"/>
            <a:endParaRPr lang="es-CO" sz="1800" b="1" cap="none" dirty="0">
              <a:solidFill>
                <a:schemeClr val="tx1"/>
              </a:solidFill>
            </a:endParaRPr>
          </a:p>
        </p:txBody>
      </p:sp>
      <p:pic>
        <p:nvPicPr>
          <p:cNvPr id="4" name="Imagen 3">
            <a:extLst>
              <a:ext uri="{FF2B5EF4-FFF2-40B4-BE49-F238E27FC236}">
                <a16:creationId xmlns:a16="http://schemas.microsoft.com/office/drawing/2014/main" id="{C840FCED-5373-4917-9F7F-9D0BAB14BE43}"/>
              </a:ext>
            </a:extLst>
          </p:cNvPr>
          <p:cNvPicPr>
            <a:picLocks noChangeAspect="1"/>
          </p:cNvPicPr>
          <p:nvPr/>
        </p:nvPicPr>
        <p:blipFill>
          <a:blip r:embed="rId2"/>
          <a:stretch>
            <a:fillRect/>
          </a:stretch>
        </p:blipFill>
        <p:spPr>
          <a:xfrm>
            <a:off x="205471" y="127451"/>
            <a:ext cx="1997419" cy="994912"/>
          </a:xfrm>
          <a:prstGeom prst="rect">
            <a:avLst/>
          </a:prstGeom>
        </p:spPr>
      </p:pic>
      <p:pic>
        <p:nvPicPr>
          <p:cNvPr id="5" name="Imagen 4">
            <a:extLst>
              <a:ext uri="{FF2B5EF4-FFF2-40B4-BE49-F238E27FC236}">
                <a16:creationId xmlns:a16="http://schemas.microsoft.com/office/drawing/2014/main" id="{2C09FE09-CBAC-4861-82EC-0D9D8223154C}"/>
              </a:ext>
            </a:extLst>
          </p:cNvPr>
          <p:cNvPicPr>
            <a:picLocks noChangeAspect="1"/>
          </p:cNvPicPr>
          <p:nvPr/>
        </p:nvPicPr>
        <p:blipFill>
          <a:blip r:embed="rId3"/>
          <a:stretch>
            <a:fillRect/>
          </a:stretch>
        </p:blipFill>
        <p:spPr>
          <a:xfrm>
            <a:off x="8840720" y="466397"/>
            <a:ext cx="3145809" cy="317019"/>
          </a:xfrm>
          <a:prstGeom prst="rect">
            <a:avLst/>
          </a:prstGeom>
        </p:spPr>
      </p:pic>
      <p:pic>
        <p:nvPicPr>
          <p:cNvPr id="9" name="Imagen 8">
            <a:extLst>
              <a:ext uri="{FF2B5EF4-FFF2-40B4-BE49-F238E27FC236}">
                <a16:creationId xmlns:a16="http://schemas.microsoft.com/office/drawing/2014/main" id="{55D19E78-83FB-4479-B040-504C57B2AFDF}"/>
              </a:ext>
            </a:extLst>
          </p:cNvPr>
          <p:cNvPicPr/>
          <p:nvPr/>
        </p:nvPicPr>
        <p:blipFill>
          <a:blip r:embed="rId4"/>
          <a:stretch>
            <a:fillRect/>
          </a:stretch>
        </p:blipFill>
        <p:spPr>
          <a:xfrm>
            <a:off x="973417" y="3307552"/>
            <a:ext cx="5122583" cy="2785730"/>
          </a:xfrm>
          <a:prstGeom prst="rect">
            <a:avLst/>
          </a:prstGeom>
          <a:ln>
            <a:solidFill>
              <a:srgbClr val="002060"/>
            </a:solidFill>
          </a:ln>
        </p:spPr>
      </p:pic>
      <p:graphicFrame>
        <p:nvGraphicFramePr>
          <p:cNvPr id="10" name="Tabla 9">
            <a:extLst>
              <a:ext uri="{FF2B5EF4-FFF2-40B4-BE49-F238E27FC236}">
                <a16:creationId xmlns:a16="http://schemas.microsoft.com/office/drawing/2014/main" id="{ADEE9FE4-048A-416F-B1B8-AC10F75ACAFC}"/>
              </a:ext>
            </a:extLst>
          </p:cNvPr>
          <p:cNvGraphicFramePr>
            <a:graphicFrameLocks noGrp="1"/>
          </p:cNvGraphicFramePr>
          <p:nvPr>
            <p:extLst>
              <p:ext uri="{D42A27DB-BD31-4B8C-83A1-F6EECF244321}">
                <p14:modId xmlns:p14="http://schemas.microsoft.com/office/powerpoint/2010/main" val="2181091790"/>
              </p:ext>
            </p:extLst>
          </p:nvPr>
        </p:nvGraphicFramePr>
        <p:xfrm>
          <a:off x="7046093" y="2291795"/>
          <a:ext cx="4057650" cy="1607249"/>
        </p:xfrm>
        <a:graphic>
          <a:graphicData uri="http://schemas.openxmlformats.org/drawingml/2006/table">
            <a:tbl>
              <a:tblPr firstRow="1" firstCol="1" bandRow="1">
                <a:tableStyleId>{5C22544A-7EE6-4342-B048-85BDC9FD1C3A}</a:tableStyleId>
              </a:tblPr>
              <a:tblGrid>
                <a:gridCol w="1219200">
                  <a:extLst>
                    <a:ext uri="{9D8B030D-6E8A-4147-A177-3AD203B41FA5}">
                      <a16:colId xmlns:a16="http://schemas.microsoft.com/office/drawing/2014/main" val="1927999010"/>
                    </a:ext>
                  </a:extLst>
                </a:gridCol>
                <a:gridCol w="1568450">
                  <a:extLst>
                    <a:ext uri="{9D8B030D-6E8A-4147-A177-3AD203B41FA5}">
                      <a16:colId xmlns:a16="http://schemas.microsoft.com/office/drawing/2014/main" val="293715150"/>
                    </a:ext>
                  </a:extLst>
                </a:gridCol>
                <a:gridCol w="1270000">
                  <a:extLst>
                    <a:ext uri="{9D8B030D-6E8A-4147-A177-3AD203B41FA5}">
                      <a16:colId xmlns:a16="http://schemas.microsoft.com/office/drawing/2014/main" val="2295873020"/>
                    </a:ext>
                  </a:extLst>
                </a:gridCol>
              </a:tblGrid>
              <a:tr h="184150">
                <a:tc>
                  <a:txBody>
                    <a:bodyPr/>
                    <a:lstStyle/>
                    <a:p>
                      <a:pPr algn="ctr">
                        <a:lnSpc>
                          <a:spcPct val="107000"/>
                        </a:lnSpc>
                        <a:spcAft>
                          <a:spcPts val="0"/>
                        </a:spcAft>
                      </a:pPr>
                      <a:r>
                        <a:rPr lang="es-CO" sz="1000">
                          <a:effectLst/>
                        </a:rPr>
                        <a:t>PAÍS</a:t>
                      </a:r>
                      <a:endParaRPr lang="es-CO"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es-CO" sz="1000">
                          <a:effectLst/>
                        </a:rPr>
                        <a:t>GENERACIÓN CO2 (Kt)</a:t>
                      </a:r>
                      <a:endParaRPr lang="es-CO"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es-CO" sz="1000" dirty="0">
                          <a:effectLst/>
                        </a:rPr>
                        <a:t>% DEL MUNDO</a:t>
                      </a:r>
                      <a:endParaRPr lang="es-CO"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extLst>
                  <a:ext uri="{0D108BD9-81ED-4DB2-BD59-A6C34878D82A}">
                    <a16:rowId xmlns:a16="http://schemas.microsoft.com/office/drawing/2014/main" val="3226022800"/>
                  </a:ext>
                </a:extLst>
              </a:tr>
              <a:tr h="184150">
                <a:tc>
                  <a:txBody>
                    <a:bodyPr/>
                    <a:lstStyle/>
                    <a:p>
                      <a:pPr algn="ctr">
                        <a:lnSpc>
                          <a:spcPct val="107000"/>
                        </a:lnSpc>
                        <a:spcAft>
                          <a:spcPts val="0"/>
                        </a:spcAft>
                      </a:pPr>
                      <a:r>
                        <a:rPr lang="es-CO" sz="1000">
                          <a:effectLst/>
                        </a:rPr>
                        <a:t>China</a:t>
                      </a:r>
                      <a:endParaRPr lang="es-CO"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es-CO" sz="1000">
                          <a:effectLst/>
                        </a:rPr>
                        <a:t>10.291.927</a:t>
                      </a:r>
                      <a:endParaRPr lang="es-CO"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es-CO" sz="1000">
                          <a:effectLst/>
                        </a:rPr>
                        <a:t>28,48%</a:t>
                      </a:r>
                      <a:endParaRPr lang="es-CO"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extLst>
                  <a:ext uri="{0D108BD9-81ED-4DB2-BD59-A6C34878D82A}">
                    <a16:rowId xmlns:a16="http://schemas.microsoft.com/office/drawing/2014/main" val="2110548841"/>
                  </a:ext>
                </a:extLst>
              </a:tr>
              <a:tr h="184150">
                <a:tc>
                  <a:txBody>
                    <a:bodyPr/>
                    <a:lstStyle/>
                    <a:p>
                      <a:pPr algn="ctr">
                        <a:lnSpc>
                          <a:spcPct val="107000"/>
                        </a:lnSpc>
                        <a:spcAft>
                          <a:spcPts val="0"/>
                        </a:spcAft>
                      </a:pPr>
                      <a:r>
                        <a:rPr lang="es-CO" sz="1000">
                          <a:effectLst/>
                        </a:rPr>
                        <a:t>Estados Unidos</a:t>
                      </a:r>
                      <a:endParaRPr lang="es-CO"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es-CO" sz="1000">
                          <a:effectLst/>
                        </a:rPr>
                        <a:t>5.254.279</a:t>
                      </a:r>
                      <a:endParaRPr lang="es-CO"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es-CO" sz="1000">
                          <a:effectLst/>
                        </a:rPr>
                        <a:t>14,54%</a:t>
                      </a:r>
                      <a:endParaRPr lang="es-CO"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extLst>
                  <a:ext uri="{0D108BD9-81ED-4DB2-BD59-A6C34878D82A}">
                    <a16:rowId xmlns:a16="http://schemas.microsoft.com/office/drawing/2014/main" val="4213222141"/>
                  </a:ext>
                </a:extLst>
              </a:tr>
              <a:tr h="184150">
                <a:tc>
                  <a:txBody>
                    <a:bodyPr/>
                    <a:lstStyle/>
                    <a:p>
                      <a:pPr algn="ctr">
                        <a:lnSpc>
                          <a:spcPct val="107000"/>
                        </a:lnSpc>
                        <a:spcAft>
                          <a:spcPts val="0"/>
                        </a:spcAft>
                      </a:pPr>
                      <a:r>
                        <a:rPr lang="es-CO" sz="1000">
                          <a:effectLst/>
                        </a:rPr>
                        <a:t>India</a:t>
                      </a:r>
                      <a:endParaRPr lang="es-CO"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es-CO" sz="1000">
                          <a:effectLst/>
                        </a:rPr>
                        <a:t>2.238.377</a:t>
                      </a:r>
                      <a:endParaRPr lang="es-CO"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es-CO" sz="1000">
                          <a:effectLst/>
                        </a:rPr>
                        <a:t>6,19%</a:t>
                      </a:r>
                      <a:endParaRPr lang="es-CO"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extLst>
                  <a:ext uri="{0D108BD9-81ED-4DB2-BD59-A6C34878D82A}">
                    <a16:rowId xmlns:a16="http://schemas.microsoft.com/office/drawing/2014/main" val="2748534278"/>
                  </a:ext>
                </a:extLst>
              </a:tr>
              <a:tr h="184150">
                <a:tc>
                  <a:txBody>
                    <a:bodyPr/>
                    <a:lstStyle/>
                    <a:p>
                      <a:pPr algn="ctr">
                        <a:lnSpc>
                          <a:spcPct val="107000"/>
                        </a:lnSpc>
                        <a:spcAft>
                          <a:spcPts val="0"/>
                        </a:spcAft>
                      </a:pPr>
                      <a:r>
                        <a:rPr lang="es-CO" sz="1000">
                          <a:effectLst/>
                        </a:rPr>
                        <a:t>Rusia</a:t>
                      </a:r>
                      <a:endParaRPr lang="es-CO"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es-CO" sz="1000">
                          <a:effectLst/>
                        </a:rPr>
                        <a:t>1.705.346</a:t>
                      </a:r>
                      <a:endParaRPr lang="es-CO"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es-CO" sz="1000">
                          <a:effectLst/>
                        </a:rPr>
                        <a:t>4,72%</a:t>
                      </a:r>
                      <a:endParaRPr lang="es-CO"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extLst>
                  <a:ext uri="{0D108BD9-81ED-4DB2-BD59-A6C34878D82A}">
                    <a16:rowId xmlns:a16="http://schemas.microsoft.com/office/drawing/2014/main" val="3822078608"/>
                  </a:ext>
                </a:extLst>
              </a:tr>
              <a:tr h="184150">
                <a:tc>
                  <a:txBody>
                    <a:bodyPr/>
                    <a:lstStyle/>
                    <a:p>
                      <a:pPr algn="ctr">
                        <a:lnSpc>
                          <a:spcPct val="107000"/>
                        </a:lnSpc>
                        <a:spcAft>
                          <a:spcPts val="0"/>
                        </a:spcAft>
                      </a:pPr>
                      <a:r>
                        <a:rPr lang="es-CO" sz="1000">
                          <a:effectLst/>
                        </a:rPr>
                        <a:t>Japón</a:t>
                      </a:r>
                      <a:endParaRPr lang="es-CO"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es-CO" sz="1000">
                          <a:effectLst/>
                        </a:rPr>
                        <a:t>1.214.048</a:t>
                      </a:r>
                      <a:endParaRPr lang="es-CO"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es-CO" sz="1000">
                          <a:effectLst/>
                        </a:rPr>
                        <a:t>3,36%</a:t>
                      </a:r>
                      <a:endParaRPr lang="es-CO"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extLst>
                  <a:ext uri="{0D108BD9-81ED-4DB2-BD59-A6C34878D82A}">
                    <a16:rowId xmlns:a16="http://schemas.microsoft.com/office/drawing/2014/main" val="524095386"/>
                  </a:ext>
                </a:extLst>
              </a:tr>
              <a:tr h="184150">
                <a:tc>
                  <a:txBody>
                    <a:bodyPr/>
                    <a:lstStyle/>
                    <a:p>
                      <a:pPr algn="ctr">
                        <a:lnSpc>
                          <a:spcPct val="107000"/>
                        </a:lnSpc>
                        <a:spcAft>
                          <a:spcPts val="0"/>
                        </a:spcAft>
                      </a:pPr>
                      <a:r>
                        <a:rPr lang="es-CO" sz="1000">
                          <a:effectLst/>
                        </a:rPr>
                        <a:t>TOTAL 5 PAÍSES</a:t>
                      </a:r>
                      <a:endParaRPr lang="es-CO"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es-CO" sz="1000">
                          <a:effectLst/>
                        </a:rPr>
                        <a:t>20.703.977</a:t>
                      </a:r>
                      <a:endParaRPr lang="es-CO"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es-CO" sz="1000">
                          <a:effectLst/>
                        </a:rPr>
                        <a:t>57,29%</a:t>
                      </a:r>
                      <a:endParaRPr lang="es-CO"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extLst>
                  <a:ext uri="{0D108BD9-81ED-4DB2-BD59-A6C34878D82A}">
                    <a16:rowId xmlns:a16="http://schemas.microsoft.com/office/drawing/2014/main" val="1746861346"/>
                  </a:ext>
                </a:extLst>
              </a:tr>
              <a:tr h="184150">
                <a:tc>
                  <a:txBody>
                    <a:bodyPr/>
                    <a:lstStyle/>
                    <a:p>
                      <a:pPr algn="ctr">
                        <a:lnSpc>
                          <a:spcPct val="107000"/>
                        </a:lnSpc>
                        <a:spcAft>
                          <a:spcPts val="0"/>
                        </a:spcAft>
                      </a:pPr>
                      <a:r>
                        <a:rPr lang="es-CO" sz="1000">
                          <a:effectLst/>
                        </a:rPr>
                        <a:t>TOTAL MUNDO</a:t>
                      </a:r>
                      <a:endParaRPr lang="es-CO"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es-CO" sz="1000">
                          <a:effectLst/>
                        </a:rPr>
                        <a:t>36.138.285</a:t>
                      </a:r>
                      <a:endParaRPr lang="es-CO"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nSpc>
                          <a:spcPct val="107000"/>
                        </a:lnSpc>
                      </a:pPr>
                      <a:endParaRPr lang="es-CO" sz="1100" dirty="0">
                        <a:effectLst/>
                        <a:latin typeface="Calibri" panose="020F0502020204030204" pitchFamily="34" charset="0"/>
                        <a:cs typeface="Times New Roman" panose="02020603050405020304" pitchFamily="18" charset="0"/>
                      </a:endParaRPr>
                    </a:p>
                  </a:txBody>
                  <a:tcPr marL="44450" marR="44450" marT="0" marB="0" anchor="ctr"/>
                </a:tc>
                <a:extLst>
                  <a:ext uri="{0D108BD9-81ED-4DB2-BD59-A6C34878D82A}">
                    <a16:rowId xmlns:a16="http://schemas.microsoft.com/office/drawing/2014/main" val="1260898356"/>
                  </a:ext>
                </a:extLst>
              </a:tr>
            </a:tbl>
          </a:graphicData>
        </a:graphic>
      </p:graphicFrame>
      <p:graphicFrame>
        <p:nvGraphicFramePr>
          <p:cNvPr id="11" name="Tabla 10">
            <a:extLst>
              <a:ext uri="{FF2B5EF4-FFF2-40B4-BE49-F238E27FC236}">
                <a16:creationId xmlns:a16="http://schemas.microsoft.com/office/drawing/2014/main" id="{507745DD-FE4A-4966-B704-E1820B1ACFAE}"/>
              </a:ext>
            </a:extLst>
          </p:cNvPr>
          <p:cNvGraphicFramePr>
            <a:graphicFrameLocks noGrp="1"/>
          </p:cNvGraphicFramePr>
          <p:nvPr>
            <p:extLst>
              <p:ext uri="{D42A27DB-BD31-4B8C-83A1-F6EECF244321}">
                <p14:modId xmlns:p14="http://schemas.microsoft.com/office/powerpoint/2010/main" val="4236866664"/>
              </p:ext>
            </p:extLst>
          </p:nvPr>
        </p:nvGraphicFramePr>
        <p:xfrm>
          <a:off x="7041814" y="3858465"/>
          <a:ext cx="4057650" cy="502349"/>
        </p:xfrm>
        <a:graphic>
          <a:graphicData uri="http://schemas.openxmlformats.org/drawingml/2006/table">
            <a:tbl>
              <a:tblPr firstRow="1" firstCol="1" bandRow="1">
                <a:tableStyleId>{5C22544A-7EE6-4342-B048-85BDC9FD1C3A}</a:tableStyleId>
              </a:tblPr>
              <a:tblGrid>
                <a:gridCol w="1219200">
                  <a:extLst>
                    <a:ext uri="{9D8B030D-6E8A-4147-A177-3AD203B41FA5}">
                      <a16:colId xmlns:a16="http://schemas.microsoft.com/office/drawing/2014/main" val="1703938363"/>
                    </a:ext>
                  </a:extLst>
                </a:gridCol>
                <a:gridCol w="1568450">
                  <a:extLst>
                    <a:ext uri="{9D8B030D-6E8A-4147-A177-3AD203B41FA5}">
                      <a16:colId xmlns:a16="http://schemas.microsoft.com/office/drawing/2014/main" val="1422919709"/>
                    </a:ext>
                  </a:extLst>
                </a:gridCol>
                <a:gridCol w="1270000">
                  <a:extLst>
                    <a:ext uri="{9D8B030D-6E8A-4147-A177-3AD203B41FA5}">
                      <a16:colId xmlns:a16="http://schemas.microsoft.com/office/drawing/2014/main" val="1748486498"/>
                    </a:ext>
                  </a:extLst>
                </a:gridCol>
              </a:tblGrid>
              <a:tr h="184150">
                <a:tc>
                  <a:txBody>
                    <a:bodyPr/>
                    <a:lstStyle/>
                    <a:p>
                      <a:pPr algn="ctr">
                        <a:lnSpc>
                          <a:spcPct val="107000"/>
                        </a:lnSpc>
                        <a:spcAft>
                          <a:spcPts val="0"/>
                        </a:spcAft>
                      </a:pPr>
                      <a:r>
                        <a:rPr lang="es-CO" sz="1000">
                          <a:effectLst/>
                        </a:rPr>
                        <a:t>PAÍS</a:t>
                      </a:r>
                      <a:endParaRPr lang="es-CO"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es-CO" sz="1000" dirty="0">
                          <a:effectLst/>
                        </a:rPr>
                        <a:t>GENERACIÓN CO2 (</a:t>
                      </a:r>
                      <a:r>
                        <a:rPr lang="es-CO" sz="1000" dirty="0" err="1">
                          <a:effectLst/>
                        </a:rPr>
                        <a:t>Kt</a:t>
                      </a:r>
                      <a:r>
                        <a:rPr lang="es-CO" sz="1000" dirty="0">
                          <a:effectLst/>
                        </a:rPr>
                        <a:t>)</a:t>
                      </a:r>
                      <a:endParaRPr lang="es-CO"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es-CO" sz="1000">
                          <a:effectLst/>
                        </a:rPr>
                        <a:t>% DEL MUNDO</a:t>
                      </a:r>
                      <a:endParaRPr lang="es-CO"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extLst>
                  <a:ext uri="{0D108BD9-81ED-4DB2-BD59-A6C34878D82A}">
                    <a16:rowId xmlns:a16="http://schemas.microsoft.com/office/drawing/2014/main" val="417705212"/>
                  </a:ext>
                </a:extLst>
              </a:tr>
              <a:tr h="184150">
                <a:tc>
                  <a:txBody>
                    <a:bodyPr/>
                    <a:lstStyle/>
                    <a:p>
                      <a:pPr algn="ctr">
                        <a:lnSpc>
                          <a:spcPct val="107000"/>
                        </a:lnSpc>
                        <a:spcAft>
                          <a:spcPts val="0"/>
                        </a:spcAft>
                      </a:pPr>
                      <a:r>
                        <a:rPr lang="es-CO" sz="1000">
                          <a:effectLst/>
                        </a:rPr>
                        <a:t>Colombia</a:t>
                      </a:r>
                      <a:endParaRPr lang="es-CO"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es-CO" sz="1000" dirty="0">
                          <a:effectLst/>
                        </a:rPr>
                        <a:t>84.092</a:t>
                      </a:r>
                      <a:endParaRPr lang="es-CO"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es-CO" sz="1000" dirty="0">
                          <a:effectLst/>
                        </a:rPr>
                        <a:t>0,23%</a:t>
                      </a:r>
                      <a:endParaRPr lang="es-CO"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extLst>
                  <a:ext uri="{0D108BD9-81ED-4DB2-BD59-A6C34878D82A}">
                    <a16:rowId xmlns:a16="http://schemas.microsoft.com/office/drawing/2014/main" val="297429715"/>
                  </a:ext>
                </a:extLst>
              </a:tr>
            </a:tbl>
          </a:graphicData>
        </a:graphic>
      </p:graphicFrame>
      <p:graphicFrame>
        <p:nvGraphicFramePr>
          <p:cNvPr id="12" name="Tabla 11">
            <a:extLst>
              <a:ext uri="{FF2B5EF4-FFF2-40B4-BE49-F238E27FC236}">
                <a16:creationId xmlns:a16="http://schemas.microsoft.com/office/drawing/2014/main" id="{C295812E-5C4E-4A51-8ACE-5951E06E44E2}"/>
              </a:ext>
            </a:extLst>
          </p:cNvPr>
          <p:cNvGraphicFramePr>
            <a:graphicFrameLocks noGrp="1"/>
          </p:cNvGraphicFramePr>
          <p:nvPr>
            <p:extLst>
              <p:ext uri="{D42A27DB-BD31-4B8C-83A1-F6EECF244321}">
                <p14:modId xmlns:p14="http://schemas.microsoft.com/office/powerpoint/2010/main" val="2783363369"/>
              </p:ext>
            </p:extLst>
          </p:nvPr>
        </p:nvGraphicFramePr>
        <p:xfrm>
          <a:off x="7041814" y="4351984"/>
          <a:ext cx="4057650" cy="1741298"/>
        </p:xfrm>
        <a:graphic>
          <a:graphicData uri="http://schemas.openxmlformats.org/drawingml/2006/table">
            <a:tbl>
              <a:tblPr firstRow="1" firstCol="1" bandRow="1">
                <a:tableStyleId>{5C22544A-7EE6-4342-B048-85BDC9FD1C3A}</a:tableStyleId>
              </a:tblPr>
              <a:tblGrid>
                <a:gridCol w="1219200">
                  <a:extLst>
                    <a:ext uri="{9D8B030D-6E8A-4147-A177-3AD203B41FA5}">
                      <a16:colId xmlns:a16="http://schemas.microsoft.com/office/drawing/2014/main" val="3758880192"/>
                    </a:ext>
                  </a:extLst>
                </a:gridCol>
                <a:gridCol w="1568450">
                  <a:extLst>
                    <a:ext uri="{9D8B030D-6E8A-4147-A177-3AD203B41FA5}">
                      <a16:colId xmlns:a16="http://schemas.microsoft.com/office/drawing/2014/main" val="3656653308"/>
                    </a:ext>
                  </a:extLst>
                </a:gridCol>
                <a:gridCol w="1270000">
                  <a:extLst>
                    <a:ext uri="{9D8B030D-6E8A-4147-A177-3AD203B41FA5}">
                      <a16:colId xmlns:a16="http://schemas.microsoft.com/office/drawing/2014/main" val="933862527"/>
                    </a:ext>
                  </a:extLst>
                </a:gridCol>
              </a:tblGrid>
              <a:tr h="184150">
                <a:tc>
                  <a:txBody>
                    <a:bodyPr/>
                    <a:lstStyle/>
                    <a:p>
                      <a:pPr algn="ctr">
                        <a:lnSpc>
                          <a:spcPct val="107000"/>
                        </a:lnSpc>
                        <a:spcAft>
                          <a:spcPts val="0"/>
                        </a:spcAft>
                      </a:pPr>
                      <a:r>
                        <a:rPr lang="es-CO" sz="1000">
                          <a:effectLst/>
                        </a:rPr>
                        <a:t>DEPARTAMENTO</a:t>
                      </a:r>
                      <a:endParaRPr lang="es-CO"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es-CO" sz="1000">
                          <a:effectLst/>
                        </a:rPr>
                        <a:t>GENERACIÓN CO2 EQUIVALENTES (Mt)</a:t>
                      </a:r>
                      <a:endParaRPr lang="es-CO"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es-CO" sz="1000">
                          <a:effectLst/>
                        </a:rPr>
                        <a:t>% DEL PAÍS</a:t>
                      </a:r>
                      <a:endParaRPr lang="es-CO"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extLst>
                  <a:ext uri="{0D108BD9-81ED-4DB2-BD59-A6C34878D82A}">
                    <a16:rowId xmlns:a16="http://schemas.microsoft.com/office/drawing/2014/main" val="3910694962"/>
                  </a:ext>
                </a:extLst>
              </a:tr>
              <a:tr h="184150">
                <a:tc>
                  <a:txBody>
                    <a:bodyPr/>
                    <a:lstStyle/>
                    <a:p>
                      <a:pPr algn="ctr">
                        <a:lnSpc>
                          <a:spcPct val="107000"/>
                        </a:lnSpc>
                        <a:spcAft>
                          <a:spcPts val="0"/>
                        </a:spcAft>
                      </a:pPr>
                      <a:r>
                        <a:rPr lang="es-CO" sz="1000">
                          <a:effectLst/>
                        </a:rPr>
                        <a:t>Antioquia</a:t>
                      </a:r>
                      <a:endParaRPr lang="es-CO"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es-CO" sz="1000">
                          <a:effectLst/>
                        </a:rPr>
                        <a:t>22,94</a:t>
                      </a:r>
                      <a:endParaRPr lang="es-CO"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es-CO" sz="1000">
                          <a:effectLst/>
                        </a:rPr>
                        <a:t>8,86%</a:t>
                      </a:r>
                      <a:endParaRPr lang="es-CO"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extLst>
                  <a:ext uri="{0D108BD9-81ED-4DB2-BD59-A6C34878D82A}">
                    <a16:rowId xmlns:a16="http://schemas.microsoft.com/office/drawing/2014/main" val="2237055186"/>
                  </a:ext>
                </a:extLst>
              </a:tr>
              <a:tr h="184150">
                <a:tc>
                  <a:txBody>
                    <a:bodyPr/>
                    <a:lstStyle/>
                    <a:p>
                      <a:pPr algn="ctr">
                        <a:lnSpc>
                          <a:spcPct val="107000"/>
                        </a:lnSpc>
                        <a:spcAft>
                          <a:spcPts val="0"/>
                        </a:spcAft>
                      </a:pPr>
                      <a:r>
                        <a:rPr lang="es-CO" sz="1000">
                          <a:effectLst/>
                        </a:rPr>
                        <a:t>Meta</a:t>
                      </a:r>
                      <a:endParaRPr lang="es-CO"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es-CO" sz="1000">
                          <a:effectLst/>
                        </a:rPr>
                        <a:t>21,24</a:t>
                      </a:r>
                      <a:endParaRPr lang="es-CO"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es-CO" sz="1000">
                          <a:effectLst/>
                        </a:rPr>
                        <a:t>8,21%</a:t>
                      </a:r>
                      <a:endParaRPr lang="es-CO"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extLst>
                  <a:ext uri="{0D108BD9-81ED-4DB2-BD59-A6C34878D82A}">
                    <a16:rowId xmlns:a16="http://schemas.microsoft.com/office/drawing/2014/main" val="2941592060"/>
                  </a:ext>
                </a:extLst>
              </a:tr>
              <a:tr h="184150">
                <a:tc>
                  <a:txBody>
                    <a:bodyPr/>
                    <a:lstStyle/>
                    <a:p>
                      <a:pPr algn="ctr">
                        <a:lnSpc>
                          <a:spcPct val="107000"/>
                        </a:lnSpc>
                        <a:spcAft>
                          <a:spcPts val="0"/>
                        </a:spcAft>
                      </a:pPr>
                      <a:r>
                        <a:rPr lang="es-CO" sz="1000">
                          <a:effectLst/>
                        </a:rPr>
                        <a:t>Caquetá</a:t>
                      </a:r>
                      <a:endParaRPr lang="es-CO"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es-CO" sz="1000" dirty="0">
                          <a:effectLst/>
                        </a:rPr>
                        <a:t>19,84</a:t>
                      </a:r>
                      <a:endParaRPr lang="es-CO"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es-CO" sz="1000">
                          <a:effectLst/>
                        </a:rPr>
                        <a:t>7,67%</a:t>
                      </a:r>
                      <a:endParaRPr lang="es-CO"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extLst>
                  <a:ext uri="{0D108BD9-81ED-4DB2-BD59-A6C34878D82A}">
                    <a16:rowId xmlns:a16="http://schemas.microsoft.com/office/drawing/2014/main" val="3031997979"/>
                  </a:ext>
                </a:extLst>
              </a:tr>
              <a:tr h="184150">
                <a:tc>
                  <a:txBody>
                    <a:bodyPr/>
                    <a:lstStyle/>
                    <a:p>
                      <a:pPr algn="ctr">
                        <a:lnSpc>
                          <a:spcPct val="107000"/>
                        </a:lnSpc>
                        <a:spcAft>
                          <a:spcPts val="0"/>
                        </a:spcAft>
                      </a:pPr>
                      <a:r>
                        <a:rPr lang="es-CO" sz="1000">
                          <a:effectLst/>
                        </a:rPr>
                        <a:t>Valle del Cauca</a:t>
                      </a:r>
                      <a:endParaRPr lang="es-CO"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es-CO" sz="1000">
                          <a:effectLst/>
                        </a:rPr>
                        <a:t>16,50</a:t>
                      </a:r>
                      <a:endParaRPr lang="es-CO"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es-CO" sz="1000">
                          <a:effectLst/>
                        </a:rPr>
                        <a:t>6,38%</a:t>
                      </a:r>
                      <a:endParaRPr lang="es-CO"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extLst>
                  <a:ext uri="{0D108BD9-81ED-4DB2-BD59-A6C34878D82A}">
                    <a16:rowId xmlns:a16="http://schemas.microsoft.com/office/drawing/2014/main" val="606832135"/>
                  </a:ext>
                </a:extLst>
              </a:tr>
              <a:tr h="184150">
                <a:tc>
                  <a:txBody>
                    <a:bodyPr/>
                    <a:lstStyle/>
                    <a:p>
                      <a:pPr algn="ctr">
                        <a:lnSpc>
                          <a:spcPct val="107000"/>
                        </a:lnSpc>
                        <a:spcAft>
                          <a:spcPts val="0"/>
                        </a:spcAft>
                      </a:pPr>
                      <a:r>
                        <a:rPr lang="es-CO" sz="1000">
                          <a:effectLst/>
                        </a:rPr>
                        <a:t>Santander</a:t>
                      </a:r>
                      <a:endParaRPr lang="es-CO"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es-CO" sz="1000" dirty="0">
                          <a:effectLst/>
                        </a:rPr>
                        <a:t>14,38</a:t>
                      </a:r>
                      <a:endParaRPr lang="es-CO"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es-CO" sz="1000">
                          <a:effectLst/>
                        </a:rPr>
                        <a:t>5,56%</a:t>
                      </a:r>
                      <a:endParaRPr lang="es-CO"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extLst>
                  <a:ext uri="{0D108BD9-81ED-4DB2-BD59-A6C34878D82A}">
                    <a16:rowId xmlns:a16="http://schemas.microsoft.com/office/drawing/2014/main" val="2807430915"/>
                  </a:ext>
                </a:extLst>
              </a:tr>
              <a:tr h="184150">
                <a:tc>
                  <a:txBody>
                    <a:bodyPr/>
                    <a:lstStyle/>
                    <a:p>
                      <a:pPr algn="ctr">
                        <a:lnSpc>
                          <a:spcPct val="107000"/>
                        </a:lnSpc>
                        <a:spcAft>
                          <a:spcPts val="0"/>
                        </a:spcAft>
                      </a:pPr>
                      <a:r>
                        <a:rPr lang="es-CO" sz="1000">
                          <a:effectLst/>
                        </a:rPr>
                        <a:t>TOTAL 5 DEPTOS</a:t>
                      </a:r>
                      <a:endParaRPr lang="es-CO"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es-CO" sz="1000">
                          <a:effectLst/>
                        </a:rPr>
                        <a:t>94,90</a:t>
                      </a:r>
                      <a:endParaRPr lang="es-CO"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es-CO" sz="1000">
                          <a:effectLst/>
                        </a:rPr>
                        <a:t>36,67%</a:t>
                      </a:r>
                      <a:endParaRPr lang="es-CO"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extLst>
                  <a:ext uri="{0D108BD9-81ED-4DB2-BD59-A6C34878D82A}">
                    <a16:rowId xmlns:a16="http://schemas.microsoft.com/office/drawing/2014/main" val="3874850351"/>
                  </a:ext>
                </a:extLst>
              </a:tr>
              <a:tr h="184150">
                <a:tc>
                  <a:txBody>
                    <a:bodyPr/>
                    <a:lstStyle/>
                    <a:p>
                      <a:pPr algn="ctr">
                        <a:lnSpc>
                          <a:spcPct val="107000"/>
                        </a:lnSpc>
                        <a:spcAft>
                          <a:spcPts val="0"/>
                        </a:spcAft>
                      </a:pPr>
                      <a:r>
                        <a:rPr lang="es-CO" sz="1000">
                          <a:effectLst/>
                        </a:rPr>
                        <a:t>TOTAL PAÍS</a:t>
                      </a:r>
                      <a:endParaRPr lang="es-CO"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es-CO" sz="1000">
                          <a:effectLst/>
                        </a:rPr>
                        <a:t>258,80</a:t>
                      </a:r>
                      <a:endParaRPr lang="es-CO"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nSpc>
                          <a:spcPct val="107000"/>
                        </a:lnSpc>
                      </a:pPr>
                      <a:endParaRPr lang="es-CO" sz="1100" dirty="0">
                        <a:effectLst/>
                        <a:latin typeface="Calibri" panose="020F0502020204030204" pitchFamily="34" charset="0"/>
                        <a:cs typeface="Times New Roman" panose="02020603050405020304" pitchFamily="18" charset="0"/>
                      </a:endParaRPr>
                    </a:p>
                  </a:txBody>
                  <a:tcPr marL="44450" marR="44450" marT="0" marB="0" anchor="ctr"/>
                </a:tc>
                <a:extLst>
                  <a:ext uri="{0D108BD9-81ED-4DB2-BD59-A6C34878D82A}">
                    <a16:rowId xmlns:a16="http://schemas.microsoft.com/office/drawing/2014/main" val="3951017795"/>
                  </a:ext>
                </a:extLst>
              </a:tr>
            </a:tbl>
          </a:graphicData>
        </a:graphic>
      </p:graphicFrame>
    </p:spTree>
    <p:extLst>
      <p:ext uri="{BB962C8B-B14F-4D97-AF65-F5344CB8AC3E}">
        <p14:creationId xmlns:p14="http://schemas.microsoft.com/office/powerpoint/2010/main" val="165849036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ítulo 2">
            <a:extLst>
              <a:ext uri="{FF2B5EF4-FFF2-40B4-BE49-F238E27FC236}">
                <a16:creationId xmlns:a16="http://schemas.microsoft.com/office/drawing/2014/main" id="{F2F20AB3-42FC-4373-AE30-A9D7E20A2C0E}"/>
              </a:ext>
            </a:extLst>
          </p:cNvPr>
          <p:cNvSpPr>
            <a:spLocks noGrp="1"/>
          </p:cNvSpPr>
          <p:nvPr>
            <p:ph type="subTitle" idx="1"/>
          </p:nvPr>
        </p:nvSpPr>
        <p:spPr>
          <a:xfrm>
            <a:off x="435110" y="2068637"/>
            <a:ext cx="10835402" cy="994912"/>
          </a:xfrm>
        </p:spPr>
        <p:txBody>
          <a:bodyPr>
            <a:noAutofit/>
          </a:bodyPr>
          <a:lstStyle/>
          <a:p>
            <a:pPr algn="l"/>
            <a:r>
              <a:rPr lang="es-CO" sz="1800" cap="none" dirty="0">
                <a:solidFill>
                  <a:schemeClr val="tx1"/>
                </a:solidFill>
              </a:rPr>
              <a:t>Instrumento Técnico para la Medición de las Emisiones de Gases Efecto Invernadero.</a:t>
            </a:r>
          </a:p>
          <a:p>
            <a:pPr algn="l"/>
            <a:endParaRPr lang="es-CO" sz="1800" cap="none" dirty="0">
              <a:solidFill>
                <a:schemeClr val="tx1"/>
              </a:solidFill>
            </a:endParaRPr>
          </a:p>
          <a:p>
            <a:pPr algn="l"/>
            <a:endParaRPr lang="es-CO" sz="1800" b="1" cap="none" dirty="0">
              <a:solidFill>
                <a:schemeClr val="tx1"/>
              </a:solidFill>
            </a:endParaRPr>
          </a:p>
        </p:txBody>
      </p:sp>
      <p:pic>
        <p:nvPicPr>
          <p:cNvPr id="4" name="Imagen 3">
            <a:extLst>
              <a:ext uri="{FF2B5EF4-FFF2-40B4-BE49-F238E27FC236}">
                <a16:creationId xmlns:a16="http://schemas.microsoft.com/office/drawing/2014/main" id="{C840FCED-5373-4917-9F7F-9D0BAB14BE43}"/>
              </a:ext>
            </a:extLst>
          </p:cNvPr>
          <p:cNvPicPr>
            <a:picLocks noChangeAspect="1"/>
          </p:cNvPicPr>
          <p:nvPr/>
        </p:nvPicPr>
        <p:blipFill>
          <a:blip r:embed="rId2"/>
          <a:stretch>
            <a:fillRect/>
          </a:stretch>
        </p:blipFill>
        <p:spPr>
          <a:xfrm>
            <a:off x="205471" y="127451"/>
            <a:ext cx="1997419" cy="994912"/>
          </a:xfrm>
          <a:prstGeom prst="rect">
            <a:avLst/>
          </a:prstGeom>
        </p:spPr>
      </p:pic>
      <p:pic>
        <p:nvPicPr>
          <p:cNvPr id="5" name="Imagen 4">
            <a:extLst>
              <a:ext uri="{FF2B5EF4-FFF2-40B4-BE49-F238E27FC236}">
                <a16:creationId xmlns:a16="http://schemas.microsoft.com/office/drawing/2014/main" id="{2C09FE09-CBAC-4861-82EC-0D9D8223154C}"/>
              </a:ext>
            </a:extLst>
          </p:cNvPr>
          <p:cNvPicPr>
            <a:picLocks noChangeAspect="1"/>
          </p:cNvPicPr>
          <p:nvPr/>
        </p:nvPicPr>
        <p:blipFill>
          <a:blip r:embed="rId3"/>
          <a:stretch>
            <a:fillRect/>
          </a:stretch>
        </p:blipFill>
        <p:spPr>
          <a:xfrm>
            <a:off x="8840720" y="466397"/>
            <a:ext cx="3145809" cy="317019"/>
          </a:xfrm>
          <a:prstGeom prst="rect">
            <a:avLst/>
          </a:prstGeom>
        </p:spPr>
      </p:pic>
      <p:pic>
        <p:nvPicPr>
          <p:cNvPr id="13" name="Imagen 12">
            <a:extLst>
              <a:ext uri="{FF2B5EF4-FFF2-40B4-BE49-F238E27FC236}">
                <a16:creationId xmlns:a16="http://schemas.microsoft.com/office/drawing/2014/main" id="{6C028ADE-9351-4BA7-A353-E7EA6A26BC6F}"/>
              </a:ext>
            </a:extLst>
          </p:cNvPr>
          <p:cNvPicPr/>
          <p:nvPr/>
        </p:nvPicPr>
        <p:blipFill>
          <a:blip r:embed="rId4"/>
          <a:stretch>
            <a:fillRect/>
          </a:stretch>
        </p:blipFill>
        <p:spPr>
          <a:xfrm>
            <a:off x="3024303" y="2939037"/>
            <a:ext cx="6385511" cy="3344805"/>
          </a:xfrm>
          <a:prstGeom prst="rect">
            <a:avLst/>
          </a:prstGeom>
        </p:spPr>
      </p:pic>
      <p:sp>
        <p:nvSpPr>
          <p:cNvPr id="8" name="Rectángulo 7">
            <a:extLst>
              <a:ext uri="{FF2B5EF4-FFF2-40B4-BE49-F238E27FC236}">
                <a16:creationId xmlns:a16="http://schemas.microsoft.com/office/drawing/2014/main" id="{72A6EF3E-1F19-480F-A74E-0FAD20F41EB2}"/>
              </a:ext>
            </a:extLst>
          </p:cNvPr>
          <p:cNvSpPr/>
          <p:nvPr/>
        </p:nvSpPr>
        <p:spPr>
          <a:xfrm>
            <a:off x="0" y="1295279"/>
            <a:ext cx="2760692" cy="369332"/>
          </a:xfrm>
          <a:prstGeom prst="rect">
            <a:avLst/>
          </a:prstGeom>
        </p:spPr>
        <p:txBody>
          <a:bodyPr wrap="none">
            <a:spAutoFit/>
          </a:bodyPr>
          <a:lstStyle/>
          <a:p>
            <a:pPr lvl="1"/>
            <a:r>
              <a:rPr lang="es-CO" b="1" dirty="0"/>
              <a:t>3.5 Huella de Carbono</a:t>
            </a:r>
            <a:endParaRPr lang="es-CO" dirty="0"/>
          </a:p>
        </p:txBody>
      </p:sp>
    </p:spTree>
    <p:extLst>
      <p:ext uri="{BB962C8B-B14F-4D97-AF65-F5344CB8AC3E}">
        <p14:creationId xmlns:p14="http://schemas.microsoft.com/office/powerpoint/2010/main" val="351764005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ítulo 2">
            <a:extLst>
              <a:ext uri="{FF2B5EF4-FFF2-40B4-BE49-F238E27FC236}">
                <a16:creationId xmlns:a16="http://schemas.microsoft.com/office/drawing/2014/main" id="{F2F20AB3-42FC-4373-AE30-A9D7E20A2C0E}"/>
              </a:ext>
            </a:extLst>
          </p:cNvPr>
          <p:cNvSpPr>
            <a:spLocks noGrp="1"/>
          </p:cNvSpPr>
          <p:nvPr>
            <p:ph type="subTitle" idx="1"/>
          </p:nvPr>
        </p:nvSpPr>
        <p:spPr>
          <a:xfrm>
            <a:off x="1204180" y="1563125"/>
            <a:ext cx="9587867" cy="4720717"/>
          </a:xfrm>
        </p:spPr>
        <p:txBody>
          <a:bodyPr>
            <a:noAutofit/>
          </a:bodyPr>
          <a:lstStyle/>
          <a:p>
            <a:pPr algn="just"/>
            <a:r>
              <a:rPr lang="es-CO" sz="1800" dirty="0"/>
              <a:t> </a:t>
            </a:r>
          </a:p>
          <a:p>
            <a:pPr marL="285750" lvl="0" indent="-285750" algn="just">
              <a:buFont typeface="Arial" panose="020B0604020202020204" pitchFamily="34" charset="0"/>
              <a:buChar char="•"/>
            </a:pPr>
            <a:r>
              <a:rPr lang="es-CO" sz="1800" dirty="0">
                <a:solidFill>
                  <a:schemeClr val="tx1"/>
                </a:solidFill>
              </a:rPr>
              <a:t>EL GHG </a:t>
            </a:r>
            <a:r>
              <a:rPr lang="es-CO" sz="1800" dirty="0" err="1">
                <a:solidFill>
                  <a:schemeClr val="tx1"/>
                </a:solidFill>
              </a:rPr>
              <a:t>P</a:t>
            </a:r>
            <a:r>
              <a:rPr lang="es-CO" sz="1800" cap="none" dirty="0" err="1">
                <a:solidFill>
                  <a:schemeClr val="tx1"/>
                </a:solidFill>
              </a:rPr>
              <a:t>rotocol</a:t>
            </a:r>
            <a:r>
              <a:rPr lang="es-CO" sz="1800" dirty="0">
                <a:solidFill>
                  <a:schemeClr val="tx1"/>
                </a:solidFill>
              </a:rPr>
              <a:t>.</a:t>
            </a:r>
          </a:p>
          <a:p>
            <a:pPr marL="285750" lvl="0" indent="-285750" algn="just">
              <a:buFont typeface="Arial" panose="020B0604020202020204" pitchFamily="34" charset="0"/>
              <a:buChar char="•"/>
            </a:pPr>
            <a:r>
              <a:rPr lang="es-CO" sz="1800" dirty="0">
                <a:solidFill>
                  <a:schemeClr val="tx1"/>
                </a:solidFill>
              </a:rPr>
              <a:t>la PAS 2050. </a:t>
            </a:r>
          </a:p>
          <a:p>
            <a:pPr marL="285750" lvl="0" indent="-285750" algn="just">
              <a:buFont typeface="Arial" panose="020B0604020202020204" pitchFamily="34" charset="0"/>
              <a:buChar char="•"/>
            </a:pPr>
            <a:r>
              <a:rPr lang="es-CO" sz="1800" dirty="0">
                <a:solidFill>
                  <a:schemeClr val="tx1"/>
                </a:solidFill>
              </a:rPr>
              <a:t>La ISO 14064.</a:t>
            </a:r>
          </a:p>
          <a:p>
            <a:pPr algn="just"/>
            <a:r>
              <a:rPr lang="es-CO" sz="1800" cap="none" dirty="0">
                <a:solidFill>
                  <a:schemeClr val="bg1"/>
                </a:solidFill>
              </a:rPr>
              <a:t>La diferencia entre ellas radica básicamente en que el GHG </a:t>
            </a:r>
            <a:r>
              <a:rPr lang="es-CO" sz="1800" cap="none" dirty="0" err="1">
                <a:solidFill>
                  <a:schemeClr val="bg1"/>
                </a:solidFill>
              </a:rPr>
              <a:t>Protocol</a:t>
            </a:r>
            <a:r>
              <a:rPr lang="es-CO" sz="1800" cap="none" dirty="0">
                <a:solidFill>
                  <a:schemeClr val="bg1"/>
                </a:solidFill>
              </a:rPr>
              <a:t> tiene un enfoque corporativo, La PAS 2050 se enfoca en productos y La ISO 14064 en la definición de requisitos generales para el cálculo. por su parte, con base en el PAS 2050, el instituto colombiano de normas técnicas y certificación - ICONTEC desarrolló las siguientes dos Normas Técnicas Colombianas:</a:t>
            </a:r>
          </a:p>
          <a:p>
            <a:pPr algn="just"/>
            <a:r>
              <a:rPr lang="es-CO" sz="1800" cap="none" dirty="0">
                <a:solidFill>
                  <a:schemeClr val="bg1"/>
                </a:solidFill>
              </a:rPr>
              <a:t> </a:t>
            </a:r>
          </a:p>
          <a:p>
            <a:pPr marL="285750" lvl="0" indent="-285750" algn="just">
              <a:buFont typeface="Arial" panose="020B0604020202020204" pitchFamily="34" charset="0"/>
              <a:buChar char="•"/>
            </a:pPr>
            <a:r>
              <a:rPr lang="es-CO" sz="1800" cap="none" dirty="0">
                <a:solidFill>
                  <a:schemeClr val="bg1"/>
                </a:solidFill>
              </a:rPr>
              <a:t>NTC 5947. Especificación para el análisis de emisiones y remociones de gases de efecto invernadero durante el ciclo de vida de bienes y servicios. </a:t>
            </a:r>
          </a:p>
          <a:p>
            <a:pPr marL="285750" lvl="0" indent="-285750" algn="just">
              <a:buFont typeface="Arial" panose="020B0604020202020204" pitchFamily="34" charset="0"/>
              <a:buChar char="•"/>
            </a:pPr>
            <a:r>
              <a:rPr lang="es-CO" sz="1800" cap="none" dirty="0">
                <a:solidFill>
                  <a:schemeClr val="bg1"/>
                </a:solidFill>
              </a:rPr>
              <a:t>NTC 6000.  Sistemas de gestión ambiental. huella de carbono. requisitos</a:t>
            </a:r>
            <a:r>
              <a:rPr lang="es-CO" sz="1800" dirty="0">
                <a:solidFill>
                  <a:schemeClr val="bg1"/>
                </a:solidFill>
              </a:rPr>
              <a:t>.</a:t>
            </a:r>
          </a:p>
          <a:p>
            <a:pPr lvl="0" algn="just"/>
            <a:endParaRPr lang="es-CO" sz="1800" dirty="0"/>
          </a:p>
          <a:p>
            <a:pPr algn="just"/>
            <a:endParaRPr lang="es-CO" sz="1800" dirty="0"/>
          </a:p>
          <a:p>
            <a:pPr algn="just"/>
            <a:endParaRPr lang="es-CO" sz="1800" b="1" dirty="0"/>
          </a:p>
        </p:txBody>
      </p:sp>
      <p:pic>
        <p:nvPicPr>
          <p:cNvPr id="4" name="Imagen 3">
            <a:extLst>
              <a:ext uri="{FF2B5EF4-FFF2-40B4-BE49-F238E27FC236}">
                <a16:creationId xmlns:a16="http://schemas.microsoft.com/office/drawing/2014/main" id="{C840FCED-5373-4917-9F7F-9D0BAB14BE43}"/>
              </a:ext>
            </a:extLst>
          </p:cNvPr>
          <p:cNvPicPr>
            <a:picLocks noChangeAspect="1"/>
          </p:cNvPicPr>
          <p:nvPr/>
        </p:nvPicPr>
        <p:blipFill>
          <a:blip r:embed="rId2"/>
          <a:stretch>
            <a:fillRect/>
          </a:stretch>
        </p:blipFill>
        <p:spPr>
          <a:xfrm>
            <a:off x="205471" y="127451"/>
            <a:ext cx="1997419" cy="994912"/>
          </a:xfrm>
          <a:prstGeom prst="rect">
            <a:avLst/>
          </a:prstGeom>
        </p:spPr>
      </p:pic>
      <p:pic>
        <p:nvPicPr>
          <p:cNvPr id="5" name="Imagen 4">
            <a:extLst>
              <a:ext uri="{FF2B5EF4-FFF2-40B4-BE49-F238E27FC236}">
                <a16:creationId xmlns:a16="http://schemas.microsoft.com/office/drawing/2014/main" id="{2C09FE09-CBAC-4861-82EC-0D9D8223154C}"/>
              </a:ext>
            </a:extLst>
          </p:cNvPr>
          <p:cNvPicPr>
            <a:picLocks noChangeAspect="1"/>
          </p:cNvPicPr>
          <p:nvPr/>
        </p:nvPicPr>
        <p:blipFill>
          <a:blip r:embed="rId3"/>
          <a:stretch>
            <a:fillRect/>
          </a:stretch>
        </p:blipFill>
        <p:spPr>
          <a:xfrm>
            <a:off x="8840720" y="466397"/>
            <a:ext cx="3145809" cy="317019"/>
          </a:xfrm>
          <a:prstGeom prst="rect">
            <a:avLst/>
          </a:prstGeom>
        </p:spPr>
      </p:pic>
      <p:sp>
        <p:nvSpPr>
          <p:cNvPr id="2" name="Rectángulo 1">
            <a:extLst>
              <a:ext uri="{FF2B5EF4-FFF2-40B4-BE49-F238E27FC236}">
                <a16:creationId xmlns:a16="http://schemas.microsoft.com/office/drawing/2014/main" id="{3C49C833-FEB5-4F72-9472-63BDF288C40C}"/>
              </a:ext>
            </a:extLst>
          </p:cNvPr>
          <p:cNvSpPr/>
          <p:nvPr/>
        </p:nvSpPr>
        <p:spPr>
          <a:xfrm>
            <a:off x="400347" y="1271994"/>
            <a:ext cx="2268570" cy="369332"/>
          </a:xfrm>
          <a:prstGeom prst="rect">
            <a:avLst/>
          </a:prstGeom>
        </p:spPr>
        <p:txBody>
          <a:bodyPr wrap="none">
            <a:spAutoFit/>
          </a:bodyPr>
          <a:lstStyle/>
          <a:p>
            <a:pPr algn="just"/>
            <a:r>
              <a:rPr lang="es-CO" dirty="0"/>
              <a:t>Métodos de medición:</a:t>
            </a:r>
          </a:p>
        </p:txBody>
      </p:sp>
    </p:spTree>
    <p:extLst>
      <p:ext uri="{BB962C8B-B14F-4D97-AF65-F5344CB8AC3E}">
        <p14:creationId xmlns:p14="http://schemas.microsoft.com/office/powerpoint/2010/main" val="94246186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ítulo 2">
            <a:extLst>
              <a:ext uri="{FF2B5EF4-FFF2-40B4-BE49-F238E27FC236}">
                <a16:creationId xmlns:a16="http://schemas.microsoft.com/office/drawing/2014/main" id="{F2F20AB3-42FC-4373-AE30-A9D7E20A2C0E}"/>
              </a:ext>
            </a:extLst>
          </p:cNvPr>
          <p:cNvSpPr>
            <a:spLocks noGrp="1"/>
          </p:cNvSpPr>
          <p:nvPr>
            <p:ph type="subTitle" idx="1"/>
          </p:nvPr>
        </p:nvSpPr>
        <p:spPr>
          <a:xfrm>
            <a:off x="449352" y="1430822"/>
            <a:ext cx="11225197" cy="693545"/>
          </a:xfrm>
        </p:spPr>
        <p:txBody>
          <a:bodyPr>
            <a:noAutofit/>
          </a:bodyPr>
          <a:lstStyle/>
          <a:p>
            <a:pPr algn="l"/>
            <a:r>
              <a:rPr lang="es-CO" sz="1800" cap="none" dirty="0">
                <a:solidFill>
                  <a:schemeClr val="tx1"/>
                </a:solidFill>
              </a:rPr>
              <a:t>Procedimiento a utilizar:  Guía Metodológica para el Cálculo de la Huella de Carbono Corporativa a Nivel Sectorial</a:t>
            </a:r>
          </a:p>
          <a:p>
            <a:pPr algn="l"/>
            <a:r>
              <a:rPr lang="es-CO" sz="1800" cap="none" dirty="0">
                <a:solidFill>
                  <a:schemeClr val="tx1"/>
                </a:solidFill>
              </a:rPr>
              <a:t> </a:t>
            </a:r>
          </a:p>
          <a:p>
            <a:pPr lvl="0" algn="l"/>
            <a:endParaRPr lang="es-CO" sz="1800" cap="none" dirty="0">
              <a:solidFill>
                <a:schemeClr val="tx1"/>
              </a:solidFill>
            </a:endParaRPr>
          </a:p>
          <a:p>
            <a:pPr algn="l"/>
            <a:endParaRPr lang="es-CO" sz="1800" cap="none" dirty="0">
              <a:solidFill>
                <a:schemeClr val="tx1"/>
              </a:solidFill>
            </a:endParaRPr>
          </a:p>
          <a:p>
            <a:pPr algn="l"/>
            <a:endParaRPr lang="es-CO" sz="1800" b="1" cap="none" dirty="0">
              <a:solidFill>
                <a:schemeClr val="tx1"/>
              </a:solidFill>
            </a:endParaRPr>
          </a:p>
        </p:txBody>
      </p:sp>
      <p:pic>
        <p:nvPicPr>
          <p:cNvPr id="4" name="Imagen 3">
            <a:extLst>
              <a:ext uri="{FF2B5EF4-FFF2-40B4-BE49-F238E27FC236}">
                <a16:creationId xmlns:a16="http://schemas.microsoft.com/office/drawing/2014/main" id="{C840FCED-5373-4917-9F7F-9D0BAB14BE43}"/>
              </a:ext>
            </a:extLst>
          </p:cNvPr>
          <p:cNvPicPr>
            <a:picLocks noChangeAspect="1"/>
          </p:cNvPicPr>
          <p:nvPr/>
        </p:nvPicPr>
        <p:blipFill>
          <a:blip r:embed="rId2"/>
          <a:stretch>
            <a:fillRect/>
          </a:stretch>
        </p:blipFill>
        <p:spPr>
          <a:xfrm>
            <a:off x="205471" y="127451"/>
            <a:ext cx="1997419" cy="994912"/>
          </a:xfrm>
          <a:prstGeom prst="rect">
            <a:avLst/>
          </a:prstGeom>
        </p:spPr>
      </p:pic>
      <p:pic>
        <p:nvPicPr>
          <p:cNvPr id="5" name="Imagen 4">
            <a:extLst>
              <a:ext uri="{FF2B5EF4-FFF2-40B4-BE49-F238E27FC236}">
                <a16:creationId xmlns:a16="http://schemas.microsoft.com/office/drawing/2014/main" id="{2C09FE09-CBAC-4861-82EC-0D9D8223154C}"/>
              </a:ext>
            </a:extLst>
          </p:cNvPr>
          <p:cNvPicPr>
            <a:picLocks noChangeAspect="1"/>
          </p:cNvPicPr>
          <p:nvPr/>
        </p:nvPicPr>
        <p:blipFill>
          <a:blip r:embed="rId3"/>
          <a:stretch>
            <a:fillRect/>
          </a:stretch>
        </p:blipFill>
        <p:spPr>
          <a:xfrm>
            <a:off x="8840720" y="466397"/>
            <a:ext cx="3145809" cy="317019"/>
          </a:xfrm>
          <a:prstGeom prst="rect">
            <a:avLst/>
          </a:prstGeom>
        </p:spPr>
      </p:pic>
      <p:pic>
        <p:nvPicPr>
          <p:cNvPr id="7" name="Imagen 6">
            <a:extLst>
              <a:ext uri="{FF2B5EF4-FFF2-40B4-BE49-F238E27FC236}">
                <a16:creationId xmlns:a16="http://schemas.microsoft.com/office/drawing/2014/main" id="{9EFA8B16-4D60-480D-807E-E094322FC8E7}"/>
              </a:ext>
            </a:extLst>
          </p:cNvPr>
          <p:cNvPicPr/>
          <p:nvPr/>
        </p:nvPicPr>
        <p:blipFill>
          <a:blip r:embed="rId4"/>
          <a:stretch>
            <a:fillRect/>
          </a:stretch>
        </p:blipFill>
        <p:spPr>
          <a:xfrm>
            <a:off x="2956018" y="2953823"/>
            <a:ext cx="5884702" cy="3358437"/>
          </a:xfrm>
          <a:prstGeom prst="rect">
            <a:avLst/>
          </a:prstGeom>
          <a:ln>
            <a:solidFill>
              <a:schemeClr val="tx1"/>
            </a:solidFill>
          </a:ln>
        </p:spPr>
      </p:pic>
    </p:spTree>
    <p:extLst>
      <p:ext uri="{BB962C8B-B14F-4D97-AF65-F5344CB8AC3E}">
        <p14:creationId xmlns:p14="http://schemas.microsoft.com/office/powerpoint/2010/main" val="69307204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ítulo 2">
            <a:extLst>
              <a:ext uri="{FF2B5EF4-FFF2-40B4-BE49-F238E27FC236}">
                <a16:creationId xmlns:a16="http://schemas.microsoft.com/office/drawing/2014/main" id="{F2F20AB3-42FC-4373-AE30-A9D7E20A2C0E}"/>
              </a:ext>
            </a:extLst>
          </p:cNvPr>
          <p:cNvSpPr>
            <a:spLocks noGrp="1"/>
          </p:cNvSpPr>
          <p:nvPr>
            <p:ph type="subTitle" idx="1"/>
          </p:nvPr>
        </p:nvSpPr>
        <p:spPr>
          <a:xfrm>
            <a:off x="1018953" y="2220503"/>
            <a:ext cx="10154093" cy="3654583"/>
          </a:xfrm>
        </p:spPr>
        <p:txBody>
          <a:bodyPr>
            <a:noAutofit/>
          </a:bodyPr>
          <a:lstStyle/>
          <a:p>
            <a:pPr algn="just"/>
            <a:r>
              <a:rPr lang="es-CO" sz="1800" cap="none" dirty="0">
                <a:solidFill>
                  <a:schemeClr val="tx1"/>
                </a:solidFill>
              </a:rPr>
              <a:t>Los mercados de carbono tuvieron su origen desde aproximadamente el año 1990 con el primer reporte del grupo intergubernamental de expertos sobre el cambio climático – IPCC, el cual ha confirmado la influencia humana en el sistema climático y sus impactos negativos. con esta preocupación y la voluntad de </a:t>
            </a:r>
            <a:r>
              <a:rPr lang="es-CO" sz="1800" cap="none" dirty="0">
                <a:solidFill>
                  <a:schemeClr val="bg1"/>
                </a:solidFill>
              </a:rPr>
              <a:t>los estados, se conformó en el año 1992, la convención marco sobre cambio climático - CMNUCC que entró en vigor en 1994. posteriormente, en el año 1997, fue adoptado el protocolo de </a:t>
            </a:r>
            <a:r>
              <a:rPr lang="es-CO" sz="1800" cap="none" dirty="0" err="1">
                <a:solidFill>
                  <a:schemeClr val="bg1"/>
                </a:solidFill>
              </a:rPr>
              <a:t>kyoto</a:t>
            </a:r>
            <a:r>
              <a:rPr lang="es-CO" sz="1800" cap="none" dirty="0">
                <a:solidFill>
                  <a:schemeClr val="bg1"/>
                </a:solidFill>
              </a:rPr>
              <a:t> el cual solo entró en vigor en febrero de 2005, luego de un largo proceso de ratificación. en este protocolo, sólo los países desarrollados asumen compromisos de reducción de emisiones para el período 2008-2012 (extendido hasta el 2020) y se crean mecanismos de mercado para intercambiar créditos de carbono los cuales son tres: i) aplicación conjunta (ac); </a:t>
            </a:r>
            <a:r>
              <a:rPr lang="es-CO" sz="1800" cap="none" dirty="0" err="1">
                <a:solidFill>
                  <a:schemeClr val="bg1"/>
                </a:solidFill>
              </a:rPr>
              <a:t>ii</a:t>
            </a:r>
            <a:r>
              <a:rPr lang="es-CO" sz="1800" cap="none" dirty="0">
                <a:solidFill>
                  <a:schemeClr val="bg1"/>
                </a:solidFill>
              </a:rPr>
              <a:t>) mecanismo de desarrollo limpio (</a:t>
            </a:r>
            <a:r>
              <a:rPr lang="es-CO" sz="1800" cap="none" dirty="0" err="1">
                <a:solidFill>
                  <a:schemeClr val="bg1"/>
                </a:solidFill>
              </a:rPr>
              <a:t>mdl</a:t>
            </a:r>
            <a:r>
              <a:rPr lang="es-CO" sz="1800" cap="none" dirty="0">
                <a:solidFill>
                  <a:schemeClr val="bg1"/>
                </a:solidFill>
              </a:rPr>
              <a:t>) y </a:t>
            </a:r>
            <a:r>
              <a:rPr lang="es-CO" sz="1800" cap="none" dirty="0" err="1">
                <a:solidFill>
                  <a:schemeClr val="bg1"/>
                </a:solidFill>
              </a:rPr>
              <a:t>iii</a:t>
            </a:r>
            <a:r>
              <a:rPr lang="es-CO" sz="1800" cap="none" dirty="0">
                <a:solidFill>
                  <a:schemeClr val="bg1"/>
                </a:solidFill>
              </a:rPr>
              <a:t>) el comercio de emisiones de carbono. finalmente, por medio del acuerdo de parís en el año 2015 (</a:t>
            </a:r>
            <a:r>
              <a:rPr lang="es-CO" sz="1800" cap="none" dirty="0" err="1">
                <a:solidFill>
                  <a:schemeClr val="bg1"/>
                </a:solidFill>
              </a:rPr>
              <a:t>cop</a:t>
            </a:r>
            <a:r>
              <a:rPr lang="es-CO" sz="1800" cap="none" dirty="0">
                <a:solidFill>
                  <a:schemeClr val="bg1"/>
                </a:solidFill>
              </a:rPr>
              <a:t> 21), se encaminan los esfuerzos para limitar el aumento de la temperatura entre 1,5 </a:t>
            </a:r>
            <a:r>
              <a:rPr lang="es-CO" sz="1800" cap="none" dirty="0" err="1">
                <a:solidFill>
                  <a:schemeClr val="bg1"/>
                </a:solidFill>
              </a:rPr>
              <a:t>°c</a:t>
            </a:r>
            <a:r>
              <a:rPr lang="es-CO" sz="1800" cap="none" dirty="0">
                <a:solidFill>
                  <a:schemeClr val="bg1"/>
                </a:solidFill>
              </a:rPr>
              <a:t> y 2 </a:t>
            </a:r>
            <a:r>
              <a:rPr lang="es-CO" sz="1800" cap="none" dirty="0" err="1">
                <a:solidFill>
                  <a:schemeClr val="bg1"/>
                </a:solidFill>
              </a:rPr>
              <a:t>ºc</a:t>
            </a:r>
            <a:r>
              <a:rPr lang="es-CO" sz="1800" cap="none" dirty="0">
                <a:solidFill>
                  <a:schemeClr val="bg1"/>
                </a:solidFill>
              </a:rPr>
              <a:t> a niveles preindustriales y se incluye un mecanismo jurídico que presentarán todos los estados y que describirá medidas más ambiciosas en torno a sus obligaciones de reducción</a:t>
            </a:r>
            <a:r>
              <a:rPr lang="es-CO" sz="1800" dirty="0">
                <a:solidFill>
                  <a:schemeClr val="bg1"/>
                </a:solidFill>
              </a:rPr>
              <a:t>.</a:t>
            </a:r>
            <a:r>
              <a:rPr lang="es-CO" sz="1800" dirty="0"/>
              <a:t> </a:t>
            </a:r>
          </a:p>
          <a:p>
            <a:pPr algn="just"/>
            <a:endParaRPr lang="es-CO" sz="1800" dirty="0"/>
          </a:p>
          <a:p>
            <a:pPr algn="just"/>
            <a:endParaRPr lang="es-CO" sz="1800" b="1" dirty="0"/>
          </a:p>
        </p:txBody>
      </p:sp>
      <p:pic>
        <p:nvPicPr>
          <p:cNvPr id="4" name="Imagen 3">
            <a:extLst>
              <a:ext uri="{FF2B5EF4-FFF2-40B4-BE49-F238E27FC236}">
                <a16:creationId xmlns:a16="http://schemas.microsoft.com/office/drawing/2014/main" id="{C840FCED-5373-4917-9F7F-9D0BAB14BE43}"/>
              </a:ext>
            </a:extLst>
          </p:cNvPr>
          <p:cNvPicPr>
            <a:picLocks noChangeAspect="1"/>
          </p:cNvPicPr>
          <p:nvPr/>
        </p:nvPicPr>
        <p:blipFill>
          <a:blip r:embed="rId2"/>
          <a:stretch>
            <a:fillRect/>
          </a:stretch>
        </p:blipFill>
        <p:spPr>
          <a:xfrm>
            <a:off x="205471" y="127451"/>
            <a:ext cx="1997419" cy="994912"/>
          </a:xfrm>
          <a:prstGeom prst="rect">
            <a:avLst/>
          </a:prstGeom>
        </p:spPr>
      </p:pic>
      <p:pic>
        <p:nvPicPr>
          <p:cNvPr id="5" name="Imagen 4">
            <a:extLst>
              <a:ext uri="{FF2B5EF4-FFF2-40B4-BE49-F238E27FC236}">
                <a16:creationId xmlns:a16="http://schemas.microsoft.com/office/drawing/2014/main" id="{2C09FE09-CBAC-4861-82EC-0D9D8223154C}"/>
              </a:ext>
            </a:extLst>
          </p:cNvPr>
          <p:cNvPicPr>
            <a:picLocks noChangeAspect="1"/>
          </p:cNvPicPr>
          <p:nvPr/>
        </p:nvPicPr>
        <p:blipFill>
          <a:blip r:embed="rId3"/>
          <a:stretch>
            <a:fillRect/>
          </a:stretch>
        </p:blipFill>
        <p:spPr>
          <a:xfrm>
            <a:off x="8840720" y="466397"/>
            <a:ext cx="3145809" cy="317019"/>
          </a:xfrm>
          <a:prstGeom prst="rect">
            <a:avLst/>
          </a:prstGeom>
        </p:spPr>
      </p:pic>
      <p:sp>
        <p:nvSpPr>
          <p:cNvPr id="9" name="Rectángulo 8">
            <a:extLst>
              <a:ext uri="{FF2B5EF4-FFF2-40B4-BE49-F238E27FC236}">
                <a16:creationId xmlns:a16="http://schemas.microsoft.com/office/drawing/2014/main" id="{A48FA491-BE14-411B-B816-055750CB1FB0}"/>
              </a:ext>
            </a:extLst>
          </p:cNvPr>
          <p:cNvSpPr/>
          <p:nvPr/>
        </p:nvSpPr>
        <p:spPr>
          <a:xfrm>
            <a:off x="-103624" y="1318816"/>
            <a:ext cx="4558666" cy="369332"/>
          </a:xfrm>
          <a:prstGeom prst="rect">
            <a:avLst/>
          </a:prstGeom>
        </p:spPr>
        <p:txBody>
          <a:bodyPr wrap="square">
            <a:spAutoFit/>
          </a:bodyPr>
          <a:lstStyle/>
          <a:p>
            <a:pPr lvl="1"/>
            <a:r>
              <a:rPr lang="es-CO" b="1" dirty="0"/>
              <a:t>3.6 Mercados actuales de Carbono.</a:t>
            </a:r>
            <a:endParaRPr lang="es-CO" dirty="0"/>
          </a:p>
        </p:txBody>
      </p:sp>
    </p:spTree>
    <p:extLst>
      <p:ext uri="{BB962C8B-B14F-4D97-AF65-F5344CB8AC3E}">
        <p14:creationId xmlns:p14="http://schemas.microsoft.com/office/powerpoint/2010/main" val="140991725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ítulo 2">
            <a:extLst>
              <a:ext uri="{FF2B5EF4-FFF2-40B4-BE49-F238E27FC236}">
                <a16:creationId xmlns:a16="http://schemas.microsoft.com/office/drawing/2014/main" id="{F2F20AB3-42FC-4373-AE30-A9D7E20A2C0E}"/>
              </a:ext>
            </a:extLst>
          </p:cNvPr>
          <p:cNvSpPr>
            <a:spLocks noGrp="1"/>
          </p:cNvSpPr>
          <p:nvPr>
            <p:ph type="subTitle" idx="1"/>
          </p:nvPr>
        </p:nvSpPr>
        <p:spPr>
          <a:xfrm>
            <a:off x="1125277" y="1887239"/>
            <a:ext cx="9622467" cy="4703455"/>
          </a:xfrm>
        </p:spPr>
        <p:txBody>
          <a:bodyPr>
            <a:noAutofit/>
          </a:bodyPr>
          <a:lstStyle/>
          <a:p>
            <a:pPr algn="just"/>
            <a:r>
              <a:rPr lang="es-CO" sz="1700" dirty="0"/>
              <a:t> </a:t>
            </a:r>
          </a:p>
          <a:p>
            <a:pPr algn="just"/>
            <a:r>
              <a:rPr lang="es-CO" sz="1700" dirty="0"/>
              <a:t> </a:t>
            </a:r>
          </a:p>
          <a:p>
            <a:pPr algn="just"/>
            <a:endParaRPr lang="es-CO" sz="1700" dirty="0"/>
          </a:p>
          <a:p>
            <a:pPr algn="just"/>
            <a:endParaRPr lang="es-CO" sz="1700" b="1" dirty="0"/>
          </a:p>
        </p:txBody>
      </p:sp>
      <p:pic>
        <p:nvPicPr>
          <p:cNvPr id="4" name="Imagen 3">
            <a:extLst>
              <a:ext uri="{FF2B5EF4-FFF2-40B4-BE49-F238E27FC236}">
                <a16:creationId xmlns:a16="http://schemas.microsoft.com/office/drawing/2014/main" id="{C840FCED-5373-4917-9F7F-9D0BAB14BE43}"/>
              </a:ext>
            </a:extLst>
          </p:cNvPr>
          <p:cNvPicPr>
            <a:picLocks noChangeAspect="1"/>
          </p:cNvPicPr>
          <p:nvPr/>
        </p:nvPicPr>
        <p:blipFill>
          <a:blip r:embed="rId2"/>
          <a:stretch>
            <a:fillRect/>
          </a:stretch>
        </p:blipFill>
        <p:spPr>
          <a:xfrm>
            <a:off x="205471" y="127451"/>
            <a:ext cx="1997419" cy="994912"/>
          </a:xfrm>
          <a:prstGeom prst="rect">
            <a:avLst/>
          </a:prstGeom>
        </p:spPr>
      </p:pic>
      <p:pic>
        <p:nvPicPr>
          <p:cNvPr id="5" name="Imagen 4">
            <a:extLst>
              <a:ext uri="{FF2B5EF4-FFF2-40B4-BE49-F238E27FC236}">
                <a16:creationId xmlns:a16="http://schemas.microsoft.com/office/drawing/2014/main" id="{2C09FE09-CBAC-4861-82EC-0D9D8223154C}"/>
              </a:ext>
            </a:extLst>
          </p:cNvPr>
          <p:cNvPicPr>
            <a:picLocks noChangeAspect="1"/>
          </p:cNvPicPr>
          <p:nvPr/>
        </p:nvPicPr>
        <p:blipFill>
          <a:blip r:embed="rId3"/>
          <a:stretch>
            <a:fillRect/>
          </a:stretch>
        </p:blipFill>
        <p:spPr>
          <a:xfrm>
            <a:off x="8840720" y="466397"/>
            <a:ext cx="3145809" cy="317019"/>
          </a:xfrm>
          <a:prstGeom prst="rect">
            <a:avLst/>
          </a:prstGeom>
        </p:spPr>
      </p:pic>
      <p:sp>
        <p:nvSpPr>
          <p:cNvPr id="2" name="Rectángulo 1">
            <a:extLst>
              <a:ext uri="{FF2B5EF4-FFF2-40B4-BE49-F238E27FC236}">
                <a16:creationId xmlns:a16="http://schemas.microsoft.com/office/drawing/2014/main" id="{08FECDEF-38E5-41F0-B959-8BA9146E72E4}"/>
              </a:ext>
            </a:extLst>
          </p:cNvPr>
          <p:cNvSpPr/>
          <p:nvPr/>
        </p:nvSpPr>
        <p:spPr>
          <a:xfrm>
            <a:off x="1125276" y="2373651"/>
            <a:ext cx="9622467" cy="646331"/>
          </a:xfrm>
          <a:prstGeom prst="rect">
            <a:avLst/>
          </a:prstGeom>
        </p:spPr>
        <p:txBody>
          <a:bodyPr wrap="square">
            <a:spAutoFit/>
          </a:bodyPr>
          <a:lstStyle/>
          <a:p>
            <a:pPr algn="just"/>
            <a:r>
              <a:rPr lang="es-CO" dirty="0"/>
              <a:t>A raíz de este desarrollo, en la actualidad existen dos tipos de mercados de carbono: i) los de cumplimiento regulado y </a:t>
            </a:r>
            <a:r>
              <a:rPr lang="es-CO" dirty="0" err="1"/>
              <a:t>ii</a:t>
            </a:r>
            <a:r>
              <a:rPr lang="es-CO" dirty="0"/>
              <a:t>) los voluntarios.</a:t>
            </a:r>
          </a:p>
        </p:txBody>
      </p:sp>
      <p:sp>
        <p:nvSpPr>
          <p:cNvPr id="7" name="Rectángulo 6">
            <a:extLst>
              <a:ext uri="{FF2B5EF4-FFF2-40B4-BE49-F238E27FC236}">
                <a16:creationId xmlns:a16="http://schemas.microsoft.com/office/drawing/2014/main" id="{B189B78A-FC45-48FE-8BBB-A16C9A2F8281}"/>
              </a:ext>
            </a:extLst>
          </p:cNvPr>
          <p:cNvSpPr/>
          <p:nvPr/>
        </p:nvSpPr>
        <p:spPr>
          <a:xfrm>
            <a:off x="1125276" y="3784858"/>
            <a:ext cx="9622468" cy="2031325"/>
          </a:xfrm>
          <a:prstGeom prst="rect">
            <a:avLst/>
          </a:prstGeom>
        </p:spPr>
        <p:txBody>
          <a:bodyPr wrap="square">
            <a:spAutoFit/>
          </a:bodyPr>
          <a:lstStyle/>
          <a:p>
            <a:pPr algn="just"/>
            <a:r>
              <a:rPr lang="es-CO" dirty="0">
                <a:solidFill>
                  <a:schemeClr val="bg1"/>
                </a:solidFill>
              </a:rPr>
              <a:t>Según información oficial del sector, para el año 2008, se comercializaron en el mercado regulado 119.000 millones de dólares estadounidenses (US$), y en el voluntario, 704 millones US$. Por su parte, según información oficial de </a:t>
            </a:r>
            <a:r>
              <a:rPr lang="es-CO" dirty="0" err="1">
                <a:solidFill>
                  <a:schemeClr val="bg1"/>
                </a:solidFill>
              </a:rPr>
              <a:t>Ecosystem</a:t>
            </a:r>
            <a:r>
              <a:rPr lang="es-CO" dirty="0">
                <a:solidFill>
                  <a:schemeClr val="bg1"/>
                </a:solidFill>
              </a:rPr>
              <a:t> Marketplace, el marcado voluntario de Carbono ha tenido un crecimiento bastante interesante en los últimos años, al pasar por ejemplo de unas transacciones de 146 millones de dólares para el año 2017 a 296 millones de dólares para el año 2018.</a:t>
            </a:r>
          </a:p>
          <a:p>
            <a:pPr lvl="0" algn="just"/>
            <a:endParaRPr lang="es-CO" dirty="0">
              <a:solidFill>
                <a:schemeClr val="bg1"/>
              </a:solidFill>
            </a:endParaRPr>
          </a:p>
        </p:txBody>
      </p:sp>
    </p:spTree>
    <p:extLst>
      <p:ext uri="{BB962C8B-B14F-4D97-AF65-F5344CB8AC3E}">
        <p14:creationId xmlns:p14="http://schemas.microsoft.com/office/powerpoint/2010/main" val="109518140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a:extLst>
              <a:ext uri="{FF2B5EF4-FFF2-40B4-BE49-F238E27FC236}">
                <a16:creationId xmlns:a16="http://schemas.microsoft.com/office/drawing/2014/main" id="{C840FCED-5373-4917-9F7F-9D0BAB14BE43}"/>
              </a:ext>
            </a:extLst>
          </p:cNvPr>
          <p:cNvPicPr>
            <a:picLocks noChangeAspect="1"/>
          </p:cNvPicPr>
          <p:nvPr/>
        </p:nvPicPr>
        <p:blipFill>
          <a:blip r:embed="rId2"/>
          <a:stretch>
            <a:fillRect/>
          </a:stretch>
        </p:blipFill>
        <p:spPr>
          <a:xfrm>
            <a:off x="205471" y="127451"/>
            <a:ext cx="1997419" cy="994912"/>
          </a:xfrm>
          <a:prstGeom prst="rect">
            <a:avLst/>
          </a:prstGeom>
        </p:spPr>
      </p:pic>
      <p:pic>
        <p:nvPicPr>
          <p:cNvPr id="5" name="Imagen 4">
            <a:extLst>
              <a:ext uri="{FF2B5EF4-FFF2-40B4-BE49-F238E27FC236}">
                <a16:creationId xmlns:a16="http://schemas.microsoft.com/office/drawing/2014/main" id="{2C09FE09-CBAC-4861-82EC-0D9D8223154C}"/>
              </a:ext>
            </a:extLst>
          </p:cNvPr>
          <p:cNvPicPr>
            <a:picLocks noChangeAspect="1"/>
          </p:cNvPicPr>
          <p:nvPr/>
        </p:nvPicPr>
        <p:blipFill>
          <a:blip r:embed="rId3"/>
          <a:stretch>
            <a:fillRect/>
          </a:stretch>
        </p:blipFill>
        <p:spPr>
          <a:xfrm>
            <a:off x="8840720" y="466397"/>
            <a:ext cx="3145809" cy="317019"/>
          </a:xfrm>
          <a:prstGeom prst="rect">
            <a:avLst/>
          </a:prstGeom>
        </p:spPr>
      </p:pic>
      <p:pic>
        <p:nvPicPr>
          <p:cNvPr id="8" name="Imagen 7">
            <a:extLst>
              <a:ext uri="{FF2B5EF4-FFF2-40B4-BE49-F238E27FC236}">
                <a16:creationId xmlns:a16="http://schemas.microsoft.com/office/drawing/2014/main" id="{11535255-772F-4654-8D9D-AEDCA83582A1}"/>
              </a:ext>
            </a:extLst>
          </p:cNvPr>
          <p:cNvPicPr/>
          <p:nvPr/>
        </p:nvPicPr>
        <p:blipFill>
          <a:blip r:embed="rId4"/>
          <a:stretch>
            <a:fillRect/>
          </a:stretch>
        </p:blipFill>
        <p:spPr>
          <a:xfrm>
            <a:off x="2697887" y="1900990"/>
            <a:ext cx="6020810" cy="3840591"/>
          </a:xfrm>
          <a:prstGeom prst="rect">
            <a:avLst/>
          </a:prstGeom>
          <a:ln>
            <a:solidFill>
              <a:srgbClr val="002060"/>
            </a:solidFill>
          </a:ln>
        </p:spPr>
      </p:pic>
    </p:spTree>
    <p:extLst>
      <p:ext uri="{BB962C8B-B14F-4D97-AF65-F5344CB8AC3E}">
        <p14:creationId xmlns:p14="http://schemas.microsoft.com/office/powerpoint/2010/main" val="81698419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a:extLst>
              <a:ext uri="{FF2B5EF4-FFF2-40B4-BE49-F238E27FC236}">
                <a16:creationId xmlns:a16="http://schemas.microsoft.com/office/drawing/2014/main" id="{C840FCED-5373-4917-9F7F-9D0BAB14BE43}"/>
              </a:ext>
            </a:extLst>
          </p:cNvPr>
          <p:cNvPicPr>
            <a:picLocks noChangeAspect="1"/>
          </p:cNvPicPr>
          <p:nvPr/>
        </p:nvPicPr>
        <p:blipFill>
          <a:blip r:embed="rId2"/>
          <a:stretch>
            <a:fillRect/>
          </a:stretch>
        </p:blipFill>
        <p:spPr>
          <a:xfrm>
            <a:off x="205471" y="127451"/>
            <a:ext cx="1997419" cy="994912"/>
          </a:xfrm>
          <a:prstGeom prst="rect">
            <a:avLst/>
          </a:prstGeom>
        </p:spPr>
      </p:pic>
      <p:pic>
        <p:nvPicPr>
          <p:cNvPr id="5" name="Imagen 4">
            <a:extLst>
              <a:ext uri="{FF2B5EF4-FFF2-40B4-BE49-F238E27FC236}">
                <a16:creationId xmlns:a16="http://schemas.microsoft.com/office/drawing/2014/main" id="{2C09FE09-CBAC-4861-82EC-0D9D8223154C}"/>
              </a:ext>
            </a:extLst>
          </p:cNvPr>
          <p:cNvPicPr>
            <a:picLocks noChangeAspect="1"/>
          </p:cNvPicPr>
          <p:nvPr/>
        </p:nvPicPr>
        <p:blipFill>
          <a:blip r:embed="rId3"/>
          <a:stretch>
            <a:fillRect/>
          </a:stretch>
        </p:blipFill>
        <p:spPr>
          <a:xfrm>
            <a:off x="8840720" y="466397"/>
            <a:ext cx="3145809" cy="317019"/>
          </a:xfrm>
          <a:prstGeom prst="rect">
            <a:avLst/>
          </a:prstGeom>
        </p:spPr>
      </p:pic>
      <p:sp>
        <p:nvSpPr>
          <p:cNvPr id="3" name="Rectángulo 2">
            <a:extLst>
              <a:ext uri="{FF2B5EF4-FFF2-40B4-BE49-F238E27FC236}">
                <a16:creationId xmlns:a16="http://schemas.microsoft.com/office/drawing/2014/main" id="{B4A28C2E-C7BD-4B3E-8011-8CC817E583C0}"/>
              </a:ext>
            </a:extLst>
          </p:cNvPr>
          <p:cNvSpPr/>
          <p:nvPr/>
        </p:nvSpPr>
        <p:spPr>
          <a:xfrm>
            <a:off x="414670" y="1214231"/>
            <a:ext cx="10419907" cy="5516318"/>
          </a:xfrm>
          <a:prstGeom prst="rect">
            <a:avLst/>
          </a:prstGeom>
        </p:spPr>
        <p:txBody>
          <a:bodyPr wrap="square">
            <a:spAutoFit/>
          </a:bodyPr>
          <a:lstStyle/>
          <a:p>
            <a:pPr marL="914400" algn="just">
              <a:lnSpc>
                <a:spcPct val="107000"/>
              </a:lnSpc>
              <a:spcAft>
                <a:spcPts val="0"/>
              </a:spcAft>
            </a:pPr>
            <a:r>
              <a:rPr lang="es-CO" dirty="0">
                <a:ea typeface="Calibri" panose="020F0502020204030204" pitchFamily="34" charset="0"/>
                <a:cs typeface="Calibri" panose="020F0502020204030204" pitchFamily="34" charset="0"/>
              </a:rPr>
              <a:t>Para Colombia:</a:t>
            </a:r>
          </a:p>
          <a:p>
            <a:pPr marL="914400" algn="just">
              <a:lnSpc>
                <a:spcPct val="107000"/>
              </a:lnSpc>
              <a:spcAft>
                <a:spcPts val="0"/>
              </a:spcAft>
            </a:pPr>
            <a:endParaRPr lang="es-CO" dirty="0">
              <a:ea typeface="Calibri" panose="020F0502020204030204" pitchFamily="34" charset="0"/>
              <a:cs typeface="Calibri" panose="020F0502020204030204" pitchFamily="34" charset="0"/>
            </a:endParaRPr>
          </a:p>
          <a:p>
            <a:pPr marL="1200150" indent="-285750" algn="just">
              <a:lnSpc>
                <a:spcPct val="107000"/>
              </a:lnSpc>
              <a:spcAft>
                <a:spcPts val="0"/>
              </a:spcAft>
              <a:buFont typeface="Arial" panose="020B0604020202020204" pitchFamily="34" charset="0"/>
              <a:buChar char="•"/>
            </a:pPr>
            <a:r>
              <a:rPr lang="es-CO" dirty="0">
                <a:ea typeface="Calibri" panose="020F0502020204030204" pitchFamily="34" charset="0"/>
                <a:cs typeface="Calibri" panose="020F0502020204030204" pitchFamily="34" charset="0"/>
              </a:rPr>
              <a:t>Ley 164 de 1994, el Congreso de la República aprobó la Convención Marco de las Naciones Unidas sobre Cambio Climático.</a:t>
            </a:r>
          </a:p>
          <a:p>
            <a:pPr marL="1200150" indent="-285750" algn="just">
              <a:lnSpc>
                <a:spcPct val="107000"/>
              </a:lnSpc>
              <a:spcAft>
                <a:spcPts val="0"/>
              </a:spcAft>
              <a:buFont typeface="Arial" panose="020B0604020202020204" pitchFamily="34" charset="0"/>
              <a:buChar char="•"/>
            </a:pPr>
            <a:r>
              <a:rPr lang="es-CO" dirty="0">
                <a:ea typeface="Calibri" panose="020F0502020204030204" pitchFamily="34" charset="0"/>
                <a:cs typeface="Calibri" panose="020F0502020204030204" pitchFamily="34" charset="0"/>
              </a:rPr>
              <a:t>Ley 629 de 2000 se aprobó el "Protocolo de </a:t>
            </a:r>
            <a:r>
              <a:rPr lang="es-CO" dirty="0" err="1">
                <a:ea typeface="Calibri" panose="020F0502020204030204" pitchFamily="34" charset="0"/>
                <a:cs typeface="Calibri" panose="020F0502020204030204" pitchFamily="34" charset="0"/>
              </a:rPr>
              <a:t>Kyoto</a:t>
            </a:r>
            <a:r>
              <a:rPr lang="es-CO" dirty="0">
                <a:ea typeface="Calibri" panose="020F0502020204030204" pitchFamily="34" charset="0"/>
                <a:cs typeface="Calibri" panose="020F0502020204030204" pitchFamily="34" charset="0"/>
              </a:rPr>
              <a:t> de la Convención Marco de las Naciones Unidas sobre el Cambio Climático".</a:t>
            </a:r>
          </a:p>
          <a:p>
            <a:pPr marL="1200150" indent="-285750" algn="just">
              <a:lnSpc>
                <a:spcPct val="107000"/>
              </a:lnSpc>
              <a:spcAft>
                <a:spcPts val="0"/>
              </a:spcAft>
              <a:buFont typeface="Arial" panose="020B0604020202020204" pitchFamily="34" charset="0"/>
              <a:buChar char="•"/>
            </a:pPr>
            <a:r>
              <a:rPr lang="es-CO" dirty="0">
                <a:solidFill>
                  <a:schemeClr val="bg1"/>
                </a:solidFill>
                <a:ea typeface="Calibri" panose="020F0502020204030204" pitchFamily="34" charset="0"/>
                <a:cs typeface="Calibri" panose="020F0502020204030204" pitchFamily="34" charset="0"/>
              </a:rPr>
              <a:t>Ley 1819 de 2016 (artículo 221), se crea el Impuesto al Carbono como un “</a:t>
            </a:r>
            <a:r>
              <a:rPr lang="es-CO" i="1" dirty="0">
                <a:solidFill>
                  <a:schemeClr val="bg1"/>
                </a:solidFill>
                <a:ea typeface="Calibri" panose="020F0502020204030204" pitchFamily="34" charset="0"/>
                <a:cs typeface="Calibri" panose="020F0502020204030204" pitchFamily="34" charset="0"/>
              </a:rPr>
              <a:t>gravamen que recae sobre el contenido de carbono de todos los combustibles fósiles, incluyendo todos los derivados de petróleo y todos los tipos de gas fósil que sean usados con fines energéticos, siempre que sean usados para combustión</a:t>
            </a:r>
            <a:r>
              <a:rPr lang="es-CO" dirty="0">
                <a:solidFill>
                  <a:schemeClr val="bg1"/>
                </a:solidFill>
                <a:ea typeface="Calibri" panose="020F0502020204030204" pitchFamily="34" charset="0"/>
                <a:cs typeface="Calibri" panose="020F0502020204030204" pitchFamily="34" charset="0"/>
              </a:rPr>
              <a:t>”. </a:t>
            </a:r>
          </a:p>
          <a:p>
            <a:pPr marL="914400" algn="just">
              <a:lnSpc>
                <a:spcPct val="107000"/>
              </a:lnSpc>
              <a:spcAft>
                <a:spcPts val="0"/>
              </a:spcAft>
            </a:pPr>
            <a:endParaRPr lang="es-CO" dirty="0">
              <a:solidFill>
                <a:schemeClr val="bg1"/>
              </a:solidFill>
              <a:ea typeface="Calibri" panose="020F0502020204030204" pitchFamily="34" charset="0"/>
              <a:cs typeface="Calibri" panose="020F0502020204030204" pitchFamily="34" charset="0"/>
            </a:endParaRPr>
          </a:p>
          <a:p>
            <a:pPr marL="899160" algn="just">
              <a:lnSpc>
                <a:spcPct val="107000"/>
              </a:lnSpc>
              <a:spcAft>
                <a:spcPts val="800"/>
              </a:spcAft>
            </a:pPr>
            <a:r>
              <a:rPr lang="es-CO" dirty="0">
                <a:solidFill>
                  <a:schemeClr val="bg1"/>
                </a:solidFill>
                <a:ea typeface="Calibri" panose="020F0502020204030204" pitchFamily="34" charset="0"/>
                <a:cs typeface="Calibri" panose="020F0502020204030204" pitchFamily="34" charset="0"/>
              </a:rPr>
              <a:t>El Impuesto al Carbono, fue adoptado por medio de una tarifa específica considerando el factor de emisión de dióxido de carbono (CO</a:t>
            </a:r>
            <a:r>
              <a:rPr lang="es-CO" baseline="-25000" dirty="0">
                <a:solidFill>
                  <a:schemeClr val="bg1"/>
                </a:solidFill>
                <a:ea typeface="Calibri" panose="020F0502020204030204" pitchFamily="34" charset="0"/>
                <a:cs typeface="Calibri" panose="020F0502020204030204" pitchFamily="34" charset="0"/>
              </a:rPr>
              <a:t>2</a:t>
            </a:r>
            <a:r>
              <a:rPr lang="es-CO" dirty="0">
                <a:solidFill>
                  <a:schemeClr val="bg1"/>
                </a:solidFill>
                <a:ea typeface="Calibri" panose="020F0502020204030204" pitchFamily="34" charset="0"/>
                <a:cs typeface="Calibri" panose="020F0502020204030204" pitchFamily="34" charset="0"/>
              </a:rPr>
              <a:t>) para cada combustible determinado. Dicha tarifa fue reglamentada en quince mil pesos ($15.000) por tonelada de CO2 y se ajustará cada año de acuerdo a la inflación del año anterior más un punto hasta que sea equivalente a una (1) UVT por tonelada de CO2 lo cual nos lleva a deducir que este impuesto podría estar tocando la barrera de los $35.000 en los próximos años.</a:t>
            </a:r>
          </a:p>
          <a:p>
            <a:pPr marL="914400" algn="just">
              <a:lnSpc>
                <a:spcPct val="107000"/>
              </a:lnSpc>
              <a:spcAft>
                <a:spcPts val="0"/>
              </a:spcAft>
            </a:pPr>
            <a:r>
              <a:rPr lang="es-CO" dirty="0">
                <a:ea typeface="Calibri" panose="020F0502020204030204" pitchFamily="34" charset="0"/>
                <a:cs typeface="Calibri" panose="020F0502020204030204" pitchFamily="34" charset="0"/>
              </a:rPr>
              <a:t> </a:t>
            </a:r>
            <a:endParaRPr lang="es-CO" dirty="0">
              <a:effectLst/>
              <a:ea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264033297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a:extLst>
              <a:ext uri="{FF2B5EF4-FFF2-40B4-BE49-F238E27FC236}">
                <a16:creationId xmlns:a16="http://schemas.microsoft.com/office/drawing/2014/main" id="{C840FCED-5373-4917-9F7F-9D0BAB14BE43}"/>
              </a:ext>
            </a:extLst>
          </p:cNvPr>
          <p:cNvPicPr>
            <a:picLocks noChangeAspect="1"/>
          </p:cNvPicPr>
          <p:nvPr/>
        </p:nvPicPr>
        <p:blipFill>
          <a:blip r:embed="rId2"/>
          <a:stretch>
            <a:fillRect/>
          </a:stretch>
        </p:blipFill>
        <p:spPr>
          <a:xfrm>
            <a:off x="205471" y="127451"/>
            <a:ext cx="1997419" cy="994912"/>
          </a:xfrm>
          <a:prstGeom prst="rect">
            <a:avLst/>
          </a:prstGeom>
        </p:spPr>
      </p:pic>
      <p:pic>
        <p:nvPicPr>
          <p:cNvPr id="5" name="Imagen 4">
            <a:extLst>
              <a:ext uri="{FF2B5EF4-FFF2-40B4-BE49-F238E27FC236}">
                <a16:creationId xmlns:a16="http://schemas.microsoft.com/office/drawing/2014/main" id="{2C09FE09-CBAC-4861-82EC-0D9D8223154C}"/>
              </a:ext>
            </a:extLst>
          </p:cNvPr>
          <p:cNvPicPr>
            <a:picLocks noChangeAspect="1"/>
          </p:cNvPicPr>
          <p:nvPr/>
        </p:nvPicPr>
        <p:blipFill>
          <a:blip r:embed="rId3"/>
          <a:stretch>
            <a:fillRect/>
          </a:stretch>
        </p:blipFill>
        <p:spPr>
          <a:xfrm>
            <a:off x="8840720" y="466397"/>
            <a:ext cx="3145809" cy="317019"/>
          </a:xfrm>
          <a:prstGeom prst="rect">
            <a:avLst/>
          </a:prstGeom>
        </p:spPr>
      </p:pic>
      <p:sp>
        <p:nvSpPr>
          <p:cNvPr id="3" name="Rectángulo 2">
            <a:extLst>
              <a:ext uri="{FF2B5EF4-FFF2-40B4-BE49-F238E27FC236}">
                <a16:creationId xmlns:a16="http://schemas.microsoft.com/office/drawing/2014/main" id="{B4A28C2E-C7BD-4B3E-8011-8CC817E583C0}"/>
              </a:ext>
            </a:extLst>
          </p:cNvPr>
          <p:cNvSpPr/>
          <p:nvPr/>
        </p:nvSpPr>
        <p:spPr>
          <a:xfrm>
            <a:off x="310573" y="783416"/>
            <a:ext cx="10422464" cy="2546851"/>
          </a:xfrm>
          <a:prstGeom prst="rect">
            <a:avLst/>
          </a:prstGeom>
        </p:spPr>
        <p:txBody>
          <a:bodyPr wrap="square">
            <a:spAutoFit/>
          </a:bodyPr>
          <a:lstStyle/>
          <a:p>
            <a:pPr marL="914400" algn="just">
              <a:lnSpc>
                <a:spcPct val="107000"/>
              </a:lnSpc>
              <a:spcAft>
                <a:spcPts val="0"/>
              </a:spcAft>
            </a:pPr>
            <a:endParaRPr lang="es-CO" dirty="0">
              <a:ea typeface="Calibri" panose="020F0502020204030204" pitchFamily="34" charset="0"/>
              <a:cs typeface="Calibri" panose="020F0502020204030204" pitchFamily="34" charset="0"/>
            </a:endParaRPr>
          </a:p>
          <a:p>
            <a:pPr marL="914400" algn="just">
              <a:lnSpc>
                <a:spcPct val="107000"/>
              </a:lnSpc>
              <a:spcAft>
                <a:spcPts val="800"/>
              </a:spcAft>
            </a:pPr>
            <a:r>
              <a:rPr lang="es-CO" dirty="0">
                <a:ea typeface="Calibri" panose="020F0502020204030204" pitchFamily="34" charset="0"/>
                <a:cs typeface="Calibri" panose="020F0502020204030204" pitchFamily="34" charset="0"/>
              </a:rPr>
              <a:t>Ahora bien, de acuerdo a lo dispuesto en el parágrafo 3 del artículo 221 de la misma Ley 1819 de 2016 “</a:t>
            </a:r>
            <a:r>
              <a:rPr lang="es-CO" i="1" dirty="0">
                <a:ea typeface="Calibri" panose="020F0502020204030204" pitchFamily="34" charset="0"/>
                <a:cs typeface="Calibri" panose="020F0502020204030204" pitchFamily="34" charset="0"/>
              </a:rPr>
              <a:t>El impuesto no se causa a los sujetos pasivos que certifiquen ser carbono neutro, de acuerdo con la reglamentación que expida el Ministerio de Ambiente y Desarrollo Sostenible</a:t>
            </a:r>
            <a:r>
              <a:rPr lang="es-CO" dirty="0">
                <a:ea typeface="Calibri" panose="020F0502020204030204" pitchFamily="34" charset="0"/>
                <a:cs typeface="Calibri" panose="020F0502020204030204" pitchFamily="34" charset="0"/>
              </a:rPr>
              <a:t>”, razón por la cual el Gobierno Nacional por medio del Decreto 926 de 2017 expidió el procedimiento para certificar el “Carbono Neutro” y por ende, no ser sujeto pasivo del Impuesto al Carbono, entendiéndose como Carbono Neutro la neutralización efectiva de las emisiones de </a:t>
            </a:r>
            <a:r>
              <a:rPr lang="es-CO" dirty="0" err="1">
                <a:ea typeface="Calibri" panose="020F0502020204030204" pitchFamily="34" charset="0"/>
                <a:cs typeface="Calibri" panose="020F0502020204030204" pitchFamily="34" charset="0"/>
              </a:rPr>
              <a:t>GEl</a:t>
            </a:r>
            <a:r>
              <a:rPr lang="es-CO" dirty="0">
                <a:ea typeface="Calibri" panose="020F0502020204030204" pitchFamily="34" charset="0"/>
                <a:cs typeface="Calibri" panose="020F0502020204030204" pitchFamily="34" charset="0"/>
              </a:rPr>
              <a:t> asociadas al uso del combustible.</a:t>
            </a:r>
          </a:p>
          <a:p>
            <a:pPr marL="914400" algn="just">
              <a:lnSpc>
                <a:spcPct val="107000"/>
              </a:lnSpc>
              <a:spcAft>
                <a:spcPts val="0"/>
              </a:spcAft>
            </a:pPr>
            <a:r>
              <a:rPr lang="es-CO" dirty="0">
                <a:ea typeface="Calibri" panose="020F0502020204030204" pitchFamily="34" charset="0"/>
                <a:cs typeface="Calibri" panose="020F0502020204030204" pitchFamily="34" charset="0"/>
              </a:rPr>
              <a:t> </a:t>
            </a:r>
            <a:endParaRPr lang="es-CO" dirty="0">
              <a:effectLst/>
              <a:ea typeface="Calibri" panose="020F0502020204030204" pitchFamily="34" charset="0"/>
              <a:cs typeface="Calibri" panose="020F0502020204030204" pitchFamily="34" charset="0"/>
            </a:endParaRPr>
          </a:p>
        </p:txBody>
      </p:sp>
      <p:pic>
        <p:nvPicPr>
          <p:cNvPr id="6" name="Imagen 5">
            <a:extLst>
              <a:ext uri="{FF2B5EF4-FFF2-40B4-BE49-F238E27FC236}">
                <a16:creationId xmlns:a16="http://schemas.microsoft.com/office/drawing/2014/main" id="{13971EAB-7D30-488B-A32B-4AF45C17257D}"/>
              </a:ext>
            </a:extLst>
          </p:cNvPr>
          <p:cNvPicPr/>
          <p:nvPr/>
        </p:nvPicPr>
        <p:blipFill>
          <a:blip r:embed="rId4"/>
          <a:stretch>
            <a:fillRect/>
          </a:stretch>
        </p:blipFill>
        <p:spPr>
          <a:xfrm>
            <a:off x="3177819" y="3177376"/>
            <a:ext cx="5446485" cy="3098434"/>
          </a:xfrm>
          <a:prstGeom prst="rect">
            <a:avLst/>
          </a:prstGeom>
        </p:spPr>
      </p:pic>
    </p:spTree>
    <p:extLst>
      <p:ext uri="{BB962C8B-B14F-4D97-AF65-F5344CB8AC3E}">
        <p14:creationId xmlns:p14="http://schemas.microsoft.com/office/powerpoint/2010/main" val="149464117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D876B36-C770-4D4C-9278-7D9242C50465}"/>
              </a:ext>
            </a:extLst>
          </p:cNvPr>
          <p:cNvSpPr>
            <a:spLocks noGrp="1"/>
          </p:cNvSpPr>
          <p:nvPr>
            <p:ph type="ctrTitle"/>
          </p:nvPr>
        </p:nvSpPr>
        <p:spPr>
          <a:xfrm>
            <a:off x="330795" y="1122363"/>
            <a:ext cx="10673903" cy="1220596"/>
          </a:xfrm>
        </p:spPr>
        <p:txBody>
          <a:bodyPr>
            <a:noAutofit/>
          </a:bodyPr>
          <a:lstStyle/>
          <a:p>
            <a:pPr marL="1143000" lvl="0" indent="-1143000">
              <a:buFont typeface="+mj-lt"/>
              <a:buAutoNum type="arabicPeriod"/>
            </a:pPr>
            <a:r>
              <a:rPr lang="es-CO" sz="4000" b="1" dirty="0"/>
              <a:t>Planteamiento del Problema</a:t>
            </a:r>
            <a:endParaRPr lang="es-CO" sz="4000" dirty="0"/>
          </a:p>
        </p:txBody>
      </p:sp>
      <p:pic>
        <p:nvPicPr>
          <p:cNvPr id="4" name="Imagen 3">
            <a:extLst>
              <a:ext uri="{FF2B5EF4-FFF2-40B4-BE49-F238E27FC236}">
                <a16:creationId xmlns:a16="http://schemas.microsoft.com/office/drawing/2014/main" id="{C840FCED-5373-4917-9F7F-9D0BAB14BE43}"/>
              </a:ext>
            </a:extLst>
          </p:cNvPr>
          <p:cNvPicPr>
            <a:picLocks noChangeAspect="1"/>
          </p:cNvPicPr>
          <p:nvPr/>
        </p:nvPicPr>
        <p:blipFill>
          <a:blip r:embed="rId2"/>
          <a:stretch>
            <a:fillRect/>
          </a:stretch>
        </p:blipFill>
        <p:spPr>
          <a:xfrm>
            <a:off x="205471" y="127451"/>
            <a:ext cx="1997419" cy="994912"/>
          </a:xfrm>
          <a:prstGeom prst="rect">
            <a:avLst/>
          </a:prstGeom>
        </p:spPr>
      </p:pic>
      <p:pic>
        <p:nvPicPr>
          <p:cNvPr id="5" name="Imagen 4">
            <a:extLst>
              <a:ext uri="{FF2B5EF4-FFF2-40B4-BE49-F238E27FC236}">
                <a16:creationId xmlns:a16="http://schemas.microsoft.com/office/drawing/2014/main" id="{2C09FE09-CBAC-4861-82EC-0D9D8223154C}"/>
              </a:ext>
            </a:extLst>
          </p:cNvPr>
          <p:cNvPicPr>
            <a:picLocks noChangeAspect="1"/>
          </p:cNvPicPr>
          <p:nvPr/>
        </p:nvPicPr>
        <p:blipFill>
          <a:blip r:embed="rId3"/>
          <a:stretch>
            <a:fillRect/>
          </a:stretch>
        </p:blipFill>
        <p:spPr>
          <a:xfrm>
            <a:off x="8840720" y="466397"/>
            <a:ext cx="3145809" cy="317019"/>
          </a:xfrm>
          <a:prstGeom prst="rect">
            <a:avLst/>
          </a:prstGeom>
        </p:spPr>
      </p:pic>
      <p:sp>
        <p:nvSpPr>
          <p:cNvPr id="3" name="Rectángulo 2">
            <a:extLst>
              <a:ext uri="{FF2B5EF4-FFF2-40B4-BE49-F238E27FC236}">
                <a16:creationId xmlns:a16="http://schemas.microsoft.com/office/drawing/2014/main" id="{5A1700C3-B166-43BB-BB11-6965B845306E}"/>
              </a:ext>
            </a:extLst>
          </p:cNvPr>
          <p:cNvSpPr/>
          <p:nvPr/>
        </p:nvSpPr>
        <p:spPr>
          <a:xfrm>
            <a:off x="523697" y="3139635"/>
            <a:ext cx="6096000" cy="3339184"/>
          </a:xfrm>
          <a:prstGeom prst="rect">
            <a:avLst/>
          </a:prstGeom>
        </p:spPr>
        <p:txBody>
          <a:bodyPr>
            <a:spAutoFit/>
          </a:bodyPr>
          <a:lstStyle/>
          <a:p>
            <a:pPr marL="457200" algn="just">
              <a:lnSpc>
                <a:spcPct val="107000"/>
              </a:lnSpc>
              <a:spcAft>
                <a:spcPts val="0"/>
              </a:spcAft>
            </a:pPr>
            <a:r>
              <a:rPr lang="es-CO" dirty="0">
                <a:solidFill>
                  <a:schemeClr val="bg1">
                    <a:lumMod val="95000"/>
                  </a:schemeClr>
                </a:solidFill>
                <a:ea typeface="Calibri" panose="020F0502020204030204" pitchFamily="34" charset="0"/>
                <a:cs typeface="Times New Roman" panose="02020603050405020304" pitchFamily="18" charset="0"/>
              </a:rPr>
              <a:t>Relación directa que existe entre crecimiento poblacional y generación de residuos, así como entre crecimiento económico y calidad ambiental (Curva ambiental de Kuznets).</a:t>
            </a:r>
          </a:p>
          <a:p>
            <a:pPr marL="457200" algn="just">
              <a:lnSpc>
                <a:spcPct val="107000"/>
              </a:lnSpc>
              <a:spcAft>
                <a:spcPts val="0"/>
              </a:spcAft>
            </a:pPr>
            <a:r>
              <a:rPr lang="es-CO" dirty="0">
                <a:solidFill>
                  <a:schemeClr val="bg1">
                    <a:lumMod val="95000"/>
                  </a:schemeClr>
                </a:solidFill>
                <a:ea typeface="Calibri" panose="020F0502020204030204" pitchFamily="34" charset="0"/>
                <a:cs typeface="Times New Roman" panose="02020603050405020304" pitchFamily="18" charset="0"/>
              </a:rPr>
              <a:t> </a:t>
            </a:r>
          </a:p>
          <a:p>
            <a:pPr marL="457200" algn="just">
              <a:lnSpc>
                <a:spcPct val="107000"/>
              </a:lnSpc>
              <a:spcAft>
                <a:spcPts val="0"/>
              </a:spcAft>
            </a:pPr>
            <a:r>
              <a:rPr lang="es-CO" dirty="0">
                <a:solidFill>
                  <a:schemeClr val="bg1">
                    <a:lumMod val="95000"/>
                  </a:schemeClr>
                </a:solidFill>
                <a:ea typeface="Calibri" panose="020F0502020204030204" pitchFamily="34" charset="0"/>
                <a:cs typeface="Times New Roman" panose="02020603050405020304" pitchFamily="18" charset="0"/>
              </a:rPr>
              <a:t>Se estima que en el año </a:t>
            </a:r>
            <a:r>
              <a:rPr lang="es-CO" b="1" u="sng" dirty="0">
                <a:solidFill>
                  <a:schemeClr val="bg1">
                    <a:lumMod val="95000"/>
                  </a:schemeClr>
                </a:solidFill>
                <a:ea typeface="Calibri" panose="020F0502020204030204" pitchFamily="34" charset="0"/>
                <a:cs typeface="Times New Roman" panose="02020603050405020304" pitchFamily="18" charset="0"/>
              </a:rPr>
              <a:t>2014</a:t>
            </a:r>
            <a:r>
              <a:rPr lang="es-CO" dirty="0">
                <a:solidFill>
                  <a:schemeClr val="bg1">
                    <a:lumMod val="95000"/>
                  </a:schemeClr>
                </a:solidFill>
                <a:ea typeface="Calibri" panose="020F0502020204030204" pitchFamily="34" charset="0"/>
                <a:cs typeface="Times New Roman" panose="02020603050405020304" pitchFamily="18" charset="0"/>
              </a:rPr>
              <a:t> se generaron alrededor de </a:t>
            </a:r>
            <a:r>
              <a:rPr lang="es-CO" b="1" u="sng" dirty="0">
                <a:solidFill>
                  <a:schemeClr val="bg1">
                    <a:lumMod val="95000"/>
                  </a:schemeClr>
                </a:solidFill>
                <a:ea typeface="Calibri" panose="020F0502020204030204" pitchFamily="34" charset="0"/>
                <a:cs typeface="Times New Roman" panose="02020603050405020304" pitchFamily="18" charset="0"/>
              </a:rPr>
              <a:t>2 billones de toneladas de residuos en el mundo</a:t>
            </a:r>
            <a:r>
              <a:rPr lang="es-CO" dirty="0">
                <a:solidFill>
                  <a:schemeClr val="bg1">
                    <a:lumMod val="95000"/>
                  </a:schemeClr>
                </a:solidFill>
                <a:ea typeface="Calibri" panose="020F0502020204030204" pitchFamily="34" charset="0"/>
                <a:cs typeface="Times New Roman" panose="02020603050405020304" pitchFamily="18" charset="0"/>
              </a:rPr>
              <a:t>, lo que genera una </a:t>
            </a:r>
            <a:r>
              <a:rPr lang="es-CO" b="1" u="sng" dirty="0">
                <a:solidFill>
                  <a:schemeClr val="bg1">
                    <a:lumMod val="95000"/>
                  </a:schemeClr>
                </a:solidFill>
                <a:ea typeface="Calibri" panose="020F0502020204030204" pitchFamily="34" charset="0"/>
                <a:cs typeface="Times New Roman" panose="02020603050405020304" pitchFamily="18" charset="0"/>
              </a:rPr>
              <a:t>PPC</a:t>
            </a:r>
            <a:r>
              <a:rPr lang="es-CO" dirty="0">
                <a:solidFill>
                  <a:schemeClr val="bg1">
                    <a:lumMod val="95000"/>
                  </a:schemeClr>
                </a:solidFill>
                <a:ea typeface="Calibri" panose="020F0502020204030204" pitchFamily="34" charset="0"/>
                <a:cs typeface="Times New Roman" panose="02020603050405020304" pitchFamily="18" charset="0"/>
              </a:rPr>
              <a:t> de </a:t>
            </a:r>
            <a:r>
              <a:rPr lang="es-CO" b="1" u="sng" dirty="0">
                <a:solidFill>
                  <a:schemeClr val="bg1">
                    <a:lumMod val="95000"/>
                  </a:schemeClr>
                </a:solidFill>
                <a:ea typeface="Calibri" panose="020F0502020204030204" pitchFamily="34" charset="0"/>
                <a:cs typeface="Times New Roman" panose="02020603050405020304" pitchFamily="18" charset="0"/>
              </a:rPr>
              <a:t>271,7 Kg/habitante-año</a:t>
            </a:r>
            <a:r>
              <a:rPr lang="es-CO" dirty="0">
                <a:solidFill>
                  <a:schemeClr val="bg1">
                    <a:lumMod val="95000"/>
                  </a:schemeClr>
                </a:solidFill>
                <a:ea typeface="Calibri" panose="020F0502020204030204" pitchFamily="34" charset="0"/>
                <a:cs typeface="Times New Roman" panose="02020603050405020304" pitchFamily="18" charset="0"/>
              </a:rPr>
              <a:t>, si continúa esta tendencia, se tendría para el año </a:t>
            </a:r>
            <a:r>
              <a:rPr lang="es-CO" b="1" u="sng" dirty="0">
                <a:solidFill>
                  <a:schemeClr val="bg1">
                    <a:lumMod val="95000"/>
                  </a:schemeClr>
                </a:solidFill>
                <a:ea typeface="Calibri" panose="020F0502020204030204" pitchFamily="34" charset="0"/>
                <a:cs typeface="Times New Roman" panose="02020603050405020304" pitchFamily="18" charset="0"/>
              </a:rPr>
              <a:t>2100</a:t>
            </a:r>
            <a:r>
              <a:rPr lang="es-CO" dirty="0">
                <a:solidFill>
                  <a:schemeClr val="bg1">
                    <a:lumMod val="95000"/>
                  </a:schemeClr>
                </a:solidFill>
                <a:ea typeface="Calibri" panose="020F0502020204030204" pitchFamily="34" charset="0"/>
                <a:cs typeface="Times New Roman" panose="02020603050405020304" pitchFamily="18" charset="0"/>
              </a:rPr>
              <a:t> una generación cercana a los </a:t>
            </a:r>
            <a:r>
              <a:rPr lang="es-CO" b="1" u="sng" dirty="0">
                <a:solidFill>
                  <a:schemeClr val="bg1">
                    <a:lumMod val="95000"/>
                  </a:schemeClr>
                </a:solidFill>
                <a:ea typeface="Calibri" panose="020F0502020204030204" pitchFamily="34" charset="0"/>
                <a:cs typeface="Times New Roman" panose="02020603050405020304" pitchFamily="18" charset="0"/>
              </a:rPr>
              <a:t>4,4 billones de toneladas de residuos por año</a:t>
            </a:r>
            <a:r>
              <a:rPr lang="es-CO" dirty="0">
                <a:solidFill>
                  <a:schemeClr val="bg1">
                    <a:lumMod val="95000"/>
                  </a:schemeClr>
                </a:solidFill>
                <a:ea typeface="Calibri" panose="020F0502020204030204" pitchFamily="34" charset="0"/>
                <a:cs typeface="Times New Roman" panose="02020603050405020304" pitchFamily="18" charset="0"/>
              </a:rPr>
              <a:t>.</a:t>
            </a:r>
            <a:endParaRPr lang="es-CO" dirty="0">
              <a:solidFill>
                <a:schemeClr val="bg1">
                  <a:lumMod val="95000"/>
                </a:schemeClr>
              </a:solidFill>
              <a:effectLst/>
              <a:ea typeface="Calibri" panose="020F0502020204030204" pitchFamily="34" charset="0"/>
              <a:cs typeface="Times New Roman" panose="02020603050405020304" pitchFamily="18" charset="0"/>
            </a:endParaRPr>
          </a:p>
        </p:txBody>
      </p:sp>
      <p:pic>
        <p:nvPicPr>
          <p:cNvPr id="7" name="Imagen 6">
            <a:extLst>
              <a:ext uri="{FF2B5EF4-FFF2-40B4-BE49-F238E27FC236}">
                <a16:creationId xmlns:a16="http://schemas.microsoft.com/office/drawing/2014/main" id="{CF0B8D5F-737C-4D16-BA89-94BD5D78CE4D}"/>
              </a:ext>
            </a:extLst>
          </p:cNvPr>
          <p:cNvPicPr/>
          <p:nvPr/>
        </p:nvPicPr>
        <p:blipFill>
          <a:blip r:embed="rId4"/>
          <a:stretch>
            <a:fillRect/>
          </a:stretch>
        </p:blipFill>
        <p:spPr>
          <a:xfrm>
            <a:off x="7812915" y="3139634"/>
            <a:ext cx="3541433" cy="3136175"/>
          </a:xfrm>
          <a:prstGeom prst="rect">
            <a:avLst/>
          </a:prstGeom>
        </p:spPr>
      </p:pic>
    </p:spTree>
    <p:extLst>
      <p:ext uri="{BB962C8B-B14F-4D97-AF65-F5344CB8AC3E}">
        <p14:creationId xmlns:p14="http://schemas.microsoft.com/office/powerpoint/2010/main" val="367926129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a:extLst>
              <a:ext uri="{FF2B5EF4-FFF2-40B4-BE49-F238E27FC236}">
                <a16:creationId xmlns:a16="http://schemas.microsoft.com/office/drawing/2014/main" id="{C840FCED-5373-4917-9F7F-9D0BAB14BE43}"/>
              </a:ext>
            </a:extLst>
          </p:cNvPr>
          <p:cNvPicPr>
            <a:picLocks noChangeAspect="1"/>
          </p:cNvPicPr>
          <p:nvPr/>
        </p:nvPicPr>
        <p:blipFill>
          <a:blip r:embed="rId2"/>
          <a:stretch>
            <a:fillRect/>
          </a:stretch>
        </p:blipFill>
        <p:spPr>
          <a:xfrm>
            <a:off x="205471" y="127451"/>
            <a:ext cx="1997419" cy="994912"/>
          </a:xfrm>
          <a:prstGeom prst="rect">
            <a:avLst/>
          </a:prstGeom>
        </p:spPr>
      </p:pic>
      <p:pic>
        <p:nvPicPr>
          <p:cNvPr id="5" name="Imagen 4">
            <a:extLst>
              <a:ext uri="{FF2B5EF4-FFF2-40B4-BE49-F238E27FC236}">
                <a16:creationId xmlns:a16="http://schemas.microsoft.com/office/drawing/2014/main" id="{2C09FE09-CBAC-4861-82EC-0D9D8223154C}"/>
              </a:ext>
            </a:extLst>
          </p:cNvPr>
          <p:cNvPicPr>
            <a:picLocks noChangeAspect="1"/>
          </p:cNvPicPr>
          <p:nvPr/>
        </p:nvPicPr>
        <p:blipFill>
          <a:blip r:embed="rId3"/>
          <a:stretch>
            <a:fillRect/>
          </a:stretch>
        </p:blipFill>
        <p:spPr>
          <a:xfrm>
            <a:off x="8840720" y="466397"/>
            <a:ext cx="3145809" cy="317019"/>
          </a:xfrm>
          <a:prstGeom prst="rect">
            <a:avLst/>
          </a:prstGeom>
        </p:spPr>
      </p:pic>
      <p:sp>
        <p:nvSpPr>
          <p:cNvPr id="3" name="Rectángulo 2">
            <a:extLst>
              <a:ext uri="{FF2B5EF4-FFF2-40B4-BE49-F238E27FC236}">
                <a16:creationId xmlns:a16="http://schemas.microsoft.com/office/drawing/2014/main" id="{B4A28C2E-C7BD-4B3E-8011-8CC817E583C0}"/>
              </a:ext>
            </a:extLst>
          </p:cNvPr>
          <p:cNvSpPr/>
          <p:nvPr/>
        </p:nvSpPr>
        <p:spPr>
          <a:xfrm>
            <a:off x="1190207" y="3551420"/>
            <a:ext cx="9811586" cy="2308324"/>
          </a:xfrm>
          <a:prstGeom prst="rect">
            <a:avLst/>
          </a:prstGeom>
        </p:spPr>
        <p:txBody>
          <a:bodyPr wrap="square">
            <a:spAutoFit/>
          </a:bodyPr>
          <a:lstStyle/>
          <a:p>
            <a:pPr algn="just"/>
            <a:r>
              <a:rPr lang="es-CO" dirty="0">
                <a:solidFill>
                  <a:schemeClr val="bg1"/>
                </a:solidFill>
              </a:rPr>
              <a:t>De esta manera, se puede deducir que el país ya tiene un precio de referencia para la tonelada equivalente de CO2 el cual es altamente progresivo (de $15.000 a UVT) y que a su vez, ya existen algunos sujetos pasivos sobre los cuales está recayendo el Impuesto Nacional al Carbono los cuales, están buscando la compensación de sus emisiones para lograr ser “Carbono Neutro” y por ende, evitar la causación del Impuesto, es decir, muy probablemente con alguna reorientación normativa, se pueda hacer extensiva la lista de sujetos pasivos y a su vez, dirigir parte de estos recursos a la financiación de proyectos de aprovechamiento y tratamiento de residuos los cuales a su vez, pueden disminuir la emisión de gases efecto invernadero.</a:t>
            </a:r>
          </a:p>
        </p:txBody>
      </p:sp>
    </p:spTree>
    <p:extLst>
      <p:ext uri="{BB962C8B-B14F-4D97-AF65-F5344CB8AC3E}">
        <p14:creationId xmlns:p14="http://schemas.microsoft.com/office/powerpoint/2010/main" val="324690656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D876B36-C770-4D4C-9278-7D9242C50465}"/>
              </a:ext>
            </a:extLst>
          </p:cNvPr>
          <p:cNvSpPr>
            <a:spLocks noGrp="1"/>
          </p:cNvSpPr>
          <p:nvPr>
            <p:ph type="ctrTitle"/>
          </p:nvPr>
        </p:nvSpPr>
        <p:spPr>
          <a:xfrm>
            <a:off x="501977" y="6043383"/>
            <a:ext cx="11188046" cy="687166"/>
          </a:xfrm>
        </p:spPr>
        <p:txBody>
          <a:bodyPr>
            <a:noAutofit/>
          </a:bodyPr>
          <a:lstStyle/>
          <a:p>
            <a:pPr lvl="0"/>
            <a:r>
              <a:rPr lang="es-MX" sz="1600" cap="none" dirty="0">
                <a:solidFill>
                  <a:schemeClr val="bg1"/>
                </a:solidFill>
              </a:rPr>
              <a:t>Asumiendo que:</a:t>
            </a:r>
            <a:br>
              <a:rPr lang="es-MX" sz="1600" cap="none" dirty="0">
                <a:solidFill>
                  <a:schemeClr val="bg1"/>
                </a:solidFill>
              </a:rPr>
            </a:br>
            <a:br>
              <a:rPr lang="es-MX" sz="1600" cap="none" dirty="0">
                <a:solidFill>
                  <a:schemeClr val="bg1"/>
                </a:solidFill>
              </a:rPr>
            </a:br>
            <a:r>
              <a:rPr lang="es-MX" sz="1600" cap="none" dirty="0">
                <a:solidFill>
                  <a:schemeClr val="bg1"/>
                </a:solidFill>
              </a:rPr>
              <a:t>Respecto a la gestión integral de residuos sólidos, en Colombia existen múltiples compromisos derivados principalmente de los tratados internacionales (convención marco de las naciones unidas sobre cambio climático y objetivos del desarrollo sostenible) compromisos que originaron la expedición del Documento CONPES 3874 de 2016</a:t>
            </a:r>
            <a:br>
              <a:rPr lang="es-MX" sz="1600" cap="none" dirty="0">
                <a:solidFill>
                  <a:schemeClr val="bg1"/>
                </a:solidFill>
              </a:rPr>
            </a:br>
            <a:br>
              <a:rPr lang="es-MX" sz="1600" cap="none" dirty="0">
                <a:solidFill>
                  <a:schemeClr val="bg1"/>
                </a:solidFill>
              </a:rPr>
            </a:br>
            <a:br>
              <a:rPr lang="es-MX" sz="1600" cap="none" dirty="0">
                <a:solidFill>
                  <a:schemeClr val="bg1"/>
                </a:solidFill>
              </a:rPr>
            </a:br>
            <a:r>
              <a:rPr lang="es-MX" sz="1600" cap="none" dirty="0">
                <a:solidFill>
                  <a:schemeClr val="bg1"/>
                </a:solidFill>
              </a:rPr>
              <a:t>Se encuentra que:</a:t>
            </a:r>
            <a:br>
              <a:rPr lang="es-MX" sz="1600" cap="none" dirty="0">
                <a:solidFill>
                  <a:schemeClr val="bg1"/>
                </a:solidFill>
              </a:rPr>
            </a:br>
            <a:br>
              <a:rPr lang="es-MX" sz="1600" cap="none" dirty="0">
                <a:solidFill>
                  <a:schemeClr val="bg1"/>
                </a:solidFill>
              </a:rPr>
            </a:br>
            <a:r>
              <a:rPr lang="es-MX" sz="1600" cap="none" dirty="0">
                <a:solidFill>
                  <a:schemeClr val="bg1"/>
                </a:solidFill>
              </a:rPr>
              <a:t>Las Empresas de Servicios Públicos como Agentes Económicos maximizan permanente su beneficio, de tal forma, que si el incentivo creado por el regulador (CRA) para migrar al MEC no es mayor al incentivo para quedarse en el MPCL, este agente no lo hará y por ende, no se cumplen los objetivos y metas trazados por el país en el CONPES 3874 de 2016.</a:t>
            </a:r>
            <a:br>
              <a:rPr lang="es-MX" sz="1600" cap="none" dirty="0">
                <a:solidFill>
                  <a:schemeClr val="bg1"/>
                </a:solidFill>
              </a:rPr>
            </a:br>
            <a:br>
              <a:rPr lang="es-MX" sz="1600" dirty="0">
                <a:solidFill>
                  <a:schemeClr val="bg1"/>
                </a:solidFill>
              </a:rPr>
            </a:br>
            <a:endParaRPr lang="es-CO" sz="1600" dirty="0">
              <a:solidFill>
                <a:schemeClr val="bg1"/>
              </a:solidFill>
            </a:endParaRPr>
          </a:p>
        </p:txBody>
      </p:sp>
      <p:pic>
        <p:nvPicPr>
          <p:cNvPr id="4" name="Imagen 3">
            <a:extLst>
              <a:ext uri="{FF2B5EF4-FFF2-40B4-BE49-F238E27FC236}">
                <a16:creationId xmlns:a16="http://schemas.microsoft.com/office/drawing/2014/main" id="{C840FCED-5373-4917-9F7F-9D0BAB14BE43}"/>
              </a:ext>
            </a:extLst>
          </p:cNvPr>
          <p:cNvPicPr>
            <a:picLocks noChangeAspect="1"/>
          </p:cNvPicPr>
          <p:nvPr/>
        </p:nvPicPr>
        <p:blipFill>
          <a:blip r:embed="rId2"/>
          <a:stretch>
            <a:fillRect/>
          </a:stretch>
        </p:blipFill>
        <p:spPr>
          <a:xfrm>
            <a:off x="205471" y="127451"/>
            <a:ext cx="1997419" cy="994912"/>
          </a:xfrm>
          <a:prstGeom prst="rect">
            <a:avLst/>
          </a:prstGeom>
        </p:spPr>
      </p:pic>
      <p:pic>
        <p:nvPicPr>
          <p:cNvPr id="5" name="Imagen 4">
            <a:extLst>
              <a:ext uri="{FF2B5EF4-FFF2-40B4-BE49-F238E27FC236}">
                <a16:creationId xmlns:a16="http://schemas.microsoft.com/office/drawing/2014/main" id="{2C09FE09-CBAC-4861-82EC-0D9D8223154C}"/>
              </a:ext>
            </a:extLst>
          </p:cNvPr>
          <p:cNvPicPr>
            <a:picLocks noChangeAspect="1"/>
          </p:cNvPicPr>
          <p:nvPr/>
        </p:nvPicPr>
        <p:blipFill>
          <a:blip r:embed="rId3"/>
          <a:stretch>
            <a:fillRect/>
          </a:stretch>
        </p:blipFill>
        <p:spPr>
          <a:xfrm>
            <a:off x="8840720" y="466397"/>
            <a:ext cx="3145809" cy="317019"/>
          </a:xfrm>
          <a:prstGeom prst="rect">
            <a:avLst/>
          </a:prstGeom>
        </p:spPr>
      </p:pic>
      <p:sp>
        <p:nvSpPr>
          <p:cNvPr id="3" name="CuadroTexto 2">
            <a:extLst>
              <a:ext uri="{FF2B5EF4-FFF2-40B4-BE49-F238E27FC236}">
                <a16:creationId xmlns:a16="http://schemas.microsoft.com/office/drawing/2014/main" id="{894CD739-7AF1-4A40-A4A1-0DAC966597D8}"/>
              </a:ext>
            </a:extLst>
          </p:cNvPr>
          <p:cNvSpPr txBox="1"/>
          <p:nvPr/>
        </p:nvSpPr>
        <p:spPr>
          <a:xfrm>
            <a:off x="501977" y="1707842"/>
            <a:ext cx="2605053" cy="584775"/>
          </a:xfrm>
          <a:prstGeom prst="rect">
            <a:avLst/>
          </a:prstGeom>
          <a:noFill/>
        </p:spPr>
        <p:txBody>
          <a:bodyPr wrap="square" rtlCol="0">
            <a:spAutoFit/>
          </a:bodyPr>
          <a:lstStyle/>
          <a:p>
            <a:r>
              <a:rPr lang="es-CO" sz="3200" b="1" dirty="0" err="1"/>
              <a:t>Hipótesis</a:t>
            </a:r>
            <a:endParaRPr lang="es-CO" sz="3200" b="1" dirty="0"/>
          </a:p>
        </p:txBody>
      </p:sp>
    </p:spTree>
    <p:extLst>
      <p:ext uri="{BB962C8B-B14F-4D97-AF65-F5344CB8AC3E}">
        <p14:creationId xmlns:p14="http://schemas.microsoft.com/office/powerpoint/2010/main" val="90006625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D876B36-C770-4D4C-9278-7D9242C50465}"/>
              </a:ext>
            </a:extLst>
          </p:cNvPr>
          <p:cNvSpPr>
            <a:spLocks noGrp="1"/>
          </p:cNvSpPr>
          <p:nvPr>
            <p:ph type="ctrTitle"/>
          </p:nvPr>
        </p:nvSpPr>
        <p:spPr>
          <a:xfrm>
            <a:off x="396105" y="1310057"/>
            <a:ext cx="9144000" cy="687166"/>
          </a:xfrm>
        </p:spPr>
        <p:txBody>
          <a:bodyPr>
            <a:noAutofit/>
          </a:bodyPr>
          <a:lstStyle/>
          <a:p>
            <a:pPr marL="1143000" lvl="0" indent="-1143000" algn="l">
              <a:buFont typeface="+mj-lt"/>
              <a:buAutoNum type="arabicPeriod" startAt="5"/>
            </a:pPr>
            <a:r>
              <a:rPr lang="es-CO" sz="4800" b="1" dirty="0"/>
              <a:t>Metodología.</a:t>
            </a:r>
            <a:endParaRPr lang="es-CO" sz="4800" dirty="0"/>
          </a:p>
        </p:txBody>
      </p:sp>
      <p:pic>
        <p:nvPicPr>
          <p:cNvPr id="4" name="Imagen 3">
            <a:extLst>
              <a:ext uri="{FF2B5EF4-FFF2-40B4-BE49-F238E27FC236}">
                <a16:creationId xmlns:a16="http://schemas.microsoft.com/office/drawing/2014/main" id="{C840FCED-5373-4917-9F7F-9D0BAB14BE43}"/>
              </a:ext>
            </a:extLst>
          </p:cNvPr>
          <p:cNvPicPr>
            <a:picLocks noChangeAspect="1"/>
          </p:cNvPicPr>
          <p:nvPr/>
        </p:nvPicPr>
        <p:blipFill>
          <a:blip r:embed="rId2"/>
          <a:stretch>
            <a:fillRect/>
          </a:stretch>
        </p:blipFill>
        <p:spPr>
          <a:xfrm>
            <a:off x="205471" y="127451"/>
            <a:ext cx="1997419" cy="994912"/>
          </a:xfrm>
          <a:prstGeom prst="rect">
            <a:avLst/>
          </a:prstGeom>
        </p:spPr>
      </p:pic>
      <p:pic>
        <p:nvPicPr>
          <p:cNvPr id="5" name="Imagen 4">
            <a:extLst>
              <a:ext uri="{FF2B5EF4-FFF2-40B4-BE49-F238E27FC236}">
                <a16:creationId xmlns:a16="http://schemas.microsoft.com/office/drawing/2014/main" id="{2C09FE09-CBAC-4861-82EC-0D9D8223154C}"/>
              </a:ext>
            </a:extLst>
          </p:cNvPr>
          <p:cNvPicPr>
            <a:picLocks noChangeAspect="1"/>
          </p:cNvPicPr>
          <p:nvPr/>
        </p:nvPicPr>
        <p:blipFill>
          <a:blip r:embed="rId3"/>
          <a:stretch>
            <a:fillRect/>
          </a:stretch>
        </p:blipFill>
        <p:spPr>
          <a:xfrm>
            <a:off x="8840720" y="466397"/>
            <a:ext cx="3145809" cy="317019"/>
          </a:xfrm>
          <a:prstGeom prst="rect">
            <a:avLst/>
          </a:prstGeom>
        </p:spPr>
      </p:pic>
      <p:sp>
        <p:nvSpPr>
          <p:cNvPr id="3" name="Rectángulo 2">
            <a:extLst>
              <a:ext uri="{FF2B5EF4-FFF2-40B4-BE49-F238E27FC236}">
                <a16:creationId xmlns:a16="http://schemas.microsoft.com/office/drawing/2014/main" id="{B4A28C2E-C7BD-4B3E-8011-8CC817E583C0}"/>
              </a:ext>
            </a:extLst>
          </p:cNvPr>
          <p:cNvSpPr/>
          <p:nvPr/>
        </p:nvSpPr>
        <p:spPr>
          <a:xfrm>
            <a:off x="-169448" y="2424322"/>
            <a:ext cx="11865262" cy="1206549"/>
          </a:xfrm>
          <a:prstGeom prst="rect">
            <a:avLst/>
          </a:prstGeom>
        </p:spPr>
        <p:txBody>
          <a:bodyPr wrap="square">
            <a:spAutoFit/>
          </a:bodyPr>
          <a:lstStyle/>
          <a:p>
            <a:pPr lvl="1" algn="just"/>
            <a:r>
              <a:rPr lang="es-CO" b="1" dirty="0"/>
              <a:t>5.1 Esquema general del modelo de producción y consumo lineal con su respectiva huella de carbono (línea base).</a:t>
            </a:r>
            <a:endParaRPr lang="es-CO" sz="1600" dirty="0"/>
          </a:p>
          <a:p>
            <a:pPr algn="just"/>
            <a:r>
              <a:rPr lang="es-CO" b="1" dirty="0"/>
              <a:t> </a:t>
            </a:r>
            <a:endParaRPr lang="es-CO" sz="1600" dirty="0"/>
          </a:p>
          <a:p>
            <a:pPr marL="914400" algn="just">
              <a:lnSpc>
                <a:spcPct val="107000"/>
              </a:lnSpc>
              <a:spcAft>
                <a:spcPts val="0"/>
              </a:spcAft>
            </a:pPr>
            <a:endParaRPr lang="es-CO" dirty="0"/>
          </a:p>
        </p:txBody>
      </p:sp>
      <p:pic>
        <p:nvPicPr>
          <p:cNvPr id="6" name="Imagen 5" descr="economía lineal">
            <a:extLst>
              <a:ext uri="{FF2B5EF4-FFF2-40B4-BE49-F238E27FC236}">
                <a16:creationId xmlns:a16="http://schemas.microsoft.com/office/drawing/2014/main" id="{E40D611F-55E8-4055-9583-99BB5E62F09E}"/>
              </a:ext>
            </a:extLst>
          </p:cNvPr>
          <p:cNvPicPr/>
          <p:nvPr/>
        </p:nvPicPr>
        <p:blipFill>
          <a:blip r:embed="rId4">
            <a:extLst>
              <a:ext uri="{28A0092B-C50C-407E-A947-70E740481C1C}">
                <a14:useLocalDpi xmlns:a14="http://schemas.microsoft.com/office/drawing/2010/main" val="0"/>
              </a:ext>
            </a:extLst>
          </a:blip>
          <a:srcRect/>
          <a:stretch>
            <a:fillRect/>
          </a:stretch>
        </p:blipFill>
        <p:spPr bwMode="auto">
          <a:xfrm>
            <a:off x="946176" y="3535326"/>
            <a:ext cx="4168084" cy="2355111"/>
          </a:xfrm>
          <a:prstGeom prst="rect">
            <a:avLst/>
          </a:prstGeom>
          <a:noFill/>
          <a:ln>
            <a:solidFill>
              <a:srgbClr val="002060"/>
            </a:solidFill>
          </a:ln>
        </p:spPr>
      </p:pic>
      <p:pic>
        <p:nvPicPr>
          <p:cNvPr id="7" name="Imagen 6">
            <a:extLst>
              <a:ext uri="{FF2B5EF4-FFF2-40B4-BE49-F238E27FC236}">
                <a16:creationId xmlns:a16="http://schemas.microsoft.com/office/drawing/2014/main" id="{8F2002C4-FAF6-4A74-B35A-898C2E2B31D0}"/>
              </a:ext>
            </a:extLst>
          </p:cNvPr>
          <p:cNvPicPr/>
          <p:nvPr/>
        </p:nvPicPr>
        <p:blipFill>
          <a:blip r:embed="rId5"/>
          <a:stretch>
            <a:fillRect/>
          </a:stretch>
        </p:blipFill>
        <p:spPr>
          <a:xfrm>
            <a:off x="5763183" y="3535326"/>
            <a:ext cx="4773682" cy="2355111"/>
          </a:xfrm>
          <a:prstGeom prst="rect">
            <a:avLst/>
          </a:prstGeom>
          <a:ln>
            <a:solidFill>
              <a:srgbClr val="002060"/>
            </a:solidFill>
          </a:ln>
        </p:spPr>
      </p:pic>
    </p:spTree>
    <p:extLst>
      <p:ext uri="{BB962C8B-B14F-4D97-AF65-F5344CB8AC3E}">
        <p14:creationId xmlns:p14="http://schemas.microsoft.com/office/powerpoint/2010/main" val="12593409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a:extLst>
              <a:ext uri="{FF2B5EF4-FFF2-40B4-BE49-F238E27FC236}">
                <a16:creationId xmlns:a16="http://schemas.microsoft.com/office/drawing/2014/main" id="{C840FCED-5373-4917-9F7F-9D0BAB14BE43}"/>
              </a:ext>
            </a:extLst>
          </p:cNvPr>
          <p:cNvPicPr>
            <a:picLocks noChangeAspect="1"/>
          </p:cNvPicPr>
          <p:nvPr/>
        </p:nvPicPr>
        <p:blipFill>
          <a:blip r:embed="rId2"/>
          <a:stretch>
            <a:fillRect/>
          </a:stretch>
        </p:blipFill>
        <p:spPr>
          <a:xfrm>
            <a:off x="205471" y="127451"/>
            <a:ext cx="1997419" cy="994912"/>
          </a:xfrm>
          <a:prstGeom prst="rect">
            <a:avLst/>
          </a:prstGeom>
        </p:spPr>
      </p:pic>
      <p:pic>
        <p:nvPicPr>
          <p:cNvPr id="5" name="Imagen 4">
            <a:extLst>
              <a:ext uri="{FF2B5EF4-FFF2-40B4-BE49-F238E27FC236}">
                <a16:creationId xmlns:a16="http://schemas.microsoft.com/office/drawing/2014/main" id="{2C09FE09-CBAC-4861-82EC-0D9D8223154C}"/>
              </a:ext>
            </a:extLst>
          </p:cNvPr>
          <p:cNvPicPr>
            <a:picLocks noChangeAspect="1"/>
          </p:cNvPicPr>
          <p:nvPr/>
        </p:nvPicPr>
        <p:blipFill>
          <a:blip r:embed="rId3"/>
          <a:stretch>
            <a:fillRect/>
          </a:stretch>
        </p:blipFill>
        <p:spPr>
          <a:xfrm>
            <a:off x="8840720" y="466397"/>
            <a:ext cx="3145809" cy="317019"/>
          </a:xfrm>
          <a:prstGeom prst="rect">
            <a:avLst/>
          </a:prstGeom>
        </p:spPr>
      </p:pic>
      <p:sp>
        <p:nvSpPr>
          <p:cNvPr id="3" name="Rectángulo 2">
            <a:extLst>
              <a:ext uri="{FF2B5EF4-FFF2-40B4-BE49-F238E27FC236}">
                <a16:creationId xmlns:a16="http://schemas.microsoft.com/office/drawing/2014/main" id="{B4A28C2E-C7BD-4B3E-8011-8CC817E583C0}"/>
              </a:ext>
            </a:extLst>
          </p:cNvPr>
          <p:cNvSpPr/>
          <p:nvPr/>
        </p:nvSpPr>
        <p:spPr>
          <a:xfrm>
            <a:off x="372139" y="1371606"/>
            <a:ext cx="11334308" cy="1206549"/>
          </a:xfrm>
          <a:prstGeom prst="rect">
            <a:avLst/>
          </a:prstGeom>
        </p:spPr>
        <p:txBody>
          <a:bodyPr wrap="square">
            <a:spAutoFit/>
          </a:bodyPr>
          <a:lstStyle/>
          <a:p>
            <a:pPr algn="just"/>
            <a:r>
              <a:rPr lang="es-CO" dirty="0"/>
              <a:t>Se procede entonces a documentar las tablas de equivalencias y a correr el procedimiento para cálculo de huella de carbono en Pereira (Risaralda) para el Año Base 2017:</a:t>
            </a:r>
            <a:endParaRPr lang="es-CO" sz="1600" dirty="0"/>
          </a:p>
          <a:p>
            <a:pPr algn="just"/>
            <a:r>
              <a:rPr lang="es-CO" b="1" dirty="0"/>
              <a:t> </a:t>
            </a:r>
            <a:endParaRPr lang="es-CO" sz="1600" dirty="0"/>
          </a:p>
          <a:p>
            <a:pPr marL="914400" algn="just">
              <a:lnSpc>
                <a:spcPct val="107000"/>
              </a:lnSpc>
              <a:spcAft>
                <a:spcPts val="0"/>
              </a:spcAft>
            </a:pPr>
            <a:endParaRPr lang="es-CO" dirty="0"/>
          </a:p>
        </p:txBody>
      </p:sp>
      <p:pic>
        <p:nvPicPr>
          <p:cNvPr id="8" name="Imagen 7">
            <a:extLst>
              <a:ext uri="{FF2B5EF4-FFF2-40B4-BE49-F238E27FC236}">
                <a16:creationId xmlns:a16="http://schemas.microsoft.com/office/drawing/2014/main" id="{8E046611-3B69-46D2-AAD6-9EF50A2C744E}"/>
              </a:ext>
            </a:extLst>
          </p:cNvPr>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281511" y="2187669"/>
            <a:ext cx="5515563" cy="4184353"/>
          </a:xfrm>
          <a:prstGeom prst="rect">
            <a:avLst/>
          </a:prstGeom>
          <a:noFill/>
          <a:ln>
            <a:noFill/>
          </a:ln>
        </p:spPr>
      </p:pic>
    </p:spTree>
    <p:extLst>
      <p:ext uri="{BB962C8B-B14F-4D97-AF65-F5344CB8AC3E}">
        <p14:creationId xmlns:p14="http://schemas.microsoft.com/office/powerpoint/2010/main" val="252800588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a:extLst>
              <a:ext uri="{FF2B5EF4-FFF2-40B4-BE49-F238E27FC236}">
                <a16:creationId xmlns:a16="http://schemas.microsoft.com/office/drawing/2014/main" id="{C840FCED-5373-4917-9F7F-9D0BAB14BE43}"/>
              </a:ext>
            </a:extLst>
          </p:cNvPr>
          <p:cNvPicPr>
            <a:picLocks noChangeAspect="1"/>
          </p:cNvPicPr>
          <p:nvPr/>
        </p:nvPicPr>
        <p:blipFill>
          <a:blip r:embed="rId2"/>
          <a:stretch>
            <a:fillRect/>
          </a:stretch>
        </p:blipFill>
        <p:spPr>
          <a:xfrm>
            <a:off x="205471" y="127451"/>
            <a:ext cx="1997419" cy="994912"/>
          </a:xfrm>
          <a:prstGeom prst="rect">
            <a:avLst/>
          </a:prstGeom>
        </p:spPr>
      </p:pic>
      <p:pic>
        <p:nvPicPr>
          <p:cNvPr id="5" name="Imagen 4">
            <a:extLst>
              <a:ext uri="{FF2B5EF4-FFF2-40B4-BE49-F238E27FC236}">
                <a16:creationId xmlns:a16="http://schemas.microsoft.com/office/drawing/2014/main" id="{2C09FE09-CBAC-4861-82EC-0D9D8223154C}"/>
              </a:ext>
            </a:extLst>
          </p:cNvPr>
          <p:cNvPicPr>
            <a:picLocks noChangeAspect="1"/>
          </p:cNvPicPr>
          <p:nvPr/>
        </p:nvPicPr>
        <p:blipFill>
          <a:blip r:embed="rId3"/>
          <a:stretch>
            <a:fillRect/>
          </a:stretch>
        </p:blipFill>
        <p:spPr>
          <a:xfrm>
            <a:off x="8840720" y="466397"/>
            <a:ext cx="3145809" cy="317019"/>
          </a:xfrm>
          <a:prstGeom prst="rect">
            <a:avLst/>
          </a:prstGeom>
        </p:spPr>
      </p:pic>
      <p:pic>
        <p:nvPicPr>
          <p:cNvPr id="7" name="Imagen 6">
            <a:extLst>
              <a:ext uri="{FF2B5EF4-FFF2-40B4-BE49-F238E27FC236}">
                <a16:creationId xmlns:a16="http://schemas.microsoft.com/office/drawing/2014/main" id="{09AE653D-B8B6-4456-B40F-11361560C062}"/>
              </a:ext>
            </a:extLst>
          </p:cNvPr>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44008" y="3270488"/>
            <a:ext cx="5001120" cy="2895549"/>
          </a:xfrm>
          <a:prstGeom prst="rect">
            <a:avLst/>
          </a:prstGeom>
          <a:noFill/>
          <a:ln>
            <a:noFill/>
          </a:ln>
        </p:spPr>
      </p:pic>
      <p:pic>
        <p:nvPicPr>
          <p:cNvPr id="9" name="Imagen 8">
            <a:extLst>
              <a:ext uri="{FF2B5EF4-FFF2-40B4-BE49-F238E27FC236}">
                <a16:creationId xmlns:a16="http://schemas.microsoft.com/office/drawing/2014/main" id="{AEB53B9A-82AE-4770-976B-8826571012F3}"/>
              </a:ext>
            </a:extLst>
          </p:cNvPr>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648893" y="3270487"/>
            <a:ext cx="4653516" cy="2895549"/>
          </a:xfrm>
          <a:prstGeom prst="rect">
            <a:avLst/>
          </a:prstGeom>
          <a:noFill/>
        </p:spPr>
      </p:pic>
    </p:spTree>
    <p:extLst>
      <p:ext uri="{BB962C8B-B14F-4D97-AF65-F5344CB8AC3E}">
        <p14:creationId xmlns:p14="http://schemas.microsoft.com/office/powerpoint/2010/main" val="4186798694"/>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a:extLst>
              <a:ext uri="{FF2B5EF4-FFF2-40B4-BE49-F238E27FC236}">
                <a16:creationId xmlns:a16="http://schemas.microsoft.com/office/drawing/2014/main" id="{C840FCED-5373-4917-9F7F-9D0BAB14BE43}"/>
              </a:ext>
            </a:extLst>
          </p:cNvPr>
          <p:cNvPicPr>
            <a:picLocks noChangeAspect="1"/>
          </p:cNvPicPr>
          <p:nvPr/>
        </p:nvPicPr>
        <p:blipFill>
          <a:blip r:embed="rId2"/>
          <a:stretch>
            <a:fillRect/>
          </a:stretch>
        </p:blipFill>
        <p:spPr>
          <a:xfrm>
            <a:off x="205471" y="127451"/>
            <a:ext cx="1997419" cy="994912"/>
          </a:xfrm>
          <a:prstGeom prst="rect">
            <a:avLst/>
          </a:prstGeom>
        </p:spPr>
      </p:pic>
      <p:pic>
        <p:nvPicPr>
          <p:cNvPr id="5" name="Imagen 4">
            <a:extLst>
              <a:ext uri="{FF2B5EF4-FFF2-40B4-BE49-F238E27FC236}">
                <a16:creationId xmlns:a16="http://schemas.microsoft.com/office/drawing/2014/main" id="{2C09FE09-CBAC-4861-82EC-0D9D8223154C}"/>
              </a:ext>
            </a:extLst>
          </p:cNvPr>
          <p:cNvPicPr>
            <a:picLocks noChangeAspect="1"/>
          </p:cNvPicPr>
          <p:nvPr/>
        </p:nvPicPr>
        <p:blipFill>
          <a:blip r:embed="rId3"/>
          <a:stretch>
            <a:fillRect/>
          </a:stretch>
        </p:blipFill>
        <p:spPr>
          <a:xfrm>
            <a:off x="8840720" y="466397"/>
            <a:ext cx="3145809" cy="317019"/>
          </a:xfrm>
          <a:prstGeom prst="rect">
            <a:avLst/>
          </a:prstGeom>
        </p:spPr>
      </p:pic>
      <p:sp>
        <p:nvSpPr>
          <p:cNvPr id="3" name="Rectángulo 2">
            <a:extLst>
              <a:ext uri="{FF2B5EF4-FFF2-40B4-BE49-F238E27FC236}">
                <a16:creationId xmlns:a16="http://schemas.microsoft.com/office/drawing/2014/main" id="{2A60AA93-F9D5-4FD1-B91C-299B43690DA0}"/>
              </a:ext>
            </a:extLst>
          </p:cNvPr>
          <p:cNvSpPr/>
          <p:nvPr/>
        </p:nvSpPr>
        <p:spPr>
          <a:xfrm>
            <a:off x="-99237" y="1156172"/>
            <a:ext cx="9243237" cy="666080"/>
          </a:xfrm>
          <a:prstGeom prst="rect">
            <a:avLst/>
          </a:prstGeom>
        </p:spPr>
        <p:txBody>
          <a:bodyPr wrap="square">
            <a:spAutoFit/>
          </a:bodyPr>
          <a:lstStyle/>
          <a:p>
            <a:pPr lvl="1" algn="just">
              <a:lnSpc>
                <a:spcPct val="107000"/>
              </a:lnSpc>
              <a:spcAft>
                <a:spcPts val="800"/>
              </a:spcAft>
            </a:pPr>
            <a:r>
              <a:rPr lang="es-CO" b="1" dirty="0">
                <a:ea typeface="Calibri" panose="020F0502020204030204" pitchFamily="34" charset="0"/>
                <a:cs typeface="Times New Roman" panose="02020603050405020304" pitchFamily="18" charset="0"/>
              </a:rPr>
              <a:t>5.2 Esquema general del modelo de economía circular con su respectiva huella de carbono.</a:t>
            </a:r>
            <a:endParaRPr lang="es-CO" dirty="0">
              <a:effectLst/>
              <a:ea typeface="Calibri" panose="020F0502020204030204" pitchFamily="34" charset="0"/>
              <a:cs typeface="Times New Roman" panose="02020603050405020304" pitchFamily="18" charset="0"/>
            </a:endParaRPr>
          </a:p>
        </p:txBody>
      </p:sp>
      <p:pic>
        <p:nvPicPr>
          <p:cNvPr id="8" name="Imagen 7">
            <a:extLst>
              <a:ext uri="{FF2B5EF4-FFF2-40B4-BE49-F238E27FC236}">
                <a16:creationId xmlns:a16="http://schemas.microsoft.com/office/drawing/2014/main" id="{75FD6F4B-7607-4442-B99E-A189F11C4E6B}"/>
              </a:ext>
            </a:extLst>
          </p:cNvPr>
          <p:cNvPicPr/>
          <p:nvPr/>
        </p:nvPicPr>
        <p:blipFill>
          <a:blip r:embed="rId4"/>
          <a:stretch>
            <a:fillRect/>
          </a:stretch>
        </p:blipFill>
        <p:spPr>
          <a:xfrm>
            <a:off x="1495157" y="1734185"/>
            <a:ext cx="3329127" cy="1694815"/>
          </a:xfrm>
          <a:prstGeom prst="rect">
            <a:avLst/>
          </a:prstGeom>
        </p:spPr>
      </p:pic>
      <p:pic>
        <p:nvPicPr>
          <p:cNvPr id="10" name="Imagen 9">
            <a:extLst>
              <a:ext uri="{FF2B5EF4-FFF2-40B4-BE49-F238E27FC236}">
                <a16:creationId xmlns:a16="http://schemas.microsoft.com/office/drawing/2014/main" id="{FDEEC815-3F29-4BD0-A4C0-8EC9DA5B94DB}"/>
              </a:ext>
            </a:extLst>
          </p:cNvPr>
          <p:cNvPicPr/>
          <p:nvPr/>
        </p:nvPicPr>
        <p:blipFill>
          <a:blip r:embed="rId5"/>
          <a:stretch>
            <a:fillRect/>
          </a:stretch>
        </p:blipFill>
        <p:spPr>
          <a:xfrm>
            <a:off x="1495158" y="3542012"/>
            <a:ext cx="3329128" cy="2831391"/>
          </a:xfrm>
          <a:prstGeom prst="rect">
            <a:avLst/>
          </a:prstGeom>
        </p:spPr>
      </p:pic>
      <p:sp>
        <p:nvSpPr>
          <p:cNvPr id="6" name="Rectángulo 5">
            <a:extLst>
              <a:ext uri="{FF2B5EF4-FFF2-40B4-BE49-F238E27FC236}">
                <a16:creationId xmlns:a16="http://schemas.microsoft.com/office/drawing/2014/main" id="{2D982B01-24D5-4E23-BA46-2689957E985B}"/>
              </a:ext>
            </a:extLst>
          </p:cNvPr>
          <p:cNvSpPr/>
          <p:nvPr/>
        </p:nvSpPr>
        <p:spPr>
          <a:xfrm>
            <a:off x="5830185" y="3758457"/>
            <a:ext cx="5330455" cy="1857368"/>
          </a:xfrm>
          <a:prstGeom prst="rect">
            <a:avLst/>
          </a:prstGeom>
        </p:spPr>
        <p:txBody>
          <a:bodyPr wrap="square">
            <a:spAutoFit/>
          </a:bodyPr>
          <a:lstStyle/>
          <a:p>
            <a:pPr marL="914400" algn="just">
              <a:lnSpc>
                <a:spcPct val="107000"/>
              </a:lnSpc>
              <a:spcAft>
                <a:spcPts val="800"/>
              </a:spcAft>
            </a:pPr>
            <a:r>
              <a:rPr lang="es-CO" dirty="0">
                <a:solidFill>
                  <a:schemeClr val="bg1"/>
                </a:solidFill>
                <a:ea typeface="Calibri" panose="020F0502020204030204" pitchFamily="34" charset="0"/>
                <a:cs typeface="Times New Roman" panose="02020603050405020304" pitchFamily="18" charset="0"/>
              </a:rPr>
              <a:t>Se procede entonces a proponer dos proyectos de aprovechamiento y tratamiento de residuos (metas del 70% en reciclaje y del 50% en orgánicos), se amplía la base de datos de equivalencias y se corre nuevamente la medición:</a:t>
            </a:r>
            <a:endParaRPr lang="es-CO" sz="1600" dirty="0">
              <a:solidFill>
                <a:schemeClr val="bg1"/>
              </a:solidFill>
              <a:effectLst/>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442078991"/>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a:extLst>
              <a:ext uri="{FF2B5EF4-FFF2-40B4-BE49-F238E27FC236}">
                <a16:creationId xmlns:a16="http://schemas.microsoft.com/office/drawing/2014/main" id="{C840FCED-5373-4917-9F7F-9D0BAB14BE43}"/>
              </a:ext>
            </a:extLst>
          </p:cNvPr>
          <p:cNvPicPr>
            <a:picLocks noChangeAspect="1"/>
          </p:cNvPicPr>
          <p:nvPr/>
        </p:nvPicPr>
        <p:blipFill>
          <a:blip r:embed="rId2"/>
          <a:stretch>
            <a:fillRect/>
          </a:stretch>
        </p:blipFill>
        <p:spPr>
          <a:xfrm>
            <a:off x="205471" y="127451"/>
            <a:ext cx="1997419" cy="994912"/>
          </a:xfrm>
          <a:prstGeom prst="rect">
            <a:avLst/>
          </a:prstGeom>
        </p:spPr>
      </p:pic>
      <p:pic>
        <p:nvPicPr>
          <p:cNvPr id="5" name="Imagen 4">
            <a:extLst>
              <a:ext uri="{FF2B5EF4-FFF2-40B4-BE49-F238E27FC236}">
                <a16:creationId xmlns:a16="http://schemas.microsoft.com/office/drawing/2014/main" id="{2C09FE09-CBAC-4861-82EC-0D9D8223154C}"/>
              </a:ext>
            </a:extLst>
          </p:cNvPr>
          <p:cNvPicPr>
            <a:picLocks noChangeAspect="1"/>
          </p:cNvPicPr>
          <p:nvPr/>
        </p:nvPicPr>
        <p:blipFill>
          <a:blip r:embed="rId3"/>
          <a:stretch>
            <a:fillRect/>
          </a:stretch>
        </p:blipFill>
        <p:spPr>
          <a:xfrm>
            <a:off x="8840720" y="466397"/>
            <a:ext cx="3145809" cy="317019"/>
          </a:xfrm>
          <a:prstGeom prst="rect">
            <a:avLst/>
          </a:prstGeom>
        </p:spPr>
      </p:pic>
      <p:pic>
        <p:nvPicPr>
          <p:cNvPr id="9" name="Imagen 8">
            <a:extLst>
              <a:ext uri="{FF2B5EF4-FFF2-40B4-BE49-F238E27FC236}">
                <a16:creationId xmlns:a16="http://schemas.microsoft.com/office/drawing/2014/main" id="{14B977C5-30CC-4B7B-BEF7-90B910D145A8}"/>
              </a:ext>
            </a:extLst>
          </p:cNvPr>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940707" y="1009722"/>
            <a:ext cx="5666097" cy="5229435"/>
          </a:xfrm>
          <a:prstGeom prst="rect">
            <a:avLst/>
          </a:prstGeom>
          <a:noFill/>
          <a:ln>
            <a:noFill/>
          </a:ln>
        </p:spPr>
      </p:pic>
    </p:spTree>
    <p:extLst>
      <p:ext uri="{BB962C8B-B14F-4D97-AF65-F5344CB8AC3E}">
        <p14:creationId xmlns:p14="http://schemas.microsoft.com/office/powerpoint/2010/main" val="3157207608"/>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a:extLst>
              <a:ext uri="{FF2B5EF4-FFF2-40B4-BE49-F238E27FC236}">
                <a16:creationId xmlns:a16="http://schemas.microsoft.com/office/drawing/2014/main" id="{C840FCED-5373-4917-9F7F-9D0BAB14BE43}"/>
              </a:ext>
            </a:extLst>
          </p:cNvPr>
          <p:cNvPicPr>
            <a:picLocks noChangeAspect="1"/>
          </p:cNvPicPr>
          <p:nvPr/>
        </p:nvPicPr>
        <p:blipFill>
          <a:blip r:embed="rId2"/>
          <a:stretch>
            <a:fillRect/>
          </a:stretch>
        </p:blipFill>
        <p:spPr>
          <a:xfrm>
            <a:off x="205471" y="127451"/>
            <a:ext cx="1997419" cy="994912"/>
          </a:xfrm>
          <a:prstGeom prst="rect">
            <a:avLst/>
          </a:prstGeom>
        </p:spPr>
      </p:pic>
      <p:pic>
        <p:nvPicPr>
          <p:cNvPr id="5" name="Imagen 4">
            <a:extLst>
              <a:ext uri="{FF2B5EF4-FFF2-40B4-BE49-F238E27FC236}">
                <a16:creationId xmlns:a16="http://schemas.microsoft.com/office/drawing/2014/main" id="{2C09FE09-CBAC-4861-82EC-0D9D8223154C}"/>
              </a:ext>
            </a:extLst>
          </p:cNvPr>
          <p:cNvPicPr>
            <a:picLocks noChangeAspect="1"/>
          </p:cNvPicPr>
          <p:nvPr/>
        </p:nvPicPr>
        <p:blipFill>
          <a:blip r:embed="rId3"/>
          <a:stretch>
            <a:fillRect/>
          </a:stretch>
        </p:blipFill>
        <p:spPr>
          <a:xfrm>
            <a:off x="8840720" y="466397"/>
            <a:ext cx="3145809" cy="317019"/>
          </a:xfrm>
          <a:prstGeom prst="rect">
            <a:avLst/>
          </a:prstGeom>
        </p:spPr>
      </p:pic>
      <p:pic>
        <p:nvPicPr>
          <p:cNvPr id="7" name="Imagen 6">
            <a:extLst>
              <a:ext uri="{FF2B5EF4-FFF2-40B4-BE49-F238E27FC236}">
                <a16:creationId xmlns:a16="http://schemas.microsoft.com/office/drawing/2014/main" id="{C9F00522-51B8-4A8C-9E64-75B5C7F840CD}"/>
              </a:ext>
            </a:extLst>
          </p:cNvPr>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283486" y="3173452"/>
            <a:ext cx="4831080" cy="3100070"/>
          </a:xfrm>
          <a:prstGeom prst="rect">
            <a:avLst/>
          </a:prstGeom>
          <a:noFill/>
        </p:spPr>
      </p:pic>
      <p:pic>
        <p:nvPicPr>
          <p:cNvPr id="8" name="Imagen 7">
            <a:extLst>
              <a:ext uri="{FF2B5EF4-FFF2-40B4-BE49-F238E27FC236}">
                <a16:creationId xmlns:a16="http://schemas.microsoft.com/office/drawing/2014/main" id="{E452B020-C02A-40AF-97E6-D9BE22A85879}"/>
              </a:ext>
            </a:extLst>
          </p:cNvPr>
          <p:cNvPicPr/>
          <p:nvPr/>
        </p:nvPicPr>
        <p:blipFill>
          <a:blip r:embed="rId5">
            <a:extLst>
              <a:ext uri="{28A0092B-C50C-407E-A947-70E740481C1C}">
                <a14:useLocalDpi xmlns:a14="http://schemas.microsoft.com/office/drawing/2010/main" val="0"/>
              </a:ext>
            </a:extLst>
          </a:blip>
          <a:srcRect/>
          <a:stretch>
            <a:fillRect/>
          </a:stretch>
        </p:blipFill>
        <p:spPr bwMode="auto">
          <a:xfrm>
            <a:off x="688896" y="3174722"/>
            <a:ext cx="4933315" cy="3098800"/>
          </a:xfrm>
          <a:prstGeom prst="rect">
            <a:avLst/>
          </a:prstGeom>
          <a:noFill/>
          <a:ln>
            <a:noFill/>
          </a:ln>
        </p:spPr>
      </p:pic>
    </p:spTree>
    <p:extLst>
      <p:ext uri="{BB962C8B-B14F-4D97-AF65-F5344CB8AC3E}">
        <p14:creationId xmlns:p14="http://schemas.microsoft.com/office/powerpoint/2010/main" val="1765308617"/>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a:extLst>
              <a:ext uri="{FF2B5EF4-FFF2-40B4-BE49-F238E27FC236}">
                <a16:creationId xmlns:a16="http://schemas.microsoft.com/office/drawing/2014/main" id="{C840FCED-5373-4917-9F7F-9D0BAB14BE43}"/>
              </a:ext>
            </a:extLst>
          </p:cNvPr>
          <p:cNvPicPr>
            <a:picLocks noChangeAspect="1"/>
          </p:cNvPicPr>
          <p:nvPr/>
        </p:nvPicPr>
        <p:blipFill>
          <a:blip r:embed="rId2"/>
          <a:stretch>
            <a:fillRect/>
          </a:stretch>
        </p:blipFill>
        <p:spPr>
          <a:xfrm>
            <a:off x="205471" y="127451"/>
            <a:ext cx="1997419" cy="994912"/>
          </a:xfrm>
          <a:prstGeom prst="rect">
            <a:avLst/>
          </a:prstGeom>
        </p:spPr>
      </p:pic>
      <p:pic>
        <p:nvPicPr>
          <p:cNvPr id="5" name="Imagen 4">
            <a:extLst>
              <a:ext uri="{FF2B5EF4-FFF2-40B4-BE49-F238E27FC236}">
                <a16:creationId xmlns:a16="http://schemas.microsoft.com/office/drawing/2014/main" id="{2C09FE09-CBAC-4861-82EC-0D9D8223154C}"/>
              </a:ext>
            </a:extLst>
          </p:cNvPr>
          <p:cNvPicPr>
            <a:picLocks noChangeAspect="1"/>
          </p:cNvPicPr>
          <p:nvPr/>
        </p:nvPicPr>
        <p:blipFill>
          <a:blip r:embed="rId3"/>
          <a:stretch>
            <a:fillRect/>
          </a:stretch>
        </p:blipFill>
        <p:spPr>
          <a:xfrm>
            <a:off x="8840720" y="466397"/>
            <a:ext cx="3145809" cy="317019"/>
          </a:xfrm>
          <a:prstGeom prst="rect">
            <a:avLst/>
          </a:prstGeom>
        </p:spPr>
      </p:pic>
      <p:sp>
        <p:nvSpPr>
          <p:cNvPr id="3" name="Rectángulo 2">
            <a:extLst>
              <a:ext uri="{FF2B5EF4-FFF2-40B4-BE49-F238E27FC236}">
                <a16:creationId xmlns:a16="http://schemas.microsoft.com/office/drawing/2014/main" id="{8AB8D412-982B-4315-99A3-9F40F8E99713}"/>
              </a:ext>
            </a:extLst>
          </p:cNvPr>
          <p:cNvSpPr/>
          <p:nvPr/>
        </p:nvSpPr>
        <p:spPr>
          <a:xfrm>
            <a:off x="1126629" y="3246062"/>
            <a:ext cx="9768620" cy="3145541"/>
          </a:xfrm>
          <a:prstGeom prst="rect">
            <a:avLst/>
          </a:prstGeom>
        </p:spPr>
        <p:txBody>
          <a:bodyPr wrap="square">
            <a:spAutoFit/>
          </a:bodyPr>
          <a:lstStyle/>
          <a:p>
            <a:pPr algn="just"/>
            <a:r>
              <a:rPr lang="es-CO" dirty="0">
                <a:solidFill>
                  <a:schemeClr val="bg1"/>
                </a:solidFill>
              </a:rPr>
              <a:t>Como se puede notar, para el caso del municipio de Pereira (Risaralda), si se opta por la implementación de un proyecto de Economía Circular consistente en la construcción y operación de una Estación de Clasificación y Aprovechamiento – ECA para la recuperación de un 70% de los residuos reciclables y de una Planta de Tratamiento de Residuos Orgánicos para el aprovechamiento de un 50% de los residuos orgánicos, se obtendría una reducción de </a:t>
            </a:r>
            <a:r>
              <a:rPr lang="es-CO" b="1" u="sng" dirty="0">
                <a:solidFill>
                  <a:schemeClr val="bg1"/>
                </a:solidFill>
              </a:rPr>
              <a:t>146.735 Toneladas Equivalentes de CO</a:t>
            </a:r>
            <a:r>
              <a:rPr lang="es-CO" b="1" u="sng" baseline="-25000" dirty="0">
                <a:solidFill>
                  <a:schemeClr val="bg1"/>
                </a:solidFill>
              </a:rPr>
              <a:t>2</a:t>
            </a:r>
            <a:r>
              <a:rPr lang="es-CO" dirty="0">
                <a:solidFill>
                  <a:schemeClr val="bg1"/>
                </a:solidFill>
              </a:rPr>
              <a:t> las cuales, podrían ser comercializadas en un Mercado Nacional por medio de Sujetos Pasivos del Impuesto Nacional al Carbono para certificar ser “Carbono Neutros”. Para el caso de este ejercicio, a un valor aproximado de </a:t>
            </a:r>
            <a:r>
              <a:rPr lang="es-CO" b="1" u="sng" dirty="0">
                <a:solidFill>
                  <a:schemeClr val="bg1"/>
                </a:solidFill>
              </a:rPr>
              <a:t>$17.000/Tonelada CO</a:t>
            </a:r>
            <a:r>
              <a:rPr lang="es-CO" b="1" u="sng" baseline="-25000" dirty="0">
                <a:solidFill>
                  <a:schemeClr val="bg1"/>
                </a:solidFill>
              </a:rPr>
              <a:t>2</a:t>
            </a:r>
            <a:r>
              <a:rPr lang="es-CO" b="1" u="sng" dirty="0">
                <a:solidFill>
                  <a:schemeClr val="bg1"/>
                </a:solidFill>
              </a:rPr>
              <a:t> Equivalente</a:t>
            </a:r>
            <a:r>
              <a:rPr lang="es-CO" dirty="0">
                <a:solidFill>
                  <a:schemeClr val="bg1"/>
                </a:solidFill>
              </a:rPr>
              <a:t>, se podría transar la operación por un valor de </a:t>
            </a:r>
            <a:r>
              <a:rPr lang="es-CO" b="1" u="sng" dirty="0">
                <a:solidFill>
                  <a:schemeClr val="bg1"/>
                </a:solidFill>
              </a:rPr>
              <a:t>$2.494.500.611</a:t>
            </a:r>
            <a:r>
              <a:rPr lang="es-CO" dirty="0">
                <a:solidFill>
                  <a:schemeClr val="bg1"/>
                </a:solidFill>
              </a:rPr>
              <a:t> que se podría utilizar para financiar los proyectos de aprovechamiento y tratamiento establecidos.</a:t>
            </a:r>
          </a:p>
          <a:p>
            <a:pPr marL="742950" lvl="1" indent="-285750" algn="just">
              <a:lnSpc>
                <a:spcPct val="107000"/>
              </a:lnSpc>
              <a:spcAft>
                <a:spcPts val="0"/>
              </a:spcAft>
              <a:buFont typeface="+mj-lt"/>
              <a:buAutoNum type="arabicPeriod"/>
            </a:pPr>
            <a:endParaRPr lang="es-CO"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0" name="Rectángulo 9">
            <a:extLst>
              <a:ext uri="{FF2B5EF4-FFF2-40B4-BE49-F238E27FC236}">
                <a16:creationId xmlns:a16="http://schemas.microsoft.com/office/drawing/2014/main" id="{D09DD467-E71A-4CCC-85D2-940E7C90D478}"/>
              </a:ext>
            </a:extLst>
          </p:cNvPr>
          <p:cNvSpPr/>
          <p:nvPr/>
        </p:nvSpPr>
        <p:spPr>
          <a:xfrm>
            <a:off x="-133145" y="1430626"/>
            <a:ext cx="3436518" cy="369717"/>
          </a:xfrm>
          <a:prstGeom prst="rect">
            <a:avLst/>
          </a:prstGeom>
        </p:spPr>
        <p:txBody>
          <a:bodyPr wrap="none">
            <a:spAutoFit/>
          </a:bodyPr>
          <a:lstStyle/>
          <a:p>
            <a:pPr lvl="1" algn="just">
              <a:lnSpc>
                <a:spcPct val="107000"/>
              </a:lnSpc>
              <a:spcAft>
                <a:spcPts val="0"/>
              </a:spcAft>
            </a:pPr>
            <a:r>
              <a:rPr lang="es-CO" b="1" dirty="0">
                <a:ea typeface="Calibri" panose="020F0502020204030204" pitchFamily="34" charset="0"/>
                <a:cs typeface="Calibri" panose="020F0502020204030204" pitchFamily="34" charset="0"/>
              </a:rPr>
              <a:t>5.3 Análisis de Resultados.</a:t>
            </a:r>
          </a:p>
        </p:txBody>
      </p:sp>
    </p:spTree>
    <p:extLst>
      <p:ext uri="{BB962C8B-B14F-4D97-AF65-F5344CB8AC3E}">
        <p14:creationId xmlns:p14="http://schemas.microsoft.com/office/powerpoint/2010/main" val="3307067253"/>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a:extLst>
              <a:ext uri="{FF2B5EF4-FFF2-40B4-BE49-F238E27FC236}">
                <a16:creationId xmlns:a16="http://schemas.microsoft.com/office/drawing/2014/main" id="{C840FCED-5373-4917-9F7F-9D0BAB14BE43}"/>
              </a:ext>
            </a:extLst>
          </p:cNvPr>
          <p:cNvPicPr>
            <a:picLocks noChangeAspect="1"/>
          </p:cNvPicPr>
          <p:nvPr/>
        </p:nvPicPr>
        <p:blipFill>
          <a:blip r:embed="rId2"/>
          <a:stretch>
            <a:fillRect/>
          </a:stretch>
        </p:blipFill>
        <p:spPr>
          <a:xfrm>
            <a:off x="205471" y="127451"/>
            <a:ext cx="1997419" cy="994912"/>
          </a:xfrm>
          <a:prstGeom prst="rect">
            <a:avLst/>
          </a:prstGeom>
        </p:spPr>
      </p:pic>
      <p:pic>
        <p:nvPicPr>
          <p:cNvPr id="5" name="Imagen 4">
            <a:extLst>
              <a:ext uri="{FF2B5EF4-FFF2-40B4-BE49-F238E27FC236}">
                <a16:creationId xmlns:a16="http://schemas.microsoft.com/office/drawing/2014/main" id="{2C09FE09-CBAC-4861-82EC-0D9D8223154C}"/>
              </a:ext>
            </a:extLst>
          </p:cNvPr>
          <p:cNvPicPr>
            <a:picLocks noChangeAspect="1"/>
          </p:cNvPicPr>
          <p:nvPr/>
        </p:nvPicPr>
        <p:blipFill>
          <a:blip r:embed="rId3"/>
          <a:stretch>
            <a:fillRect/>
          </a:stretch>
        </p:blipFill>
        <p:spPr>
          <a:xfrm>
            <a:off x="8840720" y="466397"/>
            <a:ext cx="3145809" cy="317019"/>
          </a:xfrm>
          <a:prstGeom prst="rect">
            <a:avLst/>
          </a:prstGeom>
        </p:spPr>
      </p:pic>
      <p:sp>
        <p:nvSpPr>
          <p:cNvPr id="3" name="Rectángulo 2">
            <a:extLst>
              <a:ext uri="{FF2B5EF4-FFF2-40B4-BE49-F238E27FC236}">
                <a16:creationId xmlns:a16="http://schemas.microsoft.com/office/drawing/2014/main" id="{8AB8D412-982B-4315-99A3-9F40F8E99713}"/>
              </a:ext>
            </a:extLst>
          </p:cNvPr>
          <p:cNvSpPr/>
          <p:nvPr/>
        </p:nvSpPr>
        <p:spPr>
          <a:xfrm>
            <a:off x="1204180" y="2888433"/>
            <a:ext cx="9789885" cy="3718903"/>
          </a:xfrm>
          <a:prstGeom prst="rect">
            <a:avLst/>
          </a:prstGeom>
        </p:spPr>
        <p:txBody>
          <a:bodyPr wrap="square">
            <a:spAutoFit/>
          </a:bodyPr>
          <a:lstStyle/>
          <a:p>
            <a:pPr marL="742950" lvl="1" indent="-285750" algn="just">
              <a:lnSpc>
                <a:spcPct val="107000"/>
              </a:lnSpc>
              <a:spcAft>
                <a:spcPts val="0"/>
              </a:spcAft>
              <a:buFont typeface="+mj-lt"/>
              <a:buAutoNum type="arabicPeriod"/>
            </a:pPr>
            <a:endParaRPr lang="es-CO" b="1" dirty="0">
              <a:solidFill>
                <a:schemeClr val="bg1"/>
              </a:solidFill>
              <a:effectLst/>
              <a:ea typeface="Calibri" panose="020F0502020204030204" pitchFamily="34" charset="0"/>
              <a:cs typeface="Times New Roman" panose="02020603050405020304" pitchFamily="18" charset="0"/>
            </a:endParaRPr>
          </a:p>
          <a:p>
            <a:pPr algn="just"/>
            <a:r>
              <a:rPr lang="es-CO" dirty="0">
                <a:solidFill>
                  <a:schemeClr val="bg1"/>
                </a:solidFill>
              </a:rPr>
              <a:t>Se debe montar un Flujo de Caja que muestre principalmente lo siguiente:</a:t>
            </a:r>
          </a:p>
          <a:p>
            <a:pPr algn="just"/>
            <a:r>
              <a:rPr lang="es-CO" dirty="0">
                <a:solidFill>
                  <a:schemeClr val="bg1"/>
                </a:solidFill>
              </a:rPr>
              <a:t> </a:t>
            </a:r>
          </a:p>
          <a:p>
            <a:pPr marL="285750" lvl="0" indent="-285750" algn="just">
              <a:buFont typeface="Arial" panose="020B0604020202020204" pitchFamily="34" charset="0"/>
              <a:buChar char="•"/>
            </a:pPr>
            <a:r>
              <a:rPr lang="es-CO" dirty="0">
                <a:solidFill>
                  <a:schemeClr val="bg1"/>
                </a:solidFill>
              </a:rPr>
              <a:t>Ingresos por la comercialización de las Toneladas Equivalentes de CO</a:t>
            </a:r>
            <a:r>
              <a:rPr lang="es-CO" baseline="-25000" dirty="0">
                <a:solidFill>
                  <a:schemeClr val="bg1"/>
                </a:solidFill>
              </a:rPr>
              <a:t>2</a:t>
            </a:r>
            <a:r>
              <a:rPr lang="es-CO" dirty="0">
                <a:solidFill>
                  <a:schemeClr val="bg1"/>
                </a:solidFill>
              </a:rPr>
              <a:t>.</a:t>
            </a:r>
          </a:p>
          <a:p>
            <a:pPr lvl="0" algn="just"/>
            <a:endParaRPr lang="es-CO" dirty="0">
              <a:solidFill>
                <a:schemeClr val="bg1"/>
              </a:solidFill>
            </a:endParaRPr>
          </a:p>
          <a:p>
            <a:pPr marL="285750" lvl="0" indent="-285750" algn="just">
              <a:buFont typeface="Arial" panose="020B0604020202020204" pitchFamily="34" charset="0"/>
              <a:buChar char="•"/>
            </a:pPr>
            <a:r>
              <a:rPr lang="es-CO" dirty="0">
                <a:solidFill>
                  <a:schemeClr val="bg1"/>
                </a:solidFill>
              </a:rPr>
              <a:t>Costos de Construcción de los Sistemas de Aprovechamiento y Tratamiento con una Tasa de Descuento interesante (podría ser el WACC sectorial).</a:t>
            </a:r>
          </a:p>
          <a:p>
            <a:pPr lvl="0" algn="just"/>
            <a:endParaRPr lang="es-CO" dirty="0">
              <a:solidFill>
                <a:schemeClr val="bg1"/>
              </a:solidFill>
            </a:endParaRPr>
          </a:p>
          <a:p>
            <a:pPr marL="285750" lvl="0" indent="-285750" algn="just">
              <a:buFont typeface="Arial" panose="020B0604020202020204" pitchFamily="34" charset="0"/>
              <a:buChar char="•"/>
            </a:pPr>
            <a:r>
              <a:rPr lang="es-CO" dirty="0">
                <a:solidFill>
                  <a:schemeClr val="bg1"/>
                </a:solidFill>
              </a:rPr>
              <a:t>Los costos de administración, operación y mantenimiento podrían ser financiados con recursos de los costos evitados de operación y las remuneraciones tarifarias actuales previstas en la Resolución CRA 720 de 2015.</a:t>
            </a:r>
          </a:p>
          <a:p>
            <a:pPr algn="just"/>
            <a:r>
              <a:rPr lang="es-CO" b="1" dirty="0">
                <a:solidFill>
                  <a:schemeClr val="bg1"/>
                </a:solidFill>
              </a:rPr>
              <a:t> </a:t>
            </a:r>
            <a:endParaRPr lang="es-CO" dirty="0">
              <a:solidFill>
                <a:schemeClr val="bg1"/>
              </a:solidFill>
            </a:endParaRPr>
          </a:p>
          <a:p>
            <a:pPr marL="742950" lvl="1" indent="-285750" algn="just">
              <a:lnSpc>
                <a:spcPct val="107000"/>
              </a:lnSpc>
              <a:spcAft>
                <a:spcPts val="0"/>
              </a:spcAft>
              <a:buFont typeface="+mj-lt"/>
              <a:buAutoNum type="arabicPeriod"/>
            </a:pPr>
            <a:endParaRPr lang="es-CO" dirty="0">
              <a:solidFill>
                <a:schemeClr val="bg1"/>
              </a:solidFill>
              <a:effectLst/>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87028063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a:extLst>
              <a:ext uri="{FF2B5EF4-FFF2-40B4-BE49-F238E27FC236}">
                <a16:creationId xmlns:a16="http://schemas.microsoft.com/office/drawing/2014/main" id="{C840FCED-5373-4917-9F7F-9D0BAB14BE43}"/>
              </a:ext>
            </a:extLst>
          </p:cNvPr>
          <p:cNvPicPr>
            <a:picLocks noChangeAspect="1"/>
          </p:cNvPicPr>
          <p:nvPr/>
        </p:nvPicPr>
        <p:blipFill>
          <a:blip r:embed="rId2"/>
          <a:stretch>
            <a:fillRect/>
          </a:stretch>
        </p:blipFill>
        <p:spPr>
          <a:xfrm>
            <a:off x="205471" y="127451"/>
            <a:ext cx="1997419" cy="994912"/>
          </a:xfrm>
          <a:prstGeom prst="rect">
            <a:avLst/>
          </a:prstGeom>
        </p:spPr>
      </p:pic>
      <p:pic>
        <p:nvPicPr>
          <p:cNvPr id="5" name="Imagen 4">
            <a:extLst>
              <a:ext uri="{FF2B5EF4-FFF2-40B4-BE49-F238E27FC236}">
                <a16:creationId xmlns:a16="http://schemas.microsoft.com/office/drawing/2014/main" id="{2C09FE09-CBAC-4861-82EC-0D9D8223154C}"/>
              </a:ext>
            </a:extLst>
          </p:cNvPr>
          <p:cNvPicPr>
            <a:picLocks noChangeAspect="1"/>
          </p:cNvPicPr>
          <p:nvPr/>
        </p:nvPicPr>
        <p:blipFill>
          <a:blip r:embed="rId3"/>
          <a:stretch>
            <a:fillRect/>
          </a:stretch>
        </p:blipFill>
        <p:spPr>
          <a:xfrm>
            <a:off x="8840720" y="466397"/>
            <a:ext cx="3145809" cy="317019"/>
          </a:xfrm>
          <a:prstGeom prst="rect">
            <a:avLst/>
          </a:prstGeom>
        </p:spPr>
      </p:pic>
      <p:sp>
        <p:nvSpPr>
          <p:cNvPr id="3" name="Rectángulo 2">
            <a:extLst>
              <a:ext uri="{FF2B5EF4-FFF2-40B4-BE49-F238E27FC236}">
                <a16:creationId xmlns:a16="http://schemas.microsoft.com/office/drawing/2014/main" id="{5A1700C3-B166-43BB-BB11-6965B845306E}"/>
              </a:ext>
            </a:extLst>
          </p:cNvPr>
          <p:cNvSpPr/>
          <p:nvPr/>
        </p:nvSpPr>
        <p:spPr>
          <a:xfrm>
            <a:off x="964019" y="1361327"/>
            <a:ext cx="5023070" cy="2585323"/>
          </a:xfrm>
          <a:prstGeom prst="rect">
            <a:avLst/>
          </a:prstGeom>
        </p:spPr>
        <p:txBody>
          <a:bodyPr wrap="square">
            <a:spAutoFit/>
          </a:bodyPr>
          <a:lstStyle/>
          <a:p>
            <a:pPr algn="just"/>
            <a:r>
              <a:rPr lang="es-CO" dirty="0"/>
              <a:t>Para Colombia, la situación es similar, en el año </a:t>
            </a:r>
            <a:r>
              <a:rPr lang="es-CO" b="1" u="sng" dirty="0"/>
              <a:t>2014</a:t>
            </a:r>
            <a:r>
              <a:rPr lang="es-CO" dirty="0"/>
              <a:t> se generaron </a:t>
            </a:r>
            <a:r>
              <a:rPr lang="es-CO" b="1" u="sng" dirty="0"/>
              <a:t>13,8 millones de toneladas de residuos</a:t>
            </a:r>
            <a:r>
              <a:rPr lang="es-CO" dirty="0"/>
              <a:t>, para una PPC de </a:t>
            </a:r>
            <a:r>
              <a:rPr lang="es-CO" b="1" u="sng" dirty="0"/>
              <a:t>283 Kg/habitante-año</a:t>
            </a:r>
            <a:r>
              <a:rPr lang="es-CO" dirty="0"/>
              <a:t> la cual, siendo inferior al promedio de los países de la </a:t>
            </a:r>
            <a:r>
              <a:rPr lang="es-CO" b="1" u="sng" dirty="0"/>
              <a:t>OCDE</a:t>
            </a:r>
            <a:r>
              <a:rPr lang="es-CO" dirty="0"/>
              <a:t> (</a:t>
            </a:r>
            <a:r>
              <a:rPr lang="es-CO" b="1" u="sng" dirty="0"/>
              <a:t>530 Kg/habitante-año</a:t>
            </a:r>
            <a:r>
              <a:rPr lang="es-CO" dirty="0"/>
              <a:t>), no deja de ser una cifra alarmante. Con esta tendencia </a:t>
            </a:r>
            <a:r>
              <a:rPr lang="es-CO" dirty="0">
                <a:solidFill>
                  <a:schemeClr val="bg1">
                    <a:lumMod val="95000"/>
                  </a:schemeClr>
                </a:solidFill>
              </a:rPr>
              <a:t>el país podría generar al año </a:t>
            </a:r>
            <a:r>
              <a:rPr lang="es-CO" b="1" u="sng" dirty="0">
                <a:solidFill>
                  <a:schemeClr val="bg1">
                    <a:lumMod val="95000"/>
                  </a:schemeClr>
                </a:solidFill>
              </a:rPr>
              <a:t>2030</a:t>
            </a:r>
            <a:r>
              <a:rPr lang="es-CO" dirty="0">
                <a:solidFill>
                  <a:schemeClr val="bg1">
                    <a:lumMod val="95000"/>
                  </a:schemeClr>
                </a:solidFill>
              </a:rPr>
              <a:t> un promedio de </a:t>
            </a:r>
            <a:r>
              <a:rPr lang="es-CO" b="1" u="sng" dirty="0">
                <a:solidFill>
                  <a:schemeClr val="bg1">
                    <a:lumMod val="95000"/>
                  </a:schemeClr>
                </a:solidFill>
              </a:rPr>
              <a:t>18,74 millones de toneladas de residuos por año</a:t>
            </a:r>
            <a:r>
              <a:rPr lang="es-CO" dirty="0">
                <a:solidFill>
                  <a:schemeClr val="bg1">
                    <a:lumMod val="95000"/>
                  </a:schemeClr>
                </a:solidFill>
              </a:rPr>
              <a:t>.</a:t>
            </a:r>
          </a:p>
        </p:txBody>
      </p:sp>
      <p:graphicFrame>
        <p:nvGraphicFramePr>
          <p:cNvPr id="6" name="Gráfico 5">
            <a:extLst>
              <a:ext uri="{FF2B5EF4-FFF2-40B4-BE49-F238E27FC236}">
                <a16:creationId xmlns:a16="http://schemas.microsoft.com/office/drawing/2014/main" id="{80DF82C1-FB93-49D5-81A8-72FDD5C3CF7D}"/>
              </a:ext>
            </a:extLst>
          </p:cNvPr>
          <p:cNvGraphicFramePr/>
          <p:nvPr>
            <p:extLst>
              <p:ext uri="{D42A27DB-BD31-4B8C-83A1-F6EECF244321}">
                <p14:modId xmlns:p14="http://schemas.microsoft.com/office/powerpoint/2010/main" val="1938111519"/>
              </p:ext>
            </p:extLst>
          </p:nvPr>
        </p:nvGraphicFramePr>
        <p:xfrm>
          <a:off x="6814316" y="3429000"/>
          <a:ext cx="4296706" cy="2582294"/>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1908791316"/>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D876B36-C770-4D4C-9278-7D9242C50465}"/>
              </a:ext>
            </a:extLst>
          </p:cNvPr>
          <p:cNvSpPr>
            <a:spLocks noGrp="1"/>
          </p:cNvSpPr>
          <p:nvPr>
            <p:ph type="ctrTitle"/>
          </p:nvPr>
        </p:nvSpPr>
        <p:spPr>
          <a:xfrm>
            <a:off x="419922" y="1279407"/>
            <a:ext cx="9144000" cy="687166"/>
          </a:xfrm>
        </p:spPr>
        <p:txBody>
          <a:bodyPr>
            <a:noAutofit/>
          </a:bodyPr>
          <a:lstStyle/>
          <a:p>
            <a:pPr algn="l"/>
            <a:r>
              <a:rPr lang="es-CO" sz="4000" b="1" dirty="0"/>
              <a:t>6. Conclusiones.</a:t>
            </a:r>
            <a:endParaRPr lang="es-CO" sz="4000" dirty="0"/>
          </a:p>
        </p:txBody>
      </p:sp>
      <p:pic>
        <p:nvPicPr>
          <p:cNvPr id="4" name="Imagen 3">
            <a:extLst>
              <a:ext uri="{FF2B5EF4-FFF2-40B4-BE49-F238E27FC236}">
                <a16:creationId xmlns:a16="http://schemas.microsoft.com/office/drawing/2014/main" id="{C840FCED-5373-4917-9F7F-9D0BAB14BE43}"/>
              </a:ext>
            </a:extLst>
          </p:cNvPr>
          <p:cNvPicPr>
            <a:picLocks noChangeAspect="1"/>
          </p:cNvPicPr>
          <p:nvPr/>
        </p:nvPicPr>
        <p:blipFill>
          <a:blip r:embed="rId2"/>
          <a:stretch>
            <a:fillRect/>
          </a:stretch>
        </p:blipFill>
        <p:spPr>
          <a:xfrm>
            <a:off x="205471" y="127451"/>
            <a:ext cx="1997419" cy="994912"/>
          </a:xfrm>
          <a:prstGeom prst="rect">
            <a:avLst/>
          </a:prstGeom>
        </p:spPr>
      </p:pic>
      <p:pic>
        <p:nvPicPr>
          <p:cNvPr id="5" name="Imagen 4">
            <a:extLst>
              <a:ext uri="{FF2B5EF4-FFF2-40B4-BE49-F238E27FC236}">
                <a16:creationId xmlns:a16="http://schemas.microsoft.com/office/drawing/2014/main" id="{2C09FE09-CBAC-4861-82EC-0D9D8223154C}"/>
              </a:ext>
            </a:extLst>
          </p:cNvPr>
          <p:cNvPicPr>
            <a:picLocks noChangeAspect="1"/>
          </p:cNvPicPr>
          <p:nvPr/>
        </p:nvPicPr>
        <p:blipFill>
          <a:blip r:embed="rId3"/>
          <a:stretch>
            <a:fillRect/>
          </a:stretch>
        </p:blipFill>
        <p:spPr>
          <a:xfrm>
            <a:off x="8840720" y="466397"/>
            <a:ext cx="3145809" cy="317019"/>
          </a:xfrm>
          <a:prstGeom prst="rect">
            <a:avLst/>
          </a:prstGeom>
        </p:spPr>
      </p:pic>
      <p:sp>
        <p:nvSpPr>
          <p:cNvPr id="3" name="Rectángulo 2">
            <a:extLst>
              <a:ext uri="{FF2B5EF4-FFF2-40B4-BE49-F238E27FC236}">
                <a16:creationId xmlns:a16="http://schemas.microsoft.com/office/drawing/2014/main" id="{8AB8D412-982B-4315-99A3-9F40F8E99713}"/>
              </a:ext>
            </a:extLst>
          </p:cNvPr>
          <p:cNvSpPr/>
          <p:nvPr/>
        </p:nvSpPr>
        <p:spPr>
          <a:xfrm>
            <a:off x="1103952" y="2462564"/>
            <a:ext cx="9730625" cy="3970318"/>
          </a:xfrm>
          <a:prstGeom prst="rect">
            <a:avLst/>
          </a:prstGeom>
        </p:spPr>
        <p:txBody>
          <a:bodyPr wrap="square">
            <a:spAutoFit/>
          </a:bodyPr>
          <a:lstStyle/>
          <a:p>
            <a:pPr algn="just"/>
            <a:r>
              <a:rPr lang="es-CO" dirty="0"/>
              <a:t>Propuesta Normativa y Regulatoria para un mayor dinamismo del sector:</a:t>
            </a:r>
          </a:p>
          <a:p>
            <a:pPr algn="just"/>
            <a:r>
              <a:rPr lang="es-CO" dirty="0"/>
              <a:t> </a:t>
            </a:r>
          </a:p>
          <a:p>
            <a:pPr marL="285750" lvl="0" indent="-285750" algn="just">
              <a:buFont typeface="Arial" panose="020B0604020202020204" pitchFamily="34" charset="0"/>
              <a:buChar char="•"/>
            </a:pPr>
            <a:r>
              <a:rPr lang="es-CO" dirty="0">
                <a:solidFill>
                  <a:schemeClr val="bg1"/>
                </a:solidFill>
              </a:rPr>
              <a:t>Ampliar los Sujetos Pasivos del Impuesto Nacional al Carbono establecido en el artículo 221 de la Ley 1819 de 2016, ya que, en la actualidad, sólo aplica a la utilización de combustibles fósiles. Es importante que el Sujeto Pasivo sea ampliado a las actividades industriales que generan un alto impacto ambiental. La unidad de medida, debe seguir siendo la Tonelada Equivalente de CO</a:t>
            </a:r>
            <a:r>
              <a:rPr lang="es-CO" baseline="-25000" dirty="0">
                <a:solidFill>
                  <a:schemeClr val="bg1"/>
                </a:solidFill>
              </a:rPr>
              <a:t>2</a:t>
            </a:r>
            <a:r>
              <a:rPr lang="es-CO" dirty="0">
                <a:solidFill>
                  <a:schemeClr val="bg1"/>
                </a:solidFill>
              </a:rPr>
              <a:t> pero con la implementación de más tablas de equivalencias destinado a los otros sectores industriales.</a:t>
            </a:r>
          </a:p>
          <a:p>
            <a:pPr marL="285750" indent="-285750" algn="just">
              <a:buFont typeface="Arial" panose="020B0604020202020204" pitchFamily="34" charset="0"/>
              <a:buChar char="•"/>
            </a:pPr>
            <a:endParaRPr lang="es-CO" dirty="0">
              <a:solidFill>
                <a:schemeClr val="bg1"/>
              </a:solidFill>
            </a:endParaRPr>
          </a:p>
          <a:p>
            <a:pPr marL="285750" lvl="0" indent="-285750" algn="just">
              <a:buFont typeface="Arial" panose="020B0604020202020204" pitchFamily="34" charset="0"/>
              <a:buChar char="•"/>
            </a:pPr>
            <a:r>
              <a:rPr lang="es-CO" dirty="0">
                <a:solidFill>
                  <a:schemeClr val="bg1"/>
                </a:solidFill>
              </a:rPr>
              <a:t>Desde la misma expedición de esta Ley 1819 de 2016 existía la intención de que el valor de referencia por tonelada de CO</a:t>
            </a:r>
            <a:r>
              <a:rPr lang="es-CO" baseline="-25000" dirty="0">
                <a:solidFill>
                  <a:schemeClr val="bg1"/>
                </a:solidFill>
              </a:rPr>
              <a:t>2</a:t>
            </a:r>
            <a:r>
              <a:rPr lang="es-CO" dirty="0">
                <a:solidFill>
                  <a:schemeClr val="bg1"/>
                </a:solidFill>
              </a:rPr>
              <a:t> fuera más alto (“La tarifa por tonelada de CO</a:t>
            </a:r>
            <a:r>
              <a:rPr lang="es-CO" baseline="-25000" dirty="0">
                <a:solidFill>
                  <a:schemeClr val="bg1"/>
                </a:solidFill>
              </a:rPr>
              <a:t>2</a:t>
            </a:r>
            <a:r>
              <a:rPr lang="es-CO" dirty="0">
                <a:solidFill>
                  <a:schemeClr val="bg1"/>
                </a:solidFill>
              </a:rPr>
              <a:t> se ajustará cada primero de febrero con la inflación del año anterior más un punto hasta que sea equivalente a una (1) UVT por tonelada de CO</a:t>
            </a:r>
            <a:r>
              <a:rPr lang="es-CO" baseline="-25000" dirty="0">
                <a:solidFill>
                  <a:schemeClr val="bg1"/>
                </a:solidFill>
              </a:rPr>
              <a:t>2</a:t>
            </a:r>
            <a:r>
              <a:rPr lang="es-CO" dirty="0">
                <a:solidFill>
                  <a:schemeClr val="bg1"/>
                </a:solidFill>
              </a:rPr>
              <a:t>”), sin embargo, sería recomendable que el valor de referencia inicial fuera ajustado a un valor por encima de los $25.000/Tonelada, ya que el valor actual de la UVT es de $35.607/Tonelada.</a:t>
            </a:r>
          </a:p>
        </p:txBody>
      </p:sp>
    </p:spTree>
    <p:extLst>
      <p:ext uri="{BB962C8B-B14F-4D97-AF65-F5344CB8AC3E}">
        <p14:creationId xmlns:p14="http://schemas.microsoft.com/office/powerpoint/2010/main" val="3105689657"/>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a:extLst>
              <a:ext uri="{FF2B5EF4-FFF2-40B4-BE49-F238E27FC236}">
                <a16:creationId xmlns:a16="http://schemas.microsoft.com/office/drawing/2014/main" id="{C840FCED-5373-4917-9F7F-9D0BAB14BE43}"/>
              </a:ext>
            </a:extLst>
          </p:cNvPr>
          <p:cNvPicPr>
            <a:picLocks noChangeAspect="1"/>
          </p:cNvPicPr>
          <p:nvPr/>
        </p:nvPicPr>
        <p:blipFill>
          <a:blip r:embed="rId2"/>
          <a:stretch>
            <a:fillRect/>
          </a:stretch>
        </p:blipFill>
        <p:spPr>
          <a:xfrm>
            <a:off x="205471" y="127451"/>
            <a:ext cx="1997419" cy="994912"/>
          </a:xfrm>
          <a:prstGeom prst="rect">
            <a:avLst/>
          </a:prstGeom>
        </p:spPr>
      </p:pic>
      <p:pic>
        <p:nvPicPr>
          <p:cNvPr id="5" name="Imagen 4">
            <a:extLst>
              <a:ext uri="{FF2B5EF4-FFF2-40B4-BE49-F238E27FC236}">
                <a16:creationId xmlns:a16="http://schemas.microsoft.com/office/drawing/2014/main" id="{2C09FE09-CBAC-4861-82EC-0D9D8223154C}"/>
              </a:ext>
            </a:extLst>
          </p:cNvPr>
          <p:cNvPicPr>
            <a:picLocks noChangeAspect="1"/>
          </p:cNvPicPr>
          <p:nvPr/>
        </p:nvPicPr>
        <p:blipFill>
          <a:blip r:embed="rId3"/>
          <a:stretch>
            <a:fillRect/>
          </a:stretch>
        </p:blipFill>
        <p:spPr>
          <a:xfrm>
            <a:off x="8840720" y="466397"/>
            <a:ext cx="3145809" cy="317019"/>
          </a:xfrm>
          <a:prstGeom prst="rect">
            <a:avLst/>
          </a:prstGeom>
        </p:spPr>
      </p:pic>
      <p:sp>
        <p:nvSpPr>
          <p:cNvPr id="3" name="Rectángulo 2">
            <a:extLst>
              <a:ext uri="{FF2B5EF4-FFF2-40B4-BE49-F238E27FC236}">
                <a16:creationId xmlns:a16="http://schemas.microsoft.com/office/drawing/2014/main" id="{8AB8D412-982B-4315-99A3-9F40F8E99713}"/>
              </a:ext>
            </a:extLst>
          </p:cNvPr>
          <p:cNvSpPr/>
          <p:nvPr/>
        </p:nvSpPr>
        <p:spPr>
          <a:xfrm>
            <a:off x="1071668" y="1303615"/>
            <a:ext cx="9762909" cy="4530536"/>
          </a:xfrm>
          <a:prstGeom prst="rect">
            <a:avLst/>
          </a:prstGeom>
        </p:spPr>
        <p:txBody>
          <a:bodyPr wrap="square">
            <a:spAutoFit/>
          </a:bodyPr>
          <a:lstStyle/>
          <a:p>
            <a:pPr marL="285750" lvl="0" indent="-285750" algn="just">
              <a:buFont typeface="Arial" panose="020B0604020202020204" pitchFamily="34" charset="0"/>
              <a:buChar char="•"/>
            </a:pPr>
            <a:r>
              <a:rPr lang="es-CO" dirty="0"/>
              <a:t>En este mismo sentido, se debe modificar el Decreto 926 de 2017, con el fin de que esos nuevos sujetos pasivos del Impuesto Nacional al Carbono, puedan compensar sus emisiones para llegar a ser Carbono Neutro y por ende, no tener que pagar dicho impuesto. En el mismo Decreto, sería recomendable darle alguna especie de prioridad a los proyectos que busquen el aprovechamiento y tratamiento de los residuos sólidos con alguna inclusión de población recicladora e </a:t>
            </a:r>
            <a:r>
              <a:rPr lang="es-CO" dirty="0" err="1"/>
              <a:t>impulsación</a:t>
            </a:r>
            <a:r>
              <a:rPr lang="es-CO" dirty="0"/>
              <a:t> de algún proyecto productivo (abonos por ejemplo).</a:t>
            </a:r>
          </a:p>
          <a:p>
            <a:pPr algn="just"/>
            <a:endParaRPr lang="es-CO" dirty="0"/>
          </a:p>
          <a:p>
            <a:pPr marL="285750" lvl="0" indent="-285750" algn="just">
              <a:buFont typeface="Arial" panose="020B0604020202020204" pitchFamily="34" charset="0"/>
              <a:buChar char="•"/>
            </a:pPr>
            <a:r>
              <a:rPr lang="es-CO" dirty="0">
                <a:solidFill>
                  <a:schemeClr val="bg1"/>
                </a:solidFill>
              </a:rPr>
              <a:t>Es recomendable crear una aplicación que tenga las siguientes funciones:</a:t>
            </a:r>
          </a:p>
          <a:p>
            <a:pPr algn="just"/>
            <a:r>
              <a:rPr lang="es-CO" dirty="0">
                <a:solidFill>
                  <a:schemeClr val="bg1"/>
                </a:solidFill>
              </a:rPr>
              <a:t> </a:t>
            </a:r>
          </a:p>
          <a:p>
            <a:pPr marL="742950" lvl="1" indent="-285750" algn="just">
              <a:buFont typeface="Arial" panose="020B0604020202020204" pitchFamily="34" charset="0"/>
              <a:buChar char="•"/>
            </a:pPr>
            <a:r>
              <a:rPr lang="es-CO" dirty="0">
                <a:solidFill>
                  <a:schemeClr val="bg1"/>
                </a:solidFill>
              </a:rPr>
              <a:t>Calculadora de Carbono en Líneas Base de la Operación Tradicional de los municipios (MPCL).</a:t>
            </a:r>
          </a:p>
          <a:p>
            <a:pPr marL="742950" lvl="1" indent="-285750" algn="just">
              <a:buFont typeface="Arial" panose="020B0604020202020204" pitchFamily="34" charset="0"/>
              <a:buChar char="•"/>
            </a:pPr>
            <a:r>
              <a:rPr lang="es-CO" dirty="0">
                <a:solidFill>
                  <a:schemeClr val="bg1"/>
                </a:solidFill>
              </a:rPr>
              <a:t>Simulación de la reducción de CO</a:t>
            </a:r>
            <a:r>
              <a:rPr lang="es-CO" baseline="-25000" dirty="0">
                <a:solidFill>
                  <a:schemeClr val="bg1"/>
                </a:solidFill>
              </a:rPr>
              <a:t>2</a:t>
            </a:r>
            <a:r>
              <a:rPr lang="es-CO" dirty="0">
                <a:solidFill>
                  <a:schemeClr val="bg1"/>
                </a:solidFill>
              </a:rPr>
              <a:t> por implementación de proyectos de aprovechamiento y tratamiento de residuos sólidos.</a:t>
            </a:r>
          </a:p>
          <a:p>
            <a:pPr marL="742950" lvl="1" indent="-285750" algn="just">
              <a:buFont typeface="Arial" panose="020B0604020202020204" pitchFamily="34" charset="0"/>
              <a:buChar char="•"/>
            </a:pPr>
            <a:r>
              <a:rPr lang="es-CO" dirty="0">
                <a:solidFill>
                  <a:schemeClr val="bg1"/>
                </a:solidFill>
              </a:rPr>
              <a:t>Organismo certificador nacional (ICONTEC).</a:t>
            </a:r>
          </a:p>
          <a:p>
            <a:pPr marL="742950" lvl="1" indent="-285750" algn="just">
              <a:buFont typeface="Arial" panose="020B0604020202020204" pitchFamily="34" charset="0"/>
              <a:buChar char="•"/>
            </a:pPr>
            <a:r>
              <a:rPr lang="es-CO" dirty="0">
                <a:solidFill>
                  <a:schemeClr val="bg1"/>
                </a:solidFill>
              </a:rPr>
              <a:t>Mercado de Oferta y Demanda de CO</a:t>
            </a:r>
            <a:r>
              <a:rPr lang="es-CO" baseline="-25000" dirty="0">
                <a:solidFill>
                  <a:schemeClr val="bg1"/>
                </a:solidFill>
              </a:rPr>
              <a:t>2</a:t>
            </a:r>
            <a:r>
              <a:rPr lang="es-CO" dirty="0">
                <a:solidFill>
                  <a:schemeClr val="bg1"/>
                </a:solidFill>
              </a:rPr>
              <a:t> Equivalentes.</a:t>
            </a:r>
          </a:p>
          <a:p>
            <a:pPr marL="742950" lvl="1" indent="-285750" algn="just">
              <a:buFont typeface="Arial" panose="020B0604020202020204" pitchFamily="34" charset="0"/>
              <a:buChar char="•"/>
            </a:pPr>
            <a:r>
              <a:rPr lang="es-CO" dirty="0">
                <a:solidFill>
                  <a:schemeClr val="bg1"/>
                </a:solidFill>
              </a:rPr>
              <a:t>Transacción final del contrato.</a:t>
            </a:r>
            <a:r>
              <a:rPr lang="es-CO" b="1" dirty="0">
                <a:solidFill>
                  <a:schemeClr val="bg1"/>
                </a:solidFill>
              </a:rPr>
              <a:t> </a:t>
            </a:r>
            <a:endParaRPr lang="es-CO" dirty="0">
              <a:solidFill>
                <a:schemeClr val="bg1"/>
              </a:solidFill>
            </a:endParaRPr>
          </a:p>
          <a:p>
            <a:pPr marL="742950" lvl="1" indent="-285750" algn="just">
              <a:lnSpc>
                <a:spcPct val="107000"/>
              </a:lnSpc>
              <a:spcAft>
                <a:spcPts val="0"/>
              </a:spcAft>
              <a:buFont typeface="+mj-lt"/>
              <a:buAutoNum type="arabicPeriod"/>
            </a:pPr>
            <a:endParaRPr lang="es-CO"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845901470"/>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D876B36-C770-4D4C-9278-7D9242C50465}"/>
              </a:ext>
            </a:extLst>
          </p:cNvPr>
          <p:cNvSpPr>
            <a:spLocks noGrp="1"/>
          </p:cNvSpPr>
          <p:nvPr>
            <p:ph type="ctrTitle"/>
          </p:nvPr>
        </p:nvSpPr>
        <p:spPr>
          <a:xfrm>
            <a:off x="697312" y="4876251"/>
            <a:ext cx="10689928" cy="874930"/>
          </a:xfrm>
        </p:spPr>
        <p:txBody>
          <a:bodyPr>
            <a:normAutofit fontScale="90000"/>
          </a:bodyPr>
          <a:lstStyle/>
          <a:p>
            <a:pPr algn="ctr"/>
            <a:r>
              <a:rPr lang="es-MX" sz="2000" b="1" cap="none" dirty="0">
                <a:solidFill>
                  <a:schemeClr val="bg1">
                    <a:lumMod val="95000"/>
                  </a:schemeClr>
                </a:solidFill>
              </a:rPr>
              <a:t>Considero que la identificación de la internalización de los costos ambientales como incentivo a la </a:t>
            </a:r>
            <a:r>
              <a:rPr lang="es-MX" sz="2000" b="1" cap="none" dirty="0" err="1">
                <a:solidFill>
                  <a:schemeClr val="bg1">
                    <a:lumMod val="95000"/>
                  </a:schemeClr>
                </a:solidFill>
              </a:rPr>
              <a:t>reincoporación</a:t>
            </a:r>
            <a:r>
              <a:rPr lang="es-MX" sz="2000" b="1" cap="none" dirty="0">
                <a:solidFill>
                  <a:schemeClr val="bg1">
                    <a:lumMod val="95000"/>
                  </a:schemeClr>
                </a:solidFill>
              </a:rPr>
              <a:t> de los residuos a la cadena productiva es acertada. no obstante, la internalización puede proponerse de varias maneras, entre ellas, en el precio o tarifa y no veo clara la propuesta nueva en el trabajo. </a:t>
            </a:r>
            <a:br>
              <a:rPr lang="es-MX" sz="2000" b="1" cap="none" dirty="0">
                <a:solidFill>
                  <a:schemeClr val="bg1">
                    <a:lumMod val="95000"/>
                  </a:schemeClr>
                </a:solidFill>
              </a:rPr>
            </a:br>
            <a:br>
              <a:rPr lang="es-MX" sz="2000" b="1" cap="none" dirty="0">
                <a:solidFill>
                  <a:schemeClr val="bg1">
                    <a:lumMod val="95000"/>
                  </a:schemeClr>
                </a:solidFill>
              </a:rPr>
            </a:br>
            <a:r>
              <a:rPr lang="es-MX" sz="2000" cap="none" dirty="0">
                <a:solidFill>
                  <a:schemeClr val="accent1">
                    <a:lumMod val="40000"/>
                    <a:lumOff val="60000"/>
                  </a:schemeClr>
                </a:solidFill>
              </a:rPr>
              <a:t>La internalización de los Costos Ambientales ya la viene trabajando la Comisión de Regulación de Agua Potable y Saneamiento Básico – CRA desde hace aproximadamente un año, de hecho, en la Agenda Regulatoria Indicativa 2020 se tiene previsto el Análisis de Impacto Normativo de este proyecto para el Semestre I-2020. De esta manera, en el desarrollo del trabajo de grado se optó por buscar otra alternativa de incentivos.</a:t>
            </a:r>
            <a:endParaRPr lang="es-CO" sz="2000" dirty="0">
              <a:solidFill>
                <a:schemeClr val="accent1">
                  <a:lumMod val="40000"/>
                  <a:lumOff val="60000"/>
                </a:schemeClr>
              </a:solidFill>
            </a:endParaRPr>
          </a:p>
        </p:txBody>
      </p:sp>
      <p:pic>
        <p:nvPicPr>
          <p:cNvPr id="4" name="Imagen 3">
            <a:extLst>
              <a:ext uri="{FF2B5EF4-FFF2-40B4-BE49-F238E27FC236}">
                <a16:creationId xmlns:a16="http://schemas.microsoft.com/office/drawing/2014/main" id="{C840FCED-5373-4917-9F7F-9D0BAB14BE43}"/>
              </a:ext>
            </a:extLst>
          </p:cNvPr>
          <p:cNvPicPr>
            <a:picLocks noChangeAspect="1"/>
          </p:cNvPicPr>
          <p:nvPr/>
        </p:nvPicPr>
        <p:blipFill>
          <a:blip r:embed="rId2"/>
          <a:stretch>
            <a:fillRect/>
          </a:stretch>
        </p:blipFill>
        <p:spPr>
          <a:xfrm>
            <a:off x="205471" y="127451"/>
            <a:ext cx="1997419" cy="994912"/>
          </a:xfrm>
          <a:prstGeom prst="rect">
            <a:avLst/>
          </a:prstGeom>
        </p:spPr>
      </p:pic>
      <p:pic>
        <p:nvPicPr>
          <p:cNvPr id="5" name="Imagen 4">
            <a:extLst>
              <a:ext uri="{FF2B5EF4-FFF2-40B4-BE49-F238E27FC236}">
                <a16:creationId xmlns:a16="http://schemas.microsoft.com/office/drawing/2014/main" id="{2C09FE09-CBAC-4861-82EC-0D9D8223154C}"/>
              </a:ext>
            </a:extLst>
          </p:cNvPr>
          <p:cNvPicPr>
            <a:picLocks noChangeAspect="1"/>
          </p:cNvPicPr>
          <p:nvPr/>
        </p:nvPicPr>
        <p:blipFill>
          <a:blip r:embed="rId3"/>
          <a:stretch>
            <a:fillRect/>
          </a:stretch>
        </p:blipFill>
        <p:spPr>
          <a:xfrm>
            <a:off x="8840720" y="466397"/>
            <a:ext cx="3145809" cy="317019"/>
          </a:xfrm>
          <a:prstGeom prst="rect">
            <a:avLst/>
          </a:prstGeom>
        </p:spPr>
      </p:pic>
      <p:sp>
        <p:nvSpPr>
          <p:cNvPr id="3" name="CuadroTexto 2">
            <a:extLst>
              <a:ext uri="{FF2B5EF4-FFF2-40B4-BE49-F238E27FC236}">
                <a16:creationId xmlns:a16="http://schemas.microsoft.com/office/drawing/2014/main" id="{30105B08-D44F-48B7-A42B-10EBAB8F55AB}"/>
              </a:ext>
            </a:extLst>
          </p:cNvPr>
          <p:cNvSpPr txBox="1"/>
          <p:nvPr/>
        </p:nvSpPr>
        <p:spPr>
          <a:xfrm>
            <a:off x="697312" y="1326268"/>
            <a:ext cx="10920173" cy="553998"/>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s-CO" sz="3000" b="1" i="0" u="none" strike="noStrike" kern="1200" cap="none" spc="0" normalizeH="0" baseline="0" noProof="0" dirty="0">
                <a:ln>
                  <a:noFill/>
                </a:ln>
                <a:solidFill>
                  <a:prstClr val="black"/>
                </a:solidFill>
                <a:effectLst/>
                <a:uLnTx/>
                <a:uFillTx/>
                <a:latin typeface="Gill Sans MT" panose="020B0502020104020203"/>
                <a:ea typeface="+mn-ea"/>
                <a:cs typeface="+mn-cs"/>
              </a:rPr>
              <a:t>RESULTADO EVALUACIÓN POR PARTE DEL JURADO</a:t>
            </a:r>
          </a:p>
        </p:txBody>
      </p:sp>
    </p:spTree>
    <p:extLst>
      <p:ext uri="{BB962C8B-B14F-4D97-AF65-F5344CB8AC3E}">
        <p14:creationId xmlns:p14="http://schemas.microsoft.com/office/powerpoint/2010/main" val="528040980"/>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D876B36-C770-4D4C-9278-7D9242C50465}"/>
              </a:ext>
            </a:extLst>
          </p:cNvPr>
          <p:cNvSpPr>
            <a:spLocks noGrp="1"/>
          </p:cNvSpPr>
          <p:nvPr>
            <p:ph type="ctrTitle"/>
          </p:nvPr>
        </p:nvSpPr>
        <p:spPr>
          <a:xfrm>
            <a:off x="697312" y="5516673"/>
            <a:ext cx="10689928" cy="874930"/>
          </a:xfrm>
        </p:spPr>
        <p:txBody>
          <a:bodyPr>
            <a:normAutofit fontScale="90000"/>
          </a:bodyPr>
          <a:lstStyle/>
          <a:p>
            <a:pPr algn="ctr"/>
            <a:r>
              <a:rPr lang="es-MX" sz="2000" b="1" cap="none" dirty="0">
                <a:solidFill>
                  <a:schemeClr val="bg1">
                    <a:lumMod val="95000"/>
                  </a:schemeClr>
                </a:solidFill>
              </a:rPr>
              <a:t>En el caso expuesto, el alumno propone una metodología para financiar los proyectos a través de los mercados de carbono pero este mecanismo hace parte hoy de la institucionalidad del sector; el aporte del trabajo de grado que logro percibir es la estimación de la reducción de emisiones de gases efecto invernadero y su financiación a partir de la venta de activos verdes actuales, no algo adicional que cierre la viabilidad de estos proyectos. </a:t>
            </a:r>
            <a:br>
              <a:rPr lang="es-MX" sz="2000" b="1" cap="none" dirty="0">
                <a:solidFill>
                  <a:schemeClr val="bg1">
                    <a:lumMod val="95000"/>
                  </a:schemeClr>
                </a:solidFill>
              </a:rPr>
            </a:br>
            <a:br>
              <a:rPr lang="es-MX" sz="2000" b="1" cap="none" dirty="0">
                <a:solidFill>
                  <a:schemeClr val="bg1">
                    <a:lumMod val="95000"/>
                  </a:schemeClr>
                </a:solidFill>
              </a:rPr>
            </a:br>
            <a:r>
              <a:rPr lang="es-MX" sz="2000" cap="none" dirty="0">
                <a:solidFill>
                  <a:schemeClr val="accent1">
                    <a:lumMod val="40000"/>
                    <a:lumOff val="60000"/>
                  </a:schemeClr>
                </a:solidFill>
              </a:rPr>
              <a:t>El mecanismo de incentivos, en la forma en cómo se propone en el trabajo, no hace parte de la institucionalidad del sector. Lo que existe hoy en el sector son unos mercados más enfocados al incentivo de utilización de energías limpias, captación de GEI y al “reciclaje” de carbono en sitios de disposición final. Es evidente que no existe un mecanismo que mida la eficiencia de las decisiones de un prestador del servicio público de aseo en términos de toda la cadena de valor del servicio. Por su parte, el cierre económico de los proyectos también debe analizarse en términos de los Costos Evitados de Prestación.</a:t>
            </a:r>
            <a:endParaRPr lang="es-CO" sz="2000" dirty="0">
              <a:solidFill>
                <a:schemeClr val="accent1">
                  <a:lumMod val="40000"/>
                  <a:lumOff val="60000"/>
                </a:schemeClr>
              </a:solidFill>
            </a:endParaRPr>
          </a:p>
        </p:txBody>
      </p:sp>
      <p:pic>
        <p:nvPicPr>
          <p:cNvPr id="4" name="Imagen 3">
            <a:extLst>
              <a:ext uri="{FF2B5EF4-FFF2-40B4-BE49-F238E27FC236}">
                <a16:creationId xmlns:a16="http://schemas.microsoft.com/office/drawing/2014/main" id="{C840FCED-5373-4917-9F7F-9D0BAB14BE43}"/>
              </a:ext>
            </a:extLst>
          </p:cNvPr>
          <p:cNvPicPr>
            <a:picLocks noChangeAspect="1"/>
          </p:cNvPicPr>
          <p:nvPr/>
        </p:nvPicPr>
        <p:blipFill>
          <a:blip r:embed="rId2"/>
          <a:stretch>
            <a:fillRect/>
          </a:stretch>
        </p:blipFill>
        <p:spPr>
          <a:xfrm>
            <a:off x="205471" y="127451"/>
            <a:ext cx="1997419" cy="994912"/>
          </a:xfrm>
          <a:prstGeom prst="rect">
            <a:avLst/>
          </a:prstGeom>
        </p:spPr>
      </p:pic>
      <p:pic>
        <p:nvPicPr>
          <p:cNvPr id="5" name="Imagen 4">
            <a:extLst>
              <a:ext uri="{FF2B5EF4-FFF2-40B4-BE49-F238E27FC236}">
                <a16:creationId xmlns:a16="http://schemas.microsoft.com/office/drawing/2014/main" id="{2C09FE09-CBAC-4861-82EC-0D9D8223154C}"/>
              </a:ext>
            </a:extLst>
          </p:cNvPr>
          <p:cNvPicPr>
            <a:picLocks noChangeAspect="1"/>
          </p:cNvPicPr>
          <p:nvPr/>
        </p:nvPicPr>
        <p:blipFill>
          <a:blip r:embed="rId3"/>
          <a:stretch>
            <a:fillRect/>
          </a:stretch>
        </p:blipFill>
        <p:spPr>
          <a:xfrm>
            <a:off x="8840720" y="466397"/>
            <a:ext cx="3145809" cy="317019"/>
          </a:xfrm>
          <a:prstGeom prst="rect">
            <a:avLst/>
          </a:prstGeom>
        </p:spPr>
      </p:pic>
      <p:sp>
        <p:nvSpPr>
          <p:cNvPr id="3" name="CuadroTexto 2">
            <a:extLst>
              <a:ext uri="{FF2B5EF4-FFF2-40B4-BE49-F238E27FC236}">
                <a16:creationId xmlns:a16="http://schemas.microsoft.com/office/drawing/2014/main" id="{30105B08-D44F-48B7-A42B-10EBAB8F55AB}"/>
              </a:ext>
            </a:extLst>
          </p:cNvPr>
          <p:cNvSpPr txBox="1"/>
          <p:nvPr/>
        </p:nvSpPr>
        <p:spPr>
          <a:xfrm>
            <a:off x="697312" y="1326268"/>
            <a:ext cx="10920173" cy="553998"/>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s-CO" sz="3000" b="1" i="0" u="none" strike="noStrike" kern="1200" cap="none" spc="0" normalizeH="0" baseline="0" noProof="0" dirty="0">
                <a:ln>
                  <a:noFill/>
                </a:ln>
                <a:solidFill>
                  <a:prstClr val="black"/>
                </a:solidFill>
                <a:effectLst/>
                <a:uLnTx/>
                <a:uFillTx/>
                <a:latin typeface="Gill Sans MT" panose="020B0502020104020203"/>
                <a:ea typeface="+mn-ea"/>
                <a:cs typeface="+mn-cs"/>
              </a:rPr>
              <a:t>RESULTADO EVALUACIÓN POR PARTE DEL JURADO</a:t>
            </a:r>
          </a:p>
        </p:txBody>
      </p:sp>
    </p:spTree>
    <p:extLst>
      <p:ext uri="{BB962C8B-B14F-4D97-AF65-F5344CB8AC3E}">
        <p14:creationId xmlns:p14="http://schemas.microsoft.com/office/powerpoint/2010/main" val="824001672"/>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D876B36-C770-4D4C-9278-7D9242C50465}"/>
              </a:ext>
            </a:extLst>
          </p:cNvPr>
          <p:cNvSpPr>
            <a:spLocks noGrp="1"/>
          </p:cNvSpPr>
          <p:nvPr>
            <p:ph type="ctrTitle"/>
          </p:nvPr>
        </p:nvSpPr>
        <p:spPr>
          <a:xfrm>
            <a:off x="697312" y="5332477"/>
            <a:ext cx="10689928" cy="874930"/>
          </a:xfrm>
        </p:spPr>
        <p:txBody>
          <a:bodyPr>
            <a:normAutofit fontScale="90000"/>
          </a:bodyPr>
          <a:lstStyle/>
          <a:p>
            <a:pPr algn="ctr"/>
            <a:r>
              <a:rPr lang="es-MX" sz="2000" b="1" cap="none" dirty="0">
                <a:solidFill>
                  <a:schemeClr val="bg1">
                    <a:lumMod val="95000"/>
                  </a:schemeClr>
                </a:solidFill>
              </a:rPr>
              <a:t>Hay asuntos tan importantes como la consecución de lotes o cambios de ordenamiento territorial que no se tocan en el trabajo y que pueden en un futuro próximo motivar proyectos de valorización de residuos; considero que es una omisión relevante al momento de enfocar el esquema de incentivos desde la mirada de más recursos de capital. </a:t>
            </a:r>
            <a:br>
              <a:rPr lang="es-MX" sz="2000" b="1" cap="none" dirty="0">
                <a:solidFill>
                  <a:schemeClr val="bg1">
                    <a:lumMod val="95000"/>
                  </a:schemeClr>
                </a:solidFill>
              </a:rPr>
            </a:br>
            <a:br>
              <a:rPr lang="es-MX" sz="2000" b="1" cap="none" dirty="0">
                <a:solidFill>
                  <a:schemeClr val="accent1">
                    <a:lumMod val="40000"/>
                    <a:lumOff val="60000"/>
                  </a:schemeClr>
                </a:solidFill>
              </a:rPr>
            </a:br>
            <a:r>
              <a:rPr lang="es-MX" sz="2000" b="1" cap="none" dirty="0">
                <a:solidFill>
                  <a:schemeClr val="accent1">
                    <a:lumMod val="40000"/>
                    <a:lumOff val="60000"/>
                  </a:schemeClr>
                </a:solidFill>
              </a:rPr>
              <a:t>“…</a:t>
            </a:r>
            <a:r>
              <a:rPr lang="es-MX" sz="2000" cap="none" dirty="0">
                <a:solidFill>
                  <a:schemeClr val="accent1">
                    <a:lumMod val="40000"/>
                    <a:lumOff val="60000"/>
                  </a:schemeClr>
                </a:solidFill>
              </a:rPr>
              <a:t>Por otro lado, de acuerdo con la evaluación realizada por el Ministerio de Vivienda,</a:t>
            </a:r>
            <a:br>
              <a:rPr lang="es-MX" sz="2000" cap="none" dirty="0">
                <a:solidFill>
                  <a:schemeClr val="accent1">
                    <a:lumMod val="40000"/>
                    <a:lumOff val="60000"/>
                  </a:schemeClr>
                </a:solidFill>
              </a:rPr>
            </a:br>
            <a:r>
              <a:rPr lang="es-MX" sz="2000" cap="none" dirty="0">
                <a:solidFill>
                  <a:schemeClr val="accent1">
                    <a:lumMod val="40000"/>
                    <a:lumOff val="60000"/>
                  </a:schemeClr>
                </a:solidFill>
              </a:rPr>
              <a:t>Ciudad y Territorio (2015) a los Planes de Ordenamiento Territorial, el 32% de los planes de</a:t>
            </a:r>
            <a:br>
              <a:rPr lang="es-MX" sz="2000" cap="none" dirty="0">
                <a:solidFill>
                  <a:schemeClr val="accent1">
                    <a:lumMod val="40000"/>
                    <a:lumOff val="60000"/>
                  </a:schemeClr>
                </a:solidFill>
              </a:rPr>
            </a:br>
            <a:r>
              <a:rPr lang="es-MX" sz="2000" cap="none" dirty="0">
                <a:solidFill>
                  <a:schemeClr val="accent1">
                    <a:lumMod val="40000"/>
                    <a:lumOff val="60000"/>
                  </a:schemeClr>
                </a:solidFill>
              </a:rPr>
              <a:t>ordenamiento territorial definió el perímetro de suelo urbano sin considerar la provisión de</a:t>
            </a:r>
            <a:br>
              <a:rPr lang="es-MX" sz="2000" cap="none" dirty="0">
                <a:solidFill>
                  <a:schemeClr val="accent1">
                    <a:lumMod val="40000"/>
                    <a:lumOff val="60000"/>
                  </a:schemeClr>
                </a:solidFill>
              </a:rPr>
            </a:br>
            <a:r>
              <a:rPr lang="es-MX" sz="2000" cap="none" dirty="0">
                <a:solidFill>
                  <a:schemeClr val="accent1">
                    <a:lumMod val="40000"/>
                    <a:lumOff val="60000"/>
                  </a:schemeClr>
                </a:solidFill>
              </a:rPr>
              <a:t>servicios públicos y el 34% definió suelos de expansión sin establecer restricciones de uso,</a:t>
            </a:r>
            <a:br>
              <a:rPr lang="es-MX" sz="2000" cap="none" dirty="0">
                <a:solidFill>
                  <a:schemeClr val="accent1">
                    <a:lumMod val="40000"/>
                    <a:lumOff val="60000"/>
                  </a:schemeClr>
                </a:solidFill>
              </a:rPr>
            </a:br>
            <a:r>
              <a:rPr lang="es-MX" sz="2000" cap="none" dirty="0">
                <a:solidFill>
                  <a:schemeClr val="accent1">
                    <a:lumMod val="40000"/>
                    <a:lumOff val="60000"/>
                  </a:schemeClr>
                </a:solidFill>
              </a:rPr>
              <a:t>densidad y garantía de servicios públicos” Fuente: CONPES 3874 de 2016</a:t>
            </a:r>
            <a:endParaRPr lang="es-CO" sz="2000" dirty="0">
              <a:solidFill>
                <a:schemeClr val="accent1">
                  <a:lumMod val="40000"/>
                  <a:lumOff val="60000"/>
                </a:schemeClr>
              </a:solidFill>
            </a:endParaRPr>
          </a:p>
        </p:txBody>
      </p:sp>
      <p:pic>
        <p:nvPicPr>
          <p:cNvPr id="4" name="Imagen 3">
            <a:extLst>
              <a:ext uri="{FF2B5EF4-FFF2-40B4-BE49-F238E27FC236}">
                <a16:creationId xmlns:a16="http://schemas.microsoft.com/office/drawing/2014/main" id="{C840FCED-5373-4917-9F7F-9D0BAB14BE43}"/>
              </a:ext>
            </a:extLst>
          </p:cNvPr>
          <p:cNvPicPr>
            <a:picLocks noChangeAspect="1"/>
          </p:cNvPicPr>
          <p:nvPr/>
        </p:nvPicPr>
        <p:blipFill>
          <a:blip r:embed="rId2"/>
          <a:stretch>
            <a:fillRect/>
          </a:stretch>
        </p:blipFill>
        <p:spPr>
          <a:xfrm>
            <a:off x="205471" y="127451"/>
            <a:ext cx="1997419" cy="994912"/>
          </a:xfrm>
          <a:prstGeom prst="rect">
            <a:avLst/>
          </a:prstGeom>
        </p:spPr>
      </p:pic>
      <p:pic>
        <p:nvPicPr>
          <p:cNvPr id="5" name="Imagen 4">
            <a:extLst>
              <a:ext uri="{FF2B5EF4-FFF2-40B4-BE49-F238E27FC236}">
                <a16:creationId xmlns:a16="http://schemas.microsoft.com/office/drawing/2014/main" id="{2C09FE09-CBAC-4861-82EC-0D9D8223154C}"/>
              </a:ext>
            </a:extLst>
          </p:cNvPr>
          <p:cNvPicPr>
            <a:picLocks noChangeAspect="1"/>
          </p:cNvPicPr>
          <p:nvPr/>
        </p:nvPicPr>
        <p:blipFill>
          <a:blip r:embed="rId3"/>
          <a:stretch>
            <a:fillRect/>
          </a:stretch>
        </p:blipFill>
        <p:spPr>
          <a:xfrm>
            <a:off x="8840720" y="466397"/>
            <a:ext cx="3145809" cy="317019"/>
          </a:xfrm>
          <a:prstGeom prst="rect">
            <a:avLst/>
          </a:prstGeom>
        </p:spPr>
      </p:pic>
      <p:sp>
        <p:nvSpPr>
          <p:cNvPr id="3" name="CuadroTexto 2">
            <a:extLst>
              <a:ext uri="{FF2B5EF4-FFF2-40B4-BE49-F238E27FC236}">
                <a16:creationId xmlns:a16="http://schemas.microsoft.com/office/drawing/2014/main" id="{30105B08-D44F-48B7-A42B-10EBAB8F55AB}"/>
              </a:ext>
            </a:extLst>
          </p:cNvPr>
          <p:cNvSpPr txBox="1"/>
          <p:nvPr/>
        </p:nvSpPr>
        <p:spPr>
          <a:xfrm>
            <a:off x="697312" y="1326268"/>
            <a:ext cx="10920173" cy="553998"/>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s-CO" sz="3000" b="1" i="0" u="none" strike="noStrike" kern="1200" cap="none" spc="0" normalizeH="0" baseline="0" noProof="0" dirty="0">
                <a:ln>
                  <a:noFill/>
                </a:ln>
                <a:solidFill>
                  <a:prstClr val="black"/>
                </a:solidFill>
                <a:effectLst/>
                <a:uLnTx/>
                <a:uFillTx/>
                <a:latin typeface="Gill Sans MT" panose="020B0502020104020203"/>
                <a:ea typeface="+mn-ea"/>
                <a:cs typeface="+mn-cs"/>
              </a:rPr>
              <a:t>RESULTADO EVALUACIÓN POR PARTE DEL JURADO</a:t>
            </a:r>
          </a:p>
        </p:txBody>
      </p:sp>
    </p:spTree>
    <p:extLst>
      <p:ext uri="{BB962C8B-B14F-4D97-AF65-F5344CB8AC3E}">
        <p14:creationId xmlns:p14="http://schemas.microsoft.com/office/powerpoint/2010/main" val="1175235447"/>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D876B36-C770-4D4C-9278-7D9242C50465}"/>
              </a:ext>
            </a:extLst>
          </p:cNvPr>
          <p:cNvSpPr>
            <a:spLocks noGrp="1"/>
          </p:cNvSpPr>
          <p:nvPr>
            <p:ph type="ctrTitle"/>
          </p:nvPr>
        </p:nvSpPr>
        <p:spPr>
          <a:xfrm>
            <a:off x="697312" y="5332477"/>
            <a:ext cx="10689928" cy="874930"/>
          </a:xfrm>
        </p:spPr>
        <p:txBody>
          <a:bodyPr>
            <a:normAutofit fontScale="90000"/>
          </a:bodyPr>
          <a:lstStyle/>
          <a:p>
            <a:pPr algn="ctr"/>
            <a:r>
              <a:rPr lang="es-MX" sz="2000" b="1" cap="none" dirty="0">
                <a:solidFill>
                  <a:schemeClr val="bg1">
                    <a:lumMod val="95000"/>
                  </a:schemeClr>
                </a:solidFill>
              </a:rPr>
              <a:t>La </a:t>
            </a:r>
            <a:r>
              <a:rPr lang="es-MX" sz="2000" b="1" cap="none" dirty="0" err="1">
                <a:solidFill>
                  <a:schemeClr val="bg1">
                    <a:lumMod val="95000"/>
                  </a:schemeClr>
                </a:solidFill>
              </a:rPr>
              <a:t>hipótesis</a:t>
            </a:r>
            <a:r>
              <a:rPr lang="es-MX" sz="2000" b="1" cap="none" dirty="0">
                <a:solidFill>
                  <a:schemeClr val="bg1">
                    <a:lumMod val="95000"/>
                  </a:schemeClr>
                </a:solidFill>
              </a:rPr>
              <a:t> es muy potente pero no orienta el trabajo; además, siento que las conclusiones no corresponden a su desarrollo.  Comparto que una especulación bien encaminada es suponer que la oferta no se va a mover de su comodidad actual si no hay un nuevo incentivo. </a:t>
            </a:r>
            <a:br>
              <a:rPr lang="es-MX" sz="2000" b="1" cap="none" dirty="0">
                <a:solidFill>
                  <a:schemeClr val="bg1">
                    <a:lumMod val="95000"/>
                  </a:schemeClr>
                </a:solidFill>
              </a:rPr>
            </a:br>
            <a:br>
              <a:rPr lang="es-MX" sz="2000" b="1" cap="none" dirty="0">
                <a:solidFill>
                  <a:schemeClr val="bg1">
                    <a:lumMod val="95000"/>
                  </a:schemeClr>
                </a:solidFill>
              </a:rPr>
            </a:br>
            <a:br>
              <a:rPr lang="es-MX" sz="2000" b="1" cap="none" dirty="0">
                <a:solidFill>
                  <a:schemeClr val="bg1">
                    <a:lumMod val="95000"/>
                  </a:schemeClr>
                </a:solidFill>
              </a:rPr>
            </a:br>
            <a:br>
              <a:rPr lang="es-MX" sz="2000" b="1" cap="none" dirty="0">
                <a:solidFill>
                  <a:schemeClr val="bg1">
                    <a:lumMod val="95000"/>
                  </a:schemeClr>
                </a:solidFill>
              </a:rPr>
            </a:br>
            <a:br>
              <a:rPr lang="es-MX" sz="2000" b="1" cap="none" dirty="0">
                <a:solidFill>
                  <a:schemeClr val="accent1">
                    <a:lumMod val="40000"/>
                    <a:lumOff val="60000"/>
                  </a:schemeClr>
                </a:solidFill>
              </a:rPr>
            </a:br>
            <a:r>
              <a:rPr lang="es-MX" sz="2000" cap="none" dirty="0">
                <a:solidFill>
                  <a:schemeClr val="accent1">
                    <a:lumMod val="40000"/>
                    <a:lumOff val="60000"/>
                  </a:schemeClr>
                </a:solidFill>
              </a:rPr>
              <a:t>Considero que sí la orienta, ya que en el paradigma “Estructura-Conducta-Desempeño” se entiende que los resultados de una industria (que podrían ser considerados como los beneficios potenciales para los consumidores y la sociedad como un todo) están determinados por la conducta de las empresas dentro de las fronteras de esta industria, que de hecho depende de la estructura del mercado.</a:t>
            </a:r>
            <a:endParaRPr lang="es-CO" sz="2000" dirty="0">
              <a:solidFill>
                <a:schemeClr val="accent1">
                  <a:lumMod val="40000"/>
                  <a:lumOff val="60000"/>
                </a:schemeClr>
              </a:solidFill>
            </a:endParaRPr>
          </a:p>
        </p:txBody>
      </p:sp>
      <p:pic>
        <p:nvPicPr>
          <p:cNvPr id="4" name="Imagen 3">
            <a:extLst>
              <a:ext uri="{FF2B5EF4-FFF2-40B4-BE49-F238E27FC236}">
                <a16:creationId xmlns:a16="http://schemas.microsoft.com/office/drawing/2014/main" id="{C840FCED-5373-4917-9F7F-9D0BAB14BE43}"/>
              </a:ext>
            </a:extLst>
          </p:cNvPr>
          <p:cNvPicPr>
            <a:picLocks noChangeAspect="1"/>
          </p:cNvPicPr>
          <p:nvPr/>
        </p:nvPicPr>
        <p:blipFill>
          <a:blip r:embed="rId2"/>
          <a:stretch>
            <a:fillRect/>
          </a:stretch>
        </p:blipFill>
        <p:spPr>
          <a:xfrm>
            <a:off x="205471" y="127451"/>
            <a:ext cx="1997419" cy="994912"/>
          </a:xfrm>
          <a:prstGeom prst="rect">
            <a:avLst/>
          </a:prstGeom>
        </p:spPr>
      </p:pic>
      <p:pic>
        <p:nvPicPr>
          <p:cNvPr id="5" name="Imagen 4">
            <a:extLst>
              <a:ext uri="{FF2B5EF4-FFF2-40B4-BE49-F238E27FC236}">
                <a16:creationId xmlns:a16="http://schemas.microsoft.com/office/drawing/2014/main" id="{2C09FE09-CBAC-4861-82EC-0D9D8223154C}"/>
              </a:ext>
            </a:extLst>
          </p:cNvPr>
          <p:cNvPicPr>
            <a:picLocks noChangeAspect="1"/>
          </p:cNvPicPr>
          <p:nvPr/>
        </p:nvPicPr>
        <p:blipFill>
          <a:blip r:embed="rId3"/>
          <a:stretch>
            <a:fillRect/>
          </a:stretch>
        </p:blipFill>
        <p:spPr>
          <a:xfrm>
            <a:off x="8840720" y="466397"/>
            <a:ext cx="3145809" cy="317019"/>
          </a:xfrm>
          <a:prstGeom prst="rect">
            <a:avLst/>
          </a:prstGeom>
        </p:spPr>
      </p:pic>
      <p:sp>
        <p:nvSpPr>
          <p:cNvPr id="3" name="CuadroTexto 2">
            <a:extLst>
              <a:ext uri="{FF2B5EF4-FFF2-40B4-BE49-F238E27FC236}">
                <a16:creationId xmlns:a16="http://schemas.microsoft.com/office/drawing/2014/main" id="{30105B08-D44F-48B7-A42B-10EBAB8F55AB}"/>
              </a:ext>
            </a:extLst>
          </p:cNvPr>
          <p:cNvSpPr txBox="1"/>
          <p:nvPr/>
        </p:nvSpPr>
        <p:spPr>
          <a:xfrm>
            <a:off x="697312" y="1326268"/>
            <a:ext cx="10920173" cy="553998"/>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s-CO" sz="3000" b="1" i="0" u="none" strike="noStrike" kern="1200" cap="none" spc="0" normalizeH="0" baseline="0" noProof="0" dirty="0">
                <a:ln>
                  <a:noFill/>
                </a:ln>
                <a:solidFill>
                  <a:prstClr val="black"/>
                </a:solidFill>
                <a:effectLst/>
                <a:uLnTx/>
                <a:uFillTx/>
                <a:latin typeface="Gill Sans MT" panose="020B0502020104020203"/>
                <a:ea typeface="+mn-ea"/>
                <a:cs typeface="+mn-cs"/>
              </a:rPr>
              <a:t>RESULTADO EVALUACIÓN POR PARTE DEL JURADO</a:t>
            </a:r>
          </a:p>
        </p:txBody>
      </p:sp>
      <p:graphicFrame>
        <p:nvGraphicFramePr>
          <p:cNvPr id="6" name="Tabla 5">
            <a:extLst>
              <a:ext uri="{FF2B5EF4-FFF2-40B4-BE49-F238E27FC236}">
                <a16:creationId xmlns:a16="http://schemas.microsoft.com/office/drawing/2014/main" id="{76B21B5A-7E56-4E95-A51A-BDBA13540EC5}"/>
              </a:ext>
            </a:extLst>
          </p:cNvPr>
          <p:cNvGraphicFramePr>
            <a:graphicFrameLocks noGrp="1"/>
          </p:cNvGraphicFramePr>
          <p:nvPr/>
        </p:nvGraphicFramePr>
        <p:xfrm>
          <a:off x="3141020" y="4144088"/>
          <a:ext cx="5488940" cy="747014"/>
        </p:xfrm>
        <a:graphic>
          <a:graphicData uri="http://schemas.openxmlformats.org/drawingml/2006/table">
            <a:tbl>
              <a:tblPr>
                <a:tableStyleId>{5C22544A-7EE6-4342-B048-85BDC9FD1C3A}</a:tableStyleId>
              </a:tblPr>
              <a:tblGrid>
                <a:gridCol w="314960">
                  <a:extLst>
                    <a:ext uri="{9D8B030D-6E8A-4147-A177-3AD203B41FA5}">
                      <a16:colId xmlns:a16="http://schemas.microsoft.com/office/drawing/2014/main" val="903427183"/>
                    </a:ext>
                  </a:extLst>
                </a:gridCol>
                <a:gridCol w="3510280">
                  <a:extLst>
                    <a:ext uri="{9D8B030D-6E8A-4147-A177-3AD203B41FA5}">
                      <a16:colId xmlns:a16="http://schemas.microsoft.com/office/drawing/2014/main" val="157523658"/>
                    </a:ext>
                  </a:extLst>
                </a:gridCol>
                <a:gridCol w="899795">
                  <a:extLst>
                    <a:ext uri="{9D8B030D-6E8A-4147-A177-3AD203B41FA5}">
                      <a16:colId xmlns:a16="http://schemas.microsoft.com/office/drawing/2014/main" val="1091920062"/>
                    </a:ext>
                  </a:extLst>
                </a:gridCol>
                <a:gridCol w="763905">
                  <a:extLst>
                    <a:ext uri="{9D8B030D-6E8A-4147-A177-3AD203B41FA5}">
                      <a16:colId xmlns:a16="http://schemas.microsoft.com/office/drawing/2014/main" val="2682935231"/>
                    </a:ext>
                  </a:extLst>
                </a:gridCol>
              </a:tblGrid>
              <a:tr h="0">
                <a:tc>
                  <a:txBody>
                    <a:bodyPr/>
                    <a:lstStyle/>
                    <a:p>
                      <a:pPr algn="ctr">
                        <a:lnSpc>
                          <a:spcPct val="115000"/>
                        </a:lnSpc>
                        <a:spcAft>
                          <a:spcPts val="0"/>
                        </a:spcAft>
                      </a:pPr>
                      <a:r>
                        <a:rPr lang="es-CO" sz="1100">
                          <a:effectLst/>
                        </a:rPr>
                        <a:t>6</a:t>
                      </a:r>
                      <a:endParaRPr lang="es-CO"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44450" marR="44450" marT="0" marB="0" anchor="ctr"/>
                </a:tc>
                <a:tc>
                  <a:txBody>
                    <a:bodyPr/>
                    <a:lstStyle/>
                    <a:p>
                      <a:pPr>
                        <a:lnSpc>
                          <a:spcPct val="115000"/>
                        </a:lnSpc>
                        <a:spcAft>
                          <a:spcPts val="0"/>
                        </a:spcAft>
                      </a:pPr>
                      <a:r>
                        <a:rPr lang="es-CO" sz="1100">
                          <a:effectLst/>
                        </a:rPr>
                        <a:t>Aplica los conceptos económicos en su temática o problema particular.</a:t>
                      </a:r>
                      <a:endParaRPr lang="es-CO"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44450" marR="44450" marT="0" marB="0" anchor="ctr"/>
                </a:tc>
                <a:tc>
                  <a:txBody>
                    <a:bodyPr/>
                    <a:lstStyle/>
                    <a:p>
                      <a:pPr algn="ctr">
                        <a:lnSpc>
                          <a:spcPct val="115000"/>
                        </a:lnSpc>
                        <a:spcAft>
                          <a:spcPts val="0"/>
                        </a:spcAft>
                      </a:pPr>
                      <a:r>
                        <a:rPr lang="es-CO" sz="1100">
                          <a:effectLst/>
                        </a:rPr>
                        <a:t>0 a 10</a:t>
                      </a:r>
                      <a:endParaRPr lang="es-CO"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44450" marR="44450" marT="0" marB="0" anchor="ctr"/>
                </a:tc>
                <a:tc>
                  <a:txBody>
                    <a:bodyPr/>
                    <a:lstStyle/>
                    <a:p>
                      <a:pPr algn="ctr">
                        <a:lnSpc>
                          <a:spcPct val="115000"/>
                        </a:lnSpc>
                        <a:spcAft>
                          <a:spcPts val="0"/>
                        </a:spcAft>
                      </a:pPr>
                      <a:r>
                        <a:rPr lang="es-CO" sz="1100">
                          <a:effectLst/>
                        </a:rPr>
                        <a:t>7</a:t>
                      </a:r>
                      <a:endParaRPr lang="es-CO"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44450" marR="44450" marT="0" marB="0" anchor="ctr"/>
                </a:tc>
                <a:extLst>
                  <a:ext uri="{0D108BD9-81ED-4DB2-BD59-A6C34878D82A}">
                    <a16:rowId xmlns:a16="http://schemas.microsoft.com/office/drawing/2014/main" val="1701643833"/>
                  </a:ext>
                </a:extLst>
              </a:tr>
              <a:tr h="0">
                <a:tc>
                  <a:txBody>
                    <a:bodyPr/>
                    <a:lstStyle/>
                    <a:p>
                      <a:pPr algn="ctr">
                        <a:lnSpc>
                          <a:spcPct val="115000"/>
                        </a:lnSpc>
                        <a:spcAft>
                          <a:spcPts val="0"/>
                        </a:spcAft>
                      </a:pPr>
                      <a:r>
                        <a:rPr lang="es-CO" sz="1100">
                          <a:effectLst/>
                        </a:rPr>
                        <a:t>7</a:t>
                      </a:r>
                      <a:endParaRPr lang="es-CO"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44450" marR="44450" marT="0" marB="0" anchor="ctr"/>
                </a:tc>
                <a:tc>
                  <a:txBody>
                    <a:bodyPr/>
                    <a:lstStyle/>
                    <a:p>
                      <a:pPr>
                        <a:lnSpc>
                          <a:spcPct val="115000"/>
                        </a:lnSpc>
                        <a:spcAft>
                          <a:spcPts val="0"/>
                        </a:spcAft>
                      </a:pPr>
                      <a:r>
                        <a:rPr lang="es-CO" sz="1100">
                          <a:effectLst/>
                        </a:rPr>
                        <a:t>Evalúa los resultados obtenidos bajo criterios económicos aplicados  a su campo de trabajo.</a:t>
                      </a:r>
                      <a:endParaRPr lang="es-CO"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44450" marR="44450" marT="0" marB="0" anchor="ctr"/>
                </a:tc>
                <a:tc>
                  <a:txBody>
                    <a:bodyPr/>
                    <a:lstStyle/>
                    <a:p>
                      <a:pPr algn="ctr">
                        <a:lnSpc>
                          <a:spcPct val="115000"/>
                        </a:lnSpc>
                        <a:spcAft>
                          <a:spcPts val="0"/>
                        </a:spcAft>
                      </a:pPr>
                      <a:r>
                        <a:rPr lang="es-CO" sz="1100">
                          <a:effectLst/>
                        </a:rPr>
                        <a:t>0 a 10</a:t>
                      </a:r>
                      <a:endParaRPr lang="es-CO"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44450" marR="44450" marT="0" marB="0" anchor="ctr"/>
                </a:tc>
                <a:tc>
                  <a:txBody>
                    <a:bodyPr/>
                    <a:lstStyle/>
                    <a:p>
                      <a:pPr algn="ctr">
                        <a:lnSpc>
                          <a:spcPct val="115000"/>
                        </a:lnSpc>
                        <a:spcAft>
                          <a:spcPts val="0"/>
                        </a:spcAft>
                      </a:pPr>
                      <a:r>
                        <a:rPr lang="es-CO" sz="1100" dirty="0">
                          <a:effectLst/>
                        </a:rPr>
                        <a:t>6</a:t>
                      </a:r>
                      <a:endParaRPr lang="es-CO"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44450" marR="44450" marT="0" marB="0" anchor="ctr"/>
                </a:tc>
                <a:extLst>
                  <a:ext uri="{0D108BD9-81ED-4DB2-BD59-A6C34878D82A}">
                    <a16:rowId xmlns:a16="http://schemas.microsoft.com/office/drawing/2014/main" val="3954187696"/>
                  </a:ext>
                </a:extLst>
              </a:tr>
            </a:tbl>
          </a:graphicData>
        </a:graphic>
      </p:graphicFrame>
    </p:spTree>
    <p:extLst>
      <p:ext uri="{BB962C8B-B14F-4D97-AF65-F5344CB8AC3E}">
        <p14:creationId xmlns:p14="http://schemas.microsoft.com/office/powerpoint/2010/main" val="3524291058"/>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D876B36-C770-4D4C-9278-7D9242C50465}"/>
              </a:ext>
            </a:extLst>
          </p:cNvPr>
          <p:cNvSpPr>
            <a:spLocks noGrp="1"/>
          </p:cNvSpPr>
          <p:nvPr>
            <p:ph type="ctrTitle"/>
          </p:nvPr>
        </p:nvSpPr>
        <p:spPr>
          <a:xfrm>
            <a:off x="697312" y="5332477"/>
            <a:ext cx="10689928" cy="874930"/>
          </a:xfrm>
        </p:spPr>
        <p:txBody>
          <a:bodyPr>
            <a:normAutofit fontScale="90000"/>
          </a:bodyPr>
          <a:lstStyle/>
          <a:p>
            <a:pPr algn="ctr"/>
            <a:br>
              <a:rPr lang="es-MX" sz="2000" b="1" cap="none" dirty="0">
                <a:solidFill>
                  <a:schemeClr val="bg1">
                    <a:lumMod val="95000"/>
                  </a:schemeClr>
                </a:solidFill>
              </a:rPr>
            </a:br>
            <a:br>
              <a:rPr lang="es-MX" sz="2000" b="1" cap="none" dirty="0">
                <a:solidFill>
                  <a:schemeClr val="bg1">
                    <a:lumMod val="95000"/>
                  </a:schemeClr>
                </a:solidFill>
              </a:rPr>
            </a:br>
            <a:br>
              <a:rPr lang="es-MX" sz="2000" b="1" cap="none" dirty="0">
                <a:solidFill>
                  <a:schemeClr val="bg1">
                    <a:lumMod val="95000"/>
                  </a:schemeClr>
                </a:solidFill>
              </a:rPr>
            </a:br>
            <a:br>
              <a:rPr lang="es-MX" sz="2000" b="1" cap="none" dirty="0">
                <a:solidFill>
                  <a:schemeClr val="bg1">
                    <a:lumMod val="95000"/>
                  </a:schemeClr>
                </a:solidFill>
              </a:rPr>
            </a:br>
            <a:r>
              <a:rPr lang="es-MX" sz="2000" b="1" cap="none" dirty="0">
                <a:solidFill>
                  <a:schemeClr val="tx1"/>
                </a:solidFill>
              </a:rPr>
              <a:t>El alumno no considera que la valorización de residuos puede implicar reducción de ingresos para los dueños de rellenos sanitarios y que, teniendo en cuenta que hay que mantenerlos para los rechazos y contingencias en dado caso, hay que abordar el tema necesariamente a la par con la internalización de costos ambientales para que un proyecto de valorización no genere un costo </a:t>
            </a:r>
            <a:r>
              <a:rPr lang="es-MX" sz="2000" b="1" cap="none" dirty="0">
                <a:solidFill>
                  <a:schemeClr val="bg1"/>
                </a:solidFill>
              </a:rPr>
              <a:t>social o no implique un riesgo al desarrollo futuro de </a:t>
            </a:r>
            <a:r>
              <a:rPr lang="es-MX" sz="2000" b="1" cap="none" dirty="0">
                <a:solidFill>
                  <a:schemeClr val="bg1">
                    <a:lumMod val="95000"/>
                  </a:schemeClr>
                </a:solidFill>
              </a:rPr>
              <a:t>infraestructura. </a:t>
            </a:r>
            <a:br>
              <a:rPr lang="es-MX" sz="2000" b="1" cap="none" dirty="0">
                <a:solidFill>
                  <a:schemeClr val="bg1">
                    <a:lumMod val="95000"/>
                  </a:schemeClr>
                </a:solidFill>
              </a:rPr>
            </a:br>
            <a:br>
              <a:rPr lang="es-MX" sz="2000" cap="none" dirty="0">
                <a:solidFill>
                  <a:schemeClr val="bg1">
                    <a:lumMod val="95000"/>
                  </a:schemeClr>
                </a:solidFill>
              </a:rPr>
            </a:br>
            <a:br>
              <a:rPr lang="es-MX" sz="2000" b="1" cap="none" dirty="0">
                <a:solidFill>
                  <a:schemeClr val="bg1">
                    <a:lumMod val="95000"/>
                  </a:schemeClr>
                </a:solidFill>
              </a:rPr>
            </a:br>
            <a:br>
              <a:rPr lang="es-MX" sz="2000" b="1" cap="none" dirty="0">
                <a:solidFill>
                  <a:schemeClr val="bg1">
                    <a:lumMod val="95000"/>
                  </a:schemeClr>
                </a:solidFill>
              </a:rPr>
            </a:br>
            <a:br>
              <a:rPr lang="es-MX" sz="2000" b="1" cap="none" dirty="0">
                <a:solidFill>
                  <a:schemeClr val="bg1">
                    <a:lumMod val="95000"/>
                  </a:schemeClr>
                </a:solidFill>
              </a:rPr>
            </a:br>
            <a:br>
              <a:rPr lang="es-MX" sz="2000" b="1" cap="none" dirty="0">
                <a:solidFill>
                  <a:schemeClr val="bg1">
                    <a:lumMod val="95000"/>
                  </a:schemeClr>
                </a:solidFill>
              </a:rPr>
            </a:br>
            <a:br>
              <a:rPr lang="es-MX" sz="2000" b="1" cap="none" dirty="0">
                <a:solidFill>
                  <a:schemeClr val="bg1">
                    <a:lumMod val="95000"/>
                  </a:schemeClr>
                </a:solidFill>
              </a:rPr>
            </a:br>
            <a:br>
              <a:rPr lang="es-MX" sz="2000" b="1" cap="none" dirty="0">
                <a:solidFill>
                  <a:schemeClr val="bg1">
                    <a:lumMod val="95000"/>
                  </a:schemeClr>
                </a:solidFill>
              </a:rPr>
            </a:br>
            <a:br>
              <a:rPr lang="es-MX" sz="2000" b="1" cap="none" dirty="0">
                <a:solidFill>
                  <a:schemeClr val="bg1">
                    <a:lumMod val="95000"/>
                  </a:schemeClr>
                </a:solidFill>
              </a:rPr>
            </a:br>
            <a:br>
              <a:rPr lang="es-MX" sz="2000" b="1" cap="none" dirty="0">
                <a:solidFill>
                  <a:schemeClr val="accent1">
                    <a:lumMod val="40000"/>
                    <a:lumOff val="60000"/>
                  </a:schemeClr>
                </a:solidFill>
              </a:rPr>
            </a:br>
            <a:endParaRPr lang="es-CO" sz="2000" dirty="0">
              <a:solidFill>
                <a:schemeClr val="accent1">
                  <a:lumMod val="40000"/>
                  <a:lumOff val="60000"/>
                </a:schemeClr>
              </a:solidFill>
            </a:endParaRPr>
          </a:p>
        </p:txBody>
      </p:sp>
      <p:pic>
        <p:nvPicPr>
          <p:cNvPr id="4" name="Imagen 3">
            <a:extLst>
              <a:ext uri="{FF2B5EF4-FFF2-40B4-BE49-F238E27FC236}">
                <a16:creationId xmlns:a16="http://schemas.microsoft.com/office/drawing/2014/main" id="{C840FCED-5373-4917-9F7F-9D0BAB14BE43}"/>
              </a:ext>
            </a:extLst>
          </p:cNvPr>
          <p:cNvPicPr>
            <a:picLocks noChangeAspect="1"/>
          </p:cNvPicPr>
          <p:nvPr/>
        </p:nvPicPr>
        <p:blipFill>
          <a:blip r:embed="rId2"/>
          <a:stretch>
            <a:fillRect/>
          </a:stretch>
        </p:blipFill>
        <p:spPr>
          <a:xfrm>
            <a:off x="205471" y="127451"/>
            <a:ext cx="1997419" cy="994912"/>
          </a:xfrm>
          <a:prstGeom prst="rect">
            <a:avLst/>
          </a:prstGeom>
        </p:spPr>
      </p:pic>
      <p:pic>
        <p:nvPicPr>
          <p:cNvPr id="5" name="Imagen 4">
            <a:extLst>
              <a:ext uri="{FF2B5EF4-FFF2-40B4-BE49-F238E27FC236}">
                <a16:creationId xmlns:a16="http://schemas.microsoft.com/office/drawing/2014/main" id="{2C09FE09-CBAC-4861-82EC-0D9D8223154C}"/>
              </a:ext>
            </a:extLst>
          </p:cNvPr>
          <p:cNvPicPr>
            <a:picLocks noChangeAspect="1"/>
          </p:cNvPicPr>
          <p:nvPr/>
        </p:nvPicPr>
        <p:blipFill>
          <a:blip r:embed="rId3"/>
          <a:stretch>
            <a:fillRect/>
          </a:stretch>
        </p:blipFill>
        <p:spPr>
          <a:xfrm>
            <a:off x="8840720" y="466397"/>
            <a:ext cx="3145809" cy="317019"/>
          </a:xfrm>
          <a:prstGeom prst="rect">
            <a:avLst/>
          </a:prstGeom>
        </p:spPr>
      </p:pic>
      <p:sp>
        <p:nvSpPr>
          <p:cNvPr id="3" name="CuadroTexto 2">
            <a:extLst>
              <a:ext uri="{FF2B5EF4-FFF2-40B4-BE49-F238E27FC236}">
                <a16:creationId xmlns:a16="http://schemas.microsoft.com/office/drawing/2014/main" id="{30105B08-D44F-48B7-A42B-10EBAB8F55AB}"/>
              </a:ext>
            </a:extLst>
          </p:cNvPr>
          <p:cNvSpPr txBox="1"/>
          <p:nvPr/>
        </p:nvSpPr>
        <p:spPr>
          <a:xfrm>
            <a:off x="697312" y="1326268"/>
            <a:ext cx="10920173" cy="553998"/>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s-CO" sz="3000" b="1" i="0" u="none" strike="noStrike" kern="1200" cap="none" spc="0" normalizeH="0" baseline="0" noProof="0" dirty="0">
                <a:ln>
                  <a:noFill/>
                </a:ln>
                <a:solidFill>
                  <a:prstClr val="black"/>
                </a:solidFill>
                <a:effectLst/>
                <a:uLnTx/>
                <a:uFillTx/>
                <a:latin typeface="Gill Sans MT" panose="020B0502020104020203"/>
                <a:ea typeface="+mn-ea"/>
                <a:cs typeface="+mn-cs"/>
              </a:rPr>
              <a:t>RESULTADO EVALUACIÓN POR PARTE DEL JURADO</a:t>
            </a:r>
          </a:p>
        </p:txBody>
      </p:sp>
      <p:pic>
        <p:nvPicPr>
          <p:cNvPr id="6" name="Imagen 5">
            <a:extLst>
              <a:ext uri="{FF2B5EF4-FFF2-40B4-BE49-F238E27FC236}">
                <a16:creationId xmlns:a16="http://schemas.microsoft.com/office/drawing/2014/main" id="{FA307C4E-9D84-4D06-B2A0-A6FFA369A754}"/>
              </a:ext>
            </a:extLst>
          </p:cNvPr>
          <p:cNvPicPr>
            <a:picLocks noChangeAspect="1"/>
          </p:cNvPicPr>
          <p:nvPr/>
        </p:nvPicPr>
        <p:blipFill>
          <a:blip r:embed="rId4"/>
          <a:stretch>
            <a:fillRect/>
          </a:stretch>
        </p:blipFill>
        <p:spPr>
          <a:xfrm>
            <a:off x="3939580" y="3496480"/>
            <a:ext cx="4312839" cy="2710927"/>
          </a:xfrm>
          <a:prstGeom prst="rect">
            <a:avLst/>
          </a:prstGeom>
        </p:spPr>
      </p:pic>
    </p:spTree>
    <p:extLst>
      <p:ext uri="{BB962C8B-B14F-4D97-AF65-F5344CB8AC3E}">
        <p14:creationId xmlns:p14="http://schemas.microsoft.com/office/powerpoint/2010/main" val="4241478673"/>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D876B36-C770-4D4C-9278-7D9242C50465}"/>
              </a:ext>
            </a:extLst>
          </p:cNvPr>
          <p:cNvSpPr>
            <a:spLocks noGrp="1"/>
          </p:cNvSpPr>
          <p:nvPr>
            <p:ph type="ctrTitle"/>
          </p:nvPr>
        </p:nvSpPr>
        <p:spPr>
          <a:xfrm>
            <a:off x="697312" y="5516673"/>
            <a:ext cx="10689928" cy="874930"/>
          </a:xfrm>
        </p:spPr>
        <p:txBody>
          <a:bodyPr>
            <a:normAutofit fontScale="90000"/>
          </a:bodyPr>
          <a:lstStyle/>
          <a:p>
            <a:pPr algn="ctr"/>
            <a:br>
              <a:rPr lang="es-MX" sz="2000" b="1" cap="none" dirty="0">
                <a:solidFill>
                  <a:schemeClr val="bg1">
                    <a:lumMod val="95000"/>
                  </a:schemeClr>
                </a:solidFill>
              </a:rPr>
            </a:br>
            <a:br>
              <a:rPr lang="es-MX" sz="2000" b="1" cap="none" dirty="0">
                <a:solidFill>
                  <a:schemeClr val="bg1">
                    <a:lumMod val="95000"/>
                  </a:schemeClr>
                </a:solidFill>
              </a:rPr>
            </a:br>
            <a:br>
              <a:rPr lang="es-MX" sz="2000" b="1" cap="none" dirty="0">
                <a:solidFill>
                  <a:schemeClr val="bg1">
                    <a:lumMod val="95000"/>
                  </a:schemeClr>
                </a:solidFill>
              </a:rPr>
            </a:br>
            <a:br>
              <a:rPr lang="es-MX" sz="2000" b="1" cap="none" dirty="0">
                <a:solidFill>
                  <a:schemeClr val="bg1">
                    <a:lumMod val="95000"/>
                  </a:schemeClr>
                </a:solidFill>
              </a:rPr>
            </a:br>
            <a:br>
              <a:rPr lang="es-MX" sz="2000" b="1" cap="none" dirty="0">
                <a:solidFill>
                  <a:schemeClr val="bg1">
                    <a:lumMod val="95000"/>
                  </a:schemeClr>
                </a:solidFill>
              </a:rPr>
            </a:br>
            <a:br>
              <a:rPr lang="es-MX" sz="2000" b="1" cap="none" dirty="0">
                <a:solidFill>
                  <a:schemeClr val="bg1">
                    <a:lumMod val="95000"/>
                  </a:schemeClr>
                </a:solidFill>
              </a:rPr>
            </a:br>
            <a:br>
              <a:rPr lang="es-MX" sz="2000" b="1" cap="none" dirty="0">
                <a:solidFill>
                  <a:schemeClr val="bg1">
                    <a:lumMod val="95000"/>
                  </a:schemeClr>
                </a:solidFill>
              </a:rPr>
            </a:br>
            <a:br>
              <a:rPr lang="es-MX" sz="2000" b="1" cap="none" dirty="0">
                <a:solidFill>
                  <a:schemeClr val="bg1">
                    <a:lumMod val="95000"/>
                  </a:schemeClr>
                </a:solidFill>
              </a:rPr>
            </a:br>
            <a:br>
              <a:rPr lang="es-MX" sz="2000" b="1" cap="none" dirty="0">
                <a:solidFill>
                  <a:schemeClr val="bg1">
                    <a:lumMod val="95000"/>
                  </a:schemeClr>
                </a:solidFill>
              </a:rPr>
            </a:br>
            <a:r>
              <a:rPr lang="es-MX" sz="2000" b="1" cap="none" dirty="0">
                <a:solidFill>
                  <a:schemeClr val="bg1">
                    <a:lumMod val="95000"/>
                  </a:schemeClr>
                </a:solidFill>
              </a:rPr>
              <a:t>Hay un punto que siento que es fundamental y es exponer en el trabajo de grado que no en todos los territorios deben imponerse esquemas de incentivos en el mismo momento y que hay sociedades que tienen asuntos de emisiones o de vectores de otras fuentes más importantes y deben ser prioridad. Es decir, el alumno no reflexiona sobre lo siguiente: ¿si deberían desviarse recursos a la valorización de residuos en municipios en los que hay externalidades aun más negativas de otras industrias o de las mismas, en los que no hay agua potable por ejemplo? </a:t>
            </a:r>
            <a:br>
              <a:rPr lang="es-MX" sz="2000" b="1" cap="none" dirty="0">
                <a:solidFill>
                  <a:schemeClr val="bg1">
                    <a:lumMod val="95000"/>
                  </a:schemeClr>
                </a:solidFill>
              </a:rPr>
            </a:br>
            <a:br>
              <a:rPr lang="es-MX" sz="2000" b="1" cap="none" dirty="0">
                <a:solidFill>
                  <a:schemeClr val="accent1">
                    <a:lumMod val="40000"/>
                    <a:lumOff val="60000"/>
                  </a:schemeClr>
                </a:solidFill>
              </a:rPr>
            </a:br>
            <a:r>
              <a:rPr lang="es-MX" sz="2000" cap="none" dirty="0">
                <a:solidFill>
                  <a:schemeClr val="accent1">
                    <a:lumMod val="40000"/>
                    <a:lumOff val="60000"/>
                  </a:schemeClr>
                </a:solidFill>
              </a:rPr>
              <a:t>El objetivo primordial del proyecto, es generar incentivos para el cambio de hábitos en el esquema tradicional de prestación del servicio público de aseo en Colombia, esquema que se ha venido utilizando por más de 30 años. El cambio de hábitos implica un cambio en la concepción del modelo de producción y consumo lineal y migración hacia el modelo de economía circular el cual siempre se traducirá en una menor medición de huella de carbono, es precisamente en este resultado final que se propone el modelo de incentivos</a:t>
            </a:r>
            <a:endParaRPr lang="es-CO" sz="2000" dirty="0">
              <a:solidFill>
                <a:schemeClr val="accent1">
                  <a:lumMod val="40000"/>
                  <a:lumOff val="60000"/>
                </a:schemeClr>
              </a:solidFill>
            </a:endParaRPr>
          </a:p>
        </p:txBody>
      </p:sp>
      <p:pic>
        <p:nvPicPr>
          <p:cNvPr id="4" name="Imagen 3">
            <a:extLst>
              <a:ext uri="{FF2B5EF4-FFF2-40B4-BE49-F238E27FC236}">
                <a16:creationId xmlns:a16="http://schemas.microsoft.com/office/drawing/2014/main" id="{C840FCED-5373-4917-9F7F-9D0BAB14BE43}"/>
              </a:ext>
            </a:extLst>
          </p:cNvPr>
          <p:cNvPicPr>
            <a:picLocks noChangeAspect="1"/>
          </p:cNvPicPr>
          <p:nvPr/>
        </p:nvPicPr>
        <p:blipFill>
          <a:blip r:embed="rId2"/>
          <a:stretch>
            <a:fillRect/>
          </a:stretch>
        </p:blipFill>
        <p:spPr>
          <a:xfrm>
            <a:off x="205471" y="127451"/>
            <a:ext cx="1997419" cy="994912"/>
          </a:xfrm>
          <a:prstGeom prst="rect">
            <a:avLst/>
          </a:prstGeom>
        </p:spPr>
      </p:pic>
      <p:pic>
        <p:nvPicPr>
          <p:cNvPr id="5" name="Imagen 4">
            <a:extLst>
              <a:ext uri="{FF2B5EF4-FFF2-40B4-BE49-F238E27FC236}">
                <a16:creationId xmlns:a16="http://schemas.microsoft.com/office/drawing/2014/main" id="{2C09FE09-CBAC-4861-82EC-0D9D8223154C}"/>
              </a:ext>
            </a:extLst>
          </p:cNvPr>
          <p:cNvPicPr>
            <a:picLocks noChangeAspect="1"/>
          </p:cNvPicPr>
          <p:nvPr/>
        </p:nvPicPr>
        <p:blipFill>
          <a:blip r:embed="rId3"/>
          <a:stretch>
            <a:fillRect/>
          </a:stretch>
        </p:blipFill>
        <p:spPr>
          <a:xfrm>
            <a:off x="8840720" y="466397"/>
            <a:ext cx="3145809" cy="317019"/>
          </a:xfrm>
          <a:prstGeom prst="rect">
            <a:avLst/>
          </a:prstGeom>
        </p:spPr>
      </p:pic>
      <p:sp>
        <p:nvSpPr>
          <p:cNvPr id="3" name="CuadroTexto 2">
            <a:extLst>
              <a:ext uri="{FF2B5EF4-FFF2-40B4-BE49-F238E27FC236}">
                <a16:creationId xmlns:a16="http://schemas.microsoft.com/office/drawing/2014/main" id="{30105B08-D44F-48B7-A42B-10EBAB8F55AB}"/>
              </a:ext>
            </a:extLst>
          </p:cNvPr>
          <p:cNvSpPr txBox="1"/>
          <p:nvPr/>
        </p:nvSpPr>
        <p:spPr>
          <a:xfrm>
            <a:off x="697312" y="1326268"/>
            <a:ext cx="10920173" cy="553998"/>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s-CO" sz="3000" b="1" i="0" u="none" strike="noStrike" kern="1200" cap="none" spc="0" normalizeH="0" baseline="0" noProof="0" dirty="0">
                <a:ln>
                  <a:noFill/>
                </a:ln>
                <a:solidFill>
                  <a:prstClr val="black"/>
                </a:solidFill>
                <a:effectLst/>
                <a:uLnTx/>
                <a:uFillTx/>
                <a:latin typeface="Gill Sans MT" panose="020B0502020104020203"/>
                <a:ea typeface="+mn-ea"/>
                <a:cs typeface="+mn-cs"/>
              </a:rPr>
              <a:t>RESULTADO EVALUACIÓN POR PARTE DEL JURADO</a:t>
            </a:r>
          </a:p>
        </p:txBody>
      </p:sp>
    </p:spTree>
    <p:extLst>
      <p:ext uri="{BB962C8B-B14F-4D97-AF65-F5344CB8AC3E}">
        <p14:creationId xmlns:p14="http://schemas.microsoft.com/office/powerpoint/2010/main" val="2942710213"/>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a:extLst>
              <a:ext uri="{FF2B5EF4-FFF2-40B4-BE49-F238E27FC236}">
                <a16:creationId xmlns:a16="http://schemas.microsoft.com/office/drawing/2014/main" id="{C840FCED-5373-4917-9F7F-9D0BAB14BE43}"/>
              </a:ext>
            </a:extLst>
          </p:cNvPr>
          <p:cNvPicPr>
            <a:picLocks noChangeAspect="1"/>
          </p:cNvPicPr>
          <p:nvPr/>
        </p:nvPicPr>
        <p:blipFill>
          <a:blip r:embed="rId2"/>
          <a:stretch>
            <a:fillRect/>
          </a:stretch>
        </p:blipFill>
        <p:spPr>
          <a:xfrm>
            <a:off x="205471" y="127451"/>
            <a:ext cx="1997419" cy="994912"/>
          </a:xfrm>
          <a:prstGeom prst="rect">
            <a:avLst/>
          </a:prstGeom>
        </p:spPr>
      </p:pic>
      <p:pic>
        <p:nvPicPr>
          <p:cNvPr id="5" name="Imagen 4">
            <a:extLst>
              <a:ext uri="{FF2B5EF4-FFF2-40B4-BE49-F238E27FC236}">
                <a16:creationId xmlns:a16="http://schemas.microsoft.com/office/drawing/2014/main" id="{2C09FE09-CBAC-4861-82EC-0D9D8223154C}"/>
              </a:ext>
            </a:extLst>
          </p:cNvPr>
          <p:cNvPicPr>
            <a:picLocks noChangeAspect="1"/>
          </p:cNvPicPr>
          <p:nvPr/>
        </p:nvPicPr>
        <p:blipFill>
          <a:blip r:embed="rId3"/>
          <a:stretch>
            <a:fillRect/>
          </a:stretch>
        </p:blipFill>
        <p:spPr>
          <a:xfrm>
            <a:off x="8840720" y="466397"/>
            <a:ext cx="3145809" cy="317019"/>
          </a:xfrm>
          <a:prstGeom prst="rect">
            <a:avLst/>
          </a:prstGeom>
        </p:spPr>
      </p:pic>
      <p:sp>
        <p:nvSpPr>
          <p:cNvPr id="7" name="Subtítulo 6">
            <a:extLst>
              <a:ext uri="{FF2B5EF4-FFF2-40B4-BE49-F238E27FC236}">
                <a16:creationId xmlns:a16="http://schemas.microsoft.com/office/drawing/2014/main" id="{1C1AE8B2-42FB-49D8-9FC5-D85ACF727A49}"/>
              </a:ext>
            </a:extLst>
          </p:cNvPr>
          <p:cNvSpPr>
            <a:spLocks noGrp="1"/>
          </p:cNvSpPr>
          <p:nvPr>
            <p:ph type="subTitle" idx="1"/>
          </p:nvPr>
        </p:nvSpPr>
        <p:spPr>
          <a:xfrm>
            <a:off x="853532" y="1122363"/>
            <a:ext cx="10283687" cy="5501721"/>
          </a:xfrm>
        </p:spPr>
        <p:txBody>
          <a:bodyPr>
            <a:noAutofit/>
          </a:bodyPr>
          <a:lstStyle/>
          <a:p>
            <a:pPr algn="ctr"/>
            <a:r>
              <a:rPr lang="es-CO" b="1" dirty="0"/>
              <a:t>Estudiante:</a:t>
            </a:r>
            <a:endParaRPr lang="es-CO" dirty="0"/>
          </a:p>
          <a:p>
            <a:pPr algn="ctr"/>
            <a:r>
              <a:rPr lang="es-CO" b="1" dirty="0"/>
              <a:t>Edilberto Guevara Castaño</a:t>
            </a:r>
            <a:endParaRPr lang="es-CO" dirty="0"/>
          </a:p>
          <a:p>
            <a:pPr algn="ctr"/>
            <a:r>
              <a:rPr lang="es-CO" b="1" dirty="0"/>
              <a:t> </a:t>
            </a:r>
            <a:endParaRPr lang="es-CO" dirty="0"/>
          </a:p>
          <a:p>
            <a:pPr algn="ctr"/>
            <a:r>
              <a:rPr lang="es-CO" b="1" dirty="0"/>
              <a:t> Asesor:</a:t>
            </a:r>
            <a:endParaRPr lang="es-CO" dirty="0"/>
          </a:p>
          <a:p>
            <a:pPr algn="ctr"/>
            <a:r>
              <a:rPr lang="es-CO" b="1" dirty="0"/>
              <a:t>Rafael Pérez Cardona</a:t>
            </a:r>
            <a:endParaRPr lang="es-CO" dirty="0"/>
          </a:p>
          <a:p>
            <a:pPr algn="ctr"/>
            <a:r>
              <a:rPr lang="es-CO" b="1" dirty="0"/>
              <a:t> </a:t>
            </a:r>
            <a:endParaRPr lang="es-CO" dirty="0"/>
          </a:p>
          <a:p>
            <a:pPr algn="ctr"/>
            <a:r>
              <a:rPr lang="es-CO" b="1" dirty="0"/>
              <a:t>  </a:t>
            </a:r>
            <a:endParaRPr lang="es-CO" dirty="0"/>
          </a:p>
          <a:p>
            <a:pPr algn="ctr"/>
            <a:r>
              <a:rPr lang="es-CO" b="1" dirty="0"/>
              <a:t>Universidad EAFIT </a:t>
            </a:r>
            <a:endParaRPr lang="es-CO" dirty="0"/>
          </a:p>
          <a:p>
            <a:pPr algn="ctr"/>
            <a:r>
              <a:rPr lang="es-CO" b="1" dirty="0"/>
              <a:t>Departamento de Economía </a:t>
            </a:r>
            <a:endParaRPr lang="es-CO" dirty="0"/>
          </a:p>
          <a:p>
            <a:pPr algn="ctr"/>
            <a:r>
              <a:rPr lang="es-CO" b="1" dirty="0"/>
              <a:t>Escuela de Economía y Finanzas </a:t>
            </a:r>
            <a:endParaRPr lang="es-CO" dirty="0"/>
          </a:p>
          <a:p>
            <a:pPr algn="ctr"/>
            <a:r>
              <a:rPr lang="es-CO" b="1" dirty="0"/>
              <a:t>Maestría en Economía Aplicada</a:t>
            </a:r>
            <a:endParaRPr lang="es-CO" dirty="0"/>
          </a:p>
          <a:p>
            <a:pPr algn="ctr"/>
            <a:r>
              <a:rPr lang="es-CO" b="1" dirty="0"/>
              <a:t>Medellín, MARZO de 2020</a:t>
            </a:r>
            <a:endParaRPr lang="es-CO" dirty="0"/>
          </a:p>
          <a:p>
            <a:endParaRPr lang="es-CO" b="1" dirty="0"/>
          </a:p>
        </p:txBody>
      </p:sp>
    </p:spTree>
    <p:extLst>
      <p:ext uri="{BB962C8B-B14F-4D97-AF65-F5344CB8AC3E}">
        <p14:creationId xmlns:p14="http://schemas.microsoft.com/office/powerpoint/2010/main" val="401840354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a:extLst>
              <a:ext uri="{FF2B5EF4-FFF2-40B4-BE49-F238E27FC236}">
                <a16:creationId xmlns:a16="http://schemas.microsoft.com/office/drawing/2014/main" id="{C840FCED-5373-4917-9F7F-9D0BAB14BE43}"/>
              </a:ext>
            </a:extLst>
          </p:cNvPr>
          <p:cNvPicPr>
            <a:picLocks noChangeAspect="1"/>
          </p:cNvPicPr>
          <p:nvPr/>
        </p:nvPicPr>
        <p:blipFill>
          <a:blip r:embed="rId2"/>
          <a:stretch>
            <a:fillRect/>
          </a:stretch>
        </p:blipFill>
        <p:spPr>
          <a:xfrm>
            <a:off x="205471" y="127451"/>
            <a:ext cx="1997419" cy="994912"/>
          </a:xfrm>
          <a:prstGeom prst="rect">
            <a:avLst/>
          </a:prstGeom>
        </p:spPr>
      </p:pic>
      <p:pic>
        <p:nvPicPr>
          <p:cNvPr id="5" name="Imagen 4">
            <a:extLst>
              <a:ext uri="{FF2B5EF4-FFF2-40B4-BE49-F238E27FC236}">
                <a16:creationId xmlns:a16="http://schemas.microsoft.com/office/drawing/2014/main" id="{2C09FE09-CBAC-4861-82EC-0D9D8223154C}"/>
              </a:ext>
            </a:extLst>
          </p:cNvPr>
          <p:cNvPicPr>
            <a:picLocks noChangeAspect="1"/>
          </p:cNvPicPr>
          <p:nvPr/>
        </p:nvPicPr>
        <p:blipFill>
          <a:blip r:embed="rId3"/>
          <a:stretch>
            <a:fillRect/>
          </a:stretch>
        </p:blipFill>
        <p:spPr>
          <a:xfrm>
            <a:off x="8840720" y="466397"/>
            <a:ext cx="3145809" cy="317019"/>
          </a:xfrm>
          <a:prstGeom prst="rect">
            <a:avLst/>
          </a:prstGeom>
        </p:spPr>
      </p:pic>
      <p:sp>
        <p:nvSpPr>
          <p:cNvPr id="3" name="Rectángulo 2">
            <a:extLst>
              <a:ext uri="{FF2B5EF4-FFF2-40B4-BE49-F238E27FC236}">
                <a16:creationId xmlns:a16="http://schemas.microsoft.com/office/drawing/2014/main" id="{5A1700C3-B166-43BB-BB11-6965B845306E}"/>
              </a:ext>
            </a:extLst>
          </p:cNvPr>
          <p:cNvSpPr/>
          <p:nvPr/>
        </p:nvSpPr>
        <p:spPr>
          <a:xfrm>
            <a:off x="449268" y="1676501"/>
            <a:ext cx="11204016" cy="646331"/>
          </a:xfrm>
          <a:prstGeom prst="rect">
            <a:avLst/>
          </a:prstGeom>
        </p:spPr>
        <p:txBody>
          <a:bodyPr wrap="square">
            <a:spAutoFit/>
          </a:bodyPr>
          <a:lstStyle/>
          <a:p>
            <a:pPr algn="just"/>
            <a:r>
              <a:rPr lang="es-CO" dirty="0"/>
              <a:t>Estas cifras son alarmantes y podrían seguir generando, como hemos visto en los últimos años, insuficiencia técnica y económica de algunas naciones para la gestión integral de los residuos sólidos.</a:t>
            </a:r>
          </a:p>
        </p:txBody>
      </p:sp>
      <p:pic>
        <p:nvPicPr>
          <p:cNvPr id="7" name="Imagen 6" descr="Isla de plástico en el Pacífico Norte, del tamaño de Chihuahua">
            <a:extLst>
              <a:ext uri="{FF2B5EF4-FFF2-40B4-BE49-F238E27FC236}">
                <a16:creationId xmlns:a16="http://schemas.microsoft.com/office/drawing/2014/main" id="{496A8186-DE43-4A4D-9B7B-ED2C5670D9F9}"/>
              </a:ext>
            </a:extLst>
          </p:cNvPr>
          <p:cNvPicPr/>
          <p:nvPr/>
        </p:nvPicPr>
        <p:blipFill>
          <a:blip r:embed="rId4">
            <a:extLst>
              <a:ext uri="{28A0092B-C50C-407E-A947-70E740481C1C}">
                <a14:useLocalDpi xmlns:a14="http://schemas.microsoft.com/office/drawing/2010/main" val="0"/>
              </a:ext>
            </a:extLst>
          </a:blip>
          <a:srcRect/>
          <a:stretch>
            <a:fillRect/>
          </a:stretch>
        </p:blipFill>
        <p:spPr bwMode="auto">
          <a:xfrm>
            <a:off x="3830128" y="3254287"/>
            <a:ext cx="4367573" cy="2933862"/>
          </a:xfrm>
          <a:prstGeom prst="rect">
            <a:avLst/>
          </a:prstGeom>
          <a:noFill/>
          <a:ln>
            <a:noFill/>
          </a:ln>
        </p:spPr>
      </p:pic>
    </p:spTree>
    <p:extLst>
      <p:ext uri="{BB962C8B-B14F-4D97-AF65-F5344CB8AC3E}">
        <p14:creationId xmlns:p14="http://schemas.microsoft.com/office/powerpoint/2010/main" val="397973763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a:extLst>
              <a:ext uri="{FF2B5EF4-FFF2-40B4-BE49-F238E27FC236}">
                <a16:creationId xmlns:a16="http://schemas.microsoft.com/office/drawing/2014/main" id="{C840FCED-5373-4917-9F7F-9D0BAB14BE43}"/>
              </a:ext>
            </a:extLst>
          </p:cNvPr>
          <p:cNvPicPr>
            <a:picLocks noChangeAspect="1"/>
          </p:cNvPicPr>
          <p:nvPr/>
        </p:nvPicPr>
        <p:blipFill>
          <a:blip r:embed="rId2"/>
          <a:stretch>
            <a:fillRect/>
          </a:stretch>
        </p:blipFill>
        <p:spPr>
          <a:xfrm>
            <a:off x="205471" y="127451"/>
            <a:ext cx="1997419" cy="994912"/>
          </a:xfrm>
          <a:prstGeom prst="rect">
            <a:avLst/>
          </a:prstGeom>
        </p:spPr>
      </p:pic>
      <p:pic>
        <p:nvPicPr>
          <p:cNvPr id="5" name="Imagen 4">
            <a:extLst>
              <a:ext uri="{FF2B5EF4-FFF2-40B4-BE49-F238E27FC236}">
                <a16:creationId xmlns:a16="http://schemas.microsoft.com/office/drawing/2014/main" id="{2C09FE09-CBAC-4861-82EC-0D9D8223154C}"/>
              </a:ext>
            </a:extLst>
          </p:cNvPr>
          <p:cNvPicPr>
            <a:picLocks noChangeAspect="1"/>
          </p:cNvPicPr>
          <p:nvPr/>
        </p:nvPicPr>
        <p:blipFill>
          <a:blip r:embed="rId3"/>
          <a:stretch>
            <a:fillRect/>
          </a:stretch>
        </p:blipFill>
        <p:spPr>
          <a:xfrm>
            <a:off x="8840720" y="466397"/>
            <a:ext cx="3145809" cy="317019"/>
          </a:xfrm>
          <a:prstGeom prst="rect">
            <a:avLst/>
          </a:prstGeom>
        </p:spPr>
      </p:pic>
      <p:sp>
        <p:nvSpPr>
          <p:cNvPr id="3" name="Rectángulo 2">
            <a:extLst>
              <a:ext uri="{FF2B5EF4-FFF2-40B4-BE49-F238E27FC236}">
                <a16:creationId xmlns:a16="http://schemas.microsoft.com/office/drawing/2014/main" id="{5A1700C3-B166-43BB-BB11-6965B845306E}"/>
              </a:ext>
            </a:extLst>
          </p:cNvPr>
          <p:cNvSpPr/>
          <p:nvPr/>
        </p:nvSpPr>
        <p:spPr>
          <a:xfrm>
            <a:off x="374841" y="1558298"/>
            <a:ext cx="11235912" cy="923330"/>
          </a:xfrm>
          <a:prstGeom prst="rect">
            <a:avLst/>
          </a:prstGeom>
        </p:spPr>
        <p:txBody>
          <a:bodyPr wrap="square">
            <a:spAutoFit/>
          </a:bodyPr>
          <a:lstStyle/>
          <a:p>
            <a:pPr algn="just"/>
            <a:r>
              <a:rPr lang="es-CO" dirty="0"/>
              <a:t>Esta situación ha llevado a las Naciones a buscar estrategias para su mitigación. A nivel internacional se encuentran los Objetivos del Desarrollo Sostenible – ODS, ya que el sector de los residuos sólidos impacta, directa o indirectamente, 12 de los 17 Objetivos ODS:</a:t>
            </a:r>
          </a:p>
        </p:txBody>
      </p:sp>
      <p:pic>
        <p:nvPicPr>
          <p:cNvPr id="7" name="Imagen 6">
            <a:extLst>
              <a:ext uri="{FF2B5EF4-FFF2-40B4-BE49-F238E27FC236}">
                <a16:creationId xmlns:a16="http://schemas.microsoft.com/office/drawing/2014/main" id="{C979BE18-DCDD-4858-9428-8243EB6FAECF}"/>
              </a:ext>
            </a:extLst>
          </p:cNvPr>
          <p:cNvPicPr/>
          <p:nvPr/>
        </p:nvPicPr>
        <p:blipFill>
          <a:blip r:embed="rId4"/>
          <a:stretch>
            <a:fillRect/>
          </a:stretch>
        </p:blipFill>
        <p:spPr>
          <a:xfrm>
            <a:off x="3504724" y="3256510"/>
            <a:ext cx="5182551" cy="2918714"/>
          </a:xfrm>
          <a:prstGeom prst="rect">
            <a:avLst/>
          </a:prstGeom>
        </p:spPr>
      </p:pic>
    </p:spTree>
    <p:extLst>
      <p:ext uri="{BB962C8B-B14F-4D97-AF65-F5344CB8AC3E}">
        <p14:creationId xmlns:p14="http://schemas.microsoft.com/office/powerpoint/2010/main" val="426456043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a:extLst>
              <a:ext uri="{FF2B5EF4-FFF2-40B4-BE49-F238E27FC236}">
                <a16:creationId xmlns:a16="http://schemas.microsoft.com/office/drawing/2014/main" id="{C840FCED-5373-4917-9F7F-9D0BAB14BE43}"/>
              </a:ext>
            </a:extLst>
          </p:cNvPr>
          <p:cNvPicPr>
            <a:picLocks noChangeAspect="1"/>
          </p:cNvPicPr>
          <p:nvPr/>
        </p:nvPicPr>
        <p:blipFill>
          <a:blip r:embed="rId2"/>
          <a:stretch>
            <a:fillRect/>
          </a:stretch>
        </p:blipFill>
        <p:spPr>
          <a:xfrm>
            <a:off x="205471" y="127451"/>
            <a:ext cx="1997419" cy="994912"/>
          </a:xfrm>
          <a:prstGeom prst="rect">
            <a:avLst/>
          </a:prstGeom>
        </p:spPr>
      </p:pic>
      <p:pic>
        <p:nvPicPr>
          <p:cNvPr id="5" name="Imagen 4">
            <a:extLst>
              <a:ext uri="{FF2B5EF4-FFF2-40B4-BE49-F238E27FC236}">
                <a16:creationId xmlns:a16="http://schemas.microsoft.com/office/drawing/2014/main" id="{2C09FE09-CBAC-4861-82EC-0D9D8223154C}"/>
              </a:ext>
            </a:extLst>
          </p:cNvPr>
          <p:cNvPicPr>
            <a:picLocks noChangeAspect="1"/>
          </p:cNvPicPr>
          <p:nvPr/>
        </p:nvPicPr>
        <p:blipFill>
          <a:blip r:embed="rId3"/>
          <a:stretch>
            <a:fillRect/>
          </a:stretch>
        </p:blipFill>
        <p:spPr>
          <a:xfrm>
            <a:off x="8840720" y="466397"/>
            <a:ext cx="3145809" cy="317019"/>
          </a:xfrm>
          <a:prstGeom prst="rect">
            <a:avLst/>
          </a:prstGeom>
        </p:spPr>
      </p:pic>
      <p:sp>
        <p:nvSpPr>
          <p:cNvPr id="3" name="Rectángulo 2">
            <a:extLst>
              <a:ext uri="{FF2B5EF4-FFF2-40B4-BE49-F238E27FC236}">
                <a16:creationId xmlns:a16="http://schemas.microsoft.com/office/drawing/2014/main" id="{5A1700C3-B166-43BB-BB11-6965B845306E}"/>
              </a:ext>
            </a:extLst>
          </p:cNvPr>
          <p:cNvSpPr/>
          <p:nvPr/>
        </p:nvSpPr>
        <p:spPr>
          <a:xfrm>
            <a:off x="422298" y="1537032"/>
            <a:ext cx="11347403" cy="923330"/>
          </a:xfrm>
          <a:prstGeom prst="rect">
            <a:avLst/>
          </a:prstGeom>
        </p:spPr>
        <p:txBody>
          <a:bodyPr wrap="square">
            <a:spAutoFit/>
          </a:bodyPr>
          <a:lstStyle/>
          <a:p>
            <a:pPr algn="just"/>
            <a:r>
              <a:rPr lang="es-CO" dirty="0"/>
              <a:t>También el COP 21, Acuerdo de París, por medio del cual 195 países, entre ellos Colombia, se comprometieron a reducir significativamente la emisión de los Gases Efecto Invernadero (GEI) con el objetivo de no incrementar la temperatura global en 2°C.</a:t>
            </a:r>
          </a:p>
        </p:txBody>
      </p:sp>
      <p:pic>
        <p:nvPicPr>
          <p:cNvPr id="8" name="Imagen 7" descr="Objetivos de la COP 20">
            <a:extLst>
              <a:ext uri="{FF2B5EF4-FFF2-40B4-BE49-F238E27FC236}">
                <a16:creationId xmlns:a16="http://schemas.microsoft.com/office/drawing/2014/main" id="{F1357718-69DE-4291-8C7B-3F0C4BF3BB5D}"/>
              </a:ext>
            </a:extLst>
          </p:cNvPr>
          <p:cNvPicPr/>
          <p:nvPr/>
        </p:nvPicPr>
        <p:blipFill>
          <a:blip r:embed="rId4">
            <a:extLst>
              <a:ext uri="{28A0092B-C50C-407E-A947-70E740481C1C}">
                <a14:useLocalDpi xmlns:a14="http://schemas.microsoft.com/office/drawing/2010/main" val="0"/>
              </a:ext>
            </a:extLst>
          </a:blip>
          <a:srcRect/>
          <a:stretch>
            <a:fillRect/>
          </a:stretch>
        </p:blipFill>
        <p:spPr bwMode="auto">
          <a:xfrm>
            <a:off x="3595834" y="3888191"/>
            <a:ext cx="5000329" cy="1506111"/>
          </a:xfrm>
          <a:prstGeom prst="rect">
            <a:avLst/>
          </a:prstGeom>
          <a:noFill/>
          <a:ln>
            <a:noFill/>
          </a:ln>
        </p:spPr>
      </p:pic>
    </p:spTree>
    <p:extLst>
      <p:ext uri="{BB962C8B-B14F-4D97-AF65-F5344CB8AC3E}">
        <p14:creationId xmlns:p14="http://schemas.microsoft.com/office/powerpoint/2010/main" val="119368225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a:extLst>
              <a:ext uri="{FF2B5EF4-FFF2-40B4-BE49-F238E27FC236}">
                <a16:creationId xmlns:a16="http://schemas.microsoft.com/office/drawing/2014/main" id="{C840FCED-5373-4917-9F7F-9D0BAB14BE43}"/>
              </a:ext>
            </a:extLst>
          </p:cNvPr>
          <p:cNvPicPr>
            <a:picLocks noChangeAspect="1"/>
          </p:cNvPicPr>
          <p:nvPr/>
        </p:nvPicPr>
        <p:blipFill>
          <a:blip r:embed="rId2"/>
          <a:stretch>
            <a:fillRect/>
          </a:stretch>
        </p:blipFill>
        <p:spPr>
          <a:xfrm>
            <a:off x="205471" y="127451"/>
            <a:ext cx="1997419" cy="994912"/>
          </a:xfrm>
          <a:prstGeom prst="rect">
            <a:avLst/>
          </a:prstGeom>
        </p:spPr>
      </p:pic>
      <p:pic>
        <p:nvPicPr>
          <p:cNvPr id="5" name="Imagen 4">
            <a:extLst>
              <a:ext uri="{FF2B5EF4-FFF2-40B4-BE49-F238E27FC236}">
                <a16:creationId xmlns:a16="http://schemas.microsoft.com/office/drawing/2014/main" id="{2C09FE09-CBAC-4861-82EC-0D9D8223154C}"/>
              </a:ext>
            </a:extLst>
          </p:cNvPr>
          <p:cNvPicPr>
            <a:picLocks noChangeAspect="1"/>
          </p:cNvPicPr>
          <p:nvPr/>
        </p:nvPicPr>
        <p:blipFill>
          <a:blip r:embed="rId3"/>
          <a:stretch>
            <a:fillRect/>
          </a:stretch>
        </p:blipFill>
        <p:spPr>
          <a:xfrm>
            <a:off x="8840720" y="466397"/>
            <a:ext cx="3145809" cy="317019"/>
          </a:xfrm>
          <a:prstGeom prst="rect">
            <a:avLst/>
          </a:prstGeom>
        </p:spPr>
      </p:pic>
      <p:sp>
        <p:nvSpPr>
          <p:cNvPr id="3" name="Rectángulo 2">
            <a:extLst>
              <a:ext uri="{FF2B5EF4-FFF2-40B4-BE49-F238E27FC236}">
                <a16:creationId xmlns:a16="http://schemas.microsoft.com/office/drawing/2014/main" id="{5A1700C3-B166-43BB-BB11-6965B845306E}"/>
              </a:ext>
            </a:extLst>
          </p:cNvPr>
          <p:cNvSpPr/>
          <p:nvPr/>
        </p:nvSpPr>
        <p:spPr>
          <a:xfrm>
            <a:off x="973025" y="1377349"/>
            <a:ext cx="3856516" cy="646331"/>
          </a:xfrm>
          <a:prstGeom prst="rect">
            <a:avLst/>
          </a:prstGeom>
        </p:spPr>
        <p:txBody>
          <a:bodyPr wrap="square">
            <a:spAutoFit/>
          </a:bodyPr>
          <a:lstStyle/>
          <a:p>
            <a:pPr algn="just"/>
            <a:r>
              <a:rPr lang="es-CO" dirty="0"/>
              <a:t>Para Colombia, existen 2 documentos CONPES (Política Pública):</a:t>
            </a:r>
          </a:p>
        </p:txBody>
      </p:sp>
      <p:pic>
        <p:nvPicPr>
          <p:cNvPr id="2052" name="Imagen 8">
            <a:extLst>
              <a:ext uri="{FF2B5EF4-FFF2-40B4-BE49-F238E27FC236}">
                <a16:creationId xmlns:a16="http://schemas.microsoft.com/office/drawing/2014/main" id="{D801CFA3-E262-4B56-A6DD-71C52CD8EAB6}"/>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693516" y="1381106"/>
            <a:ext cx="2833688" cy="352425"/>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pic>
        <p:nvPicPr>
          <p:cNvPr id="2050" name="Imagen 10">
            <a:extLst>
              <a:ext uri="{FF2B5EF4-FFF2-40B4-BE49-F238E27FC236}">
                <a16:creationId xmlns:a16="http://schemas.microsoft.com/office/drawing/2014/main" id="{CFA5259E-92EF-43AB-B7CF-8CEB9983E454}"/>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703041" y="2393931"/>
            <a:ext cx="2816225" cy="234950"/>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pic>
        <p:nvPicPr>
          <p:cNvPr id="2051" name="Imagen 7">
            <a:extLst>
              <a:ext uri="{FF2B5EF4-FFF2-40B4-BE49-F238E27FC236}">
                <a16:creationId xmlns:a16="http://schemas.microsoft.com/office/drawing/2014/main" id="{AA201421-D19C-40CE-9A93-766DE96901D6}"/>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489941" y="1065193"/>
            <a:ext cx="2543175" cy="1019175"/>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pic>
        <p:nvPicPr>
          <p:cNvPr id="2049" name="Imagen 9">
            <a:extLst>
              <a:ext uri="{FF2B5EF4-FFF2-40B4-BE49-F238E27FC236}">
                <a16:creationId xmlns:a16="http://schemas.microsoft.com/office/drawing/2014/main" id="{F1333E4C-85CE-43F6-A0F8-9AEF4890E830}"/>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489941" y="2084368"/>
            <a:ext cx="2533650" cy="904875"/>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sp>
        <p:nvSpPr>
          <p:cNvPr id="6" name="Rectangle 5">
            <a:extLst>
              <a:ext uri="{FF2B5EF4-FFF2-40B4-BE49-F238E27FC236}">
                <a16:creationId xmlns:a16="http://schemas.microsoft.com/office/drawing/2014/main" id="{25B94C03-E158-4605-B1DB-E916178F4E15}"/>
              </a:ext>
            </a:extLst>
          </p:cNvPr>
          <p:cNvSpPr>
            <a:spLocks noChangeArrowheads="1"/>
          </p:cNvSpPr>
          <p:nvPr/>
        </p:nvSpPr>
        <p:spPr bwMode="auto">
          <a:xfrm>
            <a:off x="3738623" y="2243437"/>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CO"/>
          </a:p>
        </p:txBody>
      </p:sp>
      <p:sp>
        <p:nvSpPr>
          <p:cNvPr id="7" name="Rectangle 6">
            <a:extLst>
              <a:ext uri="{FF2B5EF4-FFF2-40B4-BE49-F238E27FC236}">
                <a16:creationId xmlns:a16="http://schemas.microsoft.com/office/drawing/2014/main" id="{7774A606-AAE4-4921-AC6D-EB4D1881BD0C}"/>
              </a:ext>
            </a:extLst>
          </p:cNvPr>
          <p:cNvSpPr>
            <a:spLocks noChangeArrowheads="1"/>
          </p:cNvSpPr>
          <p:nvPr/>
        </p:nvSpPr>
        <p:spPr bwMode="auto">
          <a:xfrm>
            <a:off x="4187886" y="2700637"/>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CO"/>
          </a:p>
        </p:txBody>
      </p:sp>
      <p:sp>
        <p:nvSpPr>
          <p:cNvPr id="9" name="Rectangle 7">
            <a:extLst>
              <a:ext uri="{FF2B5EF4-FFF2-40B4-BE49-F238E27FC236}">
                <a16:creationId xmlns:a16="http://schemas.microsoft.com/office/drawing/2014/main" id="{3AAA3F29-52ED-46CD-84FB-198A76C1505D}"/>
              </a:ext>
            </a:extLst>
          </p:cNvPr>
          <p:cNvSpPr>
            <a:spLocks noChangeArrowheads="1"/>
          </p:cNvSpPr>
          <p:nvPr/>
        </p:nvSpPr>
        <p:spPr bwMode="auto">
          <a:xfrm>
            <a:off x="4187886" y="3719812"/>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CO"/>
          </a:p>
        </p:txBody>
      </p:sp>
      <p:sp>
        <p:nvSpPr>
          <p:cNvPr id="10" name="Rectangle 8">
            <a:extLst>
              <a:ext uri="{FF2B5EF4-FFF2-40B4-BE49-F238E27FC236}">
                <a16:creationId xmlns:a16="http://schemas.microsoft.com/office/drawing/2014/main" id="{B38C315D-0E41-4846-B6AE-A7A67C04160C}"/>
              </a:ext>
            </a:extLst>
          </p:cNvPr>
          <p:cNvSpPr>
            <a:spLocks noChangeArrowheads="1"/>
          </p:cNvSpPr>
          <p:nvPr/>
        </p:nvSpPr>
        <p:spPr bwMode="auto">
          <a:xfrm>
            <a:off x="4187886" y="3719812"/>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CO"/>
          </a:p>
        </p:txBody>
      </p:sp>
      <p:sp>
        <p:nvSpPr>
          <p:cNvPr id="11" name="Rectangle 9">
            <a:extLst>
              <a:ext uri="{FF2B5EF4-FFF2-40B4-BE49-F238E27FC236}">
                <a16:creationId xmlns:a16="http://schemas.microsoft.com/office/drawing/2014/main" id="{04532533-6E32-46F5-A2C1-1F7D64146032}"/>
              </a:ext>
            </a:extLst>
          </p:cNvPr>
          <p:cNvSpPr>
            <a:spLocks noChangeArrowheads="1"/>
          </p:cNvSpPr>
          <p:nvPr/>
        </p:nvSpPr>
        <p:spPr bwMode="auto">
          <a:xfrm>
            <a:off x="4187886" y="4624687"/>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CO"/>
          </a:p>
        </p:txBody>
      </p:sp>
      <p:sp>
        <p:nvSpPr>
          <p:cNvPr id="12" name="Rectángulo 11">
            <a:extLst>
              <a:ext uri="{FF2B5EF4-FFF2-40B4-BE49-F238E27FC236}">
                <a16:creationId xmlns:a16="http://schemas.microsoft.com/office/drawing/2014/main" id="{56DB20C5-554D-4A3A-B2EA-8C06F7564CDD}"/>
              </a:ext>
            </a:extLst>
          </p:cNvPr>
          <p:cNvSpPr/>
          <p:nvPr/>
        </p:nvSpPr>
        <p:spPr>
          <a:xfrm>
            <a:off x="528809" y="3810303"/>
            <a:ext cx="10532125" cy="1857368"/>
          </a:xfrm>
          <a:prstGeom prst="rect">
            <a:avLst/>
          </a:prstGeom>
        </p:spPr>
        <p:txBody>
          <a:bodyPr wrap="square">
            <a:spAutoFit/>
          </a:bodyPr>
          <a:lstStyle/>
          <a:p>
            <a:pPr marL="449580" indent="1270" algn="just">
              <a:lnSpc>
                <a:spcPct val="107000"/>
              </a:lnSpc>
              <a:spcAft>
                <a:spcPts val="0"/>
              </a:spcAft>
            </a:pPr>
            <a:r>
              <a:rPr lang="es-CO" dirty="0">
                <a:solidFill>
                  <a:schemeClr val="bg1"/>
                </a:solidFill>
                <a:ea typeface="Calibri" panose="020F0502020204030204" pitchFamily="34" charset="0"/>
                <a:cs typeface="Times New Roman" panose="02020603050405020304" pitchFamily="18" charset="0"/>
              </a:rPr>
              <a:t>En este último documento CONPES, el país propone migrar del modelo de producción y consumo lineal (MPCL) a un modelo Economía Circular (MEC), teniendo en cuenta además que la gestión integral de residuos sólidos en Colombia, es prestación de un servicio público domiciliario (Ley 142 de 1994, Decreto 1077 de 2015) que tiene un alto componente de vigilancia y control en cabeza de la SSPD y de regulación, en cabeza de la CRA, este último, por medio de incentivos, tiene la función de incidir sobre las decisiones técnicas de los operadores para que se cumplan los objetivos y metas de la Política Pública Nacional.</a:t>
            </a:r>
            <a:endParaRPr lang="es-CO" sz="1600" dirty="0">
              <a:solidFill>
                <a:schemeClr val="bg1"/>
              </a:solidFill>
              <a:effectLst/>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27707496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D876B36-C770-4D4C-9278-7D9242C50465}"/>
              </a:ext>
            </a:extLst>
          </p:cNvPr>
          <p:cNvSpPr>
            <a:spLocks noGrp="1"/>
          </p:cNvSpPr>
          <p:nvPr>
            <p:ph type="ctrTitle"/>
          </p:nvPr>
        </p:nvSpPr>
        <p:spPr>
          <a:xfrm>
            <a:off x="484321" y="1612986"/>
            <a:ext cx="9144000" cy="687166"/>
          </a:xfrm>
        </p:spPr>
        <p:txBody>
          <a:bodyPr>
            <a:noAutofit/>
          </a:bodyPr>
          <a:lstStyle/>
          <a:p>
            <a:pPr marL="1143000" lvl="0" indent="-1143000" algn="l">
              <a:buFont typeface="+mj-lt"/>
              <a:buAutoNum type="arabicPeriod" startAt="2"/>
            </a:pPr>
            <a:r>
              <a:rPr lang="es-CO" sz="4000" b="1" dirty="0"/>
              <a:t>Objetivos</a:t>
            </a:r>
            <a:endParaRPr lang="es-CO" sz="4000" dirty="0"/>
          </a:p>
        </p:txBody>
      </p:sp>
      <p:sp>
        <p:nvSpPr>
          <p:cNvPr id="3" name="Subtítulo 2">
            <a:extLst>
              <a:ext uri="{FF2B5EF4-FFF2-40B4-BE49-F238E27FC236}">
                <a16:creationId xmlns:a16="http://schemas.microsoft.com/office/drawing/2014/main" id="{F2F20AB3-42FC-4373-AE30-A9D7E20A2C0E}"/>
              </a:ext>
            </a:extLst>
          </p:cNvPr>
          <p:cNvSpPr>
            <a:spLocks noGrp="1"/>
          </p:cNvSpPr>
          <p:nvPr>
            <p:ph type="subTitle" idx="1"/>
          </p:nvPr>
        </p:nvSpPr>
        <p:spPr>
          <a:xfrm>
            <a:off x="1093381" y="3266690"/>
            <a:ext cx="10005237" cy="2932091"/>
          </a:xfrm>
        </p:spPr>
        <p:txBody>
          <a:bodyPr>
            <a:noAutofit/>
          </a:bodyPr>
          <a:lstStyle/>
          <a:p>
            <a:pPr algn="just"/>
            <a:r>
              <a:rPr lang="es-CO" sz="1800" b="1" dirty="0">
                <a:solidFill>
                  <a:schemeClr val="bg1"/>
                </a:solidFill>
              </a:rPr>
              <a:t>General</a:t>
            </a:r>
          </a:p>
          <a:p>
            <a:pPr marL="285750" indent="-285750" algn="just">
              <a:buFont typeface="Arial" panose="020B0604020202020204" pitchFamily="34" charset="0"/>
              <a:buChar char="•"/>
            </a:pPr>
            <a:r>
              <a:rPr lang="es-CO" sz="1800" cap="none" dirty="0">
                <a:solidFill>
                  <a:schemeClr val="bg1"/>
                </a:solidFill>
              </a:rPr>
              <a:t>Realizar un análisis normativo y regulatorio que permita identificar los objetivos, metas y mecanismos de remuneración e incentivos con los que cuenta actualmente el país en materia de gestión integral de residuos sólidos</a:t>
            </a:r>
            <a:r>
              <a:rPr lang="es-CO" sz="1800" dirty="0">
                <a:solidFill>
                  <a:schemeClr val="bg1"/>
                </a:solidFill>
              </a:rPr>
              <a:t>.</a:t>
            </a:r>
          </a:p>
          <a:p>
            <a:pPr algn="just"/>
            <a:r>
              <a:rPr lang="es-CO" sz="1800" dirty="0">
                <a:solidFill>
                  <a:schemeClr val="bg1"/>
                </a:solidFill>
              </a:rPr>
              <a:t> </a:t>
            </a:r>
          </a:p>
          <a:p>
            <a:pPr algn="just"/>
            <a:r>
              <a:rPr lang="es-CO" sz="1800" b="1" dirty="0">
                <a:solidFill>
                  <a:schemeClr val="bg1"/>
                </a:solidFill>
              </a:rPr>
              <a:t>Específicos</a:t>
            </a:r>
          </a:p>
          <a:p>
            <a:pPr marL="285750" indent="-285750" algn="just">
              <a:buFont typeface="Arial" panose="020B0604020202020204" pitchFamily="34" charset="0"/>
              <a:buChar char="•"/>
            </a:pPr>
            <a:r>
              <a:rPr lang="es-CO" sz="1800" cap="none" dirty="0">
                <a:solidFill>
                  <a:schemeClr val="bg1"/>
                </a:solidFill>
              </a:rPr>
              <a:t>Analizar los objetivos y metas trazadas por el país en la agenda nacional e internacional de la gestión integral de residuos sólidos, por medio de una revisión bibliográfica de los documentos expedidos por las autoridades competentes.</a:t>
            </a:r>
          </a:p>
          <a:p>
            <a:pPr algn="just"/>
            <a:endParaRPr lang="es-CO" sz="1800" dirty="0">
              <a:solidFill>
                <a:schemeClr val="bg1"/>
              </a:solidFill>
            </a:endParaRPr>
          </a:p>
          <a:p>
            <a:pPr marL="457200" indent="-457200" algn="just">
              <a:buFont typeface="+mj-lt"/>
              <a:buAutoNum type="arabicPeriod"/>
            </a:pPr>
            <a:endParaRPr lang="es-CO" sz="1800" dirty="0">
              <a:solidFill>
                <a:schemeClr val="bg1"/>
              </a:solidFill>
            </a:endParaRPr>
          </a:p>
          <a:p>
            <a:pPr marL="457200" indent="-457200" algn="just">
              <a:buFont typeface="+mj-lt"/>
              <a:buAutoNum type="arabicPeriod"/>
            </a:pPr>
            <a:endParaRPr lang="es-CO" sz="1800" dirty="0">
              <a:solidFill>
                <a:schemeClr val="bg1"/>
              </a:solidFill>
            </a:endParaRPr>
          </a:p>
        </p:txBody>
      </p:sp>
      <p:pic>
        <p:nvPicPr>
          <p:cNvPr id="4" name="Imagen 3">
            <a:extLst>
              <a:ext uri="{FF2B5EF4-FFF2-40B4-BE49-F238E27FC236}">
                <a16:creationId xmlns:a16="http://schemas.microsoft.com/office/drawing/2014/main" id="{C840FCED-5373-4917-9F7F-9D0BAB14BE43}"/>
              </a:ext>
            </a:extLst>
          </p:cNvPr>
          <p:cNvPicPr>
            <a:picLocks noChangeAspect="1"/>
          </p:cNvPicPr>
          <p:nvPr/>
        </p:nvPicPr>
        <p:blipFill>
          <a:blip r:embed="rId2"/>
          <a:stretch>
            <a:fillRect/>
          </a:stretch>
        </p:blipFill>
        <p:spPr>
          <a:xfrm>
            <a:off x="205471" y="127451"/>
            <a:ext cx="1997419" cy="994912"/>
          </a:xfrm>
          <a:prstGeom prst="rect">
            <a:avLst/>
          </a:prstGeom>
        </p:spPr>
      </p:pic>
      <p:pic>
        <p:nvPicPr>
          <p:cNvPr id="5" name="Imagen 4">
            <a:extLst>
              <a:ext uri="{FF2B5EF4-FFF2-40B4-BE49-F238E27FC236}">
                <a16:creationId xmlns:a16="http://schemas.microsoft.com/office/drawing/2014/main" id="{2C09FE09-CBAC-4861-82EC-0D9D8223154C}"/>
              </a:ext>
            </a:extLst>
          </p:cNvPr>
          <p:cNvPicPr>
            <a:picLocks noChangeAspect="1"/>
          </p:cNvPicPr>
          <p:nvPr/>
        </p:nvPicPr>
        <p:blipFill>
          <a:blip r:embed="rId3"/>
          <a:stretch>
            <a:fillRect/>
          </a:stretch>
        </p:blipFill>
        <p:spPr>
          <a:xfrm>
            <a:off x="8840720" y="466397"/>
            <a:ext cx="3145809" cy="317019"/>
          </a:xfrm>
          <a:prstGeom prst="rect">
            <a:avLst/>
          </a:prstGeom>
        </p:spPr>
      </p:pic>
    </p:spTree>
    <p:extLst>
      <p:ext uri="{BB962C8B-B14F-4D97-AF65-F5344CB8AC3E}">
        <p14:creationId xmlns:p14="http://schemas.microsoft.com/office/powerpoint/2010/main" val="2040990034"/>
      </p:ext>
    </p:extLst>
  </p:cSld>
  <p:clrMapOvr>
    <a:masterClrMapping/>
  </p:clrMapOvr>
</p:sld>
</file>

<file path=ppt/theme/theme1.xml><?xml version="1.0" encoding="utf-8"?>
<a:theme xmlns:a="http://schemas.openxmlformats.org/drawingml/2006/main" name="Dividendo">
  <a:themeElements>
    <a:clrScheme name="Dividendo">
      <a:dk1>
        <a:sysClr val="windowText" lastClr="000000"/>
      </a:dk1>
      <a:lt1>
        <a:sysClr val="window" lastClr="FFFFFF"/>
      </a:lt1>
      <a:dk2>
        <a:srgbClr val="3D3D3D"/>
      </a:dk2>
      <a:lt2>
        <a:srgbClr val="EBEBEB"/>
      </a:lt2>
      <a:accent1>
        <a:srgbClr val="1A3260"/>
      </a:accent1>
      <a:accent2>
        <a:srgbClr val="4590B8"/>
      </a:accent2>
      <a:accent3>
        <a:srgbClr val="45CBE8"/>
      </a:accent3>
      <a:accent4>
        <a:srgbClr val="969FA7"/>
      </a:accent4>
      <a:accent5>
        <a:srgbClr val="A2C777"/>
      </a:accent5>
      <a:accent6>
        <a:srgbClr val="42955F"/>
      </a:accent6>
      <a:hlink>
        <a:srgbClr val="828282"/>
      </a:hlink>
      <a:folHlink>
        <a:srgbClr val="A5A5A5"/>
      </a:folHlink>
    </a:clrScheme>
    <a:fontScheme name="Dividendo">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Dividendo">
      <a:fillStyleLst>
        <a:solidFill>
          <a:schemeClr val="phClr"/>
        </a:solidFill>
        <a:gradFill rotWithShape="1">
          <a:gsLst>
            <a:gs pos="0">
              <a:schemeClr val="phClr">
                <a:tint val="68000"/>
                <a:alpha val="90000"/>
                <a:lumMod val="100000"/>
              </a:schemeClr>
            </a:gs>
            <a:gs pos="100000">
              <a:schemeClr val="phClr">
                <a:tint val="90000"/>
                <a:lumMod val="95000"/>
              </a:schemeClr>
            </a:gs>
          </a:gsLst>
          <a:lin ang="5400000" scaled="1"/>
        </a:gradFill>
        <a:gradFill rotWithShape="1">
          <a:gsLst>
            <a:gs pos="0">
              <a:schemeClr val="phClr">
                <a:tint val="98000"/>
                <a:lumMod val="110000"/>
              </a:schemeClr>
            </a:gs>
            <a:gs pos="84000">
              <a:schemeClr val="phClr">
                <a:shade val="90000"/>
                <a:lumMod val="88000"/>
              </a:schemeClr>
            </a:gs>
          </a:gsLst>
          <a:lin ang="5400000" scaled="0"/>
        </a:gradFill>
      </a:fillStyleLst>
      <a:lnStyleLst>
        <a:ln w="12700" cap="rnd" cmpd="sng" algn="ctr">
          <a:solidFill>
            <a:schemeClr val="phClr">
              <a:lumMod val="90000"/>
            </a:schemeClr>
          </a:solidFill>
          <a:prstDash val="solid"/>
        </a:ln>
        <a:ln w="22225"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55000"/>
              </a:srgbClr>
            </a:outerShdw>
          </a:effectLst>
        </a:effectStyle>
        <a:effectStyle>
          <a:effectLst>
            <a:outerShdw blurRad="88900" dist="38100" dir="5040000" rotWithShape="0">
              <a:srgbClr val="000000">
                <a:alpha val="60000"/>
              </a:srgbClr>
            </a:outerShdw>
          </a:effectLst>
          <a:scene3d>
            <a:camera prst="orthographicFront">
              <a:rot lat="0" lon="0" rev="0"/>
            </a:camera>
            <a:lightRig rig="threePt" dir="tl">
              <a:rot lat="0" lon="0" rev="1200000"/>
            </a:lightRig>
          </a:scene3d>
          <a:sp3d>
            <a:bevelT w="38100" h="50800"/>
          </a:sp3d>
        </a:effectStyle>
      </a:effectStyleLst>
      <a:bgFillStyleLst>
        <a:solidFill>
          <a:schemeClr val="phClr"/>
        </a:solidFill>
        <a:gradFill rotWithShape="1">
          <a:gsLst>
            <a:gs pos="0">
              <a:schemeClr val="phClr">
                <a:tint val="90000"/>
                <a:lumMod val="110000"/>
              </a:schemeClr>
            </a:gs>
            <a:gs pos="88000">
              <a:schemeClr val="phClr">
                <a:shade val="94000"/>
                <a:satMod val="110000"/>
                <a:lumMod val="88000"/>
              </a:schemeClr>
            </a:gs>
          </a:gsLst>
          <a:lin ang="5400000" scaled="0"/>
        </a:gradFill>
        <a:gradFill rotWithShape="1">
          <a:gsLst>
            <a:gs pos="0">
              <a:schemeClr val="phClr">
                <a:tint val="90000"/>
                <a:lumMod val="110000"/>
              </a:schemeClr>
            </a:gs>
            <a:gs pos="100000">
              <a:schemeClr val="phClr">
                <a:shade val="98000"/>
                <a:satMod val="110000"/>
                <a:lumMod val="8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Dividend" id="{9697A71B-4AB7-4A1A-BD5B-BB2D22835B57}" vid="{66F1C100-1D2B-4BEA-AD01-C4F230B3B965}"/>
    </a:ext>
  </a:extLst>
</a:theme>
</file>

<file path=docProps/app.xml><?xml version="1.0" encoding="utf-8"?>
<Properties xmlns="http://schemas.openxmlformats.org/officeDocument/2006/extended-properties" xmlns:vt="http://schemas.openxmlformats.org/officeDocument/2006/docPropsVTypes">
  <Template>TM03457464[[fn=Dividendo]]</Template>
  <TotalTime>356</TotalTime>
  <Words>4624</Words>
  <Application>Microsoft Office PowerPoint</Application>
  <PresentationFormat>Panorámica</PresentationFormat>
  <Paragraphs>278</Paragraphs>
  <Slides>48</Slides>
  <Notes>0</Notes>
  <HiddenSlides>0</HiddenSlides>
  <MMClips>0</MMClips>
  <ScaleCrop>false</ScaleCrop>
  <HeadingPairs>
    <vt:vector size="6" baseType="variant">
      <vt:variant>
        <vt:lpstr>Fuentes usadas</vt:lpstr>
      </vt:variant>
      <vt:variant>
        <vt:i4>4</vt:i4>
      </vt:variant>
      <vt:variant>
        <vt:lpstr>Tema</vt:lpstr>
      </vt:variant>
      <vt:variant>
        <vt:i4>1</vt:i4>
      </vt:variant>
      <vt:variant>
        <vt:lpstr>Títulos de diapositiva</vt:lpstr>
      </vt:variant>
      <vt:variant>
        <vt:i4>48</vt:i4>
      </vt:variant>
    </vt:vector>
  </HeadingPairs>
  <TitlesOfParts>
    <vt:vector size="53" baseType="lpstr">
      <vt:lpstr>Arial</vt:lpstr>
      <vt:lpstr>Calibri</vt:lpstr>
      <vt:lpstr>Gill Sans MT</vt:lpstr>
      <vt:lpstr>Wingdings 2</vt:lpstr>
      <vt:lpstr>Dividendo</vt:lpstr>
      <vt:lpstr>RESÚMEN EJECUTIVO TRABAJO DE GRADO MAESTRÍA EN ECONOMÍA APLICADA</vt:lpstr>
      <vt:lpstr>Análisis y propuesta para EL DINAMISMO de incentivos económicos que promuevan la economía circular en materia de residuos sólidos en Colombia.</vt:lpstr>
      <vt:lpstr>Planteamiento del Problema</vt:lpstr>
      <vt:lpstr>Presentación de PowerPoint</vt:lpstr>
      <vt:lpstr>Presentación de PowerPoint</vt:lpstr>
      <vt:lpstr>Presentación de PowerPoint</vt:lpstr>
      <vt:lpstr>Presentación de PowerPoint</vt:lpstr>
      <vt:lpstr>Presentación de PowerPoint</vt:lpstr>
      <vt:lpstr>Objetivos</vt:lpstr>
      <vt:lpstr>Presentación de PowerPoint</vt:lpstr>
      <vt:lpstr>CONTENIDO GENERAL DEL Marco Teórico</vt:lpstr>
      <vt:lpstr>Marco Teórico</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Asumiendo que:  Respecto a la gestión integral de residuos sólidos, en Colombia existen múltiples compromisos derivados principalmente de los tratados internacionales (convención marco de las naciones unidas sobre cambio climático y objetivos del desarrollo sostenible) compromisos que originaron la expedición del Documento CONPES 3874 de 2016   Se encuentra que:  Las Empresas de Servicios Públicos como Agentes Económicos maximizan permanente su beneficio, de tal forma, que si el incentivo creado por el regulador (CRA) para migrar al MEC no es mayor al incentivo para quedarse en el MPCL, este agente no lo hará y por ende, no se cumplen los objetivos y metas trazados por el país en el CONPES 3874 de 2016.  </vt:lpstr>
      <vt:lpstr>Metodología.</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6. Conclusiones.</vt:lpstr>
      <vt:lpstr>Presentación de PowerPoint</vt:lpstr>
      <vt:lpstr>Considero que la identificación de la internalización de los costos ambientales como incentivo a la reincoporación de los residuos a la cadena productiva es acertada. no obstante, la internalización puede proponerse de varias maneras, entre ellas, en el precio o tarifa y no veo clara la propuesta nueva en el trabajo.   La internalización de los Costos Ambientales ya la viene trabajando la Comisión de Regulación de Agua Potable y Saneamiento Básico – CRA desde hace aproximadamente un año, de hecho, en la Agenda Regulatoria Indicativa 2020 se tiene previsto el Análisis de Impacto Normativo de este proyecto para el Semestre I-2020. De esta manera, en el desarrollo del trabajo de grado se optó por buscar otra alternativa de incentivos.</vt:lpstr>
      <vt:lpstr>En el caso expuesto, el alumno propone una metodología para financiar los proyectos a través de los mercados de carbono pero este mecanismo hace parte hoy de la institucionalidad del sector; el aporte del trabajo de grado que logro percibir es la estimación de la reducción de emisiones de gases efecto invernadero y su financiación a partir de la venta de activos verdes actuales, no algo adicional que cierre la viabilidad de estos proyectos.   El mecanismo de incentivos, en la forma en cómo se propone en el trabajo, no hace parte de la institucionalidad del sector. Lo que existe hoy en el sector son unos mercados más enfocados al incentivo de utilización de energías limpias, captación de GEI y al “reciclaje” de carbono en sitios de disposición final. Es evidente que no existe un mecanismo que mida la eficiencia de las decisiones de un prestador del servicio público de aseo en términos de toda la cadena de valor del servicio. Por su parte, el cierre económico de los proyectos también debe analizarse en términos de los Costos Evitados de Prestación.</vt:lpstr>
      <vt:lpstr>Hay asuntos tan importantes como la consecución de lotes o cambios de ordenamiento territorial que no se tocan en el trabajo y que pueden en un futuro próximo motivar proyectos de valorización de residuos; considero que es una omisión relevante al momento de enfocar el esquema de incentivos desde la mirada de más recursos de capital.   “…Por otro lado, de acuerdo con la evaluación realizada por el Ministerio de Vivienda, Ciudad y Territorio (2015) a los Planes de Ordenamiento Territorial, el 32% de los planes de ordenamiento territorial definió el perímetro de suelo urbano sin considerar la provisión de servicios públicos y el 34% definió suelos de expansión sin establecer restricciones de uso, densidad y garantía de servicios públicos” Fuente: CONPES 3874 de 2016</vt:lpstr>
      <vt:lpstr>La hipótesis es muy potente pero no orienta el trabajo; además, siento que las conclusiones no corresponden a su desarrollo.  Comparto que una especulación bien encaminada es suponer que la oferta no se va a mover de su comodidad actual si no hay un nuevo incentivo.      Considero que sí la orienta, ya que en el paradigma “Estructura-Conducta-Desempeño” se entiende que los resultados de una industria (que podrían ser considerados como los beneficios potenciales para los consumidores y la sociedad como un todo) están determinados por la conducta de las empresas dentro de las fronteras de esta industria, que de hecho depende de la estructura del mercado.</vt:lpstr>
      <vt:lpstr>    El alumno no considera que la valorización de residuos puede implicar reducción de ingresos para los dueños de rellenos sanitarios y que, teniendo en cuenta que hay que mantenerlos para los rechazos y contingencias en dado caso, hay que abordar el tema necesariamente a la par con la internalización de costos ambientales para que un proyecto de valorización no genere un costo social o no implique un riesgo al desarrollo futuro de infraestructura.           </vt:lpstr>
      <vt:lpstr>         Hay un punto que siento que es fundamental y es exponer en el trabajo de grado que no en todos los territorios deben imponerse esquemas de incentivos en el mismo momento y que hay sociedades que tienen asuntos de emisiones o de vectores de otras fuentes más importantes y deben ser prioridad. Es decir, el alumno no reflexiona sobre lo siguiente: ¿si deberían desviarse recursos a la valorización de residuos en municipios en los que hay externalidades aun más negativas de otras industrias o de las mismas, en los que no hay agua potable por ejemplo?   El objetivo primordial del proyecto, es generar incentivos para el cambio de hábitos en el esquema tradicional de prestación del servicio público de aseo en Colombia, esquema que se ha venido utilizando por más de 30 años. El cambio de hábitos implica un cambio en la concepción del modelo de producción y consumo lineal y migración hacia el modelo de economía circular el cual siempre se traducirá en una menor medición de huella de carbono, es precisamente en este resultado final que se propone el modelo de incentivos</vt:lpstr>
      <vt:lpstr>Presentación de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Y ANÁLISIS DE ARTÍCULO</dc:title>
  <dc:creator>Edilberto Guevara Castaño</dc:creator>
  <cp:lastModifiedBy>Edilberto Guevara Castaño</cp:lastModifiedBy>
  <cp:revision>46</cp:revision>
  <dcterms:created xsi:type="dcterms:W3CDTF">2018-11-21T17:46:53Z</dcterms:created>
  <dcterms:modified xsi:type="dcterms:W3CDTF">2020-03-12T02:41:20Z</dcterms:modified>
</cp:coreProperties>
</file>