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theme/themeOverride1.xml" ContentType="application/vnd.openxmlformats-officedocument.themeOverr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76" r:id="rId3"/>
    <p:sldId id="277" r:id="rId4"/>
    <p:sldId id="278" r:id="rId5"/>
    <p:sldId id="260" r:id="rId6"/>
    <p:sldId id="258" r:id="rId7"/>
    <p:sldId id="279" r:id="rId8"/>
    <p:sldId id="280" r:id="rId9"/>
    <p:sldId id="264" r:id="rId10"/>
    <p:sldId id="257" r:id="rId11"/>
    <p:sldId id="267" r:id="rId12"/>
    <p:sldId id="266" r:id="rId13"/>
    <p:sldId id="283" r:id="rId14"/>
    <p:sldId id="268" r:id="rId15"/>
    <p:sldId id="270" r:id="rId16"/>
    <p:sldId id="271" r:id="rId17"/>
    <p:sldId id="272" r:id="rId18"/>
    <p:sldId id="274" r:id="rId19"/>
    <p:sldId id="281" r:id="rId20"/>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7E"/>
    <a:srgbClr val="0000C4"/>
    <a:srgbClr val="000066"/>
    <a:srgbClr val="09017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2C8C85-51F0-491E-9774-3900AFEF0FD7}" styleName="Estilo claro 2 - Acento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FD0F851-EC5A-4D38-B0AD-8093EC10F338}" styleName="Estilo claro 1 - Acento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93D81CF-94F2-401A-BA57-92F5A7B2D0C5}" styleName="Estilo medio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E269D01E-BC32-4049-B463-5C60D7B0CCD2}" styleName="Estilo temático 2 - Énfasis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8" d="100"/>
          <a:sy n="68" d="100"/>
        </p:scale>
        <p:origin x="79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F:\Dropbox\Trabajo%20de%20grado%20MAF\TESIS\COLCAP_ACCIONES\ESTADISTICO%20J%20-%20MMERCADO.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scatterChart>
        <c:scatterStyle val="lineMarker"/>
        <c:varyColors val="0"/>
        <c:ser>
          <c:idx val="0"/>
          <c:order val="0"/>
          <c:tx>
            <c:strRef>
              <c:f>'TABLA DE DATOS'!$U$1</c:f>
              <c:strCache>
                <c:ptCount val="1"/>
                <c:pt idx="0">
                  <c:v>VOLATILIDAD</c:v>
                </c:pt>
              </c:strCache>
            </c:strRef>
          </c:tx>
          <c:spPr>
            <a:ln w="19050" cap="rnd">
              <a:solidFill>
                <a:schemeClr val="bg1"/>
              </a:solidFill>
              <a:round/>
            </a:ln>
            <a:effectLst/>
          </c:spPr>
          <c:marker>
            <c:symbol val="none"/>
          </c:marker>
          <c:xVal>
            <c:numRef>
              <c:f>'TABLA DE DATOS'!$S$2:$S$32</c:f>
              <c:numCache>
                <c:formatCode>General</c:formatCode>
                <c:ptCount val="31"/>
                <c:pt idx="0">
                  <c:v>-15</c:v>
                </c:pt>
                <c:pt idx="1">
                  <c:v>-14</c:v>
                </c:pt>
                <c:pt idx="2">
                  <c:v>-13</c:v>
                </c:pt>
                <c:pt idx="3">
                  <c:v>-12</c:v>
                </c:pt>
                <c:pt idx="4">
                  <c:v>-11</c:v>
                </c:pt>
                <c:pt idx="5">
                  <c:v>-10</c:v>
                </c:pt>
                <c:pt idx="6">
                  <c:v>-9</c:v>
                </c:pt>
                <c:pt idx="7">
                  <c:v>-8</c:v>
                </c:pt>
                <c:pt idx="8">
                  <c:v>-7</c:v>
                </c:pt>
                <c:pt idx="9">
                  <c:v>-6</c:v>
                </c:pt>
                <c:pt idx="10">
                  <c:v>-5</c:v>
                </c:pt>
                <c:pt idx="11">
                  <c:v>-4</c:v>
                </c:pt>
                <c:pt idx="12">
                  <c:v>-3</c:v>
                </c:pt>
                <c:pt idx="13">
                  <c:v>-2</c:v>
                </c:pt>
                <c:pt idx="14">
                  <c:v>-1</c:v>
                </c:pt>
                <c:pt idx="15">
                  <c:v>0</c:v>
                </c:pt>
                <c:pt idx="16">
                  <c:v>1</c:v>
                </c:pt>
                <c:pt idx="17">
                  <c:v>2</c:v>
                </c:pt>
                <c:pt idx="18">
                  <c:v>3</c:v>
                </c:pt>
                <c:pt idx="19">
                  <c:v>4</c:v>
                </c:pt>
                <c:pt idx="20">
                  <c:v>5</c:v>
                </c:pt>
                <c:pt idx="21">
                  <c:v>6</c:v>
                </c:pt>
                <c:pt idx="22">
                  <c:v>7</c:v>
                </c:pt>
                <c:pt idx="23">
                  <c:v>8</c:v>
                </c:pt>
                <c:pt idx="24">
                  <c:v>9</c:v>
                </c:pt>
                <c:pt idx="25">
                  <c:v>10</c:v>
                </c:pt>
                <c:pt idx="26">
                  <c:v>11</c:v>
                </c:pt>
                <c:pt idx="27">
                  <c:v>12</c:v>
                </c:pt>
                <c:pt idx="28">
                  <c:v>13</c:v>
                </c:pt>
                <c:pt idx="29">
                  <c:v>14</c:v>
                </c:pt>
                <c:pt idx="30">
                  <c:v>15</c:v>
                </c:pt>
              </c:numCache>
            </c:numRef>
          </c:xVal>
          <c:yVal>
            <c:numRef>
              <c:f>'TABLA DE DATOS'!$U$2:$U$32</c:f>
              <c:numCache>
                <c:formatCode>General</c:formatCode>
                <c:ptCount val="31"/>
                <c:pt idx="0">
                  <c:v>6.4290138024999985E-2</c:v>
                </c:pt>
                <c:pt idx="1">
                  <c:v>0.12293508564100002</c:v>
                </c:pt>
                <c:pt idx="2">
                  <c:v>1.0925496530009999</c:v>
                </c:pt>
                <c:pt idx="3">
                  <c:v>9.9032352250000011E-3</c:v>
                </c:pt>
                <c:pt idx="4">
                  <c:v>1.6842510973690001</c:v>
                </c:pt>
                <c:pt idx="5">
                  <c:v>0.64362913022500001</c:v>
                </c:pt>
                <c:pt idx="6">
                  <c:v>2.0158973513289999</c:v>
                </c:pt>
                <c:pt idx="7">
                  <c:v>0.19431521934399998</c:v>
                </c:pt>
                <c:pt idx="8">
                  <c:v>2.5660836099999993E-4</c:v>
                </c:pt>
                <c:pt idx="9">
                  <c:v>1.9016934023609999</c:v>
                </c:pt>
                <c:pt idx="10">
                  <c:v>8.7202089999999996E-6</c:v>
                </c:pt>
                <c:pt idx="11">
                  <c:v>0.97493111299599999</c:v>
                </c:pt>
                <c:pt idx="12">
                  <c:v>2.7237960999999996E-5</c:v>
                </c:pt>
                <c:pt idx="13">
                  <c:v>1.5384135475840002</c:v>
                </c:pt>
                <c:pt idx="14">
                  <c:v>0.22524895681600002</c:v>
                </c:pt>
                <c:pt idx="15">
                  <c:v>0.13353177640000002</c:v>
                </c:pt>
                <c:pt idx="16">
                  <c:v>0.91496494544399998</c:v>
                </c:pt>
                <c:pt idx="17">
                  <c:v>2.4703037584</c:v>
                </c:pt>
                <c:pt idx="18">
                  <c:v>0.54651717582400006</c:v>
                </c:pt>
                <c:pt idx="19">
                  <c:v>0.211407763681</c:v>
                </c:pt>
                <c:pt idx="20">
                  <c:v>0.38299760142399997</c:v>
                </c:pt>
                <c:pt idx="21">
                  <c:v>0.115516375129</c:v>
                </c:pt>
                <c:pt idx="22">
                  <c:v>0.21673307811600001</c:v>
                </c:pt>
                <c:pt idx="23">
                  <c:v>2.4706495488999995E-2</c:v>
                </c:pt>
                <c:pt idx="24">
                  <c:v>0.12509520134400001</c:v>
                </c:pt>
                <c:pt idx="25">
                  <c:v>2.4921042496000002E-2</c:v>
                </c:pt>
                <c:pt idx="26">
                  <c:v>0.32667740424899999</c:v>
                </c:pt>
                <c:pt idx="27">
                  <c:v>6.5074989604000003E-2</c:v>
                </c:pt>
                <c:pt idx="28">
                  <c:v>2.40374016E-4</c:v>
                </c:pt>
                <c:pt idx="29">
                  <c:v>0.38060509262400005</c:v>
                </c:pt>
                <c:pt idx="30">
                  <c:v>0.51028735033599992</c:v>
                </c:pt>
              </c:numCache>
            </c:numRef>
          </c:yVal>
          <c:smooth val="0"/>
          <c:extLst>
            <c:ext xmlns:c16="http://schemas.microsoft.com/office/drawing/2014/chart" uri="{C3380CC4-5D6E-409C-BE32-E72D297353CC}">
              <c16:uniqueId val="{00000000-0248-4D34-906E-BE9B92F9A468}"/>
            </c:ext>
          </c:extLst>
        </c:ser>
        <c:dLbls>
          <c:showLegendKey val="0"/>
          <c:showVal val="0"/>
          <c:showCatName val="0"/>
          <c:showSerName val="0"/>
          <c:showPercent val="0"/>
          <c:showBubbleSize val="0"/>
        </c:dLbls>
        <c:axId val="303443688"/>
        <c:axId val="303444080"/>
      </c:scatterChart>
      <c:valAx>
        <c:axId val="303443688"/>
        <c:scaling>
          <c:orientation val="minMax"/>
          <c:max val="15"/>
          <c:min val="-15"/>
        </c:scaling>
        <c:delete val="0"/>
        <c:axPos val="b"/>
        <c:majorGridlines>
          <c:spPr>
            <a:ln w="9525" cap="flat" cmpd="sng" algn="ctr">
              <a:noFill/>
              <a:round/>
            </a:ln>
            <a:effectLst/>
          </c:spPr>
        </c:majorGridlines>
        <c:numFmt formatCode="General" sourceLinked="1"/>
        <c:majorTickMark val="none"/>
        <c:minorTickMark val="none"/>
        <c:tickLblPos val="nextTo"/>
        <c:spPr>
          <a:noFill/>
          <a:ln w="9525" cap="flat" cmpd="sng" algn="ctr">
            <a:solidFill>
              <a:schemeClr val="bg1"/>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es-CO"/>
          </a:p>
        </c:txPr>
        <c:crossAx val="303444080"/>
        <c:crosses val="autoZero"/>
        <c:crossBetween val="midCat"/>
      </c:valAx>
      <c:valAx>
        <c:axId val="303444080"/>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w="9525" cap="flat" cmpd="sng" algn="ctr">
            <a:solidFill>
              <a:schemeClr val="bg1"/>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es-CO"/>
          </a:p>
        </c:txPr>
        <c:crossAx val="303443688"/>
        <c:crosses val="autoZero"/>
        <c:crossBetween val="midCat"/>
      </c:valAx>
      <c:spPr>
        <a:noFill/>
        <a:ln>
          <a:noFill/>
        </a:ln>
        <a:effectLst/>
      </c:spPr>
    </c:plotArea>
    <c:plotVisOnly val="1"/>
    <c:dispBlanksAs val="gap"/>
    <c:showDLblsOverMax val="0"/>
    <c:extLst/>
  </c:chart>
  <c:spPr>
    <a:noFill/>
    <a:ln>
      <a:noFill/>
    </a:ln>
    <a:effectLst/>
  </c:spPr>
  <c:txPr>
    <a:bodyPr/>
    <a:lstStyle/>
    <a:p>
      <a:pPr>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diagrams/_rels/drawing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D1873BC-ED65-420E-A641-A641A8063F4E}" type="doc">
      <dgm:prSet loTypeId="urn:microsoft.com/office/officeart/2005/8/layout/hProcess10" loCatId="picture" qsTypeId="urn:microsoft.com/office/officeart/2005/8/quickstyle/3d3" qsCatId="3D" csTypeId="urn:microsoft.com/office/officeart/2005/8/colors/colorful4" csCatId="colorful" phldr="1"/>
      <dgm:spPr/>
      <dgm:t>
        <a:bodyPr/>
        <a:lstStyle/>
        <a:p>
          <a:endParaRPr lang="es-ES"/>
        </a:p>
      </dgm:t>
    </dgm:pt>
    <dgm:pt modelId="{361261DE-D441-4622-A7AA-500946C4CEB3}">
      <dgm:prSet phldrT="[Texto]"/>
      <dgm:spPr/>
      <dgm:t>
        <a:bodyPr/>
        <a:lstStyle/>
        <a:p>
          <a:r>
            <a:rPr lang="es-ES" dirty="0"/>
            <a:t>Mercados Accionarios</a:t>
          </a:r>
        </a:p>
      </dgm:t>
    </dgm:pt>
    <dgm:pt modelId="{40E36A43-BFD9-4296-87CA-BD86FF349F78}" type="parTrans" cxnId="{797CE062-EE5D-4E85-8ADF-691F6399E035}">
      <dgm:prSet/>
      <dgm:spPr/>
      <dgm:t>
        <a:bodyPr/>
        <a:lstStyle/>
        <a:p>
          <a:endParaRPr lang="es-ES"/>
        </a:p>
      </dgm:t>
    </dgm:pt>
    <dgm:pt modelId="{BAF67095-5A54-4B0F-85C3-29693E003629}" type="sibTrans" cxnId="{797CE062-EE5D-4E85-8ADF-691F6399E035}">
      <dgm:prSet/>
      <dgm:spPr/>
      <dgm:t>
        <a:bodyPr/>
        <a:lstStyle/>
        <a:p>
          <a:endParaRPr lang="es-ES"/>
        </a:p>
      </dgm:t>
    </dgm:pt>
    <dgm:pt modelId="{1103C6F1-6C8C-4C1C-BAFE-814DA7ED3377}">
      <dgm:prSet phldrT="[Texto]"/>
      <dgm:spPr/>
      <dgm:t>
        <a:bodyPr/>
        <a:lstStyle/>
        <a:p>
          <a:r>
            <a:rPr lang="es-ES" dirty="0"/>
            <a:t>Índices Bursátiles</a:t>
          </a:r>
        </a:p>
      </dgm:t>
    </dgm:pt>
    <dgm:pt modelId="{02296A42-CCB4-4A0F-AD8B-D447DD7ABD06}" type="parTrans" cxnId="{B7330178-ABD1-4730-A921-44E8D480C545}">
      <dgm:prSet/>
      <dgm:spPr/>
      <dgm:t>
        <a:bodyPr/>
        <a:lstStyle/>
        <a:p>
          <a:endParaRPr lang="es-ES"/>
        </a:p>
      </dgm:t>
    </dgm:pt>
    <dgm:pt modelId="{B3E078E3-8533-41FF-A838-B3AF4D909305}" type="sibTrans" cxnId="{B7330178-ABD1-4730-A921-44E8D480C545}">
      <dgm:prSet/>
      <dgm:spPr/>
      <dgm:t>
        <a:bodyPr/>
        <a:lstStyle/>
        <a:p>
          <a:endParaRPr lang="es-ES"/>
        </a:p>
      </dgm:t>
    </dgm:pt>
    <dgm:pt modelId="{14B50AF3-099E-4586-B0D0-62C8C11E069F}">
      <dgm:prSet phldrT="[Texto]"/>
      <dgm:spPr/>
      <dgm:t>
        <a:bodyPr/>
        <a:lstStyle/>
        <a:p>
          <a:r>
            <a:rPr lang="es-ES" dirty="0"/>
            <a:t>Toma de decisiones</a:t>
          </a:r>
        </a:p>
      </dgm:t>
    </dgm:pt>
    <dgm:pt modelId="{6D5BC4B4-A542-4E9D-9E83-71125D14D790}" type="parTrans" cxnId="{97019149-D76C-499E-ACCB-DB398ACB194F}">
      <dgm:prSet/>
      <dgm:spPr/>
      <dgm:t>
        <a:bodyPr/>
        <a:lstStyle/>
        <a:p>
          <a:endParaRPr lang="es-ES"/>
        </a:p>
      </dgm:t>
    </dgm:pt>
    <dgm:pt modelId="{6F0441EC-87F4-4640-8218-9C96480B0895}" type="sibTrans" cxnId="{97019149-D76C-499E-ACCB-DB398ACB194F}">
      <dgm:prSet/>
      <dgm:spPr/>
      <dgm:t>
        <a:bodyPr/>
        <a:lstStyle/>
        <a:p>
          <a:endParaRPr lang="es-ES"/>
        </a:p>
      </dgm:t>
    </dgm:pt>
    <dgm:pt modelId="{6DE60C78-1D0B-44A3-9B69-15E261659976}" type="pres">
      <dgm:prSet presAssocID="{5D1873BC-ED65-420E-A641-A641A8063F4E}" presName="Name0" presStyleCnt="0">
        <dgm:presLayoutVars>
          <dgm:dir/>
          <dgm:resizeHandles val="exact"/>
        </dgm:presLayoutVars>
      </dgm:prSet>
      <dgm:spPr/>
    </dgm:pt>
    <dgm:pt modelId="{DFBBAEBA-FFE1-4BA1-8846-5D9298C6E711}" type="pres">
      <dgm:prSet presAssocID="{361261DE-D441-4622-A7AA-500946C4CEB3}" presName="composite" presStyleCnt="0"/>
      <dgm:spPr/>
    </dgm:pt>
    <dgm:pt modelId="{4A26FFF4-4567-40A4-91D8-E32CFBEFAA59}" type="pres">
      <dgm:prSet presAssocID="{361261DE-D441-4622-A7AA-500946C4CEB3}" presName="imagSh" presStyleLbl="bgImgPlace1" presStyleIdx="0" presStyleCnt="3" custScaleX="113080" custScaleY="106268" custLinFactNeighborX="-212" custLinFactNeighborY="-7943"/>
      <dgm:spPr>
        <a:blipFill rotWithShape="1">
          <a:blip xmlns:r="http://schemas.openxmlformats.org/officeDocument/2006/relationships" r:embed="rId1"/>
          <a:stretch>
            <a:fillRect/>
          </a:stretch>
        </a:blipFill>
      </dgm:spPr>
    </dgm:pt>
    <dgm:pt modelId="{429BB089-CDD8-4C7B-BED8-CED6614A2EC0}" type="pres">
      <dgm:prSet presAssocID="{361261DE-D441-4622-A7AA-500946C4CEB3}" presName="txNode" presStyleLbl="node1" presStyleIdx="0" presStyleCnt="3">
        <dgm:presLayoutVars>
          <dgm:bulletEnabled val="1"/>
        </dgm:presLayoutVars>
      </dgm:prSet>
      <dgm:spPr/>
    </dgm:pt>
    <dgm:pt modelId="{882901E9-1AD1-49F9-AA35-F91307428C66}" type="pres">
      <dgm:prSet presAssocID="{BAF67095-5A54-4B0F-85C3-29693E003629}" presName="sibTrans" presStyleLbl="sibTrans2D1" presStyleIdx="0" presStyleCnt="2"/>
      <dgm:spPr/>
    </dgm:pt>
    <dgm:pt modelId="{63FF122C-D04B-4B9D-9AEA-D22939528892}" type="pres">
      <dgm:prSet presAssocID="{BAF67095-5A54-4B0F-85C3-29693E003629}" presName="connTx" presStyleLbl="sibTrans2D1" presStyleIdx="0" presStyleCnt="2"/>
      <dgm:spPr/>
    </dgm:pt>
    <dgm:pt modelId="{E672785F-201B-4F76-AD57-65947C071867}" type="pres">
      <dgm:prSet presAssocID="{1103C6F1-6C8C-4C1C-BAFE-814DA7ED3377}" presName="composite" presStyleCnt="0"/>
      <dgm:spPr/>
    </dgm:pt>
    <dgm:pt modelId="{E9A939DB-1EDC-47B2-8DC9-31F550A92BE1}" type="pres">
      <dgm:prSet presAssocID="{1103C6F1-6C8C-4C1C-BAFE-814DA7ED3377}" presName="imagSh" presStyleLbl="bgImgPlace1" presStyleIdx="1" presStyleCnt="3" custScaleX="115252" custScaleY="114403" custLinFactNeighborX="3055" custLinFactNeighborY="-18378"/>
      <dgm:spPr>
        <a:blipFill rotWithShape="1">
          <a:blip xmlns:r="http://schemas.openxmlformats.org/officeDocument/2006/relationships" r:embed="rId2"/>
          <a:stretch>
            <a:fillRect/>
          </a:stretch>
        </a:blipFill>
      </dgm:spPr>
    </dgm:pt>
    <dgm:pt modelId="{D7B430B0-65F9-4634-9E38-54A11944668F}" type="pres">
      <dgm:prSet presAssocID="{1103C6F1-6C8C-4C1C-BAFE-814DA7ED3377}" presName="txNode" presStyleLbl="node1" presStyleIdx="1" presStyleCnt="3" custLinFactNeighborX="2934" custLinFactNeighborY="2347">
        <dgm:presLayoutVars>
          <dgm:bulletEnabled val="1"/>
        </dgm:presLayoutVars>
      </dgm:prSet>
      <dgm:spPr/>
    </dgm:pt>
    <dgm:pt modelId="{E23AACE4-FB99-4E32-A6B9-677C09E4F3E3}" type="pres">
      <dgm:prSet presAssocID="{B3E078E3-8533-41FF-A838-B3AF4D909305}" presName="sibTrans" presStyleLbl="sibTrans2D1" presStyleIdx="1" presStyleCnt="2"/>
      <dgm:spPr/>
    </dgm:pt>
    <dgm:pt modelId="{B0819711-3D2B-4D6A-AD6A-BAB83AAE239C}" type="pres">
      <dgm:prSet presAssocID="{B3E078E3-8533-41FF-A838-B3AF4D909305}" presName="connTx" presStyleLbl="sibTrans2D1" presStyleIdx="1" presStyleCnt="2"/>
      <dgm:spPr/>
    </dgm:pt>
    <dgm:pt modelId="{F942F494-1085-430D-9C2D-60704F01E74F}" type="pres">
      <dgm:prSet presAssocID="{14B50AF3-099E-4586-B0D0-62C8C11E069F}" presName="composite" presStyleCnt="0"/>
      <dgm:spPr/>
    </dgm:pt>
    <dgm:pt modelId="{8349EA8E-3B4A-4F58-93BC-922F536F6DDA}" type="pres">
      <dgm:prSet presAssocID="{14B50AF3-099E-4586-B0D0-62C8C11E069F}" presName="imagSh" presStyleLbl="bgImgPlace1" presStyleIdx="2" presStyleCnt="3" custScaleX="109832" custScaleY="102026" custLinFactNeighborX="4990" custLinFactNeighborY="-2773"/>
      <dgm:spPr>
        <a:blipFill rotWithShape="1">
          <a:blip xmlns:r="http://schemas.openxmlformats.org/officeDocument/2006/relationships" r:embed="rId3"/>
          <a:stretch>
            <a:fillRect/>
          </a:stretch>
        </a:blipFill>
      </dgm:spPr>
    </dgm:pt>
    <dgm:pt modelId="{455A9905-70C1-40D5-89B6-344B53959ABC}" type="pres">
      <dgm:prSet presAssocID="{14B50AF3-099E-4586-B0D0-62C8C11E069F}" presName="txNode" presStyleLbl="node1" presStyleIdx="2" presStyleCnt="3" custLinFactNeighborX="3520" custLinFactNeighborY="8214">
        <dgm:presLayoutVars>
          <dgm:bulletEnabled val="1"/>
        </dgm:presLayoutVars>
      </dgm:prSet>
      <dgm:spPr/>
    </dgm:pt>
  </dgm:ptLst>
  <dgm:cxnLst>
    <dgm:cxn modelId="{E4841A10-CDFB-4631-836D-4685CD9846ED}" type="presOf" srcId="{B3E078E3-8533-41FF-A838-B3AF4D909305}" destId="{E23AACE4-FB99-4E32-A6B9-677C09E4F3E3}" srcOrd="0" destOrd="0" presId="urn:microsoft.com/office/officeart/2005/8/layout/hProcess10"/>
    <dgm:cxn modelId="{7A8AE933-A5B2-46FB-8128-A6E5B4D428FA}" type="presOf" srcId="{361261DE-D441-4622-A7AA-500946C4CEB3}" destId="{429BB089-CDD8-4C7B-BED8-CED6614A2EC0}" srcOrd="0" destOrd="0" presId="urn:microsoft.com/office/officeart/2005/8/layout/hProcess10"/>
    <dgm:cxn modelId="{1B4D4E5C-F0B3-4686-A480-DFDEC143BD96}" type="presOf" srcId="{1103C6F1-6C8C-4C1C-BAFE-814DA7ED3377}" destId="{D7B430B0-65F9-4634-9E38-54A11944668F}" srcOrd="0" destOrd="0" presId="urn:microsoft.com/office/officeart/2005/8/layout/hProcess10"/>
    <dgm:cxn modelId="{5CFE8C60-21A3-4AD9-B67B-B9D87C16F64D}" type="presOf" srcId="{B3E078E3-8533-41FF-A838-B3AF4D909305}" destId="{B0819711-3D2B-4D6A-AD6A-BAB83AAE239C}" srcOrd="1" destOrd="0" presId="urn:microsoft.com/office/officeart/2005/8/layout/hProcess10"/>
    <dgm:cxn modelId="{797CE062-EE5D-4E85-8ADF-691F6399E035}" srcId="{5D1873BC-ED65-420E-A641-A641A8063F4E}" destId="{361261DE-D441-4622-A7AA-500946C4CEB3}" srcOrd="0" destOrd="0" parTransId="{40E36A43-BFD9-4296-87CA-BD86FF349F78}" sibTransId="{BAF67095-5A54-4B0F-85C3-29693E003629}"/>
    <dgm:cxn modelId="{15884B67-5D39-4AE4-AF7B-AEA9FD2E985B}" type="presOf" srcId="{BAF67095-5A54-4B0F-85C3-29693E003629}" destId="{882901E9-1AD1-49F9-AA35-F91307428C66}" srcOrd="0" destOrd="0" presId="urn:microsoft.com/office/officeart/2005/8/layout/hProcess10"/>
    <dgm:cxn modelId="{97019149-D76C-499E-ACCB-DB398ACB194F}" srcId="{5D1873BC-ED65-420E-A641-A641A8063F4E}" destId="{14B50AF3-099E-4586-B0D0-62C8C11E069F}" srcOrd="2" destOrd="0" parTransId="{6D5BC4B4-A542-4E9D-9E83-71125D14D790}" sibTransId="{6F0441EC-87F4-4640-8218-9C96480B0895}"/>
    <dgm:cxn modelId="{BAFE4E77-B9B1-4B15-9ABF-E3ACB52EF6F0}" type="presOf" srcId="{5D1873BC-ED65-420E-A641-A641A8063F4E}" destId="{6DE60C78-1D0B-44A3-9B69-15E261659976}" srcOrd="0" destOrd="0" presId="urn:microsoft.com/office/officeart/2005/8/layout/hProcess10"/>
    <dgm:cxn modelId="{B7330178-ABD1-4730-A921-44E8D480C545}" srcId="{5D1873BC-ED65-420E-A641-A641A8063F4E}" destId="{1103C6F1-6C8C-4C1C-BAFE-814DA7ED3377}" srcOrd="1" destOrd="0" parTransId="{02296A42-CCB4-4A0F-AD8B-D447DD7ABD06}" sibTransId="{B3E078E3-8533-41FF-A838-B3AF4D909305}"/>
    <dgm:cxn modelId="{AEE570C8-D180-4419-A840-E21900A538E5}" type="presOf" srcId="{14B50AF3-099E-4586-B0D0-62C8C11E069F}" destId="{455A9905-70C1-40D5-89B6-344B53959ABC}" srcOrd="0" destOrd="0" presId="urn:microsoft.com/office/officeart/2005/8/layout/hProcess10"/>
    <dgm:cxn modelId="{445EB0FC-3BDC-4E56-8F2F-0E920FD1C6D1}" type="presOf" srcId="{BAF67095-5A54-4B0F-85C3-29693E003629}" destId="{63FF122C-D04B-4B9D-9AEA-D22939528892}" srcOrd="1" destOrd="0" presId="urn:microsoft.com/office/officeart/2005/8/layout/hProcess10"/>
    <dgm:cxn modelId="{BB43CEC3-8E0C-456A-A8AF-10278AB2272E}" type="presParOf" srcId="{6DE60C78-1D0B-44A3-9B69-15E261659976}" destId="{DFBBAEBA-FFE1-4BA1-8846-5D9298C6E711}" srcOrd="0" destOrd="0" presId="urn:microsoft.com/office/officeart/2005/8/layout/hProcess10"/>
    <dgm:cxn modelId="{A97D6FC7-D8ED-4F1C-9CD0-A8004FE522C3}" type="presParOf" srcId="{DFBBAEBA-FFE1-4BA1-8846-5D9298C6E711}" destId="{4A26FFF4-4567-40A4-91D8-E32CFBEFAA59}" srcOrd="0" destOrd="0" presId="urn:microsoft.com/office/officeart/2005/8/layout/hProcess10"/>
    <dgm:cxn modelId="{CA510D96-0642-4FF0-BF2E-DFA75F5DD378}" type="presParOf" srcId="{DFBBAEBA-FFE1-4BA1-8846-5D9298C6E711}" destId="{429BB089-CDD8-4C7B-BED8-CED6614A2EC0}" srcOrd="1" destOrd="0" presId="urn:microsoft.com/office/officeart/2005/8/layout/hProcess10"/>
    <dgm:cxn modelId="{AE8AA294-1421-4211-AF91-C312E561DFBF}" type="presParOf" srcId="{6DE60C78-1D0B-44A3-9B69-15E261659976}" destId="{882901E9-1AD1-49F9-AA35-F91307428C66}" srcOrd="1" destOrd="0" presId="urn:microsoft.com/office/officeart/2005/8/layout/hProcess10"/>
    <dgm:cxn modelId="{A906D683-1555-44A1-95E6-CBF382D21FB0}" type="presParOf" srcId="{882901E9-1AD1-49F9-AA35-F91307428C66}" destId="{63FF122C-D04B-4B9D-9AEA-D22939528892}" srcOrd="0" destOrd="0" presId="urn:microsoft.com/office/officeart/2005/8/layout/hProcess10"/>
    <dgm:cxn modelId="{793197F5-F96C-4FC7-B14F-56567822ED18}" type="presParOf" srcId="{6DE60C78-1D0B-44A3-9B69-15E261659976}" destId="{E672785F-201B-4F76-AD57-65947C071867}" srcOrd="2" destOrd="0" presId="urn:microsoft.com/office/officeart/2005/8/layout/hProcess10"/>
    <dgm:cxn modelId="{3299AF9A-68BD-43A3-B74E-EB49AA1C8C80}" type="presParOf" srcId="{E672785F-201B-4F76-AD57-65947C071867}" destId="{E9A939DB-1EDC-47B2-8DC9-31F550A92BE1}" srcOrd="0" destOrd="0" presId="urn:microsoft.com/office/officeart/2005/8/layout/hProcess10"/>
    <dgm:cxn modelId="{5B4CC9F2-5163-48BA-A98B-8530642BE1D6}" type="presParOf" srcId="{E672785F-201B-4F76-AD57-65947C071867}" destId="{D7B430B0-65F9-4634-9E38-54A11944668F}" srcOrd="1" destOrd="0" presId="urn:microsoft.com/office/officeart/2005/8/layout/hProcess10"/>
    <dgm:cxn modelId="{4E6AD7C1-6A0F-45D9-9171-83F7B72EEB85}" type="presParOf" srcId="{6DE60C78-1D0B-44A3-9B69-15E261659976}" destId="{E23AACE4-FB99-4E32-A6B9-677C09E4F3E3}" srcOrd="3" destOrd="0" presId="urn:microsoft.com/office/officeart/2005/8/layout/hProcess10"/>
    <dgm:cxn modelId="{000D515E-7E71-4068-B08F-D58CBD8B0030}" type="presParOf" srcId="{E23AACE4-FB99-4E32-A6B9-677C09E4F3E3}" destId="{B0819711-3D2B-4D6A-AD6A-BAB83AAE239C}" srcOrd="0" destOrd="0" presId="urn:microsoft.com/office/officeart/2005/8/layout/hProcess10"/>
    <dgm:cxn modelId="{A51AEDA1-0003-41AA-A6EA-DA968CD52676}" type="presParOf" srcId="{6DE60C78-1D0B-44A3-9B69-15E261659976}" destId="{F942F494-1085-430D-9C2D-60704F01E74F}" srcOrd="4" destOrd="0" presId="urn:microsoft.com/office/officeart/2005/8/layout/hProcess10"/>
    <dgm:cxn modelId="{5A476D7D-452A-4A2F-8ADF-A8956ED10A59}" type="presParOf" srcId="{F942F494-1085-430D-9C2D-60704F01E74F}" destId="{8349EA8E-3B4A-4F58-93BC-922F536F6DDA}" srcOrd="0" destOrd="0" presId="urn:microsoft.com/office/officeart/2005/8/layout/hProcess10"/>
    <dgm:cxn modelId="{337A1E80-67DB-447C-8A63-C61B12F34B7E}" type="presParOf" srcId="{F942F494-1085-430D-9C2D-60704F01E74F}" destId="{455A9905-70C1-40D5-89B6-344B53959ABC}" srcOrd="1" destOrd="0" presId="urn:microsoft.com/office/officeart/2005/8/layout/hProcess10"/>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EA55239-55E8-42E2-A5CC-F607A5065358}" type="doc">
      <dgm:prSet loTypeId="urn:microsoft.com/office/officeart/2005/8/layout/vList6" loCatId="list" qsTypeId="urn:microsoft.com/office/officeart/2005/8/quickstyle/simple1" qsCatId="simple" csTypeId="urn:microsoft.com/office/officeart/2005/8/colors/colorful4" csCatId="colorful" phldr="1"/>
      <dgm:spPr/>
      <dgm:t>
        <a:bodyPr/>
        <a:lstStyle/>
        <a:p>
          <a:endParaRPr lang="es-CO"/>
        </a:p>
      </dgm:t>
    </dgm:pt>
    <dgm:pt modelId="{EF498757-0818-440D-94BC-32B1BAA3523F}">
      <dgm:prSet phldrT="[Texto]"/>
      <dgm:spPr/>
      <dgm:t>
        <a:bodyPr/>
        <a:lstStyle/>
        <a:p>
          <a:r>
            <a:rPr lang="es-CO" dirty="0">
              <a:effectLst/>
            </a:rPr>
            <a:t>Tendencia estocástica (creciente)</a:t>
          </a:r>
          <a:endParaRPr lang="es-CO" dirty="0"/>
        </a:p>
      </dgm:t>
    </dgm:pt>
    <dgm:pt modelId="{B35237EC-4B32-4821-BC91-2BCD68A63934}" type="parTrans" cxnId="{C8DA47BB-BFE8-41D2-B2BB-D056727E18FE}">
      <dgm:prSet/>
      <dgm:spPr/>
      <dgm:t>
        <a:bodyPr/>
        <a:lstStyle/>
        <a:p>
          <a:endParaRPr lang="es-CO"/>
        </a:p>
      </dgm:t>
    </dgm:pt>
    <dgm:pt modelId="{AD6D841E-2CA8-4A98-AB11-DEB134F4FBD8}" type="sibTrans" cxnId="{C8DA47BB-BFE8-41D2-B2BB-D056727E18FE}">
      <dgm:prSet/>
      <dgm:spPr/>
      <dgm:t>
        <a:bodyPr/>
        <a:lstStyle/>
        <a:p>
          <a:endParaRPr lang="es-CO"/>
        </a:p>
      </dgm:t>
    </dgm:pt>
    <dgm:pt modelId="{4E25720F-0D9A-4426-B56D-13C2F7A23705}">
      <dgm:prSet phldrT="[Texto]"/>
      <dgm:spPr/>
      <dgm:t>
        <a:bodyPr/>
        <a:lstStyle/>
        <a:p>
          <a:r>
            <a:rPr lang="es-CO" dirty="0">
              <a:effectLst/>
            </a:rPr>
            <a:t>El valor de la primera </a:t>
          </a:r>
          <a:r>
            <a:rPr lang="es-CO" dirty="0" err="1">
              <a:effectLst/>
            </a:rPr>
            <a:t>autocorrelación</a:t>
          </a:r>
          <a:r>
            <a:rPr lang="es-CO" dirty="0">
              <a:effectLst/>
            </a:rPr>
            <a:t> es cercano a 1 (0,9982).</a:t>
          </a:r>
          <a:endParaRPr lang="es-CO" dirty="0"/>
        </a:p>
      </dgm:t>
    </dgm:pt>
    <dgm:pt modelId="{0F370E29-1483-4E90-A2EB-6E0DB04AE708}" type="parTrans" cxnId="{080825DE-6B49-4BE8-AC96-C7926D8A345E}">
      <dgm:prSet/>
      <dgm:spPr/>
      <dgm:t>
        <a:bodyPr/>
        <a:lstStyle/>
        <a:p>
          <a:endParaRPr lang="es-CO"/>
        </a:p>
      </dgm:t>
    </dgm:pt>
    <dgm:pt modelId="{7FBE1E79-DB9B-49E4-B060-544CFF223B07}" type="sibTrans" cxnId="{080825DE-6B49-4BE8-AC96-C7926D8A345E}">
      <dgm:prSet/>
      <dgm:spPr/>
      <dgm:t>
        <a:bodyPr/>
        <a:lstStyle/>
        <a:p>
          <a:endParaRPr lang="es-CO"/>
        </a:p>
      </dgm:t>
    </dgm:pt>
    <dgm:pt modelId="{DF664F57-572F-499C-9AD1-DC0A1112B44D}">
      <dgm:prSet phldrT="[Texto]"/>
      <dgm:spPr/>
      <dgm:t>
        <a:bodyPr/>
        <a:lstStyle/>
        <a:p>
          <a:r>
            <a:rPr lang="es-CO" dirty="0">
              <a:effectLst/>
            </a:rPr>
            <a:t>Los valores diarios son </a:t>
          </a:r>
          <a:r>
            <a:rPr lang="es-CO" dirty="0" err="1">
              <a:effectLst/>
            </a:rPr>
            <a:t>incorrelacionados</a:t>
          </a:r>
          <a:r>
            <a:rPr lang="es-CO" dirty="0">
              <a:effectLst/>
            </a:rPr>
            <a:t>.</a:t>
          </a:r>
          <a:endParaRPr lang="es-CO" dirty="0"/>
        </a:p>
      </dgm:t>
    </dgm:pt>
    <dgm:pt modelId="{6BFFCA4F-293B-4158-B74D-3A5050E50D56}" type="parTrans" cxnId="{E242FDC8-9351-4C3B-9391-C6C22198A894}">
      <dgm:prSet/>
      <dgm:spPr/>
      <dgm:t>
        <a:bodyPr/>
        <a:lstStyle/>
        <a:p>
          <a:endParaRPr lang="es-CO"/>
        </a:p>
      </dgm:t>
    </dgm:pt>
    <dgm:pt modelId="{CDADA9BB-EAEF-4B07-9DAA-9AD83989225F}" type="sibTrans" cxnId="{E242FDC8-9351-4C3B-9391-C6C22198A894}">
      <dgm:prSet/>
      <dgm:spPr/>
      <dgm:t>
        <a:bodyPr/>
        <a:lstStyle/>
        <a:p>
          <a:endParaRPr lang="es-CO"/>
        </a:p>
      </dgm:t>
    </dgm:pt>
    <dgm:pt modelId="{879C6311-BC7F-4D25-8F4A-6B0366BB1D12}">
      <dgm:prSet phldrT="[Texto]"/>
      <dgm:spPr/>
      <dgm:t>
        <a:bodyPr/>
        <a:lstStyle/>
        <a:p>
          <a:r>
            <a:rPr lang="es-CO" dirty="0">
              <a:effectLst/>
            </a:rPr>
            <a:t>Ningún valor P del </a:t>
          </a:r>
          <a:r>
            <a:rPr lang="es-CO" dirty="0" err="1">
              <a:effectLst/>
            </a:rPr>
            <a:t>correlograma</a:t>
          </a:r>
          <a:r>
            <a:rPr lang="es-CO" dirty="0">
              <a:effectLst/>
            </a:rPr>
            <a:t> es menor que α</a:t>
          </a:r>
          <a:endParaRPr lang="es-CO" dirty="0"/>
        </a:p>
      </dgm:t>
    </dgm:pt>
    <dgm:pt modelId="{B9C5F0BE-FF36-44C9-999B-8EA60FA8DC26}" type="parTrans" cxnId="{5C400FEE-CCFF-46CC-81B5-3395BAD39706}">
      <dgm:prSet/>
      <dgm:spPr/>
      <dgm:t>
        <a:bodyPr/>
        <a:lstStyle/>
        <a:p>
          <a:endParaRPr lang="es-CO"/>
        </a:p>
      </dgm:t>
    </dgm:pt>
    <dgm:pt modelId="{D810609F-1722-4CDE-9770-1BE82FFDF47D}" type="sibTrans" cxnId="{5C400FEE-CCFF-46CC-81B5-3395BAD39706}">
      <dgm:prSet/>
      <dgm:spPr/>
      <dgm:t>
        <a:bodyPr/>
        <a:lstStyle/>
        <a:p>
          <a:endParaRPr lang="es-CO"/>
        </a:p>
      </dgm:t>
    </dgm:pt>
    <dgm:pt modelId="{F4EA251C-8B87-4392-82DE-F42423AE98AD}">
      <dgm:prSet phldrT="[Texto]"/>
      <dgm:spPr/>
      <dgm:t>
        <a:bodyPr/>
        <a:lstStyle/>
        <a:p>
          <a:r>
            <a:rPr lang="es-CO" dirty="0">
              <a:effectLst/>
            </a:rPr>
            <a:t>Presenta un exceso de </a:t>
          </a:r>
          <a:r>
            <a:rPr lang="es-CO" dirty="0" err="1">
              <a:effectLst/>
            </a:rPr>
            <a:t>curtosis</a:t>
          </a:r>
          <a:r>
            <a:rPr lang="es-CO" dirty="0">
              <a:effectLst/>
            </a:rPr>
            <a:t>.</a:t>
          </a:r>
          <a:endParaRPr lang="es-CO" dirty="0"/>
        </a:p>
      </dgm:t>
    </dgm:pt>
    <dgm:pt modelId="{1450272C-36B1-4DAE-A742-7967D764DCDF}" type="parTrans" cxnId="{8E81DF21-6E0E-4A0C-AF4D-2D9962992D71}">
      <dgm:prSet/>
      <dgm:spPr/>
      <dgm:t>
        <a:bodyPr/>
        <a:lstStyle/>
        <a:p>
          <a:endParaRPr lang="es-CO"/>
        </a:p>
      </dgm:t>
    </dgm:pt>
    <dgm:pt modelId="{6A7AE001-E370-43AB-9957-1BF154B6C90E}" type="sibTrans" cxnId="{8E81DF21-6E0E-4A0C-AF4D-2D9962992D71}">
      <dgm:prSet/>
      <dgm:spPr/>
      <dgm:t>
        <a:bodyPr/>
        <a:lstStyle/>
        <a:p>
          <a:endParaRPr lang="es-CO"/>
        </a:p>
      </dgm:t>
    </dgm:pt>
    <dgm:pt modelId="{21A0EEBE-00D7-4B0E-9F1B-A354E490BB73}">
      <dgm:prSet phldrT="[Texto]"/>
      <dgm:spPr/>
      <dgm:t>
        <a:bodyPr/>
        <a:lstStyle/>
        <a:p>
          <a:r>
            <a:rPr lang="es-CO" dirty="0">
              <a:effectLst/>
            </a:rPr>
            <a:t>La distribución tiene colas más pesadas que las de la normal con mayor probabilidad de presentar valores extremos</a:t>
          </a:r>
          <a:endParaRPr lang="es-CO" dirty="0"/>
        </a:p>
      </dgm:t>
    </dgm:pt>
    <dgm:pt modelId="{AF635146-2D09-4DF8-816C-1FE8A5A5B1AA}" type="parTrans" cxnId="{B4EEFFCB-3F4D-4A4E-939A-19911DCF009A}">
      <dgm:prSet/>
      <dgm:spPr/>
      <dgm:t>
        <a:bodyPr/>
        <a:lstStyle/>
        <a:p>
          <a:endParaRPr lang="es-CO"/>
        </a:p>
      </dgm:t>
    </dgm:pt>
    <dgm:pt modelId="{EE6DC406-8430-4649-9D5C-F8030D9DEF28}" type="sibTrans" cxnId="{B4EEFFCB-3F4D-4A4E-939A-19911DCF009A}">
      <dgm:prSet/>
      <dgm:spPr/>
      <dgm:t>
        <a:bodyPr/>
        <a:lstStyle/>
        <a:p>
          <a:endParaRPr lang="es-CO"/>
        </a:p>
      </dgm:t>
    </dgm:pt>
    <dgm:pt modelId="{62404598-311E-4BF6-BD07-338B1C0F4C98}">
      <dgm:prSet/>
      <dgm:spPr/>
      <dgm:t>
        <a:bodyPr/>
        <a:lstStyle/>
        <a:p>
          <a:r>
            <a:rPr lang="es-CO" dirty="0">
              <a:effectLst/>
            </a:rPr>
            <a:t>No tienen dependencia lineal</a:t>
          </a:r>
          <a:endParaRPr lang="es-CO" dirty="0"/>
        </a:p>
      </dgm:t>
    </dgm:pt>
    <dgm:pt modelId="{0EBC65AE-4304-49C1-B8EB-D9149E4E8C50}" type="parTrans" cxnId="{B36B832A-B9EE-4D60-B48C-6C73735A7511}">
      <dgm:prSet/>
      <dgm:spPr/>
      <dgm:t>
        <a:bodyPr/>
        <a:lstStyle/>
        <a:p>
          <a:endParaRPr lang="es-CO"/>
        </a:p>
      </dgm:t>
    </dgm:pt>
    <dgm:pt modelId="{FB24F932-AB0E-42EC-BFF2-A4266831FE40}" type="sibTrans" cxnId="{B36B832A-B9EE-4D60-B48C-6C73735A7511}">
      <dgm:prSet/>
      <dgm:spPr/>
      <dgm:t>
        <a:bodyPr/>
        <a:lstStyle/>
        <a:p>
          <a:endParaRPr lang="es-CO"/>
        </a:p>
      </dgm:t>
    </dgm:pt>
    <dgm:pt modelId="{7EDB3B66-2A05-4A82-9BE9-B7AC30CCB107}" type="pres">
      <dgm:prSet presAssocID="{FEA55239-55E8-42E2-A5CC-F607A5065358}" presName="Name0" presStyleCnt="0">
        <dgm:presLayoutVars>
          <dgm:dir/>
          <dgm:animLvl val="lvl"/>
          <dgm:resizeHandles/>
        </dgm:presLayoutVars>
      </dgm:prSet>
      <dgm:spPr/>
    </dgm:pt>
    <dgm:pt modelId="{ACAC19B3-AE8D-4121-AF15-15794833F6B4}" type="pres">
      <dgm:prSet presAssocID="{EF498757-0818-440D-94BC-32B1BAA3523F}" presName="linNode" presStyleCnt="0"/>
      <dgm:spPr/>
    </dgm:pt>
    <dgm:pt modelId="{E6320666-9152-4BF7-B465-2B205F1240B5}" type="pres">
      <dgm:prSet presAssocID="{EF498757-0818-440D-94BC-32B1BAA3523F}" presName="parentShp" presStyleLbl="node1" presStyleIdx="0" presStyleCnt="3">
        <dgm:presLayoutVars>
          <dgm:bulletEnabled val="1"/>
        </dgm:presLayoutVars>
      </dgm:prSet>
      <dgm:spPr/>
    </dgm:pt>
    <dgm:pt modelId="{132CD304-572A-4654-BDEA-78AFC0E6EFF5}" type="pres">
      <dgm:prSet presAssocID="{EF498757-0818-440D-94BC-32B1BAA3523F}" presName="childShp" presStyleLbl="bgAccFollowNode1" presStyleIdx="0" presStyleCnt="3">
        <dgm:presLayoutVars>
          <dgm:bulletEnabled val="1"/>
        </dgm:presLayoutVars>
      </dgm:prSet>
      <dgm:spPr/>
    </dgm:pt>
    <dgm:pt modelId="{98943F70-388C-4FB8-AEA9-2C686DEAC7BD}" type="pres">
      <dgm:prSet presAssocID="{AD6D841E-2CA8-4A98-AB11-DEB134F4FBD8}" presName="spacing" presStyleCnt="0"/>
      <dgm:spPr/>
    </dgm:pt>
    <dgm:pt modelId="{7CD5AF80-7150-41F7-BE44-98E367635787}" type="pres">
      <dgm:prSet presAssocID="{DF664F57-572F-499C-9AD1-DC0A1112B44D}" presName="linNode" presStyleCnt="0"/>
      <dgm:spPr/>
    </dgm:pt>
    <dgm:pt modelId="{17F8F8EC-AB06-46B1-BAC2-48EC8EAA9153}" type="pres">
      <dgm:prSet presAssocID="{DF664F57-572F-499C-9AD1-DC0A1112B44D}" presName="parentShp" presStyleLbl="node1" presStyleIdx="1" presStyleCnt="3">
        <dgm:presLayoutVars>
          <dgm:bulletEnabled val="1"/>
        </dgm:presLayoutVars>
      </dgm:prSet>
      <dgm:spPr/>
    </dgm:pt>
    <dgm:pt modelId="{25E70FF9-7C55-4405-991B-B87E4682DC60}" type="pres">
      <dgm:prSet presAssocID="{DF664F57-572F-499C-9AD1-DC0A1112B44D}" presName="childShp" presStyleLbl="bgAccFollowNode1" presStyleIdx="1" presStyleCnt="3">
        <dgm:presLayoutVars>
          <dgm:bulletEnabled val="1"/>
        </dgm:presLayoutVars>
      </dgm:prSet>
      <dgm:spPr/>
    </dgm:pt>
    <dgm:pt modelId="{2F3718C3-B470-4F4F-A898-5A2E004BF809}" type="pres">
      <dgm:prSet presAssocID="{CDADA9BB-EAEF-4B07-9DAA-9AD83989225F}" presName="spacing" presStyleCnt="0"/>
      <dgm:spPr/>
    </dgm:pt>
    <dgm:pt modelId="{28E253D9-2724-415B-B027-3CDC2A8E5303}" type="pres">
      <dgm:prSet presAssocID="{F4EA251C-8B87-4392-82DE-F42423AE98AD}" presName="linNode" presStyleCnt="0"/>
      <dgm:spPr/>
    </dgm:pt>
    <dgm:pt modelId="{123F708B-6D16-4C46-93DD-3CA061B22326}" type="pres">
      <dgm:prSet presAssocID="{F4EA251C-8B87-4392-82DE-F42423AE98AD}" presName="parentShp" presStyleLbl="node1" presStyleIdx="2" presStyleCnt="3">
        <dgm:presLayoutVars>
          <dgm:bulletEnabled val="1"/>
        </dgm:presLayoutVars>
      </dgm:prSet>
      <dgm:spPr/>
    </dgm:pt>
    <dgm:pt modelId="{7202B896-97CF-4299-98D4-0101FB0D02D9}" type="pres">
      <dgm:prSet presAssocID="{F4EA251C-8B87-4392-82DE-F42423AE98AD}" presName="childShp" presStyleLbl="bgAccFollowNode1" presStyleIdx="2" presStyleCnt="3">
        <dgm:presLayoutVars>
          <dgm:bulletEnabled val="1"/>
        </dgm:presLayoutVars>
      </dgm:prSet>
      <dgm:spPr/>
    </dgm:pt>
  </dgm:ptLst>
  <dgm:cxnLst>
    <dgm:cxn modelId="{1E76F11E-6021-4370-A539-D3CE568F1BCA}" type="presOf" srcId="{21A0EEBE-00D7-4B0E-9F1B-A354E490BB73}" destId="{7202B896-97CF-4299-98D4-0101FB0D02D9}" srcOrd="0" destOrd="0" presId="urn:microsoft.com/office/officeart/2005/8/layout/vList6"/>
    <dgm:cxn modelId="{8E81DF21-6E0E-4A0C-AF4D-2D9962992D71}" srcId="{FEA55239-55E8-42E2-A5CC-F607A5065358}" destId="{F4EA251C-8B87-4392-82DE-F42423AE98AD}" srcOrd="2" destOrd="0" parTransId="{1450272C-36B1-4DAE-A742-7967D764DCDF}" sibTransId="{6A7AE001-E370-43AB-9957-1BF154B6C90E}"/>
    <dgm:cxn modelId="{B36B832A-B9EE-4D60-B48C-6C73735A7511}" srcId="{DF664F57-572F-499C-9AD1-DC0A1112B44D}" destId="{62404598-311E-4BF6-BD07-338B1C0F4C98}" srcOrd="1" destOrd="0" parTransId="{0EBC65AE-4304-49C1-B8EB-D9149E4E8C50}" sibTransId="{FB24F932-AB0E-42EC-BFF2-A4266831FE40}"/>
    <dgm:cxn modelId="{AED88166-E7A5-4C8E-A6DF-70932FAF82F4}" type="presOf" srcId="{879C6311-BC7F-4D25-8F4A-6B0366BB1D12}" destId="{25E70FF9-7C55-4405-991B-B87E4682DC60}" srcOrd="0" destOrd="0" presId="urn:microsoft.com/office/officeart/2005/8/layout/vList6"/>
    <dgm:cxn modelId="{B586C47A-B3BB-4FC0-B008-B8E3D181155C}" type="presOf" srcId="{62404598-311E-4BF6-BD07-338B1C0F4C98}" destId="{25E70FF9-7C55-4405-991B-B87E4682DC60}" srcOrd="0" destOrd="1" presId="urn:microsoft.com/office/officeart/2005/8/layout/vList6"/>
    <dgm:cxn modelId="{AC85E2A7-0061-47BF-89D1-66BCDC2F8206}" type="presOf" srcId="{EF498757-0818-440D-94BC-32B1BAA3523F}" destId="{E6320666-9152-4BF7-B465-2B205F1240B5}" srcOrd="0" destOrd="0" presId="urn:microsoft.com/office/officeart/2005/8/layout/vList6"/>
    <dgm:cxn modelId="{C8DA47BB-BFE8-41D2-B2BB-D056727E18FE}" srcId="{FEA55239-55E8-42E2-A5CC-F607A5065358}" destId="{EF498757-0818-440D-94BC-32B1BAA3523F}" srcOrd="0" destOrd="0" parTransId="{B35237EC-4B32-4821-BC91-2BCD68A63934}" sibTransId="{AD6D841E-2CA8-4A98-AB11-DEB134F4FBD8}"/>
    <dgm:cxn modelId="{50D221C0-CDB0-41BB-9C5A-65F52A35B0F8}" type="presOf" srcId="{DF664F57-572F-499C-9AD1-DC0A1112B44D}" destId="{17F8F8EC-AB06-46B1-BAC2-48EC8EAA9153}" srcOrd="0" destOrd="0" presId="urn:microsoft.com/office/officeart/2005/8/layout/vList6"/>
    <dgm:cxn modelId="{E242FDC8-9351-4C3B-9391-C6C22198A894}" srcId="{FEA55239-55E8-42E2-A5CC-F607A5065358}" destId="{DF664F57-572F-499C-9AD1-DC0A1112B44D}" srcOrd="1" destOrd="0" parTransId="{6BFFCA4F-293B-4158-B74D-3A5050E50D56}" sibTransId="{CDADA9BB-EAEF-4B07-9DAA-9AD83989225F}"/>
    <dgm:cxn modelId="{B4EEFFCB-3F4D-4A4E-939A-19911DCF009A}" srcId="{F4EA251C-8B87-4392-82DE-F42423AE98AD}" destId="{21A0EEBE-00D7-4B0E-9F1B-A354E490BB73}" srcOrd="0" destOrd="0" parTransId="{AF635146-2D09-4DF8-816C-1FE8A5A5B1AA}" sibTransId="{EE6DC406-8430-4649-9D5C-F8030D9DEF28}"/>
    <dgm:cxn modelId="{47AB90D5-3B5A-4D43-918F-B1680497CCC8}" type="presOf" srcId="{F4EA251C-8B87-4392-82DE-F42423AE98AD}" destId="{123F708B-6D16-4C46-93DD-3CA061B22326}" srcOrd="0" destOrd="0" presId="urn:microsoft.com/office/officeart/2005/8/layout/vList6"/>
    <dgm:cxn modelId="{080825DE-6B49-4BE8-AC96-C7926D8A345E}" srcId="{EF498757-0818-440D-94BC-32B1BAA3523F}" destId="{4E25720F-0D9A-4426-B56D-13C2F7A23705}" srcOrd="0" destOrd="0" parTransId="{0F370E29-1483-4E90-A2EB-6E0DB04AE708}" sibTransId="{7FBE1E79-DB9B-49E4-B060-544CFF223B07}"/>
    <dgm:cxn modelId="{5C400FEE-CCFF-46CC-81B5-3395BAD39706}" srcId="{DF664F57-572F-499C-9AD1-DC0A1112B44D}" destId="{879C6311-BC7F-4D25-8F4A-6B0366BB1D12}" srcOrd="0" destOrd="0" parTransId="{B9C5F0BE-FF36-44C9-999B-8EA60FA8DC26}" sibTransId="{D810609F-1722-4CDE-9770-1BE82FFDF47D}"/>
    <dgm:cxn modelId="{B245C2F0-C018-492C-A97B-F98F295AC713}" type="presOf" srcId="{4E25720F-0D9A-4426-B56D-13C2F7A23705}" destId="{132CD304-572A-4654-BDEA-78AFC0E6EFF5}" srcOrd="0" destOrd="0" presId="urn:microsoft.com/office/officeart/2005/8/layout/vList6"/>
    <dgm:cxn modelId="{3EC45BFE-06E5-4003-B53F-97355B27E480}" type="presOf" srcId="{FEA55239-55E8-42E2-A5CC-F607A5065358}" destId="{7EDB3B66-2A05-4A82-9BE9-B7AC30CCB107}" srcOrd="0" destOrd="0" presId="urn:microsoft.com/office/officeart/2005/8/layout/vList6"/>
    <dgm:cxn modelId="{C308BC64-73F7-4F04-9B3A-E7E1FF6B950C}" type="presParOf" srcId="{7EDB3B66-2A05-4A82-9BE9-B7AC30CCB107}" destId="{ACAC19B3-AE8D-4121-AF15-15794833F6B4}" srcOrd="0" destOrd="0" presId="urn:microsoft.com/office/officeart/2005/8/layout/vList6"/>
    <dgm:cxn modelId="{93B67F50-EA55-47BE-BA47-411564A423BC}" type="presParOf" srcId="{ACAC19B3-AE8D-4121-AF15-15794833F6B4}" destId="{E6320666-9152-4BF7-B465-2B205F1240B5}" srcOrd="0" destOrd="0" presId="urn:microsoft.com/office/officeart/2005/8/layout/vList6"/>
    <dgm:cxn modelId="{89C59C0D-725A-4C52-8F5B-E634D52CA37F}" type="presParOf" srcId="{ACAC19B3-AE8D-4121-AF15-15794833F6B4}" destId="{132CD304-572A-4654-BDEA-78AFC0E6EFF5}" srcOrd="1" destOrd="0" presId="urn:microsoft.com/office/officeart/2005/8/layout/vList6"/>
    <dgm:cxn modelId="{486BE04A-04B2-4CA9-AA8E-CA5DD4A2CBE7}" type="presParOf" srcId="{7EDB3B66-2A05-4A82-9BE9-B7AC30CCB107}" destId="{98943F70-388C-4FB8-AEA9-2C686DEAC7BD}" srcOrd="1" destOrd="0" presId="urn:microsoft.com/office/officeart/2005/8/layout/vList6"/>
    <dgm:cxn modelId="{35E81606-A29D-40E2-ABD1-8C66A3EA3339}" type="presParOf" srcId="{7EDB3B66-2A05-4A82-9BE9-B7AC30CCB107}" destId="{7CD5AF80-7150-41F7-BE44-98E367635787}" srcOrd="2" destOrd="0" presId="urn:microsoft.com/office/officeart/2005/8/layout/vList6"/>
    <dgm:cxn modelId="{60D529EF-5592-478D-AAFE-63DEA1BEDF05}" type="presParOf" srcId="{7CD5AF80-7150-41F7-BE44-98E367635787}" destId="{17F8F8EC-AB06-46B1-BAC2-48EC8EAA9153}" srcOrd="0" destOrd="0" presId="urn:microsoft.com/office/officeart/2005/8/layout/vList6"/>
    <dgm:cxn modelId="{199DDFAE-032F-4C30-8C12-74A9C763063D}" type="presParOf" srcId="{7CD5AF80-7150-41F7-BE44-98E367635787}" destId="{25E70FF9-7C55-4405-991B-B87E4682DC60}" srcOrd="1" destOrd="0" presId="urn:microsoft.com/office/officeart/2005/8/layout/vList6"/>
    <dgm:cxn modelId="{82E71B67-B875-4BE6-A439-870FAC49954B}" type="presParOf" srcId="{7EDB3B66-2A05-4A82-9BE9-B7AC30CCB107}" destId="{2F3718C3-B470-4F4F-A898-5A2E004BF809}" srcOrd="3" destOrd="0" presId="urn:microsoft.com/office/officeart/2005/8/layout/vList6"/>
    <dgm:cxn modelId="{87EF30CA-98BD-420A-924B-5B2D0C4091C0}" type="presParOf" srcId="{7EDB3B66-2A05-4A82-9BE9-B7AC30CCB107}" destId="{28E253D9-2724-415B-B027-3CDC2A8E5303}" srcOrd="4" destOrd="0" presId="urn:microsoft.com/office/officeart/2005/8/layout/vList6"/>
    <dgm:cxn modelId="{4BC9D2B7-09EA-46EA-81F2-0B105FFA741A}" type="presParOf" srcId="{28E253D9-2724-415B-B027-3CDC2A8E5303}" destId="{123F708B-6D16-4C46-93DD-3CA061B22326}" srcOrd="0" destOrd="0" presId="urn:microsoft.com/office/officeart/2005/8/layout/vList6"/>
    <dgm:cxn modelId="{23DE8AFF-F503-484B-A133-93169EBF017E}" type="presParOf" srcId="{28E253D9-2724-415B-B027-3CDC2A8E5303}" destId="{7202B896-97CF-4299-98D4-0101FB0D02D9}"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EA55239-55E8-42E2-A5CC-F607A5065358}" type="doc">
      <dgm:prSet loTypeId="urn:microsoft.com/office/officeart/2005/8/layout/vList6" loCatId="list" qsTypeId="urn:microsoft.com/office/officeart/2005/8/quickstyle/simple1" qsCatId="simple" csTypeId="urn:microsoft.com/office/officeart/2005/8/colors/colorful4" csCatId="colorful" phldr="1"/>
      <dgm:spPr/>
      <dgm:t>
        <a:bodyPr/>
        <a:lstStyle/>
        <a:p>
          <a:endParaRPr lang="es-CO"/>
        </a:p>
      </dgm:t>
    </dgm:pt>
    <dgm:pt modelId="{EF498757-0818-440D-94BC-32B1BAA3523F}">
      <dgm:prSet phldrT="[Texto]"/>
      <dgm:spPr/>
      <dgm:t>
        <a:bodyPr/>
        <a:lstStyle/>
        <a:p>
          <a:r>
            <a:rPr lang="es-CO" dirty="0">
              <a:effectLst/>
            </a:rPr>
            <a:t>Su coeficiente de asimetría es menor a cero.</a:t>
          </a:r>
          <a:endParaRPr lang="es-CO" dirty="0"/>
        </a:p>
      </dgm:t>
    </dgm:pt>
    <dgm:pt modelId="{B35237EC-4B32-4821-BC91-2BCD68A63934}" type="parTrans" cxnId="{C8DA47BB-BFE8-41D2-B2BB-D056727E18FE}">
      <dgm:prSet/>
      <dgm:spPr/>
      <dgm:t>
        <a:bodyPr/>
        <a:lstStyle/>
        <a:p>
          <a:endParaRPr lang="es-CO"/>
        </a:p>
      </dgm:t>
    </dgm:pt>
    <dgm:pt modelId="{AD6D841E-2CA8-4A98-AB11-DEB134F4FBD8}" type="sibTrans" cxnId="{C8DA47BB-BFE8-41D2-B2BB-D056727E18FE}">
      <dgm:prSet/>
      <dgm:spPr/>
      <dgm:t>
        <a:bodyPr/>
        <a:lstStyle/>
        <a:p>
          <a:endParaRPr lang="es-CO"/>
        </a:p>
      </dgm:t>
    </dgm:pt>
    <dgm:pt modelId="{4E25720F-0D9A-4426-B56D-13C2F7A23705}">
      <dgm:prSet phldrT="[Texto]"/>
      <dgm:spPr/>
      <dgm:t>
        <a:bodyPr/>
        <a:lstStyle/>
        <a:p>
          <a:r>
            <a:rPr lang="es-CO" dirty="0">
              <a:effectLst/>
            </a:rPr>
            <a:t>La distribución de los retornos es segada hacia la izquierda, mayor probabilidad de retornos diarios negativos que positivos.</a:t>
          </a:r>
          <a:endParaRPr lang="es-CO" dirty="0"/>
        </a:p>
      </dgm:t>
    </dgm:pt>
    <dgm:pt modelId="{0F370E29-1483-4E90-A2EB-6E0DB04AE708}" type="parTrans" cxnId="{080825DE-6B49-4BE8-AC96-C7926D8A345E}">
      <dgm:prSet/>
      <dgm:spPr/>
      <dgm:t>
        <a:bodyPr/>
        <a:lstStyle/>
        <a:p>
          <a:endParaRPr lang="es-CO"/>
        </a:p>
      </dgm:t>
    </dgm:pt>
    <dgm:pt modelId="{7FBE1E79-DB9B-49E4-B060-544CFF223B07}" type="sibTrans" cxnId="{080825DE-6B49-4BE8-AC96-C7926D8A345E}">
      <dgm:prSet/>
      <dgm:spPr/>
      <dgm:t>
        <a:bodyPr/>
        <a:lstStyle/>
        <a:p>
          <a:endParaRPr lang="es-CO"/>
        </a:p>
      </dgm:t>
    </dgm:pt>
    <dgm:pt modelId="{DF664F57-572F-499C-9AD1-DC0A1112B44D}">
      <dgm:prSet phldrT="[Texto]"/>
      <dgm:spPr/>
      <dgm:t>
        <a:bodyPr/>
        <a:lstStyle/>
        <a:p>
          <a:r>
            <a:rPr lang="es-CO" dirty="0">
              <a:effectLst/>
            </a:rPr>
            <a:t>La distribución de los errores no sigue una distribución normal.</a:t>
          </a:r>
          <a:endParaRPr lang="es-CO" dirty="0"/>
        </a:p>
      </dgm:t>
    </dgm:pt>
    <dgm:pt modelId="{6BFFCA4F-293B-4158-B74D-3A5050E50D56}" type="parTrans" cxnId="{E242FDC8-9351-4C3B-9391-C6C22198A894}">
      <dgm:prSet/>
      <dgm:spPr/>
      <dgm:t>
        <a:bodyPr/>
        <a:lstStyle/>
        <a:p>
          <a:endParaRPr lang="es-CO"/>
        </a:p>
      </dgm:t>
    </dgm:pt>
    <dgm:pt modelId="{CDADA9BB-EAEF-4B07-9DAA-9AD83989225F}" type="sibTrans" cxnId="{E242FDC8-9351-4C3B-9391-C6C22198A894}">
      <dgm:prSet/>
      <dgm:spPr/>
      <dgm:t>
        <a:bodyPr/>
        <a:lstStyle/>
        <a:p>
          <a:endParaRPr lang="es-CO"/>
        </a:p>
      </dgm:t>
    </dgm:pt>
    <dgm:pt modelId="{879C6311-BC7F-4D25-8F4A-6B0366BB1D12}">
      <dgm:prSet phldrT="[Texto]"/>
      <dgm:spPr/>
      <dgm:t>
        <a:bodyPr/>
        <a:lstStyle/>
        <a:p>
          <a:r>
            <a:rPr lang="es-CO" dirty="0">
              <a:effectLst/>
            </a:rPr>
            <a:t>El test de </a:t>
          </a:r>
          <a:r>
            <a:rPr lang="es-CO" dirty="0" err="1">
              <a:effectLst/>
            </a:rPr>
            <a:t>Jarque</a:t>
          </a:r>
          <a:r>
            <a:rPr lang="es-CO" dirty="0">
              <a:effectLst/>
            </a:rPr>
            <a:t> </a:t>
          </a:r>
          <a:r>
            <a:rPr lang="es-CO" dirty="0" err="1">
              <a:effectLst/>
            </a:rPr>
            <a:t>Bera</a:t>
          </a:r>
          <a:r>
            <a:rPr lang="es-CO" dirty="0">
              <a:effectLst/>
            </a:rPr>
            <a:t> el valor </a:t>
          </a:r>
          <a:r>
            <a:rPr lang="es-CO" dirty="0" err="1">
              <a:effectLst/>
            </a:rPr>
            <a:t>P_Value</a:t>
          </a:r>
          <a:r>
            <a:rPr lang="es-CO" dirty="0">
              <a:effectLst/>
            </a:rPr>
            <a:t> es inferior a α. (gráfico de </a:t>
          </a:r>
          <a:r>
            <a:rPr lang="es-CO" dirty="0" err="1">
              <a:effectLst/>
            </a:rPr>
            <a:t>cuantil-cuantil</a:t>
          </a:r>
          <a:r>
            <a:rPr lang="es-CO" dirty="0">
              <a:effectLst/>
            </a:rPr>
            <a:t>)</a:t>
          </a:r>
          <a:endParaRPr lang="es-CO" dirty="0"/>
        </a:p>
      </dgm:t>
    </dgm:pt>
    <dgm:pt modelId="{B9C5F0BE-FF36-44C9-999B-8EA60FA8DC26}" type="parTrans" cxnId="{5C400FEE-CCFF-46CC-81B5-3395BAD39706}">
      <dgm:prSet/>
      <dgm:spPr/>
      <dgm:t>
        <a:bodyPr/>
        <a:lstStyle/>
        <a:p>
          <a:endParaRPr lang="es-CO"/>
        </a:p>
      </dgm:t>
    </dgm:pt>
    <dgm:pt modelId="{D810609F-1722-4CDE-9770-1BE82FFDF47D}" type="sibTrans" cxnId="{5C400FEE-CCFF-46CC-81B5-3395BAD39706}">
      <dgm:prSet/>
      <dgm:spPr/>
      <dgm:t>
        <a:bodyPr/>
        <a:lstStyle/>
        <a:p>
          <a:endParaRPr lang="es-CO"/>
        </a:p>
      </dgm:t>
    </dgm:pt>
    <dgm:pt modelId="{F4EA251C-8B87-4392-82DE-F42423AE98AD}">
      <dgm:prSet phldrT="[Texto]"/>
      <dgm:spPr/>
      <dgm:t>
        <a:bodyPr/>
        <a:lstStyle/>
        <a:p>
          <a:r>
            <a:rPr lang="es-CO" dirty="0">
              <a:effectLst/>
            </a:rPr>
            <a:t>Existe un agrupamiento de la volatilidad.</a:t>
          </a:r>
          <a:endParaRPr lang="es-CO" dirty="0"/>
        </a:p>
      </dgm:t>
    </dgm:pt>
    <dgm:pt modelId="{1450272C-36B1-4DAE-A742-7967D764DCDF}" type="parTrans" cxnId="{8E81DF21-6E0E-4A0C-AF4D-2D9962992D71}">
      <dgm:prSet/>
      <dgm:spPr/>
      <dgm:t>
        <a:bodyPr/>
        <a:lstStyle/>
        <a:p>
          <a:endParaRPr lang="es-CO"/>
        </a:p>
      </dgm:t>
    </dgm:pt>
    <dgm:pt modelId="{6A7AE001-E370-43AB-9957-1BF154B6C90E}" type="sibTrans" cxnId="{8E81DF21-6E0E-4A0C-AF4D-2D9962992D71}">
      <dgm:prSet/>
      <dgm:spPr/>
      <dgm:t>
        <a:bodyPr/>
        <a:lstStyle/>
        <a:p>
          <a:endParaRPr lang="es-CO"/>
        </a:p>
      </dgm:t>
    </dgm:pt>
    <dgm:pt modelId="{21A0EEBE-00D7-4B0E-9F1B-A354E490BB73}">
      <dgm:prSet phldrT="[Texto]"/>
      <dgm:spPr/>
      <dgm:t>
        <a:bodyPr/>
        <a:lstStyle/>
        <a:p>
          <a:r>
            <a:rPr lang="es-CO" dirty="0">
              <a:effectLst/>
            </a:rPr>
            <a:t>Periodos de alta (baja) volatilidad tienden a ser seguidos por periodos de alta (baja) volatilidad</a:t>
          </a:r>
          <a:endParaRPr lang="es-CO" dirty="0"/>
        </a:p>
      </dgm:t>
    </dgm:pt>
    <dgm:pt modelId="{AF635146-2D09-4DF8-816C-1FE8A5A5B1AA}" type="parTrans" cxnId="{B4EEFFCB-3F4D-4A4E-939A-19911DCF009A}">
      <dgm:prSet/>
      <dgm:spPr/>
      <dgm:t>
        <a:bodyPr/>
        <a:lstStyle/>
        <a:p>
          <a:endParaRPr lang="es-CO"/>
        </a:p>
      </dgm:t>
    </dgm:pt>
    <dgm:pt modelId="{EE6DC406-8430-4649-9D5C-F8030D9DEF28}" type="sibTrans" cxnId="{B4EEFFCB-3F4D-4A4E-939A-19911DCF009A}">
      <dgm:prSet/>
      <dgm:spPr/>
      <dgm:t>
        <a:bodyPr/>
        <a:lstStyle/>
        <a:p>
          <a:endParaRPr lang="es-CO"/>
        </a:p>
      </dgm:t>
    </dgm:pt>
    <dgm:pt modelId="{7EDB3B66-2A05-4A82-9BE9-B7AC30CCB107}" type="pres">
      <dgm:prSet presAssocID="{FEA55239-55E8-42E2-A5CC-F607A5065358}" presName="Name0" presStyleCnt="0">
        <dgm:presLayoutVars>
          <dgm:dir/>
          <dgm:animLvl val="lvl"/>
          <dgm:resizeHandles/>
        </dgm:presLayoutVars>
      </dgm:prSet>
      <dgm:spPr/>
    </dgm:pt>
    <dgm:pt modelId="{ACAC19B3-AE8D-4121-AF15-15794833F6B4}" type="pres">
      <dgm:prSet presAssocID="{EF498757-0818-440D-94BC-32B1BAA3523F}" presName="linNode" presStyleCnt="0"/>
      <dgm:spPr/>
    </dgm:pt>
    <dgm:pt modelId="{E6320666-9152-4BF7-B465-2B205F1240B5}" type="pres">
      <dgm:prSet presAssocID="{EF498757-0818-440D-94BC-32B1BAA3523F}" presName="parentShp" presStyleLbl="node1" presStyleIdx="0" presStyleCnt="3">
        <dgm:presLayoutVars>
          <dgm:bulletEnabled val="1"/>
        </dgm:presLayoutVars>
      </dgm:prSet>
      <dgm:spPr/>
    </dgm:pt>
    <dgm:pt modelId="{132CD304-572A-4654-BDEA-78AFC0E6EFF5}" type="pres">
      <dgm:prSet presAssocID="{EF498757-0818-440D-94BC-32B1BAA3523F}" presName="childShp" presStyleLbl="bgAccFollowNode1" presStyleIdx="0" presStyleCnt="3">
        <dgm:presLayoutVars>
          <dgm:bulletEnabled val="1"/>
        </dgm:presLayoutVars>
      </dgm:prSet>
      <dgm:spPr/>
    </dgm:pt>
    <dgm:pt modelId="{98943F70-388C-4FB8-AEA9-2C686DEAC7BD}" type="pres">
      <dgm:prSet presAssocID="{AD6D841E-2CA8-4A98-AB11-DEB134F4FBD8}" presName="spacing" presStyleCnt="0"/>
      <dgm:spPr/>
    </dgm:pt>
    <dgm:pt modelId="{7CD5AF80-7150-41F7-BE44-98E367635787}" type="pres">
      <dgm:prSet presAssocID="{DF664F57-572F-499C-9AD1-DC0A1112B44D}" presName="linNode" presStyleCnt="0"/>
      <dgm:spPr/>
    </dgm:pt>
    <dgm:pt modelId="{17F8F8EC-AB06-46B1-BAC2-48EC8EAA9153}" type="pres">
      <dgm:prSet presAssocID="{DF664F57-572F-499C-9AD1-DC0A1112B44D}" presName="parentShp" presStyleLbl="node1" presStyleIdx="1" presStyleCnt="3">
        <dgm:presLayoutVars>
          <dgm:bulletEnabled val="1"/>
        </dgm:presLayoutVars>
      </dgm:prSet>
      <dgm:spPr/>
    </dgm:pt>
    <dgm:pt modelId="{25E70FF9-7C55-4405-991B-B87E4682DC60}" type="pres">
      <dgm:prSet presAssocID="{DF664F57-572F-499C-9AD1-DC0A1112B44D}" presName="childShp" presStyleLbl="bgAccFollowNode1" presStyleIdx="1" presStyleCnt="3">
        <dgm:presLayoutVars>
          <dgm:bulletEnabled val="1"/>
        </dgm:presLayoutVars>
      </dgm:prSet>
      <dgm:spPr/>
    </dgm:pt>
    <dgm:pt modelId="{2F3718C3-B470-4F4F-A898-5A2E004BF809}" type="pres">
      <dgm:prSet presAssocID="{CDADA9BB-EAEF-4B07-9DAA-9AD83989225F}" presName="spacing" presStyleCnt="0"/>
      <dgm:spPr/>
    </dgm:pt>
    <dgm:pt modelId="{28E253D9-2724-415B-B027-3CDC2A8E5303}" type="pres">
      <dgm:prSet presAssocID="{F4EA251C-8B87-4392-82DE-F42423AE98AD}" presName="linNode" presStyleCnt="0"/>
      <dgm:spPr/>
    </dgm:pt>
    <dgm:pt modelId="{123F708B-6D16-4C46-93DD-3CA061B22326}" type="pres">
      <dgm:prSet presAssocID="{F4EA251C-8B87-4392-82DE-F42423AE98AD}" presName="parentShp" presStyleLbl="node1" presStyleIdx="2" presStyleCnt="3">
        <dgm:presLayoutVars>
          <dgm:bulletEnabled val="1"/>
        </dgm:presLayoutVars>
      </dgm:prSet>
      <dgm:spPr/>
    </dgm:pt>
    <dgm:pt modelId="{7202B896-97CF-4299-98D4-0101FB0D02D9}" type="pres">
      <dgm:prSet presAssocID="{F4EA251C-8B87-4392-82DE-F42423AE98AD}" presName="childShp" presStyleLbl="bgAccFollowNode1" presStyleIdx="2" presStyleCnt="3">
        <dgm:presLayoutVars>
          <dgm:bulletEnabled val="1"/>
        </dgm:presLayoutVars>
      </dgm:prSet>
      <dgm:spPr/>
    </dgm:pt>
  </dgm:ptLst>
  <dgm:cxnLst>
    <dgm:cxn modelId="{E2986116-2DFD-40D2-AB6B-01800C042CB3}" type="presOf" srcId="{4E25720F-0D9A-4426-B56D-13C2F7A23705}" destId="{132CD304-572A-4654-BDEA-78AFC0E6EFF5}" srcOrd="0" destOrd="0" presId="urn:microsoft.com/office/officeart/2005/8/layout/vList6"/>
    <dgm:cxn modelId="{8E81DF21-6E0E-4A0C-AF4D-2D9962992D71}" srcId="{FEA55239-55E8-42E2-A5CC-F607A5065358}" destId="{F4EA251C-8B87-4392-82DE-F42423AE98AD}" srcOrd="2" destOrd="0" parTransId="{1450272C-36B1-4DAE-A742-7967D764DCDF}" sibTransId="{6A7AE001-E370-43AB-9957-1BF154B6C90E}"/>
    <dgm:cxn modelId="{C9FE1D2D-BFF1-4A79-B0A3-5D314C036A06}" type="presOf" srcId="{21A0EEBE-00D7-4B0E-9F1B-A354E490BB73}" destId="{7202B896-97CF-4299-98D4-0101FB0D02D9}" srcOrd="0" destOrd="0" presId="urn:microsoft.com/office/officeart/2005/8/layout/vList6"/>
    <dgm:cxn modelId="{B440024A-4061-4274-8479-D783ED72B87A}" type="presOf" srcId="{DF664F57-572F-499C-9AD1-DC0A1112B44D}" destId="{17F8F8EC-AB06-46B1-BAC2-48EC8EAA9153}" srcOrd="0" destOrd="0" presId="urn:microsoft.com/office/officeart/2005/8/layout/vList6"/>
    <dgm:cxn modelId="{F6031B75-D51E-449D-BD65-4278918DB931}" type="presOf" srcId="{EF498757-0818-440D-94BC-32B1BAA3523F}" destId="{E6320666-9152-4BF7-B465-2B205F1240B5}" srcOrd="0" destOrd="0" presId="urn:microsoft.com/office/officeart/2005/8/layout/vList6"/>
    <dgm:cxn modelId="{0567C898-B06E-4B56-AD5B-E3F5236323B4}" type="presOf" srcId="{F4EA251C-8B87-4392-82DE-F42423AE98AD}" destId="{123F708B-6D16-4C46-93DD-3CA061B22326}" srcOrd="0" destOrd="0" presId="urn:microsoft.com/office/officeart/2005/8/layout/vList6"/>
    <dgm:cxn modelId="{979A909A-A204-44E7-BFA1-8905E95F1F48}" type="presOf" srcId="{FEA55239-55E8-42E2-A5CC-F607A5065358}" destId="{7EDB3B66-2A05-4A82-9BE9-B7AC30CCB107}" srcOrd="0" destOrd="0" presId="urn:microsoft.com/office/officeart/2005/8/layout/vList6"/>
    <dgm:cxn modelId="{207A5BB6-78F7-4A6B-B187-718A23DD944A}" type="presOf" srcId="{879C6311-BC7F-4D25-8F4A-6B0366BB1D12}" destId="{25E70FF9-7C55-4405-991B-B87E4682DC60}" srcOrd="0" destOrd="0" presId="urn:microsoft.com/office/officeart/2005/8/layout/vList6"/>
    <dgm:cxn modelId="{C8DA47BB-BFE8-41D2-B2BB-D056727E18FE}" srcId="{FEA55239-55E8-42E2-A5CC-F607A5065358}" destId="{EF498757-0818-440D-94BC-32B1BAA3523F}" srcOrd="0" destOrd="0" parTransId="{B35237EC-4B32-4821-BC91-2BCD68A63934}" sibTransId="{AD6D841E-2CA8-4A98-AB11-DEB134F4FBD8}"/>
    <dgm:cxn modelId="{E242FDC8-9351-4C3B-9391-C6C22198A894}" srcId="{FEA55239-55E8-42E2-A5CC-F607A5065358}" destId="{DF664F57-572F-499C-9AD1-DC0A1112B44D}" srcOrd="1" destOrd="0" parTransId="{6BFFCA4F-293B-4158-B74D-3A5050E50D56}" sibTransId="{CDADA9BB-EAEF-4B07-9DAA-9AD83989225F}"/>
    <dgm:cxn modelId="{B4EEFFCB-3F4D-4A4E-939A-19911DCF009A}" srcId="{F4EA251C-8B87-4392-82DE-F42423AE98AD}" destId="{21A0EEBE-00D7-4B0E-9F1B-A354E490BB73}" srcOrd="0" destOrd="0" parTransId="{AF635146-2D09-4DF8-816C-1FE8A5A5B1AA}" sibTransId="{EE6DC406-8430-4649-9D5C-F8030D9DEF28}"/>
    <dgm:cxn modelId="{080825DE-6B49-4BE8-AC96-C7926D8A345E}" srcId="{EF498757-0818-440D-94BC-32B1BAA3523F}" destId="{4E25720F-0D9A-4426-B56D-13C2F7A23705}" srcOrd="0" destOrd="0" parTransId="{0F370E29-1483-4E90-A2EB-6E0DB04AE708}" sibTransId="{7FBE1E79-DB9B-49E4-B060-544CFF223B07}"/>
    <dgm:cxn modelId="{5C400FEE-CCFF-46CC-81B5-3395BAD39706}" srcId="{DF664F57-572F-499C-9AD1-DC0A1112B44D}" destId="{879C6311-BC7F-4D25-8F4A-6B0366BB1D12}" srcOrd="0" destOrd="0" parTransId="{B9C5F0BE-FF36-44C9-999B-8EA60FA8DC26}" sibTransId="{D810609F-1722-4CDE-9770-1BE82FFDF47D}"/>
    <dgm:cxn modelId="{20A6D4E8-5133-4977-BA1C-930CD59D2BCF}" type="presParOf" srcId="{7EDB3B66-2A05-4A82-9BE9-B7AC30CCB107}" destId="{ACAC19B3-AE8D-4121-AF15-15794833F6B4}" srcOrd="0" destOrd="0" presId="urn:microsoft.com/office/officeart/2005/8/layout/vList6"/>
    <dgm:cxn modelId="{E4CE3E7D-87E1-4C3D-9A5A-A41A36626660}" type="presParOf" srcId="{ACAC19B3-AE8D-4121-AF15-15794833F6B4}" destId="{E6320666-9152-4BF7-B465-2B205F1240B5}" srcOrd="0" destOrd="0" presId="urn:microsoft.com/office/officeart/2005/8/layout/vList6"/>
    <dgm:cxn modelId="{D23ECCAC-44AF-478E-8467-37E6A742FE77}" type="presParOf" srcId="{ACAC19B3-AE8D-4121-AF15-15794833F6B4}" destId="{132CD304-572A-4654-BDEA-78AFC0E6EFF5}" srcOrd="1" destOrd="0" presId="urn:microsoft.com/office/officeart/2005/8/layout/vList6"/>
    <dgm:cxn modelId="{FFD6941E-9007-4502-A9F3-77B5349383B0}" type="presParOf" srcId="{7EDB3B66-2A05-4A82-9BE9-B7AC30CCB107}" destId="{98943F70-388C-4FB8-AEA9-2C686DEAC7BD}" srcOrd="1" destOrd="0" presId="urn:microsoft.com/office/officeart/2005/8/layout/vList6"/>
    <dgm:cxn modelId="{8BD646F9-7BFC-46AC-A88B-7BF16C3531D1}" type="presParOf" srcId="{7EDB3B66-2A05-4A82-9BE9-B7AC30CCB107}" destId="{7CD5AF80-7150-41F7-BE44-98E367635787}" srcOrd="2" destOrd="0" presId="urn:microsoft.com/office/officeart/2005/8/layout/vList6"/>
    <dgm:cxn modelId="{E63396DC-668F-4E21-A8AC-78183055BA46}" type="presParOf" srcId="{7CD5AF80-7150-41F7-BE44-98E367635787}" destId="{17F8F8EC-AB06-46B1-BAC2-48EC8EAA9153}" srcOrd="0" destOrd="0" presId="urn:microsoft.com/office/officeart/2005/8/layout/vList6"/>
    <dgm:cxn modelId="{29BDA469-9199-46E1-99F7-46804C4DC3BB}" type="presParOf" srcId="{7CD5AF80-7150-41F7-BE44-98E367635787}" destId="{25E70FF9-7C55-4405-991B-B87E4682DC60}" srcOrd="1" destOrd="0" presId="urn:microsoft.com/office/officeart/2005/8/layout/vList6"/>
    <dgm:cxn modelId="{9AA0CB7F-27C0-41C8-BC19-286321B76655}" type="presParOf" srcId="{7EDB3B66-2A05-4A82-9BE9-B7AC30CCB107}" destId="{2F3718C3-B470-4F4F-A898-5A2E004BF809}" srcOrd="3" destOrd="0" presId="urn:microsoft.com/office/officeart/2005/8/layout/vList6"/>
    <dgm:cxn modelId="{71A02DF6-21F2-4498-B5DC-F567A1C80CD2}" type="presParOf" srcId="{7EDB3B66-2A05-4A82-9BE9-B7AC30CCB107}" destId="{28E253D9-2724-415B-B027-3CDC2A8E5303}" srcOrd="4" destOrd="0" presId="urn:microsoft.com/office/officeart/2005/8/layout/vList6"/>
    <dgm:cxn modelId="{8961A7B3-00D8-419D-9CE5-3FF6BB4FD145}" type="presParOf" srcId="{28E253D9-2724-415B-B027-3CDC2A8E5303}" destId="{123F708B-6D16-4C46-93DD-3CA061B22326}" srcOrd="0" destOrd="0" presId="urn:microsoft.com/office/officeart/2005/8/layout/vList6"/>
    <dgm:cxn modelId="{FACB31C8-DAEE-4DCB-864E-A2EAFDAFBB21}" type="presParOf" srcId="{28E253D9-2724-415B-B027-3CDC2A8E5303}" destId="{7202B896-97CF-4299-98D4-0101FB0D02D9}"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26FFF4-4567-40A4-91D8-E32CFBEFAA59}">
      <dsp:nvSpPr>
        <dsp:cNvPr id="0" name=""/>
        <dsp:cNvSpPr/>
      </dsp:nvSpPr>
      <dsp:spPr>
        <a:xfrm>
          <a:off x="1155" y="666438"/>
          <a:ext cx="2630244" cy="2471797"/>
        </a:xfrm>
        <a:prstGeom prst="roundRect">
          <a:avLst>
            <a:gd name="adj" fmla="val 10000"/>
          </a:avLst>
        </a:prstGeom>
        <a:blipFill rotWithShape="1">
          <a:blip xmlns:r="http://schemas.openxmlformats.org/officeDocument/2006/relationships" r:embed="rId1"/>
          <a:stretch>
            <a:fillRect/>
          </a:stretch>
        </a:blip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429BB089-CDD8-4C7B-BED8-CED6614A2EC0}">
      <dsp:nvSpPr>
        <dsp:cNvPr id="0" name=""/>
        <dsp:cNvSpPr/>
      </dsp:nvSpPr>
      <dsp:spPr>
        <a:xfrm>
          <a:off x="536858" y="2319691"/>
          <a:ext cx="2326003" cy="2326003"/>
        </a:xfrm>
        <a:prstGeom prst="roundRect">
          <a:avLst>
            <a:gd name="adj" fmla="val 10000"/>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s-ES" sz="3200" kern="1200" dirty="0"/>
            <a:t>Mercados Accionarios</a:t>
          </a:r>
        </a:p>
      </dsp:txBody>
      <dsp:txXfrm>
        <a:off x="604984" y="2387817"/>
        <a:ext cx="2189751" cy="2189751"/>
      </dsp:txXfrm>
    </dsp:sp>
    <dsp:sp modelId="{882901E9-1AD1-49F9-AA35-F91307428C66}">
      <dsp:nvSpPr>
        <dsp:cNvPr id="0" name=""/>
        <dsp:cNvSpPr/>
      </dsp:nvSpPr>
      <dsp:spPr>
        <a:xfrm rot="21426089">
          <a:off x="3052524" y="1524292"/>
          <a:ext cx="421933" cy="558906"/>
        </a:xfrm>
        <a:prstGeom prst="rightArrow">
          <a:avLst>
            <a:gd name="adj1" fmla="val 60000"/>
            <a:gd name="adj2" fmla="val 50000"/>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endParaRPr lang="es-ES" sz="2400" kern="1200"/>
        </a:p>
      </dsp:txBody>
      <dsp:txXfrm>
        <a:off x="3052605" y="1639273"/>
        <a:ext cx="295353" cy="335344"/>
      </dsp:txXfrm>
    </dsp:sp>
    <dsp:sp modelId="{E9A939DB-1EDC-47B2-8DC9-31F550A92BE1}">
      <dsp:nvSpPr>
        <dsp:cNvPr id="0" name=""/>
        <dsp:cNvSpPr/>
      </dsp:nvSpPr>
      <dsp:spPr>
        <a:xfrm>
          <a:off x="3835383" y="376414"/>
          <a:ext cx="2680765" cy="2661017"/>
        </a:xfrm>
        <a:prstGeom prst="roundRect">
          <a:avLst>
            <a:gd name="adj" fmla="val 10000"/>
          </a:avLst>
        </a:prstGeom>
        <a:blipFill rotWithShape="1">
          <a:blip xmlns:r="http://schemas.openxmlformats.org/officeDocument/2006/relationships" r:embed="rId2"/>
          <a:stretch>
            <a:fillRect/>
          </a:stretch>
        </a:blip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D7B430B0-65F9-4634-9E38-54A11944668F}">
      <dsp:nvSpPr>
        <dsp:cNvPr id="0" name=""/>
        <dsp:cNvSpPr/>
      </dsp:nvSpPr>
      <dsp:spPr>
        <a:xfrm>
          <a:off x="4388601" y="2421588"/>
          <a:ext cx="2326003" cy="2326003"/>
        </a:xfrm>
        <a:prstGeom prst="roundRect">
          <a:avLst>
            <a:gd name="adj" fmla="val 10000"/>
          </a:avLst>
        </a:prstGeom>
        <a:solidFill>
          <a:schemeClr val="accent4">
            <a:hueOff val="4900445"/>
            <a:satOff val="-20388"/>
            <a:lumOff val="4804"/>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s-ES" sz="3200" kern="1200" dirty="0"/>
            <a:t>Índices Bursátiles</a:t>
          </a:r>
        </a:p>
      </dsp:txBody>
      <dsp:txXfrm>
        <a:off x="4456727" y="2489714"/>
        <a:ext cx="2189751" cy="2189751"/>
      </dsp:txXfrm>
    </dsp:sp>
    <dsp:sp modelId="{E23AACE4-FB99-4E32-A6B9-677C09E4F3E3}">
      <dsp:nvSpPr>
        <dsp:cNvPr id="0" name=""/>
        <dsp:cNvSpPr/>
      </dsp:nvSpPr>
      <dsp:spPr>
        <a:xfrm rot="265146">
          <a:off x="6917259" y="1577623"/>
          <a:ext cx="402906" cy="558906"/>
        </a:xfrm>
        <a:prstGeom prst="rightArrow">
          <a:avLst>
            <a:gd name="adj1" fmla="val 60000"/>
            <a:gd name="adj2" fmla="val 50000"/>
          </a:avLst>
        </a:prstGeom>
        <a:solidFill>
          <a:schemeClr val="accent4">
            <a:hueOff val="9800891"/>
            <a:satOff val="-40777"/>
            <a:lumOff val="9608"/>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endParaRPr lang="es-ES" sz="2400" kern="1200"/>
        </a:p>
      </dsp:txBody>
      <dsp:txXfrm>
        <a:off x="6917439" y="1684747"/>
        <a:ext cx="282034" cy="335344"/>
      </dsp:txXfrm>
    </dsp:sp>
    <dsp:sp modelId="{8349EA8E-3B4A-4F58-93BC-922F536F6DDA}">
      <dsp:nvSpPr>
        <dsp:cNvPr id="0" name=""/>
        <dsp:cNvSpPr/>
      </dsp:nvSpPr>
      <dsp:spPr>
        <a:xfrm>
          <a:off x="7663889" y="811359"/>
          <a:ext cx="2554696" cy="2373128"/>
        </a:xfrm>
        <a:prstGeom prst="roundRect">
          <a:avLst>
            <a:gd name="adj" fmla="val 10000"/>
          </a:avLst>
        </a:prstGeom>
        <a:blipFill rotWithShape="1">
          <a:blip xmlns:r="http://schemas.openxmlformats.org/officeDocument/2006/relationships" r:embed="rId3"/>
          <a:stretch>
            <a:fillRect/>
          </a:stretch>
        </a:blip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455A9905-70C1-40D5-89B6-344B53959ABC}">
      <dsp:nvSpPr>
        <dsp:cNvPr id="0" name=""/>
        <dsp:cNvSpPr/>
      </dsp:nvSpPr>
      <dsp:spPr>
        <a:xfrm>
          <a:off x="8046906" y="2486082"/>
          <a:ext cx="2326003" cy="2326003"/>
        </a:xfrm>
        <a:prstGeom prst="roundRect">
          <a:avLst>
            <a:gd name="adj" fmla="val 10000"/>
          </a:avLst>
        </a:prstGeom>
        <a:solidFill>
          <a:schemeClr val="accent4">
            <a:hueOff val="9800891"/>
            <a:satOff val="-40777"/>
            <a:lumOff val="9608"/>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s-ES" sz="3200" kern="1200" dirty="0"/>
            <a:t>Toma de decisiones</a:t>
          </a:r>
        </a:p>
      </dsp:txBody>
      <dsp:txXfrm>
        <a:off x="8115032" y="2554208"/>
        <a:ext cx="2189751" cy="218975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2CD304-572A-4654-BDEA-78AFC0E6EFF5}">
      <dsp:nvSpPr>
        <dsp:cNvPr id="0" name=""/>
        <dsp:cNvSpPr/>
      </dsp:nvSpPr>
      <dsp:spPr>
        <a:xfrm>
          <a:off x="3135085" y="0"/>
          <a:ext cx="4702628" cy="1539130"/>
        </a:xfrm>
        <a:prstGeom prst="rightArrow">
          <a:avLst>
            <a:gd name="adj1" fmla="val 75000"/>
            <a:gd name="adj2" fmla="val 50000"/>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t" anchorCtr="0">
          <a:noAutofit/>
        </a:bodyPr>
        <a:lstStyle/>
        <a:p>
          <a:pPr marL="228600" lvl="1" indent="-228600" algn="l" defTabSz="889000">
            <a:lnSpc>
              <a:spcPct val="90000"/>
            </a:lnSpc>
            <a:spcBef>
              <a:spcPct val="0"/>
            </a:spcBef>
            <a:spcAft>
              <a:spcPct val="15000"/>
            </a:spcAft>
            <a:buChar char="•"/>
          </a:pPr>
          <a:r>
            <a:rPr lang="es-CO" sz="2000" kern="1200" dirty="0">
              <a:effectLst/>
            </a:rPr>
            <a:t>El valor de la primera </a:t>
          </a:r>
          <a:r>
            <a:rPr lang="es-CO" sz="2000" kern="1200" dirty="0" err="1">
              <a:effectLst/>
            </a:rPr>
            <a:t>autocorrelación</a:t>
          </a:r>
          <a:r>
            <a:rPr lang="es-CO" sz="2000" kern="1200" dirty="0">
              <a:effectLst/>
            </a:rPr>
            <a:t> es cercano a 1 (0,9982).</a:t>
          </a:r>
          <a:endParaRPr lang="es-CO" sz="2000" kern="1200" dirty="0"/>
        </a:p>
      </dsp:txBody>
      <dsp:txXfrm>
        <a:off x="3135085" y="192391"/>
        <a:ext cx="4125454" cy="1154348"/>
      </dsp:txXfrm>
    </dsp:sp>
    <dsp:sp modelId="{E6320666-9152-4BF7-B465-2B205F1240B5}">
      <dsp:nvSpPr>
        <dsp:cNvPr id="0" name=""/>
        <dsp:cNvSpPr/>
      </dsp:nvSpPr>
      <dsp:spPr>
        <a:xfrm>
          <a:off x="0" y="0"/>
          <a:ext cx="3135085" cy="153913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marL="0" lvl="0" indent="0" algn="ctr" defTabSz="1200150">
            <a:lnSpc>
              <a:spcPct val="90000"/>
            </a:lnSpc>
            <a:spcBef>
              <a:spcPct val="0"/>
            </a:spcBef>
            <a:spcAft>
              <a:spcPct val="35000"/>
            </a:spcAft>
            <a:buNone/>
          </a:pPr>
          <a:r>
            <a:rPr lang="es-CO" sz="2700" kern="1200" dirty="0">
              <a:effectLst/>
            </a:rPr>
            <a:t>Tendencia estocástica (creciente)</a:t>
          </a:r>
          <a:endParaRPr lang="es-CO" sz="2700" kern="1200" dirty="0"/>
        </a:p>
      </dsp:txBody>
      <dsp:txXfrm>
        <a:off x="75134" y="75134"/>
        <a:ext cx="2984817" cy="1388862"/>
      </dsp:txXfrm>
    </dsp:sp>
    <dsp:sp modelId="{25E70FF9-7C55-4405-991B-B87E4682DC60}">
      <dsp:nvSpPr>
        <dsp:cNvPr id="0" name=""/>
        <dsp:cNvSpPr/>
      </dsp:nvSpPr>
      <dsp:spPr>
        <a:xfrm>
          <a:off x="3135085" y="1693044"/>
          <a:ext cx="4702628" cy="1539130"/>
        </a:xfrm>
        <a:prstGeom prst="rightArrow">
          <a:avLst>
            <a:gd name="adj1" fmla="val 75000"/>
            <a:gd name="adj2" fmla="val 50000"/>
          </a:avLst>
        </a:prstGeom>
        <a:solidFill>
          <a:schemeClr val="accent4">
            <a:tint val="40000"/>
            <a:alpha val="90000"/>
            <a:hueOff val="5430963"/>
            <a:satOff val="-25622"/>
            <a:lumOff val="-925"/>
            <a:alphaOff val="0"/>
          </a:schemeClr>
        </a:solidFill>
        <a:ln w="12700" cap="flat" cmpd="sng" algn="ctr">
          <a:solidFill>
            <a:schemeClr val="accent4">
              <a:tint val="40000"/>
              <a:alpha val="90000"/>
              <a:hueOff val="5430963"/>
              <a:satOff val="-25622"/>
              <a:lumOff val="-92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t" anchorCtr="0">
          <a:noAutofit/>
        </a:bodyPr>
        <a:lstStyle/>
        <a:p>
          <a:pPr marL="228600" lvl="1" indent="-228600" algn="l" defTabSz="889000">
            <a:lnSpc>
              <a:spcPct val="90000"/>
            </a:lnSpc>
            <a:spcBef>
              <a:spcPct val="0"/>
            </a:spcBef>
            <a:spcAft>
              <a:spcPct val="15000"/>
            </a:spcAft>
            <a:buChar char="•"/>
          </a:pPr>
          <a:r>
            <a:rPr lang="es-CO" sz="2000" kern="1200" dirty="0">
              <a:effectLst/>
            </a:rPr>
            <a:t>Ningún valor P del </a:t>
          </a:r>
          <a:r>
            <a:rPr lang="es-CO" sz="2000" kern="1200" dirty="0" err="1">
              <a:effectLst/>
            </a:rPr>
            <a:t>correlograma</a:t>
          </a:r>
          <a:r>
            <a:rPr lang="es-CO" sz="2000" kern="1200" dirty="0">
              <a:effectLst/>
            </a:rPr>
            <a:t> es menor que α</a:t>
          </a:r>
          <a:endParaRPr lang="es-CO" sz="2000" kern="1200" dirty="0"/>
        </a:p>
        <a:p>
          <a:pPr marL="228600" lvl="1" indent="-228600" algn="l" defTabSz="889000">
            <a:lnSpc>
              <a:spcPct val="90000"/>
            </a:lnSpc>
            <a:spcBef>
              <a:spcPct val="0"/>
            </a:spcBef>
            <a:spcAft>
              <a:spcPct val="15000"/>
            </a:spcAft>
            <a:buChar char="•"/>
          </a:pPr>
          <a:r>
            <a:rPr lang="es-CO" sz="2000" kern="1200" dirty="0">
              <a:effectLst/>
            </a:rPr>
            <a:t>No tienen dependencia lineal</a:t>
          </a:r>
          <a:endParaRPr lang="es-CO" sz="2000" kern="1200" dirty="0"/>
        </a:p>
      </dsp:txBody>
      <dsp:txXfrm>
        <a:off x="3135085" y="1885435"/>
        <a:ext cx="4125454" cy="1154348"/>
      </dsp:txXfrm>
    </dsp:sp>
    <dsp:sp modelId="{17F8F8EC-AB06-46B1-BAC2-48EC8EAA9153}">
      <dsp:nvSpPr>
        <dsp:cNvPr id="0" name=""/>
        <dsp:cNvSpPr/>
      </dsp:nvSpPr>
      <dsp:spPr>
        <a:xfrm>
          <a:off x="0" y="1693044"/>
          <a:ext cx="3135085" cy="1539130"/>
        </a:xfrm>
        <a:prstGeom prst="roundRect">
          <a:avLst/>
        </a:prstGeom>
        <a:solidFill>
          <a:schemeClr val="accent4">
            <a:hueOff val="4900445"/>
            <a:satOff val="-20388"/>
            <a:lumOff val="480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marL="0" lvl="0" indent="0" algn="ctr" defTabSz="1200150">
            <a:lnSpc>
              <a:spcPct val="90000"/>
            </a:lnSpc>
            <a:spcBef>
              <a:spcPct val="0"/>
            </a:spcBef>
            <a:spcAft>
              <a:spcPct val="35000"/>
            </a:spcAft>
            <a:buNone/>
          </a:pPr>
          <a:r>
            <a:rPr lang="es-CO" sz="2700" kern="1200" dirty="0">
              <a:effectLst/>
            </a:rPr>
            <a:t>Los valores diarios son </a:t>
          </a:r>
          <a:r>
            <a:rPr lang="es-CO" sz="2700" kern="1200" dirty="0" err="1">
              <a:effectLst/>
            </a:rPr>
            <a:t>incorrelacionados</a:t>
          </a:r>
          <a:r>
            <a:rPr lang="es-CO" sz="2700" kern="1200" dirty="0">
              <a:effectLst/>
            </a:rPr>
            <a:t>.</a:t>
          </a:r>
          <a:endParaRPr lang="es-CO" sz="2700" kern="1200" dirty="0"/>
        </a:p>
      </dsp:txBody>
      <dsp:txXfrm>
        <a:off x="75134" y="1768178"/>
        <a:ext cx="2984817" cy="1388862"/>
      </dsp:txXfrm>
    </dsp:sp>
    <dsp:sp modelId="{7202B896-97CF-4299-98D4-0101FB0D02D9}">
      <dsp:nvSpPr>
        <dsp:cNvPr id="0" name=""/>
        <dsp:cNvSpPr/>
      </dsp:nvSpPr>
      <dsp:spPr>
        <a:xfrm>
          <a:off x="3135085" y="3386088"/>
          <a:ext cx="4702628" cy="1539130"/>
        </a:xfrm>
        <a:prstGeom prst="rightArrow">
          <a:avLst>
            <a:gd name="adj1" fmla="val 75000"/>
            <a:gd name="adj2" fmla="val 50000"/>
          </a:avLst>
        </a:prstGeom>
        <a:solidFill>
          <a:schemeClr val="accent4">
            <a:tint val="40000"/>
            <a:alpha val="90000"/>
            <a:hueOff val="10861925"/>
            <a:satOff val="-51245"/>
            <a:lumOff val="-1851"/>
            <a:alphaOff val="0"/>
          </a:schemeClr>
        </a:solidFill>
        <a:ln w="12700" cap="flat" cmpd="sng" algn="ctr">
          <a:solidFill>
            <a:schemeClr val="accent4">
              <a:tint val="40000"/>
              <a:alpha val="90000"/>
              <a:hueOff val="10861925"/>
              <a:satOff val="-51245"/>
              <a:lumOff val="-185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t" anchorCtr="0">
          <a:noAutofit/>
        </a:bodyPr>
        <a:lstStyle/>
        <a:p>
          <a:pPr marL="228600" lvl="1" indent="-228600" algn="l" defTabSz="889000">
            <a:lnSpc>
              <a:spcPct val="90000"/>
            </a:lnSpc>
            <a:spcBef>
              <a:spcPct val="0"/>
            </a:spcBef>
            <a:spcAft>
              <a:spcPct val="15000"/>
            </a:spcAft>
            <a:buChar char="•"/>
          </a:pPr>
          <a:r>
            <a:rPr lang="es-CO" sz="2000" kern="1200" dirty="0">
              <a:effectLst/>
            </a:rPr>
            <a:t>La distribución tiene colas más pesadas que las de la normal con mayor probabilidad de presentar valores extremos</a:t>
          </a:r>
          <a:endParaRPr lang="es-CO" sz="2000" kern="1200" dirty="0"/>
        </a:p>
      </dsp:txBody>
      <dsp:txXfrm>
        <a:off x="3135085" y="3578479"/>
        <a:ext cx="4125454" cy="1154348"/>
      </dsp:txXfrm>
    </dsp:sp>
    <dsp:sp modelId="{123F708B-6D16-4C46-93DD-3CA061B22326}">
      <dsp:nvSpPr>
        <dsp:cNvPr id="0" name=""/>
        <dsp:cNvSpPr/>
      </dsp:nvSpPr>
      <dsp:spPr>
        <a:xfrm>
          <a:off x="0" y="3386088"/>
          <a:ext cx="3135085" cy="1539130"/>
        </a:xfrm>
        <a:prstGeom prst="roundRect">
          <a:avLst/>
        </a:prstGeom>
        <a:solidFill>
          <a:schemeClr val="accent4">
            <a:hueOff val="9800891"/>
            <a:satOff val="-40777"/>
            <a:lumOff val="960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marL="0" lvl="0" indent="0" algn="ctr" defTabSz="1200150">
            <a:lnSpc>
              <a:spcPct val="90000"/>
            </a:lnSpc>
            <a:spcBef>
              <a:spcPct val="0"/>
            </a:spcBef>
            <a:spcAft>
              <a:spcPct val="35000"/>
            </a:spcAft>
            <a:buNone/>
          </a:pPr>
          <a:r>
            <a:rPr lang="es-CO" sz="2700" kern="1200" dirty="0">
              <a:effectLst/>
            </a:rPr>
            <a:t>Presenta un exceso de </a:t>
          </a:r>
          <a:r>
            <a:rPr lang="es-CO" sz="2700" kern="1200" dirty="0" err="1">
              <a:effectLst/>
            </a:rPr>
            <a:t>curtosis</a:t>
          </a:r>
          <a:r>
            <a:rPr lang="es-CO" sz="2700" kern="1200" dirty="0">
              <a:effectLst/>
            </a:rPr>
            <a:t>.</a:t>
          </a:r>
          <a:endParaRPr lang="es-CO" sz="2700" kern="1200" dirty="0"/>
        </a:p>
      </dsp:txBody>
      <dsp:txXfrm>
        <a:off x="75134" y="3461222"/>
        <a:ext cx="2984817" cy="138886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2CD304-572A-4654-BDEA-78AFC0E6EFF5}">
      <dsp:nvSpPr>
        <dsp:cNvPr id="0" name=""/>
        <dsp:cNvSpPr/>
      </dsp:nvSpPr>
      <dsp:spPr>
        <a:xfrm>
          <a:off x="3135085" y="0"/>
          <a:ext cx="4702628" cy="1539130"/>
        </a:xfrm>
        <a:prstGeom prst="rightArrow">
          <a:avLst>
            <a:gd name="adj1" fmla="val 75000"/>
            <a:gd name="adj2" fmla="val 50000"/>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t" anchorCtr="0">
          <a:noAutofit/>
        </a:bodyPr>
        <a:lstStyle/>
        <a:p>
          <a:pPr marL="228600" lvl="1" indent="-228600" algn="l" defTabSz="889000">
            <a:lnSpc>
              <a:spcPct val="90000"/>
            </a:lnSpc>
            <a:spcBef>
              <a:spcPct val="0"/>
            </a:spcBef>
            <a:spcAft>
              <a:spcPct val="15000"/>
            </a:spcAft>
            <a:buChar char="•"/>
          </a:pPr>
          <a:r>
            <a:rPr lang="es-CO" sz="2000" kern="1200" dirty="0">
              <a:effectLst/>
            </a:rPr>
            <a:t>La distribución de los retornos es segada hacia la izquierda, mayor probabilidad de retornos diarios negativos que positivos.</a:t>
          </a:r>
          <a:endParaRPr lang="es-CO" sz="2000" kern="1200" dirty="0"/>
        </a:p>
      </dsp:txBody>
      <dsp:txXfrm>
        <a:off x="3135085" y="192391"/>
        <a:ext cx="4125454" cy="1154348"/>
      </dsp:txXfrm>
    </dsp:sp>
    <dsp:sp modelId="{E6320666-9152-4BF7-B465-2B205F1240B5}">
      <dsp:nvSpPr>
        <dsp:cNvPr id="0" name=""/>
        <dsp:cNvSpPr/>
      </dsp:nvSpPr>
      <dsp:spPr>
        <a:xfrm>
          <a:off x="0" y="0"/>
          <a:ext cx="3135085" cy="153913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marL="0" lvl="0" indent="0" algn="ctr" defTabSz="1111250">
            <a:lnSpc>
              <a:spcPct val="90000"/>
            </a:lnSpc>
            <a:spcBef>
              <a:spcPct val="0"/>
            </a:spcBef>
            <a:spcAft>
              <a:spcPct val="35000"/>
            </a:spcAft>
            <a:buNone/>
          </a:pPr>
          <a:r>
            <a:rPr lang="es-CO" sz="2500" kern="1200" dirty="0">
              <a:effectLst/>
            </a:rPr>
            <a:t>Su coeficiente de asimetría es menor a cero.</a:t>
          </a:r>
          <a:endParaRPr lang="es-CO" sz="2500" kern="1200" dirty="0"/>
        </a:p>
      </dsp:txBody>
      <dsp:txXfrm>
        <a:off x="75134" y="75134"/>
        <a:ext cx="2984817" cy="1388862"/>
      </dsp:txXfrm>
    </dsp:sp>
    <dsp:sp modelId="{25E70FF9-7C55-4405-991B-B87E4682DC60}">
      <dsp:nvSpPr>
        <dsp:cNvPr id="0" name=""/>
        <dsp:cNvSpPr/>
      </dsp:nvSpPr>
      <dsp:spPr>
        <a:xfrm>
          <a:off x="3135085" y="1693044"/>
          <a:ext cx="4702628" cy="1539130"/>
        </a:xfrm>
        <a:prstGeom prst="rightArrow">
          <a:avLst>
            <a:gd name="adj1" fmla="val 75000"/>
            <a:gd name="adj2" fmla="val 50000"/>
          </a:avLst>
        </a:prstGeom>
        <a:solidFill>
          <a:schemeClr val="accent4">
            <a:tint val="40000"/>
            <a:alpha val="90000"/>
            <a:hueOff val="5430963"/>
            <a:satOff val="-25622"/>
            <a:lumOff val="-925"/>
            <a:alphaOff val="0"/>
          </a:schemeClr>
        </a:solidFill>
        <a:ln w="12700" cap="flat" cmpd="sng" algn="ctr">
          <a:solidFill>
            <a:schemeClr val="accent4">
              <a:tint val="40000"/>
              <a:alpha val="90000"/>
              <a:hueOff val="5430963"/>
              <a:satOff val="-25622"/>
              <a:lumOff val="-92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t" anchorCtr="0">
          <a:noAutofit/>
        </a:bodyPr>
        <a:lstStyle/>
        <a:p>
          <a:pPr marL="228600" lvl="1" indent="-228600" algn="l" defTabSz="889000">
            <a:lnSpc>
              <a:spcPct val="90000"/>
            </a:lnSpc>
            <a:spcBef>
              <a:spcPct val="0"/>
            </a:spcBef>
            <a:spcAft>
              <a:spcPct val="15000"/>
            </a:spcAft>
            <a:buChar char="•"/>
          </a:pPr>
          <a:r>
            <a:rPr lang="es-CO" sz="2000" kern="1200" dirty="0">
              <a:effectLst/>
            </a:rPr>
            <a:t>El test de </a:t>
          </a:r>
          <a:r>
            <a:rPr lang="es-CO" sz="2000" kern="1200" dirty="0" err="1">
              <a:effectLst/>
            </a:rPr>
            <a:t>Jarque</a:t>
          </a:r>
          <a:r>
            <a:rPr lang="es-CO" sz="2000" kern="1200" dirty="0">
              <a:effectLst/>
            </a:rPr>
            <a:t> </a:t>
          </a:r>
          <a:r>
            <a:rPr lang="es-CO" sz="2000" kern="1200" dirty="0" err="1">
              <a:effectLst/>
            </a:rPr>
            <a:t>Bera</a:t>
          </a:r>
          <a:r>
            <a:rPr lang="es-CO" sz="2000" kern="1200" dirty="0">
              <a:effectLst/>
            </a:rPr>
            <a:t> el valor </a:t>
          </a:r>
          <a:r>
            <a:rPr lang="es-CO" sz="2000" kern="1200" dirty="0" err="1">
              <a:effectLst/>
            </a:rPr>
            <a:t>P_Value</a:t>
          </a:r>
          <a:r>
            <a:rPr lang="es-CO" sz="2000" kern="1200" dirty="0">
              <a:effectLst/>
            </a:rPr>
            <a:t> es inferior a α. (gráfico de </a:t>
          </a:r>
          <a:r>
            <a:rPr lang="es-CO" sz="2000" kern="1200" dirty="0" err="1">
              <a:effectLst/>
            </a:rPr>
            <a:t>cuantil-cuantil</a:t>
          </a:r>
          <a:r>
            <a:rPr lang="es-CO" sz="2000" kern="1200" dirty="0">
              <a:effectLst/>
            </a:rPr>
            <a:t>)</a:t>
          </a:r>
          <a:endParaRPr lang="es-CO" sz="2000" kern="1200" dirty="0"/>
        </a:p>
      </dsp:txBody>
      <dsp:txXfrm>
        <a:off x="3135085" y="1885435"/>
        <a:ext cx="4125454" cy="1154348"/>
      </dsp:txXfrm>
    </dsp:sp>
    <dsp:sp modelId="{17F8F8EC-AB06-46B1-BAC2-48EC8EAA9153}">
      <dsp:nvSpPr>
        <dsp:cNvPr id="0" name=""/>
        <dsp:cNvSpPr/>
      </dsp:nvSpPr>
      <dsp:spPr>
        <a:xfrm>
          <a:off x="0" y="1693044"/>
          <a:ext cx="3135085" cy="1539130"/>
        </a:xfrm>
        <a:prstGeom prst="roundRect">
          <a:avLst/>
        </a:prstGeom>
        <a:solidFill>
          <a:schemeClr val="accent4">
            <a:hueOff val="4900445"/>
            <a:satOff val="-20388"/>
            <a:lumOff val="480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marL="0" lvl="0" indent="0" algn="ctr" defTabSz="1111250">
            <a:lnSpc>
              <a:spcPct val="90000"/>
            </a:lnSpc>
            <a:spcBef>
              <a:spcPct val="0"/>
            </a:spcBef>
            <a:spcAft>
              <a:spcPct val="35000"/>
            </a:spcAft>
            <a:buNone/>
          </a:pPr>
          <a:r>
            <a:rPr lang="es-CO" sz="2500" kern="1200" dirty="0">
              <a:effectLst/>
            </a:rPr>
            <a:t>La distribución de los errores no sigue una distribución normal.</a:t>
          </a:r>
          <a:endParaRPr lang="es-CO" sz="2500" kern="1200" dirty="0"/>
        </a:p>
      </dsp:txBody>
      <dsp:txXfrm>
        <a:off x="75134" y="1768178"/>
        <a:ext cx="2984817" cy="1388862"/>
      </dsp:txXfrm>
    </dsp:sp>
    <dsp:sp modelId="{7202B896-97CF-4299-98D4-0101FB0D02D9}">
      <dsp:nvSpPr>
        <dsp:cNvPr id="0" name=""/>
        <dsp:cNvSpPr/>
      </dsp:nvSpPr>
      <dsp:spPr>
        <a:xfrm>
          <a:off x="3135085" y="3386088"/>
          <a:ext cx="4702628" cy="1539130"/>
        </a:xfrm>
        <a:prstGeom prst="rightArrow">
          <a:avLst>
            <a:gd name="adj1" fmla="val 75000"/>
            <a:gd name="adj2" fmla="val 50000"/>
          </a:avLst>
        </a:prstGeom>
        <a:solidFill>
          <a:schemeClr val="accent4">
            <a:tint val="40000"/>
            <a:alpha val="90000"/>
            <a:hueOff val="10861925"/>
            <a:satOff val="-51245"/>
            <a:lumOff val="-1851"/>
            <a:alphaOff val="0"/>
          </a:schemeClr>
        </a:solidFill>
        <a:ln w="12700" cap="flat" cmpd="sng" algn="ctr">
          <a:solidFill>
            <a:schemeClr val="accent4">
              <a:tint val="40000"/>
              <a:alpha val="90000"/>
              <a:hueOff val="10861925"/>
              <a:satOff val="-51245"/>
              <a:lumOff val="-185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t" anchorCtr="0">
          <a:noAutofit/>
        </a:bodyPr>
        <a:lstStyle/>
        <a:p>
          <a:pPr marL="228600" lvl="1" indent="-228600" algn="l" defTabSz="889000">
            <a:lnSpc>
              <a:spcPct val="90000"/>
            </a:lnSpc>
            <a:spcBef>
              <a:spcPct val="0"/>
            </a:spcBef>
            <a:spcAft>
              <a:spcPct val="15000"/>
            </a:spcAft>
            <a:buChar char="•"/>
          </a:pPr>
          <a:r>
            <a:rPr lang="es-CO" sz="2000" kern="1200" dirty="0">
              <a:effectLst/>
            </a:rPr>
            <a:t>Periodos de alta (baja) volatilidad tienden a ser seguidos por periodos de alta (baja) volatilidad</a:t>
          </a:r>
          <a:endParaRPr lang="es-CO" sz="2000" kern="1200" dirty="0"/>
        </a:p>
      </dsp:txBody>
      <dsp:txXfrm>
        <a:off x="3135085" y="3578479"/>
        <a:ext cx="4125454" cy="1154348"/>
      </dsp:txXfrm>
    </dsp:sp>
    <dsp:sp modelId="{123F708B-6D16-4C46-93DD-3CA061B22326}">
      <dsp:nvSpPr>
        <dsp:cNvPr id="0" name=""/>
        <dsp:cNvSpPr/>
      </dsp:nvSpPr>
      <dsp:spPr>
        <a:xfrm>
          <a:off x="0" y="3386088"/>
          <a:ext cx="3135085" cy="1539130"/>
        </a:xfrm>
        <a:prstGeom prst="roundRect">
          <a:avLst/>
        </a:prstGeom>
        <a:solidFill>
          <a:schemeClr val="accent4">
            <a:hueOff val="9800891"/>
            <a:satOff val="-40777"/>
            <a:lumOff val="960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marL="0" lvl="0" indent="0" algn="ctr" defTabSz="1111250">
            <a:lnSpc>
              <a:spcPct val="90000"/>
            </a:lnSpc>
            <a:spcBef>
              <a:spcPct val="0"/>
            </a:spcBef>
            <a:spcAft>
              <a:spcPct val="35000"/>
            </a:spcAft>
            <a:buNone/>
          </a:pPr>
          <a:r>
            <a:rPr lang="es-CO" sz="2500" kern="1200" dirty="0">
              <a:effectLst/>
            </a:rPr>
            <a:t>Existe un agrupamiento de la volatilidad.</a:t>
          </a:r>
          <a:endParaRPr lang="es-CO" sz="2500" kern="1200" dirty="0"/>
        </a:p>
      </dsp:txBody>
      <dsp:txXfrm>
        <a:off x="75134" y="3461222"/>
        <a:ext cx="2984817" cy="1388862"/>
      </dsp:txXfrm>
    </dsp:sp>
  </dsp:spTree>
</dsp:drawing>
</file>

<file path=ppt/diagrams/layout1.xml><?xml version="1.0" encoding="utf-8"?>
<dgm:layoutDef xmlns:dgm="http://schemas.openxmlformats.org/drawingml/2006/diagram" xmlns:a="http://schemas.openxmlformats.org/drawingml/2006/main" uniqueId="urn:microsoft.com/office/officeart/2005/8/layout/hProcess10">
  <dgm:title val=""/>
  <dgm:desc val=""/>
  <dgm:catLst>
    <dgm:cat type="process" pri="3000"/>
    <dgm:cat type="picture" pri="30000"/>
    <dgm:cat type="pictureconvert" pri="3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op="equ" fact="0.3333"/>
      <dgm:constr type="primFontSz" for="des" forName="txNode" op="equ" val="65"/>
      <dgm:constr type="primFontSz" for="des" forName="connTx" op="equ" val="55"/>
      <dgm:constr type="primFontSz" for="des" forName="connTx" refType="primFontSz" refFor="des" refForName="txNode" op="lte" fact="0.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imagSh"/>
              <dgm:constr type="w" for="ch" forName="imagSh" refType="w" fact="0.86"/>
              <dgm:constr type="t" for="ch" forName="imagSh"/>
              <dgm:constr type="h" for="ch" forName="imagSh" refType="w" refFor="ch" refForName="imagSh"/>
              <dgm:constr type="l" for="ch" forName="txNode" refType="w" fact="0.14"/>
              <dgm:constr type="w" for="ch" forName="txNode" refType="w" refFor="ch" refForName="imagSh"/>
              <dgm:constr type="t" for="ch" forName="txNode" refType="h" refFor="ch" refForName="imagSh" fact="0.6"/>
              <dgm:constr type="h" for="ch" forName="txNode" refType="h" refFor="ch" refForName="imagSh"/>
            </dgm:constrLst>
          </dgm:if>
          <dgm:else name="Name7">
            <dgm:constrLst>
              <dgm:constr type="l" for="ch" forName="imagSh" refType="w" fact="0.14"/>
              <dgm:constr type="w" for="ch" forName="imagSh" refType="w" fact="0.86"/>
              <dgm:constr type="t" for="ch" forName="imagSh"/>
              <dgm:constr type="h" for="ch" forName="imagSh" refType="w" refFor="ch" refForName="imagSh"/>
              <dgm:constr type="l" for="ch" forName="txNode"/>
              <dgm:constr type="w" for="ch" forName="txNode" refType="w" refFor="ch" refForName="imagSh"/>
              <dgm:constr type="t" for="ch" forName="txNode" refType="h" refFor="ch" refForName="imagSh" fact="0.6"/>
              <dgm:constr type="h" for="ch" forName="txNode" refType="h" refFor="ch" refForName="imagSh"/>
            </dgm:constrLst>
          </dgm:else>
        </dgm:choose>
        <dgm:ruleLst/>
        <dgm:layoutNode name="imagSh" styleLbl="bgImgPlace1">
          <dgm:alg type="sp"/>
          <dgm:shape xmlns:r="http://schemas.openxmlformats.org/officeDocument/2006/relationships" type="roundRect" r:blip="" blipPhldr="1">
            <dgm:adjLst>
              <dgm:adj idx="1" val="0.1"/>
            </dgm:adjLst>
          </dgm:shape>
          <dgm:presOf/>
          <dgm:constrLst/>
          <dgm:ruleLst/>
        </dgm:layoutNode>
        <dgm:layoutNode name="txNode" styleLbl="node1">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sibTransForEach" axis="followSib" ptType="sibTrans" cnt="1">
        <dgm:layoutNode name="sibTrans">
          <dgm:alg type="conn">
            <dgm:param type="begPts" val="auto"/>
            <dgm:param type="endPts" val="auto"/>
            <dgm:param type="srcNode" val="imagSh"/>
            <dgm:param type="dstNode" val="imagSh"/>
          </dgm:alg>
          <dgm:shape xmlns:r="http://schemas.openxmlformats.org/officeDocument/2006/relationships" type="conn" r:blip="">
            <dgm:adjLst/>
          </dgm:shape>
          <dgm:presOf axis="self"/>
          <dgm:constrLst>
            <dgm:constr type="h" refType="w" fact="0.62"/>
            <dgm:constr type="connDist"/>
            <dgm:constr type="begPad" refType="connDist" fact="0.35"/>
            <dgm:constr type="endPad" refType="connDist" fact="0.3"/>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D0D427-49BC-4274-8719-339DB7745A26}" type="datetimeFigureOut">
              <a:rPr lang="es-ES" smtClean="0"/>
              <a:t>14/06/2018</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5DD4B3-1FBF-4827-9259-01D6AD87BD2F}" type="slidenum">
              <a:rPr lang="es-ES" smtClean="0"/>
              <a:t>‹Nº›</a:t>
            </a:fld>
            <a:endParaRPr lang="es-ES"/>
          </a:p>
        </p:txBody>
      </p:sp>
    </p:spTree>
    <p:extLst>
      <p:ext uri="{BB962C8B-B14F-4D97-AF65-F5344CB8AC3E}">
        <p14:creationId xmlns:p14="http://schemas.microsoft.com/office/powerpoint/2010/main" val="15066455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F5DD4B3-1FBF-4827-9259-01D6AD87BD2F}" type="slidenum">
              <a:rPr lang="es-ES" smtClean="0"/>
              <a:t>1</a:t>
            </a:fld>
            <a:endParaRPr lang="es-ES"/>
          </a:p>
        </p:txBody>
      </p:sp>
    </p:spTree>
    <p:extLst>
      <p:ext uri="{BB962C8B-B14F-4D97-AF65-F5344CB8AC3E}">
        <p14:creationId xmlns:p14="http://schemas.microsoft.com/office/powerpoint/2010/main" val="11229962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F5DD4B3-1FBF-4827-9259-01D6AD87BD2F}" type="slidenum">
              <a:rPr lang="es-ES" smtClean="0"/>
              <a:t>2</a:t>
            </a:fld>
            <a:endParaRPr lang="es-ES"/>
          </a:p>
        </p:txBody>
      </p:sp>
    </p:spTree>
    <p:extLst>
      <p:ext uri="{BB962C8B-B14F-4D97-AF65-F5344CB8AC3E}">
        <p14:creationId xmlns:p14="http://schemas.microsoft.com/office/powerpoint/2010/main" val="16913621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F5DD4B3-1FBF-4827-9259-01D6AD87BD2F}" type="slidenum">
              <a:rPr lang="es-ES" smtClean="0"/>
              <a:t>5</a:t>
            </a:fld>
            <a:endParaRPr lang="es-ES"/>
          </a:p>
        </p:txBody>
      </p:sp>
    </p:spTree>
    <p:extLst>
      <p:ext uri="{BB962C8B-B14F-4D97-AF65-F5344CB8AC3E}">
        <p14:creationId xmlns:p14="http://schemas.microsoft.com/office/powerpoint/2010/main" val="8136716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F5DD4B3-1FBF-4827-9259-01D6AD87BD2F}" type="slidenum">
              <a:rPr lang="es-ES" smtClean="0"/>
              <a:t>9</a:t>
            </a:fld>
            <a:endParaRPr lang="es-ES"/>
          </a:p>
        </p:txBody>
      </p:sp>
    </p:spTree>
    <p:extLst>
      <p:ext uri="{BB962C8B-B14F-4D97-AF65-F5344CB8AC3E}">
        <p14:creationId xmlns:p14="http://schemas.microsoft.com/office/powerpoint/2010/main" val="34494690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F5DD4B3-1FBF-4827-9259-01D6AD87BD2F}" type="slidenum">
              <a:rPr lang="es-ES" smtClean="0"/>
              <a:t>11</a:t>
            </a:fld>
            <a:endParaRPr lang="es-ES"/>
          </a:p>
        </p:txBody>
      </p:sp>
    </p:spTree>
    <p:extLst>
      <p:ext uri="{BB962C8B-B14F-4D97-AF65-F5344CB8AC3E}">
        <p14:creationId xmlns:p14="http://schemas.microsoft.com/office/powerpoint/2010/main" val="28569091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F5DD4B3-1FBF-4827-9259-01D6AD87BD2F}" type="slidenum">
              <a:rPr lang="es-ES" smtClean="0"/>
              <a:t>12</a:t>
            </a:fld>
            <a:endParaRPr lang="es-ES"/>
          </a:p>
        </p:txBody>
      </p:sp>
    </p:spTree>
    <p:extLst>
      <p:ext uri="{BB962C8B-B14F-4D97-AF65-F5344CB8AC3E}">
        <p14:creationId xmlns:p14="http://schemas.microsoft.com/office/powerpoint/2010/main" val="24821998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F5DD4B3-1FBF-4827-9259-01D6AD87BD2F}" type="slidenum">
              <a:rPr lang="es-ES" smtClean="0"/>
              <a:t>13</a:t>
            </a:fld>
            <a:endParaRPr lang="es-ES"/>
          </a:p>
        </p:txBody>
      </p:sp>
    </p:spTree>
    <p:extLst>
      <p:ext uri="{BB962C8B-B14F-4D97-AF65-F5344CB8AC3E}">
        <p14:creationId xmlns:p14="http://schemas.microsoft.com/office/powerpoint/2010/main" val="40041297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0E346B8-97EB-4ED1-95C1-AFE7071D4910}"/>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6EBA0E13-7F3D-4607-A031-1A0F7DB7A2E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D7C85316-BEA8-4685-8117-A39C36029D1F}"/>
              </a:ext>
            </a:extLst>
          </p:cNvPr>
          <p:cNvSpPr>
            <a:spLocks noGrp="1"/>
          </p:cNvSpPr>
          <p:nvPr>
            <p:ph type="dt" sz="half" idx="10"/>
          </p:nvPr>
        </p:nvSpPr>
        <p:spPr/>
        <p:txBody>
          <a:bodyPr/>
          <a:lstStyle/>
          <a:p>
            <a:fld id="{C123EA53-F079-47CB-B2D4-D0C7FAE9E18E}" type="datetimeFigureOut">
              <a:rPr lang="es-CO" smtClean="0"/>
              <a:t>14/06/2018</a:t>
            </a:fld>
            <a:endParaRPr lang="es-CO"/>
          </a:p>
        </p:txBody>
      </p:sp>
      <p:sp>
        <p:nvSpPr>
          <p:cNvPr id="5" name="Marcador de pie de página 4">
            <a:extLst>
              <a:ext uri="{FF2B5EF4-FFF2-40B4-BE49-F238E27FC236}">
                <a16:creationId xmlns:a16="http://schemas.microsoft.com/office/drawing/2014/main" id="{7931F325-AF1B-4ED2-B464-EFE213541701}"/>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6C03D568-E769-43EE-84AF-8CD441A4D038}"/>
              </a:ext>
            </a:extLst>
          </p:cNvPr>
          <p:cNvSpPr>
            <a:spLocks noGrp="1"/>
          </p:cNvSpPr>
          <p:nvPr>
            <p:ph type="sldNum" sz="quarter" idx="12"/>
          </p:nvPr>
        </p:nvSpPr>
        <p:spPr/>
        <p:txBody>
          <a:bodyPr/>
          <a:lstStyle/>
          <a:p>
            <a:fld id="{BDF804D6-DBA7-4D07-AB1F-6D8DC76A401F}" type="slidenum">
              <a:rPr lang="es-CO" smtClean="0"/>
              <a:t>‹Nº›</a:t>
            </a:fld>
            <a:endParaRPr lang="es-CO"/>
          </a:p>
        </p:txBody>
      </p:sp>
    </p:spTree>
    <p:extLst>
      <p:ext uri="{BB962C8B-B14F-4D97-AF65-F5344CB8AC3E}">
        <p14:creationId xmlns:p14="http://schemas.microsoft.com/office/powerpoint/2010/main" val="3847332659"/>
      </p:ext>
    </p:extLst>
  </p:cSld>
  <p:clrMapOvr>
    <a:masterClrMapping/>
  </p:clrMapOvr>
  <p:transition spd="slow">
    <p:pu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6D842DC-D585-43D8-BFD5-73D28B7F4A3D}"/>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44CE12EC-0A3E-4AC6-80AF-DC8221694AA1}"/>
              </a:ext>
            </a:extLst>
          </p:cNvPr>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58ED20A3-E2B2-4107-9913-8D4220AA028A}"/>
              </a:ext>
            </a:extLst>
          </p:cNvPr>
          <p:cNvSpPr>
            <a:spLocks noGrp="1"/>
          </p:cNvSpPr>
          <p:nvPr>
            <p:ph type="dt" sz="half" idx="10"/>
          </p:nvPr>
        </p:nvSpPr>
        <p:spPr/>
        <p:txBody>
          <a:bodyPr/>
          <a:lstStyle/>
          <a:p>
            <a:fld id="{C123EA53-F079-47CB-B2D4-D0C7FAE9E18E}" type="datetimeFigureOut">
              <a:rPr lang="es-CO" smtClean="0"/>
              <a:t>14/06/2018</a:t>
            </a:fld>
            <a:endParaRPr lang="es-CO"/>
          </a:p>
        </p:txBody>
      </p:sp>
      <p:sp>
        <p:nvSpPr>
          <p:cNvPr id="5" name="Marcador de pie de página 4">
            <a:extLst>
              <a:ext uri="{FF2B5EF4-FFF2-40B4-BE49-F238E27FC236}">
                <a16:creationId xmlns:a16="http://schemas.microsoft.com/office/drawing/2014/main" id="{61F98263-B462-4BEF-95D5-34FCF83E57A6}"/>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CD383617-47E2-42F7-8267-14D3F452B459}"/>
              </a:ext>
            </a:extLst>
          </p:cNvPr>
          <p:cNvSpPr>
            <a:spLocks noGrp="1"/>
          </p:cNvSpPr>
          <p:nvPr>
            <p:ph type="sldNum" sz="quarter" idx="12"/>
          </p:nvPr>
        </p:nvSpPr>
        <p:spPr/>
        <p:txBody>
          <a:bodyPr/>
          <a:lstStyle/>
          <a:p>
            <a:fld id="{BDF804D6-DBA7-4D07-AB1F-6D8DC76A401F}" type="slidenum">
              <a:rPr lang="es-CO" smtClean="0"/>
              <a:t>‹Nº›</a:t>
            </a:fld>
            <a:endParaRPr lang="es-CO"/>
          </a:p>
        </p:txBody>
      </p:sp>
    </p:spTree>
    <p:extLst>
      <p:ext uri="{BB962C8B-B14F-4D97-AF65-F5344CB8AC3E}">
        <p14:creationId xmlns:p14="http://schemas.microsoft.com/office/powerpoint/2010/main" val="1950354635"/>
      </p:ext>
    </p:extLst>
  </p:cSld>
  <p:clrMapOvr>
    <a:masterClrMapping/>
  </p:clrMapOvr>
  <p:transition spd="slow">
    <p:pu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F833561C-DF7F-4F61-9F50-6D19B9D70518}"/>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9834E43E-C9B5-41D6-94D1-E221AFD98686}"/>
              </a:ext>
            </a:extLst>
          </p:cNvPr>
          <p:cNvSpPr>
            <a:spLocks noGrp="1"/>
          </p:cNvSpPr>
          <p:nvPr>
            <p:ph type="body" orient="vert" idx="1"/>
          </p:nvPr>
        </p:nvSpPr>
        <p:spPr>
          <a:xfrm>
            <a:off x="838200" y="365125"/>
            <a:ext cx="7734300" cy="5811838"/>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29AA37FC-3801-403D-9255-4C9A7A47874E}"/>
              </a:ext>
            </a:extLst>
          </p:cNvPr>
          <p:cNvSpPr>
            <a:spLocks noGrp="1"/>
          </p:cNvSpPr>
          <p:nvPr>
            <p:ph type="dt" sz="half" idx="10"/>
          </p:nvPr>
        </p:nvSpPr>
        <p:spPr/>
        <p:txBody>
          <a:bodyPr/>
          <a:lstStyle/>
          <a:p>
            <a:fld id="{C123EA53-F079-47CB-B2D4-D0C7FAE9E18E}" type="datetimeFigureOut">
              <a:rPr lang="es-CO" smtClean="0"/>
              <a:t>14/06/2018</a:t>
            </a:fld>
            <a:endParaRPr lang="es-CO"/>
          </a:p>
        </p:txBody>
      </p:sp>
      <p:sp>
        <p:nvSpPr>
          <p:cNvPr id="5" name="Marcador de pie de página 4">
            <a:extLst>
              <a:ext uri="{FF2B5EF4-FFF2-40B4-BE49-F238E27FC236}">
                <a16:creationId xmlns:a16="http://schemas.microsoft.com/office/drawing/2014/main" id="{0CDD2EED-A66B-46DD-8A2D-0D2A08E03EBD}"/>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AA7BF660-9295-4EDE-91EA-C9BD317CAF3E}"/>
              </a:ext>
            </a:extLst>
          </p:cNvPr>
          <p:cNvSpPr>
            <a:spLocks noGrp="1"/>
          </p:cNvSpPr>
          <p:nvPr>
            <p:ph type="sldNum" sz="quarter" idx="12"/>
          </p:nvPr>
        </p:nvSpPr>
        <p:spPr/>
        <p:txBody>
          <a:bodyPr/>
          <a:lstStyle/>
          <a:p>
            <a:fld id="{BDF804D6-DBA7-4D07-AB1F-6D8DC76A401F}" type="slidenum">
              <a:rPr lang="es-CO" smtClean="0"/>
              <a:t>‹Nº›</a:t>
            </a:fld>
            <a:endParaRPr lang="es-CO"/>
          </a:p>
        </p:txBody>
      </p:sp>
    </p:spTree>
    <p:extLst>
      <p:ext uri="{BB962C8B-B14F-4D97-AF65-F5344CB8AC3E}">
        <p14:creationId xmlns:p14="http://schemas.microsoft.com/office/powerpoint/2010/main" val="557705472"/>
      </p:ext>
    </p:extLst>
  </p:cSld>
  <p:clrMapOvr>
    <a:masterClrMapping/>
  </p:clrMapOvr>
  <p:transition spd="slow">
    <p:pu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1C5303E-EF04-453D-B14C-812286B16427}"/>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9676D0BC-4379-440E-AAAE-87CE185F290A}"/>
              </a:ext>
            </a:extLst>
          </p:cNvPr>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AF572473-8D3A-4949-8958-C0F2D5CAB137}"/>
              </a:ext>
            </a:extLst>
          </p:cNvPr>
          <p:cNvSpPr>
            <a:spLocks noGrp="1"/>
          </p:cNvSpPr>
          <p:nvPr>
            <p:ph type="dt" sz="half" idx="10"/>
          </p:nvPr>
        </p:nvSpPr>
        <p:spPr/>
        <p:txBody>
          <a:bodyPr/>
          <a:lstStyle/>
          <a:p>
            <a:fld id="{C123EA53-F079-47CB-B2D4-D0C7FAE9E18E}" type="datetimeFigureOut">
              <a:rPr lang="es-CO" smtClean="0"/>
              <a:t>14/06/2018</a:t>
            </a:fld>
            <a:endParaRPr lang="es-CO"/>
          </a:p>
        </p:txBody>
      </p:sp>
      <p:sp>
        <p:nvSpPr>
          <p:cNvPr id="5" name="Marcador de pie de página 4">
            <a:extLst>
              <a:ext uri="{FF2B5EF4-FFF2-40B4-BE49-F238E27FC236}">
                <a16:creationId xmlns:a16="http://schemas.microsoft.com/office/drawing/2014/main" id="{A02745B8-996A-4749-B1C7-7EEEF1F42A4B}"/>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2F4A910E-8FA3-4F40-B904-D70A5FCEAA14}"/>
              </a:ext>
            </a:extLst>
          </p:cNvPr>
          <p:cNvSpPr>
            <a:spLocks noGrp="1"/>
          </p:cNvSpPr>
          <p:nvPr>
            <p:ph type="sldNum" sz="quarter" idx="12"/>
          </p:nvPr>
        </p:nvSpPr>
        <p:spPr/>
        <p:txBody>
          <a:bodyPr/>
          <a:lstStyle/>
          <a:p>
            <a:fld id="{BDF804D6-DBA7-4D07-AB1F-6D8DC76A401F}" type="slidenum">
              <a:rPr lang="es-CO" smtClean="0"/>
              <a:t>‹Nº›</a:t>
            </a:fld>
            <a:endParaRPr lang="es-CO"/>
          </a:p>
        </p:txBody>
      </p:sp>
    </p:spTree>
    <p:extLst>
      <p:ext uri="{BB962C8B-B14F-4D97-AF65-F5344CB8AC3E}">
        <p14:creationId xmlns:p14="http://schemas.microsoft.com/office/powerpoint/2010/main" val="3862458687"/>
      </p:ext>
    </p:extLst>
  </p:cSld>
  <p:clrMapOvr>
    <a:masterClrMapping/>
  </p:clrMapOvr>
  <p:transition spd="slow">
    <p:pu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4FB63C0-0C80-4344-A254-DB86902FA824}"/>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EB81245C-D7DB-4C59-9462-8EB56267EF8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Marcador de fecha 3">
            <a:extLst>
              <a:ext uri="{FF2B5EF4-FFF2-40B4-BE49-F238E27FC236}">
                <a16:creationId xmlns:a16="http://schemas.microsoft.com/office/drawing/2014/main" id="{FA3D2978-B4EA-4345-B580-DCA02C601065}"/>
              </a:ext>
            </a:extLst>
          </p:cNvPr>
          <p:cNvSpPr>
            <a:spLocks noGrp="1"/>
          </p:cNvSpPr>
          <p:nvPr>
            <p:ph type="dt" sz="half" idx="10"/>
          </p:nvPr>
        </p:nvSpPr>
        <p:spPr/>
        <p:txBody>
          <a:bodyPr/>
          <a:lstStyle/>
          <a:p>
            <a:fld id="{C123EA53-F079-47CB-B2D4-D0C7FAE9E18E}" type="datetimeFigureOut">
              <a:rPr lang="es-CO" smtClean="0"/>
              <a:t>14/06/2018</a:t>
            </a:fld>
            <a:endParaRPr lang="es-CO"/>
          </a:p>
        </p:txBody>
      </p:sp>
      <p:sp>
        <p:nvSpPr>
          <p:cNvPr id="5" name="Marcador de pie de página 4">
            <a:extLst>
              <a:ext uri="{FF2B5EF4-FFF2-40B4-BE49-F238E27FC236}">
                <a16:creationId xmlns:a16="http://schemas.microsoft.com/office/drawing/2014/main" id="{98FAF472-9655-470C-ABF8-13B9878F9E9D}"/>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4A4F7CE9-4CDA-40EA-8734-777B5DD7EA0D}"/>
              </a:ext>
            </a:extLst>
          </p:cNvPr>
          <p:cNvSpPr>
            <a:spLocks noGrp="1"/>
          </p:cNvSpPr>
          <p:nvPr>
            <p:ph type="sldNum" sz="quarter" idx="12"/>
          </p:nvPr>
        </p:nvSpPr>
        <p:spPr/>
        <p:txBody>
          <a:bodyPr/>
          <a:lstStyle/>
          <a:p>
            <a:fld id="{BDF804D6-DBA7-4D07-AB1F-6D8DC76A401F}" type="slidenum">
              <a:rPr lang="es-CO" smtClean="0"/>
              <a:t>‹Nº›</a:t>
            </a:fld>
            <a:endParaRPr lang="es-CO"/>
          </a:p>
        </p:txBody>
      </p:sp>
    </p:spTree>
    <p:extLst>
      <p:ext uri="{BB962C8B-B14F-4D97-AF65-F5344CB8AC3E}">
        <p14:creationId xmlns:p14="http://schemas.microsoft.com/office/powerpoint/2010/main" val="922275509"/>
      </p:ext>
    </p:extLst>
  </p:cSld>
  <p:clrMapOvr>
    <a:masterClrMapping/>
  </p:clrMapOvr>
  <p:transition spd="slow">
    <p:pu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15DE810-1FED-40A3-AC71-A13611579D76}"/>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5DD57147-AC7A-4C2E-BB2D-3DA657A6B07C}"/>
              </a:ext>
            </a:extLst>
          </p:cNvPr>
          <p:cNvSpPr>
            <a:spLocks noGrp="1"/>
          </p:cNvSpPr>
          <p:nvPr>
            <p:ph sz="half" idx="1"/>
          </p:nvPr>
        </p:nvSpPr>
        <p:spPr>
          <a:xfrm>
            <a:off x="838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766B9B7C-1F12-4ACA-93D1-F454FFEEEC9A}"/>
              </a:ext>
            </a:extLst>
          </p:cNvPr>
          <p:cNvSpPr>
            <a:spLocks noGrp="1"/>
          </p:cNvSpPr>
          <p:nvPr>
            <p:ph sz="half" idx="2"/>
          </p:nvPr>
        </p:nvSpPr>
        <p:spPr>
          <a:xfrm>
            <a:off x="6172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a:extLst>
              <a:ext uri="{FF2B5EF4-FFF2-40B4-BE49-F238E27FC236}">
                <a16:creationId xmlns:a16="http://schemas.microsoft.com/office/drawing/2014/main" id="{FC8E0623-CA0B-4490-BA81-11DFB51D3D14}"/>
              </a:ext>
            </a:extLst>
          </p:cNvPr>
          <p:cNvSpPr>
            <a:spLocks noGrp="1"/>
          </p:cNvSpPr>
          <p:nvPr>
            <p:ph type="dt" sz="half" idx="10"/>
          </p:nvPr>
        </p:nvSpPr>
        <p:spPr/>
        <p:txBody>
          <a:bodyPr/>
          <a:lstStyle/>
          <a:p>
            <a:fld id="{C123EA53-F079-47CB-B2D4-D0C7FAE9E18E}" type="datetimeFigureOut">
              <a:rPr lang="es-CO" smtClean="0"/>
              <a:t>14/06/2018</a:t>
            </a:fld>
            <a:endParaRPr lang="es-CO"/>
          </a:p>
        </p:txBody>
      </p:sp>
      <p:sp>
        <p:nvSpPr>
          <p:cNvPr id="6" name="Marcador de pie de página 5">
            <a:extLst>
              <a:ext uri="{FF2B5EF4-FFF2-40B4-BE49-F238E27FC236}">
                <a16:creationId xmlns:a16="http://schemas.microsoft.com/office/drawing/2014/main" id="{3724653A-B52E-40F1-AC1A-C7D9CEAFEAEA}"/>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4E7EDE39-D625-42E9-B13C-2FFDFE24AAE4}"/>
              </a:ext>
            </a:extLst>
          </p:cNvPr>
          <p:cNvSpPr>
            <a:spLocks noGrp="1"/>
          </p:cNvSpPr>
          <p:nvPr>
            <p:ph type="sldNum" sz="quarter" idx="12"/>
          </p:nvPr>
        </p:nvSpPr>
        <p:spPr/>
        <p:txBody>
          <a:bodyPr/>
          <a:lstStyle/>
          <a:p>
            <a:fld id="{BDF804D6-DBA7-4D07-AB1F-6D8DC76A401F}" type="slidenum">
              <a:rPr lang="es-CO" smtClean="0"/>
              <a:t>‹Nº›</a:t>
            </a:fld>
            <a:endParaRPr lang="es-CO"/>
          </a:p>
        </p:txBody>
      </p:sp>
    </p:spTree>
    <p:extLst>
      <p:ext uri="{BB962C8B-B14F-4D97-AF65-F5344CB8AC3E}">
        <p14:creationId xmlns:p14="http://schemas.microsoft.com/office/powerpoint/2010/main" val="3241008950"/>
      </p:ext>
    </p:extLst>
  </p:cSld>
  <p:clrMapOvr>
    <a:masterClrMapping/>
  </p:clrMapOvr>
  <p:transition spd="slow">
    <p:pu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4E23A4-FA33-4E16-9C99-1B4EB495DF81}"/>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F4A8ED6F-57B5-4483-A80A-5575FAC3880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Marcador de contenido 3">
            <a:extLst>
              <a:ext uri="{FF2B5EF4-FFF2-40B4-BE49-F238E27FC236}">
                <a16:creationId xmlns:a16="http://schemas.microsoft.com/office/drawing/2014/main" id="{E692566A-F6A6-47E6-9370-4CCF3C7D2019}"/>
              </a:ext>
            </a:extLst>
          </p:cNvPr>
          <p:cNvSpPr>
            <a:spLocks noGrp="1"/>
          </p:cNvSpPr>
          <p:nvPr>
            <p:ph sz="half" idx="2"/>
          </p:nvPr>
        </p:nvSpPr>
        <p:spPr>
          <a:xfrm>
            <a:off x="839788" y="2505075"/>
            <a:ext cx="5157787"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a:extLst>
              <a:ext uri="{FF2B5EF4-FFF2-40B4-BE49-F238E27FC236}">
                <a16:creationId xmlns:a16="http://schemas.microsoft.com/office/drawing/2014/main" id="{3855D933-B5AB-41E2-A495-1FBDDA1E153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Marcador de contenido 5">
            <a:extLst>
              <a:ext uri="{FF2B5EF4-FFF2-40B4-BE49-F238E27FC236}">
                <a16:creationId xmlns:a16="http://schemas.microsoft.com/office/drawing/2014/main" id="{97075496-7988-43C5-98E1-3AB812CB8057}"/>
              </a:ext>
            </a:extLst>
          </p:cNvPr>
          <p:cNvSpPr>
            <a:spLocks noGrp="1"/>
          </p:cNvSpPr>
          <p:nvPr>
            <p:ph sz="quarter" idx="4"/>
          </p:nvPr>
        </p:nvSpPr>
        <p:spPr>
          <a:xfrm>
            <a:off x="6172200" y="2505075"/>
            <a:ext cx="5183188"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44813BAD-847A-4448-B822-298805F66672}"/>
              </a:ext>
            </a:extLst>
          </p:cNvPr>
          <p:cNvSpPr>
            <a:spLocks noGrp="1"/>
          </p:cNvSpPr>
          <p:nvPr>
            <p:ph type="dt" sz="half" idx="10"/>
          </p:nvPr>
        </p:nvSpPr>
        <p:spPr/>
        <p:txBody>
          <a:bodyPr/>
          <a:lstStyle/>
          <a:p>
            <a:fld id="{C123EA53-F079-47CB-B2D4-D0C7FAE9E18E}" type="datetimeFigureOut">
              <a:rPr lang="es-CO" smtClean="0"/>
              <a:t>14/06/2018</a:t>
            </a:fld>
            <a:endParaRPr lang="es-CO"/>
          </a:p>
        </p:txBody>
      </p:sp>
      <p:sp>
        <p:nvSpPr>
          <p:cNvPr id="8" name="Marcador de pie de página 7">
            <a:extLst>
              <a:ext uri="{FF2B5EF4-FFF2-40B4-BE49-F238E27FC236}">
                <a16:creationId xmlns:a16="http://schemas.microsoft.com/office/drawing/2014/main" id="{9272A768-DFB9-48B1-B531-1363C313A0EE}"/>
              </a:ext>
            </a:extLst>
          </p:cNvPr>
          <p:cNvSpPr>
            <a:spLocks noGrp="1"/>
          </p:cNvSpPr>
          <p:nvPr>
            <p:ph type="ftr" sz="quarter" idx="11"/>
          </p:nvPr>
        </p:nvSpPr>
        <p:spPr/>
        <p:txBody>
          <a:bodyPr/>
          <a:lstStyle/>
          <a:p>
            <a:endParaRPr lang="es-CO"/>
          </a:p>
        </p:txBody>
      </p:sp>
      <p:sp>
        <p:nvSpPr>
          <p:cNvPr id="9" name="Marcador de número de diapositiva 8">
            <a:extLst>
              <a:ext uri="{FF2B5EF4-FFF2-40B4-BE49-F238E27FC236}">
                <a16:creationId xmlns:a16="http://schemas.microsoft.com/office/drawing/2014/main" id="{66414368-69C1-4C36-8FD4-9A2C1018C216}"/>
              </a:ext>
            </a:extLst>
          </p:cNvPr>
          <p:cNvSpPr>
            <a:spLocks noGrp="1"/>
          </p:cNvSpPr>
          <p:nvPr>
            <p:ph type="sldNum" sz="quarter" idx="12"/>
          </p:nvPr>
        </p:nvSpPr>
        <p:spPr/>
        <p:txBody>
          <a:bodyPr/>
          <a:lstStyle/>
          <a:p>
            <a:fld id="{BDF804D6-DBA7-4D07-AB1F-6D8DC76A401F}" type="slidenum">
              <a:rPr lang="es-CO" smtClean="0"/>
              <a:t>‹Nº›</a:t>
            </a:fld>
            <a:endParaRPr lang="es-CO"/>
          </a:p>
        </p:txBody>
      </p:sp>
    </p:spTree>
    <p:extLst>
      <p:ext uri="{BB962C8B-B14F-4D97-AF65-F5344CB8AC3E}">
        <p14:creationId xmlns:p14="http://schemas.microsoft.com/office/powerpoint/2010/main" val="1259438444"/>
      </p:ext>
    </p:extLst>
  </p:cSld>
  <p:clrMapOvr>
    <a:masterClrMapping/>
  </p:clrMapOvr>
  <p:transition spd="slow">
    <p:pu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18895B0-85E7-410D-AF0C-885AFE8F53C5}"/>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AD8BE8CD-FB03-4A1F-B6F8-63D50C5C2AC4}"/>
              </a:ext>
            </a:extLst>
          </p:cNvPr>
          <p:cNvSpPr>
            <a:spLocks noGrp="1"/>
          </p:cNvSpPr>
          <p:nvPr>
            <p:ph type="dt" sz="half" idx="10"/>
          </p:nvPr>
        </p:nvSpPr>
        <p:spPr/>
        <p:txBody>
          <a:bodyPr/>
          <a:lstStyle/>
          <a:p>
            <a:fld id="{C123EA53-F079-47CB-B2D4-D0C7FAE9E18E}" type="datetimeFigureOut">
              <a:rPr lang="es-CO" smtClean="0"/>
              <a:t>14/06/2018</a:t>
            </a:fld>
            <a:endParaRPr lang="es-CO"/>
          </a:p>
        </p:txBody>
      </p:sp>
      <p:sp>
        <p:nvSpPr>
          <p:cNvPr id="4" name="Marcador de pie de página 3">
            <a:extLst>
              <a:ext uri="{FF2B5EF4-FFF2-40B4-BE49-F238E27FC236}">
                <a16:creationId xmlns:a16="http://schemas.microsoft.com/office/drawing/2014/main" id="{4AAF7CCE-FE37-46C9-A147-2AE0778D0DA7}"/>
              </a:ext>
            </a:extLst>
          </p:cNvPr>
          <p:cNvSpPr>
            <a:spLocks noGrp="1"/>
          </p:cNvSpPr>
          <p:nvPr>
            <p:ph type="ftr" sz="quarter" idx="11"/>
          </p:nvPr>
        </p:nvSpPr>
        <p:spPr/>
        <p:txBody>
          <a:bodyPr/>
          <a:lstStyle/>
          <a:p>
            <a:endParaRPr lang="es-CO"/>
          </a:p>
        </p:txBody>
      </p:sp>
      <p:sp>
        <p:nvSpPr>
          <p:cNvPr id="5" name="Marcador de número de diapositiva 4">
            <a:extLst>
              <a:ext uri="{FF2B5EF4-FFF2-40B4-BE49-F238E27FC236}">
                <a16:creationId xmlns:a16="http://schemas.microsoft.com/office/drawing/2014/main" id="{259368EA-251A-4ACB-9921-E154B32E02D4}"/>
              </a:ext>
            </a:extLst>
          </p:cNvPr>
          <p:cNvSpPr>
            <a:spLocks noGrp="1"/>
          </p:cNvSpPr>
          <p:nvPr>
            <p:ph type="sldNum" sz="quarter" idx="12"/>
          </p:nvPr>
        </p:nvSpPr>
        <p:spPr/>
        <p:txBody>
          <a:bodyPr/>
          <a:lstStyle/>
          <a:p>
            <a:fld id="{BDF804D6-DBA7-4D07-AB1F-6D8DC76A401F}" type="slidenum">
              <a:rPr lang="es-CO" smtClean="0"/>
              <a:t>‹Nº›</a:t>
            </a:fld>
            <a:endParaRPr lang="es-CO"/>
          </a:p>
        </p:txBody>
      </p:sp>
    </p:spTree>
    <p:extLst>
      <p:ext uri="{BB962C8B-B14F-4D97-AF65-F5344CB8AC3E}">
        <p14:creationId xmlns:p14="http://schemas.microsoft.com/office/powerpoint/2010/main" val="33496968"/>
      </p:ext>
    </p:extLst>
  </p:cSld>
  <p:clrMapOvr>
    <a:masterClrMapping/>
  </p:clrMapOvr>
  <p:transition spd="slow">
    <p:pu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6C07CF32-C168-49F5-8E66-2D23C13518A6}"/>
              </a:ext>
            </a:extLst>
          </p:cNvPr>
          <p:cNvSpPr>
            <a:spLocks noGrp="1"/>
          </p:cNvSpPr>
          <p:nvPr>
            <p:ph type="dt" sz="half" idx="10"/>
          </p:nvPr>
        </p:nvSpPr>
        <p:spPr/>
        <p:txBody>
          <a:bodyPr/>
          <a:lstStyle/>
          <a:p>
            <a:fld id="{C123EA53-F079-47CB-B2D4-D0C7FAE9E18E}" type="datetimeFigureOut">
              <a:rPr lang="es-CO" smtClean="0"/>
              <a:t>14/06/2018</a:t>
            </a:fld>
            <a:endParaRPr lang="es-CO"/>
          </a:p>
        </p:txBody>
      </p:sp>
      <p:sp>
        <p:nvSpPr>
          <p:cNvPr id="3" name="Marcador de pie de página 2">
            <a:extLst>
              <a:ext uri="{FF2B5EF4-FFF2-40B4-BE49-F238E27FC236}">
                <a16:creationId xmlns:a16="http://schemas.microsoft.com/office/drawing/2014/main" id="{82D5D774-8998-4B03-B103-0A554E6D5F00}"/>
              </a:ext>
            </a:extLst>
          </p:cNvPr>
          <p:cNvSpPr>
            <a:spLocks noGrp="1"/>
          </p:cNvSpPr>
          <p:nvPr>
            <p:ph type="ftr" sz="quarter" idx="11"/>
          </p:nvPr>
        </p:nvSpPr>
        <p:spPr/>
        <p:txBody>
          <a:bodyPr/>
          <a:lstStyle/>
          <a:p>
            <a:endParaRPr lang="es-CO"/>
          </a:p>
        </p:txBody>
      </p:sp>
      <p:sp>
        <p:nvSpPr>
          <p:cNvPr id="4" name="Marcador de número de diapositiva 3">
            <a:extLst>
              <a:ext uri="{FF2B5EF4-FFF2-40B4-BE49-F238E27FC236}">
                <a16:creationId xmlns:a16="http://schemas.microsoft.com/office/drawing/2014/main" id="{4ACFC8BE-6EE9-46DA-B8DA-D134A8ED0A35}"/>
              </a:ext>
            </a:extLst>
          </p:cNvPr>
          <p:cNvSpPr>
            <a:spLocks noGrp="1"/>
          </p:cNvSpPr>
          <p:nvPr>
            <p:ph type="sldNum" sz="quarter" idx="12"/>
          </p:nvPr>
        </p:nvSpPr>
        <p:spPr/>
        <p:txBody>
          <a:bodyPr/>
          <a:lstStyle/>
          <a:p>
            <a:fld id="{BDF804D6-DBA7-4D07-AB1F-6D8DC76A401F}" type="slidenum">
              <a:rPr lang="es-CO" smtClean="0"/>
              <a:t>‹Nº›</a:t>
            </a:fld>
            <a:endParaRPr lang="es-CO"/>
          </a:p>
        </p:txBody>
      </p:sp>
    </p:spTree>
    <p:extLst>
      <p:ext uri="{BB962C8B-B14F-4D97-AF65-F5344CB8AC3E}">
        <p14:creationId xmlns:p14="http://schemas.microsoft.com/office/powerpoint/2010/main" val="1503873410"/>
      </p:ext>
    </p:extLst>
  </p:cSld>
  <p:clrMapOvr>
    <a:masterClrMapping/>
  </p:clrMapOvr>
  <p:transition spd="slow">
    <p:pu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CD6A42C-A0BA-41BF-9492-6CFD6DCDA1E9}"/>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EA203F81-FA41-4BB4-A7A2-E86C4F8BCB7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a:extLst>
              <a:ext uri="{FF2B5EF4-FFF2-40B4-BE49-F238E27FC236}">
                <a16:creationId xmlns:a16="http://schemas.microsoft.com/office/drawing/2014/main" id="{DEB43F48-777A-4310-90BF-D5F4488197A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CCF7C7F2-1959-4D30-96F7-B120341FA25A}"/>
              </a:ext>
            </a:extLst>
          </p:cNvPr>
          <p:cNvSpPr>
            <a:spLocks noGrp="1"/>
          </p:cNvSpPr>
          <p:nvPr>
            <p:ph type="dt" sz="half" idx="10"/>
          </p:nvPr>
        </p:nvSpPr>
        <p:spPr/>
        <p:txBody>
          <a:bodyPr/>
          <a:lstStyle/>
          <a:p>
            <a:fld id="{C123EA53-F079-47CB-B2D4-D0C7FAE9E18E}" type="datetimeFigureOut">
              <a:rPr lang="es-CO" smtClean="0"/>
              <a:t>14/06/2018</a:t>
            </a:fld>
            <a:endParaRPr lang="es-CO"/>
          </a:p>
        </p:txBody>
      </p:sp>
      <p:sp>
        <p:nvSpPr>
          <p:cNvPr id="6" name="Marcador de pie de página 5">
            <a:extLst>
              <a:ext uri="{FF2B5EF4-FFF2-40B4-BE49-F238E27FC236}">
                <a16:creationId xmlns:a16="http://schemas.microsoft.com/office/drawing/2014/main" id="{21BB2E75-6210-4ACB-9E0A-E23046B5BAE1}"/>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58B75D97-4BBC-4122-9152-DEF706E7AA93}"/>
              </a:ext>
            </a:extLst>
          </p:cNvPr>
          <p:cNvSpPr>
            <a:spLocks noGrp="1"/>
          </p:cNvSpPr>
          <p:nvPr>
            <p:ph type="sldNum" sz="quarter" idx="12"/>
          </p:nvPr>
        </p:nvSpPr>
        <p:spPr/>
        <p:txBody>
          <a:bodyPr/>
          <a:lstStyle/>
          <a:p>
            <a:fld id="{BDF804D6-DBA7-4D07-AB1F-6D8DC76A401F}" type="slidenum">
              <a:rPr lang="es-CO" smtClean="0"/>
              <a:t>‹Nº›</a:t>
            </a:fld>
            <a:endParaRPr lang="es-CO"/>
          </a:p>
        </p:txBody>
      </p:sp>
    </p:spTree>
    <p:extLst>
      <p:ext uri="{BB962C8B-B14F-4D97-AF65-F5344CB8AC3E}">
        <p14:creationId xmlns:p14="http://schemas.microsoft.com/office/powerpoint/2010/main" val="1861081729"/>
      </p:ext>
    </p:extLst>
  </p:cSld>
  <p:clrMapOvr>
    <a:masterClrMapping/>
  </p:clrMapOvr>
  <p:transition spd="slow">
    <p:pu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E321AB3-6296-4B1C-B396-918BDA88301E}"/>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B9AFCDC2-84FF-42D4-B844-65339C9C03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341C300A-A964-4077-A183-93F4275E56D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315B12FF-F570-4D38-950E-3DA880A68CEA}"/>
              </a:ext>
            </a:extLst>
          </p:cNvPr>
          <p:cNvSpPr>
            <a:spLocks noGrp="1"/>
          </p:cNvSpPr>
          <p:nvPr>
            <p:ph type="dt" sz="half" idx="10"/>
          </p:nvPr>
        </p:nvSpPr>
        <p:spPr/>
        <p:txBody>
          <a:bodyPr/>
          <a:lstStyle/>
          <a:p>
            <a:fld id="{C123EA53-F079-47CB-B2D4-D0C7FAE9E18E}" type="datetimeFigureOut">
              <a:rPr lang="es-CO" smtClean="0"/>
              <a:t>14/06/2018</a:t>
            </a:fld>
            <a:endParaRPr lang="es-CO"/>
          </a:p>
        </p:txBody>
      </p:sp>
      <p:sp>
        <p:nvSpPr>
          <p:cNvPr id="6" name="Marcador de pie de página 5">
            <a:extLst>
              <a:ext uri="{FF2B5EF4-FFF2-40B4-BE49-F238E27FC236}">
                <a16:creationId xmlns:a16="http://schemas.microsoft.com/office/drawing/2014/main" id="{59665FE2-40AE-4788-ACE9-A072513D82E7}"/>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60958C81-C61A-4123-BD5A-91C0C81DB1AF}"/>
              </a:ext>
            </a:extLst>
          </p:cNvPr>
          <p:cNvSpPr>
            <a:spLocks noGrp="1"/>
          </p:cNvSpPr>
          <p:nvPr>
            <p:ph type="sldNum" sz="quarter" idx="12"/>
          </p:nvPr>
        </p:nvSpPr>
        <p:spPr/>
        <p:txBody>
          <a:bodyPr/>
          <a:lstStyle/>
          <a:p>
            <a:fld id="{BDF804D6-DBA7-4D07-AB1F-6D8DC76A401F}" type="slidenum">
              <a:rPr lang="es-CO" smtClean="0"/>
              <a:t>‹Nº›</a:t>
            </a:fld>
            <a:endParaRPr lang="es-CO"/>
          </a:p>
        </p:txBody>
      </p:sp>
    </p:spTree>
    <p:extLst>
      <p:ext uri="{BB962C8B-B14F-4D97-AF65-F5344CB8AC3E}">
        <p14:creationId xmlns:p14="http://schemas.microsoft.com/office/powerpoint/2010/main" val="3600635448"/>
      </p:ext>
    </p:extLst>
  </p:cSld>
  <p:clrMapOvr>
    <a:masterClrMapping/>
  </p:clrMapOvr>
  <p:transition spd="slow">
    <p:pu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1DF69529-536A-4C83-AF29-59B65CB161B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BCF465F1-3714-4097-8D0D-CFB6E76682A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3EA8227A-0F27-4DB6-AE6C-0D740B91813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23EA53-F079-47CB-B2D4-D0C7FAE9E18E}" type="datetimeFigureOut">
              <a:rPr lang="es-CO" smtClean="0"/>
              <a:t>14/06/2018</a:t>
            </a:fld>
            <a:endParaRPr lang="es-CO"/>
          </a:p>
        </p:txBody>
      </p:sp>
      <p:sp>
        <p:nvSpPr>
          <p:cNvPr id="5" name="Marcador de pie de página 4">
            <a:extLst>
              <a:ext uri="{FF2B5EF4-FFF2-40B4-BE49-F238E27FC236}">
                <a16:creationId xmlns:a16="http://schemas.microsoft.com/office/drawing/2014/main" id="{C9557FCA-564E-4B0A-957B-E624F13A53E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a:extLst>
              <a:ext uri="{FF2B5EF4-FFF2-40B4-BE49-F238E27FC236}">
                <a16:creationId xmlns:a16="http://schemas.microsoft.com/office/drawing/2014/main" id="{891FDA77-EE13-46F9-A2A9-EB395F0A25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F804D6-DBA7-4D07-AB1F-6D8DC76A401F}" type="slidenum">
              <a:rPr lang="es-CO" smtClean="0"/>
              <a:t>‹Nº›</a:t>
            </a:fld>
            <a:endParaRPr lang="es-CO"/>
          </a:p>
        </p:txBody>
      </p:sp>
    </p:spTree>
    <p:extLst>
      <p:ext uri="{BB962C8B-B14F-4D97-AF65-F5344CB8AC3E}">
        <p14:creationId xmlns:p14="http://schemas.microsoft.com/office/powerpoint/2010/main" val="18032297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push/>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 Id="rId10" Type="http://schemas.openxmlformats.org/officeDocument/2006/relationships/image" Target="../media/image15.png"/><Relationship Id="rId9"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hemeOverride" Target="../theme/themeOverride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jpg"/></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190.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00.png"/></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0.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8.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9C97349-32BD-42F7-A165-D4B42BB2A197}"/>
              </a:ext>
            </a:extLst>
          </p:cNvPr>
          <p:cNvSpPr>
            <a:spLocks noGrp="1"/>
          </p:cNvSpPr>
          <p:nvPr>
            <p:ph type="ctrTitle"/>
          </p:nvPr>
        </p:nvSpPr>
        <p:spPr>
          <a:xfrm>
            <a:off x="1210003" y="436729"/>
            <a:ext cx="9771993" cy="1296537"/>
          </a:xfrm>
        </p:spPr>
        <p:txBody>
          <a:bodyPr>
            <a:noAutofit/>
          </a:bodyPr>
          <a:lstStyle/>
          <a:p>
            <a:r>
              <a:rPr lang="es-CO" sz="3200" b="1" dirty="0">
                <a:solidFill>
                  <a:schemeClr val="bg1"/>
                </a:solidFill>
              </a:rPr>
              <a:t>ANÁLISIS DE LA NOTICIA DEL ACUERDO DE PAZ EN LOS RENDIMIENTOS DEL ÍNDICE ACCIONARIO </a:t>
            </a:r>
            <a:r>
              <a:rPr lang="es-ES" sz="3200" b="1" dirty="0">
                <a:solidFill>
                  <a:schemeClr val="bg1"/>
                </a:solidFill>
              </a:rPr>
              <a:t>COLCAP</a:t>
            </a:r>
            <a:endParaRPr lang="es-CO" sz="3200" b="1" dirty="0">
              <a:solidFill>
                <a:schemeClr val="bg1"/>
              </a:solidFill>
            </a:endParaRPr>
          </a:p>
        </p:txBody>
      </p:sp>
      <p:sp>
        <p:nvSpPr>
          <p:cNvPr id="3" name="Subtítulo 2">
            <a:extLst>
              <a:ext uri="{FF2B5EF4-FFF2-40B4-BE49-F238E27FC236}">
                <a16:creationId xmlns:a16="http://schemas.microsoft.com/office/drawing/2014/main" id="{049804F8-F2DF-4B03-BFFD-CA045C16B1B2}"/>
              </a:ext>
            </a:extLst>
          </p:cNvPr>
          <p:cNvSpPr>
            <a:spLocks noGrp="1"/>
          </p:cNvSpPr>
          <p:nvPr>
            <p:ph type="subTitle" idx="1"/>
          </p:nvPr>
        </p:nvSpPr>
        <p:spPr>
          <a:xfrm>
            <a:off x="1523999" y="2298247"/>
            <a:ext cx="9144000" cy="1473438"/>
          </a:xfrm>
        </p:spPr>
        <p:txBody>
          <a:bodyPr>
            <a:normAutofit/>
          </a:bodyPr>
          <a:lstStyle/>
          <a:p>
            <a:r>
              <a:rPr lang="es-CO" sz="2800" dirty="0">
                <a:solidFill>
                  <a:schemeClr val="bg1"/>
                </a:solidFill>
              </a:rPr>
              <a:t>Amelia Elizabeth Córdoba García</a:t>
            </a:r>
          </a:p>
          <a:p>
            <a:r>
              <a:rPr lang="es-CO" sz="2800" dirty="0" err="1">
                <a:solidFill>
                  <a:schemeClr val="bg1"/>
                </a:solidFill>
              </a:rPr>
              <a:t>Jhon</a:t>
            </a:r>
            <a:r>
              <a:rPr lang="es-CO" sz="2800" dirty="0">
                <a:solidFill>
                  <a:schemeClr val="bg1"/>
                </a:solidFill>
              </a:rPr>
              <a:t> </a:t>
            </a:r>
            <a:r>
              <a:rPr lang="es-CO" sz="2800" dirty="0" err="1">
                <a:solidFill>
                  <a:schemeClr val="bg1"/>
                </a:solidFill>
              </a:rPr>
              <a:t>Edinson</a:t>
            </a:r>
            <a:r>
              <a:rPr lang="es-CO" sz="2800" dirty="0">
                <a:solidFill>
                  <a:schemeClr val="bg1"/>
                </a:solidFill>
              </a:rPr>
              <a:t> Burbano Agredo</a:t>
            </a:r>
          </a:p>
        </p:txBody>
      </p:sp>
      <p:sp>
        <p:nvSpPr>
          <p:cNvPr id="4" name="Subtítulo 2">
            <a:extLst>
              <a:ext uri="{FF2B5EF4-FFF2-40B4-BE49-F238E27FC236}">
                <a16:creationId xmlns:a16="http://schemas.microsoft.com/office/drawing/2014/main" id="{D9DDE141-83F2-43E3-B9C9-F7DF8083EEC2}"/>
              </a:ext>
            </a:extLst>
          </p:cNvPr>
          <p:cNvSpPr txBox="1">
            <a:spLocks/>
          </p:cNvSpPr>
          <p:nvPr/>
        </p:nvSpPr>
        <p:spPr>
          <a:xfrm>
            <a:off x="1210003" y="3880867"/>
            <a:ext cx="9144000" cy="137510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s-CO" sz="2800" b="1" dirty="0">
                <a:solidFill>
                  <a:schemeClr val="bg1"/>
                </a:solidFill>
              </a:rPr>
              <a:t>Asesor</a:t>
            </a:r>
          </a:p>
          <a:p>
            <a:r>
              <a:rPr lang="es-CO" sz="2800" dirty="0">
                <a:solidFill>
                  <a:schemeClr val="bg1"/>
                </a:solidFill>
              </a:rPr>
              <a:t>Alfredo Trespalacios Carrasquilla</a:t>
            </a:r>
          </a:p>
          <a:p>
            <a:endParaRPr lang="es-CO" sz="2800" dirty="0">
              <a:solidFill>
                <a:schemeClr val="bg1"/>
              </a:solidFill>
            </a:endParaRPr>
          </a:p>
        </p:txBody>
      </p:sp>
    </p:spTree>
    <p:extLst>
      <p:ext uri="{BB962C8B-B14F-4D97-AF65-F5344CB8AC3E}">
        <p14:creationId xmlns:p14="http://schemas.microsoft.com/office/powerpoint/2010/main" val="2531203802"/>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arn(inVertical)">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a:extLst>
              <a:ext uri="{FF2B5EF4-FFF2-40B4-BE49-F238E27FC236}">
                <a16:creationId xmlns:a16="http://schemas.microsoft.com/office/drawing/2014/main" id="{421F6B28-5687-44E9-BD0B-1A8949223331}"/>
              </a:ext>
            </a:extLst>
          </p:cNvPr>
          <p:cNvGraphicFramePr>
            <a:graphicFrameLocks noGrp="1"/>
          </p:cNvGraphicFramePr>
          <p:nvPr>
            <p:extLst>
              <p:ext uri="{D42A27DB-BD31-4B8C-83A1-F6EECF244321}">
                <p14:modId xmlns:p14="http://schemas.microsoft.com/office/powerpoint/2010/main" val="2467121783"/>
              </p:ext>
            </p:extLst>
          </p:nvPr>
        </p:nvGraphicFramePr>
        <p:xfrm>
          <a:off x="1645920" y="626012"/>
          <a:ext cx="8388324" cy="5007003"/>
        </p:xfrm>
        <a:graphic>
          <a:graphicData uri="http://schemas.openxmlformats.org/drawingml/2006/table">
            <a:tbl>
              <a:tblPr firstRow="1" firstCol="1" bandRow="1">
                <a:tableStyleId>{7DF18680-E054-41AD-8BC1-D1AEF772440D}</a:tableStyleId>
              </a:tblPr>
              <a:tblGrid>
                <a:gridCol w="2550001">
                  <a:extLst>
                    <a:ext uri="{9D8B030D-6E8A-4147-A177-3AD203B41FA5}">
                      <a16:colId xmlns:a16="http://schemas.microsoft.com/office/drawing/2014/main" val="2998942935"/>
                    </a:ext>
                  </a:extLst>
                </a:gridCol>
                <a:gridCol w="1435093">
                  <a:extLst>
                    <a:ext uri="{9D8B030D-6E8A-4147-A177-3AD203B41FA5}">
                      <a16:colId xmlns:a16="http://schemas.microsoft.com/office/drawing/2014/main" val="2278414709"/>
                    </a:ext>
                  </a:extLst>
                </a:gridCol>
                <a:gridCol w="1492124">
                  <a:extLst>
                    <a:ext uri="{9D8B030D-6E8A-4147-A177-3AD203B41FA5}">
                      <a16:colId xmlns:a16="http://schemas.microsoft.com/office/drawing/2014/main" val="1756207794"/>
                    </a:ext>
                  </a:extLst>
                </a:gridCol>
                <a:gridCol w="1360467">
                  <a:extLst>
                    <a:ext uri="{9D8B030D-6E8A-4147-A177-3AD203B41FA5}">
                      <a16:colId xmlns:a16="http://schemas.microsoft.com/office/drawing/2014/main" val="4270927973"/>
                    </a:ext>
                  </a:extLst>
                </a:gridCol>
                <a:gridCol w="1550639">
                  <a:extLst>
                    <a:ext uri="{9D8B030D-6E8A-4147-A177-3AD203B41FA5}">
                      <a16:colId xmlns:a16="http://schemas.microsoft.com/office/drawing/2014/main" val="4031981361"/>
                    </a:ext>
                  </a:extLst>
                </a:gridCol>
              </a:tblGrid>
              <a:tr h="241995">
                <a:tc rowSpan="2">
                  <a:txBody>
                    <a:bodyPr/>
                    <a:lstStyle/>
                    <a:p>
                      <a:pPr>
                        <a:lnSpc>
                          <a:spcPct val="107000"/>
                        </a:lnSpc>
                        <a:spcAft>
                          <a:spcPts val="0"/>
                        </a:spcAft>
                      </a:pPr>
                      <a:r>
                        <a:rPr lang="es-CO" sz="1400" dirty="0">
                          <a:effectLst/>
                        </a:rPr>
                        <a:t>Variables</a:t>
                      </a:r>
                      <a:endParaRPr lang="es-CO"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rowSpan="2">
                  <a:txBody>
                    <a:bodyPr/>
                    <a:lstStyle/>
                    <a:p>
                      <a:pPr>
                        <a:lnSpc>
                          <a:spcPct val="107000"/>
                        </a:lnSpc>
                        <a:spcAft>
                          <a:spcPts val="0"/>
                        </a:spcAft>
                      </a:pPr>
                      <a:r>
                        <a:rPr lang="es-CO" sz="1400" dirty="0">
                          <a:effectLst/>
                        </a:rPr>
                        <a:t>Unidad de medida</a:t>
                      </a:r>
                      <a:endParaRPr lang="es-CO"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rowSpan="2">
                  <a:txBody>
                    <a:bodyPr/>
                    <a:lstStyle/>
                    <a:p>
                      <a:pPr>
                        <a:lnSpc>
                          <a:spcPct val="107000"/>
                        </a:lnSpc>
                        <a:spcAft>
                          <a:spcPts val="0"/>
                        </a:spcAft>
                      </a:pPr>
                      <a:r>
                        <a:rPr lang="es-CO" sz="1400" dirty="0">
                          <a:effectLst/>
                        </a:rPr>
                        <a:t>Número de países</a:t>
                      </a:r>
                      <a:endParaRPr lang="es-CO"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gridSpan="2">
                  <a:txBody>
                    <a:bodyPr/>
                    <a:lstStyle/>
                    <a:p>
                      <a:pPr algn="ctr">
                        <a:lnSpc>
                          <a:spcPct val="107000"/>
                        </a:lnSpc>
                        <a:spcAft>
                          <a:spcPts val="0"/>
                        </a:spcAft>
                      </a:pPr>
                      <a:r>
                        <a:rPr lang="es-CO" sz="1400">
                          <a:effectLst/>
                        </a:rPr>
                        <a:t>Promedio</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hMerge="1">
                  <a:txBody>
                    <a:bodyPr/>
                    <a:lstStyle/>
                    <a:p>
                      <a:endParaRPr lang="es-CO"/>
                    </a:p>
                  </a:txBody>
                  <a:tcPr/>
                </a:tc>
                <a:extLst>
                  <a:ext uri="{0D108BD9-81ED-4DB2-BD59-A6C34878D82A}">
                    <a16:rowId xmlns:a16="http://schemas.microsoft.com/office/drawing/2014/main" val="145417723"/>
                  </a:ext>
                </a:extLst>
              </a:tr>
              <a:tr h="474858">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nSpc>
                          <a:spcPct val="107000"/>
                        </a:lnSpc>
                        <a:spcAft>
                          <a:spcPts val="0"/>
                        </a:spcAft>
                      </a:pPr>
                      <a:r>
                        <a:rPr lang="es-CO" sz="1400">
                          <a:effectLst/>
                        </a:rPr>
                        <a:t>Antes del acuerdo</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nSpc>
                          <a:spcPct val="107000"/>
                        </a:lnSpc>
                        <a:spcAft>
                          <a:spcPts val="0"/>
                        </a:spcAft>
                      </a:pPr>
                      <a:r>
                        <a:rPr lang="es-CO" sz="1400">
                          <a:effectLst/>
                        </a:rPr>
                        <a:t>Después del acuerdo</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extLst>
                  <a:ext uri="{0D108BD9-81ED-4DB2-BD59-A6C34878D82A}">
                    <a16:rowId xmlns:a16="http://schemas.microsoft.com/office/drawing/2014/main" val="2750718029"/>
                  </a:ext>
                </a:extLst>
              </a:tr>
              <a:tr h="241995">
                <a:tc>
                  <a:txBody>
                    <a:bodyPr/>
                    <a:lstStyle/>
                    <a:p>
                      <a:pPr>
                        <a:lnSpc>
                          <a:spcPct val="107000"/>
                        </a:lnSpc>
                        <a:spcAft>
                          <a:spcPts val="0"/>
                        </a:spcAft>
                      </a:pPr>
                      <a:r>
                        <a:rPr lang="es-CO" sz="1400">
                          <a:effectLst/>
                        </a:rPr>
                        <a:t>PIB</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nSpc>
                          <a:spcPct val="107000"/>
                        </a:lnSpc>
                        <a:spcAft>
                          <a:spcPts val="0"/>
                        </a:spcAft>
                      </a:pPr>
                      <a:r>
                        <a:rPr lang="es-CO" sz="1400">
                          <a:effectLst/>
                        </a:rPr>
                        <a:t>Variación %</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18</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3,1</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4,9</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extLst>
                  <a:ext uri="{0D108BD9-81ED-4DB2-BD59-A6C34878D82A}">
                    <a16:rowId xmlns:a16="http://schemas.microsoft.com/office/drawing/2014/main" val="309820638"/>
                  </a:ext>
                </a:extLst>
              </a:tr>
              <a:tr h="381405">
                <a:tc>
                  <a:txBody>
                    <a:bodyPr/>
                    <a:lstStyle/>
                    <a:p>
                      <a:pPr>
                        <a:lnSpc>
                          <a:spcPct val="107000"/>
                        </a:lnSpc>
                        <a:spcAft>
                          <a:spcPts val="0"/>
                        </a:spcAft>
                      </a:pPr>
                      <a:r>
                        <a:rPr lang="es-CO" sz="1400">
                          <a:effectLst/>
                        </a:rPr>
                        <a:t>PIB per-capital</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nSpc>
                          <a:spcPct val="107000"/>
                        </a:lnSpc>
                        <a:spcAft>
                          <a:spcPts val="0"/>
                        </a:spcAft>
                      </a:pPr>
                      <a:r>
                        <a:rPr lang="es-CO" sz="1400">
                          <a:effectLst/>
                        </a:rPr>
                        <a:t>USD corrientes</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18</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1.719</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3.628</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extLst>
                  <a:ext uri="{0D108BD9-81ED-4DB2-BD59-A6C34878D82A}">
                    <a16:rowId xmlns:a16="http://schemas.microsoft.com/office/drawing/2014/main" val="757589530"/>
                  </a:ext>
                </a:extLst>
              </a:tr>
              <a:tr h="241995">
                <a:tc>
                  <a:txBody>
                    <a:bodyPr/>
                    <a:lstStyle/>
                    <a:p>
                      <a:pPr>
                        <a:lnSpc>
                          <a:spcPct val="107000"/>
                        </a:lnSpc>
                        <a:spcAft>
                          <a:spcPts val="0"/>
                        </a:spcAft>
                      </a:pPr>
                      <a:r>
                        <a:rPr lang="es-CO" sz="1400" dirty="0">
                          <a:effectLst/>
                        </a:rPr>
                        <a:t>Inversión</a:t>
                      </a:r>
                      <a:endParaRPr lang="es-CO"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nSpc>
                          <a:spcPct val="107000"/>
                        </a:lnSpc>
                        <a:spcAft>
                          <a:spcPts val="0"/>
                        </a:spcAft>
                      </a:pPr>
                      <a:r>
                        <a:rPr lang="es-CO" sz="1400">
                          <a:effectLst/>
                        </a:rPr>
                        <a:t>% del PIB</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18</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16,4</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21,9</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extLst>
                  <a:ext uri="{0D108BD9-81ED-4DB2-BD59-A6C34878D82A}">
                    <a16:rowId xmlns:a16="http://schemas.microsoft.com/office/drawing/2014/main" val="1849362539"/>
                  </a:ext>
                </a:extLst>
              </a:tr>
              <a:tr h="241995">
                <a:tc>
                  <a:txBody>
                    <a:bodyPr/>
                    <a:lstStyle/>
                    <a:p>
                      <a:pPr>
                        <a:lnSpc>
                          <a:spcPct val="107000"/>
                        </a:lnSpc>
                        <a:spcAft>
                          <a:spcPts val="0"/>
                        </a:spcAft>
                      </a:pPr>
                      <a:r>
                        <a:rPr lang="es-CO" sz="1400">
                          <a:effectLst/>
                        </a:rPr>
                        <a:t>Ahorro</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nSpc>
                          <a:spcPct val="107000"/>
                        </a:lnSpc>
                        <a:spcAft>
                          <a:spcPts val="0"/>
                        </a:spcAft>
                      </a:pPr>
                      <a:r>
                        <a:rPr lang="es-CO" sz="1400">
                          <a:effectLst/>
                        </a:rPr>
                        <a:t>% del PIB</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dirty="0">
                          <a:effectLst/>
                        </a:rPr>
                        <a:t>18</a:t>
                      </a:r>
                      <a:endParaRPr lang="es-CO"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15,2</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17,6</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extLst>
                  <a:ext uri="{0D108BD9-81ED-4DB2-BD59-A6C34878D82A}">
                    <a16:rowId xmlns:a16="http://schemas.microsoft.com/office/drawing/2014/main" val="1823193658"/>
                  </a:ext>
                </a:extLst>
              </a:tr>
              <a:tr h="241995">
                <a:tc>
                  <a:txBody>
                    <a:bodyPr/>
                    <a:lstStyle/>
                    <a:p>
                      <a:pPr>
                        <a:lnSpc>
                          <a:spcPct val="107000"/>
                        </a:lnSpc>
                        <a:spcAft>
                          <a:spcPts val="0"/>
                        </a:spcAft>
                      </a:pPr>
                      <a:r>
                        <a:rPr lang="es-CO" sz="1400">
                          <a:effectLst/>
                        </a:rPr>
                        <a:t>IED</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nSpc>
                          <a:spcPct val="107000"/>
                        </a:lnSpc>
                        <a:spcAft>
                          <a:spcPts val="0"/>
                        </a:spcAft>
                      </a:pPr>
                      <a:r>
                        <a:rPr lang="es-CO" sz="1400">
                          <a:effectLst/>
                        </a:rPr>
                        <a:t>% del PIB</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18</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0,8</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4,1</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extLst>
                  <a:ext uri="{0D108BD9-81ED-4DB2-BD59-A6C34878D82A}">
                    <a16:rowId xmlns:a16="http://schemas.microsoft.com/office/drawing/2014/main" val="2748026336"/>
                  </a:ext>
                </a:extLst>
              </a:tr>
              <a:tr h="241995">
                <a:tc>
                  <a:txBody>
                    <a:bodyPr/>
                    <a:lstStyle/>
                    <a:p>
                      <a:pPr>
                        <a:lnSpc>
                          <a:spcPct val="107000"/>
                        </a:lnSpc>
                        <a:spcAft>
                          <a:spcPts val="0"/>
                        </a:spcAft>
                      </a:pPr>
                      <a:r>
                        <a:rPr lang="es-CO" sz="1400">
                          <a:effectLst/>
                        </a:rPr>
                        <a:t>Inflación</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nSpc>
                          <a:spcPct val="107000"/>
                        </a:lnSpc>
                        <a:spcAft>
                          <a:spcPts val="0"/>
                        </a:spcAft>
                      </a:pPr>
                      <a:r>
                        <a:rPr lang="es-CO" sz="1400" dirty="0">
                          <a:effectLst/>
                        </a:rPr>
                        <a:t>Variación %</a:t>
                      </a:r>
                      <a:endParaRPr lang="es-CO"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dirty="0">
                          <a:effectLst/>
                        </a:rPr>
                        <a:t>18</a:t>
                      </a:r>
                      <a:endParaRPr lang="es-CO"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6,7</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6,2</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extLst>
                  <a:ext uri="{0D108BD9-81ED-4DB2-BD59-A6C34878D82A}">
                    <a16:rowId xmlns:a16="http://schemas.microsoft.com/office/drawing/2014/main" val="2592697084"/>
                  </a:ext>
                </a:extLst>
              </a:tr>
              <a:tr h="241995">
                <a:tc>
                  <a:txBody>
                    <a:bodyPr/>
                    <a:lstStyle/>
                    <a:p>
                      <a:pPr>
                        <a:lnSpc>
                          <a:spcPct val="107000"/>
                        </a:lnSpc>
                        <a:spcAft>
                          <a:spcPts val="0"/>
                        </a:spcAft>
                      </a:pPr>
                      <a:r>
                        <a:rPr lang="es-CO" sz="1400">
                          <a:effectLst/>
                        </a:rPr>
                        <a:t>Desempleo</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nSpc>
                          <a:spcPct val="107000"/>
                        </a:lnSpc>
                        <a:spcAft>
                          <a:spcPts val="0"/>
                        </a:spcAft>
                      </a:pPr>
                      <a:r>
                        <a:rPr lang="es-CO" sz="1400">
                          <a:effectLst/>
                        </a:rPr>
                        <a:t>Variación %</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18</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17</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15,7</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extLst>
                  <a:ext uri="{0D108BD9-81ED-4DB2-BD59-A6C34878D82A}">
                    <a16:rowId xmlns:a16="http://schemas.microsoft.com/office/drawing/2014/main" val="3924081755"/>
                  </a:ext>
                </a:extLst>
              </a:tr>
              <a:tr h="241995">
                <a:tc>
                  <a:txBody>
                    <a:bodyPr/>
                    <a:lstStyle/>
                    <a:p>
                      <a:pPr>
                        <a:lnSpc>
                          <a:spcPct val="107000"/>
                        </a:lnSpc>
                        <a:spcAft>
                          <a:spcPts val="0"/>
                        </a:spcAft>
                      </a:pPr>
                      <a:r>
                        <a:rPr lang="es-CO" sz="1400">
                          <a:effectLst/>
                        </a:rPr>
                        <a:t>Ingresos del gobierno</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nSpc>
                          <a:spcPct val="107000"/>
                        </a:lnSpc>
                        <a:spcAft>
                          <a:spcPts val="0"/>
                        </a:spcAft>
                      </a:pPr>
                      <a:r>
                        <a:rPr lang="es-CO" sz="1400">
                          <a:effectLst/>
                        </a:rPr>
                        <a:t>% del PIB</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18</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20,5</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21,9</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extLst>
                  <a:ext uri="{0D108BD9-81ED-4DB2-BD59-A6C34878D82A}">
                    <a16:rowId xmlns:a16="http://schemas.microsoft.com/office/drawing/2014/main" val="646151794"/>
                  </a:ext>
                </a:extLst>
              </a:tr>
              <a:tr h="241995">
                <a:tc>
                  <a:txBody>
                    <a:bodyPr/>
                    <a:lstStyle/>
                    <a:p>
                      <a:pPr>
                        <a:lnSpc>
                          <a:spcPct val="107000"/>
                        </a:lnSpc>
                        <a:spcAft>
                          <a:spcPts val="0"/>
                        </a:spcAft>
                      </a:pPr>
                      <a:r>
                        <a:rPr lang="es-CO" sz="1400">
                          <a:effectLst/>
                        </a:rPr>
                        <a:t>Gastos del gobierno</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nSpc>
                          <a:spcPct val="107000"/>
                        </a:lnSpc>
                        <a:spcAft>
                          <a:spcPts val="0"/>
                        </a:spcAft>
                      </a:pPr>
                      <a:r>
                        <a:rPr lang="es-CO" sz="1400">
                          <a:effectLst/>
                        </a:rPr>
                        <a:t>% del PIB</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18</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22,1</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24,2</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extLst>
                  <a:ext uri="{0D108BD9-81ED-4DB2-BD59-A6C34878D82A}">
                    <a16:rowId xmlns:a16="http://schemas.microsoft.com/office/drawing/2014/main" val="486415039"/>
                  </a:ext>
                </a:extLst>
              </a:tr>
              <a:tr h="381405">
                <a:tc>
                  <a:txBody>
                    <a:bodyPr/>
                    <a:lstStyle/>
                    <a:p>
                      <a:pPr>
                        <a:lnSpc>
                          <a:spcPct val="107000"/>
                        </a:lnSpc>
                        <a:spcAft>
                          <a:spcPts val="0"/>
                        </a:spcAft>
                      </a:pPr>
                      <a:r>
                        <a:rPr lang="es-CO" sz="1400">
                          <a:effectLst/>
                        </a:rPr>
                        <a:t>Apertura del comercio</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nSpc>
                          <a:spcPct val="107000"/>
                        </a:lnSpc>
                        <a:spcAft>
                          <a:spcPts val="0"/>
                        </a:spcAft>
                      </a:pPr>
                      <a:r>
                        <a:rPr lang="es-CO" sz="1400">
                          <a:effectLst/>
                        </a:rPr>
                        <a:t>% del PIB</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18</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56,7</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74,4</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extLst>
                  <a:ext uri="{0D108BD9-81ED-4DB2-BD59-A6C34878D82A}">
                    <a16:rowId xmlns:a16="http://schemas.microsoft.com/office/drawing/2014/main" val="1953250809"/>
                  </a:ext>
                </a:extLst>
              </a:tr>
              <a:tr h="241995">
                <a:tc>
                  <a:txBody>
                    <a:bodyPr/>
                    <a:lstStyle/>
                    <a:p>
                      <a:pPr>
                        <a:lnSpc>
                          <a:spcPct val="107000"/>
                        </a:lnSpc>
                        <a:spcAft>
                          <a:spcPts val="0"/>
                        </a:spcAft>
                      </a:pPr>
                      <a:r>
                        <a:rPr lang="es-CO" sz="1400">
                          <a:effectLst/>
                        </a:rPr>
                        <a:t>Exportaciones</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nSpc>
                          <a:spcPct val="107000"/>
                        </a:lnSpc>
                        <a:spcAft>
                          <a:spcPts val="0"/>
                        </a:spcAft>
                      </a:pPr>
                      <a:r>
                        <a:rPr lang="es-CO" sz="1400">
                          <a:effectLst/>
                        </a:rPr>
                        <a:t>% del PIB</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18</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27,4</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dirty="0">
                          <a:effectLst/>
                        </a:rPr>
                        <a:t>33,8</a:t>
                      </a:r>
                      <a:endParaRPr lang="es-CO"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extLst>
                  <a:ext uri="{0D108BD9-81ED-4DB2-BD59-A6C34878D82A}">
                    <a16:rowId xmlns:a16="http://schemas.microsoft.com/office/drawing/2014/main" val="805686187"/>
                  </a:ext>
                </a:extLst>
              </a:tr>
              <a:tr h="241995">
                <a:tc>
                  <a:txBody>
                    <a:bodyPr/>
                    <a:lstStyle/>
                    <a:p>
                      <a:pPr>
                        <a:lnSpc>
                          <a:spcPct val="107000"/>
                        </a:lnSpc>
                        <a:spcAft>
                          <a:spcPts val="0"/>
                        </a:spcAft>
                      </a:pPr>
                      <a:r>
                        <a:rPr lang="es-CO" sz="1400">
                          <a:effectLst/>
                        </a:rPr>
                        <a:t>Importaciones</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nSpc>
                          <a:spcPct val="107000"/>
                        </a:lnSpc>
                        <a:spcAft>
                          <a:spcPts val="0"/>
                        </a:spcAft>
                      </a:pPr>
                      <a:r>
                        <a:rPr lang="es-CO" sz="1400">
                          <a:effectLst/>
                        </a:rPr>
                        <a:t>% del PIB</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18</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29,3</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40,6</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extLst>
                  <a:ext uri="{0D108BD9-81ED-4DB2-BD59-A6C34878D82A}">
                    <a16:rowId xmlns:a16="http://schemas.microsoft.com/office/drawing/2014/main" val="584505945"/>
                  </a:ext>
                </a:extLst>
              </a:tr>
              <a:tr h="381405">
                <a:tc>
                  <a:txBody>
                    <a:bodyPr/>
                    <a:lstStyle/>
                    <a:p>
                      <a:pPr>
                        <a:lnSpc>
                          <a:spcPct val="107000"/>
                        </a:lnSpc>
                        <a:spcAft>
                          <a:spcPts val="0"/>
                        </a:spcAft>
                      </a:pPr>
                      <a:r>
                        <a:rPr lang="es-CO" sz="1400">
                          <a:effectLst/>
                        </a:rPr>
                        <a:t>Consumo de los hogares</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nSpc>
                          <a:spcPct val="107000"/>
                        </a:lnSpc>
                        <a:spcAft>
                          <a:spcPts val="0"/>
                        </a:spcAft>
                      </a:pPr>
                      <a:r>
                        <a:rPr lang="es-CO" sz="1400">
                          <a:effectLst/>
                        </a:rPr>
                        <a:t>Variación %</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18</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6,3</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6,9</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extLst>
                  <a:ext uri="{0D108BD9-81ED-4DB2-BD59-A6C34878D82A}">
                    <a16:rowId xmlns:a16="http://schemas.microsoft.com/office/drawing/2014/main" val="3110746002"/>
                  </a:ext>
                </a:extLst>
              </a:tr>
              <a:tr h="241995">
                <a:tc>
                  <a:txBody>
                    <a:bodyPr/>
                    <a:lstStyle/>
                    <a:p>
                      <a:pPr>
                        <a:lnSpc>
                          <a:spcPct val="107000"/>
                        </a:lnSpc>
                        <a:spcAft>
                          <a:spcPts val="0"/>
                        </a:spcAft>
                      </a:pPr>
                      <a:r>
                        <a:rPr lang="es-CO" sz="1400">
                          <a:effectLst/>
                        </a:rPr>
                        <a:t>Agricultura</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nSpc>
                          <a:spcPct val="107000"/>
                        </a:lnSpc>
                        <a:spcAft>
                          <a:spcPts val="0"/>
                        </a:spcAft>
                      </a:pPr>
                      <a:r>
                        <a:rPr lang="es-CO" sz="1400">
                          <a:effectLst/>
                        </a:rPr>
                        <a:t>Variación %</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18</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3,9</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5,3</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extLst>
                  <a:ext uri="{0D108BD9-81ED-4DB2-BD59-A6C34878D82A}">
                    <a16:rowId xmlns:a16="http://schemas.microsoft.com/office/drawing/2014/main" val="565668912"/>
                  </a:ext>
                </a:extLst>
              </a:tr>
              <a:tr h="241995">
                <a:tc>
                  <a:txBody>
                    <a:bodyPr/>
                    <a:lstStyle/>
                    <a:p>
                      <a:pPr>
                        <a:lnSpc>
                          <a:spcPct val="107000"/>
                        </a:lnSpc>
                        <a:spcAft>
                          <a:spcPts val="0"/>
                        </a:spcAft>
                      </a:pPr>
                      <a:r>
                        <a:rPr lang="es-CO" sz="1400">
                          <a:effectLst/>
                        </a:rPr>
                        <a:t>Industria</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nSpc>
                          <a:spcPct val="107000"/>
                        </a:lnSpc>
                        <a:spcAft>
                          <a:spcPts val="0"/>
                        </a:spcAft>
                      </a:pPr>
                      <a:r>
                        <a:rPr lang="es-CO" sz="1400">
                          <a:effectLst/>
                        </a:rPr>
                        <a:t>Variación %</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18</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4,9</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5,7</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extLst>
                  <a:ext uri="{0D108BD9-81ED-4DB2-BD59-A6C34878D82A}">
                    <a16:rowId xmlns:a16="http://schemas.microsoft.com/office/drawing/2014/main" val="382758249"/>
                  </a:ext>
                </a:extLst>
              </a:tr>
              <a:tr h="241995">
                <a:tc>
                  <a:txBody>
                    <a:bodyPr/>
                    <a:lstStyle/>
                    <a:p>
                      <a:pPr>
                        <a:lnSpc>
                          <a:spcPct val="107000"/>
                        </a:lnSpc>
                        <a:spcAft>
                          <a:spcPts val="0"/>
                        </a:spcAft>
                      </a:pPr>
                      <a:r>
                        <a:rPr lang="es-CO" sz="1400" dirty="0">
                          <a:effectLst/>
                        </a:rPr>
                        <a:t>Construcción</a:t>
                      </a:r>
                      <a:endParaRPr lang="es-CO"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nSpc>
                          <a:spcPct val="107000"/>
                        </a:lnSpc>
                        <a:spcAft>
                          <a:spcPts val="0"/>
                        </a:spcAft>
                      </a:pPr>
                      <a:r>
                        <a:rPr lang="es-CO" sz="1400">
                          <a:effectLst/>
                        </a:rPr>
                        <a:t>Variación %</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18</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a:effectLst/>
                        </a:rPr>
                        <a:t>5,3</a:t>
                      </a:r>
                      <a:endParaRPr lang="es-CO"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tc>
                  <a:txBody>
                    <a:bodyPr/>
                    <a:lstStyle/>
                    <a:p>
                      <a:pPr algn="r">
                        <a:lnSpc>
                          <a:spcPct val="107000"/>
                        </a:lnSpc>
                        <a:spcAft>
                          <a:spcPts val="0"/>
                        </a:spcAft>
                      </a:pPr>
                      <a:r>
                        <a:rPr lang="es-CO" sz="1400" dirty="0">
                          <a:effectLst/>
                        </a:rPr>
                        <a:t>9,6</a:t>
                      </a:r>
                      <a:endParaRPr lang="es-CO"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9525" anchor="b"/>
                </a:tc>
                <a:extLst>
                  <a:ext uri="{0D108BD9-81ED-4DB2-BD59-A6C34878D82A}">
                    <a16:rowId xmlns:a16="http://schemas.microsoft.com/office/drawing/2014/main" val="2584501777"/>
                  </a:ext>
                </a:extLst>
              </a:tr>
            </a:tbl>
          </a:graphicData>
        </a:graphic>
      </p:graphicFrame>
      <p:sp>
        <p:nvSpPr>
          <p:cNvPr id="5" name="Título 1">
            <a:extLst>
              <a:ext uri="{FF2B5EF4-FFF2-40B4-BE49-F238E27FC236}">
                <a16:creationId xmlns:a16="http://schemas.microsoft.com/office/drawing/2014/main" id="{0C65ECB7-AE27-4D64-8D6A-9CEEE900E2B2}"/>
              </a:ext>
            </a:extLst>
          </p:cNvPr>
          <p:cNvSpPr>
            <a:spLocks noGrp="1"/>
          </p:cNvSpPr>
          <p:nvPr>
            <p:ph type="title"/>
          </p:nvPr>
        </p:nvSpPr>
        <p:spPr>
          <a:xfrm>
            <a:off x="838200" y="211014"/>
            <a:ext cx="10515600" cy="604912"/>
          </a:xfrm>
        </p:spPr>
        <p:txBody>
          <a:bodyPr>
            <a:noAutofit/>
          </a:bodyPr>
          <a:lstStyle/>
          <a:p>
            <a:pPr algn="ctr"/>
            <a:r>
              <a:rPr lang="es-CO" sz="3200" b="1" dirty="0">
                <a:solidFill>
                  <a:schemeClr val="bg1"/>
                </a:solidFill>
              </a:rPr>
              <a:t>ECONOMÍA Y CONFLICTO ARMADO</a:t>
            </a:r>
            <a:br>
              <a:rPr lang="es-CO" sz="3200" dirty="0">
                <a:solidFill>
                  <a:schemeClr val="bg1"/>
                </a:solidFill>
              </a:rPr>
            </a:br>
            <a:endParaRPr lang="es-CO" sz="3200" dirty="0">
              <a:solidFill>
                <a:schemeClr val="bg1"/>
              </a:solidFill>
            </a:endParaRPr>
          </a:p>
        </p:txBody>
      </p:sp>
    </p:spTree>
    <p:extLst>
      <p:ext uri="{BB962C8B-B14F-4D97-AF65-F5344CB8AC3E}">
        <p14:creationId xmlns:p14="http://schemas.microsoft.com/office/powerpoint/2010/main" val="372807151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a:extLst>
              <a:ext uri="{FF2B5EF4-FFF2-40B4-BE49-F238E27FC236}">
                <a16:creationId xmlns:a16="http://schemas.microsoft.com/office/drawing/2014/main" id="{0C65ECB7-AE27-4D64-8D6A-9CEEE900E2B2}"/>
              </a:ext>
            </a:extLst>
          </p:cNvPr>
          <p:cNvSpPr>
            <a:spLocks noGrp="1"/>
          </p:cNvSpPr>
          <p:nvPr>
            <p:ph type="title"/>
          </p:nvPr>
        </p:nvSpPr>
        <p:spPr>
          <a:xfrm>
            <a:off x="957301" y="251261"/>
            <a:ext cx="10515600" cy="604912"/>
          </a:xfrm>
        </p:spPr>
        <p:txBody>
          <a:bodyPr>
            <a:noAutofit/>
          </a:bodyPr>
          <a:lstStyle/>
          <a:p>
            <a:pPr algn="ctr"/>
            <a:r>
              <a:rPr lang="es-CO" sz="3200" b="1" dirty="0">
                <a:solidFill>
                  <a:schemeClr val="bg1"/>
                </a:solidFill>
              </a:rPr>
              <a:t>ESTUDIO DE EVENTOS</a:t>
            </a:r>
            <a:br>
              <a:rPr lang="es-CO" sz="3200" dirty="0">
                <a:solidFill>
                  <a:schemeClr val="bg1"/>
                </a:solidFill>
              </a:rPr>
            </a:br>
            <a:endParaRPr lang="es-CO" sz="3200" dirty="0">
              <a:solidFill>
                <a:schemeClr val="bg1"/>
              </a:solidFill>
            </a:endParaRPr>
          </a:p>
        </p:txBody>
      </p:sp>
      <p:sp>
        <p:nvSpPr>
          <p:cNvPr id="30" name="Rectángulo 29">
            <a:extLst>
              <a:ext uri="{FF2B5EF4-FFF2-40B4-BE49-F238E27FC236}">
                <a16:creationId xmlns:a16="http://schemas.microsoft.com/office/drawing/2014/main" id="{5EB6FFCD-6121-4485-91D3-3DED3E950EAF}"/>
              </a:ext>
            </a:extLst>
          </p:cNvPr>
          <p:cNvSpPr/>
          <p:nvPr/>
        </p:nvSpPr>
        <p:spPr>
          <a:xfrm>
            <a:off x="1211786" y="886092"/>
            <a:ext cx="4560992" cy="1863968"/>
          </a:xfrm>
          <a:prstGeom prst="rect">
            <a:avLst/>
          </a:prstGeom>
          <a:no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CO" sz="2000" dirty="0">
                <a:solidFill>
                  <a:schemeClr val="bg1"/>
                </a:solidFill>
              </a:rPr>
              <a:t>Período de estimación</a:t>
            </a:r>
          </a:p>
        </p:txBody>
      </p:sp>
      <p:sp>
        <p:nvSpPr>
          <p:cNvPr id="31" name="Rectángulo 30">
            <a:extLst>
              <a:ext uri="{FF2B5EF4-FFF2-40B4-BE49-F238E27FC236}">
                <a16:creationId xmlns:a16="http://schemas.microsoft.com/office/drawing/2014/main" id="{0C349ACA-10E5-4672-955C-C86283339CE4}"/>
              </a:ext>
            </a:extLst>
          </p:cNvPr>
          <p:cNvSpPr/>
          <p:nvPr/>
        </p:nvSpPr>
        <p:spPr>
          <a:xfrm>
            <a:off x="8370295" y="815927"/>
            <a:ext cx="3102605" cy="1916493"/>
          </a:xfrm>
          <a:prstGeom prst="rect">
            <a:avLst/>
          </a:prstGeom>
          <a:no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CO" sz="2000" dirty="0">
                <a:solidFill>
                  <a:schemeClr val="bg1"/>
                </a:solidFill>
              </a:rPr>
              <a:t>Período del evento</a:t>
            </a:r>
          </a:p>
          <a:p>
            <a:pPr algn="ctr"/>
            <a:r>
              <a:rPr lang="es-CO" sz="2000" dirty="0">
                <a:solidFill>
                  <a:schemeClr val="bg1"/>
                </a:solidFill>
              </a:rPr>
              <a:t>t = DE</a:t>
            </a:r>
          </a:p>
        </p:txBody>
      </p:sp>
      <p:cxnSp>
        <p:nvCxnSpPr>
          <p:cNvPr id="33" name="Conector recto 32">
            <a:extLst>
              <a:ext uri="{FF2B5EF4-FFF2-40B4-BE49-F238E27FC236}">
                <a16:creationId xmlns:a16="http://schemas.microsoft.com/office/drawing/2014/main" id="{18E5B75E-0442-4E4D-98FB-8E49BF5FB6B0}"/>
              </a:ext>
            </a:extLst>
          </p:cNvPr>
          <p:cNvCxnSpPr>
            <a:stCxn id="30" idx="2"/>
            <a:endCxn id="31" idx="2"/>
          </p:cNvCxnSpPr>
          <p:nvPr/>
        </p:nvCxnSpPr>
        <p:spPr>
          <a:xfrm flipV="1">
            <a:off x="3492282" y="2732420"/>
            <a:ext cx="6429316" cy="1764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CuadroTexto 33">
            <a:extLst>
              <a:ext uri="{FF2B5EF4-FFF2-40B4-BE49-F238E27FC236}">
                <a16:creationId xmlns:a16="http://schemas.microsoft.com/office/drawing/2014/main" id="{EEDCCD7C-141F-4DA6-A64E-D8BD29EC565C}"/>
              </a:ext>
            </a:extLst>
          </p:cNvPr>
          <p:cNvSpPr txBox="1"/>
          <p:nvPr/>
        </p:nvSpPr>
        <p:spPr>
          <a:xfrm>
            <a:off x="1058164" y="2779979"/>
            <a:ext cx="647114" cy="400110"/>
          </a:xfrm>
          <a:prstGeom prst="rect">
            <a:avLst/>
          </a:prstGeom>
          <a:noFill/>
        </p:spPr>
        <p:txBody>
          <a:bodyPr wrap="square" rtlCol="0">
            <a:spAutoFit/>
          </a:bodyPr>
          <a:lstStyle/>
          <a:p>
            <a:r>
              <a:rPr lang="es-CO" sz="2000" dirty="0">
                <a:solidFill>
                  <a:schemeClr val="bg1"/>
                </a:solidFill>
              </a:rPr>
              <a:t>1</a:t>
            </a:r>
          </a:p>
        </p:txBody>
      </p:sp>
      <mc:AlternateContent xmlns:mc="http://schemas.openxmlformats.org/markup-compatibility/2006" xmlns:a14="http://schemas.microsoft.com/office/drawing/2010/main">
        <mc:Choice Requires="a14">
          <p:sp>
            <p:nvSpPr>
              <p:cNvPr id="35" name="CuadroTexto 34">
                <a:extLst>
                  <a:ext uri="{FF2B5EF4-FFF2-40B4-BE49-F238E27FC236}">
                    <a16:creationId xmlns:a16="http://schemas.microsoft.com/office/drawing/2014/main" id="{9F9101E7-A3F2-44EC-89E1-325B6EAED04D}"/>
                  </a:ext>
                </a:extLst>
              </p:cNvPr>
              <p:cNvSpPr txBox="1"/>
              <p:nvPr/>
            </p:nvSpPr>
            <p:spPr>
              <a:xfrm>
                <a:off x="5268685" y="2779979"/>
                <a:ext cx="1008186"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CO" sz="2000" i="1" smtClean="0">
                              <a:solidFill>
                                <a:schemeClr val="bg1"/>
                              </a:solidFill>
                              <a:latin typeface="Cambria Math" panose="02040503050406030204" pitchFamily="18" charset="0"/>
                            </a:rPr>
                          </m:ctrlPr>
                        </m:sSubPr>
                        <m:e>
                          <m:r>
                            <a:rPr lang="es-CO" sz="2000" i="1" smtClean="0">
                              <a:solidFill>
                                <a:schemeClr val="bg1"/>
                              </a:solidFill>
                              <a:latin typeface="Cambria Math" panose="02040503050406030204" pitchFamily="18" charset="0"/>
                              <a:ea typeface="Cambria Math" panose="02040503050406030204" pitchFamily="18" charset="0"/>
                            </a:rPr>
                            <m:t>𝜏</m:t>
                          </m:r>
                        </m:e>
                        <m:sub>
                          <m:r>
                            <a:rPr lang="es-CO" sz="2000" b="0" i="1" smtClean="0">
                              <a:solidFill>
                                <a:schemeClr val="bg1"/>
                              </a:solidFill>
                              <a:latin typeface="Cambria Math" panose="02040503050406030204" pitchFamily="18" charset="0"/>
                            </a:rPr>
                            <m:t>0</m:t>
                          </m:r>
                        </m:sub>
                      </m:sSub>
                      <m:r>
                        <a:rPr lang="es-CO" sz="2000" b="0" i="1" smtClean="0">
                          <a:solidFill>
                            <a:schemeClr val="bg1"/>
                          </a:solidFill>
                          <a:latin typeface="Cambria Math" panose="02040503050406030204" pitchFamily="18" charset="0"/>
                        </a:rPr>
                        <m:t> −1</m:t>
                      </m:r>
                    </m:oMath>
                  </m:oMathPara>
                </a14:m>
                <a:endParaRPr lang="es-CO" dirty="0">
                  <a:solidFill>
                    <a:schemeClr val="bg1"/>
                  </a:solidFill>
                </a:endParaRPr>
              </a:p>
            </p:txBody>
          </p:sp>
        </mc:Choice>
        <mc:Fallback xmlns="">
          <p:sp>
            <p:nvSpPr>
              <p:cNvPr id="35" name="CuadroTexto 34">
                <a:extLst>
                  <a:ext uri="{FF2B5EF4-FFF2-40B4-BE49-F238E27FC236}">
                    <a16:creationId xmlns:a16="http://schemas.microsoft.com/office/drawing/2014/main" xmlns="" xmlns:a14="http://schemas.microsoft.com/office/drawing/2010/main" id="{9F9101E7-A3F2-44EC-89E1-325B6EAED04D}"/>
                  </a:ext>
                </a:extLst>
              </p:cNvPr>
              <p:cNvSpPr txBox="1">
                <a:spLocks noRot="1" noChangeAspect="1" noMove="1" noResize="1" noEditPoints="1" noAdjustHandles="1" noChangeArrowheads="1" noChangeShapeType="1" noTextEdit="1"/>
              </p:cNvSpPr>
              <p:nvPr/>
            </p:nvSpPr>
            <p:spPr>
              <a:xfrm>
                <a:off x="5268685" y="2779979"/>
                <a:ext cx="1008186" cy="400110"/>
              </a:xfrm>
              <a:prstGeom prst="rect">
                <a:avLst/>
              </a:prstGeom>
              <a:blipFill rotWithShape="0">
                <a:blip r:embed="rId3"/>
                <a:stretch>
                  <a:fillRect/>
                </a:stretch>
              </a:blipFill>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36" name="CuadroTexto 35">
                <a:extLst>
                  <a:ext uri="{FF2B5EF4-FFF2-40B4-BE49-F238E27FC236}">
                    <a16:creationId xmlns:a16="http://schemas.microsoft.com/office/drawing/2014/main" id="{98EB7DD0-DB2E-461E-8B8A-695B7452DDF4}"/>
                  </a:ext>
                </a:extLst>
              </p:cNvPr>
              <p:cNvSpPr txBox="1"/>
              <p:nvPr/>
            </p:nvSpPr>
            <p:spPr>
              <a:xfrm>
                <a:off x="8216231" y="2711490"/>
                <a:ext cx="647556"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CO" sz="2000" i="1" smtClean="0">
                              <a:solidFill>
                                <a:schemeClr val="bg1"/>
                              </a:solidFill>
                              <a:latin typeface="Cambria Math" panose="02040503050406030204" pitchFamily="18" charset="0"/>
                            </a:rPr>
                          </m:ctrlPr>
                        </m:sSubPr>
                        <m:e>
                          <m:r>
                            <a:rPr lang="es-CO" sz="2000" i="1" smtClean="0">
                              <a:solidFill>
                                <a:schemeClr val="bg1"/>
                              </a:solidFill>
                              <a:latin typeface="Cambria Math" panose="02040503050406030204" pitchFamily="18" charset="0"/>
                              <a:ea typeface="Cambria Math" panose="02040503050406030204" pitchFamily="18" charset="0"/>
                            </a:rPr>
                            <m:t>𝜏</m:t>
                          </m:r>
                        </m:e>
                        <m:sub>
                          <m:r>
                            <a:rPr lang="es-CO" sz="2000" b="0" i="1" smtClean="0">
                              <a:solidFill>
                                <a:schemeClr val="bg1"/>
                              </a:solidFill>
                              <a:latin typeface="Cambria Math" panose="02040503050406030204" pitchFamily="18" charset="0"/>
                            </a:rPr>
                            <m:t>0</m:t>
                          </m:r>
                        </m:sub>
                      </m:sSub>
                    </m:oMath>
                  </m:oMathPara>
                </a14:m>
                <a:endParaRPr lang="es-CO" sz="2000" dirty="0">
                  <a:solidFill>
                    <a:schemeClr val="bg1"/>
                  </a:solidFill>
                </a:endParaRPr>
              </a:p>
            </p:txBody>
          </p:sp>
        </mc:Choice>
        <mc:Fallback xmlns="">
          <p:sp>
            <p:nvSpPr>
              <p:cNvPr id="36" name="CuadroTexto 35">
                <a:extLst>
                  <a:ext uri="{FF2B5EF4-FFF2-40B4-BE49-F238E27FC236}">
                    <a16:creationId xmlns:a16="http://schemas.microsoft.com/office/drawing/2014/main" id="{98EB7DD0-DB2E-461E-8B8A-695B7452DDF4}"/>
                  </a:ext>
                </a:extLst>
              </p:cNvPr>
              <p:cNvSpPr txBox="1">
                <a:spLocks noRot="1" noChangeAspect="1" noMove="1" noResize="1" noEditPoints="1" noAdjustHandles="1" noChangeArrowheads="1" noChangeShapeType="1" noTextEdit="1"/>
              </p:cNvSpPr>
              <p:nvPr/>
            </p:nvSpPr>
            <p:spPr>
              <a:xfrm>
                <a:off x="8216231" y="2711490"/>
                <a:ext cx="647556" cy="400110"/>
              </a:xfrm>
              <a:prstGeom prst="rect">
                <a:avLst/>
              </a:prstGeom>
              <a:blipFill>
                <a:blip r:embed="rId8"/>
                <a:stretch>
                  <a:fillRect b="-1538"/>
                </a:stretch>
              </a:blipFill>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37" name="CuadroTexto 36">
                <a:extLst>
                  <a:ext uri="{FF2B5EF4-FFF2-40B4-BE49-F238E27FC236}">
                    <a16:creationId xmlns:a16="http://schemas.microsoft.com/office/drawing/2014/main" id="{B73C4ABF-A0E1-465F-89F9-741B757D4E03}"/>
                  </a:ext>
                </a:extLst>
              </p:cNvPr>
              <p:cNvSpPr txBox="1"/>
              <p:nvPr/>
            </p:nvSpPr>
            <p:spPr>
              <a:xfrm>
                <a:off x="11198328" y="2707915"/>
                <a:ext cx="647556"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CO" sz="2000" i="1" smtClean="0">
                              <a:solidFill>
                                <a:schemeClr val="bg1"/>
                              </a:solidFill>
                              <a:latin typeface="Cambria Math" panose="02040503050406030204" pitchFamily="18" charset="0"/>
                            </a:rPr>
                          </m:ctrlPr>
                        </m:sSubPr>
                        <m:e>
                          <m:r>
                            <a:rPr lang="es-CO" sz="2000" i="1" smtClean="0">
                              <a:solidFill>
                                <a:schemeClr val="bg1"/>
                              </a:solidFill>
                              <a:latin typeface="Cambria Math" panose="02040503050406030204" pitchFamily="18" charset="0"/>
                              <a:ea typeface="Cambria Math" panose="02040503050406030204" pitchFamily="18" charset="0"/>
                            </a:rPr>
                            <m:t>𝜏</m:t>
                          </m:r>
                        </m:e>
                        <m:sub>
                          <m:r>
                            <a:rPr lang="es-CO" sz="2000" b="0" i="1" smtClean="0">
                              <a:solidFill>
                                <a:schemeClr val="bg1"/>
                              </a:solidFill>
                              <a:latin typeface="Cambria Math" panose="02040503050406030204" pitchFamily="18" charset="0"/>
                            </a:rPr>
                            <m:t>1</m:t>
                          </m:r>
                        </m:sub>
                      </m:sSub>
                    </m:oMath>
                  </m:oMathPara>
                </a14:m>
                <a:endParaRPr lang="es-CO" sz="2000" dirty="0">
                  <a:solidFill>
                    <a:schemeClr val="bg1"/>
                  </a:solidFill>
                </a:endParaRPr>
              </a:p>
            </p:txBody>
          </p:sp>
        </mc:Choice>
        <mc:Fallback xmlns="">
          <p:sp>
            <p:nvSpPr>
              <p:cNvPr id="37" name="CuadroTexto 36">
                <a:extLst>
                  <a:ext uri="{FF2B5EF4-FFF2-40B4-BE49-F238E27FC236}">
                    <a16:creationId xmlns:a16="http://schemas.microsoft.com/office/drawing/2014/main" id="{B73C4ABF-A0E1-465F-89F9-741B757D4E03}"/>
                  </a:ext>
                </a:extLst>
              </p:cNvPr>
              <p:cNvSpPr txBox="1">
                <a:spLocks noRot="1" noChangeAspect="1" noMove="1" noResize="1" noEditPoints="1" noAdjustHandles="1" noChangeArrowheads="1" noChangeShapeType="1" noTextEdit="1"/>
              </p:cNvSpPr>
              <p:nvPr/>
            </p:nvSpPr>
            <p:spPr>
              <a:xfrm>
                <a:off x="11198328" y="2707915"/>
                <a:ext cx="647556" cy="400110"/>
              </a:xfrm>
              <a:prstGeom prst="rect">
                <a:avLst/>
              </a:prstGeom>
              <a:blipFill>
                <a:blip r:embed="rId9"/>
                <a:stretch>
                  <a:fillRect/>
                </a:stretch>
              </a:blipFill>
            </p:spPr>
            <p:txBody>
              <a:bodyPr/>
              <a:lstStyle/>
              <a:p>
                <a:r>
                  <a:rPr lang="es-CO">
                    <a:noFill/>
                  </a:rPr>
                  <a:t> </a:t>
                </a:r>
              </a:p>
            </p:txBody>
          </p:sp>
        </mc:Fallback>
      </mc:AlternateContent>
      <p:sp>
        <p:nvSpPr>
          <p:cNvPr id="38" name="CuadroTexto 37">
            <a:extLst>
              <a:ext uri="{FF2B5EF4-FFF2-40B4-BE49-F238E27FC236}">
                <a16:creationId xmlns:a16="http://schemas.microsoft.com/office/drawing/2014/main" id="{B5F67138-B26A-4E8C-83DC-2EC5FEF6678D}"/>
              </a:ext>
            </a:extLst>
          </p:cNvPr>
          <p:cNvSpPr txBox="1"/>
          <p:nvPr/>
        </p:nvSpPr>
        <p:spPr>
          <a:xfrm>
            <a:off x="9707279" y="2732420"/>
            <a:ext cx="647556" cy="400110"/>
          </a:xfrm>
          <a:prstGeom prst="rect">
            <a:avLst/>
          </a:prstGeom>
          <a:noFill/>
        </p:spPr>
        <p:txBody>
          <a:bodyPr wrap="square" rtlCol="0">
            <a:spAutoFit/>
          </a:bodyPr>
          <a:lstStyle/>
          <a:p>
            <a:r>
              <a:rPr lang="es-CO" sz="2000" dirty="0">
                <a:solidFill>
                  <a:schemeClr val="bg1"/>
                </a:solidFill>
              </a:rPr>
              <a:t>t</a:t>
            </a:r>
          </a:p>
        </p:txBody>
      </p:sp>
      <mc:AlternateContent xmlns:mc="http://schemas.openxmlformats.org/markup-compatibility/2006">
        <mc:Choice xmlns:a14="http://schemas.microsoft.com/office/drawing/2010/main" Requires="a14">
          <p:sp>
            <p:nvSpPr>
              <p:cNvPr id="21" name="Rectángulo: esquinas redondeadas 7" descr="Los índices económicos, pretenden proporcionar una visión de conjunto del mercado de títulos-valores y se utilizan como fuente de información fiable de la realidad bursátil. ">
                <a:extLst>
                  <a:ext uri="{FF2B5EF4-FFF2-40B4-BE49-F238E27FC236}">
                    <a16:creationId xmlns:a16="http://schemas.microsoft.com/office/drawing/2014/main" id="{3049C3E7-B8C2-42E6-9728-05576A9FAD28}"/>
                  </a:ext>
                </a:extLst>
              </p:cNvPr>
              <p:cNvSpPr/>
              <p:nvPr/>
            </p:nvSpPr>
            <p:spPr>
              <a:xfrm>
                <a:off x="2017485" y="3325222"/>
                <a:ext cx="8795657" cy="2262261"/>
              </a:xfrm>
              <a:prstGeom prst="roundRect">
                <a:avLst/>
              </a:prstGeom>
              <a:solidFill>
                <a:srgbClr val="00007E"/>
              </a:solidFill>
              <a:effectLst>
                <a:innerShdw blurRad="63500" dist="50800" dir="10800000">
                  <a:prstClr val="black">
                    <a:alpha val="50000"/>
                  </a:prstClr>
                </a:innerShdw>
              </a:effectLst>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CO" sz="2000" b="1" dirty="0">
                    <a:solidFill>
                      <a:schemeClr val="bg1"/>
                    </a:solidFill>
                  </a:rPr>
                  <a:t>Modelo de rentabilidades esperadas</a:t>
                </a:r>
              </a:p>
              <a:p>
                <a:pPr algn="just"/>
                <a:r>
                  <a:rPr lang="es-CO" sz="2000" dirty="0">
                    <a:solidFill>
                      <a:schemeClr val="bg1"/>
                    </a:solidFill>
                  </a:rPr>
                  <a:t>El modelo de mercado corresponde a un modelo estadístico que se obtiene a partir de la regresión por mínimos cuadrados </a:t>
                </a:r>
              </a:p>
              <a:p>
                <a:pPr algn="just"/>
                <a14:m>
                  <m:oMathPara xmlns:m="http://schemas.openxmlformats.org/officeDocument/2006/math">
                    <m:oMathParaPr>
                      <m:jc m:val="centerGroup"/>
                    </m:oMathParaPr>
                    <m:oMath xmlns:m="http://schemas.openxmlformats.org/officeDocument/2006/math">
                      <m:r>
                        <a:rPr lang="es-CO" sz="2000">
                          <a:solidFill>
                            <a:schemeClr val="bg1"/>
                          </a:solidFill>
                          <a:latin typeface="Cambria Math" panose="02040503050406030204" pitchFamily="18" charset="0"/>
                        </a:rPr>
                        <m:t>𝐸</m:t>
                      </m:r>
                      <m:d>
                        <m:dPr>
                          <m:ctrlPr>
                            <a:rPr lang="es-CO" sz="2000" i="1">
                              <a:solidFill>
                                <a:schemeClr val="bg1"/>
                              </a:solidFill>
                              <a:latin typeface="Cambria Math" panose="02040503050406030204" pitchFamily="18" charset="0"/>
                            </a:rPr>
                          </m:ctrlPr>
                        </m:dPr>
                        <m:e>
                          <m:sSub>
                            <m:sSubPr>
                              <m:ctrlPr>
                                <a:rPr lang="es-CO" sz="2000" i="1">
                                  <a:solidFill>
                                    <a:schemeClr val="bg1"/>
                                  </a:solidFill>
                                  <a:latin typeface="Cambria Math" panose="02040503050406030204" pitchFamily="18" charset="0"/>
                                </a:rPr>
                              </m:ctrlPr>
                            </m:sSubPr>
                            <m:e>
                              <m:r>
                                <a:rPr lang="es-CO" sz="2000">
                                  <a:solidFill>
                                    <a:schemeClr val="bg1"/>
                                  </a:solidFill>
                                  <a:latin typeface="Cambria Math" panose="02040503050406030204" pitchFamily="18" charset="0"/>
                                </a:rPr>
                                <m:t>𝑅</m:t>
                              </m:r>
                            </m:e>
                            <m:sub>
                              <m:r>
                                <a:rPr lang="es-CO" sz="2000">
                                  <a:solidFill>
                                    <a:schemeClr val="bg1"/>
                                  </a:solidFill>
                                  <a:latin typeface="Cambria Math" panose="02040503050406030204" pitchFamily="18" charset="0"/>
                                </a:rPr>
                                <m:t>𝑡</m:t>
                              </m:r>
                            </m:sub>
                          </m:sSub>
                        </m:e>
                      </m:d>
                      <m:r>
                        <a:rPr lang="es-CO" sz="2000">
                          <a:solidFill>
                            <a:schemeClr val="bg1"/>
                          </a:solidFill>
                          <a:latin typeface="Cambria Math" panose="02040503050406030204" pitchFamily="18" charset="0"/>
                        </a:rPr>
                        <m:t>=</m:t>
                      </m:r>
                      <m:acc>
                        <m:accPr>
                          <m:chr m:val="̂"/>
                          <m:ctrlPr>
                            <a:rPr lang="es-CO" sz="2000" i="1">
                              <a:solidFill>
                                <a:schemeClr val="bg1"/>
                              </a:solidFill>
                              <a:latin typeface="Cambria Math" panose="02040503050406030204" pitchFamily="18" charset="0"/>
                            </a:rPr>
                          </m:ctrlPr>
                        </m:accPr>
                        <m:e>
                          <m:r>
                            <a:rPr lang="es-CO" sz="2000">
                              <a:solidFill>
                                <a:schemeClr val="bg1"/>
                              </a:solidFill>
                              <a:latin typeface="Cambria Math" panose="02040503050406030204" pitchFamily="18" charset="0"/>
                            </a:rPr>
                            <m:t>𝛼</m:t>
                          </m:r>
                        </m:e>
                      </m:acc>
                      <m:r>
                        <a:rPr lang="es-CO" sz="2000">
                          <a:solidFill>
                            <a:schemeClr val="bg1"/>
                          </a:solidFill>
                          <a:latin typeface="Cambria Math" panose="02040503050406030204" pitchFamily="18" charset="0"/>
                        </a:rPr>
                        <m:t>+</m:t>
                      </m:r>
                      <m:acc>
                        <m:accPr>
                          <m:chr m:val="̂"/>
                          <m:ctrlPr>
                            <a:rPr lang="es-CO" sz="2000" i="1">
                              <a:solidFill>
                                <a:schemeClr val="bg1"/>
                              </a:solidFill>
                              <a:latin typeface="Cambria Math" panose="02040503050406030204" pitchFamily="18" charset="0"/>
                            </a:rPr>
                          </m:ctrlPr>
                        </m:accPr>
                        <m:e>
                          <m:r>
                            <a:rPr lang="es-CO" sz="2000">
                              <a:solidFill>
                                <a:schemeClr val="bg1"/>
                              </a:solidFill>
                              <a:latin typeface="Cambria Math" panose="02040503050406030204" pitchFamily="18" charset="0"/>
                            </a:rPr>
                            <m:t>𝛽</m:t>
                          </m:r>
                        </m:e>
                      </m:acc>
                      <m:sSub>
                        <m:sSubPr>
                          <m:ctrlPr>
                            <a:rPr lang="es-CO" sz="2000" i="1">
                              <a:solidFill>
                                <a:schemeClr val="bg1"/>
                              </a:solidFill>
                              <a:latin typeface="Cambria Math" panose="02040503050406030204" pitchFamily="18" charset="0"/>
                            </a:rPr>
                          </m:ctrlPr>
                        </m:sSubPr>
                        <m:e>
                          <m:r>
                            <a:rPr lang="es-CO" sz="2000">
                              <a:solidFill>
                                <a:schemeClr val="bg1"/>
                              </a:solidFill>
                              <a:latin typeface="Cambria Math" panose="02040503050406030204" pitchFamily="18" charset="0"/>
                            </a:rPr>
                            <m:t>𝑅</m:t>
                          </m:r>
                        </m:e>
                        <m:sub>
                          <m:r>
                            <a:rPr lang="es-CO" sz="2000">
                              <a:solidFill>
                                <a:schemeClr val="bg1"/>
                              </a:solidFill>
                              <a:latin typeface="Cambria Math" panose="02040503050406030204" pitchFamily="18" charset="0"/>
                            </a:rPr>
                            <m:t>𝑚𝑡</m:t>
                          </m:r>
                        </m:sub>
                      </m:sSub>
                    </m:oMath>
                  </m:oMathPara>
                </a14:m>
                <a:endParaRPr lang="es-CO" sz="2000" dirty="0">
                  <a:solidFill>
                    <a:schemeClr val="bg1"/>
                  </a:solidFill>
                </a:endParaRPr>
              </a:p>
            </p:txBody>
          </p:sp>
        </mc:Choice>
        <mc:Fallback>
          <p:sp>
            <p:nvSpPr>
              <p:cNvPr id="21" name="Rectángulo: esquinas redondeadas 7" descr="Los índices económicos, pretenden proporcionar una visión de conjunto del mercado de títulos-valores y se utilizan como fuente de información fiable de la realidad bursátil. ">
                <a:extLst>
                  <a:ext uri="{FF2B5EF4-FFF2-40B4-BE49-F238E27FC236}">
                    <a16:creationId xmlns:a16="http://schemas.microsoft.com/office/drawing/2014/main" id="{3049C3E7-B8C2-42E6-9728-05576A9FAD28}"/>
                  </a:ext>
                </a:extLst>
              </p:cNvPr>
              <p:cNvSpPr>
                <a:spLocks noRot="1" noChangeAspect="1" noMove="1" noResize="1" noEditPoints="1" noAdjustHandles="1" noChangeArrowheads="1" noChangeShapeType="1" noTextEdit="1"/>
              </p:cNvSpPr>
              <p:nvPr/>
            </p:nvSpPr>
            <p:spPr>
              <a:xfrm>
                <a:off x="2017485" y="3325222"/>
                <a:ext cx="8795657" cy="2262261"/>
              </a:xfrm>
              <a:prstGeom prst="roundRect">
                <a:avLst/>
              </a:prstGeom>
              <a:blipFill>
                <a:blip r:embed="rId10"/>
                <a:stretch>
                  <a:fillRect/>
                </a:stretch>
              </a:blipFill>
              <a:effectLst>
                <a:innerShdw blurRad="63500" dist="50800" dir="10800000">
                  <a:prstClr val="black">
                    <a:alpha val="50000"/>
                  </a:prstClr>
                </a:innerShdw>
              </a:effectLst>
            </p:spPr>
            <p:txBody>
              <a:bodyPr/>
              <a:lstStyle/>
              <a:p>
                <a:r>
                  <a:rPr lang="es-CO">
                    <a:noFill/>
                  </a:rPr>
                  <a:t> </a:t>
                </a:r>
              </a:p>
            </p:txBody>
          </p:sp>
        </mc:Fallback>
      </mc:AlternateContent>
    </p:spTree>
    <p:extLst>
      <p:ext uri="{BB962C8B-B14F-4D97-AF65-F5344CB8AC3E}">
        <p14:creationId xmlns:p14="http://schemas.microsoft.com/office/powerpoint/2010/main" val="200200263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5" name="Título 1">
            <a:extLst>
              <a:ext uri="{FF2B5EF4-FFF2-40B4-BE49-F238E27FC236}">
                <a16:creationId xmlns:a16="http://schemas.microsoft.com/office/drawing/2014/main" id="{0C65ECB7-AE27-4D64-8D6A-9CEEE900E2B2}"/>
              </a:ext>
            </a:extLst>
          </p:cNvPr>
          <p:cNvSpPr>
            <a:spLocks noGrp="1"/>
          </p:cNvSpPr>
          <p:nvPr>
            <p:ph type="title"/>
          </p:nvPr>
        </p:nvSpPr>
        <p:spPr>
          <a:xfrm>
            <a:off x="838200" y="211014"/>
            <a:ext cx="10515600" cy="604912"/>
          </a:xfrm>
          <a:solidFill>
            <a:schemeClr val="bg1"/>
          </a:solidFill>
        </p:spPr>
        <p:txBody>
          <a:bodyPr>
            <a:noAutofit/>
          </a:bodyPr>
          <a:lstStyle/>
          <a:p>
            <a:pPr algn="ctr"/>
            <a:r>
              <a:rPr lang="es-CO" sz="3200" b="1" dirty="0"/>
              <a:t>MEDIDAS DE VOLATILIDAD</a:t>
            </a:r>
          </a:p>
        </p:txBody>
      </p:sp>
      <mc:AlternateContent xmlns:mc="http://schemas.openxmlformats.org/markup-compatibility/2006" xmlns:a14="http://schemas.microsoft.com/office/drawing/2010/main">
        <mc:Choice Requires="a14">
          <p:sp>
            <p:nvSpPr>
              <p:cNvPr id="6" name="Rectángulo: esquinas redondeadas 5" descr="Los índices económicos, pretenden proporcionar una visión de conjunto del mercado de títulos-valores y se utilizan como fuente de información fiable de la realidad bursátil. ">
                <a:extLst>
                  <a:ext uri="{FF2B5EF4-FFF2-40B4-BE49-F238E27FC236}">
                    <a16:creationId xmlns:a16="http://schemas.microsoft.com/office/drawing/2014/main" id="{4B8DDFDF-AA57-4B3B-821B-4F4029EFE902}"/>
                  </a:ext>
                </a:extLst>
              </p:cNvPr>
              <p:cNvSpPr/>
              <p:nvPr/>
            </p:nvSpPr>
            <p:spPr>
              <a:xfrm>
                <a:off x="354149" y="1913206"/>
                <a:ext cx="5558971" cy="3069636"/>
              </a:xfrm>
              <a:prstGeom prst="roundRect">
                <a:avLst/>
              </a:prstGeom>
              <a:solidFill>
                <a:srgbClr val="00007E"/>
              </a:solidFill>
              <a:effectLst>
                <a:innerShdw blurRad="63500" dist="50800" dir="10800000">
                  <a:prstClr val="black">
                    <a:alpha val="50000"/>
                  </a:prstClr>
                </a:innerShdw>
              </a:effectLst>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r>
                  <a:rPr lang="es-CO" sz="2400" b="1" dirty="0">
                    <a:solidFill>
                      <a:schemeClr val="bg1"/>
                    </a:solidFill>
                  </a:rPr>
                  <a:t>Modelos GARCH.</a:t>
                </a:r>
              </a:p>
              <a:p>
                <a:pPr algn="just"/>
                <a:r>
                  <a:rPr lang="es-CO" sz="2000" dirty="0">
                    <a:solidFill>
                      <a:schemeClr val="bg1"/>
                    </a:solidFill>
                  </a:rPr>
                  <a:t>Proporcionan una descripción más detallada del comportamiento de la volatilidad.</a:t>
                </a:r>
              </a:p>
              <a:p>
                <a:pPr algn="just"/>
                <a14:m>
                  <m:oMathPara xmlns:m="http://schemas.openxmlformats.org/officeDocument/2006/math">
                    <m:oMathParaPr>
                      <m:jc m:val="centerGroup"/>
                    </m:oMathParaPr>
                    <m:oMath xmlns:m="http://schemas.openxmlformats.org/officeDocument/2006/math">
                      <m:sSup>
                        <m:sSupPr>
                          <m:ctrlPr>
                            <a:rPr lang="es-CO" sz="2000" i="1">
                              <a:solidFill>
                                <a:schemeClr val="bg1"/>
                              </a:solidFill>
                              <a:latin typeface="Cambria Math" panose="02040503050406030204" pitchFamily="18" charset="0"/>
                            </a:rPr>
                          </m:ctrlPr>
                        </m:sSupPr>
                        <m:e>
                          <m:sSub>
                            <m:sSubPr>
                              <m:ctrlPr>
                                <a:rPr lang="es-CO" sz="2000" i="1">
                                  <a:solidFill>
                                    <a:schemeClr val="bg1"/>
                                  </a:solidFill>
                                  <a:latin typeface="Cambria Math" panose="02040503050406030204" pitchFamily="18" charset="0"/>
                                </a:rPr>
                              </m:ctrlPr>
                            </m:sSubPr>
                            <m:e>
                              <m:r>
                                <a:rPr lang="es-CO" sz="2000">
                                  <a:solidFill>
                                    <a:schemeClr val="bg1"/>
                                  </a:solidFill>
                                  <a:latin typeface="Cambria Math" panose="02040503050406030204" pitchFamily="18" charset="0"/>
                                </a:rPr>
                                <m:t>𝜎</m:t>
                              </m:r>
                            </m:e>
                            <m:sub>
                              <m:r>
                                <a:rPr lang="es-CO" sz="2000">
                                  <a:solidFill>
                                    <a:schemeClr val="bg1"/>
                                  </a:solidFill>
                                  <a:latin typeface="Cambria Math" panose="02040503050406030204" pitchFamily="18" charset="0"/>
                                </a:rPr>
                                <m:t>𝑡</m:t>
                              </m:r>
                            </m:sub>
                          </m:sSub>
                        </m:e>
                        <m:sup>
                          <m:r>
                            <a:rPr lang="es-CO" sz="2000">
                              <a:solidFill>
                                <a:schemeClr val="bg1"/>
                              </a:solidFill>
                              <a:latin typeface="Cambria Math" panose="02040503050406030204" pitchFamily="18" charset="0"/>
                            </a:rPr>
                            <m:t>2</m:t>
                          </m:r>
                        </m:sup>
                      </m:sSup>
                      <m:r>
                        <a:rPr lang="es-CO" sz="2000">
                          <a:solidFill>
                            <a:schemeClr val="bg1"/>
                          </a:solidFill>
                          <a:latin typeface="Cambria Math" panose="02040503050406030204" pitchFamily="18" charset="0"/>
                        </a:rPr>
                        <m:t>=</m:t>
                      </m:r>
                      <m:sSub>
                        <m:sSubPr>
                          <m:ctrlPr>
                            <a:rPr lang="es-CO" sz="2000" i="1">
                              <a:solidFill>
                                <a:schemeClr val="bg1"/>
                              </a:solidFill>
                              <a:latin typeface="Cambria Math" panose="02040503050406030204" pitchFamily="18" charset="0"/>
                            </a:rPr>
                          </m:ctrlPr>
                        </m:sSubPr>
                        <m:e>
                          <m:r>
                            <a:rPr lang="es-CO" sz="2000">
                              <a:solidFill>
                                <a:schemeClr val="bg1"/>
                              </a:solidFill>
                              <a:latin typeface="Cambria Math" panose="02040503050406030204" pitchFamily="18" charset="0"/>
                            </a:rPr>
                            <m:t>𝛼</m:t>
                          </m:r>
                        </m:e>
                        <m:sub>
                          <m:r>
                            <a:rPr lang="es-CO" sz="2000">
                              <a:solidFill>
                                <a:schemeClr val="bg1"/>
                              </a:solidFill>
                              <a:latin typeface="Cambria Math" panose="02040503050406030204" pitchFamily="18" charset="0"/>
                            </a:rPr>
                            <m:t>0</m:t>
                          </m:r>
                        </m:sub>
                      </m:sSub>
                      <m:r>
                        <a:rPr lang="es-CO" sz="2000">
                          <a:solidFill>
                            <a:schemeClr val="bg1"/>
                          </a:solidFill>
                          <a:latin typeface="Cambria Math" panose="02040503050406030204" pitchFamily="18" charset="0"/>
                        </a:rPr>
                        <m:t>+</m:t>
                      </m:r>
                      <m:nary>
                        <m:naryPr>
                          <m:chr m:val="∑"/>
                          <m:limLoc m:val="undOvr"/>
                          <m:ctrlPr>
                            <a:rPr lang="es-CO" sz="2000" i="1">
                              <a:solidFill>
                                <a:schemeClr val="bg1"/>
                              </a:solidFill>
                              <a:latin typeface="Cambria Math" panose="02040503050406030204" pitchFamily="18" charset="0"/>
                            </a:rPr>
                          </m:ctrlPr>
                        </m:naryPr>
                        <m:sub>
                          <m:r>
                            <a:rPr lang="es-CO" sz="2000">
                              <a:solidFill>
                                <a:schemeClr val="bg1"/>
                              </a:solidFill>
                              <a:latin typeface="Cambria Math" panose="02040503050406030204" pitchFamily="18" charset="0"/>
                            </a:rPr>
                            <m:t>𝑖</m:t>
                          </m:r>
                          <m:r>
                            <a:rPr lang="es-CO" sz="2000">
                              <a:solidFill>
                                <a:schemeClr val="bg1"/>
                              </a:solidFill>
                              <a:latin typeface="Cambria Math" panose="02040503050406030204" pitchFamily="18" charset="0"/>
                            </a:rPr>
                            <m:t>=1</m:t>
                          </m:r>
                        </m:sub>
                        <m:sup>
                          <m:r>
                            <a:rPr lang="es-CO" sz="2000">
                              <a:solidFill>
                                <a:schemeClr val="bg1"/>
                              </a:solidFill>
                              <a:latin typeface="Cambria Math" panose="02040503050406030204" pitchFamily="18" charset="0"/>
                            </a:rPr>
                            <m:t>𝑞</m:t>
                          </m:r>
                        </m:sup>
                        <m:e>
                          <m:sSub>
                            <m:sSubPr>
                              <m:ctrlPr>
                                <a:rPr lang="es-CO" sz="2000" i="1">
                                  <a:solidFill>
                                    <a:schemeClr val="bg1"/>
                                  </a:solidFill>
                                  <a:latin typeface="Cambria Math" panose="02040503050406030204" pitchFamily="18" charset="0"/>
                                </a:rPr>
                              </m:ctrlPr>
                            </m:sSubPr>
                            <m:e>
                              <m:r>
                                <a:rPr lang="es-CO" sz="2000">
                                  <a:solidFill>
                                    <a:schemeClr val="bg1"/>
                                  </a:solidFill>
                                  <a:latin typeface="Cambria Math" panose="02040503050406030204" pitchFamily="18" charset="0"/>
                                </a:rPr>
                                <m:t>𝛼</m:t>
                              </m:r>
                            </m:e>
                            <m:sub>
                              <m:r>
                                <a:rPr lang="es-CO" sz="2000">
                                  <a:solidFill>
                                    <a:schemeClr val="bg1"/>
                                  </a:solidFill>
                                  <a:latin typeface="Cambria Math" panose="02040503050406030204" pitchFamily="18" charset="0"/>
                                </a:rPr>
                                <m:t>𝑖</m:t>
                              </m:r>
                            </m:sub>
                          </m:sSub>
                          <m:sSup>
                            <m:sSupPr>
                              <m:ctrlPr>
                                <a:rPr lang="es-CO" sz="2000" i="1">
                                  <a:solidFill>
                                    <a:schemeClr val="bg1"/>
                                  </a:solidFill>
                                  <a:latin typeface="Cambria Math" panose="02040503050406030204" pitchFamily="18" charset="0"/>
                                </a:rPr>
                              </m:ctrlPr>
                            </m:sSupPr>
                            <m:e>
                              <m:sSub>
                                <m:sSubPr>
                                  <m:ctrlPr>
                                    <a:rPr lang="es-CO" sz="2000" i="1">
                                      <a:solidFill>
                                        <a:schemeClr val="bg1"/>
                                      </a:solidFill>
                                      <a:latin typeface="Cambria Math" panose="02040503050406030204" pitchFamily="18" charset="0"/>
                                    </a:rPr>
                                  </m:ctrlPr>
                                </m:sSubPr>
                                <m:e>
                                  <m:r>
                                    <a:rPr lang="es-CO" sz="2000">
                                      <a:solidFill>
                                        <a:schemeClr val="bg1"/>
                                      </a:solidFill>
                                      <a:latin typeface="Cambria Math" panose="02040503050406030204" pitchFamily="18" charset="0"/>
                                    </a:rPr>
                                    <m:t>𝑟</m:t>
                                  </m:r>
                                </m:e>
                                <m:sub>
                                  <m:r>
                                    <a:rPr lang="es-CO" sz="2000">
                                      <a:solidFill>
                                        <a:schemeClr val="bg1"/>
                                      </a:solidFill>
                                      <a:latin typeface="Cambria Math" panose="02040503050406030204" pitchFamily="18" charset="0"/>
                                    </a:rPr>
                                    <m:t>𝑡</m:t>
                                  </m:r>
                                  <m:r>
                                    <a:rPr lang="es-CO" sz="2000">
                                      <a:solidFill>
                                        <a:schemeClr val="bg1"/>
                                      </a:solidFill>
                                      <a:latin typeface="Cambria Math" panose="02040503050406030204" pitchFamily="18" charset="0"/>
                                    </a:rPr>
                                    <m:t>−</m:t>
                                  </m:r>
                                  <m:r>
                                    <a:rPr lang="es-CO" sz="2000">
                                      <a:solidFill>
                                        <a:schemeClr val="bg1"/>
                                      </a:solidFill>
                                      <a:latin typeface="Cambria Math" panose="02040503050406030204" pitchFamily="18" charset="0"/>
                                    </a:rPr>
                                    <m:t>𝑖</m:t>
                                  </m:r>
                                </m:sub>
                              </m:sSub>
                            </m:e>
                            <m:sup>
                              <m:r>
                                <a:rPr lang="es-CO" sz="2000">
                                  <a:solidFill>
                                    <a:schemeClr val="bg1"/>
                                  </a:solidFill>
                                  <a:latin typeface="Cambria Math" panose="02040503050406030204" pitchFamily="18" charset="0"/>
                                </a:rPr>
                                <m:t>2</m:t>
                              </m:r>
                            </m:sup>
                          </m:sSup>
                        </m:e>
                      </m:nary>
                      <m:r>
                        <a:rPr lang="es-CO" sz="2000">
                          <a:solidFill>
                            <a:schemeClr val="bg1"/>
                          </a:solidFill>
                          <a:latin typeface="Cambria Math" panose="02040503050406030204" pitchFamily="18" charset="0"/>
                        </a:rPr>
                        <m:t>+</m:t>
                      </m:r>
                      <m:nary>
                        <m:naryPr>
                          <m:chr m:val="∑"/>
                          <m:limLoc m:val="undOvr"/>
                          <m:ctrlPr>
                            <a:rPr lang="es-CO" sz="2000" i="1">
                              <a:solidFill>
                                <a:schemeClr val="bg1"/>
                              </a:solidFill>
                              <a:latin typeface="Cambria Math" panose="02040503050406030204" pitchFamily="18" charset="0"/>
                            </a:rPr>
                          </m:ctrlPr>
                        </m:naryPr>
                        <m:sub>
                          <m:r>
                            <a:rPr lang="es-CO" sz="2000">
                              <a:solidFill>
                                <a:schemeClr val="bg1"/>
                              </a:solidFill>
                              <a:latin typeface="Cambria Math" panose="02040503050406030204" pitchFamily="18" charset="0"/>
                            </a:rPr>
                            <m:t>𝑖</m:t>
                          </m:r>
                          <m:r>
                            <a:rPr lang="es-CO" sz="2000">
                              <a:solidFill>
                                <a:schemeClr val="bg1"/>
                              </a:solidFill>
                              <a:latin typeface="Cambria Math" panose="02040503050406030204" pitchFamily="18" charset="0"/>
                            </a:rPr>
                            <m:t>=1</m:t>
                          </m:r>
                        </m:sub>
                        <m:sup>
                          <m:r>
                            <a:rPr lang="es-CO" sz="2000">
                              <a:solidFill>
                                <a:schemeClr val="bg1"/>
                              </a:solidFill>
                              <a:latin typeface="Cambria Math" panose="02040503050406030204" pitchFamily="18" charset="0"/>
                            </a:rPr>
                            <m:t>𝑝</m:t>
                          </m:r>
                        </m:sup>
                        <m:e>
                          <m:sSub>
                            <m:sSubPr>
                              <m:ctrlPr>
                                <a:rPr lang="es-CO" sz="2000" i="1">
                                  <a:solidFill>
                                    <a:schemeClr val="bg1"/>
                                  </a:solidFill>
                                  <a:latin typeface="Cambria Math" panose="02040503050406030204" pitchFamily="18" charset="0"/>
                                </a:rPr>
                              </m:ctrlPr>
                            </m:sSubPr>
                            <m:e>
                              <m:r>
                                <a:rPr lang="es-CO" sz="2000">
                                  <a:solidFill>
                                    <a:schemeClr val="bg1"/>
                                  </a:solidFill>
                                  <a:latin typeface="Cambria Math" panose="02040503050406030204" pitchFamily="18" charset="0"/>
                                </a:rPr>
                                <m:t>𝛽</m:t>
                              </m:r>
                            </m:e>
                            <m:sub>
                              <m:r>
                                <a:rPr lang="es-CO" sz="2000">
                                  <a:solidFill>
                                    <a:schemeClr val="bg1"/>
                                  </a:solidFill>
                                  <a:latin typeface="Cambria Math" panose="02040503050406030204" pitchFamily="18" charset="0"/>
                                </a:rPr>
                                <m:t>𝑖</m:t>
                              </m:r>
                            </m:sub>
                          </m:sSub>
                          <m:sSup>
                            <m:sSupPr>
                              <m:ctrlPr>
                                <a:rPr lang="es-CO" sz="2000" i="1">
                                  <a:solidFill>
                                    <a:schemeClr val="bg1"/>
                                  </a:solidFill>
                                  <a:latin typeface="Cambria Math" panose="02040503050406030204" pitchFamily="18" charset="0"/>
                                </a:rPr>
                              </m:ctrlPr>
                            </m:sSupPr>
                            <m:e>
                              <m:sSub>
                                <m:sSubPr>
                                  <m:ctrlPr>
                                    <a:rPr lang="es-CO" sz="2000" i="1">
                                      <a:solidFill>
                                        <a:schemeClr val="bg1"/>
                                      </a:solidFill>
                                      <a:latin typeface="Cambria Math" panose="02040503050406030204" pitchFamily="18" charset="0"/>
                                    </a:rPr>
                                  </m:ctrlPr>
                                </m:sSubPr>
                                <m:e>
                                  <m:r>
                                    <a:rPr lang="es-CO" sz="2000">
                                      <a:solidFill>
                                        <a:schemeClr val="bg1"/>
                                      </a:solidFill>
                                      <a:latin typeface="Cambria Math" panose="02040503050406030204" pitchFamily="18" charset="0"/>
                                    </a:rPr>
                                    <m:t>𝜎</m:t>
                                  </m:r>
                                </m:e>
                                <m:sub>
                                  <m:r>
                                    <a:rPr lang="es-CO" sz="2000">
                                      <a:solidFill>
                                        <a:schemeClr val="bg1"/>
                                      </a:solidFill>
                                      <a:latin typeface="Cambria Math" panose="02040503050406030204" pitchFamily="18" charset="0"/>
                                    </a:rPr>
                                    <m:t>𝑡</m:t>
                                  </m:r>
                                  <m:r>
                                    <a:rPr lang="es-CO" sz="2000">
                                      <a:solidFill>
                                        <a:schemeClr val="bg1"/>
                                      </a:solidFill>
                                      <a:latin typeface="Cambria Math" panose="02040503050406030204" pitchFamily="18" charset="0"/>
                                    </a:rPr>
                                    <m:t>−</m:t>
                                  </m:r>
                                  <m:r>
                                    <a:rPr lang="es-CO" sz="2000">
                                      <a:solidFill>
                                        <a:schemeClr val="bg1"/>
                                      </a:solidFill>
                                      <a:latin typeface="Cambria Math" panose="02040503050406030204" pitchFamily="18" charset="0"/>
                                    </a:rPr>
                                    <m:t>𝑖</m:t>
                                  </m:r>
                                </m:sub>
                              </m:sSub>
                            </m:e>
                            <m:sup>
                              <m:r>
                                <a:rPr lang="es-CO" sz="2000">
                                  <a:solidFill>
                                    <a:schemeClr val="bg1"/>
                                  </a:solidFill>
                                  <a:latin typeface="Cambria Math" panose="02040503050406030204" pitchFamily="18" charset="0"/>
                                </a:rPr>
                                <m:t>2</m:t>
                              </m:r>
                            </m:sup>
                          </m:sSup>
                        </m:e>
                      </m:nary>
                    </m:oMath>
                  </m:oMathPara>
                </a14:m>
                <a:endParaRPr lang="es-CO" sz="2000" dirty="0">
                  <a:solidFill>
                    <a:schemeClr val="bg1"/>
                  </a:solidFill>
                </a:endParaRPr>
              </a:p>
            </p:txBody>
          </p:sp>
        </mc:Choice>
        <mc:Fallback xmlns="">
          <p:sp>
            <p:nvSpPr>
              <p:cNvPr id="6" name="Rectángulo: esquinas redondeadas 5" descr="Los índices económicos, pretenden proporcionar una visión de conjunto del mercado de títulos-valores y se utilizan como fuente de información fiable de la realidad bursátil. ">
                <a:extLst>
                  <a:ext uri="{FF2B5EF4-FFF2-40B4-BE49-F238E27FC236}">
                    <a16:creationId xmlns:a16="http://schemas.microsoft.com/office/drawing/2014/main" id="{4B8DDFDF-AA57-4B3B-821B-4F4029EFE902}"/>
                  </a:ext>
                </a:extLst>
              </p:cNvPr>
              <p:cNvSpPr>
                <a:spLocks noRot="1" noChangeAspect="1" noMove="1" noResize="1" noEditPoints="1" noAdjustHandles="1" noChangeArrowheads="1" noChangeShapeType="1" noTextEdit="1"/>
              </p:cNvSpPr>
              <p:nvPr/>
            </p:nvSpPr>
            <p:spPr>
              <a:xfrm>
                <a:off x="354149" y="1913206"/>
                <a:ext cx="5558971" cy="3069636"/>
              </a:xfrm>
              <a:prstGeom prst="roundRect">
                <a:avLst/>
              </a:prstGeom>
              <a:blipFill>
                <a:blip r:embed="rId5"/>
                <a:stretch>
                  <a:fillRect/>
                </a:stretch>
              </a:blipFill>
              <a:effectLst>
                <a:innerShdw blurRad="63500" dist="50800" dir="10800000">
                  <a:prstClr val="black">
                    <a:alpha val="50000"/>
                  </a:prstClr>
                </a:innerShdw>
              </a:effectLst>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7" name="Rectángulo: esquinas redondeadas 6" descr="Los índices económicos, pretenden proporcionar una visión de conjunto del mercado de títulos-valores y se utilizan como fuente de información fiable de la realidad bursátil. ">
                <a:extLst>
                  <a:ext uri="{FF2B5EF4-FFF2-40B4-BE49-F238E27FC236}">
                    <a16:creationId xmlns:a16="http://schemas.microsoft.com/office/drawing/2014/main" id="{00EF221A-ADE3-45D3-97FC-F924FCCD2FF7}"/>
                  </a:ext>
                </a:extLst>
              </p:cNvPr>
              <p:cNvSpPr/>
              <p:nvPr/>
            </p:nvSpPr>
            <p:spPr>
              <a:xfrm>
                <a:off x="6278882" y="1913207"/>
                <a:ext cx="5573486" cy="3069635"/>
              </a:xfrm>
              <a:prstGeom prst="roundRect">
                <a:avLst/>
              </a:prstGeom>
              <a:solidFill>
                <a:srgbClr val="00007E"/>
              </a:solidFill>
              <a:effectLst>
                <a:innerShdw blurRad="63500" dist="50800" dir="10800000">
                  <a:prstClr val="black">
                    <a:alpha val="50000"/>
                  </a:prstClr>
                </a:innerShdw>
              </a:effectLst>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r>
                  <a:rPr lang="es-CO" sz="2400" b="1" dirty="0">
                    <a:solidFill>
                      <a:schemeClr val="bg1"/>
                    </a:solidFill>
                  </a:rPr>
                  <a:t>Modelo EGARCH</a:t>
                </a:r>
              </a:p>
              <a:p>
                <a:pPr algn="just"/>
                <a:r>
                  <a:rPr lang="es-CO" sz="2000" dirty="0">
                    <a:solidFill>
                      <a:schemeClr val="bg1"/>
                    </a:solidFill>
                  </a:rPr>
                  <a:t>se formula sobre el logaritmo varianza condicional </a:t>
                </a:r>
              </a:p>
              <a:p>
                <a:pPr algn="just"/>
                <a14:m>
                  <m:oMathPara xmlns:m="http://schemas.openxmlformats.org/officeDocument/2006/math">
                    <m:oMathParaPr>
                      <m:jc m:val="centerGroup"/>
                    </m:oMathParaPr>
                    <m:oMath xmlns:m="http://schemas.openxmlformats.org/officeDocument/2006/math">
                      <m:func>
                        <m:funcPr>
                          <m:ctrlPr>
                            <a:rPr lang="es-CO" sz="2000" i="1">
                              <a:solidFill>
                                <a:schemeClr val="bg1"/>
                              </a:solidFill>
                              <a:latin typeface="Cambria Math" panose="02040503050406030204" pitchFamily="18" charset="0"/>
                            </a:rPr>
                          </m:ctrlPr>
                        </m:funcPr>
                        <m:fName>
                          <m:r>
                            <m:rPr>
                              <m:sty m:val="p"/>
                            </m:rPr>
                            <a:rPr lang="es-CO" sz="2000">
                              <a:solidFill>
                                <a:schemeClr val="bg1"/>
                              </a:solidFill>
                              <a:latin typeface="Cambria Math" panose="02040503050406030204" pitchFamily="18" charset="0"/>
                            </a:rPr>
                            <m:t>ln</m:t>
                          </m:r>
                        </m:fName>
                        <m:e>
                          <m:sSubSup>
                            <m:sSubSupPr>
                              <m:ctrlPr>
                                <a:rPr lang="es-CO" sz="2000" i="1">
                                  <a:solidFill>
                                    <a:schemeClr val="bg1"/>
                                  </a:solidFill>
                                  <a:latin typeface="Cambria Math" panose="02040503050406030204" pitchFamily="18" charset="0"/>
                                </a:rPr>
                              </m:ctrlPr>
                            </m:sSubSupPr>
                            <m:e>
                              <m:r>
                                <a:rPr lang="es-CO" sz="2000">
                                  <a:solidFill>
                                    <a:schemeClr val="bg1"/>
                                  </a:solidFill>
                                  <a:latin typeface="Cambria Math" panose="02040503050406030204" pitchFamily="18" charset="0"/>
                                </a:rPr>
                                <m:t>𝜎</m:t>
                              </m:r>
                            </m:e>
                            <m:sub>
                              <m:r>
                                <a:rPr lang="es-CO" sz="2000">
                                  <a:solidFill>
                                    <a:schemeClr val="bg1"/>
                                  </a:solidFill>
                                  <a:latin typeface="Cambria Math" panose="02040503050406030204" pitchFamily="18" charset="0"/>
                                </a:rPr>
                                <m:t>𝑡</m:t>
                              </m:r>
                            </m:sub>
                            <m:sup>
                              <m:r>
                                <a:rPr lang="es-CO" sz="2000">
                                  <a:solidFill>
                                    <a:schemeClr val="bg1"/>
                                  </a:solidFill>
                                  <a:latin typeface="Cambria Math" panose="02040503050406030204" pitchFamily="18" charset="0"/>
                                </a:rPr>
                                <m:t>2</m:t>
                              </m:r>
                            </m:sup>
                          </m:sSubSup>
                        </m:e>
                      </m:func>
                      <m:r>
                        <a:rPr lang="es-CO" sz="2000">
                          <a:solidFill>
                            <a:schemeClr val="bg1"/>
                          </a:solidFill>
                          <a:latin typeface="Cambria Math" panose="02040503050406030204" pitchFamily="18" charset="0"/>
                        </a:rPr>
                        <m:t>=</m:t>
                      </m:r>
                      <m:r>
                        <a:rPr lang="es-CO" sz="2000">
                          <a:solidFill>
                            <a:schemeClr val="bg1"/>
                          </a:solidFill>
                          <a:latin typeface="Cambria Math" panose="02040503050406030204" pitchFamily="18" charset="0"/>
                        </a:rPr>
                        <m:t>𝜔</m:t>
                      </m:r>
                      <m:r>
                        <a:rPr lang="es-CO" sz="2000">
                          <a:solidFill>
                            <a:schemeClr val="bg1"/>
                          </a:solidFill>
                          <a:latin typeface="Cambria Math" panose="02040503050406030204" pitchFamily="18" charset="0"/>
                        </a:rPr>
                        <m:t>+</m:t>
                      </m:r>
                      <m:nary>
                        <m:naryPr>
                          <m:chr m:val="∑"/>
                          <m:limLoc m:val="undOvr"/>
                          <m:ctrlPr>
                            <a:rPr lang="es-CO" sz="2000" i="1">
                              <a:solidFill>
                                <a:schemeClr val="bg1"/>
                              </a:solidFill>
                              <a:latin typeface="Cambria Math" panose="02040503050406030204" pitchFamily="18" charset="0"/>
                            </a:rPr>
                          </m:ctrlPr>
                        </m:naryPr>
                        <m:sub>
                          <m:r>
                            <a:rPr lang="es-CO" sz="2000">
                              <a:solidFill>
                                <a:schemeClr val="bg1"/>
                              </a:solidFill>
                              <a:latin typeface="Cambria Math" panose="02040503050406030204" pitchFamily="18" charset="0"/>
                            </a:rPr>
                            <m:t>𝑖</m:t>
                          </m:r>
                          <m:r>
                            <a:rPr lang="es-CO" sz="2000">
                              <a:solidFill>
                                <a:schemeClr val="bg1"/>
                              </a:solidFill>
                              <a:latin typeface="Cambria Math" panose="02040503050406030204" pitchFamily="18" charset="0"/>
                            </a:rPr>
                            <m:t>=1</m:t>
                          </m:r>
                        </m:sub>
                        <m:sup>
                          <m:r>
                            <a:rPr lang="es-CO" sz="2000">
                              <a:solidFill>
                                <a:schemeClr val="bg1"/>
                              </a:solidFill>
                              <a:latin typeface="Cambria Math" panose="02040503050406030204" pitchFamily="18" charset="0"/>
                            </a:rPr>
                            <m:t>𝑞</m:t>
                          </m:r>
                        </m:sup>
                        <m:e>
                          <m:sSub>
                            <m:sSubPr>
                              <m:ctrlPr>
                                <a:rPr lang="es-CO" sz="2000" i="1">
                                  <a:solidFill>
                                    <a:schemeClr val="bg1"/>
                                  </a:solidFill>
                                  <a:latin typeface="Cambria Math" panose="02040503050406030204" pitchFamily="18" charset="0"/>
                                </a:rPr>
                              </m:ctrlPr>
                            </m:sSubPr>
                            <m:e>
                              <m:r>
                                <a:rPr lang="es-CO" sz="2000">
                                  <a:solidFill>
                                    <a:schemeClr val="bg1"/>
                                  </a:solidFill>
                                  <a:latin typeface="Cambria Math" panose="02040503050406030204" pitchFamily="18" charset="0"/>
                                </a:rPr>
                                <m:t>𝛽</m:t>
                              </m:r>
                            </m:e>
                            <m:sub>
                              <m:r>
                                <a:rPr lang="es-CO" sz="2000">
                                  <a:solidFill>
                                    <a:schemeClr val="bg1"/>
                                  </a:solidFill>
                                  <a:latin typeface="Cambria Math" panose="02040503050406030204" pitchFamily="18" charset="0"/>
                                </a:rPr>
                                <m:t>𝑖</m:t>
                              </m:r>
                            </m:sub>
                          </m:sSub>
                          <m:func>
                            <m:funcPr>
                              <m:ctrlPr>
                                <a:rPr lang="es-CO" sz="2000" i="1">
                                  <a:solidFill>
                                    <a:schemeClr val="bg1"/>
                                  </a:solidFill>
                                  <a:latin typeface="Cambria Math" panose="02040503050406030204" pitchFamily="18" charset="0"/>
                                </a:rPr>
                              </m:ctrlPr>
                            </m:funcPr>
                            <m:fName>
                              <m:r>
                                <m:rPr>
                                  <m:sty m:val="p"/>
                                </m:rPr>
                                <a:rPr lang="es-CO" sz="2000">
                                  <a:solidFill>
                                    <a:schemeClr val="bg1"/>
                                  </a:solidFill>
                                  <a:latin typeface="Cambria Math" panose="02040503050406030204" pitchFamily="18" charset="0"/>
                                </a:rPr>
                                <m:t>ln</m:t>
                              </m:r>
                            </m:fName>
                            <m:e>
                              <m:sSubSup>
                                <m:sSubSupPr>
                                  <m:ctrlPr>
                                    <a:rPr lang="es-CO" sz="2000" i="1">
                                      <a:solidFill>
                                        <a:schemeClr val="bg1"/>
                                      </a:solidFill>
                                      <a:latin typeface="Cambria Math" panose="02040503050406030204" pitchFamily="18" charset="0"/>
                                    </a:rPr>
                                  </m:ctrlPr>
                                </m:sSubSupPr>
                                <m:e>
                                  <m:r>
                                    <a:rPr lang="es-CO" sz="2000">
                                      <a:solidFill>
                                        <a:schemeClr val="bg1"/>
                                      </a:solidFill>
                                      <a:latin typeface="Cambria Math" panose="02040503050406030204" pitchFamily="18" charset="0"/>
                                    </a:rPr>
                                    <m:t>𝜎</m:t>
                                  </m:r>
                                </m:e>
                                <m:sub>
                                  <m:r>
                                    <a:rPr lang="es-CO" sz="2000">
                                      <a:solidFill>
                                        <a:schemeClr val="bg1"/>
                                      </a:solidFill>
                                      <a:latin typeface="Cambria Math" panose="02040503050406030204" pitchFamily="18" charset="0"/>
                                    </a:rPr>
                                    <m:t>𝑡</m:t>
                                  </m:r>
                                  <m:r>
                                    <a:rPr lang="es-CO" sz="2000">
                                      <a:solidFill>
                                        <a:schemeClr val="bg1"/>
                                      </a:solidFill>
                                      <a:latin typeface="Cambria Math" panose="02040503050406030204" pitchFamily="18" charset="0"/>
                                    </a:rPr>
                                    <m:t>−</m:t>
                                  </m:r>
                                  <m:r>
                                    <a:rPr lang="es-CO" sz="2000">
                                      <a:solidFill>
                                        <a:schemeClr val="bg1"/>
                                      </a:solidFill>
                                      <a:latin typeface="Cambria Math" panose="02040503050406030204" pitchFamily="18" charset="0"/>
                                    </a:rPr>
                                    <m:t>𝑖</m:t>
                                  </m:r>
                                </m:sub>
                                <m:sup>
                                  <m:r>
                                    <a:rPr lang="es-CO" sz="2000">
                                      <a:solidFill>
                                        <a:schemeClr val="bg1"/>
                                      </a:solidFill>
                                      <a:latin typeface="Cambria Math" panose="02040503050406030204" pitchFamily="18" charset="0"/>
                                    </a:rPr>
                                    <m:t>2</m:t>
                                  </m:r>
                                </m:sup>
                              </m:sSubSup>
                            </m:e>
                          </m:func>
                        </m:e>
                      </m:nary>
                      <m:r>
                        <a:rPr lang="es-CO" sz="2000">
                          <a:solidFill>
                            <a:schemeClr val="bg1"/>
                          </a:solidFill>
                          <a:latin typeface="Cambria Math" panose="02040503050406030204" pitchFamily="18" charset="0"/>
                        </a:rPr>
                        <m:t>+</m:t>
                      </m:r>
                      <m:nary>
                        <m:naryPr>
                          <m:chr m:val="∑"/>
                          <m:limLoc m:val="undOvr"/>
                          <m:ctrlPr>
                            <a:rPr lang="es-CO" sz="2000" i="1">
                              <a:solidFill>
                                <a:schemeClr val="bg1"/>
                              </a:solidFill>
                              <a:latin typeface="Cambria Math" panose="02040503050406030204" pitchFamily="18" charset="0"/>
                            </a:rPr>
                          </m:ctrlPr>
                        </m:naryPr>
                        <m:sub>
                          <m:r>
                            <a:rPr lang="es-CO" sz="2000">
                              <a:solidFill>
                                <a:schemeClr val="bg1"/>
                              </a:solidFill>
                              <a:latin typeface="Cambria Math" panose="02040503050406030204" pitchFamily="18" charset="0"/>
                            </a:rPr>
                            <m:t>𝑗</m:t>
                          </m:r>
                          <m:r>
                            <a:rPr lang="es-CO" sz="2000">
                              <a:solidFill>
                                <a:schemeClr val="bg1"/>
                              </a:solidFill>
                              <a:latin typeface="Cambria Math" panose="02040503050406030204" pitchFamily="18" charset="0"/>
                            </a:rPr>
                            <m:t>=1</m:t>
                          </m:r>
                        </m:sub>
                        <m:sup>
                          <m:r>
                            <a:rPr lang="es-CO" sz="2000">
                              <a:solidFill>
                                <a:schemeClr val="bg1"/>
                              </a:solidFill>
                              <a:latin typeface="Cambria Math" panose="02040503050406030204" pitchFamily="18" charset="0"/>
                            </a:rPr>
                            <m:t>𝑝</m:t>
                          </m:r>
                        </m:sup>
                        <m:e>
                          <m:sSub>
                            <m:sSubPr>
                              <m:ctrlPr>
                                <a:rPr lang="es-CO" sz="2000" i="1">
                                  <a:solidFill>
                                    <a:schemeClr val="bg1"/>
                                  </a:solidFill>
                                  <a:latin typeface="Cambria Math" panose="02040503050406030204" pitchFamily="18" charset="0"/>
                                </a:rPr>
                              </m:ctrlPr>
                            </m:sSubPr>
                            <m:e>
                              <m:r>
                                <a:rPr lang="es-CO" sz="2000">
                                  <a:solidFill>
                                    <a:schemeClr val="bg1"/>
                                  </a:solidFill>
                                  <a:latin typeface="Cambria Math" panose="02040503050406030204" pitchFamily="18" charset="0"/>
                                </a:rPr>
                                <m:t>𝜃</m:t>
                              </m:r>
                            </m:e>
                            <m:sub>
                              <m:r>
                                <a:rPr lang="es-CO" sz="2000">
                                  <a:solidFill>
                                    <a:schemeClr val="bg1"/>
                                  </a:solidFill>
                                  <a:latin typeface="Cambria Math" panose="02040503050406030204" pitchFamily="18" charset="0"/>
                                </a:rPr>
                                <m:t>𝑗</m:t>
                              </m:r>
                            </m:sub>
                          </m:sSub>
                          <m:r>
                            <a:rPr lang="es-CO" sz="2000">
                              <a:solidFill>
                                <a:schemeClr val="bg1"/>
                              </a:solidFill>
                              <a:latin typeface="Cambria Math" panose="02040503050406030204" pitchFamily="18" charset="0"/>
                            </a:rPr>
                            <m:t>𝑔</m:t>
                          </m:r>
                          <m:d>
                            <m:dPr>
                              <m:ctrlPr>
                                <a:rPr lang="es-CO" sz="2000" i="1">
                                  <a:solidFill>
                                    <a:schemeClr val="bg1"/>
                                  </a:solidFill>
                                  <a:latin typeface="Cambria Math" panose="02040503050406030204" pitchFamily="18" charset="0"/>
                                </a:rPr>
                              </m:ctrlPr>
                            </m:dPr>
                            <m:e>
                              <m:sSub>
                                <m:sSubPr>
                                  <m:ctrlPr>
                                    <a:rPr lang="es-CO" sz="2000" i="1">
                                      <a:solidFill>
                                        <a:schemeClr val="bg1"/>
                                      </a:solidFill>
                                      <a:latin typeface="Cambria Math" panose="02040503050406030204" pitchFamily="18" charset="0"/>
                                    </a:rPr>
                                  </m:ctrlPr>
                                </m:sSubPr>
                                <m:e>
                                  <m:r>
                                    <a:rPr lang="es-CO" sz="2000">
                                      <a:solidFill>
                                        <a:schemeClr val="bg1"/>
                                      </a:solidFill>
                                      <a:latin typeface="Cambria Math" panose="02040503050406030204" pitchFamily="18" charset="0"/>
                                    </a:rPr>
                                    <m:t>𝜀</m:t>
                                  </m:r>
                                </m:e>
                                <m:sub>
                                  <m:r>
                                    <a:rPr lang="es-CO" sz="2000">
                                      <a:solidFill>
                                        <a:schemeClr val="bg1"/>
                                      </a:solidFill>
                                      <a:latin typeface="Cambria Math" panose="02040503050406030204" pitchFamily="18" charset="0"/>
                                    </a:rPr>
                                    <m:t>𝑡</m:t>
                                  </m:r>
                                  <m:r>
                                    <a:rPr lang="es-CO" sz="2000">
                                      <a:solidFill>
                                        <a:schemeClr val="bg1"/>
                                      </a:solidFill>
                                      <a:latin typeface="Cambria Math" panose="02040503050406030204" pitchFamily="18" charset="0"/>
                                    </a:rPr>
                                    <m:t>−</m:t>
                                  </m:r>
                                  <m:r>
                                    <a:rPr lang="es-CO" sz="2000">
                                      <a:solidFill>
                                        <a:schemeClr val="bg1"/>
                                      </a:solidFill>
                                      <a:latin typeface="Cambria Math" panose="02040503050406030204" pitchFamily="18" charset="0"/>
                                    </a:rPr>
                                    <m:t>𝑗</m:t>
                                  </m:r>
                                </m:sub>
                              </m:sSub>
                            </m:e>
                          </m:d>
                        </m:e>
                      </m:nary>
                    </m:oMath>
                  </m:oMathPara>
                </a14:m>
                <a:endParaRPr lang="es-CO" sz="2000" dirty="0">
                  <a:solidFill>
                    <a:schemeClr val="bg1"/>
                  </a:solidFill>
                </a:endParaRPr>
              </a:p>
            </p:txBody>
          </p:sp>
        </mc:Choice>
        <mc:Fallback xmlns="">
          <p:sp>
            <p:nvSpPr>
              <p:cNvPr id="7" name="Rectángulo: esquinas redondeadas 6" descr="Los índices económicos, pretenden proporcionar una visión de conjunto del mercado de títulos-valores y se utilizan como fuente de información fiable de la realidad bursátil. ">
                <a:extLst>
                  <a:ext uri="{FF2B5EF4-FFF2-40B4-BE49-F238E27FC236}">
                    <a16:creationId xmlns:a16="http://schemas.microsoft.com/office/drawing/2014/main" id="{00EF221A-ADE3-45D3-97FC-F924FCCD2FF7}"/>
                  </a:ext>
                </a:extLst>
              </p:cNvPr>
              <p:cNvSpPr>
                <a:spLocks noRot="1" noChangeAspect="1" noMove="1" noResize="1" noEditPoints="1" noAdjustHandles="1" noChangeArrowheads="1" noChangeShapeType="1" noTextEdit="1"/>
              </p:cNvSpPr>
              <p:nvPr/>
            </p:nvSpPr>
            <p:spPr>
              <a:xfrm>
                <a:off x="6278882" y="1913207"/>
                <a:ext cx="5573486" cy="3069635"/>
              </a:xfrm>
              <a:prstGeom prst="roundRect">
                <a:avLst/>
              </a:prstGeom>
              <a:blipFill>
                <a:blip r:embed="rId6"/>
                <a:stretch>
                  <a:fillRect/>
                </a:stretch>
              </a:blipFill>
              <a:effectLst>
                <a:innerShdw blurRad="63500" dist="50800" dir="10800000">
                  <a:prstClr val="black">
                    <a:alpha val="50000"/>
                  </a:prstClr>
                </a:innerShdw>
              </a:effectLst>
            </p:spPr>
            <p:txBody>
              <a:bodyPr/>
              <a:lstStyle/>
              <a:p>
                <a:r>
                  <a:rPr lang="es-CO">
                    <a:noFill/>
                  </a:rPr>
                  <a:t> </a:t>
                </a:r>
              </a:p>
            </p:txBody>
          </p:sp>
        </mc:Fallback>
      </mc:AlternateContent>
      <p:cxnSp>
        <p:nvCxnSpPr>
          <p:cNvPr id="3" name="Conector: angular 2">
            <a:extLst>
              <a:ext uri="{FF2B5EF4-FFF2-40B4-BE49-F238E27FC236}">
                <a16:creationId xmlns:a16="http://schemas.microsoft.com/office/drawing/2014/main" id="{5560DBD5-D071-4C01-927B-048720637C2A}"/>
              </a:ext>
            </a:extLst>
          </p:cNvPr>
          <p:cNvCxnSpPr>
            <a:stCxn id="5" idx="2"/>
            <a:endCxn id="7" idx="0"/>
          </p:cNvCxnSpPr>
          <p:nvPr/>
        </p:nvCxnSpPr>
        <p:spPr>
          <a:xfrm rot="16200000" flipH="1">
            <a:off x="7032172" y="-120247"/>
            <a:ext cx="1097281" cy="2969625"/>
          </a:xfrm>
          <a:prstGeom prst="bentConnector3">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ector: angular 13">
            <a:extLst>
              <a:ext uri="{FF2B5EF4-FFF2-40B4-BE49-F238E27FC236}">
                <a16:creationId xmlns:a16="http://schemas.microsoft.com/office/drawing/2014/main" id="{5DAB3D7F-9954-475A-9DB8-E51DEB2E28E1}"/>
              </a:ext>
            </a:extLst>
          </p:cNvPr>
          <p:cNvCxnSpPr>
            <a:stCxn id="5" idx="2"/>
            <a:endCxn id="6" idx="0"/>
          </p:cNvCxnSpPr>
          <p:nvPr/>
        </p:nvCxnSpPr>
        <p:spPr>
          <a:xfrm rot="5400000">
            <a:off x="4066178" y="-116616"/>
            <a:ext cx="1097280" cy="2962365"/>
          </a:xfrm>
          <a:prstGeom prst="bentConnector3">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2344737"/>
      </p:ext>
    </p:extLst>
  </p:cSld>
  <p:clrMapOvr>
    <a:overrideClrMapping bg1="lt1" tx1="dk1" bg2="lt2" tx2="dk2" accent1="accent1" accent2="accent2" accent3="accent3" accent4="accent4" accent5="accent5" accent6="accent6" hlink="hlink" folHlink="folHlink"/>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a:extLst>
              <a:ext uri="{FF2B5EF4-FFF2-40B4-BE49-F238E27FC236}">
                <a16:creationId xmlns:a16="http://schemas.microsoft.com/office/drawing/2014/main" id="{0C65ECB7-AE27-4D64-8D6A-9CEEE900E2B2}"/>
              </a:ext>
            </a:extLst>
          </p:cNvPr>
          <p:cNvSpPr>
            <a:spLocks noGrp="1"/>
          </p:cNvSpPr>
          <p:nvPr>
            <p:ph type="title"/>
          </p:nvPr>
        </p:nvSpPr>
        <p:spPr>
          <a:xfrm>
            <a:off x="957301" y="251261"/>
            <a:ext cx="10515600" cy="604912"/>
          </a:xfrm>
        </p:spPr>
        <p:txBody>
          <a:bodyPr>
            <a:noAutofit/>
          </a:bodyPr>
          <a:lstStyle/>
          <a:p>
            <a:pPr algn="ctr"/>
            <a:r>
              <a:rPr lang="es-CO" sz="3200" b="1" dirty="0">
                <a:solidFill>
                  <a:schemeClr val="bg1"/>
                </a:solidFill>
              </a:rPr>
              <a:t>METODOLOGÍA EVENTOS</a:t>
            </a:r>
            <a:br>
              <a:rPr lang="es-CO" sz="3200" dirty="0">
                <a:solidFill>
                  <a:schemeClr val="bg1"/>
                </a:solidFill>
              </a:rPr>
            </a:br>
            <a:endParaRPr lang="es-CO" sz="3200" dirty="0">
              <a:solidFill>
                <a:schemeClr val="bg1"/>
              </a:solidFill>
            </a:endParaRPr>
          </a:p>
        </p:txBody>
      </p:sp>
      <mc:AlternateContent xmlns:mc="http://schemas.openxmlformats.org/markup-compatibility/2006" xmlns:a14="http://schemas.microsoft.com/office/drawing/2010/main">
        <mc:Choice Requires="a14">
          <p:sp>
            <p:nvSpPr>
              <p:cNvPr id="8" name="Rectángulo: esquinas redondeadas 7" descr="Los índices económicos, pretenden proporcionar una visión de conjunto del mercado de títulos-valores y se utilizan como fuente de información fiable de la realidad bursátil. ">
                <a:extLst>
                  <a:ext uri="{FF2B5EF4-FFF2-40B4-BE49-F238E27FC236}">
                    <a16:creationId xmlns:a16="http://schemas.microsoft.com/office/drawing/2014/main" id="{3049C3E7-B8C2-42E6-9728-05576A9FAD28}"/>
                  </a:ext>
                </a:extLst>
              </p:cNvPr>
              <p:cNvSpPr/>
              <p:nvPr/>
            </p:nvSpPr>
            <p:spPr>
              <a:xfrm>
                <a:off x="720737" y="856173"/>
                <a:ext cx="3052690" cy="2229729"/>
              </a:xfrm>
              <a:prstGeom prst="roundRect">
                <a:avLst/>
              </a:prstGeom>
              <a:solidFill>
                <a:srgbClr val="00007E"/>
              </a:solidFill>
              <a:effectLst>
                <a:innerShdw blurRad="63500" dist="50800" dir="10800000">
                  <a:prstClr val="black">
                    <a:alpha val="50000"/>
                  </a:prstClr>
                </a:innerShdw>
              </a:effectLst>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r>
                  <a:rPr lang="es-CO" sz="2000" dirty="0">
                    <a:solidFill>
                      <a:schemeClr val="bg1"/>
                    </a:solidFill>
                  </a:rPr>
                  <a:t>Retornos extraordinarios</a:t>
                </a:r>
              </a:p>
              <a:p>
                <a:pPr algn="just"/>
                <a14:m>
                  <m:oMathPara xmlns:m="http://schemas.openxmlformats.org/officeDocument/2006/math">
                    <m:oMathParaPr>
                      <m:jc m:val="centerGroup"/>
                    </m:oMathParaPr>
                    <m:oMath xmlns:m="http://schemas.openxmlformats.org/officeDocument/2006/math">
                      <m:sSub>
                        <m:sSubPr>
                          <m:ctrlPr>
                            <a:rPr lang="es-CO" sz="2000" i="1">
                              <a:solidFill>
                                <a:schemeClr val="bg1"/>
                              </a:solidFill>
                              <a:latin typeface="Cambria Math" panose="02040503050406030204" pitchFamily="18" charset="0"/>
                            </a:rPr>
                          </m:ctrlPr>
                        </m:sSubPr>
                        <m:e>
                          <m:r>
                            <a:rPr lang="es-CO" sz="2000">
                              <a:solidFill>
                                <a:schemeClr val="bg1"/>
                              </a:solidFill>
                              <a:latin typeface="Cambria Math" panose="02040503050406030204" pitchFamily="18" charset="0"/>
                            </a:rPr>
                            <m:t>𝐴𝑅</m:t>
                          </m:r>
                        </m:e>
                        <m:sub>
                          <m:r>
                            <a:rPr lang="es-CO" sz="2000">
                              <a:solidFill>
                                <a:schemeClr val="bg1"/>
                              </a:solidFill>
                              <a:latin typeface="Cambria Math" panose="02040503050406030204" pitchFamily="18" charset="0"/>
                            </a:rPr>
                            <m:t>𝑖</m:t>
                          </m:r>
                          <m:r>
                            <a:rPr lang="es-CO" sz="2000">
                              <a:solidFill>
                                <a:schemeClr val="bg1"/>
                              </a:solidFill>
                              <a:latin typeface="Cambria Math" panose="02040503050406030204" pitchFamily="18" charset="0"/>
                            </a:rPr>
                            <m:t>,</m:t>
                          </m:r>
                          <m:r>
                            <a:rPr lang="es-CO" sz="2000">
                              <a:solidFill>
                                <a:schemeClr val="bg1"/>
                              </a:solidFill>
                              <a:latin typeface="Cambria Math" panose="02040503050406030204" pitchFamily="18" charset="0"/>
                            </a:rPr>
                            <m:t>𝑡</m:t>
                          </m:r>
                        </m:sub>
                      </m:sSub>
                      <m:r>
                        <a:rPr lang="es-CO" sz="2000">
                          <a:solidFill>
                            <a:schemeClr val="bg1"/>
                          </a:solidFill>
                          <a:latin typeface="Cambria Math" panose="02040503050406030204" pitchFamily="18" charset="0"/>
                        </a:rPr>
                        <m:t>=</m:t>
                      </m:r>
                      <m:sSub>
                        <m:sSubPr>
                          <m:ctrlPr>
                            <a:rPr lang="es-CO" sz="2000" i="1">
                              <a:solidFill>
                                <a:schemeClr val="bg1"/>
                              </a:solidFill>
                              <a:latin typeface="Cambria Math" panose="02040503050406030204" pitchFamily="18" charset="0"/>
                            </a:rPr>
                          </m:ctrlPr>
                        </m:sSubPr>
                        <m:e>
                          <m:r>
                            <a:rPr lang="es-CO" sz="2000">
                              <a:solidFill>
                                <a:schemeClr val="bg1"/>
                              </a:solidFill>
                              <a:latin typeface="Cambria Math" panose="02040503050406030204" pitchFamily="18" charset="0"/>
                            </a:rPr>
                            <m:t>𝑅</m:t>
                          </m:r>
                        </m:e>
                        <m:sub>
                          <m:r>
                            <a:rPr lang="es-CO" sz="2000">
                              <a:solidFill>
                                <a:schemeClr val="bg1"/>
                              </a:solidFill>
                              <a:latin typeface="Cambria Math" panose="02040503050406030204" pitchFamily="18" charset="0"/>
                            </a:rPr>
                            <m:t>𝑖</m:t>
                          </m:r>
                          <m:r>
                            <a:rPr lang="es-CO" sz="2000">
                              <a:solidFill>
                                <a:schemeClr val="bg1"/>
                              </a:solidFill>
                              <a:latin typeface="Cambria Math" panose="02040503050406030204" pitchFamily="18" charset="0"/>
                            </a:rPr>
                            <m:t>,</m:t>
                          </m:r>
                          <m:r>
                            <a:rPr lang="es-CO" sz="2000">
                              <a:solidFill>
                                <a:schemeClr val="bg1"/>
                              </a:solidFill>
                              <a:latin typeface="Cambria Math" panose="02040503050406030204" pitchFamily="18" charset="0"/>
                            </a:rPr>
                            <m:t>𝑡</m:t>
                          </m:r>
                        </m:sub>
                      </m:sSub>
                      <m:r>
                        <a:rPr lang="es-CO" sz="2000">
                          <a:solidFill>
                            <a:schemeClr val="bg1"/>
                          </a:solidFill>
                          <a:latin typeface="Cambria Math" panose="02040503050406030204" pitchFamily="18" charset="0"/>
                        </a:rPr>
                        <m:t>− </m:t>
                      </m:r>
                      <m:sSub>
                        <m:sSubPr>
                          <m:ctrlPr>
                            <a:rPr lang="es-CO" sz="2000" i="1">
                              <a:solidFill>
                                <a:schemeClr val="bg1"/>
                              </a:solidFill>
                              <a:latin typeface="Cambria Math" panose="02040503050406030204" pitchFamily="18" charset="0"/>
                            </a:rPr>
                          </m:ctrlPr>
                        </m:sSubPr>
                        <m:e>
                          <m:acc>
                            <m:accPr>
                              <m:chr m:val="̂"/>
                              <m:ctrlPr>
                                <a:rPr lang="es-CO" sz="2000" i="1">
                                  <a:solidFill>
                                    <a:schemeClr val="bg1"/>
                                  </a:solidFill>
                                  <a:latin typeface="Cambria Math" panose="02040503050406030204" pitchFamily="18" charset="0"/>
                                </a:rPr>
                              </m:ctrlPr>
                            </m:accPr>
                            <m:e>
                              <m:r>
                                <a:rPr lang="es-CO" sz="2000">
                                  <a:solidFill>
                                    <a:schemeClr val="bg1"/>
                                  </a:solidFill>
                                  <a:latin typeface="Cambria Math" panose="02040503050406030204" pitchFamily="18" charset="0"/>
                                </a:rPr>
                                <m:t>𝑅</m:t>
                              </m:r>
                            </m:e>
                          </m:acc>
                        </m:e>
                        <m:sub>
                          <m:r>
                            <a:rPr lang="es-CO" sz="2000">
                              <a:solidFill>
                                <a:schemeClr val="bg1"/>
                              </a:solidFill>
                              <a:latin typeface="Cambria Math" panose="02040503050406030204" pitchFamily="18" charset="0"/>
                            </a:rPr>
                            <m:t>𝑖</m:t>
                          </m:r>
                          <m:r>
                            <a:rPr lang="es-CO" sz="2000">
                              <a:solidFill>
                                <a:schemeClr val="bg1"/>
                              </a:solidFill>
                              <a:latin typeface="Cambria Math" panose="02040503050406030204" pitchFamily="18" charset="0"/>
                            </a:rPr>
                            <m:t>,</m:t>
                          </m:r>
                          <m:r>
                            <a:rPr lang="es-CO" sz="2000">
                              <a:solidFill>
                                <a:schemeClr val="bg1"/>
                              </a:solidFill>
                              <a:latin typeface="Cambria Math" panose="02040503050406030204" pitchFamily="18" charset="0"/>
                            </a:rPr>
                            <m:t>𝑡</m:t>
                          </m:r>
                        </m:sub>
                      </m:sSub>
                    </m:oMath>
                  </m:oMathPara>
                </a14:m>
                <a:endParaRPr lang="es-CO" sz="2000" dirty="0">
                  <a:solidFill>
                    <a:schemeClr val="bg1"/>
                  </a:solidFill>
                </a:endParaRPr>
              </a:p>
              <a:p>
                <a:pPr algn="just"/>
                <a:endParaRPr lang="es-CO" sz="2000" dirty="0">
                  <a:solidFill>
                    <a:schemeClr val="bg1"/>
                  </a:solidFill>
                </a:endParaRPr>
              </a:p>
              <a:p>
                <a:pPr algn="just"/>
                <a14:m>
                  <m:oMathPara xmlns:m="http://schemas.openxmlformats.org/officeDocument/2006/math">
                    <m:oMathParaPr>
                      <m:jc m:val="centerGroup"/>
                    </m:oMathParaPr>
                    <m:oMath xmlns:m="http://schemas.openxmlformats.org/officeDocument/2006/math">
                      <m:sSub>
                        <m:sSubPr>
                          <m:ctrlPr>
                            <a:rPr lang="es-CO" sz="2000" i="1">
                              <a:solidFill>
                                <a:schemeClr val="bg1"/>
                              </a:solidFill>
                              <a:latin typeface="Cambria Math" panose="02040503050406030204" pitchFamily="18" charset="0"/>
                            </a:rPr>
                          </m:ctrlPr>
                        </m:sSubPr>
                        <m:e>
                          <m:r>
                            <a:rPr lang="es-CO" sz="2000">
                              <a:solidFill>
                                <a:schemeClr val="bg1"/>
                              </a:solidFill>
                              <a:latin typeface="Cambria Math" panose="02040503050406030204" pitchFamily="18" charset="0"/>
                            </a:rPr>
                            <m:t>𝑅</m:t>
                          </m:r>
                        </m:e>
                        <m:sub>
                          <m:r>
                            <a:rPr lang="es-CO" sz="2000">
                              <a:solidFill>
                                <a:schemeClr val="bg1"/>
                              </a:solidFill>
                              <a:latin typeface="Cambria Math" panose="02040503050406030204" pitchFamily="18" charset="0"/>
                            </a:rPr>
                            <m:t>𝑖𝑡</m:t>
                          </m:r>
                        </m:sub>
                      </m:sSub>
                      <m:r>
                        <a:rPr lang="es-CO" sz="2000">
                          <a:solidFill>
                            <a:schemeClr val="bg1"/>
                          </a:solidFill>
                          <a:latin typeface="Cambria Math" panose="02040503050406030204" pitchFamily="18" charset="0"/>
                        </a:rPr>
                        <m:t>=</m:t>
                      </m:r>
                      <m:sSub>
                        <m:sSubPr>
                          <m:ctrlPr>
                            <a:rPr lang="es-CO" sz="2000" i="1">
                              <a:solidFill>
                                <a:schemeClr val="bg1"/>
                              </a:solidFill>
                              <a:latin typeface="Cambria Math" panose="02040503050406030204" pitchFamily="18" charset="0"/>
                            </a:rPr>
                          </m:ctrlPr>
                        </m:sSubPr>
                        <m:e>
                          <m:r>
                            <a:rPr lang="es-CO" sz="2000">
                              <a:solidFill>
                                <a:schemeClr val="bg1"/>
                              </a:solidFill>
                              <a:latin typeface="Cambria Math" panose="02040503050406030204" pitchFamily="18" charset="0"/>
                            </a:rPr>
                            <m:t>𝛼</m:t>
                          </m:r>
                        </m:e>
                        <m:sub>
                          <m:r>
                            <a:rPr lang="es-CO" sz="2000">
                              <a:solidFill>
                                <a:schemeClr val="bg1"/>
                              </a:solidFill>
                              <a:latin typeface="Cambria Math" panose="02040503050406030204" pitchFamily="18" charset="0"/>
                            </a:rPr>
                            <m:t>𝑖</m:t>
                          </m:r>
                        </m:sub>
                      </m:sSub>
                      <m:r>
                        <a:rPr lang="es-CO" sz="2000">
                          <a:solidFill>
                            <a:schemeClr val="bg1"/>
                          </a:solidFill>
                          <a:latin typeface="Cambria Math" panose="02040503050406030204" pitchFamily="18" charset="0"/>
                        </a:rPr>
                        <m:t>+</m:t>
                      </m:r>
                      <m:sSub>
                        <m:sSubPr>
                          <m:ctrlPr>
                            <a:rPr lang="es-CO" sz="2000" i="1">
                              <a:solidFill>
                                <a:schemeClr val="bg1"/>
                              </a:solidFill>
                              <a:latin typeface="Cambria Math" panose="02040503050406030204" pitchFamily="18" charset="0"/>
                            </a:rPr>
                          </m:ctrlPr>
                        </m:sSubPr>
                        <m:e>
                          <m:r>
                            <a:rPr lang="es-CO" sz="2000">
                              <a:solidFill>
                                <a:schemeClr val="bg1"/>
                              </a:solidFill>
                              <a:latin typeface="Cambria Math" panose="02040503050406030204" pitchFamily="18" charset="0"/>
                            </a:rPr>
                            <m:t>𝛽</m:t>
                          </m:r>
                        </m:e>
                        <m:sub>
                          <m:r>
                            <a:rPr lang="es-CO" sz="2000">
                              <a:solidFill>
                                <a:schemeClr val="bg1"/>
                              </a:solidFill>
                              <a:latin typeface="Cambria Math" panose="02040503050406030204" pitchFamily="18" charset="0"/>
                            </a:rPr>
                            <m:t>𝑖</m:t>
                          </m:r>
                        </m:sub>
                      </m:sSub>
                      <m:sSub>
                        <m:sSubPr>
                          <m:ctrlPr>
                            <a:rPr lang="es-CO" sz="2000" i="1">
                              <a:solidFill>
                                <a:schemeClr val="bg1"/>
                              </a:solidFill>
                              <a:latin typeface="Cambria Math" panose="02040503050406030204" pitchFamily="18" charset="0"/>
                            </a:rPr>
                          </m:ctrlPr>
                        </m:sSubPr>
                        <m:e>
                          <m:r>
                            <a:rPr lang="es-CO" sz="2000">
                              <a:solidFill>
                                <a:schemeClr val="bg1"/>
                              </a:solidFill>
                              <a:latin typeface="Cambria Math" panose="02040503050406030204" pitchFamily="18" charset="0"/>
                            </a:rPr>
                            <m:t>𝑅</m:t>
                          </m:r>
                        </m:e>
                        <m:sub>
                          <m:r>
                            <a:rPr lang="es-CO" sz="2000">
                              <a:solidFill>
                                <a:schemeClr val="bg1"/>
                              </a:solidFill>
                              <a:latin typeface="Cambria Math" panose="02040503050406030204" pitchFamily="18" charset="0"/>
                            </a:rPr>
                            <m:t>𝑚𝑡</m:t>
                          </m:r>
                        </m:sub>
                      </m:sSub>
                      <m:r>
                        <a:rPr lang="es-CO" sz="2000">
                          <a:solidFill>
                            <a:schemeClr val="bg1"/>
                          </a:solidFill>
                          <a:latin typeface="Cambria Math" panose="02040503050406030204" pitchFamily="18" charset="0"/>
                        </a:rPr>
                        <m:t>+</m:t>
                      </m:r>
                      <m:sSub>
                        <m:sSubPr>
                          <m:ctrlPr>
                            <a:rPr lang="es-CO" sz="2000" i="1">
                              <a:solidFill>
                                <a:schemeClr val="bg1"/>
                              </a:solidFill>
                              <a:latin typeface="Cambria Math" panose="02040503050406030204" pitchFamily="18" charset="0"/>
                            </a:rPr>
                          </m:ctrlPr>
                        </m:sSubPr>
                        <m:e>
                          <m:r>
                            <a:rPr lang="es-CO" sz="2000">
                              <a:solidFill>
                                <a:schemeClr val="bg1"/>
                              </a:solidFill>
                              <a:latin typeface="Cambria Math" panose="02040503050406030204" pitchFamily="18" charset="0"/>
                            </a:rPr>
                            <m:t>𝜀</m:t>
                          </m:r>
                        </m:e>
                        <m:sub>
                          <m:r>
                            <a:rPr lang="es-CO" sz="2000">
                              <a:solidFill>
                                <a:schemeClr val="bg1"/>
                              </a:solidFill>
                              <a:latin typeface="Cambria Math" panose="02040503050406030204" pitchFamily="18" charset="0"/>
                            </a:rPr>
                            <m:t>𝑖𝑡</m:t>
                          </m:r>
                        </m:sub>
                      </m:sSub>
                      <m:r>
                        <a:rPr lang="es-CO" sz="2000">
                          <a:solidFill>
                            <a:schemeClr val="bg1"/>
                          </a:solidFill>
                          <a:latin typeface="Cambria Math" panose="02040503050406030204" pitchFamily="18" charset="0"/>
                        </a:rPr>
                        <m:t> </m:t>
                      </m:r>
                    </m:oMath>
                  </m:oMathPara>
                </a14:m>
                <a:endParaRPr lang="es-CO" sz="2000" dirty="0">
                  <a:solidFill>
                    <a:schemeClr val="bg1"/>
                  </a:solidFill>
                </a:endParaRPr>
              </a:p>
            </p:txBody>
          </p:sp>
        </mc:Choice>
        <mc:Fallback xmlns="">
          <p:sp>
            <p:nvSpPr>
              <p:cNvPr id="8" name="Rectángulo: esquinas redondeadas 7" descr="Los índices económicos, pretenden proporcionar una visión de conjunto del mercado de títulos-valores y se utilizan como fuente de información fiable de la realidad bursátil. ">
                <a:extLst>
                  <a:ext uri="{FF2B5EF4-FFF2-40B4-BE49-F238E27FC236}">
                    <a16:creationId xmlns:a16="http://schemas.microsoft.com/office/drawing/2014/main" xmlns="" xmlns:a14="http://schemas.microsoft.com/office/drawing/2010/main" id="{3049C3E7-B8C2-42E6-9728-05576A9FAD28}"/>
                  </a:ext>
                </a:extLst>
              </p:cNvPr>
              <p:cNvSpPr>
                <a:spLocks noRot="1" noChangeAspect="1" noMove="1" noResize="1" noEditPoints="1" noAdjustHandles="1" noChangeArrowheads="1" noChangeShapeType="1" noTextEdit="1"/>
              </p:cNvSpPr>
              <p:nvPr/>
            </p:nvSpPr>
            <p:spPr>
              <a:xfrm>
                <a:off x="720737" y="856173"/>
                <a:ext cx="3052690" cy="2229729"/>
              </a:xfrm>
              <a:prstGeom prst="roundRect">
                <a:avLst/>
              </a:prstGeom>
              <a:blipFill rotWithShape="0">
                <a:blip r:embed="rId3"/>
                <a:stretch>
                  <a:fillRect/>
                </a:stretch>
              </a:blipFill>
              <a:effectLst>
                <a:innerShdw blurRad="63500" dist="50800" dir="10800000">
                  <a:prstClr val="black">
                    <a:alpha val="50000"/>
                  </a:prstClr>
                </a:innerShdw>
              </a:effectLst>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10" name="Rectángulo: esquinas redondeadas 9" descr="Los índices económicos, pretenden proporcionar una visión de conjunto del mercado de títulos-valores y se utilizan como fuente de información fiable de la realidad bursátil. ">
                <a:extLst>
                  <a:ext uri="{FF2B5EF4-FFF2-40B4-BE49-F238E27FC236}">
                    <a16:creationId xmlns:a16="http://schemas.microsoft.com/office/drawing/2014/main" id="{945C9ECF-19C5-4C33-9819-2EE1EE72079A}"/>
                  </a:ext>
                </a:extLst>
              </p:cNvPr>
              <p:cNvSpPr/>
              <p:nvPr/>
            </p:nvSpPr>
            <p:spPr>
              <a:xfrm>
                <a:off x="4622141" y="623743"/>
                <a:ext cx="3052690" cy="2229729"/>
              </a:xfrm>
              <a:prstGeom prst="roundRect">
                <a:avLst/>
              </a:prstGeom>
              <a:solidFill>
                <a:srgbClr val="00007E"/>
              </a:solidFill>
              <a:effectLst>
                <a:innerShdw blurRad="63500" dist="50800" dir="10800000">
                  <a:prstClr val="black">
                    <a:alpha val="50000"/>
                  </a:prstClr>
                </a:innerShdw>
              </a:effectLst>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r>
                  <a:rPr lang="es-CO" sz="2000" dirty="0">
                    <a:solidFill>
                      <a:schemeClr val="bg1"/>
                    </a:solidFill>
                  </a:rPr>
                  <a:t>Retornos acumulados extraordinarios</a:t>
                </a:r>
              </a:p>
              <a:p>
                <a:pPr algn="just"/>
                <a14:m>
                  <m:oMathPara xmlns:m="http://schemas.openxmlformats.org/officeDocument/2006/math">
                    <m:oMathParaPr>
                      <m:jc m:val="centerGroup"/>
                    </m:oMathParaPr>
                    <m:oMath xmlns:m="http://schemas.openxmlformats.org/officeDocument/2006/math">
                      <m:r>
                        <a:rPr lang="es-CO" sz="2000">
                          <a:solidFill>
                            <a:schemeClr val="bg1"/>
                          </a:solidFill>
                          <a:latin typeface="Cambria Math" panose="02040503050406030204" pitchFamily="18" charset="0"/>
                        </a:rPr>
                        <m:t>𝐶𝐴</m:t>
                      </m:r>
                      <m:sSub>
                        <m:sSubPr>
                          <m:ctrlPr>
                            <a:rPr lang="es-CO" sz="2000" i="1">
                              <a:solidFill>
                                <a:schemeClr val="bg1"/>
                              </a:solidFill>
                              <a:latin typeface="Cambria Math" panose="02040503050406030204" pitchFamily="18" charset="0"/>
                            </a:rPr>
                          </m:ctrlPr>
                        </m:sSubPr>
                        <m:e>
                          <m:r>
                            <a:rPr lang="es-CO" sz="2000">
                              <a:solidFill>
                                <a:schemeClr val="bg1"/>
                              </a:solidFill>
                              <a:latin typeface="Cambria Math" panose="02040503050406030204" pitchFamily="18" charset="0"/>
                            </a:rPr>
                            <m:t>𝑅</m:t>
                          </m:r>
                        </m:e>
                        <m:sub>
                          <m:r>
                            <a:rPr lang="es-CO" sz="2000">
                              <a:solidFill>
                                <a:schemeClr val="bg1"/>
                              </a:solidFill>
                              <a:latin typeface="Cambria Math" panose="02040503050406030204" pitchFamily="18" charset="0"/>
                            </a:rPr>
                            <m:t>𝑖</m:t>
                          </m:r>
                        </m:sub>
                      </m:sSub>
                      <m:r>
                        <a:rPr lang="es-CO" sz="2000">
                          <a:solidFill>
                            <a:schemeClr val="bg1"/>
                          </a:solidFill>
                          <a:latin typeface="Cambria Math" panose="02040503050406030204" pitchFamily="18" charset="0"/>
                        </a:rPr>
                        <m:t>=</m:t>
                      </m:r>
                      <m:nary>
                        <m:naryPr>
                          <m:chr m:val="∑"/>
                          <m:limLoc m:val="undOvr"/>
                          <m:ctrlPr>
                            <a:rPr lang="es-CO" sz="2000" i="1">
                              <a:solidFill>
                                <a:schemeClr val="bg1"/>
                              </a:solidFill>
                              <a:latin typeface="Cambria Math" panose="02040503050406030204" pitchFamily="18" charset="0"/>
                            </a:rPr>
                          </m:ctrlPr>
                        </m:naryPr>
                        <m:sub>
                          <m:r>
                            <a:rPr lang="es-CO" sz="2000">
                              <a:solidFill>
                                <a:schemeClr val="bg1"/>
                              </a:solidFill>
                              <a:latin typeface="Cambria Math" panose="02040503050406030204" pitchFamily="18" charset="0"/>
                            </a:rPr>
                            <m:t>𝑡</m:t>
                          </m:r>
                          <m:r>
                            <a:rPr lang="es-CO" sz="2000">
                              <a:solidFill>
                                <a:schemeClr val="bg1"/>
                              </a:solidFill>
                              <a:latin typeface="Cambria Math" panose="02040503050406030204" pitchFamily="18" charset="0"/>
                            </a:rPr>
                            <m:t>=</m:t>
                          </m:r>
                          <m:sSub>
                            <m:sSubPr>
                              <m:ctrlPr>
                                <a:rPr lang="es-CO" sz="2000" i="1">
                                  <a:solidFill>
                                    <a:schemeClr val="bg1"/>
                                  </a:solidFill>
                                  <a:latin typeface="Cambria Math" panose="02040503050406030204" pitchFamily="18" charset="0"/>
                                </a:rPr>
                              </m:ctrlPr>
                            </m:sSubPr>
                            <m:e>
                              <m:r>
                                <a:rPr lang="es-CO" sz="2000">
                                  <a:solidFill>
                                    <a:schemeClr val="bg1"/>
                                  </a:solidFill>
                                  <a:latin typeface="Cambria Math" panose="02040503050406030204" pitchFamily="18" charset="0"/>
                                </a:rPr>
                                <m:t>𝜏</m:t>
                              </m:r>
                            </m:e>
                            <m:sub>
                              <m:r>
                                <a:rPr lang="es-CO" sz="2000">
                                  <a:solidFill>
                                    <a:schemeClr val="bg1"/>
                                  </a:solidFill>
                                  <a:latin typeface="Cambria Math" panose="02040503050406030204" pitchFamily="18" charset="0"/>
                                </a:rPr>
                                <m:t>0</m:t>
                              </m:r>
                            </m:sub>
                          </m:sSub>
                        </m:sub>
                        <m:sup>
                          <m:sSub>
                            <m:sSubPr>
                              <m:ctrlPr>
                                <a:rPr lang="es-CO" sz="2000" i="1">
                                  <a:solidFill>
                                    <a:schemeClr val="bg1"/>
                                  </a:solidFill>
                                  <a:latin typeface="Cambria Math" panose="02040503050406030204" pitchFamily="18" charset="0"/>
                                </a:rPr>
                              </m:ctrlPr>
                            </m:sSubPr>
                            <m:e>
                              <m:r>
                                <a:rPr lang="es-CO" sz="2000">
                                  <a:solidFill>
                                    <a:schemeClr val="bg1"/>
                                  </a:solidFill>
                                  <a:latin typeface="Cambria Math" panose="02040503050406030204" pitchFamily="18" charset="0"/>
                                </a:rPr>
                                <m:t>𝜏</m:t>
                              </m:r>
                            </m:e>
                            <m:sub>
                              <m:r>
                                <a:rPr lang="es-CO" sz="2000">
                                  <a:solidFill>
                                    <a:schemeClr val="bg1"/>
                                  </a:solidFill>
                                  <a:latin typeface="Cambria Math" panose="02040503050406030204" pitchFamily="18" charset="0"/>
                                </a:rPr>
                                <m:t>1</m:t>
                              </m:r>
                            </m:sub>
                          </m:sSub>
                        </m:sup>
                        <m:e>
                          <m:r>
                            <a:rPr lang="es-CO" sz="2000">
                              <a:solidFill>
                                <a:schemeClr val="bg1"/>
                              </a:solidFill>
                              <a:latin typeface="Cambria Math" panose="02040503050406030204" pitchFamily="18" charset="0"/>
                            </a:rPr>
                            <m:t>𝐴</m:t>
                          </m:r>
                          <m:sSub>
                            <m:sSubPr>
                              <m:ctrlPr>
                                <a:rPr lang="es-CO" sz="2000" i="1">
                                  <a:solidFill>
                                    <a:schemeClr val="bg1"/>
                                  </a:solidFill>
                                  <a:latin typeface="Cambria Math" panose="02040503050406030204" pitchFamily="18" charset="0"/>
                                </a:rPr>
                              </m:ctrlPr>
                            </m:sSubPr>
                            <m:e>
                              <m:r>
                                <a:rPr lang="es-CO" sz="2000">
                                  <a:solidFill>
                                    <a:schemeClr val="bg1"/>
                                  </a:solidFill>
                                  <a:latin typeface="Cambria Math" panose="02040503050406030204" pitchFamily="18" charset="0"/>
                                </a:rPr>
                                <m:t>𝑅</m:t>
                              </m:r>
                            </m:e>
                            <m:sub>
                              <m:r>
                                <a:rPr lang="es-CO" sz="2000">
                                  <a:solidFill>
                                    <a:schemeClr val="bg1"/>
                                  </a:solidFill>
                                  <a:latin typeface="Cambria Math" panose="02040503050406030204" pitchFamily="18" charset="0"/>
                                </a:rPr>
                                <m:t>𝑖</m:t>
                              </m:r>
                              <m:r>
                                <a:rPr lang="es-CO" sz="2000">
                                  <a:solidFill>
                                    <a:schemeClr val="bg1"/>
                                  </a:solidFill>
                                  <a:latin typeface="Cambria Math" panose="02040503050406030204" pitchFamily="18" charset="0"/>
                                </a:rPr>
                                <m:t>,</m:t>
                              </m:r>
                              <m:r>
                                <a:rPr lang="es-CO" sz="2000">
                                  <a:solidFill>
                                    <a:schemeClr val="bg1"/>
                                  </a:solidFill>
                                  <a:latin typeface="Cambria Math" panose="02040503050406030204" pitchFamily="18" charset="0"/>
                                </a:rPr>
                                <m:t>𝑡</m:t>
                              </m:r>
                            </m:sub>
                          </m:sSub>
                        </m:e>
                      </m:nary>
                    </m:oMath>
                  </m:oMathPara>
                </a14:m>
                <a:endParaRPr lang="es-CO" sz="2000" dirty="0">
                  <a:solidFill>
                    <a:schemeClr val="bg1"/>
                  </a:solidFill>
                </a:endParaRPr>
              </a:p>
            </p:txBody>
          </p:sp>
        </mc:Choice>
        <mc:Fallback xmlns="">
          <p:sp>
            <p:nvSpPr>
              <p:cNvPr id="10" name="Rectángulo: esquinas redondeadas 9" descr="Los índices económicos, pretenden proporcionar una visión de conjunto del mercado de títulos-valores y se utilizan como fuente de información fiable de la realidad bursátil. ">
                <a:extLst>
                  <a:ext uri="{FF2B5EF4-FFF2-40B4-BE49-F238E27FC236}">
                    <a16:creationId xmlns:a16="http://schemas.microsoft.com/office/drawing/2014/main" xmlns="" xmlns:a14="http://schemas.microsoft.com/office/drawing/2010/main" id="{945C9ECF-19C5-4C33-9819-2EE1EE72079A}"/>
                  </a:ext>
                </a:extLst>
              </p:cNvPr>
              <p:cNvSpPr>
                <a:spLocks noRot="1" noChangeAspect="1" noMove="1" noResize="1" noEditPoints="1" noAdjustHandles="1" noChangeArrowheads="1" noChangeShapeType="1" noTextEdit="1"/>
              </p:cNvSpPr>
              <p:nvPr/>
            </p:nvSpPr>
            <p:spPr>
              <a:xfrm>
                <a:off x="4622141" y="623743"/>
                <a:ext cx="3052690" cy="2229729"/>
              </a:xfrm>
              <a:prstGeom prst="roundRect">
                <a:avLst/>
              </a:prstGeom>
              <a:blipFill rotWithShape="0">
                <a:blip r:embed="rId4"/>
                <a:stretch>
                  <a:fillRect/>
                </a:stretch>
              </a:blipFill>
              <a:effectLst>
                <a:innerShdw blurRad="63500" dist="50800" dir="10800000">
                  <a:prstClr val="black">
                    <a:alpha val="50000"/>
                  </a:prstClr>
                </a:innerShdw>
              </a:effectLst>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11" name="Rectángulo: esquinas redondeadas 10" descr="Los índices económicos, pretenden proporcionar una visión de conjunto del mercado de títulos-valores y se utilizan como fuente de información fiable de la realidad bursátil. ">
                <a:extLst>
                  <a:ext uri="{FF2B5EF4-FFF2-40B4-BE49-F238E27FC236}">
                    <a16:creationId xmlns:a16="http://schemas.microsoft.com/office/drawing/2014/main" id="{53BF4011-82E1-4076-82DC-C8BA34B24197}"/>
                  </a:ext>
                </a:extLst>
              </p:cNvPr>
              <p:cNvSpPr/>
              <p:nvPr/>
            </p:nvSpPr>
            <p:spPr>
              <a:xfrm>
                <a:off x="8487519" y="771765"/>
                <a:ext cx="3221946" cy="2229729"/>
              </a:xfrm>
              <a:prstGeom prst="roundRect">
                <a:avLst/>
              </a:prstGeom>
              <a:solidFill>
                <a:srgbClr val="00007E"/>
              </a:solidFill>
              <a:effectLst>
                <a:innerShdw blurRad="63500" dist="50800" dir="10800000">
                  <a:prstClr val="black">
                    <a:alpha val="50000"/>
                  </a:prstClr>
                </a:innerShdw>
              </a:effectLst>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r>
                  <a:rPr lang="es-CO" sz="2000" dirty="0">
                    <a:solidFill>
                      <a:schemeClr val="bg1"/>
                    </a:solidFill>
                  </a:rPr>
                  <a:t>Promedio de los retornos acumulados extraordinarios</a:t>
                </a:r>
              </a:p>
              <a:p>
                <a:pPr algn="just"/>
                <a14:m>
                  <m:oMathPara xmlns:m="http://schemas.openxmlformats.org/officeDocument/2006/math">
                    <m:oMathParaPr>
                      <m:jc m:val="centerGroup"/>
                    </m:oMathParaPr>
                    <m:oMath xmlns:m="http://schemas.openxmlformats.org/officeDocument/2006/math">
                      <m:r>
                        <a:rPr lang="es-CO" sz="2000">
                          <a:solidFill>
                            <a:schemeClr val="bg1"/>
                          </a:solidFill>
                          <a:latin typeface="Cambria Math" panose="02040503050406030204" pitchFamily="18" charset="0"/>
                        </a:rPr>
                        <m:t>𝐴𝐶𝐴</m:t>
                      </m:r>
                      <m:sSub>
                        <m:sSubPr>
                          <m:ctrlPr>
                            <a:rPr lang="es-CO" sz="2000" i="1">
                              <a:solidFill>
                                <a:schemeClr val="bg1"/>
                              </a:solidFill>
                              <a:latin typeface="Cambria Math" panose="02040503050406030204" pitchFamily="18" charset="0"/>
                            </a:rPr>
                          </m:ctrlPr>
                        </m:sSubPr>
                        <m:e>
                          <m:r>
                            <a:rPr lang="es-CO" sz="2000">
                              <a:solidFill>
                                <a:schemeClr val="bg1"/>
                              </a:solidFill>
                              <a:latin typeface="Cambria Math" panose="02040503050406030204" pitchFamily="18" charset="0"/>
                            </a:rPr>
                            <m:t>𝑅</m:t>
                          </m:r>
                        </m:e>
                        <m:sub>
                          <m:sSub>
                            <m:sSubPr>
                              <m:ctrlPr>
                                <a:rPr lang="es-CO" sz="2000" i="1">
                                  <a:solidFill>
                                    <a:schemeClr val="bg1"/>
                                  </a:solidFill>
                                  <a:latin typeface="Cambria Math" panose="02040503050406030204" pitchFamily="18" charset="0"/>
                                </a:rPr>
                              </m:ctrlPr>
                            </m:sSubPr>
                            <m:e>
                              <m:r>
                                <a:rPr lang="es-CO" sz="2000">
                                  <a:solidFill>
                                    <a:schemeClr val="bg1"/>
                                  </a:solidFill>
                                  <a:latin typeface="Cambria Math" panose="02040503050406030204" pitchFamily="18" charset="0"/>
                                </a:rPr>
                                <m:t>𝜏</m:t>
                              </m:r>
                            </m:e>
                            <m:sub>
                              <m:r>
                                <a:rPr lang="es-CO" sz="2000">
                                  <a:solidFill>
                                    <a:schemeClr val="bg1"/>
                                  </a:solidFill>
                                  <a:latin typeface="Cambria Math" panose="02040503050406030204" pitchFamily="18" charset="0"/>
                                </a:rPr>
                                <m:t>0</m:t>
                              </m:r>
                            </m:sub>
                          </m:sSub>
                          <m:r>
                            <a:rPr lang="es-CO" sz="2000">
                              <a:solidFill>
                                <a:schemeClr val="bg1"/>
                              </a:solidFill>
                              <a:latin typeface="Cambria Math" panose="02040503050406030204" pitchFamily="18" charset="0"/>
                            </a:rPr>
                            <m:t>,</m:t>
                          </m:r>
                          <m:sSub>
                            <m:sSubPr>
                              <m:ctrlPr>
                                <a:rPr lang="es-CO" sz="2000" i="1">
                                  <a:solidFill>
                                    <a:schemeClr val="bg1"/>
                                  </a:solidFill>
                                  <a:latin typeface="Cambria Math" panose="02040503050406030204" pitchFamily="18" charset="0"/>
                                </a:rPr>
                              </m:ctrlPr>
                            </m:sSubPr>
                            <m:e>
                              <m:r>
                                <a:rPr lang="es-CO" sz="2000">
                                  <a:solidFill>
                                    <a:schemeClr val="bg1"/>
                                  </a:solidFill>
                                  <a:latin typeface="Cambria Math" panose="02040503050406030204" pitchFamily="18" charset="0"/>
                                </a:rPr>
                                <m:t>𝜏</m:t>
                              </m:r>
                            </m:e>
                            <m:sub>
                              <m:r>
                                <a:rPr lang="es-CO" sz="2000">
                                  <a:solidFill>
                                    <a:schemeClr val="bg1"/>
                                  </a:solidFill>
                                  <a:latin typeface="Cambria Math" panose="02040503050406030204" pitchFamily="18" charset="0"/>
                                </a:rPr>
                                <m:t>1</m:t>
                              </m:r>
                            </m:sub>
                          </m:sSub>
                        </m:sub>
                      </m:sSub>
                      <m:r>
                        <a:rPr lang="es-CO" sz="2000">
                          <a:solidFill>
                            <a:schemeClr val="bg1"/>
                          </a:solidFill>
                          <a:latin typeface="Cambria Math" panose="02040503050406030204" pitchFamily="18" charset="0"/>
                        </a:rPr>
                        <m:t>=</m:t>
                      </m:r>
                      <m:f>
                        <m:fPr>
                          <m:ctrlPr>
                            <a:rPr lang="es-CO" sz="2000" i="1">
                              <a:solidFill>
                                <a:schemeClr val="bg1"/>
                              </a:solidFill>
                              <a:latin typeface="Cambria Math" panose="02040503050406030204" pitchFamily="18" charset="0"/>
                            </a:rPr>
                          </m:ctrlPr>
                        </m:fPr>
                        <m:num>
                          <m:r>
                            <a:rPr lang="es-CO" sz="2000">
                              <a:solidFill>
                                <a:schemeClr val="bg1"/>
                              </a:solidFill>
                              <a:latin typeface="Cambria Math" panose="02040503050406030204" pitchFamily="18" charset="0"/>
                            </a:rPr>
                            <m:t>1</m:t>
                          </m:r>
                        </m:num>
                        <m:den>
                          <m:r>
                            <a:rPr lang="es-CO" sz="2000">
                              <a:solidFill>
                                <a:schemeClr val="bg1"/>
                              </a:solidFill>
                              <a:latin typeface="Cambria Math" panose="02040503050406030204" pitchFamily="18" charset="0"/>
                            </a:rPr>
                            <m:t>𝑁</m:t>
                          </m:r>
                        </m:den>
                      </m:f>
                      <m:r>
                        <a:rPr lang="es-CO" sz="2000">
                          <a:solidFill>
                            <a:schemeClr val="bg1"/>
                          </a:solidFill>
                          <a:latin typeface="Cambria Math" panose="02040503050406030204" pitchFamily="18" charset="0"/>
                        </a:rPr>
                        <m:t> </m:t>
                      </m:r>
                      <m:nary>
                        <m:naryPr>
                          <m:chr m:val="∑"/>
                          <m:limLoc m:val="undOvr"/>
                          <m:ctrlPr>
                            <a:rPr lang="es-CO" sz="2000" i="1">
                              <a:solidFill>
                                <a:schemeClr val="bg1"/>
                              </a:solidFill>
                              <a:latin typeface="Cambria Math" panose="02040503050406030204" pitchFamily="18" charset="0"/>
                            </a:rPr>
                          </m:ctrlPr>
                        </m:naryPr>
                        <m:sub>
                          <m:r>
                            <a:rPr lang="es-CO" sz="2000">
                              <a:solidFill>
                                <a:schemeClr val="bg1"/>
                              </a:solidFill>
                              <a:latin typeface="Cambria Math" panose="02040503050406030204" pitchFamily="18" charset="0"/>
                            </a:rPr>
                            <m:t>𝑖</m:t>
                          </m:r>
                          <m:r>
                            <a:rPr lang="es-CO" sz="2000">
                              <a:solidFill>
                                <a:schemeClr val="bg1"/>
                              </a:solidFill>
                              <a:latin typeface="Cambria Math" panose="02040503050406030204" pitchFamily="18" charset="0"/>
                            </a:rPr>
                            <m:t>=1</m:t>
                          </m:r>
                        </m:sub>
                        <m:sup>
                          <m:r>
                            <a:rPr lang="es-CO" sz="2000">
                              <a:solidFill>
                                <a:schemeClr val="bg1"/>
                              </a:solidFill>
                              <a:latin typeface="Cambria Math" panose="02040503050406030204" pitchFamily="18" charset="0"/>
                            </a:rPr>
                            <m:t>𝑁</m:t>
                          </m:r>
                        </m:sup>
                        <m:e>
                          <m:sSub>
                            <m:sSubPr>
                              <m:ctrlPr>
                                <a:rPr lang="es-CO" sz="2000" i="1">
                                  <a:solidFill>
                                    <a:schemeClr val="bg1"/>
                                  </a:solidFill>
                                  <a:latin typeface="Cambria Math" panose="02040503050406030204" pitchFamily="18" charset="0"/>
                                </a:rPr>
                              </m:ctrlPr>
                            </m:sSubPr>
                            <m:e>
                              <m:r>
                                <a:rPr lang="es-CO" sz="2000">
                                  <a:solidFill>
                                    <a:schemeClr val="bg1"/>
                                  </a:solidFill>
                                  <a:latin typeface="Cambria Math" panose="02040503050406030204" pitchFamily="18" charset="0"/>
                                </a:rPr>
                                <m:t>𝐶𝐴𝑅</m:t>
                              </m:r>
                            </m:e>
                            <m:sub>
                              <m:r>
                                <a:rPr lang="es-CO" sz="2000">
                                  <a:solidFill>
                                    <a:schemeClr val="bg1"/>
                                  </a:solidFill>
                                  <a:latin typeface="Cambria Math" panose="02040503050406030204" pitchFamily="18" charset="0"/>
                                </a:rPr>
                                <m:t>𝑖</m:t>
                              </m:r>
                            </m:sub>
                          </m:sSub>
                        </m:e>
                      </m:nary>
                    </m:oMath>
                  </m:oMathPara>
                </a14:m>
                <a:endParaRPr lang="es-CO" sz="2000" dirty="0">
                  <a:solidFill>
                    <a:schemeClr val="bg1"/>
                  </a:solidFill>
                </a:endParaRPr>
              </a:p>
              <a:p>
                <a:pPr algn="just"/>
                <a:endParaRPr lang="es-CO" sz="2000" dirty="0">
                  <a:solidFill>
                    <a:schemeClr val="bg1"/>
                  </a:solidFill>
                </a:endParaRPr>
              </a:p>
            </p:txBody>
          </p:sp>
        </mc:Choice>
        <mc:Fallback xmlns="">
          <p:sp>
            <p:nvSpPr>
              <p:cNvPr id="11" name="Rectángulo: esquinas redondeadas 10" descr="Los índices económicos, pretenden proporcionar una visión de conjunto del mercado de títulos-valores y se utilizan como fuente de información fiable de la realidad bursátil. ">
                <a:extLst>
                  <a:ext uri="{FF2B5EF4-FFF2-40B4-BE49-F238E27FC236}">
                    <a16:creationId xmlns:a16="http://schemas.microsoft.com/office/drawing/2014/main" xmlns="" xmlns:a14="http://schemas.microsoft.com/office/drawing/2010/main" id="{53BF4011-82E1-4076-82DC-C8BA34B24197}"/>
                  </a:ext>
                </a:extLst>
              </p:cNvPr>
              <p:cNvSpPr>
                <a:spLocks noRot="1" noChangeAspect="1" noMove="1" noResize="1" noEditPoints="1" noAdjustHandles="1" noChangeArrowheads="1" noChangeShapeType="1" noTextEdit="1"/>
              </p:cNvSpPr>
              <p:nvPr/>
            </p:nvSpPr>
            <p:spPr>
              <a:xfrm>
                <a:off x="8487519" y="771765"/>
                <a:ext cx="3221946" cy="2229729"/>
              </a:xfrm>
              <a:prstGeom prst="roundRect">
                <a:avLst/>
              </a:prstGeom>
              <a:blipFill rotWithShape="0">
                <a:blip r:embed="rId5"/>
                <a:stretch>
                  <a:fillRect/>
                </a:stretch>
              </a:blipFill>
              <a:effectLst>
                <a:innerShdw blurRad="63500" dist="50800" dir="10800000">
                  <a:prstClr val="black">
                    <a:alpha val="50000"/>
                  </a:prstClr>
                </a:innerShdw>
              </a:effectLst>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13" name="Rectángulo: esquinas redondeadas 12" descr="Los índices económicos, pretenden proporcionar una visión de conjunto del mercado de títulos-valores y se utilizan como fuente de información fiable de la realidad bursátil. ">
                <a:extLst>
                  <a:ext uri="{FF2B5EF4-FFF2-40B4-BE49-F238E27FC236}">
                    <a16:creationId xmlns:a16="http://schemas.microsoft.com/office/drawing/2014/main" id="{01C450C4-E0B2-4A5E-BE0F-ABBEDC3494E7}"/>
                  </a:ext>
                </a:extLst>
              </p:cNvPr>
              <p:cNvSpPr/>
              <p:nvPr/>
            </p:nvSpPr>
            <p:spPr>
              <a:xfrm>
                <a:off x="4271901" y="3458967"/>
                <a:ext cx="4215618" cy="2229730"/>
              </a:xfrm>
              <a:prstGeom prst="roundRect">
                <a:avLst/>
              </a:prstGeom>
              <a:solidFill>
                <a:srgbClr val="00007E"/>
              </a:solidFill>
              <a:effectLst>
                <a:innerShdw blurRad="63500" dist="50800" dir="10800000">
                  <a:prstClr val="black">
                    <a:alpha val="50000"/>
                  </a:prstClr>
                </a:innerShdw>
              </a:effectLst>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r>
                  <a:rPr lang="es-CO" sz="1600" dirty="0">
                    <a:solidFill>
                      <a:schemeClr val="bg1"/>
                    </a:solidFill>
                  </a:rPr>
                  <a:t>Estadístico J</a:t>
                </a:r>
              </a:p>
              <a:p>
                <a:pPr algn="just"/>
                <a14:m>
                  <m:oMathPara xmlns:m="http://schemas.openxmlformats.org/officeDocument/2006/math">
                    <m:oMathParaPr>
                      <m:jc m:val="centerGroup"/>
                    </m:oMathParaPr>
                    <m:oMath xmlns:m="http://schemas.openxmlformats.org/officeDocument/2006/math">
                      <m:r>
                        <a:rPr lang="es-CO" sz="1600">
                          <a:solidFill>
                            <a:schemeClr val="bg1"/>
                          </a:solidFill>
                          <a:latin typeface="Cambria Math" panose="02040503050406030204" pitchFamily="18" charset="0"/>
                        </a:rPr>
                        <m:t>𝐽</m:t>
                      </m:r>
                      <m:r>
                        <a:rPr lang="es-CO" sz="1600">
                          <a:solidFill>
                            <a:schemeClr val="bg1"/>
                          </a:solidFill>
                          <a:latin typeface="Cambria Math" panose="02040503050406030204" pitchFamily="18" charset="0"/>
                        </a:rPr>
                        <m:t>=</m:t>
                      </m:r>
                      <m:f>
                        <m:fPr>
                          <m:ctrlPr>
                            <a:rPr lang="es-CO" sz="1600" i="1">
                              <a:solidFill>
                                <a:schemeClr val="bg1"/>
                              </a:solidFill>
                              <a:latin typeface="Cambria Math" panose="02040503050406030204" pitchFamily="18" charset="0"/>
                            </a:rPr>
                          </m:ctrlPr>
                        </m:fPr>
                        <m:num>
                          <m:r>
                            <a:rPr lang="es-CO" sz="1600">
                              <a:solidFill>
                                <a:schemeClr val="bg1"/>
                              </a:solidFill>
                              <a:latin typeface="Cambria Math" panose="02040503050406030204" pitchFamily="18" charset="0"/>
                            </a:rPr>
                            <m:t>𝐴𝐶𝐴</m:t>
                          </m:r>
                          <m:sSub>
                            <m:sSubPr>
                              <m:ctrlPr>
                                <a:rPr lang="es-CO" sz="1600" i="1">
                                  <a:solidFill>
                                    <a:schemeClr val="bg1"/>
                                  </a:solidFill>
                                  <a:latin typeface="Cambria Math" panose="02040503050406030204" pitchFamily="18" charset="0"/>
                                </a:rPr>
                              </m:ctrlPr>
                            </m:sSubPr>
                            <m:e>
                              <m:r>
                                <a:rPr lang="es-CO" sz="1600">
                                  <a:solidFill>
                                    <a:schemeClr val="bg1"/>
                                  </a:solidFill>
                                  <a:latin typeface="Cambria Math" panose="02040503050406030204" pitchFamily="18" charset="0"/>
                                </a:rPr>
                                <m:t>𝑅</m:t>
                              </m:r>
                            </m:e>
                            <m:sub>
                              <m:sSub>
                                <m:sSubPr>
                                  <m:ctrlPr>
                                    <a:rPr lang="es-CO" sz="1600" i="1">
                                      <a:solidFill>
                                        <a:schemeClr val="bg1"/>
                                      </a:solidFill>
                                      <a:latin typeface="Cambria Math" panose="02040503050406030204" pitchFamily="18" charset="0"/>
                                    </a:rPr>
                                  </m:ctrlPr>
                                </m:sSubPr>
                                <m:e>
                                  <m:r>
                                    <a:rPr lang="es-CO" sz="1600">
                                      <a:solidFill>
                                        <a:schemeClr val="bg1"/>
                                      </a:solidFill>
                                      <a:latin typeface="Cambria Math" panose="02040503050406030204" pitchFamily="18" charset="0"/>
                                    </a:rPr>
                                    <m:t>𝜏</m:t>
                                  </m:r>
                                </m:e>
                                <m:sub>
                                  <m:r>
                                    <a:rPr lang="es-CO" sz="1600">
                                      <a:solidFill>
                                        <a:schemeClr val="bg1"/>
                                      </a:solidFill>
                                      <a:latin typeface="Cambria Math" panose="02040503050406030204" pitchFamily="18" charset="0"/>
                                    </a:rPr>
                                    <m:t>0</m:t>
                                  </m:r>
                                </m:sub>
                              </m:sSub>
                              <m:r>
                                <a:rPr lang="es-CO" sz="1600">
                                  <a:solidFill>
                                    <a:schemeClr val="bg1"/>
                                  </a:solidFill>
                                  <a:latin typeface="Cambria Math" panose="02040503050406030204" pitchFamily="18" charset="0"/>
                                </a:rPr>
                                <m:t>,</m:t>
                              </m:r>
                              <m:sSub>
                                <m:sSubPr>
                                  <m:ctrlPr>
                                    <a:rPr lang="es-CO" sz="1600" i="1">
                                      <a:solidFill>
                                        <a:schemeClr val="bg1"/>
                                      </a:solidFill>
                                      <a:latin typeface="Cambria Math" panose="02040503050406030204" pitchFamily="18" charset="0"/>
                                    </a:rPr>
                                  </m:ctrlPr>
                                </m:sSubPr>
                                <m:e>
                                  <m:r>
                                    <a:rPr lang="es-CO" sz="1600">
                                      <a:solidFill>
                                        <a:schemeClr val="bg1"/>
                                      </a:solidFill>
                                      <a:latin typeface="Cambria Math" panose="02040503050406030204" pitchFamily="18" charset="0"/>
                                    </a:rPr>
                                    <m:t>𝜏</m:t>
                                  </m:r>
                                </m:e>
                                <m:sub>
                                  <m:r>
                                    <a:rPr lang="es-CO" sz="1600">
                                      <a:solidFill>
                                        <a:schemeClr val="bg1"/>
                                      </a:solidFill>
                                      <a:latin typeface="Cambria Math" panose="02040503050406030204" pitchFamily="18" charset="0"/>
                                    </a:rPr>
                                    <m:t>1</m:t>
                                  </m:r>
                                </m:sub>
                              </m:sSub>
                            </m:sub>
                          </m:sSub>
                        </m:num>
                        <m:den>
                          <m:sSub>
                            <m:sSubPr>
                              <m:ctrlPr>
                                <a:rPr lang="es-CO" sz="1600" i="1">
                                  <a:solidFill>
                                    <a:schemeClr val="bg1"/>
                                  </a:solidFill>
                                  <a:latin typeface="Cambria Math" panose="02040503050406030204" pitchFamily="18" charset="0"/>
                                </a:rPr>
                              </m:ctrlPr>
                            </m:sSubPr>
                            <m:e>
                              <m:r>
                                <a:rPr lang="es-CO" sz="1600">
                                  <a:solidFill>
                                    <a:schemeClr val="bg1"/>
                                  </a:solidFill>
                                  <a:latin typeface="Cambria Math" panose="02040503050406030204" pitchFamily="18" charset="0"/>
                                </a:rPr>
                                <m:t>𝜎</m:t>
                              </m:r>
                            </m:e>
                            <m:sub>
                              <m:r>
                                <a:rPr lang="es-CO" sz="1600">
                                  <a:solidFill>
                                    <a:schemeClr val="bg1"/>
                                  </a:solidFill>
                                  <a:latin typeface="Cambria Math" panose="02040503050406030204" pitchFamily="18" charset="0"/>
                                </a:rPr>
                                <m:t>𝐴𝐶𝐴</m:t>
                              </m:r>
                              <m:sSub>
                                <m:sSubPr>
                                  <m:ctrlPr>
                                    <a:rPr lang="es-CO" sz="1600" i="1">
                                      <a:solidFill>
                                        <a:schemeClr val="bg1"/>
                                      </a:solidFill>
                                      <a:latin typeface="Cambria Math" panose="02040503050406030204" pitchFamily="18" charset="0"/>
                                    </a:rPr>
                                  </m:ctrlPr>
                                </m:sSubPr>
                                <m:e>
                                  <m:r>
                                    <a:rPr lang="es-CO" sz="1600">
                                      <a:solidFill>
                                        <a:schemeClr val="bg1"/>
                                      </a:solidFill>
                                      <a:latin typeface="Cambria Math" panose="02040503050406030204" pitchFamily="18" charset="0"/>
                                    </a:rPr>
                                    <m:t>𝑅</m:t>
                                  </m:r>
                                </m:e>
                                <m:sub>
                                  <m:sSub>
                                    <m:sSubPr>
                                      <m:ctrlPr>
                                        <a:rPr lang="es-CO" sz="1600" i="1">
                                          <a:solidFill>
                                            <a:schemeClr val="bg1"/>
                                          </a:solidFill>
                                          <a:latin typeface="Cambria Math" panose="02040503050406030204" pitchFamily="18" charset="0"/>
                                        </a:rPr>
                                      </m:ctrlPr>
                                    </m:sSubPr>
                                    <m:e>
                                      <m:r>
                                        <a:rPr lang="es-CO" sz="1600">
                                          <a:solidFill>
                                            <a:schemeClr val="bg1"/>
                                          </a:solidFill>
                                          <a:latin typeface="Cambria Math" panose="02040503050406030204" pitchFamily="18" charset="0"/>
                                        </a:rPr>
                                        <m:t>𝜏</m:t>
                                      </m:r>
                                    </m:e>
                                    <m:sub>
                                      <m:r>
                                        <a:rPr lang="es-CO" sz="1600">
                                          <a:solidFill>
                                            <a:schemeClr val="bg1"/>
                                          </a:solidFill>
                                          <a:latin typeface="Cambria Math" panose="02040503050406030204" pitchFamily="18" charset="0"/>
                                        </a:rPr>
                                        <m:t>0</m:t>
                                      </m:r>
                                    </m:sub>
                                  </m:sSub>
                                  <m:r>
                                    <a:rPr lang="es-CO" sz="1600">
                                      <a:solidFill>
                                        <a:schemeClr val="bg1"/>
                                      </a:solidFill>
                                      <a:latin typeface="Cambria Math" panose="02040503050406030204" pitchFamily="18" charset="0"/>
                                    </a:rPr>
                                    <m:t>,</m:t>
                                  </m:r>
                                  <m:sSub>
                                    <m:sSubPr>
                                      <m:ctrlPr>
                                        <a:rPr lang="es-CO" sz="1600" i="1">
                                          <a:solidFill>
                                            <a:schemeClr val="bg1"/>
                                          </a:solidFill>
                                          <a:latin typeface="Cambria Math" panose="02040503050406030204" pitchFamily="18" charset="0"/>
                                        </a:rPr>
                                      </m:ctrlPr>
                                    </m:sSubPr>
                                    <m:e>
                                      <m:r>
                                        <a:rPr lang="es-CO" sz="1600">
                                          <a:solidFill>
                                            <a:schemeClr val="bg1"/>
                                          </a:solidFill>
                                          <a:latin typeface="Cambria Math" panose="02040503050406030204" pitchFamily="18" charset="0"/>
                                        </a:rPr>
                                        <m:t>𝜏</m:t>
                                      </m:r>
                                    </m:e>
                                    <m:sub>
                                      <m:r>
                                        <a:rPr lang="es-CO" sz="1600">
                                          <a:solidFill>
                                            <a:schemeClr val="bg1"/>
                                          </a:solidFill>
                                          <a:latin typeface="Cambria Math" panose="02040503050406030204" pitchFamily="18" charset="0"/>
                                        </a:rPr>
                                        <m:t>1</m:t>
                                      </m:r>
                                    </m:sub>
                                  </m:sSub>
                                </m:sub>
                              </m:sSub>
                            </m:sub>
                          </m:sSub>
                        </m:den>
                      </m:f>
                    </m:oMath>
                  </m:oMathPara>
                </a14:m>
                <a:endParaRPr lang="es-CO" sz="1600" dirty="0">
                  <a:solidFill>
                    <a:schemeClr val="bg1"/>
                  </a:solidFill>
                </a:endParaRPr>
              </a:p>
              <a:p>
                <a:pPr algn="just"/>
                <a:endParaRPr lang="es-CO" sz="1600" dirty="0">
                  <a:solidFill>
                    <a:schemeClr val="bg1"/>
                  </a:solidFill>
                </a:endParaRPr>
              </a:p>
              <a:p>
                <a:pPr algn="just"/>
                <a14:m>
                  <m:oMathPara xmlns:m="http://schemas.openxmlformats.org/officeDocument/2006/math">
                    <m:oMathParaPr>
                      <m:jc m:val="centerGroup"/>
                    </m:oMathParaPr>
                    <m:oMath xmlns:m="http://schemas.openxmlformats.org/officeDocument/2006/math">
                      <m:sSub>
                        <m:sSubPr>
                          <m:ctrlPr>
                            <a:rPr lang="es-CO" sz="1600" i="1">
                              <a:solidFill>
                                <a:schemeClr val="bg1"/>
                              </a:solidFill>
                              <a:latin typeface="Cambria Math" panose="02040503050406030204" pitchFamily="18" charset="0"/>
                            </a:rPr>
                          </m:ctrlPr>
                        </m:sSubPr>
                        <m:e>
                          <m:r>
                            <a:rPr lang="es-CO" sz="1600">
                              <a:solidFill>
                                <a:schemeClr val="bg1"/>
                              </a:solidFill>
                              <a:latin typeface="Cambria Math" panose="02040503050406030204" pitchFamily="18" charset="0"/>
                            </a:rPr>
                            <m:t>𝜎</m:t>
                          </m:r>
                        </m:e>
                        <m:sub>
                          <m:r>
                            <a:rPr lang="es-CO" sz="1600">
                              <a:solidFill>
                                <a:schemeClr val="bg1"/>
                              </a:solidFill>
                              <a:latin typeface="Cambria Math" panose="02040503050406030204" pitchFamily="18" charset="0"/>
                            </a:rPr>
                            <m:t>𝐴𝐶𝐴</m:t>
                          </m:r>
                          <m:sSub>
                            <m:sSubPr>
                              <m:ctrlPr>
                                <a:rPr lang="es-CO" sz="1600" i="1">
                                  <a:solidFill>
                                    <a:schemeClr val="bg1"/>
                                  </a:solidFill>
                                  <a:latin typeface="Cambria Math" panose="02040503050406030204" pitchFamily="18" charset="0"/>
                                </a:rPr>
                              </m:ctrlPr>
                            </m:sSubPr>
                            <m:e>
                              <m:r>
                                <a:rPr lang="es-CO" sz="1600">
                                  <a:solidFill>
                                    <a:schemeClr val="bg1"/>
                                  </a:solidFill>
                                  <a:latin typeface="Cambria Math" panose="02040503050406030204" pitchFamily="18" charset="0"/>
                                </a:rPr>
                                <m:t>𝑅</m:t>
                              </m:r>
                            </m:e>
                            <m:sub>
                              <m:sSub>
                                <m:sSubPr>
                                  <m:ctrlPr>
                                    <a:rPr lang="es-CO" sz="1600" i="1">
                                      <a:solidFill>
                                        <a:schemeClr val="bg1"/>
                                      </a:solidFill>
                                      <a:latin typeface="Cambria Math" panose="02040503050406030204" pitchFamily="18" charset="0"/>
                                    </a:rPr>
                                  </m:ctrlPr>
                                </m:sSubPr>
                                <m:e>
                                  <m:r>
                                    <a:rPr lang="es-CO" sz="1600">
                                      <a:solidFill>
                                        <a:schemeClr val="bg1"/>
                                      </a:solidFill>
                                      <a:latin typeface="Cambria Math" panose="02040503050406030204" pitchFamily="18" charset="0"/>
                                    </a:rPr>
                                    <m:t>𝜏</m:t>
                                  </m:r>
                                </m:e>
                                <m:sub>
                                  <m:r>
                                    <a:rPr lang="es-CO" sz="1600">
                                      <a:solidFill>
                                        <a:schemeClr val="bg1"/>
                                      </a:solidFill>
                                      <a:latin typeface="Cambria Math" panose="02040503050406030204" pitchFamily="18" charset="0"/>
                                    </a:rPr>
                                    <m:t>0</m:t>
                                  </m:r>
                                </m:sub>
                              </m:sSub>
                              <m:r>
                                <a:rPr lang="es-CO" sz="1600">
                                  <a:solidFill>
                                    <a:schemeClr val="bg1"/>
                                  </a:solidFill>
                                  <a:latin typeface="Cambria Math" panose="02040503050406030204" pitchFamily="18" charset="0"/>
                                </a:rPr>
                                <m:t>,</m:t>
                              </m:r>
                              <m:sSub>
                                <m:sSubPr>
                                  <m:ctrlPr>
                                    <a:rPr lang="es-CO" sz="1600" i="1">
                                      <a:solidFill>
                                        <a:schemeClr val="bg1"/>
                                      </a:solidFill>
                                      <a:latin typeface="Cambria Math" panose="02040503050406030204" pitchFamily="18" charset="0"/>
                                    </a:rPr>
                                  </m:ctrlPr>
                                </m:sSubPr>
                                <m:e>
                                  <m:r>
                                    <a:rPr lang="es-CO" sz="1600">
                                      <a:solidFill>
                                        <a:schemeClr val="bg1"/>
                                      </a:solidFill>
                                      <a:latin typeface="Cambria Math" panose="02040503050406030204" pitchFamily="18" charset="0"/>
                                    </a:rPr>
                                    <m:t>𝜏</m:t>
                                  </m:r>
                                </m:e>
                                <m:sub>
                                  <m:r>
                                    <a:rPr lang="es-CO" sz="1600">
                                      <a:solidFill>
                                        <a:schemeClr val="bg1"/>
                                      </a:solidFill>
                                      <a:latin typeface="Cambria Math" panose="02040503050406030204" pitchFamily="18" charset="0"/>
                                    </a:rPr>
                                    <m:t>1</m:t>
                                  </m:r>
                                </m:sub>
                              </m:sSub>
                            </m:sub>
                          </m:sSub>
                        </m:sub>
                      </m:sSub>
                      <m:r>
                        <a:rPr lang="es-CO" sz="1600">
                          <a:solidFill>
                            <a:schemeClr val="bg1"/>
                          </a:solidFill>
                          <a:latin typeface="Cambria Math" panose="02040503050406030204" pitchFamily="18" charset="0"/>
                        </a:rPr>
                        <m:t>=</m:t>
                      </m:r>
                      <m:rad>
                        <m:radPr>
                          <m:degHide m:val="on"/>
                          <m:ctrlPr>
                            <a:rPr lang="es-CO" sz="1600" i="1">
                              <a:solidFill>
                                <a:schemeClr val="bg1"/>
                              </a:solidFill>
                              <a:latin typeface="Cambria Math" panose="02040503050406030204" pitchFamily="18" charset="0"/>
                            </a:rPr>
                          </m:ctrlPr>
                        </m:radPr>
                        <m:deg/>
                        <m:e>
                          <m:f>
                            <m:fPr>
                              <m:ctrlPr>
                                <a:rPr lang="es-CO" sz="1600" i="1">
                                  <a:solidFill>
                                    <a:schemeClr val="bg1"/>
                                  </a:solidFill>
                                  <a:latin typeface="Cambria Math" panose="02040503050406030204" pitchFamily="18" charset="0"/>
                                </a:rPr>
                              </m:ctrlPr>
                            </m:fPr>
                            <m:num>
                              <m:r>
                                <a:rPr lang="es-CO" sz="1600">
                                  <a:solidFill>
                                    <a:schemeClr val="bg1"/>
                                  </a:solidFill>
                                  <a:latin typeface="Cambria Math" panose="02040503050406030204" pitchFamily="18" charset="0"/>
                                </a:rPr>
                                <m:t>1</m:t>
                              </m:r>
                            </m:num>
                            <m:den>
                              <m:sSup>
                                <m:sSupPr>
                                  <m:ctrlPr>
                                    <a:rPr lang="es-CO" sz="1600" i="1">
                                      <a:solidFill>
                                        <a:schemeClr val="bg1"/>
                                      </a:solidFill>
                                      <a:latin typeface="Cambria Math" panose="02040503050406030204" pitchFamily="18" charset="0"/>
                                    </a:rPr>
                                  </m:ctrlPr>
                                </m:sSupPr>
                                <m:e>
                                  <m:r>
                                    <a:rPr lang="es-CO" sz="1600">
                                      <a:solidFill>
                                        <a:schemeClr val="bg1"/>
                                      </a:solidFill>
                                      <a:latin typeface="Cambria Math" panose="02040503050406030204" pitchFamily="18" charset="0"/>
                                    </a:rPr>
                                    <m:t>𝑁</m:t>
                                  </m:r>
                                </m:e>
                                <m:sup>
                                  <m:r>
                                    <a:rPr lang="es-CO" sz="1600">
                                      <a:solidFill>
                                        <a:schemeClr val="bg1"/>
                                      </a:solidFill>
                                      <a:latin typeface="Cambria Math" panose="02040503050406030204" pitchFamily="18" charset="0"/>
                                    </a:rPr>
                                    <m:t>2</m:t>
                                  </m:r>
                                </m:sup>
                              </m:sSup>
                            </m:den>
                          </m:f>
                          <m:nary>
                            <m:naryPr>
                              <m:chr m:val="∑"/>
                              <m:limLoc m:val="undOvr"/>
                              <m:ctrlPr>
                                <a:rPr lang="es-CO" sz="1600" i="1">
                                  <a:solidFill>
                                    <a:schemeClr val="bg1"/>
                                  </a:solidFill>
                                  <a:latin typeface="Cambria Math" panose="02040503050406030204" pitchFamily="18" charset="0"/>
                                </a:rPr>
                              </m:ctrlPr>
                            </m:naryPr>
                            <m:sub>
                              <m:r>
                                <a:rPr lang="es-CO" sz="1600">
                                  <a:solidFill>
                                    <a:schemeClr val="bg1"/>
                                  </a:solidFill>
                                  <a:latin typeface="Cambria Math" panose="02040503050406030204" pitchFamily="18" charset="0"/>
                                </a:rPr>
                                <m:t>𝑖</m:t>
                              </m:r>
                              <m:r>
                                <a:rPr lang="es-CO" sz="1600">
                                  <a:solidFill>
                                    <a:schemeClr val="bg1"/>
                                  </a:solidFill>
                                  <a:latin typeface="Cambria Math" panose="02040503050406030204" pitchFamily="18" charset="0"/>
                                </a:rPr>
                                <m:t>=1</m:t>
                              </m:r>
                            </m:sub>
                            <m:sup>
                              <m:r>
                                <a:rPr lang="es-CO" sz="1600">
                                  <a:solidFill>
                                    <a:schemeClr val="bg1"/>
                                  </a:solidFill>
                                  <a:latin typeface="Cambria Math" panose="02040503050406030204" pitchFamily="18" charset="0"/>
                                </a:rPr>
                                <m:t>𝑁</m:t>
                              </m:r>
                            </m:sup>
                            <m:e>
                              <m:d>
                                <m:dPr>
                                  <m:ctrlPr>
                                    <a:rPr lang="es-CO" sz="1600" i="1">
                                      <a:solidFill>
                                        <a:schemeClr val="bg1"/>
                                      </a:solidFill>
                                      <a:latin typeface="Cambria Math" panose="02040503050406030204" pitchFamily="18" charset="0"/>
                                    </a:rPr>
                                  </m:ctrlPr>
                                </m:dPr>
                                <m:e>
                                  <m:f>
                                    <m:fPr>
                                      <m:ctrlPr>
                                        <a:rPr lang="es-CO" sz="1600" i="1">
                                          <a:solidFill>
                                            <a:schemeClr val="bg1"/>
                                          </a:solidFill>
                                          <a:latin typeface="Cambria Math" panose="02040503050406030204" pitchFamily="18" charset="0"/>
                                        </a:rPr>
                                      </m:ctrlPr>
                                    </m:fPr>
                                    <m:num>
                                      <m:r>
                                        <a:rPr lang="es-CO" sz="1600">
                                          <a:solidFill>
                                            <a:schemeClr val="bg1"/>
                                          </a:solidFill>
                                          <a:latin typeface="Cambria Math" panose="02040503050406030204" pitchFamily="18" charset="0"/>
                                        </a:rPr>
                                        <m:t>1</m:t>
                                      </m:r>
                                    </m:num>
                                    <m:den>
                                      <m:sSub>
                                        <m:sSubPr>
                                          <m:ctrlPr>
                                            <a:rPr lang="es-CO" sz="1600" i="1">
                                              <a:solidFill>
                                                <a:schemeClr val="bg1"/>
                                              </a:solidFill>
                                              <a:latin typeface="Cambria Math" panose="02040503050406030204" pitchFamily="18" charset="0"/>
                                            </a:rPr>
                                          </m:ctrlPr>
                                        </m:sSubPr>
                                        <m:e>
                                          <m:r>
                                            <a:rPr lang="es-CO" sz="1600">
                                              <a:solidFill>
                                                <a:schemeClr val="bg1"/>
                                              </a:solidFill>
                                              <a:latin typeface="Cambria Math" panose="02040503050406030204" pitchFamily="18" charset="0"/>
                                            </a:rPr>
                                            <m:t>𝜏</m:t>
                                          </m:r>
                                        </m:e>
                                        <m:sub>
                                          <m:r>
                                            <a:rPr lang="es-CO" sz="1600">
                                              <a:solidFill>
                                                <a:schemeClr val="bg1"/>
                                              </a:solidFill>
                                              <a:latin typeface="Cambria Math" panose="02040503050406030204" pitchFamily="18" charset="0"/>
                                            </a:rPr>
                                            <m:t>1</m:t>
                                          </m:r>
                                        </m:sub>
                                      </m:sSub>
                                      <m:r>
                                        <a:rPr lang="es-CO" sz="1600">
                                          <a:solidFill>
                                            <a:schemeClr val="bg1"/>
                                          </a:solidFill>
                                          <a:latin typeface="Cambria Math" panose="02040503050406030204" pitchFamily="18" charset="0"/>
                                        </a:rPr>
                                        <m:t>−</m:t>
                                      </m:r>
                                      <m:sSub>
                                        <m:sSubPr>
                                          <m:ctrlPr>
                                            <a:rPr lang="es-CO" sz="1600" i="1">
                                              <a:solidFill>
                                                <a:schemeClr val="bg1"/>
                                              </a:solidFill>
                                              <a:latin typeface="Cambria Math" panose="02040503050406030204" pitchFamily="18" charset="0"/>
                                            </a:rPr>
                                          </m:ctrlPr>
                                        </m:sSubPr>
                                        <m:e>
                                          <m:r>
                                            <a:rPr lang="es-CO" sz="1600">
                                              <a:solidFill>
                                                <a:schemeClr val="bg1"/>
                                              </a:solidFill>
                                              <a:latin typeface="Cambria Math" panose="02040503050406030204" pitchFamily="18" charset="0"/>
                                            </a:rPr>
                                            <m:t>𝜏</m:t>
                                          </m:r>
                                        </m:e>
                                        <m:sub>
                                          <m:r>
                                            <a:rPr lang="es-CO" sz="1600">
                                              <a:solidFill>
                                                <a:schemeClr val="bg1"/>
                                              </a:solidFill>
                                              <a:latin typeface="Cambria Math" panose="02040503050406030204" pitchFamily="18" charset="0"/>
                                            </a:rPr>
                                            <m:t>0</m:t>
                                          </m:r>
                                        </m:sub>
                                      </m:sSub>
                                      <m:r>
                                        <a:rPr lang="es-CO" sz="1600">
                                          <a:solidFill>
                                            <a:schemeClr val="bg1"/>
                                          </a:solidFill>
                                          <a:latin typeface="Cambria Math" panose="02040503050406030204" pitchFamily="18" charset="0"/>
                                        </a:rPr>
                                        <m:t>+1</m:t>
                                      </m:r>
                                    </m:den>
                                  </m:f>
                                  <m:nary>
                                    <m:naryPr>
                                      <m:chr m:val="∑"/>
                                      <m:limLoc m:val="undOvr"/>
                                      <m:ctrlPr>
                                        <a:rPr lang="es-CO" sz="1600" i="1">
                                          <a:solidFill>
                                            <a:schemeClr val="bg1"/>
                                          </a:solidFill>
                                          <a:latin typeface="Cambria Math" panose="02040503050406030204" pitchFamily="18" charset="0"/>
                                        </a:rPr>
                                      </m:ctrlPr>
                                    </m:naryPr>
                                    <m:sub>
                                      <m:r>
                                        <a:rPr lang="es-CO" sz="1600">
                                          <a:solidFill>
                                            <a:schemeClr val="bg1"/>
                                          </a:solidFill>
                                          <a:latin typeface="Cambria Math" panose="02040503050406030204" pitchFamily="18" charset="0"/>
                                        </a:rPr>
                                        <m:t>𝑡</m:t>
                                      </m:r>
                                      <m:r>
                                        <a:rPr lang="es-CO" sz="1600">
                                          <a:solidFill>
                                            <a:schemeClr val="bg1"/>
                                          </a:solidFill>
                                          <a:latin typeface="Cambria Math" panose="02040503050406030204" pitchFamily="18" charset="0"/>
                                        </a:rPr>
                                        <m:t>=</m:t>
                                      </m:r>
                                      <m:sSub>
                                        <m:sSubPr>
                                          <m:ctrlPr>
                                            <a:rPr lang="es-CO" sz="1600" i="1">
                                              <a:solidFill>
                                                <a:schemeClr val="bg1"/>
                                              </a:solidFill>
                                              <a:latin typeface="Cambria Math" panose="02040503050406030204" pitchFamily="18" charset="0"/>
                                            </a:rPr>
                                          </m:ctrlPr>
                                        </m:sSubPr>
                                        <m:e>
                                          <m:r>
                                            <a:rPr lang="es-CO" sz="1600">
                                              <a:solidFill>
                                                <a:schemeClr val="bg1"/>
                                              </a:solidFill>
                                              <a:latin typeface="Cambria Math" panose="02040503050406030204" pitchFamily="18" charset="0"/>
                                            </a:rPr>
                                            <m:t>𝜏</m:t>
                                          </m:r>
                                        </m:e>
                                        <m:sub>
                                          <m:r>
                                            <a:rPr lang="es-CO" sz="1600">
                                              <a:solidFill>
                                                <a:schemeClr val="bg1"/>
                                              </a:solidFill>
                                              <a:latin typeface="Cambria Math" panose="02040503050406030204" pitchFamily="18" charset="0"/>
                                            </a:rPr>
                                            <m:t>0</m:t>
                                          </m:r>
                                        </m:sub>
                                      </m:sSub>
                                    </m:sub>
                                    <m:sup>
                                      <m:sSub>
                                        <m:sSubPr>
                                          <m:ctrlPr>
                                            <a:rPr lang="es-CO" sz="1600" i="1">
                                              <a:solidFill>
                                                <a:schemeClr val="bg1"/>
                                              </a:solidFill>
                                              <a:latin typeface="Cambria Math" panose="02040503050406030204" pitchFamily="18" charset="0"/>
                                            </a:rPr>
                                          </m:ctrlPr>
                                        </m:sSubPr>
                                        <m:e>
                                          <m:r>
                                            <a:rPr lang="es-CO" sz="1600">
                                              <a:solidFill>
                                                <a:schemeClr val="bg1"/>
                                              </a:solidFill>
                                              <a:latin typeface="Cambria Math" panose="02040503050406030204" pitchFamily="18" charset="0"/>
                                            </a:rPr>
                                            <m:t>𝜏</m:t>
                                          </m:r>
                                        </m:e>
                                        <m:sub>
                                          <m:r>
                                            <a:rPr lang="es-CO" sz="1600">
                                              <a:solidFill>
                                                <a:schemeClr val="bg1"/>
                                              </a:solidFill>
                                              <a:latin typeface="Cambria Math" panose="02040503050406030204" pitchFamily="18" charset="0"/>
                                            </a:rPr>
                                            <m:t>1</m:t>
                                          </m:r>
                                        </m:sub>
                                      </m:sSub>
                                    </m:sup>
                                    <m:e>
                                      <m:sSubSup>
                                        <m:sSubSupPr>
                                          <m:ctrlPr>
                                            <a:rPr lang="es-CO" sz="1600" i="1">
                                              <a:solidFill>
                                                <a:schemeClr val="bg1"/>
                                              </a:solidFill>
                                              <a:latin typeface="Cambria Math" panose="02040503050406030204" pitchFamily="18" charset="0"/>
                                            </a:rPr>
                                          </m:ctrlPr>
                                        </m:sSubSupPr>
                                        <m:e>
                                          <m:acc>
                                            <m:accPr>
                                              <m:chr m:val="̂"/>
                                              <m:ctrlPr>
                                                <a:rPr lang="es-CO" sz="1600" i="1">
                                                  <a:solidFill>
                                                    <a:schemeClr val="bg1"/>
                                                  </a:solidFill>
                                                  <a:latin typeface="Cambria Math" panose="02040503050406030204" pitchFamily="18" charset="0"/>
                                                </a:rPr>
                                              </m:ctrlPr>
                                            </m:accPr>
                                            <m:e>
                                              <m:r>
                                                <a:rPr lang="es-CO" sz="1600">
                                                  <a:solidFill>
                                                    <a:schemeClr val="bg1"/>
                                                  </a:solidFill>
                                                  <a:latin typeface="Cambria Math" panose="02040503050406030204" pitchFamily="18" charset="0"/>
                                                </a:rPr>
                                                <m:t>𝜎</m:t>
                                              </m:r>
                                            </m:e>
                                          </m:acc>
                                        </m:e>
                                        <m:sub>
                                          <m:r>
                                            <a:rPr lang="es-CO" sz="1600">
                                              <a:solidFill>
                                                <a:schemeClr val="bg1"/>
                                              </a:solidFill>
                                              <a:latin typeface="Cambria Math" panose="02040503050406030204" pitchFamily="18" charset="0"/>
                                            </a:rPr>
                                            <m:t>𝑖𝑡</m:t>
                                          </m:r>
                                        </m:sub>
                                        <m:sup>
                                          <m:r>
                                            <a:rPr lang="es-CO" sz="1600">
                                              <a:solidFill>
                                                <a:schemeClr val="bg1"/>
                                              </a:solidFill>
                                              <a:latin typeface="Cambria Math" panose="02040503050406030204" pitchFamily="18" charset="0"/>
                                            </a:rPr>
                                            <m:t>2</m:t>
                                          </m:r>
                                        </m:sup>
                                      </m:sSubSup>
                                    </m:e>
                                  </m:nary>
                                </m:e>
                              </m:d>
                            </m:e>
                          </m:nary>
                        </m:e>
                      </m:rad>
                    </m:oMath>
                  </m:oMathPara>
                </a14:m>
                <a:endParaRPr lang="es-CO" sz="1600" dirty="0">
                  <a:solidFill>
                    <a:schemeClr val="bg1"/>
                  </a:solidFill>
                </a:endParaRPr>
              </a:p>
            </p:txBody>
          </p:sp>
        </mc:Choice>
        <mc:Fallback xmlns="">
          <p:sp>
            <p:nvSpPr>
              <p:cNvPr id="13" name="Rectángulo: esquinas redondeadas 12" descr="Los índices económicos, pretenden proporcionar una visión de conjunto del mercado de títulos-valores y se utilizan como fuente de información fiable de la realidad bursátil. ">
                <a:extLst>
                  <a:ext uri="{FF2B5EF4-FFF2-40B4-BE49-F238E27FC236}">
                    <a16:creationId xmlns:a16="http://schemas.microsoft.com/office/drawing/2014/main" xmlns="" xmlns:a14="http://schemas.microsoft.com/office/drawing/2010/main" id="{01C450C4-E0B2-4A5E-BE0F-ABBEDC3494E7}"/>
                  </a:ext>
                </a:extLst>
              </p:cNvPr>
              <p:cNvSpPr>
                <a:spLocks noRot="1" noChangeAspect="1" noMove="1" noResize="1" noEditPoints="1" noAdjustHandles="1" noChangeArrowheads="1" noChangeShapeType="1" noTextEdit="1"/>
              </p:cNvSpPr>
              <p:nvPr/>
            </p:nvSpPr>
            <p:spPr>
              <a:xfrm>
                <a:off x="4271901" y="3458967"/>
                <a:ext cx="4215618" cy="2229730"/>
              </a:xfrm>
              <a:prstGeom prst="roundRect">
                <a:avLst/>
              </a:prstGeom>
              <a:blipFill rotWithShape="0">
                <a:blip r:embed="rId6"/>
                <a:stretch>
                  <a:fillRect/>
                </a:stretch>
              </a:blipFill>
              <a:effectLst>
                <a:innerShdw blurRad="63500" dist="50800" dir="10800000">
                  <a:prstClr val="black">
                    <a:alpha val="50000"/>
                  </a:prstClr>
                </a:innerShdw>
              </a:effectLst>
            </p:spPr>
            <p:txBody>
              <a:bodyPr/>
              <a:lstStyle/>
              <a:p>
                <a:r>
                  <a:rPr lang="es-CO">
                    <a:noFill/>
                  </a:rPr>
                  <a:t> </a:t>
                </a:r>
              </a:p>
            </p:txBody>
          </p:sp>
        </mc:Fallback>
      </mc:AlternateContent>
      <p:sp>
        <p:nvSpPr>
          <p:cNvPr id="39" name="Flecha: hacia abajo 38">
            <a:extLst>
              <a:ext uri="{FF2B5EF4-FFF2-40B4-BE49-F238E27FC236}">
                <a16:creationId xmlns:a16="http://schemas.microsoft.com/office/drawing/2014/main" id="{396BF64E-4B86-42B8-826B-463B6F3FE4E6}"/>
              </a:ext>
            </a:extLst>
          </p:cNvPr>
          <p:cNvSpPr/>
          <p:nvPr/>
        </p:nvSpPr>
        <p:spPr>
          <a:xfrm rot="3064369">
            <a:off x="9421207" y="3057832"/>
            <a:ext cx="349917" cy="1694853"/>
          </a:xfrm>
          <a:prstGeom prst="down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0" name="Flecha: hacia abajo 39">
            <a:extLst>
              <a:ext uri="{FF2B5EF4-FFF2-40B4-BE49-F238E27FC236}">
                <a16:creationId xmlns:a16="http://schemas.microsoft.com/office/drawing/2014/main" id="{1C23C1D4-267B-4209-B0C9-92090957D427}"/>
              </a:ext>
            </a:extLst>
          </p:cNvPr>
          <p:cNvSpPr/>
          <p:nvPr/>
        </p:nvSpPr>
        <p:spPr>
          <a:xfrm rot="16200000">
            <a:off x="4056093" y="1604296"/>
            <a:ext cx="283382" cy="564665"/>
          </a:xfrm>
          <a:prstGeom prst="down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1" name="Flecha: hacia abajo 40">
            <a:extLst>
              <a:ext uri="{FF2B5EF4-FFF2-40B4-BE49-F238E27FC236}">
                <a16:creationId xmlns:a16="http://schemas.microsoft.com/office/drawing/2014/main" id="{1CD41457-C2B6-45A6-855E-A095B364CC69}"/>
              </a:ext>
            </a:extLst>
          </p:cNvPr>
          <p:cNvSpPr/>
          <p:nvPr/>
        </p:nvSpPr>
        <p:spPr>
          <a:xfrm rot="16200000">
            <a:off x="7957497" y="1591855"/>
            <a:ext cx="283382" cy="564665"/>
          </a:xfrm>
          <a:prstGeom prst="down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319358225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fade">
                                      <p:cBhvr>
                                        <p:cTn id="12" dur="500"/>
                                        <p:tgtEl>
                                          <p:spTgt spid="4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fade">
                                      <p:cBhvr>
                                        <p:cTn id="22" dur="500"/>
                                        <p:tgtEl>
                                          <p:spTgt spid="4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fade">
                                      <p:cBhvr>
                                        <p:cTn id="32" dur="500"/>
                                        <p:tgtEl>
                                          <p:spTgt spid="3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3" grpId="0" animBg="1"/>
      <p:bldP spid="39" grpId="0" animBg="1"/>
      <p:bldP spid="40" grpId="0" animBg="1"/>
      <p:bldP spid="4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a:extLst>
              <a:ext uri="{FF2B5EF4-FFF2-40B4-BE49-F238E27FC236}">
                <a16:creationId xmlns:a16="http://schemas.microsoft.com/office/drawing/2014/main" id="{0C65ECB7-AE27-4D64-8D6A-9CEEE900E2B2}"/>
              </a:ext>
            </a:extLst>
          </p:cNvPr>
          <p:cNvSpPr>
            <a:spLocks noGrp="1"/>
          </p:cNvSpPr>
          <p:nvPr>
            <p:ph type="title"/>
          </p:nvPr>
        </p:nvSpPr>
        <p:spPr>
          <a:xfrm>
            <a:off x="838200" y="211014"/>
            <a:ext cx="10515600" cy="604912"/>
          </a:xfrm>
        </p:spPr>
        <p:txBody>
          <a:bodyPr>
            <a:noAutofit/>
          </a:bodyPr>
          <a:lstStyle/>
          <a:p>
            <a:pPr algn="ctr"/>
            <a:r>
              <a:rPr lang="es-CO" sz="3200" b="1" dirty="0">
                <a:solidFill>
                  <a:schemeClr val="bg1"/>
                </a:solidFill>
              </a:rPr>
              <a:t>ANALISIS DE RESULTADOS</a:t>
            </a:r>
            <a:br>
              <a:rPr lang="es-CO" sz="3200" dirty="0">
                <a:solidFill>
                  <a:schemeClr val="bg1"/>
                </a:solidFill>
              </a:rPr>
            </a:br>
            <a:endParaRPr lang="es-CO" sz="3200" dirty="0">
              <a:solidFill>
                <a:schemeClr val="bg1"/>
              </a:solidFill>
            </a:endParaRPr>
          </a:p>
        </p:txBody>
      </p:sp>
      <p:pic>
        <p:nvPicPr>
          <p:cNvPr id="18" name="Imagen 17">
            <a:extLst>
              <a:ext uri="{FF2B5EF4-FFF2-40B4-BE49-F238E27FC236}">
                <a16:creationId xmlns:a16="http://schemas.microsoft.com/office/drawing/2014/main" id="{A81925EA-17B4-410C-A0CE-3B0D1440B455}"/>
              </a:ext>
            </a:extLst>
          </p:cNvPr>
          <p:cNvPicPr/>
          <p:nvPr/>
        </p:nvPicPr>
        <p:blipFill rotWithShape="1">
          <a:blip r:embed="rId2"/>
          <a:srcRect t="6115" b="6383"/>
          <a:stretch/>
        </p:blipFill>
        <p:spPr bwMode="auto">
          <a:xfrm>
            <a:off x="1847557" y="815926"/>
            <a:ext cx="8496886" cy="2419643"/>
          </a:xfrm>
          <a:prstGeom prst="roundRect">
            <a:avLst>
              <a:gd name="adj" fmla="val 8594"/>
            </a:avLst>
          </a:prstGeom>
          <a:solidFill>
            <a:srgbClr val="FFFFFF">
              <a:shade val="85000"/>
            </a:srgbClr>
          </a:solidFill>
          <a:ln>
            <a:noFill/>
          </a:ln>
          <a:effectLst/>
          <a:extLst>
            <a:ext uri="{53640926-AAD7-44D8-BBD7-CCE9431645EC}">
              <a14:shadowObscured xmlns:a14="http://schemas.microsoft.com/office/drawing/2010/main"/>
            </a:ext>
          </a:extLst>
        </p:spPr>
      </p:pic>
      <mc:AlternateContent xmlns:mc="http://schemas.openxmlformats.org/markup-compatibility/2006" xmlns:a14="http://schemas.microsoft.com/office/drawing/2010/main">
        <mc:Choice Requires="a14">
          <p:sp>
            <p:nvSpPr>
              <p:cNvPr id="19" name="Rectángulo: esquinas redondeadas 18" descr="Los índices económicos, pretenden proporcionar una visión de conjunto del mercado de títulos-valores y se utilizan como fuente de información fiable de la realidad bursátil. ">
                <a:extLst>
                  <a:ext uri="{FF2B5EF4-FFF2-40B4-BE49-F238E27FC236}">
                    <a16:creationId xmlns:a16="http://schemas.microsoft.com/office/drawing/2014/main" id="{3326D9F8-DC5C-4000-8A74-B18288DD3862}"/>
                  </a:ext>
                </a:extLst>
              </p:cNvPr>
              <p:cNvSpPr/>
              <p:nvPr/>
            </p:nvSpPr>
            <p:spPr>
              <a:xfrm>
                <a:off x="838200" y="3429001"/>
                <a:ext cx="4825219" cy="2324686"/>
              </a:xfrm>
              <a:prstGeom prst="roundRect">
                <a:avLst/>
              </a:prstGeom>
              <a:solidFill>
                <a:srgbClr val="00007E"/>
              </a:solidFill>
              <a:effectLst>
                <a:innerShdw blurRad="63500" dist="50800" dir="10800000">
                  <a:prstClr val="black">
                    <a:alpha val="50000"/>
                  </a:prstClr>
                </a:innerShdw>
              </a:effectLst>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r>
                  <a:rPr lang="es-CO" sz="2000" dirty="0">
                    <a:solidFill>
                      <a:schemeClr val="bg1"/>
                    </a:solidFill>
                  </a:rPr>
                  <a:t>Índice COLCAP vs Índice S&amp;P 500</a:t>
                </a:r>
              </a:p>
              <a:p>
                <a:pPr algn="just"/>
                <a:endParaRPr lang="es-CO" sz="2000" dirty="0">
                  <a:solidFill>
                    <a:schemeClr val="bg1"/>
                  </a:solidFill>
                </a:endParaRPr>
              </a:p>
              <a:p>
                <a:pPr algn="just"/>
                <a14:m>
                  <m:oMath xmlns:m="http://schemas.openxmlformats.org/officeDocument/2006/math">
                    <m:r>
                      <a:rPr lang="es-CO" sz="2000">
                        <a:solidFill>
                          <a:schemeClr val="bg1"/>
                        </a:solidFill>
                        <a:latin typeface="Cambria Math" panose="02040503050406030204" pitchFamily="18" charset="0"/>
                      </a:rPr>
                      <m:t>𝐽</m:t>
                    </m:r>
                    <m:r>
                      <a:rPr lang="es-CO" sz="2000">
                        <a:solidFill>
                          <a:schemeClr val="bg1"/>
                        </a:solidFill>
                        <a:latin typeface="Cambria Math" panose="02040503050406030204" pitchFamily="18" charset="0"/>
                      </a:rPr>
                      <m:t>=</m:t>
                    </m:r>
                    <m:f>
                      <m:fPr>
                        <m:ctrlPr>
                          <a:rPr lang="es-CO" sz="2000" i="1">
                            <a:solidFill>
                              <a:schemeClr val="bg1"/>
                            </a:solidFill>
                            <a:latin typeface="Cambria Math" panose="02040503050406030204" pitchFamily="18" charset="0"/>
                          </a:rPr>
                        </m:ctrlPr>
                      </m:fPr>
                      <m:num>
                        <m:r>
                          <a:rPr lang="es-CO" sz="2000">
                            <a:solidFill>
                              <a:schemeClr val="bg1"/>
                            </a:solidFill>
                            <a:latin typeface="Cambria Math" panose="02040503050406030204" pitchFamily="18" charset="0"/>
                          </a:rPr>
                          <m:t>−5.0704</m:t>
                        </m:r>
                      </m:num>
                      <m:den>
                        <m:rad>
                          <m:radPr>
                            <m:degHide m:val="on"/>
                            <m:ctrlPr>
                              <a:rPr lang="es-CO" sz="2000" i="1">
                                <a:solidFill>
                                  <a:schemeClr val="bg1"/>
                                </a:solidFill>
                                <a:latin typeface="Cambria Math" panose="02040503050406030204" pitchFamily="18" charset="0"/>
                              </a:rPr>
                            </m:ctrlPr>
                          </m:radPr>
                          <m:deg/>
                          <m:e>
                            <m:r>
                              <a:rPr lang="es-CO" sz="2000">
                                <a:solidFill>
                                  <a:schemeClr val="bg1"/>
                                </a:solidFill>
                                <a:latin typeface="Cambria Math" panose="02040503050406030204" pitchFamily="18" charset="0"/>
                              </a:rPr>
                              <m:t>1.2705</m:t>
                            </m:r>
                          </m:e>
                        </m:rad>
                      </m:den>
                    </m:f>
                    <m:r>
                      <a:rPr lang="es-CO" sz="2000">
                        <a:solidFill>
                          <a:schemeClr val="bg1"/>
                        </a:solidFill>
                        <a:latin typeface="Cambria Math" panose="02040503050406030204" pitchFamily="18" charset="0"/>
                      </a:rPr>
                      <m:t>=−4.4984</m:t>
                    </m:r>
                  </m:oMath>
                </a14:m>
                <a:r>
                  <a:rPr lang="es-CO" sz="2000" dirty="0">
                    <a:solidFill>
                      <a:schemeClr val="bg1"/>
                    </a:solidFill>
                  </a:rPr>
                  <a:t>  </a:t>
                </a:r>
              </a:p>
              <a:p>
                <a:pPr algn="just"/>
                <a:endParaRPr lang="es-CO" sz="2000" dirty="0">
                  <a:solidFill>
                    <a:schemeClr val="bg1"/>
                  </a:solidFill>
                </a:endParaRPr>
              </a:p>
              <a:p>
                <a:pPr algn="just"/>
                <a:r>
                  <a:rPr lang="es-CO" sz="2000" dirty="0">
                    <a:solidFill>
                      <a:schemeClr val="bg1"/>
                    </a:solidFill>
                  </a:rPr>
                  <a:t>Ho: AR = 0</a:t>
                </a:r>
              </a:p>
              <a:p>
                <a:pPr algn="just"/>
                <a:r>
                  <a:rPr lang="es-CO" sz="2000" dirty="0">
                    <a:solidFill>
                      <a:schemeClr val="bg1"/>
                    </a:solidFill>
                  </a:rPr>
                  <a:t>Ha: AR ≠ 0</a:t>
                </a:r>
              </a:p>
            </p:txBody>
          </p:sp>
        </mc:Choice>
        <mc:Fallback xmlns="">
          <p:sp>
            <p:nvSpPr>
              <p:cNvPr id="19" name="Rectángulo: esquinas redondeadas 18" descr="Los índices económicos, pretenden proporcionar una visión de conjunto del mercado de títulos-valores y se utilizan como fuente de información fiable de la realidad bursátil. ">
                <a:extLst>
                  <a:ext uri="{FF2B5EF4-FFF2-40B4-BE49-F238E27FC236}">
                    <a16:creationId xmlns:a16="http://schemas.microsoft.com/office/drawing/2014/main" id="{3326D9F8-DC5C-4000-8A74-B18288DD3862}"/>
                  </a:ext>
                </a:extLst>
              </p:cNvPr>
              <p:cNvSpPr>
                <a:spLocks noRot="1" noChangeAspect="1" noMove="1" noResize="1" noEditPoints="1" noAdjustHandles="1" noChangeArrowheads="1" noChangeShapeType="1" noTextEdit="1"/>
              </p:cNvSpPr>
              <p:nvPr/>
            </p:nvSpPr>
            <p:spPr>
              <a:xfrm>
                <a:off x="838200" y="3429001"/>
                <a:ext cx="4825219" cy="2324686"/>
              </a:xfrm>
              <a:prstGeom prst="roundRect">
                <a:avLst/>
              </a:prstGeom>
              <a:blipFill>
                <a:blip r:embed="rId3"/>
                <a:stretch>
                  <a:fillRect/>
                </a:stretch>
              </a:blipFill>
              <a:effectLst>
                <a:innerShdw blurRad="63500" dist="50800" dir="10800000">
                  <a:prstClr val="black">
                    <a:alpha val="50000"/>
                  </a:prstClr>
                </a:innerShdw>
              </a:effectLst>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20" name="Rectángulo: esquinas redondeadas 19" descr="Los índices económicos, pretenden proporcionar una visión de conjunto del mercado de títulos-valores y se utilizan como fuente de información fiable de la realidad bursátil. ">
                <a:extLst>
                  <a:ext uri="{FF2B5EF4-FFF2-40B4-BE49-F238E27FC236}">
                    <a16:creationId xmlns:a16="http://schemas.microsoft.com/office/drawing/2014/main" id="{6321637D-734F-4305-BA75-22098D480442}"/>
                  </a:ext>
                </a:extLst>
              </p:cNvPr>
              <p:cNvSpPr/>
              <p:nvPr/>
            </p:nvSpPr>
            <p:spPr>
              <a:xfrm>
                <a:off x="6528581" y="3429001"/>
                <a:ext cx="4825219" cy="2324686"/>
              </a:xfrm>
              <a:prstGeom prst="roundRect">
                <a:avLst/>
              </a:prstGeom>
              <a:solidFill>
                <a:srgbClr val="00007E"/>
              </a:solidFill>
              <a:effectLst>
                <a:innerShdw blurRad="63500" dist="50800" dir="10800000">
                  <a:prstClr val="black">
                    <a:alpha val="50000"/>
                  </a:prstClr>
                </a:innerShdw>
              </a:effectLst>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r>
                  <a:rPr lang="es-CO" sz="2000" dirty="0">
                    <a:solidFill>
                      <a:schemeClr val="bg1"/>
                    </a:solidFill>
                  </a:rPr>
                  <a:t>24 acciones que componen la canasta del índice</a:t>
                </a:r>
              </a:p>
              <a:p>
                <a:pPr algn="just"/>
                <a14:m>
                  <m:oMathPara xmlns:m="http://schemas.openxmlformats.org/officeDocument/2006/math">
                    <m:oMathParaPr>
                      <m:jc m:val="centerGroup"/>
                    </m:oMathParaPr>
                    <m:oMath xmlns:m="http://schemas.openxmlformats.org/officeDocument/2006/math">
                      <m:f>
                        <m:fPr>
                          <m:ctrlPr>
                            <a:rPr lang="es-CO" sz="2000" i="1">
                              <a:solidFill>
                                <a:schemeClr val="bg1"/>
                              </a:solidFill>
                              <a:latin typeface="Cambria Math" panose="02040503050406030204" pitchFamily="18" charset="0"/>
                            </a:rPr>
                          </m:ctrlPr>
                        </m:fPr>
                        <m:num>
                          <m:r>
                            <a:rPr lang="es-CO" sz="2000">
                              <a:solidFill>
                                <a:schemeClr val="bg1"/>
                              </a:solidFill>
                              <a:latin typeface="Cambria Math" panose="02040503050406030204" pitchFamily="18" charset="0"/>
                            </a:rPr>
                            <m:t>−0.9413</m:t>
                          </m:r>
                        </m:num>
                        <m:den>
                          <m:rad>
                            <m:radPr>
                              <m:degHide m:val="on"/>
                              <m:ctrlPr>
                                <a:rPr lang="es-CO" sz="2000" i="1">
                                  <a:solidFill>
                                    <a:schemeClr val="bg1"/>
                                  </a:solidFill>
                                  <a:latin typeface="Cambria Math" panose="02040503050406030204" pitchFamily="18" charset="0"/>
                                </a:rPr>
                              </m:ctrlPr>
                            </m:radPr>
                            <m:deg/>
                            <m:e>
                              <m:f>
                                <m:fPr>
                                  <m:ctrlPr>
                                    <a:rPr lang="es-CO" sz="2000" i="1">
                                      <a:solidFill>
                                        <a:schemeClr val="bg1"/>
                                      </a:solidFill>
                                      <a:latin typeface="Cambria Math" panose="02040503050406030204" pitchFamily="18" charset="0"/>
                                    </a:rPr>
                                  </m:ctrlPr>
                                </m:fPr>
                                <m:num>
                                  <m:r>
                                    <a:rPr lang="es-CO" sz="2000">
                                      <a:solidFill>
                                        <a:schemeClr val="bg1"/>
                                      </a:solidFill>
                                      <a:latin typeface="Cambria Math" panose="02040503050406030204" pitchFamily="18" charset="0"/>
                                    </a:rPr>
                                    <m:t>1</m:t>
                                  </m:r>
                                </m:num>
                                <m:den>
                                  <m:sSup>
                                    <m:sSupPr>
                                      <m:ctrlPr>
                                        <a:rPr lang="es-CO" sz="2000" i="1">
                                          <a:solidFill>
                                            <a:schemeClr val="bg1"/>
                                          </a:solidFill>
                                          <a:latin typeface="Cambria Math" panose="02040503050406030204" pitchFamily="18" charset="0"/>
                                        </a:rPr>
                                      </m:ctrlPr>
                                    </m:sSupPr>
                                    <m:e>
                                      <m:r>
                                        <a:rPr lang="es-CO" sz="2000">
                                          <a:solidFill>
                                            <a:schemeClr val="bg1"/>
                                          </a:solidFill>
                                          <a:latin typeface="Cambria Math" panose="02040503050406030204" pitchFamily="18" charset="0"/>
                                        </a:rPr>
                                        <m:t>24</m:t>
                                      </m:r>
                                    </m:e>
                                    <m:sup>
                                      <m:r>
                                        <a:rPr lang="es-CO" sz="2000">
                                          <a:solidFill>
                                            <a:schemeClr val="bg1"/>
                                          </a:solidFill>
                                          <a:latin typeface="Cambria Math" panose="02040503050406030204" pitchFamily="18" charset="0"/>
                                        </a:rPr>
                                        <m:t>2</m:t>
                                      </m:r>
                                    </m:sup>
                                  </m:sSup>
                                </m:den>
                              </m:f>
                              <m:r>
                                <a:rPr lang="es-CO" sz="2000">
                                  <a:solidFill>
                                    <a:schemeClr val="bg1"/>
                                  </a:solidFill>
                                  <a:latin typeface="Cambria Math" panose="02040503050406030204" pitchFamily="18" charset="0"/>
                                </a:rPr>
                                <m:t>∗115.109</m:t>
                              </m:r>
                            </m:e>
                          </m:rad>
                        </m:den>
                      </m:f>
                      <m:r>
                        <a:rPr lang="es-CO" sz="2000">
                          <a:solidFill>
                            <a:schemeClr val="bg1"/>
                          </a:solidFill>
                          <a:latin typeface="Cambria Math" panose="02040503050406030204" pitchFamily="18" charset="0"/>
                        </a:rPr>
                        <m:t>=−2.1057</m:t>
                      </m:r>
                    </m:oMath>
                  </m:oMathPara>
                </a14:m>
                <a:endParaRPr lang="es-CO" sz="2000" dirty="0">
                  <a:solidFill>
                    <a:schemeClr val="bg1"/>
                  </a:solidFill>
                </a:endParaRPr>
              </a:p>
              <a:p>
                <a:pPr algn="just"/>
                <a:r>
                  <a:rPr lang="es-CO" sz="2000" dirty="0">
                    <a:solidFill>
                      <a:schemeClr val="bg1"/>
                    </a:solidFill>
                  </a:rPr>
                  <a:t>Ho: AR = 0</a:t>
                </a:r>
              </a:p>
              <a:p>
                <a:pPr algn="just"/>
                <a:r>
                  <a:rPr lang="es-CO" sz="2000" dirty="0">
                    <a:solidFill>
                      <a:schemeClr val="bg1"/>
                    </a:solidFill>
                  </a:rPr>
                  <a:t>Ha: AR ≠ 0</a:t>
                </a:r>
              </a:p>
            </p:txBody>
          </p:sp>
        </mc:Choice>
        <mc:Fallback xmlns="">
          <p:sp>
            <p:nvSpPr>
              <p:cNvPr id="20" name="Rectángulo: esquinas redondeadas 19" descr="Los índices económicos, pretenden proporcionar una visión de conjunto del mercado de títulos-valores y se utilizan como fuente de información fiable de la realidad bursátil. ">
                <a:extLst>
                  <a:ext uri="{FF2B5EF4-FFF2-40B4-BE49-F238E27FC236}">
                    <a16:creationId xmlns:a16="http://schemas.microsoft.com/office/drawing/2014/main" id="{6321637D-734F-4305-BA75-22098D480442}"/>
                  </a:ext>
                </a:extLst>
              </p:cNvPr>
              <p:cNvSpPr>
                <a:spLocks noRot="1" noChangeAspect="1" noMove="1" noResize="1" noEditPoints="1" noAdjustHandles="1" noChangeArrowheads="1" noChangeShapeType="1" noTextEdit="1"/>
              </p:cNvSpPr>
              <p:nvPr/>
            </p:nvSpPr>
            <p:spPr>
              <a:xfrm>
                <a:off x="6528581" y="3429001"/>
                <a:ext cx="4825219" cy="2324686"/>
              </a:xfrm>
              <a:prstGeom prst="roundRect">
                <a:avLst/>
              </a:prstGeom>
              <a:blipFill>
                <a:blip r:embed="rId4"/>
                <a:stretch>
                  <a:fillRect b="-2577"/>
                </a:stretch>
              </a:blipFill>
              <a:effectLst>
                <a:innerShdw blurRad="63500" dist="50800" dir="10800000">
                  <a:prstClr val="black">
                    <a:alpha val="50000"/>
                  </a:prstClr>
                </a:innerShdw>
              </a:effectLst>
            </p:spPr>
            <p:txBody>
              <a:bodyPr/>
              <a:lstStyle/>
              <a:p>
                <a:r>
                  <a:rPr lang="es-CO">
                    <a:noFill/>
                  </a:rPr>
                  <a:t> </a:t>
                </a:r>
              </a:p>
            </p:txBody>
          </p:sp>
        </mc:Fallback>
      </mc:AlternateContent>
    </p:spTree>
    <p:extLst>
      <p:ext uri="{BB962C8B-B14F-4D97-AF65-F5344CB8AC3E}">
        <p14:creationId xmlns:p14="http://schemas.microsoft.com/office/powerpoint/2010/main" val="1517427488"/>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áfico 3">
            <a:extLst>
              <a:ext uri="{FF2B5EF4-FFF2-40B4-BE49-F238E27FC236}">
                <a16:creationId xmlns:a16="http://schemas.microsoft.com/office/drawing/2014/main" id="{44F0D349-6880-4B44-8023-6CDA238BC4AA}"/>
              </a:ext>
            </a:extLst>
          </p:cNvPr>
          <p:cNvGraphicFramePr/>
          <p:nvPr>
            <p:extLst>
              <p:ext uri="{D42A27DB-BD31-4B8C-83A1-F6EECF244321}">
                <p14:modId xmlns:p14="http://schemas.microsoft.com/office/powerpoint/2010/main" val="3823864955"/>
              </p:ext>
            </p:extLst>
          </p:nvPr>
        </p:nvGraphicFramePr>
        <p:xfrm>
          <a:off x="1372280" y="756745"/>
          <a:ext cx="9447440" cy="3594537"/>
        </p:xfrm>
        <a:graphic>
          <a:graphicData uri="http://schemas.openxmlformats.org/drawingml/2006/chart">
            <c:chart xmlns:c="http://schemas.openxmlformats.org/drawingml/2006/chart" xmlns:r="http://schemas.openxmlformats.org/officeDocument/2006/relationships" r:id="rId2"/>
          </a:graphicData>
        </a:graphic>
      </p:graphicFrame>
      <mc:AlternateContent xmlns:mc="http://schemas.openxmlformats.org/markup-compatibility/2006" xmlns:a14="http://schemas.microsoft.com/office/drawing/2010/main">
        <mc:Choice Requires="a14">
          <p:sp>
            <p:nvSpPr>
              <p:cNvPr id="5" name="Rectángulo 4">
                <a:extLst>
                  <a:ext uri="{FF2B5EF4-FFF2-40B4-BE49-F238E27FC236}">
                    <a16:creationId xmlns:a16="http://schemas.microsoft.com/office/drawing/2014/main" id="{8B34284F-C0AD-4A00-9059-14F1E6F9BE88}"/>
                  </a:ext>
                </a:extLst>
              </p:cNvPr>
              <p:cNvSpPr/>
              <p:nvPr/>
            </p:nvSpPr>
            <p:spPr>
              <a:xfrm>
                <a:off x="549728" y="4362793"/>
                <a:ext cx="11092543" cy="1200329"/>
              </a:xfrm>
              <a:prstGeom prst="rect">
                <a:avLst/>
              </a:prstGeom>
            </p:spPr>
            <p:txBody>
              <a:bodyPr wrap="square">
                <a:spAutoFit/>
              </a:bodyPr>
              <a:lstStyle/>
              <a:p>
                <a:pPr algn="just"/>
                <a:r>
                  <a:rPr lang="es-CO" sz="2400" dirty="0">
                    <a:solidFill>
                      <a:schemeClr val="bg1"/>
                    </a:solidFill>
                    <a:ea typeface="Calibri" panose="020F0502020204030204" pitchFamily="34" charset="0"/>
                  </a:rPr>
                  <a:t>La volatilidad antes del evento </a:t>
                </a:r>
                <a14:m>
                  <m:oMath xmlns:m="http://schemas.openxmlformats.org/officeDocument/2006/math">
                    <m:r>
                      <a:rPr lang="es-CO" sz="2400"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s-CO" sz="2400" i="1">
                        <a:solidFill>
                          <a:schemeClr val="bg1"/>
                        </a:solidFill>
                        <a:latin typeface="Cambria Math" panose="02040503050406030204" pitchFamily="18" charset="0"/>
                        <a:ea typeface="Calibri" panose="020F0502020204030204" pitchFamily="34" charset="0"/>
                        <a:cs typeface="Times New Roman" panose="02020603050405020304" pitchFamily="18" charset="0"/>
                      </a:rPr>
                      <m:t>𝑡</m:t>
                    </m:r>
                    <m:r>
                      <a:rPr lang="es-CO" sz="2400" i="1">
                        <a:solidFill>
                          <a:schemeClr val="bg1"/>
                        </a:solidFill>
                        <a:latin typeface="Cambria Math" panose="02040503050406030204" pitchFamily="18" charset="0"/>
                        <a:ea typeface="Calibri" panose="020F0502020204030204" pitchFamily="34" charset="0"/>
                        <a:cs typeface="Times New Roman" panose="02020603050405020304" pitchFamily="18" charset="0"/>
                      </a:rPr>
                      <m:t>=−15 </m:t>
                    </m:r>
                    <m:r>
                      <a:rPr lang="es-CO" sz="2400" i="1">
                        <a:solidFill>
                          <a:schemeClr val="bg1"/>
                        </a:solidFill>
                        <a:latin typeface="Cambria Math" panose="02040503050406030204" pitchFamily="18" charset="0"/>
                        <a:ea typeface="Calibri" panose="020F0502020204030204" pitchFamily="34" charset="0"/>
                        <a:cs typeface="Times New Roman" panose="02020603050405020304" pitchFamily="18" charset="0"/>
                      </a:rPr>
                      <m:t>𝑦</m:t>
                    </m:r>
                    <m:r>
                      <a:rPr lang="es-CO" sz="2400" i="1">
                        <a:solidFill>
                          <a:schemeClr val="bg1"/>
                        </a:solidFill>
                        <a:latin typeface="Cambria Math" panose="02040503050406030204" pitchFamily="18" charset="0"/>
                        <a:ea typeface="Calibri" panose="020F0502020204030204" pitchFamily="34" charset="0"/>
                        <a:cs typeface="Times New Roman" panose="02020603050405020304" pitchFamily="18" charset="0"/>
                      </a:rPr>
                      <m:t> </m:t>
                    </m:r>
                    <m:r>
                      <a:rPr lang="es-CO" sz="2400" i="1">
                        <a:solidFill>
                          <a:schemeClr val="bg1"/>
                        </a:solidFill>
                        <a:latin typeface="Cambria Math" panose="02040503050406030204" pitchFamily="18" charset="0"/>
                        <a:ea typeface="Calibri" panose="020F0502020204030204" pitchFamily="34" charset="0"/>
                        <a:cs typeface="Times New Roman" panose="02020603050405020304" pitchFamily="18" charset="0"/>
                      </a:rPr>
                      <m:t>𝑡</m:t>
                    </m:r>
                    <m:r>
                      <a:rPr lang="es-CO" sz="2400" i="1">
                        <a:solidFill>
                          <a:schemeClr val="bg1"/>
                        </a:solidFill>
                        <a:latin typeface="Cambria Math" panose="02040503050406030204" pitchFamily="18" charset="0"/>
                        <a:ea typeface="Calibri" panose="020F0502020204030204" pitchFamily="34" charset="0"/>
                        <a:cs typeface="Times New Roman" panose="02020603050405020304" pitchFamily="18" charset="0"/>
                      </a:rPr>
                      <m:t>=0)</m:t>
                    </m:r>
                  </m:oMath>
                </a14:m>
                <a:r>
                  <a:rPr lang="es-CO" sz="2400" dirty="0">
                    <a:solidFill>
                      <a:schemeClr val="bg1"/>
                    </a:solidFill>
                    <a:ea typeface="Calibri" panose="020F0502020204030204" pitchFamily="34" charset="0"/>
                  </a:rPr>
                  <a:t> presenta periodos con mayor frecuencia en la volatilidad, pero después del cuarto día después del evento </a:t>
                </a:r>
                <a14:m>
                  <m:oMath xmlns:m="http://schemas.openxmlformats.org/officeDocument/2006/math">
                    <m:r>
                      <a:rPr lang="es-CO" sz="2400"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s-CO" sz="2400" i="1">
                        <a:solidFill>
                          <a:schemeClr val="bg1"/>
                        </a:solidFill>
                        <a:latin typeface="Cambria Math" panose="02040503050406030204" pitchFamily="18" charset="0"/>
                        <a:ea typeface="Calibri" panose="020F0502020204030204" pitchFamily="34" charset="0"/>
                        <a:cs typeface="Times New Roman" panose="02020603050405020304" pitchFamily="18" charset="0"/>
                      </a:rPr>
                      <m:t>𝑡</m:t>
                    </m:r>
                    <m:r>
                      <a:rPr lang="es-CO" sz="2400" i="1">
                        <a:solidFill>
                          <a:schemeClr val="bg1"/>
                        </a:solidFill>
                        <a:latin typeface="Cambria Math" panose="02040503050406030204" pitchFamily="18" charset="0"/>
                        <a:ea typeface="Calibri" panose="020F0502020204030204" pitchFamily="34" charset="0"/>
                        <a:cs typeface="Times New Roman" panose="02020603050405020304" pitchFamily="18" charset="0"/>
                      </a:rPr>
                      <m:t>=4) </m:t>
                    </m:r>
                  </m:oMath>
                </a14:m>
                <a:r>
                  <a:rPr lang="es-CO" sz="2400" dirty="0">
                    <a:solidFill>
                      <a:schemeClr val="bg1"/>
                    </a:solidFill>
                    <a:ea typeface="Calibri" panose="020F0502020204030204" pitchFamily="34" charset="0"/>
                  </a:rPr>
                  <a:t>la volatilidad tiende a disminuir</a:t>
                </a:r>
                <a:endParaRPr lang="es-CO" sz="2400" dirty="0">
                  <a:solidFill>
                    <a:schemeClr val="bg1"/>
                  </a:solidFill>
                </a:endParaRPr>
              </a:p>
            </p:txBody>
          </p:sp>
        </mc:Choice>
        <mc:Fallback xmlns="">
          <p:sp>
            <p:nvSpPr>
              <p:cNvPr id="5" name="Rectángulo 4">
                <a:extLst>
                  <a:ext uri="{FF2B5EF4-FFF2-40B4-BE49-F238E27FC236}">
                    <a16:creationId xmlns:a16="http://schemas.microsoft.com/office/drawing/2014/main" xmlns="" xmlns:a14="http://schemas.microsoft.com/office/drawing/2010/main" id="{8B34284F-C0AD-4A00-9059-14F1E6F9BE88}"/>
                  </a:ext>
                </a:extLst>
              </p:cNvPr>
              <p:cNvSpPr>
                <a:spLocks noRot="1" noChangeAspect="1" noMove="1" noResize="1" noEditPoints="1" noAdjustHandles="1" noChangeArrowheads="1" noChangeShapeType="1" noTextEdit="1"/>
              </p:cNvSpPr>
              <p:nvPr/>
            </p:nvSpPr>
            <p:spPr>
              <a:xfrm>
                <a:off x="549728" y="4362793"/>
                <a:ext cx="11092543" cy="1200329"/>
              </a:xfrm>
              <a:prstGeom prst="rect">
                <a:avLst/>
              </a:prstGeom>
              <a:blipFill rotWithShape="0">
                <a:blip r:embed="rId3"/>
                <a:stretch>
                  <a:fillRect l="-824" t="-4061" r="-879" b="-10660"/>
                </a:stretch>
              </a:blipFill>
            </p:spPr>
            <p:txBody>
              <a:bodyPr/>
              <a:lstStyle/>
              <a:p>
                <a:r>
                  <a:rPr lang="es-CO">
                    <a:noFill/>
                  </a:rPr>
                  <a:t> </a:t>
                </a:r>
              </a:p>
            </p:txBody>
          </p:sp>
        </mc:Fallback>
      </mc:AlternateContent>
      <p:sp>
        <p:nvSpPr>
          <p:cNvPr id="6" name="Título 1">
            <a:extLst>
              <a:ext uri="{FF2B5EF4-FFF2-40B4-BE49-F238E27FC236}">
                <a16:creationId xmlns:a16="http://schemas.microsoft.com/office/drawing/2014/main" id="{F93A88F5-B623-4BA8-9E31-25C95F4D6FC7}"/>
              </a:ext>
            </a:extLst>
          </p:cNvPr>
          <p:cNvSpPr>
            <a:spLocks noGrp="1"/>
          </p:cNvSpPr>
          <p:nvPr>
            <p:ph type="title"/>
          </p:nvPr>
        </p:nvSpPr>
        <p:spPr>
          <a:xfrm>
            <a:off x="838200" y="211014"/>
            <a:ext cx="10515600" cy="604912"/>
          </a:xfrm>
        </p:spPr>
        <p:txBody>
          <a:bodyPr>
            <a:noAutofit/>
          </a:bodyPr>
          <a:lstStyle/>
          <a:p>
            <a:pPr algn="ctr"/>
            <a:r>
              <a:rPr lang="es-CO" sz="3200" b="1" dirty="0">
                <a:solidFill>
                  <a:schemeClr val="bg1"/>
                </a:solidFill>
              </a:rPr>
              <a:t>ANÁLISIS DE RESULTADOS</a:t>
            </a:r>
            <a:br>
              <a:rPr lang="es-CO" sz="3200" b="1" dirty="0">
                <a:solidFill>
                  <a:schemeClr val="bg1"/>
                </a:solidFill>
              </a:rPr>
            </a:br>
            <a:endParaRPr lang="es-CO" sz="3200" b="1" dirty="0">
              <a:solidFill>
                <a:schemeClr val="bg1"/>
              </a:solidFill>
            </a:endParaRPr>
          </a:p>
        </p:txBody>
      </p:sp>
    </p:spTree>
    <p:extLst>
      <p:ext uri="{BB962C8B-B14F-4D97-AF65-F5344CB8AC3E}">
        <p14:creationId xmlns:p14="http://schemas.microsoft.com/office/powerpoint/2010/main" val="356639563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F93A88F5-B623-4BA8-9E31-25C95F4D6FC7}"/>
              </a:ext>
            </a:extLst>
          </p:cNvPr>
          <p:cNvSpPr>
            <a:spLocks noGrp="1"/>
          </p:cNvSpPr>
          <p:nvPr>
            <p:ph type="title"/>
          </p:nvPr>
        </p:nvSpPr>
        <p:spPr>
          <a:xfrm>
            <a:off x="838200" y="211014"/>
            <a:ext cx="10515600" cy="604912"/>
          </a:xfrm>
        </p:spPr>
        <p:txBody>
          <a:bodyPr>
            <a:noAutofit/>
          </a:bodyPr>
          <a:lstStyle/>
          <a:p>
            <a:pPr algn="ctr"/>
            <a:r>
              <a:rPr lang="es-CO" sz="3200" b="1" dirty="0">
                <a:solidFill>
                  <a:schemeClr val="bg1"/>
                </a:solidFill>
              </a:rPr>
              <a:t>ANÁLISIS DE RESULTADOS</a:t>
            </a:r>
            <a:br>
              <a:rPr lang="es-CO" sz="3200" b="1" dirty="0">
                <a:solidFill>
                  <a:schemeClr val="bg1"/>
                </a:solidFill>
              </a:rPr>
            </a:br>
            <a:endParaRPr lang="es-CO" sz="3200" b="1" dirty="0">
              <a:solidFill>
                <a:schemeClr val="bg1"/>
              </a:solidFill>
            </a:endParaRPr>
          </a:p>
        </p:txBody>
      </p:sp>
      <p:pic>
        <p:nvPicPr>
          <p:cNvPr id="7" name="Imagen 6">
            <a:extLst>
              <a:ext uri="{FF2B5EF4-FFF2-40B4-BE49-F238E27FC236}">
                <a16:creationId xmlns:a16="http://schemas.microsoft.com/office/drawing/2014/main" id="{2AC8FFE6-EBFE-4527-A818-26E4A1BD6217}"/>
              </a:ext>
            </a:extLst>
          </p:cNvPr>
          <p:cNvPicPr/>
          <p:nvPr/>
        </p:nvPicPr>
        <p:blipFill>
          <a:blip r:embed="rId2"/>
          <a:stretch>
            <a:fillRect/>
          </a:stretch>
        </p:blipFill>
        <p:spPr>
          <a:xfrm>
            <a:off x="175260" y="815926"/>
            <a:ext cx="6751320" cy="481291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Rectángulo 1">
            <a:extLst>
              <a:ext uri="{FF2B5EF4-FFF2-40B4-BE49-F238E27FC236}">
                <a16:creationId xmlns:a16="http://schemas.microsoft.com/office/drawing/2014/main" id="{00C13614-EA0F-49D4-B09A-3C706A1C875A}"/>
              </a:ext>
            </a:extLst>
          </p:cNvPr>
          <p:cNvSpPr/>
          <p:nvPr/>
        </p:nvSpPr>
        <p:spPr>
          <a:xfrm>
            <a:off x="7414260" y="1237222"/>
            <a:ext cx="4602480" cy="2308324"/>
          </a:xfrm>
          <a:prstGeom prst="rect">
            <a:avLst/>
          </a:prstGeom>
        </p:spPr>
        <p:txBody>
          <a:bodyPr wrap="square">
            <a:spAutoFit/>
          </a:bodyPr>
          <a:lstStyle/>
          <a:p>
            <a:pPr algn="just"/>
            <a:r>
              <a:rPr lang="es-CO" sz="2400" dirty="0">
                <a:solidFill>
                  <a:schemeClr val="bg1"/>
                </a:solidFill>
                <a:ea typeface="Calibri" panose="020F0502020204030204" pitchFamily="34" charset="0"/>
              </a:rPr>
              <a:t>Se utiliza un modelo GARCH con variables macroeconómicas: carbón, desempleo, empleo, importaciones, inflación, IPC, IPP, petróleo, PIB, TMR y el índice COLCAP</a:t>
            </a:r>
            <a:r>
              <a:rPr lang="es-CO" sz="2000" dirty="0">
                <a:solidFill>
                  <a:schemeClr val="bg1"/>
                </a:solidFill>
                <a:ea typeface="Calibri" panose="020F0502020204030204" pitchFamily="34" charset="0"/>
              </a:rPr>
              <a:t>.</a:t>
            </a:r>
            <a:endParaRPr lang="es-CO" sz="2000" dirty="0">
              <a:solidFill>
                <a:schemeClr val="bg1"/>
              </a:solidFill>
            </a:endParaRPr>
          </a:p>
        </p:txBody>
      </p:sp>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119B4CB4-64C3-4A48-A18A-1912B511C2B3}"/>
                  </a:ext>
                </a:extLst>
              </p:cNvPr>
              <p:cNvSpPr/>
              <p:nvPr/>
            </p:nvSpPr>
            <p:spPr>
              <a:xfrm>
                <a:off x="7365024" y="3699800"/>
                <a:ext cx="4651716" cy="1200329"/>
              </a:xfrm>
              <a:prstGeom prst="rect">
                <a:avLst/>
              </a:prstGeom>
            </p:spPr>
            <p:txBody>
              <a:bodyPr wrap="square">
                <a:spAutoFit/>
              </a:bodyPr>
              <a:lstStyle/>
              <a:p>
                <a:pPr algn="just"/>
                <a:r>
                  <a:rPr lang="es-CO" sz="2400" dirty="0">
                    <a:solidFill>
                      <a:schemeClr val="bg1"/>
                    </a:solidFill>
                    <a:ea typeface="Calibri" panose="020F0502020204030204" pitchFamily="34" charset="0"/>
                  </a:rPr>
                  <a:t>De acuerdo al </a:t>
                </a:r>
                <a14:m>
                  <m:oMath xmlns:m="http://schemas.openxmlformats.org/officeDocument/2006/math">
                    <m:sSup>
                      <m:sSupPr>
                        <m:ctrlPr>
                          <a:rPr lang="es-CO" sz="2400" i="1" dirty="0" smtClean="0">
                            <a:solidFill>
                              <a:schemeClr val="bg1"/>
                            </a:solidFill>
                            <a:latin typeface="Cambria Math" panose="02040503050406030204" pitchFamily="18" charset="0"/>
                            <a:ea typeface="Calibri" panose="020F0502020204030204" pitchFamily="34" charset="0"/>
                          </a:rPr>
                        </m:ctrlPr>
                      </m:sSupPr>
                      <m:e>
                        <m:r>
                          <a:rPr lang="es-CO" sz="2400" i="1" dirty="0" smtClean="0">
                            <a:solidFill>
                              <a:schemeClr val="bg1"/>
                            </a:solidFill>
                            <a:latin typeface="Cambria Math" panose="02040503050406030204" pitchFamily="18" charset="0"/>
                            <a:ea typeface="Calibri" panose="020F0502020204030204" pitchFamily="34" charset="0"/>
                          </a:rPr>
                          <m:t>𝑅</m:t>
                        </m:r>
                      </m:e>
                      <m:sup>
                        <m:r>
                          <a:rPr lang="es-CO" sz="2400" i="1" dirty="0" smtClean="0">
                            <a:solidFill>
                              <a:schemeClr val="bg1"/>
                            </a:solidFill>
                            <a:latin typeface="Cambria Math" panose="02040503050406030204" pitchFamily="18" charset="0"/>
                            <a:ea typeface="Calibri" panose="020F0502020204030204" pitchFamily="34" charset="0"/>
                          </a:rPr>
                          <m:t>2</m:t>
                        </m:r>
                      </m:sup>
                    </m:sSup>
                  </m:oMath>
                </a14:m>
                <a:r>
                  <a:rPr lang="es-CO" sz="2400" dirty="0">
                    <a:solidFill>
                      <a:schemeClr val="bg1"/>
                    </a:solidFill>
                    <a:ea typeface="Calibri" panose="020F0502020204030204" pitchFamily="34" charset="0"/>
                  </a:rPr>
                  <a:t> se deduce que estas variables explican el índice COLCAP en un 91 %. </a:t>
                </a:r>
                <a:endParaRPr lang="es-CO" sz="2400" dirty="0">
                  <a:solidFill>
                    <a:schemeClr val="bg1"/>
                  </a:solidFill>
                </a:endParaRPr>
              </a:p>
            </p:txBody>
          </p:sp>
        </mc:Choice>
        <mc:Fallback xmlns="">
          <p:sp>
            <p:nvSpPr>
              <p:cNvPr id="8" name="Rectángulo 7">
                <a:extLst>
                  <a:ext uri="{FF2B5EF4-FFF2-40B4-BE49-F238E27FC236}">
                    <a16:creationId xmlns="" xmlns:a16="http://schemas.microsoft.com/office/drawing/2014/main" id="{119B4CB4-64C3-4A48-A18A-1912B511C2B3}"/>
                  </a:ext>
                </a:extLst>
              </p:cNvPr>
              <p:cNvSpPr>
                <a:spLocks noRot="1" noChangeAspect="1" noMove="1" noResize="1" noEditPoints="1" noAdjustHandles="1" noChangeArrowheads="1" noChangeShapeType="1" noTextEdit="1"/>
              </p:cNvSpPr>
              <p:nvPr/>
            </p:nvSpPr>
            <p:spPr>
              <a:xfrm>
                <a:off x="7365024" y="3699800"/>
                <a:ext cx="4651716" cy="1200329"/>
              </a:xfrm>
              <a:prstGeom prst="rect">
                <a:avLst/>
              </a:prstGeom>
              <a:blipFill rotWithShape="0">
                <a:blip r:embed="rId3"/>
                <a:stretch>
                  <a:fillRect l="-1966" t="-4061" r="-2097" b="-10660"/>
                </a:stretch>
              </a:blipFill>
            </p:spPr>
            <p:txBody>
              <a:bodyPr/>
              <a:lstStyle/>
              <a:p>
                <a:r>
                  <a:rPr lang="es-CO">
                    <a:noFill/>
                  </a:rPr>
                  <a:t> </a:t>
                </a:r>
              </a:p>
            </p:txBody>
          </p:sp>
        </mc:Fallback>
      </mc:AlternateContent>
    </p:spTree>
    <p:extLst>
      <p:ext uri="{BB962C8B-B14F-4D97-AF65-F5344CB8AC3E}">
        <p14:creationId xmlns:p14="http://schemas.microsoft.com/office/powerpoint/2010/main" val="2772406580"/>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F93A88F5-B623-4BA8-9E31-25C95F4D6FC7}"/>
              </a:ext>
            </a:extLst>
          </p:cNvPr>
          <p:cNvSpPr>
            <a:spLocks noGrp="1"/>
          </p:cNvSpPr>
          <p:nvPr>
            <p:ph type="title"/>
          </p:nvPr>
        </p:nvSpPr>
        <p:spPr>
          <a:xfrm>
            <a:off x="838200" y="474615"/>
            <a:ext cx="10515600" cy="604912"/>
          </a:xfrm>
        </p:spPr>
        <p:txBody>
          <a:bodyPr>
            <a:noAutofit/>
          </a:bodyPr>
          <a:lstStyle/>
          <a:p>
            <a:pPr algn="ctr"/>
            <a:r>
              <a:rPr lang="es-CO" sz="3200" b="1" dirty="0">
                <a:solidFill>
                  <a:schemeClr val="bg1"/>
                </a:solidFill>
              </a:rPr>
              <a:t>ANÁLISIS DE RESULTADOS</a:t>
            </a:r>
            <a:br>
              <a:rPr lang="es-CO" sz="3200" b="1" dirty="0">
                <a:solidFill>
                  <a:schemeClr val="bg1"/>
                </a:solidFill>
              </a:rPr>
            </a:br>
            <a:endParaRPr lang="es-CO" sz="3200" b="1" dirty="0">
              <a:solidFill>
                <a:schemeClr val="bg1"/>
              </a:solidFill>
            </a:endParaRPr>
          </a:p>
        </p:txBody>
      </p:sp>
      <p:sp>
        <p:nvSpPr>
          <p:cNvPr id="3" name="Rectángulo 2">
            <a:extLst>
              <a:ext uri="{FF2B5EF4-FFF2-40B4-BE49-F238E27FC236}">
                <a16:creationId xmlns:a16="http://schemas.microsoft.com/office/drawing/2014/main" id="{5D7538A3-1A3B-4867-85E2-4B263FE9EDA3}"/>
              </a:ext>
            </a:extLst>
          </p:cNvPr>
          <p:cNvSpPr/>
          <p:nvPr/>
        </p:nvSpPr>
        <p:spPr>
          <a:xfrm>
            <a:off x="629529" y="1079527"/>
            <a:ext cx="10724271" cy="5037276"/>
          </a:xfrm>
          <a:prstGeom prst="rect">
            <a:avLst/>
          </a:prstGeom>
        </p:spPr>
        <p:txBody>
          <a:bodyPr wrap="square">
            <a:spAutoFit/>
          </a:bodyPr>
          <a:lstStyle/>
          <a:p>
            <a:pPr marL="285750" indent="-285750" algn="just">
              <a:spcAft>
                <a:spcPts val="800"/>
              </a:spcAft>
              <a:buFont typeface="Arial" panose="020B0604020202020204" pitchFamily="34" charset="0"/>
              <a:buChar char="•"/>
            </a:pPr>
            <a:r>
              <a:rPr lang="es-CO" sz="2400" dirty="0">
                <a:solidFill>
                  <a:schemeClr val="bg1"/>
                </a:solidFill>
                <a:ea typeface="Calibri" panose="020F0502020204030204" pitchFamily="34" charset="0"/>
                <a:cs typeface="Times New Roman" panose="02020603050405020304" pitchFamily="18" charset="0"/>
              </a:rPr>
              <a:t>La relación entre los precios de las acciones y factores exógenos contradice la hipótesis de mercados eficientes</a:t>
            </a:r>
          </a:p>
          <a:p>
            <a:pPr marL="285750" indent="-285750" algn="just">
              <a:spcAft>
                <a:spcPts val="800"/>
              </a:spcAft>
              <a:buFont typeface="Arial" panose="020B0604020202020204" pitchFamily="34" charset="0"/>
              <a:buChar char="•"/>
            </a:pPr>
            <a:endParaRPr lang="es-CO" sz="2400" dirty="0">
              <a:solidFill>
                <a:schemeClr val="bg1"/>
              </a:solidFill>
              <a:ea typeface="Calibri" panose="020F0502020204030204" pitchFamily="34" charset="0"/>
              <a:cs typeface="Times New Roman" panose="02020603050405020304" pitchFamily="18" charset="0"/>
            </a:endParaRPr>
          </a:p>
          <a:p>
            <a:pPr marL="285750" indent="-285750" algn="just">
              <a:spcAft>
                <a:spcPts val="800"/>
              </a:spcAft>
              <a:buFont typeface="Arial" panose="020B0604020202020204" pitchFamily="34" charset="0"/>
              <a:buChar char="•"/>
            </a:pPr>
            <a:r>
              <a:rPr lang="es-CO" sz="2400" dirty="0">
                <a:solidFill>
                  <a:schemeClr val="bg1"/>
                </a:solidFill>
                <a:ea typeface="Calibri" panose="020F0502020204030204" pitchFamily="34" charset="0"/>
                <a:cs typeface="Times New Roman" panose="02020603050405020304" pitchFamily="18" charset="0"/>
              </a:rPr>
              <a:t>La concurrencia de los rendimientos extraordinarios del índice COLCAP, con el acontecimiento del acuerdo, se soporta con la coincidencia de los rendimientos extraordinarios de la canasta de acciones que lo componen al tiempo que se da el anuncio.</a:t>
            </a:r>
          </a:p>
          <a:p>
            <a:pPr marL="285750" indent="-285750" algn="just">
              <a:spcAft>
                <a:spcPts val="800"/>
              </a:spcAft>
              <a:buFont typeface="Arial" panose="020B0604020202020204" pitchFamily="34" charset="0"/>
              <a:buChar char="•"/>
            </a:pPr>
            <a:endParaRPr lang="es-CO" sz="2400" dirty="0">
              <a:solidFill>
                <a:schemeClr val="bg1"/>
              </a:solidFill>
              <a:ea typeface="Calibri" panose="020F0502020204030204" pitchFamily="34" charset="0"/>
              <a:cs typeface="Times New Roman" panose="02020603050405020304" pitchFamily="18" charset="0"/>
            </a:endParaRPr>
          </a:p>
          <a:p>
            <a:pPr marL="285750" indent="-285750" algn="just">
              <a:spcAft>
                <a:spcPts val="800"/>
              </a:spcAft>
              <a:buFont typeface="Arial" panose="020B0604020202020204" pitchFamily="34" charset="0"/>
              <a:buChar char="•"/>
            </a:pPr>
            <a:r>
              <a:rPr lang="es-CO" sz="2400" dirty="0">
                <a:solidFill>
                  <a:schemeClr val="bg1"/>
                </a:solidFill>
                <a:ea typeface="Calibri" panose="020F0502020204030204" pitchFamily="34" charset="0"/>
                <a:cs typeface="Times New Roman" panose="02020603050405020304" pitchFamily="18" charset="0"/>
              </a:rPr>
              <a:t>El periodo del posconflicto es un proceso y los resultados de la firma no son inmediatos, por lo tanto, es posible que la economía colombiana mejore gradualmente en el futuro.</a:t>
            </a:r>
          </a:p>
          <a:p>
            <a:pPr marL="285750" indent="-285750" algn="just">
              <a:spcAft>
                <a:spcPts val="800"/>
              </a:spcAft>
              <a:buFont typeface="Arial" panose="020B0604020202020204" pitchFamily="34" charset="0"/>
              <a:buChar char="•"/>
            </a:pPr>
            <a:endParaRPr lang="es-CO" sz="2400" dirty="0">
              <a:solidFill>
                <a:schemeClr val="bg1"/>
              </a:solidFill>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6433801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F93A88F5-B623-4BA8-9E31-25C95F4D6FC7}"/>
              </a:ext>
            </a:extLst>
          </p:cNvPr>
          <p:cNvSpPr>
            <a:spLocks noGrp="1"/>
          </p:cNvSpPr>
          <p:nvPr>
            <p:ph type="title"/>
          </p:nvPr>
        </p:nvSpPr>
        <p:spPr>
          <a:xfrm>
            <a:off x="838199" y="312614"/>
            <a:ext cx="10515600" cy="604912"/>
          </a:xfrm>
        </p:spPr>
        <p:txBody>
          <a:bodyPr>
            <a:noAutofit/>
          </a:bodyPr>
          <a:lstStyle/>
          <a:p>
            <a:pPr algn="ctr"/>
            <a:r>
              <a:rPr lang="es-CO" sz="3200" b="1" dirty="0">
                <a:solidFill>
                  <a:schemeClr val="bg1"/>
                </a:solidFill>
              </a:rPr>
              <a:t>ANÁLISIS DE RESULTADOS</a:t>
            </a:r>
            <a:br>
              <a:rPr lang="es-CO" sz="3200" b="1" dirty="0">
                <a:solidFill>
                  <a:schemeClr val="bg1"/>
                </a:solidFill>
              </a:rPr>
            </a:br>
            <a:endParaRPr lang="es-CO" sz="3200" b="1" dirty="0">
              <a:solidFill>
                <a:schemeClr val="bg1"/>
              </a:solidFill>
            </a:endParaRPr>
          </a:p>
        </p:txBody>
      </p:sp>
      <p:sp>
        <p:nvSpPr>
          <p:cNvPr id="3" name="Rectángulo 2">
            <a:extLst>
              <a:ext uri="{FF2B5EF4-FFF2-40B4-BE49-F238E27FC236}">
                <a16:creationId xmlns:a16="http://schemas.microsoft.com/office/drawing/2014/main" id="{5D7538A3-1A3B-4867-85E2-4B263FE9EDA3}"/>
              </a:ext>
            </a:extLst>
          </p:cNvPr>
          <p:cNvSpPr/>
          <p:nvPr/>
        </p:nvSpPr>
        <p:spPr>
          <a:xfrm>
            <a:off x="733864" y="815926"/>
            <a:ext cx="10724271" cy="4565352"/>
          </a:xfrm>
          <a:prstGeom prst="rect">
            <a:avLst/>
          </a:prstGeom>
        </p:spPr>
        <p:txBody>
          <a:bodyPr wrap="square">
            <a:spAutoFit/>
          </a:bodyPr>
          <a:lstStyle/>
          <a:p>
            <a:pPr marL="285750" indent="-285750" algn="just">
              <a:spcAft>
                <a:spcPts val="800"/>
              </a:spcAft>
              <a:buFont typeface="Arial" panose="020B0604020202020204" pitchFamily="34" charset="0"/>
              <a:buChar char="•"/>
            </a:pPr>
            <a:r>
              <a:rPr lang="es-CO" sz="2400" dirty="0">
                <a:solidFill>
                  <a:schemeClr val="bg1"/>
                </a:solidFill>
                <a:ea typeface="Calibri" panose="020F0502020204030204" pitchFamily="34" charset="0"/>
                <a:cs typeface="Times New Roman" panose="02020603050405020304" pitchFamily="18" charset="0"/>
              </a:rPr>
              <a:t>Países inmersos en conflictos armados pueden tender a mejorar su economía cuando logran superar estas dificultades, y la percepción de los inversionistas mejora debido a la recuperación de la confianza en el mercado de estos países.</a:t>
            </a:r>
          </a:p>
          <a:p>
            <a:pPr marL="285750" indent="-285750" algn="just">
              <a:spcAft>
                <a:spcPts val="800"/>
              </a:spcAft>
              <a:buFont typeface="Arial" panose="020B0604020202020204" pitchFamily="34" charset="0"/>
              <a:buChar char="•"/>
            </a:pPr>
            <a:endParaRPr lang="es-CO" sz="2400" dirty="0">
              <a:solidFill>
                <a:schemeClr val="bg1"/>
              </a:solidFill>
              <a:ea typeface="Calibri" panose="020F0502020204030204" pitchFamily="34" charset="0"/>
              <a:cs typeface="Times New Roman" panose="02020603050405020304" pitchFamily="18" charset="0"/>
            </a:endParaRPr>
          </a:p>
          <a:p>
            <a:pPr marL="285750" indent="-285750" algn="just">
              <a:spcAft>
                <a:spcPts val="800"/>
              </a:spcAft>
              <a:buFont typeface="Arial" panose="020B0604020202020204" pitchFamily="34" charset="0"/>
              <a:buChar char="•"/>
            </a:pPr>
            <a:r>
              <a:rPr lang="es-CO" sz="2400" dirty="0">
                <a:solidFill>
                  <a:schemeClr val="bg1"/>
                </a:solidFill>
                <a:ea typeface="Calibri" panose="020F0502020204030204" pitchFamily="34" charset="0"/>
                <a:cs typeface="Times New Roman" panose="02020603050405020304" pitchFamily="18" charset="0"/>
              </a:rPr>
              <a:t>En el desarrollo de este trabajo se realizó dicha prueba a partir del Jaque-</a:t>
            </a:r>
            <a:r>
              <a:rPr lang="es-CO" sz="2400" dirty="0" err="1">
                <a:solidFill>
                  <a:schemeClr val="bg1"/>
                </a:solidFill>
                <a:ea typeface="Calibri" panose="020F0502020204030204" pitchFamily="34" charset="0"/>
                <a:cs typeface="Times New Roman" panose="02020603050405020304" pitchFamily="18" charset="0"/>
              </a:rPr>
              <a:t>Bera</a:t>
            </a:r>
            <a:r>
              <a:rPr lang="es-CO" sz="2400" dirty="0">
                <a:solidFill>
                  <a:schemeClr val="bg1"/>
                </a:solidFill>
                <a:ea typeface="Calibri" panose="020F0502020204030204" pitchFamily="34" charset="0"/>
                <a:cs typeface="Times New Roman" panose="02020603050405020304" pitchFamily="18" charset="0"/>
              </a:rPr>
              <a:t> y el gráfico </a:t>
            </a:r>
            <a:r>
              <a:rPr lang="es-CO" sz="2400" dirty="0" err="1">
                <a:solidFill>
                  <a:schemeClr val="bg1"/>
                </a:solidFill>
                <a:ea typeface="Calibri" panose="020F0502020204030204" pitchFamily="34" charset="0"/>
                <a:cs typeface="Times New Roman" panose="02020603050405020304" pitchFamily="18" charset="0"/>
              </a:rPr>
              <a:t>Quantil-Quantil</a:t>
            </a:r>
            <a:r>
              <a:rPr lang="es-CO" sz="2400" dirty="0">
                <a:solidFill>
                  <a:schemeClr val="bg1"/>
                </a:solidFill>
                <a:ea typeface="Calibri" panose="020F0502020204030204" pitchFamily="34" charset="0"/>
                <a:cs typeface="Times New Roman" panose="02020603050405020304" pitchFamily="18" charset="0"/>
              </a:rPr>
              <a:t>, comprobando que los rendimientos extraordinarios del índice y las acciones tienen distribuciones normales con media 0 y desviación σ.</a:t>
            </a:r>
          </a:p>
          <a:p>
            <a:pPr marL="285750" indent="-285750" algn="just">
              <a:spcAft>
                <a:spcPts val="800"/>
              </a:spcAft>
              <a:buFont typeface="Arial" panose="020B0604020202020204" pitchFamily="34" charset="0"/>
              <a:buChar char="•"/>
            </a:pPr>
            <a:endParaRPr lang="es-CO" sz="2400" dirty="0">
              <a:solidFill>
                <a:schemeClr val="bg1"/>
              </a:solidFill>
              <a:effectLst/>
              <a:ea typeface="Calibri" panose="020F0502020204030204" pitchFamily="34" charset="0"/>
              <a:cs typeface="Times New Roman" panose="02020603050405020304" pitchFamily="18" charset="0"/>
            </a:endParaRPr>
          </a:p>
          <a:p>
            <a:pPr marL="285750" indent="-285750" algn="just">
              <a:spcAft>
                <a:spcPts val="800"/>
              </a:spcAft>
              <a:buFont typeface="Arial" panose="020B0604020202020204" pitchFamily="34" charset="0"/>
              <a:buChar char="•"/>
            </a:pPr>
            <a:r>
              <a:rPr lang="es-CO" sz="2400" dirty="0">
                <a:solidFill>
                  <a:schemeClr val="bg1"/>
                </a:solidFill>
                <a:ea typeface="Calibri" panose="020F0502020204030204" pitchFamily="34" charset="0"/>
                <a:cs typeface="Times New Roman" panose="02020603050405020304" pitchFamily="18" charset="0"/>
              </a:rPr>
              <a:t>De la regresión aplicada entre el índice y las variables macroeconómicas surge, como resultado, que el carbón tiene un comportamiento positivo después del evento; por su parte, la TRM y el IPC tienden a mantenerse constantes. </a:t>
            </a:r>
            <a:endParaRPr lang="es-CO" sz="2400" dirty="0">
              <a:solidFill>
                <a:schemeClr val="bg1"/>
              </a:solidFill>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56697810"/>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393371" y="1538514"/>
            <a:ext cx="9488920" cy="2123658"/>
          </a:xfrm>
          <a:prstGeom prst="rect">
            <a:avLst/>
          </a:prstGeom>
          <a:noFill/>
        </p:spPr>
        <p:txBody>
          <a:bodyPr wrap="square" lIns="91440" tIns="45720" rIns="91440" bIns="45720">
            <a:spAutoFit/>
          </a:bodyPr>
          <a:lstStyle/>
          <a:p>
            <a:pPr algn="ctr"/>
            <a:r>
              <a:rPr lang="es-CO" sz="66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GRACIAS POR SU ATENCIÓN</a:t>
            </a:r>
          </a:p>
        </p:txBody>
      </p:sp>
    </p:spTree>
    <p:extLst>
      <p:ext uri="{BB962C8B-B14F-4D97-AF65-F5344CB8AC3E}">
        <p14:creationId xmlns:p14="http://schemas.microsoft.com/office/powerpoint/2010/main" val="1409820810"/>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E7731E5-4569-444E-AB9A-A535518A722B}"/>
              </a:ext>
            </a:extLst>
          </p:cNvPr>
          <p:cNvSpPr>
            <a:spLocks noGrp="1"/>
          </p:cNvSpPr>
          <p:nvPr>
            <p:ph type="title"/>
          </p:nvPr>
        </p:nvSpPr>
        <p:spPr>
          <a:xfrm>
            <a:off x="995674" y="141086"/>
            <a:ext cx="10515600" cy="686228"/>
          </a:xfrm>
          <a:solidFill>
            <a:schemeClr val="bg1"/>
          </a:solidFill>
        </p:spPr>
        <p:txBody>
          <a:bodyPr>
            <a:normAutofit/>
          </a:bodyPr>
          <a:lstStyle/>
          <a:p>
            <a:pPr algn="ctr"/>
            <a:r>
              <a:rPr lang="es-CO" sz="3200" b="1" dirty="0"/>
              <a:t>DESCRIPCIÓN DEL PROBLEMA</a:t>
            </a:r>
            <a:endParaRPr lang="es-CO" dirty="0"/>
          </a:p>
        </p:txBody>
      </p:sp>
      <p:graphicFrame>
        <p:nvGraphicFramePr>
          <p:cNvPr id="4" name="Diagrama 3"/>
          <p:cNvGraphicFramePr/>
          <p:nvPr>
            <p:extLst>
              <p:ext uri="{D42A27DB-BD31-4B8C-83A1-F6EECF244321}">
                <p14:modId xmlns:p14="http://schemas.microsoft.com/office/powerpoint/2010/main" val="1319483243"/>
              </p:ext>
            </p:extLst>
          </p:nvPr>
        </p:nvGraphicFramePr>
        <p:xfrm>
          <a:off x="818253" y="627799"/>
          <a:ext cx="10372910" cy="54968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6154017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Graphic spid="4"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EE7731E5-4569-444E-AB9A-A535518A722B}"/>
              </a:ext>
            </a:extLst>
          </p:cNvPr>
          <p:cNvSpPr>
            <a:spLocks noGrp="1"/>
          </p:cNvSpPr>
          <p:nvPr>
            <p:ph type="title"/>
          </p:nvPr>
        </p:nvSpPr>
        <p:spPr>
          <a:xfrm>
            <a:off x="1110489" y="1"/>
            <a:ext cx="10515600" cy="787250"/>
          </a:xfrm>
          <a:solidFill>
            <a:schemeClr val="bg1"/>
          </a:solidFill>
        </p:spPr>
        <p:txBody>
          <a:bodyPr>
            <a:normAutofit/>
          </a:bodyPr>
          <a:lstStyle/>
          <a:p>
            <a:pPr algn="ctr"/>
            <a:r>
              <a:rPr lang="es-CO" sz="3200" b="1" dirty="0"/>
              <a:t>DESCRIPCIÓN DEL PROBLEMA</a:t>
            </a:r>
            <a:endParaRPr lang="es-CO" dirty="0"/>
          </a:p>
        </p:txBody>
      </p:sp>
      <p:pic>
        <p:nvPicPr>
          <p:cNvPr id="5" name="Imagen 4"/>
          <p:cNvPicPr>
            <a:picLocks noChangeAspect="1"/>
          </p:cNvPicPr>
          <p:nvPr/>
        </p:nvPicPr>
        <p:blipFill>
          <a:blip r:embed="rId2"/>
          <a:stretch>
            <a:fillRect/>
          </a:stretch>
        </p:blipFill>
        <p:spPr>
          <a:xfrm>
            <a:off x="909530" y="1314713"/>
            <a:ext cx="2085845" cy="1324971"/>
          </a:xfrm>
          <a:prstGeom prst="rect">
            <a:avLst/>
          </a:prstGeom>
        </p:spPr>
      </p:pic>
      <p:pic>
        <p:nvPicPr>
          <p:cNvPr id="6" name="Imagen 5"/>
          <p:cNvPicPr>
            <a:picLocks noChangeAspect="1"/>
          </p:cNvPicPr>
          <p:nvPr/>
        </p:nvPicPr>
        <p:blipFill>
          <a:blip r:embed="rId3"/>
          <a:stretch>
            <a:fillRect/>
          </a:stretch>
        </p:blipFill>
        <p:spPr>
          <a:xfrm>
            <a:off x="4696923" y="1001404"/>
            <a:ext cx="2114434" cy="1187501"/>
          </a:xfrm>
          <a:prstGeom prst="rect">
            <a:avLst/>
          </a:prstGeom>
        </p:spPr>
      </p:pic>
      <p:pic>
        <p:nvPicPr>
          <p:cNvPr id="7" name="Imagen 6"/>
          <p:cNvPicPr>
            <a:picLocks noChangeAspect="1"/>
          </p:cNvPicPr>
          <p:nvPr/>
        </p:nvPicPr>
        <p:blipFill>
          <a:blip r:embed="rId4"/>
          <a:stretch>
            <a:fillRect/>
          </a:stretch>
        </p:blipFill>
        <p:spPr>
          <a:xfrm>
            <a:off x="8669887" y="1280790"/>
            <a:ext cx="1923233" cy="1442425"/>
          </a:xfrm>
          <a:prstGeom prst="rect">
            <a:avLst/>
          </a:prstGeom>
        </p:spPr>
      </p:pic>
      <p:sp>
        <p:nvSpPr>
          <p:cNvPr id="2" name="Flecha abajo 1"/>
          <p:cNvSpPr/>
          <p:nvPr/>
        </p:nvSpPr>
        <p:spPr>
          <a:xfrm>
            <a:off x="5354641" y="2258950"/>
            <a:ext cx="637907" cy="928529"/>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CO"/>
          </a:p>
        </p:txBody>
      </p:sp>
      <p:sp>
        <p:nvSpPr>
          <p:cNvPr id="8" name="Flecha abajo 7"/>
          <p:cNvSpPr/>
          <p:nvPr/>
        </p:nvSpPr>
        <p:spPr>
          <a:xfrm rot="18167106">
            <a:off x="2719991" y="2511020"/>
            <a:ext cx="684568" cy="1508027"/>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CO"/>
          </a:p>
        </p:txBody>
      </p:sp>
      <p:sp>
        <p:nvSpPr>
          <p:cNvPr id="9" name="Flecha abajo 8"/>
          <p:cNvSpPr/>
          <p:nvPr/>
        </p:nvSpPr>
        <p:spPr>
          <a:xfrm rot="3204502">
            <a:off x="8353539" y="2638912"/>
            <a:ext cx="599790" cy="1346212"/>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CO"/>
          </a:p>
        </p:txBody>
      </p:sp>
      <p:sp>
        <p:nvSpPr>
          <p:cNvPr id="10" name="CuadroTexto 9"/>
          <p:cNvSpPr txBox="1"/>
          <p:nvPr/>
        </p:nvSpPr>
        <p:spPr>
          <a:xfrm>
            <a:off x="4246674" y="3257524"/>
            <a:ext cx="3170126" cy="369332"/>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s-CO" dirty="0"/>
              <a:t>MERCADOS ACCIONARIOS</a:t>
            </a:r>
          </a:p>
        </p:txBody>
      </p:sp>
      <p:sp>
        <p:nvSpPr>
          <p:cNvPr id="13" name="Flecha arriba y abajo 12"/>
          <p:cNvSpPr/>
          <p:nvPr/>
        </p:nvSpPr>
        <p:spPr>
          <a:xfrm>
            <a:off x="5461130" y="3722760"/>
            <a:ext cx="447708" cy="998573"/>
          </a:xfrm>
          <a:prstGeom prst="upDown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CO"/>
          </a:p>
        </p:txBody>
      </p:sp>
      <p:sp>
        <p:nvSpPr>
          <p:cNvPr id="15" name="Flecha arriba y abajo 14"/>
          <p:cNvSpPr/>
          <p:nvPr/>
        </p:nvSpPr>
        <p:spPr>
          <a:xfrm rot="4690144">
            <a:off x="3529286" y="968073"/>
            <a:ext cx="594743" cy="1247283"/>
          </a:xfrm>
          <a:prstGeom prst="upDown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CO"/>
          </a:p>
        </p:txBody>
      </p:sp>
      <p:sp>
        <p:nvSpPr>
          <p:cNvPr id="16" name="Flecha arriba y abajo 15"/>
          <p:cNvSpPr/>
          <p:nvPr/>
        </p:nvSpPr>
        <p:spPr>
          <a:xfrm rot="6648832">
            <a:off x="7522703" y="1139028"/>
            <a:ext cx="447708" cy="1202322"/>
          </a:xfrm>
          <a:prstGeom prst="upDown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CO"/>
          </a:p>
        </p:txBody>
      </p:sp>
      <p:sp>
        <p:nvSpPr>
          <p:cNvPr id="17" name="CuadroTexto 16"/>
          <p:cNvSpPr txBox="1"/>
          <p:nvPr/>
        </p:nvSpPr>
        <p:spPr>
          <a:xfrm>
            <a:off x="4246674" y="4873749"/>
            <a:ext cx="3149502" cy="369332"/>
          </a:xfrm>
          <a:prstGeom prst="rect">
            <a:avLst/>
          </a:prstGeom>
          <a:solidFill>
            <a:schemeClr val="bg1"/>
          </a:solidFill>
        </p:spPr>
        <p:txBody>
          <a:bodyPr wrap="square" rtlCol="0">
            <a:spAutoFit/>
          </a:bodyPr>
          <a:lstStyle/>
          <a:p>
            <a:pPr algn="ctr"/>
            <a:r>
              <a:rPr lang="es-CO" dirty="0"/>
              <a:t>INDICES BURSÁTILES</a:t>
            </a:r>
          </a:p>
        </p:txBody>
      </p:sp>
    </p:spTree>
    <p:extLst>
      <p:ext uri="{BB962C8B-B14F-4D97-AF65-F5344CB8AC3E}">
        <p14:creationId xmlns:p14="http://schemas.microsoft.com/office/powerpoint/2010/main" val="301851849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fade">
                                      <p:cBhvr>
                                        <p:cTn id="42" dur="500"/>
                                        <p:tgtEl>
                                          <p:spTgt spid="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500"/>
                                        <p:tgtEl>
                                          <p:spTgt spid="13"/>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9" grpId="0" animBg="1"/>
      <p:bldP spid="10" grpId="0" animBg="1"/>
      <p:bldP spid="13" grpId="0" animBg="1"/>
      <p:bldP spid="15" grpId="0" animBg="1"/>
      <p:bldP spid="16" grpId="0" animBg="1"/>
      <p:bldP spid="1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a:extLst>
              <a:ext uri="{FF2B5EF4-FFF2-40B4-BE49-F238E27FC236}">
                <a16:creationId xmlns:a16="http://schemas.microsoft.com/office/drawing/2014/main" id="{EE7731E5-4569-444E-AB9A-A535518A722B}"/>
              </a:ext>
            </a:extLst>
          </p:cNvPr>
          <p:cNvSpPr>
            <a:spLocks noGrp="1"/>
          </p:cNvSpPr>
          <p:nvPr>
            <p:ph type="title"/>
          </p:nvPr>
        </p:nvSpPr>
        <p:spPr>
          <a:xfrm>
            <a:off x="1023403" y="275773"/>
            <a:ext cx="10515600" cy="787250"/>
          </a:xfrm>
          <a:solidFill>
            <a:schemeClr val="bg1"/>
          </a:solidFill>
        </p:spPr>
        <p:txBody>
          <a:bodyPr>
            <a:normAutofit/>
          </a:bodyPr>
          <a:lstStyle/>
          <a:p>
            <a:pPr algn="ctr"/>
            <a:r>
              <a:rPr lang="es-CO" sz="3200" b="1" dirty="0"/>
              <a:t>DESCRIPCIÓN DEL PROBLEMA</a:t>
            </a:r>
            <a:endParaRPr lang="es-CO" dirty="0"/>
          </a:p>
        </p:txBody>
      </p:sp>
      <p:pic>
        <p:nvPicPr>
          <p:cNvPr id="10" name="Imagen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5714" y="1295251"/>
            <a:ext cx="5343496" cy="2733583"/>
          </a:xfrm>
          <a:prstGeom prst="rect">
            <a:avLst/>
          </a:prstGeom>
          <a:ln>
            <a:noFill/>
          </a:ln>
          <a:effectLst>
            <a:outerShdw blurRad="292100" dist="139700" dir="2700000" algn="tl" rotWithShape="0">
              <a:srgbClr val="333333">
                <a:alpha val="65000"/>
              </a:srgbClr>
            </a:outerShdw>
          </a:effectLst>
        </p:spPr>
      </p:pic>
      <p:pic>
        <p:nvPicPr>
          <p:cNvPr id="1028" name="Picture 4" descr="Resultado de imagen para economia colombian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2146" y="1458021"/>
            <a:ext cx="4572000" cy="2562226"/>
          </a:xfrm>
          <a:prstGeom prst="rect">
            <a:avLst/>
          </a:prstGeom>
          <a:noFill/>
          <a:extLst>
            <a:ext uri="{909E8E84-426E-40DD-AFC4-6F175D3DCCD1}">
              <a14:hiddenFill xmlns:a14="http://schemas.microsoft.com/office/drawing/2010/main">
                <a:solidFill>
                  <a:srgbClr val="FFFFFF"/>
                </a:solidFill>
              </a14:hiddenFill>
            </a:ext>
          </a:extLst>
        </p:spPr>
      </p:pic>
      <p:sp>
        <p:nvSpPr>
          <p:cNvPr id="11" name="Arco de bloque 10"/>
          <p:cNvSpPr/>
          <p:nvPr/>
        </p:nvSpPr>
        <p:spPr>
          <a:xfrm rot="10800000">
            <a:off x="3323771" y="2831113"/>
            <a:ext cx="4528458" cy="2408543"/>
          </a:xfrm>
          <a:prstGeom prst="blockArc">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sp>
        <p:nvSpPr>
          <p:cNvPr id="12" name="CuadroTexto 11"/>
          <p:cNvSpPr txBox="1"/>
          <p:nvPr/>
        </p:nvSpPr>
        <p:spPr>
          <a:xfrm>
            <a:off x="4575774" y="4615543"/>
            <a:ext cx="3410858" cy="461665"/>
          </a:xfrm>
          <a:prstGeom prst="rect">
            <a:avLst/>
          </a:prstGeom>
          <a:noFill/>
        </p:spPr>
        <p:txBody>
          <a:bodyPr wrap="square" rtlCol="0">
            <a:spAutoFit/>
          </a:bodyPr>
          <a:lstStyle/>
          <a:p>
            <a:r>
              <a:rPr lang="es-CO" sz="2400" b="1" dirty="0"/>
              <a:t>INDICE COLCAP</a:t>
            </a:r>
          </a:p>
        </p:txBody>
      </p:sp>
    </p:spTree>
    <p:extLst>
      <p:ext uri="{BB962C8B-B14F-4D97-AF65-F5344CB8AC3E}">
        <p14:creationId xmlns:p14="http://schemas.microsoft.com/office/powerpoint/2010/main" val="173495086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28"/>
                                        </p:tgtEl>
                                        <p:attrNameLst>
                                          <p:attrName>style.visibility</p:attrName>
                                        </p:attrNameLst>
                                      </p:cBhvr>
                                      <p:to>
                                        <p:strVal val="visible"/>
                                      </p:to>
                                    </p:set>
                                    <p:animEffect transition="in" filter="fade">
                                      <p:cBhvr>
                                        <p:cTn id="12" dur="500"/>
                                        <p:tgtEl>
                                          <p:spTgt spid="1028"/>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99EEA34-1AA9-484E-90C6-B2A2A87C095C}"/>
              </a:ext>
            </a:extLst>
          </p:cNvPr>
          <p:cNvSpPr>
            <a:spLocks noGrp="1"/>
          </p:cNvSpPr>
          <p:nvPr>
            <p:ph type="title"/>
          </p:nvPr>
        </p:nvSpPr>
        <p:spPr>
          <a:xfrm>
            <a:off x="593045" y="587106"/>
            <a:ext cx="3932237" cy="690151"/>
          </a:xfrm>
          <a:solidFill>
            <a:schemeClr val="bg1"/>
          </a:solidFill>
        </p:spPr>
        <p:txBody>
          <a:bodyPr>
            <a:normAutofit/>
          </a:bodyPr>
          <a:lstStyle/>
          <a:p>
            <a:pPr algn="ctr"/>
            <a:r>
              <a:rPr lang="es-CO" sz="3600" b="1" dirty="0"/>
              <a:t>OBJETIVO</a:t>
            </a:r>
            <a:endParaRPr lang="es-CO" sz="3600" dirty="0"/>
          </a:p>
        </p:txBody>
      </p:sp>
      <p:pic>
        <p:nvPicPr>
          <p:cNvPr id="8" name="Marcador de contenido 7"/>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622478" y="244009"/>
            <a:ext cx="6172200" cy="3235862"/>
          </a:xfrm>
        </p:spPr>
      </p:pic>
      <p:sp>
        <p:nvSpPr>
          <p:cNvPr id="7" name="Marcador de texto 6"/>
          <p:cNvSpPr>
            <a:spLocks noGrp="1"/>
          </p:cNvSpPr>
          <p:nvPr>
            <p:ph type="body" sz="half" idx="2"/>
          </p:nvPr>
        </p:nvSpPr>
        <p:spPr>
          <a:xfrm>
            <a:off x="435428" y="2094169"/>
            <a:ext cx="4762274" cy="1979500"/>
          </a:xfrm>
        </p:spPr>
        <p:txBody>
          <a:bodyPr/>
          <a:lstStyle/>
          <a:p>
            <a:r>
              <a:rPr lang="es-CO" sz="2800" dirty="0">
                <a:solidFill>
                  <a:schemeClr val="bg1"/>
                </a:solidFill>
              </a:rPr>
              <a:t>Evaluar la coincidencia de los rendimientos extraordinarios del índice COLCAP ante la noticia del Acuerdo de Paz.</a:t>
            </a:r>
          </a:p>
          <a:p>
            <a:endParaRPr lang="es-CO" dirty="0"/>
          </a:p>
        </p:txBody>
      </p:sp>
      <mc:AlternateContent xmlns:mc="http://schemas.openxmlformats.org/markup-compatibility/2006" xmlns:a14="http://schemas.microsoft.com/office/drawing/2010/main">
        <mc:Choice Requires="a14">
          <p:sp>
            <p:nvSpPr>
              <p:cNvPr id="9" name="Rectángulo 8"/>
              <p:cNvSpPr/>
              <p:nvPr/>
            </p:nvSpPr>
            <p:spPr>
              <a:xfrm>
                <a:off x="6169165" y="4073669"/>
                <a:ext cx="5078826" cy="1475404"/>
              </a:xfrm>
              <a:prstGeom prst="rect">
                <a:avLst/>
              </a:prstGeom>
              <a:noFill/>
            </p:spPr>
            <p:txBody>
              <a:bodyPr wrap="none" lIns="91440" tIns="45720" rIns="91440" bIns="45720">
                <a:spAutoFit/>
              </a:bodyPr>
              <a:lstStyle/>
              <a:p>
                <a:pPr algn="ctr"/>
                <a14:m>
                  <m:oMathPara xmlns:m="http://schemas.openxmlformats.org/officeDocument/2006/math">
                    <m:oMathParaPr>
                      <m:jc m:val="centerGroup"/>
                    </m:oMathParaPr>
                    <m:oMath xmlns:m="http://schemas.openxmlformats.org/officeDocument/2006/math">
                      <m:sSub>
                        <m:sSubPr>
                          <m:ctrlPr>
                            <a:rPr lang="es-CO" sz="4000" b="1" i="1" cap="none" spc="50" smtClean="0">
                              <a:ln w="9525" cmpd="sng">
                                <a:solidFill>
                                  <a:schemeClr val="accent1"/>
                                </a:solidFill>
                                <a:prstDash val="solid"/>
                              </a:ln>
                              <a:solidFill>
                                <a:srgbClr val="70AD47">
                                  <a:tint val="1000"/>
                                </a:srgbClr>
                              </a:solidFill>
                              <a:effectLst>
                                <a:glow rad="38100">
                                  <a:schemeClr val="accent1">
                                    <a:alpha val="40000"/>
                                  </a:schemeClr>
                                </a:glow>
                              </a:effectLst>
                              <a:latin typeface="Cambria Math" panose="02040503050406030204" pitchFamily="18" charset="0"/>
                            </a:rPr>
                          </m:ctrlPr>
                        </m:sSubPr>
                        <m:e>
                          <m:r>
                            <a:rPr lang="es-CO" sz="4000" b="1" i="1" cap="none" spc="50" smtClean="0">
                              <a:ln w="9525" cmpd="sng">
                                <a:solidFill>
                                  <a:schemeClr val="accent1"/>
                                </a:solidFill>
                                <a:prstDash val="solid"/>
                              </a:ln>
                              <a:solidFill>
                                <a:srgbClr val="70AD47">
                                  <a:tint val="1000"/>
                                </a:srgbClr>
                              </a:solidFill>
                              <a:effectLst>
                                <a:glow rad="38100">
                                  <a:schemeClr val="accent1">
                                    <a:alpha val="40000"/>
                                  </a:schemeClr>
                                </a:glow>
                              </a:effectLst>
                              <a:latin typeface="Cambria Math" panose="02040503050406030204" pitchFamily="18" charset="0"/>
                            </a:rPr>
                            <m:t>𝑹</m:t>
                          </m:r>
                        </m:e>
                        <m:sub>
                          <m:r>
                            <a:rPr lang="es-CO" sz="4000" b="1" i="1" cap="none" spc="50" smtClean="0">
                              <a:ln w="9525" cmpd="sng">
                                <a:solidFill>
                                  <a:schemeClr val="accent1"/>
                                </a:solidFill>
                                <a:prstDash val="solid"/>
                              </a:ln>
                              <a:solidFill>
                                <a:srgbClr val="70AD47">
                                  <a:tint val="1000"/>
                                </a:srgbClr>
                              </a:solidFill>
                              <a:effectLst>
                                <a:glow rad="38100">
                                  <a:schemeClr val="accent1">
                                    <a:alpha val="40000"/>
                                  </a:schemeClr>
                                </a:glow>
                              </a:effectLst>
                              <a:latin typeface="Cambria Math" panose="02040503050406030204" pitchFamily="18" charset="0"/>
                            </a:rPr>
                            <m:t>𝑪𝑶𝑳𝑪𝑨𝑷</m:t>
                          </m:r>
                        </m:sub>
                      </m:sSub>
                      <m:r>
                        <a:rPr lang="es-CO" sz="4000" b="1" i="1" cap="none" spc="50" smtClean="0">
                          <a:ln w="9525" cmpd="sng">
                            <a:solidFill>
                              <a:schemeClr val="accent1"/>
                            </a:solidFill>
                            <a:prstDash val="solid"/>
                          </a:ln>
                          <a:solidFill>
                            <a:srgbClr val="70AD47">
                              <a:tint val="1000"/>
                            </a:srgbClr>
                          </a:solidFill>
                          <a:effectLst>
                            <a:glow rad="38100">
                              <a:schemeClr val="accent1">
                                <a:alpha val="40000"/>
                              </a:schemeClr>
                            </a:glow>
                          </a:effectLst>
                          <a:latin typeface="Cambria Math" panose="02040503050406030204" pitchFamily="18" charset="0"/>
                        </a:rPr>
                        <m:t>=</m:t>
                      </m:r>
                      <m:r>
                        <a:rPr lang="es-CO" sz="4000" b="1" i="1" cap="none" spc="50" smtClean="0">
                          <a:ln w="9525" cmpd="sng">
                            <a:solidFill>
                              <a:schemeClr val="accent1"/>
                            </a:solidFill>
                            <a:prstDash val="solid"/>
                          </a:ln>
                          <a:solidFill>
                            <a:srgbClr val="70AD47">
                              <a:tint val="1000"/>
                            </a:srgbClr>
                          </a:solidFill>
                          <a:effectLst>
                            <a:glow rad="38100">
                              <a:schemeClr val="accent1">
                                <a:alpha val="40000"/>
                              </a:schemeClr>
                            </a:glow>
                          </a:effectLst>
                          <a:latin typeface="Cambria Math" panose="02040503050406030204" pitchFamily="18" charset="0"/>
                        </a:rPr>
                        <m:t>𝒍𝒏</m:t>
                      </m:r>
                      <m:d>
                        <m:dPr>
                          <m:ctrlPr>
                            <a:rPr lang="es-CO" sz="4000" b="1" i="1" cap="none" spc="50" smtClean="0">
                              <a:ln w="9525" cmpd="sng">
                                <a:solidFill>
                                  <a:schemeClr val="accent1"/>
                                </a:solidFill>
                                <a:prstDash val="solid"/>
                              </a:ln>
                              <a:solidFill>
                                <a:srgbClr val="70AD47">
                                  <a:tint val="1000"/>
                                </a:srgbClr>
                              </a:solidFill>
                              <a:effectLst>
                                <a:glow rad="38100">
                                  <a:schemeClr val="accent1">
                                    <a:alpha val="40000"/>
                                  </a:schemeClr>
                                </a:glow>
                              </a:effectLst>
                              <a:latin typeface="Cambria Math" panose="02040503050406030204" pitchFamily="18" charset="0"/>
                            </a:rPr>
                          </m:ctrlPr>
                        </m:dPr>
                        <m:e>
                          <m:f>
                            <m:fPr>
                              <m:ctrlPr>
                                <a:rPr lang="es-CO" sz="4000" b="1" i="1" cap="none" spc="50" smtClean="0">
                                  <a:ln w="9525" cmpd="sng">
                                    <a:solidFill>
                                      <a:schemeClr val="accent1"/>
                                    </a:solidFill>
                                    <a:prstDash val="solid"/>
                                  </a:ln>
                                  <a:solidFill>
                                    <a:srgbClr val="70AD47">
                                      <a:tint val="1000"/>
                                    </a:srgbClr>
                                  </a:solidFill>
                                  <a:effectLst>
                                    <a:glow rad="38100">
                                      <a:schemeClr val="accent1">
                                        <a:alpha val="40000"/>
                                      </a:schemeClr>
                                    </a:glow>
                                  </a:effectLst>
                                  <a:latin typeface="Cambria Math" panose="02040503050406030204" pitchFamily="18" charset="0"/>
                                </a:rPr>
                              </m:ctrlPr>
                            </m:fPr>
                            <m:num>
                              <m:sSub>
                                <m:sSubPr>
                                  <m:ctrlPr>
                                    <a:rPr lang="es-CO" sz="4000" b="1" i="1" cap="none" spc="50" smtClean="0">
                                      <a:ln w="9525" cmpd="sng">
                                        <a:solidFill>
                                          <a:schemeClr val="accent1"/>
                                        </a:solidFill>
                                        <a:prstDash val="solid"/>
                                      </a:ln>
                                      <a:solidFill>
                                        <a:srgbClr val="70AD47">
                                          <a:tint val="1000"/>
                                        </a:srgbClr>
                                      </a:solidFill>
                                      <a:effectLst>
                                        <a:glow rad="38100">
                                          <a:schemeClr val="accent1">
                                            <a:alpha val="40000"/>
                                          </a:schemeClr>
                                        </a:glow>
                                      </a:effectLst>
                                      <a:latin typeface="Cambria Math" panose="02040503050406030204" pitchFamily="18" charset="0"/>
                                    </a:rPr>
                                  </m:ctrlPr>
                                </m:sSubPr>
                                <m:e>
                                  <m:r>
                                    <a:rPr lang="es-CO" sz="4000" b="1" i="1" cap="none" spc="50" smtClean="0">
                                      <a:ln w="9525" cmpd="sng">
                                        <a:solidFill>
                                          <a:schemeClr val="accent1"/>
                                        </a:solidFill>
                                        <a:prstDash val="solid"/>
                                      </a:ln>
                                      <a:solidFill>
                                        <a:srgbClr val="70AD47">
                                          <a:tint val="1000"/>
                                        </a:srgbClr>
                                      </a:solidFill>
                                      <a:effectLst>
                                        <a:glow rad="38100">
                                          <a:schemeClr val="accent1">
                                            <a:alpha val="40000"/>
                                          </a:schemeClr>
                                        </a:glow>
                                      </a:effectLst>
                                      <a:latin typeface="Cambria Math" panose="02040503050406030204" pitchFamily="18" charset="0"/>
                                    </a:rPr>
                                    <m:t>𝒑</m:t>
                                  </m:r>
                                </m:e>
                                <m:sub>
                                  <m:r>
                                    <a:rPr lang="es-CO" sz="4000" b="1" i="1" cap="none" spc="50" smtClean="0">
                                      <a:ln w="9525" cmpd="sng">
                                        <a:solidFill>
                                          <a:schemeClr val="accent1"/>
                                        </a:solidFill>
                                        <a:prstDash val="solid"/>
                                      </a:ln>
                                      <a:solidFill>
                                        <a:srgbClr val="70AD47">
                                          <a:tint val="1000"/>
                                        </a:srgbClr>
                                      </a:solidFill>
                                      <a:effectLst>
                                        <a:glow rad="38100">
                                          <a:schemeClr val="accent1">
                                            <a:alpha val="40000"/>
                                          </a:schemeClr>
                                        </a:glow>
                                      </a:effectLst>
                                      <a:latin typeface="Cambria Math" panose="02040503050406030204" pitchFamily="18" charset="0"/>
                                    </a:rPr>
                                    <m:t>𝒕</m:t>
                                  </m:r>
                                </m:sub>
                              </m:sSub>
                            </m:num>
                            <m:den>
                              <m:sSub>
                                <m:sSubPr>
                                  <m:ctrlPr>
                                    <a:rPr lang="es-CO" sz="4000" b="1" i="1" cap="none" spc="50" smtClean="0">
                                      <a:ln w="9525" cmpd="sng">
                                        <a:solidFill>
                                          <a:schemeClr val="accent1"/>
                                        </a:solidFill>
                                        <a:prstDash val="solid"/>
                                      </a:ln>
                                      <a:solidFill>
                                        <a:srgbClr val="70AD47">
                                          <a:tint val="1000"/>
                                        </a:srgbClr>
                                      </a:solidFill>
                                      <a:effectLst>
                                        <a:glow rad="38100">
                                          <a:schemeClr val="accent1">
                                            <a:alpha val="40000"/>
                                          </a:schemeClr>
                                        </a:glow>
                                      </a:effectLst>
                                      <a:latin typeface="Cambria Math" panose="02040503050406030204" pitchFamily="18" charset="0"/>
                                    </a:rPr>
                                  </m:ctrlPr>
                                </m:sSubPr>
                                <m:e>
                                  <m:r>
                                    <a:rPr lang="es-CO" sz="4000" b="1" i="1" cap="none" spc="50" smtClean="0">
                                      <a:ln w="9525" cmpd="sng">
                                        <a:solidFill>
                                          <a:schemeClr val="accent1"/>
                                        </a:solidFill>
                                        <a:prstDash val="solid"/>
                                      </a:ln>
                                      <a:solidFill>
                                        <a:srgbClr val="70AD47">
                                          <a:tint val="1000"/>
                                        </a:srgbClr>
                                      </a:solidFill>
                                      <a:effectLst>
                                        <a:glow rad="38100">
                                          <a:schemeClr val="accent1">
                                            <a:alpha val="40000"/>
                                          </a:schemeClr>
                                        </a:glow>
                                      </a:effectLst>
                                      <a:latin typeface="Cambria Math" panose="02040503050406030204" pitchFamily="18" charset="0"/>
                                    </a:rPr>
                                    <m:t>𝒑</m:t>
                                  </m:r>
                                </m:e>
                                <m:sub>
                                  <m:r>
                                    <a:rPr lang="es-CO" sz="4000" b="1" i="1" cap="none" spc="50" smtClean="0">
                                      <a:ln w="9525" cmpd="sng">
                                        <a:solidFill>
                                          <a:schemeClr val="accent1"/>
                                        </a:solidFill>
                                        <a:prstDash val="solid"/>
                                      </a:ln>
                                      <a:solidFill>
                                        <a:srgbClr val="70AD47">
                                          <a:tint val="1000"/>
                                        </a:srgbClr>
                                      </a:solidFill>
                                      <a:effectLst>
                                        <a:glow rad="38100">
                                          <a:schemeClr val="accent1">
                                            <a:alpha val="40000"/>
                                          </a:schemeClr>
                                        </a:glow>
                                      </a:effectLst>
                                      <a:latin typeface="Cambria Math" panose="02040503050406030204" pitchFamily="18" charset="0"/>
                                    </a:rPr>
                                    <m:t>𝒕</m:t>
                                  </m:r>
                                  <m:r>
                                    <a:rPr lang="es-CO" sz="4000" b="1" i="1" cap="none" spc="50" smtClean="0">
                                      <a:ln w="9525" cmpd="sng">
                                        <a:solidFill>
                                          <a:schemeClr val="accent1"/>
                                        </a:solidFill>
                                        <a:prstDash val="solid"/>
                                      </a:ln>
                                      <a:solidFill>
                                        <a:srgbClr val="70AD47">
                                          <a:tint val="1000"/>
                                        </a:srgbClr>
                                      </a:solidFill>
                                      <a:effectLst>
                                        <a:glow rad="38100">
                                          <a:schemeClr val="accent1">
                                            <a:alpha val="40000"/>
                                          </a:schemeClr>
                                        </a:glow>
                                      </a:effectLst>
                                      <a:latin typeface="Cambria Math" panose="02040503050406030204" pitchFamily="18" charset="0"/>
                                    </a:rPr>
                                    <m:t>−</m:t>
                                  </m:r>
                                  <m:r>
                                    <a:rPr lang="es-CO" sz="4000" b="1" i="1" cap="none" spc="50" smtClean="0">
                                      <a:ln w="9525" cmpd="sng">
                                        <a:solidFill>
                                          <a:schemeClr val="accent1"/>
                                        </a:solidFill>
                                        <a:prstDash val="solid"/>
                                      </a:ln>
                                      <a:solidFill>
                                        <a:srgbClr val="70AD47">
                                          <a:tint val="1000"/>
                                        </a:srgbClr>
                                      </a:solidFill>
                                      <a:effectLst>
                                        <a:glow rad="38100">
                                          <a:schemeClr val="accent1">
                                            <a:alpha val="40000"/>
                                          </a:schemeClr>
                                        </a:glow>
                                      </a:effectLst>
                                      <a:latin typeface="Cambria Math" panose="02040503050406030204" pitchFamily="18" charset="0"/>
                                    </a:rPr>
                                    <m:t>𝟏</m:t>
                                  </m:r>
                                </m:sub>
                              </m:sSub>
                            </m:den>
                          </m:f>
                        </m:e>
                      </m:d>
                    </m:oMath>
                  </m:oMathPara>
                </a14:m>
                <a:endParaRPr lang="es-ES" sz="4000"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mc:Choice>
        <mc:Fallback xmlns="">
          <p:sp>
            <p:nvSpPr>
              <p:cNvPr id="9" name="Rectángulo 8"/>
              <p:cNvSpPr>
                <a:spLocks noRot="1" noChangeAspect="1" noMove="1" noResize="1" noEditPoints="1" noAdjustHandles="1" noChangeArrowheads="1" noChangeShapeType="1" noTextEdit="1"/>
              </p:cNvSpPr>
              <p:nvPr/>
            </p:nvSpPr>
            <p:spPr>
              <a:xfrm>
                <a:off x="6169165" y="4073669"/>
                <a:ext cx="5078826" cy="1475404"/>
              </a:xfrm>
              <a:prstGeom prst="rect">
                <a:avLst/>
              </a:prstGeom>
              <a:blipFill rotWithShape="0">
                <a:blip r:embed="rId4"/>
                <a:stretch>
                  <a:fillRect/>
                </a:stretch>
              </a:blipFill>
            </p:spPr>
            <p:txBody>
              <a:bodyPr/>
              <a:lstStyle/>
              <a:p>
                <a:r>
                  <a:rPr lang="es-CO">
                    <a:noFill/>
                  </a:rPr>
                  <a:t> </a:t>
                </a:r>
              </a:p>
            </p:txBody>
          </p:sp>
        </mc:Fallback>
      </mc:AlternateContent>
      <p:cxnSp>
        <p:nvCxnSpPr>
          <p:cNvPr id="14" name="Conector recto de flecha 13"/>
          <p:cNvCxnSpPr>
            <a:stCxn id="8" idx="2"/>
            <a:endCxn id="9" idx="0"/>
          </p:cNvCxnSpPr>
          <p:nvPr/>
        </p:nvCxnSpPr>
        <p:spPr>
          <a:xfrm>
            <a:off x="8708578" y="3479871"/>
            <a:ext cx="0" cy="648000"/>
          </a:xfrm>
          <a:prstGeom prst="straightConnector1">
            <a:avLst/>
          </a:prstGeom>
          <a:ln w="57150">
            <a:solidFill>
              <a:schemeClr val="bg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445162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B97D679-2030-4BED-9611-92E0A0B9DEC4}"/>
              </a:ext>
            </a:extLst>
          </p:cNvPr>
          <p:cNvSpPr>
            <a:spLocks noGrp="1"/>
          </p:cNvSpPr>
          <p:nvPr>
            <p:ph type="title"/>
          </p:nvPr>
        </p:nvSpPr>
        <p:spPr>
          <a:xfrm>
            <a:off x="838200" y="0"/>
            <a:ext cx="10515600" cy="1325563"/>
          </a:xfrm>
        </p:spPr>
        <p:txBody>
          <a:bodyPr>
            <a:normAutofit/>
          </a:bodyPr>
          <a:lstStyle/>
          <a:p>
            <a:pPr algn="ctr"/>
            <a:r>
              <a:rPr lang="es-CO" sz="3200" b="1" dirty="0">
                <a:solidFill>
                  <a:schemeClr val="bg1"/>
                </a:solidFill>
              </a:rPr>
              <a:t>COMPORTAMIENTO HISTÓRICO DEL ÍNDICE COLCAP</a:t>
            </a:r>
            <a:br>
              <a:rPr lang="es-CO" dirty="0"/>
            </a:br>
            <a:endParaRPr lang="es-CO" dirty="0"/>
          </a:p>
        </p:txBody>
      </p:sp>
      <p:pic>
        <p:nvPicPr>
          <p:cNvPr id="4" name="Imagen 3">
            <a:extLst>
              <a:ext uri="{FF2B5EF4-FFF2-40B4-BE49-F238E27FC236}">
                <a16:creationId xmlns:a16="http://schemas.microsoft.com/office/drawing/2014/main" id="{1014BD8F-D1CC-4093-85BE-A2A7C880B195}"/>
              </a:ext>
            </a:extLst>
          </p:cNvPr>
          <p:cNvPicPr/>
          <p:nvPr/>
        </p:nvPicPr>
        <p:blipFill rotWithShape="1">
          <a:blip r:embed="rId2" cstate="print">
            <a:extLst>
              <a:ext uri="{28A0092B-C50C-407E-A947-70E740481C1C}">
                <a14:useLocalDpi xmlns:a14="http://schemas.microsoft.com/office/drawing/2010/main" val="0"/>
              </a:ext>
            </a:extLst>
          </a:blip>
          <a:srcRect r="4432"/>
          <a:stretch/>
        </p:blipFill>
        <p:spPr bwMode="auto">
          <a:xfrm>
            <a:off x="1081314" y="662781"/>
            <a:ext cx="10029371" cy="500742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53640926-AAD7-44D8-BBD7-CCE9431645EC}">
              <a14:shadowObscured xmlns:a14="http://schemas.microsoft.com/office/drawing/2010/main"/>
            </a:ext>
          </a:extLst>
        </p:spPr>
      </p:pic>
    </p:spTree>
    <p:extLst>
      <p:ext uri="{BB962C8B-B14F-4D97-AF65-F5344CB8AC3E}">
        <p14:creationId xmlns:p14="http://schemas.microsoft.com/office/powerpoint/2010/main" val="282237567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a:extLst>
              <a:ext uri="{FF2B5EF4-FFF2-40B4-BE49-F238E27FC236}">
                <a16:creationId xmlns:a16="http://schemas.microsoft.com/office/drawing/2014/main" id="{CB97D679-2030-4BED-9611-92E0A0B9DEC4}"/>
              </a:ext>
            </a:extLst>
          </p:cNvPr>
          <p:cNvSpPr>
            <a:spLocks noGrp="1"/>
          </p:cNvSpPr>
          <p:nvPr>
            <p:ph type="title"/>
          </p:nvPr>
        </p:nvSpPr>
        <p:spPr>
          <a:xfrm>
            <a:off x="838200" y="0"/>
            <a:ext cx="10515600" cy="1325563"/>
          </a:xfrm>
        </p:spPr>
        <p:txBody>
          <a:bodyPr>
            <a:normAutofit fontScale="90000"/>
          </a:bodyPr>
          <a:lstStyle/>
          <a:p>
            <a:pPr algn="ctr"/>
            <a:r>
              <a:rPr lang="es-CO" b="1" dirty="0">
                <a:solidFill>
                  <a:schemeClr val="bg1"/>
                </a:solidFill>
              </a:rPr>
              <a:t>ANÁLISIS ECONOMÉTRICO DEL </a:t>
            </a:r>
            <a:r>
              <a:rPr lang="es-CO" sz="3200" b="1" dirty="0">
                <a:solidFill>
                  <a:schemeClr val="bg1"/>
                </a:solidFill>
              </a:rPr>
              <a:t>COMPORTAMIENTO HISTÓRICO DEL ÍNDICE COLCAP</a:t>
            </a:r>
            <a:br>
              <a:rPr lang="es-CO" dirty="0"/>
            </a:br>
            <a:endParaRPr lang="es-CO" dirty="0"/>
          </a:p>
        </p:txBody>
      </p:sp>
      <p:graphicFrame>
        <p:nvGraphicFramePr>
          <p:cNvPr id="6" name="Diagrama 5"/>
          <p:cNvGraphicFramePr/>
          <p:nvPr>
            <p:extLst>
              <p:ext uri="{D42A27DB-BD31-4B8C-83A1-F6EECF244321}">
                <p14:modId xmlns:p14="http://schemas.microsoft.com/office/powerpoint/2010/main" val="2018477911"/>
              </p:ext>
            </p:extLst>
          </p:nvPr>
        </p:nvGraphicFramePr>
        <p:xfrm>
          <a:off x="1669144" y="822438"/>
          <a:ext cx="7837714" cy="49252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3199851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a:extLst>
              <a:ext uri="{FF2B5EF4-FFF2-40B4-BE49-F238E27FC236}">
                <a16:creationId xmlns:a16="http://schemas.microsoft.com/office/drawing/2014/main" id="{CB97D679-2030-4BED-9611-92E0A0B9DEC4}"/>
              </a:ext>
            </a:extLst>
          </p:cNvPr>
          <p:cNvSpPr>
            <a:spLocks noGrp="1"/>
          </p:cNvSpPr>
          <p:nvPr>
            <p:ph type="title"/>
          </p:nvPr>
        </p:nvSpPr>
        <p:spPr>
          <a:xfrm>
            <a:off x="838200" y="0"/>
            <a:ext cx="10515600" cy="1325563"/>
          </a:xfrm>
        </p:spPr>
        <p:txBody>
          <a:bodyPr>
            <a:normAutofit fontScale="90000"/>
          </a:bodyPr>
          <a:lstStyle/>
          <a:p>
            <a:pPr algn="ctr"/>
            <a:r>
              <a:rPr lang="es-CO" b="1" dirty="0">
                <a:solidFill>
                  <a:schemeClr val="bg1"/>
                </a:solidFill>
              </a:rPr>
              <a:t>ANÁLISIS ECONOMÉTRICO DEL </a:t>
            </a:r>
            <a:r>
              <a:rPr lang="es-CO" sz="3200" b="1" dirty="0">
                <a:solidFill>
                  <a:schemeClr val="bg1"/>
                </a:solidFill>
              </a:rPr>
              <a:t>COMPORTAMIENTO HISTÓRICO DEL ÍNDICE COLCAP</a:t>
            </a:r>
            <a:br>
              <a:rPr lang="es-CO" dirty="0"/>
            </a:br>
            <a:endParaRPr lang="es-CO" dirty="0"/>
          </a:p>
        </p:txBody>
      </p:sp>
      <p:graphicFrame>
        <p:nvGraphicFramePr>
          <p:cNvPr id="6" name="Diagrama 5"/>
          <p:cNvGraphicFramePr/>
          <p:nvPr>
            <p:extLst>
              <p:ext uri="{D42A27DB-BD31-4B8C-83A1-F6EECF244321}">
                <p14:modId xmlns:p14="http://schemas.microsoft.com/office/powerpoint/2010/main" val="1892303548"/>
              </p:ext>
            </p:extLst>
          </p:nvPr>
        </p:nvGraphicFramePr>
        <p:xfrm>
          <a:off x="1669144" y="822438"/>
          <a:ext cx="7837714" cy="49252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6021358"/>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B97D679-2030-4BED-9611-92E0A0B9DEC4}"/>
              </a:ext>
            </a:extLst>
          </p:cNvPr>
          <p:cNvSpPr>
            <a:spLocks noGrp="1"/>
          </p:cNvSpPr>
          <p:nvPr>
            <p:ph type="title"/>
          </p:nvPr>
        </p:nvSpPr>
        <p:spPr>
          <a:xfrm>
            <a:off x="838200" y="111352"/>
            <a:ext cx="10515600" cy="1325563"/>
          </a:xfrm>
        </p:spPr>
        <p:txBody>
          <a:bodyPr>
            <a:normAutofit/>
          </a:bodyPr>
          <a:lstStyle/>
          <a:p>
            <a:pPr algn="ctr"/>
            <a:r>
              <a:rPr lang="es-CO" sz="3200" b="1" dirty="0">
                <a:solidFill>
                  <a:schemeClr val="bg1"/>
                </a:solidFill>
              </a:rPr>
              <a:t>EFECTO DÍA COMPORTAMIENTO HISTÓRICO COLCAP</a:t>
            </a:r>
            <a:br>
              <a:rPr lang="es-CO" dirty="0"/>
            </a:br>
            <a:endParaRPr lang="es-CO" dirty="0"/>
          </a:p>
        </p:txBody>
      </p:sp>
      <p:pic>
        <p:nvPicPr>
          <p:cNvPr id="5" name="Imagen 4">
            <a:extLst>
              <a:ext uri="{FF2B5EF4-FFF2-40B4-BE49-F238E27FC236}">
                <a16:creationId xmlns:a16="http://schemas.microsoft.com/office/drawing/2014/main" id="{BBA87E4B-6FC3-4D9B-A032-0C9BE160FE0E}"/>
              </a:ext>
            </a:extLst>
          </p:cNvPr>
          <p:cNvPicPr>
            <a:picLocks noChangeAspect="1"/>
          </p:cNvPicPr>
          <p:nvPr/>
        </p:nvPicPr>
        <p:blipFill rotWithShape="1">
          <a:blip r:embed="rId3"/>
          <a:srcRect l="-451" r="-1"/>
          <a:stretch/>
        </p:blipFill>
        <p:spPr>
          <a:xfrm>
            <a:off x="5544457" y="1122363"/>
            <a:ext cx="6470689" cy="423340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CuadroTexto 5">
            <a:extLst>
              <a:ext uri="{FF2B5EF4-FFF2-40B4-BE49-F238E27FC236}">
                <a16:creationId xmlns:a16="http://schemas.microsoft.com/office/drawing/2014/main" id="{DE4AA19B-3A54-4327-B045-A4D79D777564}"/>
              </a:ext>
            </a:extLst>
          </p:cNvPr>
          <p:cNvSpPr txBox="1"/>
          <p:nvPr/>
        </p:nvSpPr>
        <p:spPr>
          <a:xfrm>
            <a:off x="518886" y="1311049"/>
            <a:ext cx="4706257" cy="3370863"/>
          </a:xfrm>
          <a:prstGeom prst="rect">
            <a:avLst/>
          </a:prstGeom>
          <a:noFill/>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s-CO"/>
            </a:defPPr>
            <a:lvl1pPr algn="just">
              <a:defRPr sz="24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s-CO" dirty="0"/>
              <a:t>El índice COLCAP ha presentado anomalías, como el efecto día, las cuales son utilizadas por inversionistas que buscan predecir expectativas del mercado.</a:t>
            </a:r>
          </a:p>
        </p:txBody>
      </p:sp>
    </p:spTree>
    <p:extLst>
      <p:ext uri="{BB962C8B-B14F-4D97-AF65-F5344CB8AC3E}">
        <p14:creationId xmlns:p14="http://schemas.microsoft.com/office/powerpoint/2010/main" val="314284702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627</TotalTime>
  <Words>908</Words>
  <Application>Microsoft Office PowerPoint</Application>
  <PresentationFormat>Panorámica</PresentationFormat>
  <Paragraphs>190</Paragraphs>
  <Slides>19</Slides>
  <Notes>7</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19</vt:i4>
      </vt:variant>
    </vt:vector>
  </HeadingPairs>
  <TitlesOfParts>
    <vt:vector size="25" baseType="lpstr">
      <vt:lpstr>Arial</vt:lpstr>
      <vt:lpstr>Calibri</vt:lpstr>
      <vt:lpstr>Calibri Light</vt:lpstr>
      <vt:lpstr>Cambria Math</vt:lpstr>
      <vt:lpstr>Times New Roman</vt:lpstr>
      <vt:lpstr>Tema de Office</vt:lpstr>
      <vt:lpstr>ANÁLISIS DE LA NOTICIA DEL ACUERDO DE PAZ EN LOS RENDIMIENTOS DEL ÍNDICE ACCIONARIO COLCAP</vt:lpstr>
      <vt:lpstr>DESCRIPCIÓN DEL PROBLEMA</vt:lpstr>
      <vt:lpstr>DESCRIPCIÓN DEL PROBLEMA</vt:lpstr>
      <vt:lpstr>DESCRIPCIÓN DEL PROBLEMA</vt:lpstr>
      <vt:lpstr>OBJETIVO</vt:lpstr>
      <vt:lpstr>COMPORTAMIENTO HISTÓRICO DEL ÍNDICE COLCAP </vt:lpstr>
      <vt:lpstr>ANÁLISIS ECONOMÉTRICO DEL COMPORTAMIENTO HISTÓRICO DEL ÍNDICE COLCAP </vt:lpstr>
      <vt:lpstr>ANÁLISIS ECONOMÉTRICO DEL COMPORTAMIENTO HISTÓRICO DEL ÍNDICE COLCAP </vt:lpstr>
      <vt:lpstr>EFECTO DÍA COMPORTAMIENTO HISTÓRICO COLCAP </vt:lpstr>
      <vt:lpstr>ECONOMÍA Y CONFLICTO ARMADO </vt:lpstr>
      <vt:lpstr>ESTUDIO DE EVENTOS </vt:lpstr>
      <vt:lpstr>MEDIDAS DE VOLATILIDAD</vt:lpstr>
      <vt:lpstr>METODOLOGÍA EVENTOS </vt:lpstr>
      <vt:lpstr>ANALISIS DE RESULTADOS </vt:lpstr>
      <vt:lpstr>ANÁLISIS DE RESULTADOS </vt:lpstr>
      <vt:lpstr>ANÁLISIS DE RESULTADOS </vt:lpstr>
      <vt:lpstr>ANÁLISIS DE RESULTADOS </vt:lpstr>
      <vt:lpstr>ANÁLISIS DE RESULTADOS </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JHON BURBANO</dc:creator>
  <cp:lastModifiedBy>JHON BURBANO</cp:lastModifiedBy>
  <cp:revision>199</cp:revision>
  <dcterms:created xsi:type="dcterms:W3CDTF">2018-05-26T01:51:24Z</dcterms:created>
  <dcterms:modified xsi:type="dcterms:W3CDTF">2018-06-15T02:49:09Z</dcterms:modified>
</cp:coreProperties>
</file>