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0"/>
  </p:notesMasterIdLst>
  <p:sldIdLst>
    <p:sldId id="256" r:id="rId2"/>
    <p:sldId id="271" r:id="rId3"/>
    <p:sldId id="257" r:id="rId4"/>
    <p:sldId id="293"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94" r:id="rId30"/>
    <p:sldId id="284" r:id="rId31"/>
    <p:sldId id="285" r:id="rId32"/>
    <p:sldId id="286" r:id="rId33"/>
    <p:sldId id="287" r:id="rId34"/>
    <p:sldId id="288" r:id="rId35"/>
    <p:sldId id="289" r:id="rId36"/>
    <p:sldId id="290" r:id="rId37"/>
    <p:sldId id="291" r:id="rId38"/>
    <p:sldId id="292" r:id="rId39"/>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12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BDB72F-D1C7-4D56-A51A-5DFC412E5014}" type="datetimeFigureOut">
              <a:rPr lang="es-CO" smtClean="0"/>
              <a:pPr/>
              <a:t>08/06/2014</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B80EC84-1825-4995-8EAC-12FDBBC06A25}" type="slidenum">
              <a:rPr lang="es-CO" smtClean="0"/>
              <a:pPr/>
              <a:t>‹Nº›</a:t>
            </a:fld>
            <a:endParaRPr lang="es-CO"/>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03E35D7B-CA7F-4C86-ADB3-247150CC5D80}" type="datetime1">
              <a:rPr lang="es-ES" smtClean="0"/>
              <a:pPr/>
              <a:t>08/06/2014</a:t>
            </a:fld>
            <a:endParaRPr lang="es-ES"/>
          </a:p>
        </p:txBody>
      </p:sp>
      <p:sp>
        <p:nvSpPr>
          <p:cNvPr id="5" name="4 Marcador de pie de página"/>
          <p:cNvSpPr>
            <a:spLocks noGrp="1"/>
          </p:cNvSpPr>
          <p:nvPr>
            <p:ph type="ftr" sz="quarter" idx="11"/>
          </p:nvPr>
        </p:nvSpPr>
        <p:spPr/>
        <p:txBody>
          <a:bodyPr/>
          <a:lstStyle/>
          <a:p>
            <a:r>
              <a:rPr lang="es-CO" smtClean="0"/>
              <a:t>Sustentación Trabajo de Grado Maestría DFOM - Mayo 2014</a:t>
            </a:r>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6289F0FE-9633-430A-9189-1EE8817DD6B7}" type="datetime1">
              <a:rPr lang="es-ES" smtClean="0"/>
              <a:pPr/>
              <a:t>08/06/2014</a:t>
            </a:fld>
            <a:endParaRPr lang="es-ES"/>
          </a:p>
        </p:txBody>
      </p:sp>
      <p:sp>
        <p:nvSpPr>
          <p:cNvPr id="5" name="4 Marcador de pie de página"/>
          <p:cNvSpPr>
            <a:spLocks noGrp="1"/>
          </p:cNvSpPr>
          <p:nvPr>
            <p:ph type="ftr" sz="quarter" idx="11"/>
          </p:nvPr>
        </p:nvSpPr>
        <p:spPr/>
        <p:txBody>
          <a:bodyPr/>
          <a:lstStyle/>
          <a:p>
            <a:r>
              <a:rPr lang="es-CO" smtClean="0"/>
              <a:t>Sustentación Trabajo de Grado Maestría DFOM - Mayo 2014</a:t>
            </a:r>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E4A4828E-12BA-44A8-BE2C-84ABBA099BBF}" type="datetime1">
              <a:rPr lang="es-ES" smtClean="0"/>
              <a:pPr/>
              <a:t>08/06/2014</a:t>
            </a:fld>
            <a:endParaRPr lang="es-ES"/>
          </a:p>
        </p:txBody>
      </p:sp>
      <p:sp>
        <p:nvSpPr>
          <p:cNvPr id="5" name="4 Marcador de pie de página"/>
          <p:cNvSpPr>
            <a:spLocks noGrp="1"/>
          </p:cNvSpPr>
          <p:nvPr>
            <p:ph type="ftr" sz="quarter" idx="11"/>
          </p:nvPr>
        </p:nvSpPr>
        <p:spPr/>
        <p:txBody>
          <a:bodyPr/>
          <a:lstStyle/>
          <a:p>
            <a:r>
              <a:rPr lang="es-CO" smtClean="0"/>
              <a:t>Sustentación Trabajo de Grado Maestría DFOM - Mayo 2014</a:t>
            </a:r>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A468925A-DEC9-4786-806C-6CAA45CA194F}" type="datetime1">
              <a:rPr lang="es-ES" smtClean="0"/>
              <a:pPr/>
              <a:t>08/06/2014</a:t>
            </a:fld>
            <a:endParaRPr lang="es-ES"/>
          </a:p>
        </p:txBody>
      </p:sp>
      <p:sp>
        <p:nvSpPr>
          <p:cNvPr id="5" name="4 Marcador de pie de página"/>
          <p:cNvSpPr>
            <a:spLocks noGrp="1"/>
          </p:cNvSpPr>
          <p:nvPr>
            <p:ph type="ftr" sz="quarter" idx="11"/>
          </p:nvPr>
        </p:nvSpPr>
        <p:spPr/>
        <p:txBody>
          <a:bodyPr/>
          <a:lstStyle/>
          <a:p>
            <a:r>
              <a:rPr lang="es-CO" smtClean="0"/>
              <a:t>Sustentación Trabajo de Grado Maestría DFOM - Mayo 2014</a:t>
            </a:r>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909DBC60-3F8E-4E80-8FF1-CA83121B026E}" type="datetime1">
              <a:rPr lang="es-ES" smtClean="0"/>
              <a:pPr/>
              <a:t>08/06/2014</a:t>
            </a:fld>
            <a:endParaRPr lang="es-ES"/>
          </a:p>
        </p:txBody>
      </p:sp>
      <p:sp>
        <p:nvSpPr>
          <p:cNvPr id="5" name="4 Marcador de pie de página"/>
          <p:cNvSpPr>
            <a:spLocks noGrp="1"/>
          </p:cNvSpPr>
          <p:nvPr>
            <p:ph type="ftr" sz="quarter" idx="11"/>
          </p:nvPr>
        </p:nvSpPr>
        <p:spPr/>
        <p:txBody>
          <a:bodyPr/>
          <a:lstStyle/>
          <a:p>
            <a:r>
              <a:rPr lang="es-CO" smtClean="0"/>
              <a:t>Sustentación Trabajo de Grado Maestría DFOM - Mayo 2014</a:t>
            </a:r>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158DB14C-C446-416A-8814-DF106B29CB73}" type="datetime1">
              <a:rPr lang="es-ES" smtClean="0"/>
              <a:pPr/>
              <a:t>08/06/2014</a:t>
            </a:fld>
            <a:endParaRPr lang="es-ES"/>
          </a:p>
        </p:txBody>
      </p:sp>
      <p:sp>
        <p:nvSpPr>
          <p:cNvPr id="6" name="5 Marcador de pie de página"/>
          <p:cNvSpPr>
            <a:spLocks noGrp="1"/>
          </p:cNvSpPr>
          <p:nvPr>
            <p:ph type="ftr" sz="quarter" idx="11"/>
          </p:nvPr>
        </p:nvSpPr>
        <p:spPr/>
        <p:txBody>
          <a:bodyPr/>
          <a:lstStyle/>
          <a:p>
            <a:r>
              <a:rPr lang="es-CO" smtClean="0"/>
              <a:t>Sustentación Trabajo de Grado Maestría DFOM - Mayo 2014</a:t>
            </a:r>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632D288E-AF1E-448F-A6E9-A0B0BAAD072E}" type="datetime1">
              <a:rPr lang="es-ES" smtClean="0"/>
              <a:pPr/>
              <a:t>08/06/2014</a:t>
            </a:fld>
            <a:endParaRPr lang="es-ES"/>
          </a:p>
        </p:txBody>
      </p:sp>
      <p:sp>
        <p:nvSpPr>
          <p:cNvPr id="8" name="7 Marcador de pie de página"/>
          <p:cNvSpPr>
            <a:spLocks noGrp="1"/>
          </p:cNvSpPr>
          <p:nvPr>
            <p:ph type="ftr" sz="quarter" idx="11"/>
          </p:nvPr>
        </p:nvSpPr>
        <p:spPr/>
        <p:txBody>
          <a:bodyPr/>
          <a:lstStyle/>
          <a:p>
            <a:r>
              <a:rPr lang="es-CO" smtClean="0"/>
              <a:t>Sustentación Trabajo de Grado Maestría DFOM - Mayo 2014</a:t>
            </a:r>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D5F6552F-525B-47E5-AB94-FC53BE9BFB24}" type="datetime1">
              <a:rPr lang="es-ES" smtClean="0"/>
              <a:pPr/>
              <a:t>08/06/2014</a:t>
            </a:fld>
            <a:endParaRPr lang="es-ES"/>
          </a:p>
        </p:txBody>
      </p:sp>
      <p:sp>
        <p:nvSpPr>
          <p:cNvPr id="4" name="3 Marcador de pie de página"/>
          <p:cNvSpPr>
            <a:spLocks noGrp="1"/>
          </p:cNvSpPr>
          <p:nvPr>
            <p:ph type="ftr" sz="quarter" idx="11"/>
          </p:nvPr>
        </p:nvSpPr>
        <p:spPr/>
        <p:txBody>
          <a:bodyPr/>
          <a:lstStyle/>
          <a:p>
            <a:r>
              <a:rPr lang="es-CO" smtClean="0"/>
              <a:t>Sustentación Trabajo de Grado Maestría DFOM - Mayo 2014</a:t>
            </a:r>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C1C7A82-EBC3-4743-925F-1BDB62DF96BF}" type="datetime1">
              <a:rPr lang="es-ES" smtClean="0"/>
              <a:pPr/>
              <a:t>08/06/2014</a:t>
            </a:fld>
            <a:endParaRPr lang="es-ES"/>
          </a:p>
        </p:txBody>
      </p:sp>
      <p:sp>
        <p:nvSpPr>
          <p:cNvPr id="3" name="2 Marcador de pie de página"/>
          <p:cNvSpPr>
            <a:spLocks noGrp="1"/>
          </p:cNvSpPr>
          <p:nvPr>
            <p:ph type="ftr" sz="quarter" idx="11"/>
          </p:nvPr>
        </p:nvSpPr>
        <p:spPr/>
        <p:txBody>
          <a:bodyPr/>
          <a:lstStyle/>
          <a:p>
            <a:r>
              <a:rPr lang="es-CO" smtClean="0"/>
              <a:t>Sustentación Trabajo de Grado Maestría DFOM - Mayo 2014</a:t>
            </a:r>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AA60F85-D575-4066-95AF-ECEF7303CD0E}" type="datetime1">
              <a:rPr lang="es-ES" smtClean="0"/>
              <a:pPr/>
              <a:t>08/06/2014</a:t>
            </a:fld>
            <a:endParaRPr lang="es-ES"/>
          </a:p>
        </p:txBody>
      </p:sp>
      <p:sp>
        <p:nvSpPr>
          <p:cNvPr id="6" name="5 Marcador de pie de página"/>
          <p:cNvSpPr>
            <a:spLocks noGrp="1"/>
          </p:cNvSpPr>
          <p:nvPr>
            <p:ph type="ftr" sz="quarter" idx="11"/>
          </p:nvPr>
        </p:nvSpPr>
        <p:spPr/>
        <p:txBody>
          <a:bodyPr/>
          <a:lstStyle/>
          <a:p>
            <a:r>
              <a:rPr lang="es-CO" smtClean="0"/>
              <a:t>Sustentación Trabajo de Grado Maestría DFOM - Mayo 2014</a:t>
            </a:r>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F9113D4-88F7-44F3-932E-6CE6312F9E17}" type="datetime1">
              <a:rPr lang="es-ES" smtClean="0"/>
              <a:pPr/>
              <a:t>08/06/2014</a:t>
            </a:fld>
            <a:endParaRPr lang="es-ES"/>
          </a:p>
        </p:txBody>
      </p:sp>
      <p:sp>
        <p:nvSpPr>
          <p:cNvPr id="6" name="5 Marcador de pie de página"/>
          <p:cNvSpPr>
            <a:spLocks noGrp="1"/>
          </p:cNvSpPr>
          <p:nvPr>
            <p:ph type="ftr" sz="quarter" idx="11"/>
          </p:nvPr>
        </p:nvSpPr>
        <p:spPr/>
        <p:txBody>
          <a:bodyPr/>
          <a:lstStyle/>
          <a:p>
            <a:r>
              <a:rPr lang="es-CO" smtClean="0"/>
              <a:t>Sustentación Trabajo de Grado Maestría DFOM - Mayo 2014</a:t>
            </a:r>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C2DD4E-C4C7-44A4-88B0-28117B3CBD5D}" type="datetime1">
              <a:rPr lang="es-ES" smtClean="0"/>
              <a:pPr/>
              <a:t>08/06/2014</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CO" smtClean="0"/>
              <a:t>Sustentación Trabajo de Grado Maestría DFOM - Mayo 2014</a:t>
            </a: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247007"/>
            <a:ext cx="7772400" cy="1470025"/>
          </a:xfrm>
        </p:spPr>
        <p:txBody>
          <a:bodyPr>
            <a:noAutofit/>
          </a:bodyPr>
          <a:lstStyle/>
          <a:p>
            <a:r>
              <a:rPr lang="es-CO" sz="4000" dirty="0" smtClean="0"/>
              <a:t>Especificación de un metamodelo</a:t>
            </a:r>
            <a:br>
              <a:rPr lang="es-CO" sz="4000" dirty="0" smtClean="0"/>
            </a:br>
            <a:r>
              <a:rPr lang="es-CO" sz="4000" dirty="0" smtClean="0"/>
              <a:t>para apoyar y extender la</a:t>
            </a:r>
            <a:br>
              <a:rPr lang="es-CO" sz="4000" dirty="0" smtClean="0"/>
            </a:br>
            <a:r>
              <a:rPr lang="es-CO" sz="4000" dirty="0" smtClean="0"/>
              <a:t>propuesta </a:t>
            </a:r>
            <a:r>
              <a:rPr lang="es-CO" sz="4000" b="1" i="1" dirty="0" smtClean="0"/>
              <a:t>TD-MBUID</a:t>
            </a:r>
            <a:endParaRPr lang="es-CO" sz="4000" b="1" i="1" dirty="0"/>
          </a:p>
        </p:txBody>
      </p:sp>
      <p:sp>
        <p:nvSpPr>
          <p:cNvPr id="3" name="2 Subtítulo"/>
          <p:cNvSpPr>
            <a:spLocks noGrp="1"/>
          </p:cNvSpPr>
          <p:nvPr>
            <p:ph type="subTitle" idx="1"/>
          </p:nvPr>
        </p:nvSpPr>
        <p:spPr>
          <a:xfrm>
            <a:off x="1371600" y="4484712"/>
            <a:ext cx="6400800" cy="1752600"/>
          </a:xfrm>
        </p:spPr>
        <p:txBody>
          <a:bodyPr>
            <a:normAutofit fontScale="85000" lnSpcReduction="20000"/>
          </a:bodyPr>
          <a:lstStyle/>
          <a:p>
            <a:r>
              <a:rPr lang="es-CO" dirty="0" smtClean="0"/>
              <a:t>William Joseph Giraldo Orozco </a:t>
            </a:r>
            <a:r>
              <a:rPr lang="es-CO" dirty="0" err="1" smtClean="0"/>
              <a:t>Ph.D.</a:t>
            </a:r>
            <a:endParaRPr lang="es-CO" dirty="0" smtClean="0"/>
          </a:p>
          <a:p>
            <a:r>
              <a:rPr lang="es-CO" dirty="0" smtClean="0"/>
              <a:t>Director</a:t>
            </a:r>
          </a:p>
          <a:p>
            <a:r>
              <a:rPr lang="es-CO" dirty="0" err="1" smtClean="0"/>
              <a:t>Helmuth</a:t>
            </a:r>
            <a:r>
              <a:rPr lang="es-CO" dirty="0" smtClean="0"/>
              <a:t> </a:t>
            </a:r>
            <a:r>
              <a:rPr lang="es-CO" dirty="0" err="1" smtClean="0"/>
              <a:t>Trefttz</a:t>
            </a:r>
            <a:r>
              <a:rPr lang="es-CO" dirty="0" smtClean="0"/>
              <a:t> Gómez </a:t>
            </a:r>
            <a:r>
              <a:rPr lang="es-CO" dirty="0" err="1" smtClean="0"/>
              <a:t>Ph.D.</a:t>
            </a:r>
            <a:endParaRPr lang="es-CO" dirty="0" smtClean="0"/>
          </a:p>
          <a:p>
            <a:r>
              <a:rPr lang="es-CO" dirty="0" err="1" smtClean="0"/>
              <a:t>CoDirector</a:t>
            </a:r>
            <a:endParaRPr lang="es-CO"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2" name="1 Título"/>
          <p:cNvSpPr>
            <a:spLocks noGrp="1"/>
          </p:cNvSpPr>
          <p:nvPr>
            <p:ph type="title"/>
          </p:nvPr>
        </p:nvSpPr>
        <p:spPr>
          <a:xfrm>
            <a:off x="457200" y="44624"/>
            <a:ext cx="8229600" cy="864096"/>
          </a:xfrm>
        </p:spPr>
        <p:txBody>
          <a:bodyPr>
            <a:normAutofit/>
          </a:bodyPr>
          <a:lstStyle/>
          <a:p>
            <a:r>
              <a:rPr lang="es-CO" sz="3200" b="1" i="1" dirty="0" smtClean="0"/>
              <a:t>Bases Teóricas</a:t>
            </a:r>
            <a:endParaRPr lang="es-CO" sz="3200" b="1" i="1" dirty="0"/>
          </a:p>
        </p:txBody>
      </p:sp>
      <p:sp>
        <p:nvSpPr>
          <p:cNvPr id="3" name="2 Marcador de contenido"/>
          <p:cNvSpPr>
            <a:spLocks noGrp="1"/>
          </p:cNvSpPr>
          <p:nvPr>
            <p:ph idx="1"/>
          </p:nvPr>
        </p:nvSpPr>
        <p:spPr>
          <a:xfrm>
            <a:off x="457200" y="764704"/>
            <a:ext cx="8229600" cy="5832648"/>
          </a:xfrm>
        </p:spPr>
        <p:txBody>
          <a:bodyPr>
            <a:normAutofit/>
          </a:bodyPr>
          <a:lstStyle/>
          <a:p>
            <a:pPr>
              <a:buNone/>
            </a:pPr>
            <a:r>
              <a:rPr lang="es-CO" dirty="0" smtClean="0"/>
              <a:t>	</a:t>
            </a:r>
          </a:p>
          <a:p>
            <a:pPr>
              <a:buNone/>
            </a:pPr>
            <a:r>
              <a:rPr lang="es-CO" dirty="0" smtClean="0"/>
              <a:t>	</a:t>
            </a:r>
            <a:r>
              <a:rPr lang="es-CO" sz="2000" b="1" i="1" dirty="0" smtClean="0"/>
              <a:t>DSL (</a:t>
            </a:r>
            <a:r>
              <a:rPr lang="es-CO" sz="2000" b="1" i="1" dirty="0" err="1" smtClean="0"/>
              <a:t>Domain</a:t>
            </a:r>
            <a:r>
              <a:rPr lang="es-CO" sz="2000" b="1" i="1" dirty="0" smtClean="0"/>
              <a:t> </a:t>
            </a:r>
            <a:r>
              <a:rPr lang="es-CO" sz="2000" b="1" i="1" dirty="0" err="1" smtClean="0"/>
              <a:t>Specific</a:t>
            </a:r>
            <a:r>
              <a:rPr lang="es-CO" sz="2000" b="1" i="1" dirty="0" smtClean="0"/>
              <a:t> </a:t>
            </a:r>
            <a:r>
              <a:rPr lang="es-CO" sz="2000" b="1" i="1" dirty="0" err="1" smtClean="0"/>
              <a:t>Language</a:t>
            </a:r>
            <a:r>
              <a:rPr lang="es-CO" sz="2000" b="1" i="1" dirty="0" smtClean="0"/>
              <a:t>)</a:t>
            </a:r>
            <a:r>
              <a:rPr lang="es-CO" sz="2000" dirty="0" smtClean="0"/>
              <a:t>: es un lenguaje de un propósito determinado, cuya representación puede ser gráfica o textual, adaptado a problemas concretos de un dominio. </a:t>
            </a:r>
            <a:r>
              <a:rPr lang="es-CO" sz="2000" u="sng" dirty="0" smtClean="0"/>
              <a:t>Sirve para el propósito de realizar los aspectos claves de un dominio formalmente expresables y modelables</a:t>
            </a:r>
            <a:r>
              <a:rPr lang="es-CO" sz="2000" dirty="0" smtClean="0"/>
              <a:t>. Es un artefacto que constituye una parte importante de un proceso de mapeo. Esto es, buscar la forma de expresar un problema en el vocabulario (contexto) de un dominio particular y, posteriormente, en el modelo de dominio de la solución.</a:t>
            </a:r>
          </a:p>
        </p:txBody>
      </p:sp>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2" name="1 Título"/>
          <p:cNvSpPr>
            <a:spLocks noGrp="1"/>
          </p:cNvSpPr>
          <p:nvPr>
            <p:ph type="title"/>
          </p:nvPr>
        </p:nvSpPr>
        <p:spPr>
          <a:xfrm>
            <a:off x="457200" y="44624"/>
            <a:ext cx="8229600" cy="864096"/>
          </a:xfrm>
        </p:spPr>
        <p:txBody>
          <a:bodyPr>
            <a:normAutofit/>
          </a:bodyPr>
          <a:lstStyle/>
          <a:p>
            <a:r>
              <a:rPr lang="es-CO" sz="3200" b="1" i="1" dirty="0" smtClean="0"/>
              <a:t>Bases Teóricas</a:t>
            </a:r>
            <a:endParaRPr lang="es-CO" sz="3200" b="1" i="1" dirty="0"/>
          </a:p>
        </p:txBody>
      </p:sp>
      <p:sp>
        <p:nvSpPr>
          <p:cNvPr id="3" name="2 Marcador de contenido"/>
          <p:cNvSpPr>
            <a:spLocks noGrp="1"/>
          </p:cNvSpPr>
          <p:nvPr>
            <p:ph idx="1"/>
          </p:nvPr>
        </p:nvSpPr>
        <p:spPr>
          <a:xfrm>
            <a:off x="457200" y="764704"/>
            <a:ext cx="8229600" cy="5832648"/>
          </a:xfrm>
        </p:spPr>
        <p:txBody>
          <a:bodyPr>
            <a:normAutofit/>
          </a:bodyPr>
          <a:lstStyle/>
          <a:p>
            <a:pPr>
              <a:buNone/>
            </a:pPr>
            <a:r>
              <a:rPr lang="es-CO" dirty="0" smtClean="0"/>
              <a:t>	</a:t>
            </a:r>
          </a:p>
          <a:p>
            <a:pPr>
              <a:buNone/>
            </a:pPr>
            <a:r>
              <a:rPr lang="es-CO" dirty="0" smtClean="0"/>
              <a:t>	</a:t>
            </a:r>
            <a:r>
              <a:rPr lang="en-US" sz="2000" b="1" i="1" dirty="0" smtClean="0"/>
              <a:t>MBUID (Model</a:t>
            </a:r>
            <a:r>
              <a:rPr lang="es-CO" sz="2000" b="1" i="1" dirty="0" smtClean="0"/>
              <a:t>–</a:t>
            </a:r>
            <a:r>
              <a:rPr lang="en-US" sz="2000" b="1" i="1" dirty="0" smtClean="0"/>
              <a:t>Based User Interface Development)</a:t>
            </a:r>
            <a:r>
              <a:rPr lang="es-CO" sz="2000" dirty="0" smtClean="0"/>
              <a:t>: está definido como una aplicación del paradigma MDE; este enfoque facilita la especificación y construcción de sistemas considerando la </a:t>
            </a:r>
            <a:r>
              <a:rPr lang="es-CO" sz="2000" u="sng" dirty="0" smtClean="0"/>
              <a:t>diferenciación entre distintos niveles de abstracción</a:t>
            </a:r>
            <a:r>
              <a:rPr lang="es-CO" sz="2000" dirty="0" smtClean="0"/>
              <a:t>. Tres características de este tipo de entornos se presentan:</a:t>
            </a:r>
          </a:p>
          <a:p>
            <a:pPr marL="914400" lvl="1" indent="-514350">
              <a:buFont typeface="+mj-lt"/>
              <a:buAutoNum type="alphaLcParenR"/>
            </a:pPr>
            <a:r>
              <a:rPr lang="es-CO" sz="2000" dirty="0" smtClean="0"/>
              <a:t>soporte para la generación automática de interfaces de usuario;</a:t>
            </a:r>
          </a:p>
          <a:p>
            <a:pPr marL="914400" lvl="1" indent="-514350">
              <a:buFont typeface="+mj-lt"/>
              <a:buAutoNum type="alphaLcParenR"/>
            </a:pPr>
            <a:r>
              <a:rPr lang="es-CO" sz="2000" dirty="0" smtClean="0"/>
              <a:t>uso de métodos declarativos para la especificación de interfaces de usuario y </a:t>
            </a:r>
          </a:p>
          <a:p>
            <a:pPr marL="914400" lvl="1" indent="-514350">
              <a:buFont typeface="+mj-lt"/>
              <a:buAutoNum type="alphaLcParenR"/>
            </a:pPr>
            <a:r>
              <a:rPr lang="es-CO" sz="2000" dirty="0" smtClean="0"/>
              <a:t>la adopción de metodología para soportar el desarrollo de interfaces de usuario.</a:t>
            </a:r>
          </a:p>
        </p:txBody>
      </p:sp>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2" name="1 Título"/>
          <p:cNvSpPr>
            <a:spLocks noGrp="1"/>
          </p:cNvSpPr>
          <p:nvPr>
            <p:ph type="title"/>
          </p:nvPr>
        </p:nvSpPr>
        <p:spPr>
          <a:xfrm>
            <a:off x="457200" y="44624"/>
            <a:ext cx="8229600" cy="864096"/>
          </a:xfrm>
        </p:spPr>
        <p:txBody>
          <a:bodyPr>
            <a:normAutofit/>
          </a:bodyPr>
          <a:lstStyle/>
          <a:p>
            <a:r>
              <a:rPr lang="es-CO" sz="3200" b="1" i="1" dirty="0" smtClean="0"/>
              <a:t>Marco Conceptual</a:t>
            </a:r>
            <a:endParaRPr lang="es-CO" sz="3200" b="1" i="1" dirty="0"/>
          </a:p>
        </p:txBody>
      </p:sp>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pic>
        <p:nvPicPr>
          <p:cNvPr id="2050" name="Picture 2"/>
          <p:cNvPicPr>
            <a:picLocks noChangeAspect="1" noChangeArrowheads="1"/>
          </p:cNvPicPr>
          <p:nvPr/>
        </p:nvPicPr>
        <p:blipFill>
          <a:blip r:embed="rId3" cstate="print"/>
          <a:srcRect/>
          <a:stretch>
            <a:fillRect/>
          </a:stretch>
        </p:blipFill>
        <p:spPr bwMode="auto">
          <a:xfrm>
            <a:off x="142801" y="1556792"/>
            <a:ext cx="8856812" cy="432048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2" name="1 Título"/>
          <p:cNvSpPr>
            <a:spLocks noGrp="1"/>
          </p:cNvSpPr>
          <p:nvPr>
            <p:ph type="title"/>
          </p:nvPr>
        </p:nvSpPr>
        <p:spPr>
          <a:xfrm>
            <a:off x="457200" y="44624"/>
            <a:ext cx="8229600" cy="864096"/>
          </a:xfrm>
        </p:spPr>
        <p:txBody>
          <a:bodyPr>
            <a:normAutofit/>
          </a:bodyPr>
          <a:lstStyle/>
          <a:p>
            <a:r>
              <a:rPr lang="es-CO" sz="3200" b="1" i="1" dirty="0" smtClean="0"/>
              <a:t>Marco Conceptual</a:t>
            </a:r>
            <a:endParaRPr lang="es-CO" sz="3200" b="1" i="1" dirty="0"/>
          </a:p>
        </p:txBody>
      </p:sp>
      <p:sp>
        <p:nvSpPr>
          <p:cNvPr id="3" name="2 Marcador de contenido"/>
          <p:cNvSpPr>
            <a:spLocks noGrp="1"/>
          </p:cNvSpPr>
          <p:nvPr>
            <p:ph idx="1"/>
          </p:nvPr>
        </p:nvSpPr>
        <p:spPr>
          <a:xfrm>
            <a:off x="457200" y="764704"/>
            <a:ext cx="8229600" cy="5832648"/>
          </a:xfrm>
        </p:spPr>
        <p:txBody>
          <a:bodyPr>
            <a:normAutofit/>
          </a:bodyPr>
          <a:lstStyle/>
          <a:p>
            <a:pPr>
              <a:buNone/>
            </a:pPr>
            <a:r>
              <a:rPr lang="es-CO" dirty="0" smtClean="0"/>
              <a:t>	</a:t>
            </a:r>
          </a:p>
          <a:p>
            <a:pPr>
              <a:buNone/>
            </a:pPr>
            <a:r>
              <a:rPr lang="es-CO" dirty="0" smtClean="0"/>
              <a:t>	</a:t>
            </a:r>
            <a:r>
              <a:rPr lang="en-US" sz="2000" b="1" i="1" dirty="0" smtClean="0"/>
              <a:t>CIAM (Collaborative Interactive Applications Methodology)</a:t>
            </a:r>
            <a:r>
              <a:rPr lang="es-CO" sz="2000" dirty="0" smtClean="0"/>
              <a:t>: se basa en el uso de notaciones específicas para el diseño de aplicaciones interactivas. Esta metodología </a:t>
            </a:r>
            <a:r>
              <a:rPr lang="es-CO" sz="2000" u="sng" dirty="0" smtClean="0"/>
              <a:t>pretende establecer una conexión entre los modelos de requerimientos a alto nivel con los modelos de interacción de más bajo nivel </a:t>
            </a:r>
            <a:r>
              <a:rPr lang="es-CO" sz="2000" dirty="0" smtClean="0"/>
              <a:t>con el propósito de derivar la interfaz de usuario más directamente.</a:t>
            </a:r>
          </a:p>
        </p:txBody>
      </p:sp>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2" name="1 Título"/>
          <p:cNvSpPr>
            <a:spLocks noGrp="1"/>
          </p:cNvSpPr>
          <p:nvPr>
            <p:ph type="title"/>
          </p:nvPr>
        </p:nvSpPr>
        <p:spPr>
          <a:xfrm>
            <a:off x="457200" y="44624"/>
            <a:ext cx="8229600" cy="864096"/>
          </a:xfrm>
        </p:spPr>
        <p:txBody>
          <a:bodyPr>
            <a:normAutofit/>
          </a:bodyPr>
          <a:lstStyle/>
          <a:p>
            <a:r>
              <a:rPr lang="es-CO" sz="3200" b="1" i="1" dirty="0" smtClean="0"/>
              <a:t>Marco Conceptual</a:t>
            </a:r>
            <a:endParaRPr lang="es-CO" sz="3200" b="1" i="1" dirty="0"/>
          </a:p>
        </p:txBody>
      </p:sp>
      <p:sp>
        <p:nvSpPr>
          <p:cNvPr id="3" name="2 Marcador de contenido"/>
          <p:cNvSpPr>
            <a:spLocks noGrp="1"/>
          </p:cNvSpPr>
          <p:nvPr>
            <p:ph idx="1"/>
          </p:nvPr>
        </p:nvSpPr>
        <p:spPr>
          <a:xfrm>
            <a:off x="457200" y="764704"/>
            <a:ext cx="8229600" cy="5832648"/>
          </a:xfrm>
        </p:spPr>
        <p:txBody>
          <a:bodyPr>
            <a:normAutofit/>
          </a:bodyPr>
          <a:lstStyle/>
          <a:p>
            <a:pPr>
              <a:buNone/>
            </a:pPr>
            <a:r>
              <a:rPr lang="es-CO" dirty="0" smtClean="0"/>
              <a:t>	</a:t>
            </a:r>
          </a:p>
          <a:p>
            <a:pPr>
              <a:buNone/>
            </a:pPr>
            <a:r>
              <a:rPr lang="es-CO" dirty="0" smtClean="0"/>
              <a:t>	</a:t>
            </a:r>
            <a:r>
              <a:rPr lang="en-US" sz="2000" b="1" i="1" dirty="0" smtClean="0"/>
              <a:t>CIAN (Collaborative Interactive Applications Notation)</a:t>
            </a:r>
            <a:r>
              <a:rPr lang="es-CO" sz="2000" dirty="0" smtClean="0"/>
              <a:t>: Esta notación </a:t>
            </a:r>
            <a:r>
              <a:rPr lang="es-CO" sz="2000" u="sng" dirty="0" smtClean="0"/>
              <a:t>se centra en el modelado de la colaboración y la interacción con el usuario</a:t>
            </a:r>
            <a:r>
              <a:rPr lang="es-CO" sz="2000" dirty="0" smtClean="0"/>
              <a:t>. </a:t>
            </a:r>
            <a:r>
              <a:rPr lang="es-CO" sz="2000" b="1" i="1" dirty="0" smtClean="0"/>
              <a:t>CIAN</a:t>
            </a:r>
            <a:r>
              <a:rPr lang="es-CO" sz="2000" dirty="0" smtClean="0"/>
              <a:t>, entonces, permite identificar el conjunto de elementos gráficos para el modelado bajo la metodología </a:t>
            </a:r>
            <a:r>
              <a:rPr lang="es-CO" sz="2000" b="1" i="1" dirty="0" smtClean="0"/>
              <a:t>CIAM</a:t>
            </a:r>
            <a:r>
              <a:rPr lang="es-CO" sz="2000" dirty="0" smtClean="0"/>
              <a:t>. </a:t>
            </a:r>
            <a:r>
              <a:rPr lang="es-CO" sz="2000" b="1" i="1" dirty="0" smtClean="0"/>
              <a:t>CIAN</a:t>
            </a:r>
            <a:r>
              <a:rPr lang="es-CO" sz="2000" dirty="0" smtClean="0"/>
              <a:t> promueve el modelado de la colaboración para soportar el modelado de sistemas de apoyo al trabajo en grupo, igualmente, permite especificar las peculiaridades de los sistemas colaborativos interactivos, y se complementa con la notación </a:t>
            </a:r>
            <a:r>
              <a:rPr lang="es-CO" sz="2000" b="1" i="1" dirty="0" smtClean="0"/>
              <a:t>UML</a:t>
            </a:r>
            <a:r>
              <a:rPr lang="es-CO" sz="2000" dirty="0" smtClean="0"/>
              <a:t> (para modelar datos del sistema).</a:t>
            </a:r>
          </a:p>
        </p:txBody>
      </p:sp>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2" name="1 Título"/>
          <p:cNvSpPr>
            <a:spLocks noGrp="1"/>
          </p:cNvSpPr>
          <p:nvPr>
            <p:ph type="title"/>
          </p:nvPr>
        </p:nvSpPr>
        <p:spPr>
          <a:xfrm>
            <a:off x="457200" y="44624"/>
            <a:ext cx="8229600" cy="864096"/>
          </a:xfrm>
        </p:spPr>
        <p:txBody>
          <a:bodyPr>
            <a:normAutofit/>
          </a:bodyPr>
          <a:lstStyle/>
          <a:p>
            <a:r>
              <a:rPr lang="es-CO" sz="3200" b="1" i="1" dirty="0" smtClean="0"/>
              <a:t>Marco Conceptual</a:t>
            </a:r>
            <a:endParaRPr lang="es-CO" sz="3200" b="1" i="1" dirty="0"/>
          </a:p>
        </p:txBody>
      </p:sp>
      <p:sp>
        <p:nvSpPr>
          <p:cNvPr id="3" name="2 Marcador de contenido"/>
          <p:cNvSpPr>
            <a:spLocks noGrp="1"/>
          </p:cNvSpPr>
          <p:nvPr>
            <p:ph idx="1"/>
          </p:nvPr>
        </p:nvSpPr>
        <p:spPr>
          <a:xfrm>
            <a:off x="457200" y="764704"/>
            <a:ext cx="8229600" cy="5832648"/>
          </a:xfrm>
        </p:spPr>
        <p:txBody>
          <a:bodyPr>
            <a:normAutofit/>
          </a:bodyPr>
          <a:lstStyle/>
          <a:p>
            <a:pPr>
              <a:buNone/>
            </a:pPr>
            <a:r>
              <a:rPr lang="es-CO" dirty="0" smtClean="0"/>
              <a:t>	</a:t>
            </a:r>
          </a:p>
          <a:p>
            <a:pPr>
              <a:buNone/>
            </a:pPr>
            <a:r>
              <a:rPr lang="es-CO" dirty="0" smtClean="0"/>
              <a:t>	</a:t>
            </a:r>
            <a:r>
              <a:rPr lang="en-US" sz="2000" b="1" i="1" dirty="0" err="1" smtClean="0"/>
              <a:t>usiXML</a:t>
            </a:r>
            <a:r>
              <a:rPr lang="en-US" sz="2000" b="1" i="1" dirty="0" smtClean="0"/>
              <a:t> (User Interface </a:t>
            </a:r>
            <a:r>
              <a:rPr lang="en-US" sz="2000" b="1" i="1" dirty="0" err="1" smtClean="0"/>
              <a:t>eXtensible</a:t>
            </a:r>
            <a:r>
              <a:rPr lang="en-US" sz="2000" b="1" i="1" dirty="0" smtClean="0"/>
              <a:t> Markup Language)</a:t>
            </a:r>
            <a:r>
              <a:rPr lang="es-CO" sz="2000" dirty="0" smtClean="0"/>
              <a:t>: Se creó para </a:t>
            </a:r>
            <a:r>
              <a:rPr lang="es-CO" sz="2000" u="sng" dirty="0" smtClean="0"/>
              <a:t>describir la interfaz de usuario para múltiples contextos de uso</a:t>
            </a:r>
            <a:r>
              <a:rPr lang="es-CO" sz="2000" dirty="0" smtClean="0"/>
              <a:t>, tales como gráficos, interfaces de usuario de voz, realidad virtual, e interfaces de usuario multimodales. Adopta cuatro etapas de desarrollo: tareas y conceptos, interfaz de usuario abstracta </a:t>
            </a:r>
            <a:r>
              <a:rPr lang="es-CO" sz="2000" i="1" dirty="0" smtClean="0"/>
              <a:t>(AUI)</a:t>
            </a:r>
            <a:r>
              <a:rPr lang="es-CO" sz="2000" dirty="0" smtClean="0"/>
              <a:t>, interfaz de usuario concreta </a:t>
            </a:r>
            <a:r>
              <a:rPr lang="es-CO" sz="2000" i="1" dirty="0" smtClean="0"/>
              <a:t>(CUI)</a:t>
            </a:r>
            <a:r>
              <a:rPr lang="es-CO" sz="2000" dirty="0" smtClean="0"/>
              <a:t> e interfaz de usuario final </a:t>
            </a:r>
            <a:r>
              <a:rPr lang="es-CO" sz="2000" i="1" dirty="0" smtClean="0"/>
              <a:t>(FUI)</a:t>
            </a:r>
            <a:r>
              <a:rPr lang="es-CO" sz="2000" dirty="0" smtClean="0"/>
              <a:t>.</a:t>
            </a:r>
          </a:p>
        </p:txBody>
      </p:sp>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2" name="1 Título"/>
          <p:cNvSpPr>
            <a:spLocks noGrp="1"/>
          </p:cNvSpPr>
          <p:nvPr>
            <p:ph type="title"/>
          </p:nvPr>
        </p:nvSpPr>
        <p:spPr>
          <a:xfrm>
            <a:off x="457200" y="44624"/>
            <a:ext cx="8229600" cy="864096"/>
          </a:xfrm>
        </p:spPr>
        <p:txBody>
          <a:bodyPr>
            <a:normAutofit/>
          </a:bodyPr>
          <a:lstStyle/>
          <a:p>
            <a:r>
              <a:rPr lang="es-CO" sz="3200" b="1" i="1" dirty="0" smtClean="0"/>
              <a:t>Marco Conceptual</a:t>
            </a:r>
            <a:endParaRPr lang="es-CO" sz="3200" b="1" i="1" dirty="0"/>
          </a:p>
        </p:txBody>
      </p:sp>
      <p:sp>
        <p:nvSpPr>
          <p:cNvPr id="3" name="2 Marcador de contenido"/>
          <p:cNvSpPr>
            <a:spLocks noGrp="1"/>
          </p:cNvSpPr>
          <p:nvPr>
            <p:ph idx="1"/>
          </p:nvPr>
        </p:nvSpPr>
        <p:spPr>
          <a:xfrm>
            <a:off x="457200" y="764704"/>
            <a:ext cx="8229600" cy="5832648"/>
          </a:xfrm>
        </p:spPr>
        <p:txBody>
          <a:bodyPr>
            <a:normAutofit/>
          </a:bodyPr>
          <a:lstStyle/>
          <a:p>
            <a:pPr>
              <a:buNone/>
            </a:pPr>
            <a:r>
              <a:rPr lang="es-CO" dirty="0" smtClean="0"/>
              <a:t>	</a:t>
            </a:r>
          </a:p>
          <a:p>
            <a:pPr>
              <a:buNone/>
            </a:pPr>
            <a:r>
              <a:rPr lang="es-CO" dirty="0" smtClean="0"/>
              <a:t>	</a:t>
            </a:r>
            <a:r>
              <a:rPr lang="en-US" sz="2000" b="1" i="1" dirty="0" err="1" smtClean="0"/>
              <a:t>Interfaz</a:t>
            </a:r>
            <a:r>
              <a:rPr lang="en-US" sz="2000" b="1" i="1" dirty="0" smtClean="0"/>
              <a:t> de </a:t>
            </a:r>
            <a:r>
              <a:rPr lang="en-US" sz="2000" b="1" i="1" dirty="0" err="1" smtClean="0"/>
              <a:t>Usuario</a:t>
            </a:r>
            <a:r>
              <a:rPr lang="en-US" sz="2000" b="1" i="1" dirty="0" smtClean="0"/>
              <a:t> TD</a:t>
            </a:r>
            <a:r>
              <a:rPr lang="es-CO" sz="2000" b="1" i="1" dirty="0" smtClean="0"/>
              <a:t>–</a:t>
            </a:r>
            <a:r>
              <a:rPr lang="en-US" sz="2000" b="1" i="1" dirty="0" smtClean="0"/>
              <a:t>MBUID</a:t>
            </a:r>
            <a:r>
              <a:rPr lang="es-CO" sz="2000" dirty="0" smtClean="0"/>
              <a:t> </a:t>
            </a:r>
            <a:r>
              <a:rPr lang="en-US" sz="2000" b="1" i="1" dirty="0" smtClean="0"/>
              <a:t>(Task &amp; Data Model Based User Interface Development)</a:t>
            </a:r>
            <a:r>
              <a:rPr lang="en-US" sz="2000" dirty="0" smtClean="0"/>
              <a:t>: </a:t>
            </a:r>
            <a:r>
              <a:rPr lang="es-CO" sz="2000" dirty="0" smtClean="0"/>
              <a:t>Promueve el desarrollo iterativo de modelos declarativos (especificación del dominio, el contexto, la presentación, la actividad, el usuario y el diálogo) por medio del uso de editores gráficos y de lenguajes de alto nivel. Es la </a:t>
            </a:r>
            <a:r>
              <a:rPr lang="es-CO" sz="2000" u="sng" dirty="0" smtClean="0"/>
              <a:t>propuesta de desarrollo de la interfaz de usuario basada en los modelos de datos (dominio) y de tareas (notación </a:t>
            </a:r>
            <a:r>
              <a:rPr lang="es-CO" sz="2000" i="1" u="sng" dirty="0" smtClean="0"/>
              <a:t>CTT</a:t>
            </a:r>
            <a:r>
              <a:rPr lang="es-CO" sz="2000" u="sng" dirty="0" smtClean="0"/>
              <a:t>).</a:t>
            </a:r>
          </a:p>
        </p:txBody>
      </p:sp>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2" name="1 Título"/>
          <p:cNvSpPr>
            <a:spLocks noGrp="1"/>
          </p:cNvSpPr>
          <p:nvPr>
            <p:ph type="title"/>
          </p:nvPr>
        </p:nvSpPr>
        <p:spPr>
          <a:xfrm>
            <a:off x="457200" y="44624"/>
            <a:ext cx="8229600" cy="864096"/>
          </a:xfrm>
        </p:spPr>
        <p:txBody>
          <a:bodyPr>
            <a:normAutofit/>
          </a:bodyPr>
          <a:lstStyle/>
          <a:p>
            <a:r>
              <a:rPr lang="es-CO" sz="3200" b="1" i="1" dirty="0" smtClean="0"/>
              <a:t>Desarrollo de la Herramienta</a:t>
            </a:r>
            <a:endParaRPr lang="es-CO" sz="3200" b="1" i="1" dirty="0"/>
          </a:p>
        </p:txBody>
      </p:sp>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pic>
        <p:nvPicPr>
          <p:cNvPr id="3074" name="Picture 2"/>
          <p:cNvPicPr>
            <a:picLocks noChangeAspect="1" noChangeArrowheads="1"/>
          </p:cNvPicPr>
          <p:nvPr/>
        </p:nvPicPr>
        <p:blipFill>
          <a:blip r:embed="rId3" cstate="print"/>
          <a:srcRect/>
          <a:stretch>
            <a:fillRect/>
          </a:stretch>
        </p:blipFill>
        <p:spPr bwMode="auto">
          <a:xfrm>
            <a:off x="1475657" y="836712"/>
            <a:ext cx="6192688" cy="5092396"/>
          </a:xfrm>
          <a:prstGeom prst="rect">
            <a:avLst/>
          </a:prstGeom>
          <a:noFill/>
          <a:ln w="9525">
            <a:noFill/>
            <a:miter lim="800000"/>
            <a:headEnd/>
            <a:tailEnd/>
          </a:ln>
        </p:spPr>
      </p:pic>
      <p:sp>
        <p:nvSpPr>
          <p:cNvPr id="8" name="7 CuadroTexto"/>
          <p:cNvSpPr txBox="1"/>
          <p:nvPr/>
        </p:nvSpPr>
        <p:spPr>
          <a:xfrm>
            <a:off x="1115616" y="5949280"/>
            <a:ext cx="7128792" cy="369332"/>
          </a:xfrm>
          <a:prstGeom prst="rect">
            <a:avLst/>
          </a:prstGeom>
          <a:noFill/>
        </p:spPr>
        <p:txBody>
          <a:bodyPr wrap="square" rtlCol="0">
            <a:spAutoFit/>
          </a:bodyPr>
          <a:lstStyle/>
          <a:p>
            <a:r>
              <a:rPr lang="es-CO" dirty="0" smtClean="0"/>
              <a:t>http://www.ibm.com/developerworks/library/os-ecl-gmf/gmfoverview.gif</a:t>
            </a:r>
            <a:endParaRPr lang="es-CO"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2" name="1 Título"/>
          <p:cNvSpPr>
            <a:spLocks noGrp="1"/>
          </p:cNvSpPr>
          <p:nvPr>
            <p:ph type="title"/>
          </p:nvPr>
        </p:nvSpPr>
        <p:spPr>
          <a:xfrm>
            <a:off x="457200" y="44624"/>
            <a:ext cx="8229600" cy="864096"/>
          </a:xfrm>
        </p:spPr>
        <p:txBody>
          <a:bodyPr>
            <a:normAutofit/>
          </a:bodyPr>
          <a:lstStyle/>
          <a:p>
            <a:r>
              <a:rPr lang="es-CO" sz="3200" b="1" i="1" dirty="0" smtClean="0"/>
              <a:t>Desarrollo de la Herramienta</a:t>
            </a:r>
            <a:endParaRPr lang="es-CO" sz="3200" b="1" i="1" dirty="0"/>
          </a:p>
        </p:txBody>
      </p:sp>
      <p:sp>
        <p:nvSpPr>
          <p:cNvPr id="3" name="2 Marcador de contenido"/>
          <p:cNvSpPr>
            <a:spLocks noGrp="1"/>
          </p:cNvSpPr>
          <p:nvPr>
            <p:ph idx="1"/>
          </p:nvPr>
        </p:nvSpPr>
        <p:spPr>
          <a:xfrm>
            <a:off x="457200" y="764704"/>
            <a:ext cx="8229600" cy="5832648"/>
          </a:xfrm>
        </p:spPr>
        <p:txBody>
          <a:bodyPr>
            <a:normAutofit/>
          </a:bodyPr>
          <a:lstStyle/>
          <a:p>
            <a:pPr>
              <a:buNone/>
            </a:pPr>
            <a:r>
              <a:rPr lang="es-CO" dirty="0" smtClean="0"/>
              <a:t>	</a:t>
            </a:r>
          </a:p>
          <a:p>
            <a:pPr>
              <a:buNone/>
            </a:pPr>
            <a:r>
              <a:rPr lang="es-CO" dirty="0" smtClean="0"/>
              <a:t>	</a:t>
            </a:r>
            <a:r>
              <a:rPr lang="es-CO" sz="2000" b="1" i="1" dirty="0" smtClean="0"/>
              <a:t>Definición del modelo de dominio</a:t>
            </a:r>
            <a:r>
              <a:rPr lang="en-US" sz="2000" dirty="0" smtClean="0"/>
              <a:t>: </a:t>
            </a:r>
            <a:r>
              <a:rPr lang="es-CO" sz="2000" dirty="0" smtClean="0"/>
              <a:t>metamodelo que define la sintaxis abstracta del lenguaje que se desarrolla, es decir, la base de todos los artefactos que se encuentran presentes en la herramienta.</a:t>
            </a:r>
          </a:p>
          <a:p>
            <a:pPr>
              <a:buNone/>
            </a:pPr>
            <a:r>
              <a:rPr lang="es-CO" sz="2000" dirty="0" smtClean="0"/>
              <a:t>	</a:t>
            </a:r>
          </a:p>
          <a:p>
            <a:pPr>
              <a:buNone/>
            </a:pPr>
            <a:r>
              <a:rPr lang="es-CO" sz="2000" dirty="0" smtClean="0"/>
              <a:t>	Aquí se cumplió parcialmente el objetivo específico 1, pues se conformó la sintaxis abstracta del metamodelo integrando los trabajos previos y se cumplió con el objetivo: </a:t>
            </a:r>
            <a:r>
              <a:rPr lang="es-CO" sz="2000" u="sng" dirty="0" smtClean="0"/>
              <a:t>Conformar el metamodelo de la herramienta</a:t>
            </a:r>
            <a:r>
              <a:rPr lang="es-CO" sz="2000" dirty="0" smtClean="0"/>
              <a:t> CIAT.TDMBUID.</a:t>
            </a:r>
          </a:p>
          <a:p>
            <a:pPr>
              <a:buNone/>
            </a:pPr>
            <a:endParaRPr lang="es-CO" dirty="0" smtClean="0"/>
          </a:p>
        </p:txBody>
      </p:sp>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2" name="1 Título"/>
          <p:cNvSpPr>
            <a:spLocks noGrp="1"/>
          </p:cNvSpPr>
          <p:nvPr>
            <p:ph type="title"/>
          </p:nvPr>
        </p:nvSpPr>
        <p:spPr>
          <a:xfrm>
            <a:off x="457200" y="44624"/>
            <a:ext cx="8229600" cy="864096"/>
          </a:xfrm>
        </p:spPr>
        <p:txBody>
          <a:bodyPr>
            <a:normAutofit/>
          </a:bodyPr>
          <a:lstStyle/>
          <a:p>
            <a:r>
              <a:rPr lang="es-CO" sz="3200" b="1" i="1" dirty="0" smtClean="0"/>
              <a:t>Desarrollo de la Herramienta</a:t>
            </a:r>
            <a:endParaRPr lang="es-CO" sz="3200" b="1" i="1" dirty="0"/>
          </a:p>
        </p:txBody>
      </p:sp>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pic>
        <p:nvPicPr>
          <p:cNvPr id="4098" name="Picture 2"/>
          <p:cNvPicPr>
            <a:picLocks noChangeAspect="1" noChangeArrowheads="1"/>
          </p:cNvPicPr>
          <p:nvPr/>
        </p:nvPicPr>
        <p:blipFill>
          <a:blip r:embed="rId3" cstate="print"/>
          <a:srcRect/>
          <a:stretch>
            <a:fillRect/>
          </a:stretch>
        </p:blipFill>
        <p:spPr bwMode="auto">
          <a:xfrm>
            <a:off x="1825797" y="1102866"/>
            <a:ext cx="2540078" cy="5040778"/>
          </a:xfrm>
          <a:prstGeom prst="rect">
            <a:avLst/>
          </a:prstGeom>
          <a:noFill/>
          <a:ln w="9525">
            <a:noFill/>
            <a:miter lim="800000"/>
            <a:headEnd/>
            <a:tailEnd/>
          </a:ln>
        </p:spPr>
      </p:pic>
      <p:sp>
        <p:nvSpPr>
          <p:cNvPr id="8" name="7 CuadroTexto"/>
          <p:cNvSpPr txBox="1"/>
          <p:nvPr/>
        </p:nvSpPr>
        <p:spPr>
          <a:xfrm>
            <a:off x="4500562" y="2714620"/>
            <a:ext cx="3888432" cy="1938992"/>
          </a:xfrm>
          <a:prstGeom prst="rect">
            <a:avLst/>
          </a:prstGeom>
          <a:noFill/>
        </p:spPr>
        <p:txBody>
          <a:bodyPr wrap="square" rtlCol="0">
            <a:spAutoFit/>
          </a:bodyPr>
          <a:lstStyle/>
          <a:p>
            <a:r>
              <a:rPr lang="es-CO" sz="2000" dirty="0" smtClean="0"/>
              <a:t>Metamodelo CIAT.TDMBUID que integra trabajos previos: CIAN; </a:t>
            </a:r>
            <a:r>
              <a:rPr lang="es-CO" sz="2000" dirty="0" err="1" smtClean="0"/>
              <a:t>usiXML</a:t>
            </a:r>
            <a:r>
              <a:rPr lang="es-CO" sz="2000" dirty="0" smtClean="0"/>
              <a:t>; UML y </a:t>
            </a:r>
          </a:p>
          <a:p>
            <a:r>
              <a:rPr lang="es-CO" sz="2000" dirty="0" smtClean="0"/>
              <a:t>contiene la propuesta de este trabajo de grado:  modelo de Transformación.</a:t>
            </a:r>
            <a:endParaRPr lang="es-CO"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Autofit/>
          </a:bodyPr>
          <a:lstStyle/>
          <a:p>
            <a:r>
              <a:rPr lang="es-CO" sz="4000" dirty="0" smtClean="0"/>
              <a:t>Especificación de un metamodelo</a:t>
            </a:r>
            <a:br>
              <a:rPr lang="es-CO" sz="4000" dirty="0" smtClean="0"/>
            </a:br>
            <a:r>
              <a:rPr lang="es-CO" sz="4000" dirty="0" smtClean="0"/>
              <a:t>para apoyar y extender la</a:t>
            </a:r>
            <a:br>
              <a:rPr lang="es-CO" sz="4000" dirty="0" smtClean="0"/>
            </a:br>
            <a:r>
              <a:rPr lang="es-CO" sz="4000" dirty="0" smtClean="0"/>
              <a:t>propuesta </a:t>
            </a:r>
            <a:r>
              <a:rPr lang="es-CO" sz="4000" b="1" i="1" dirty="0" smtClean="0"/>
              <a:t>TD-MBUID</a:t>
            </a:r>
            <a:endParaRPr lang="es-CO" sz="4000" b="1" i="1" dirty="0"/>
          </a:p>
        </p:txBody>
      </p:sp>
      <p:sp>
        <p:nvSpPr>
          <p:cNvPr id="3" name="2 Subtítulo"/>
          <p:cNvSpPr>
            <a:spLocks noGrp="1"/>
          </p:cNvSpPr>
          <p:nvPr>
            <p:ph type="subTitle" idx="1"/>
          </p:nvPr>
        </p:nvSpPr>
        <p:spPr>
          <a:xfrm>
            <a:off x="1371600" y="4484712"/>
            <a:ext cx="6400800" cy="1752600"/>
          </a:xfrm>
        </p:spPr>
        <p:txBody>
          <a:bodyPr>
            <a:normAutofit fontScale="85000" lnSpcReduction="20000"/>
          </a:bodyPr>
          <a:lstStyle/>
          <a:p>
            <a:r>
              <a:rPr lang="es-CO" dirty="0" smtClean="0"/>
              <a:t>Sustentación </a:t>
            </a:r>
          </a:p>
          <a:p>
            <a:r>
              <a:rPr lang="es-CO" dirty="0" smtClean="0"/>
              <a:t>trabajo de Grado Maestría – </a:t>
            </a:r>
          </a:p>
          <a:p>
            <a:r>
              <a:rPr lang="es-CO" dirty="0" smtClean="0"/>
              <a:t>Daniel Fernando Orozco Morales</a:t>
            </a:r>
          </a:p>
          <a:p>
            <a:r>
              <a:rPr lang="es-CO" dirty="0" smtClean="0"/>
              <a:t>Mayo 2014</a:t>
            </a:r>
            <a:endParaRPr lang="es-CO"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2" name="1 Título"/>
          <p:cNvSpPr>
            <a:spLocks noGrp="1"/>
          </p:cNvSpPr>
          <p:nvPr>
            <p:ph type="title"/>
          </p:nvPr>
        </p:nvSpPr>
        <p:spPr>
          <a:xfrm>
            <a:off x="457200" y="44624"/>
            <a:ext cx="8229600" cy="864096"/>
          </a:xfrm>
        </p:spPr>
        <p:txBody>
          <a:bodyPr>
            <a:normAutofit/>
          </a:bodyPr>
          <a:lstStyle/>
          <a:p>
            <a:r>
              <a:rPr lang="es-CO" sz="3200" b="1" i="1" dirty="0" smtClean="0"/>
              <a:t>Desarrollo de la Herramienta</a:t>
            </a:r>
            <a:endParaRPr lang="es-CO" sz="3200" b="1" i="1" dirty="0"/>
          </a:p>
        </p:txBody>
      </p:sp>
      <p:sp>
        <p:nvSpPr>
          <p:cNvPr id="3" name="2 Marcador de contenido"/>
          <p:cNvSpPr>
            <a:spLocks noGrp="1"/>
          </p:cNvSpPr>
          <p:nvPr>
            <p:ph idx="1"/>
          </p:nvPr>
        </p:nvSpPr>
        <p:spPr>
          <a:xfrm>
            <a:off x="457200" y="764704"/>
            <a:ext cx="8229600" cy="5832648"/>
          </a:xfrm>
        </p:spPr>
        <p:txBody>
          <a:bodyPr>
            <a:normAutofit/>
          </a:bodyPr>
          <a:lstStyle/>
          <a:p>
            <a:pPr>
              <a:buNone/>
            </a:pPr>
            <a:r>
              <a:rPr lang="es-CO" dirty="0" smtClean="0"/>
              <a:t>	</a:t>
            </a:r>
          </a:p>
          <a:p>
            <a:pPr>
              <a:buNone/>
            </a:pPr>
            <a:r>
              <a:rPr lang="es-CO" dirty="0" smtClean="0"/>
              <a:t>	</a:t>
            </a:r>
            <a:r>
              <a:rPr lang="es-CO" sz="2000" b="1" i="1" dirty="0" smtClean="0"/>
              <a:t>Definición del modelo gráfico (Sintaxis Concreta)</a:t>
            </a:r>
            <a:r>
              <a:rPr lang="en-US" sz="2000" dirty="0" smtClean="0"/>
              <a:t>: </a:t>
            </a:r>
            <a:r>
              <a:rPr lang="es-CO" sz="2000" dirty="0" smtClean="0"/>
              <a:t>Aquí se cumplió la totalidad del objetivo específico 1, pues </a:t>
            </a:r>
            <a:r>
              <a:rPr lang="es-CO" sz="2000" u="sng" dirty="0" smtClean="0"/>
              <a:t>se conformó la sintaxis concreta</a:t>
            </a:r>
            <a:r>
              <a:rPr lang="es-CO" sz="2000" dirty="0" smtClean="0"/>
              <a:t> considerando los trabajos previos. Adicionalmente, se presentan cinco nuevas tareas: Modelado de la interacción (simple cooperativa, nueva cooperativa, simple individual, nueva individual e Individual </a:t>
            </a:r>
            <a:r>
              <a:rPr lang="es-CO" sz="2000" dirty="0" err="1" smtClean="0"/>
              <a:t>Interaction</a:t>
            </a:r>
            <a:r>
              <a:rPr lang="es-CO" sz="2000" dirty="0" smtClean="0"/>
              <a:t> (</a:t>
            </a:r>
            <a:r>
              <a:rPr lang="es-CO" sz="2000" dirty="0" err="1" smtClean="0"/>
              <a:t>interactive</a:t>
            </a:r>
            <a:r>
              <a:rPr lang="es-CO" sz="2000" dirty="0" smtClean="0"/>
              <a:t>)).</a:t>
            </a:r>
          </a:p>
        </p:txBody>
      </p:sp>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2" name="1 Título"/>
          <p:cNvSpPr>
            <a:spLocks noGrp="1"/>
          </p:cNvSpPr>
          <p:nvPr>
            <p:ph type="title"/>
          </p:nvPr>
        </p:nvSpPr>
        <p:spPr>
          <a:xfrm>
            <a:off x="457200" y="44624"/>
            <a:ext cx="8229600" cy="864096"/>
          </a:xfrm>
        </p:spPr>
        <p:txBody>
          <a:bodyPr>
            <a:normAutofit/>
          </a:bodyPr>
          <a:lstStyle/>
          <a:p>
            <a:r>
              <a:rPr lang="es-CO" sz="3200" b="1" i="1" dirty="0" smtClean="0"/>
              <a:t>Desarrollo de la Herramienta</a:t>
            </a:r>
            <a:endParaRPr lang="es-CO" sz="3200" b="1" i="1" dirty="0"/>
          </a:p>
        </p:txBody>
      </p:sp>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pic>
        <p:nvPicPr>
          <p:cNvPr id="5122" name="Picture 2"/>
          <p:cNvPicPr>
            <a:picLocks noChangeAspect="1" noChangeArrowheads="1"/>
          </p:cNvPicPr>
          <p:nvPr/>
        </p:nvPicPr>
        <p:blipFill>
          <a:blip r:embed="rId3" cstate="print"/>
          <a:srcRect/>
          <a:stretch>
            <a:fillRect/>
          </a:stretch>
        </p:blipFill>
        <p:spPr bwMode="auto">
          <a:xfrm>
            <a:off x="251520" y="1052736"/>
            <a:ext cx="8477483" cy="3960440"/>
          </a:xfrm>
          <a:prstGeom prst="rect">
            <a:avLst/>
          </a:prstGeom>
          <a:noFill/>
          <a:ln w="9525">
            <a:noFill/>
            <a:miter lim="800000"/>
            <a:headEnd/>
            <a:tailEnd/>
          </a:ln>
        </p:spPr>
      </p:pic>
      <p:sp>
        <p:nvSpPr>
          <p:cNvPr id="8" name="7 CuadroTexto"/>
          <p:cNvSpPr txBox="1"/>
          <p:nvPr/>
        </p:nvSpPr>
        <p:spPr>
          <a:xfrm>
            <a:off x="1441095" y="5068685"/>
            <a:ext cx="6631367" cy="646331"/>
          </a:xfrm>
          <a:prstGeom prst="rect">
            <a:avLst/>
          </a:prstGeom>
          <a:noFill/>
        </p:spPr>
        <p:txBody>
          <a:bodyPr wrap="none" rtlCol="0">
            <a:spAutoFit/>
          </a:bodyPr>
          <a:lstStyle/>
          <a:p>
            <a:pPr algn="ctr"/>
            <a:r>
              <a:rPr lang="es-CO" dirty="0" smtClean="0"/>
              <a:t>Definición de la sintaxis Concreta para la herramienta CIAT.TDMBUID </a:t>
            </a:r>
          </a:p>
          <a:p>
            <a:pPr algn="ctr"/>
            <a:r>
              <a:rPr lang="es-CO" dirty="0" smtClean="0"/>
              <a:t>y correspondiente visualización de elementos en el editor.</a:t>
            </a:r>
            <a:endParaRPr lang="es-CO"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2" name="1 Título"/>
          <p:cNvSpPr>
            <a:spLocks noGrp="1"/>
          </p:cNvSpPr>
          <p:nvPr>
            <p:ph type="title"/>
          </p:nvPr>
        </p:nvSpPr>
        <p:spPr>
          <a:xfrm>
            <a:off x="457200" y="44624"/>
            <a:ext cx="8229600" cy="864096"/>
          </a:xfrm>
        </p:spPr>
        <p:txBody>
          <a:bodyPr>
            <a:normAutofit/>
          </a:bodyPr>
          <a:lstStyle/>
          <a:p>
            <a:r>
              <a:rPr lang="es-CO" sz="3200" b="1" i="1" dirty="0" smtClean="0"/>
              <a:t>Desarrollo de la Herramienta</a:t>
            </a:r>
            <a:endParaRPr lang="es-CO" sz="3200" b="1" i="1" dirty="0"/>
          </a:p>
        </p:txBody>
      </p:sp>
      <p:sp>
        <p:nvSpPr>
          <p:cNvPr id="3" name="2 Marcador de contenido"/>
          <p:cNvSpPr>
            <a:spLocks noGrp="1"/>
          </p:cNvSpPr>
          <p:nvPr>
            <p:ph idx="1"/>
          </p:nvPr>
        </p:nvSpPr>
        <p:spPr>
          <a:xfrm>
            <a:off x="457200" y="764704"/>
            <a:ext cx="8229600" cy="5832648"/>
          </a:xfrm>
        </p:spPr>
        <p:txBody>
          <a:bodyPr>
            <a:normAutofit/>
          </a:bodyPr>
          <a:lstStyle/>
          <a:p>
            <a:pPr>
              <a:buNone/>
            </a:pPr>
            <a:r>
              <a:rPr lang="es-CO" dirty="0" smtClean="0"/>
              <a:t>	</a:t>
            </a:r>
          </a:p>
          <a:p>
            <a:pPr>
              <a:buNone/>
            </a:pPr>
            <a:r>
              <a:rPr lang="es-CO" dirty="0" smtClean="0"/>
              <a:t>	</a:t>
            </a:r>
            <a:r>
              <a:rPr lang="es-CO" sz="2000" b="1" i="1" dirty="0" smtClean="0"/>
              <a:t>Generación de la paleta de herramientas</a:t>
            </a:r>
            <a:r>
              <a:rPr lang="en-US" sz="2000" dirty="0" smtClean="0"/>
              <a:t>: </a:t>
            </a:r>
            <a:r>
              <a:rPr lang="es-CO" sz="2000" dirty="0" smtClean="0"/>
              <a:t>Esta se compone por la barra de herramientas y diferentes menús que pueden definirse para un diagrama. El propósito de la paleta de  herramientas es </a:t>
            </a:r>
            <a:r>
              <a:rPr lang="es-CO" sz="2000" u="sng" dirty="0" smtClean="0"/>
              <a:t>crear instancias de cada uno de los elementos</a:t>
            </a:r>
            <a:r>
              <a:rPr lang="es-CO" sz="2000" dirty="0" smtClean="0"/>
              <a:t> sobre el </a:t>
            </a:r>
            <a:r>
              <a:rPr lang="es-CO" sz="2000" i="1" dirty="0" err="1" smtClean="0"/>
              <a:t>canvas</a:t>
            </a:r>
            <a:r>
              <a:rPr lang="es-CO" sz="2000" i="1" dirty="0" smtClean="0"/>
              <a:t> </a:t>
            </a:r>
            <a:r>
              <a:rPr lang="es-CO" sz="2000" i="1" dirty="0" err="1" smtClean="0"/>
              <a:t>mapping</a:t>
            </a:r>
            <a:r>
              <a:rPr lang="es-CO" sz="2000" i="1" dirty="0" smtClean="0"/>
              <a:t> </a:t>
            </a:r>
            <a:r>
              <a:rPr lang="es-CO" sz="2000" dirty="0" smtClean="0"/>
              <a:t>para sean reconocidos sobre el modelo de mapeo. Esta paleta de herramientas es la ‘barra de herramientas’ que el desarrollador tiene disponible en el editor.</a:t>
            </a:r>
          </a:p>
        </p:txBody>
      </p:sp>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2" name="1 Título"/>
          <p:cNvSpPr>
            <a:spLocks noGrp="1"/>
          </p:cNvSpPr>
          <p:nvPr>
            <p:ph type="title"/>
          </p:nvPr>
        </p:nvSpPr>
        <p:spPr>
          <a:xfrm>
            <a:off x="457200" y="44624"/>
            <a:ext cx="8229600" cy="864096"/>
          </a:xfrm>
        </p:spPr>
        <p:txBody>
          <a:bodyPr>
            <a:normAutofit/>
          </a:bodyPr>
          <a:lstStyle/>
          <a:p>
            <a:r>
              <a:rPr lang="es-CO" sz="3200" b="1" i="1" dirty="0" smtClean="0"/>
              <a:t>Desarrollo de la Herramienta</a:t>
            </a:r>
            <a:endParaRPr lang="es-CO" sz="3200" b="1" i="1" dirty="0"/>
          </a:p>
        </p:txBody>
      </p:sp>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pic>
        <p:nvPicPr>
          <p:cNvPr id="6146" name="Picture 2"/>
          <p:cNvPicPr>
            <a:picLocks noChangeAspect="1" noChangeArrowheads="1"/>
          </p:cNvPicPr>
          <p:nvPr/>
        </p:nvPicPr>
        <p:blipFill>
          <a:blip r:embed="rId3" cstate="print"/>
          <a:srcRect/>
          <a:stretch>
            <a:fillRect/>
          </a:stretch>
        </p:blipFill>
        <p:spPr bwMode="auto">
          <a:xfrm>
            <a:off x="363450" y="1215026"/>
            <a:ext cx="5351558" cy="4721736"/>
          </a:xfrm>
          <a:prstGeom prst="rect">
            <a:avLst/>
          </a:prstGeom>
          <a:noFill/>
          <a:ln w="9525">
            <a:noFill/>
            <a:miter lim="800000"/>
            <a:headEnd/>
            <a:tailEnd/>
          </a:ln>
        </p:spPr>
      </p:pic>
      <p:sp>
        <p:nvSpPr>
          <p:cNvPr id="8" name="7 CuadroTexto"/>
          <p:cNvSpPr txBox="1"/>
          <p:nvPr/>
        </p:nvSpPr>
        <p:spPr>
          <a:xfrm>
            <a:off x="5786446" y="2643182"/>
            <a:ext cx="2952328" cy="2031325"/>
          </a:xfrm>
          <a:prstGeom prst="rect">
            <a:avLst/>
          </a:prstGeom>
          <a:noFill/>
        </p:spPr>
        <p:txBody>
          <a:bodyPr wrap="square" rtlCol="0">
            <a:spAutoFit/>
          </a:bodyPr>
          <a:lstStyle/>
          <a:p>
            <a:r>
              <a:rPr lang="es-CO" dirty="0" smtClean="0"/>
              <a:t>Correspondencia entre la definición de los elementos del menú, en tiempo de diseño (izquierda) y en tiempo de ejecución (derecha) para la herramienta CIAT.TDMBUID</a:t>
            </a:r>
            <a:endParaRPr lang="es-CO"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2" name="1 Título"/>
          <p:cNvSpPr>
            <a:spLocks noGrp="1"/>
          </p:cNvSpPr>
          <p:nvPr>
            <p:ph type="title"/>
          </p:nvPr>
        </p:nvSpPr>
        <p:spPr>
          <a:xfrm>
            <a:off x="457200" y="44624"/>
            <a:ext cx="8229600" cy="864096"/>
          </a:xfrm>
        </p:spPr>
        <p:txBody>
          <a:bodyPr>
            <a:normAutofit/>
          </a:bodyPr>
          <a:lstStyle/>
          <a:p>
            <a:r>
              <a:rPr lang="es-CO" sz="3200" b="1" i="1" dirty="0" smtClean="0"/>
              <a:t>Desarrollo de la Herramienta</a:t>
            </a:r>
            <a:endParaRPr lang="es-CO" sz="3200" b="1" i="1" dirty="0"/>
          </a:p>
        </p:txBody>
      </p:sp>
      <p:sp>
        <p:nvSpPr>
          <p:cNvPr id="3" name="2 Marcador de contenido"/>
          <p:cNvSpPr>
            <a:spLocks noGrp="1"/>
          </p:cNvSpPr>
          <p:nvPr>
            <p:ph idx="1"/>
          </p:nvPr>
        </p:nvSpPr>
        <p:spPr>
          <a:xfrm>
            <a:off x="457200" y="764704"/>
            <a:ext cx="8229600" cy="5832648"/>
          </a:xfrm>
        </p:spPr>
        <p:txBody>
          <a:bodyPr>
            <a:normAutofit/>
          </a:bodyPr>
          <a:lstStyle/>
          <a:p>
            <a:pPr>
              <a:buNone/>
            </a:pPr>
            <a:r>
              <a:rPr lang="es-CO" dirty="0" smtClean="0"/>
              <a:t>	</a:t>
            </a:r>
          </a:p>
          <a:p>
            <a:pPr>
              <a:buNone/>
            </a:pPr>
            <a:r>
              <a:rPr lang="es-CO" dirty="0" smtClean="0"/>
              <a:t>	</a:t>
            </a:r>
            <a:r>
              <a:rPr lang="es-CO" sz="2000" b="1" i="1" dirty="0" smtClean="0"/>
              <a:t>Definición del modelo de </a:t>
            </a:r>
            <a:r>
              <a:rPr lang="es-CO" sz="2000" b="1" i="1" dirty="0" err="1" smtClean="0"/>
              <a:t>mapping</a:t>
            </a:r>
            <a:r>
              <a:rPr lang="en-US" sz="2000" dirty="0" smtClean="0"/>
              <a:t>: </a:t>
            </a:r>
            <a:r>
              <a:rPr lang="es-CO" sz="2000" dirty="0" smtClean="0"/>
              <a:t>Para lograr este modelo es necesario </a:t>
            </a:r>
            <a:r>
              <a:rPr lang="es-CO" sz="2000" u="sng" dirty="0" smtClean="0"/>
              <a:t>conocer muy detalladamente la estructura de la sintaxis abstracta (metamodelo) y sintaxis concreta </a:t>
            </a:r>
            <a:r>
              <a:rPr lang="es-CO" sz="2000" dirty="0" smtClean="0"/>
              <a:t>(definición gráfica y definición de herramienta). Este modelo enlaza los modelos anteriores: Dominio; Gráfico y de Herramienta.</a:t>
            </a:r>
          </a:p>
        </p:txBody>
      </p:sp>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2" name="1 Título"/>
          <p:cNvSpPr>
            <a:spLocks noGrp="1"/>
          </p:cNvSpPr>
          <p:nvPr>
            <p:ph type="title"/>
          </p:nvPr>
        </p:nvSpPr>
        <p:spPr>
          <a:xfrm>
            <a:off x="457200" y="44624"/>
            <a:ext cx="8229600" cy="864096"/>
          </a:xfrm>
        </p:spPr>
        <p:txBody>
          <a:bodyPr>
            <a:normAutofit/>
          </a:bodyPr>
          <a:lstStyle/>
          <a:p>
            <a:r>
              <a:rPr lang="es-CO" sz="3200" b="1" i="1" dirty="0" smtClean="0"/>
              <a:t>Desarrollo de la Herramienta</a:t>
            </a:r>
            <a:endParaRPr lang="es-CO" sz="3200" b="1" i="1" dirty="0"/>
          </a:p>
        </p:txBody>
      </p:sp>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pic>
        <p:nvPicPr>
          <p:cNvPr id="7170" name="Picture 2"/>
          <p:cNvPicPr>
            <a:picLocks noChangeAspect="1" noChangeArrowheads="1"/>
          </p:cNvPicPr>
          <p:nvPr/>
        </p:nvPicPr>
        <p:blipFill>
          <a:blip r:embed="rId3" cstate="print"/>
          <a:srcRect/>
          <a:stretch>
            <a:fillRect/>
          </a:stretch>
        </p:blipFill>
        <p:spPr bwMode="auto">
          <a:xfrm>
            <a:off x="346515" y="1500174"/>
            <a:ext cx="8376104" cy="3542260"/>
          </a:xfrm>
          <a:prstGeom prst="rect">
            <a:avLst/>
          </a:prstGeom>
          <a:noFill/>
          <a:ln w="9525">
            <a:noFill/>
            <a:miter lim="800000"/>
            <a:headEnd/>
            <a:tailEnd/>
          </a:ln>
        </p:spPr>
      </p:pic>
      <p:sp>
        <p:nvSpPr>
          <p:cNvPr id="8" name="7 CuadroTexto"/>
          <p:cNvSpPr txBox="1"/>
          <p:nvPr/>
        </p:nvSpPr>
        <p:spPr>
          <a:xfrm>
            <a:off x="216180" y="5072074"/>
            <a:ext cx="8784976" cy="923330"/>
          </a:xfrm>
          <a:prstGeom prst="rect">
            <a:avLst/>
          </a:prstGeom>
          <a:noFill/>
        </p:spPr>
        <p:txBody>
          <a:bodyPr wrap="square" rtlCol="0">
            <a:spAutoFit/>
          </a:bodyPr>
          <a:lstStyle/>
          <a:p>
            <a:r>
              <a:rPr lang="es-CO" dirty="0" smtClean="0"/>
              <a:t>Se observa cómo en las propiedades (izquierda inferior) se referencian las clases del metamodelo al que ‘apunta’ el elemento del </a:t>
            </a:r>
            <a:r>
              <a:rPr lang="es-CO" dirty="0" err="1" smtClean="0"/>
              <a:t>mapping</a:t>
            </a:r>
            <a:r>
              <a:rPr lang="es-CO" dirty="0" smtClean="0"/>
              <a:t>, al igual que los elementos gráficos que relaciona del modelo gráfico y del modelo de herramienta.</a:t>
            </a:r>
            <a:endParaRPr lang="es-CO"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2" name="1 Título"/>
          <p:cNvSpPr>
            <a:spLocks noGrp="1"/>
          </p:cNvSpPr>
          <p:nvPr>
            <p:ph type="title"/>
          </p:nvPr>
        </p:nvSpPr>
        <p:spPr>
          <a:xfrm>
            <a:off x="457200" y="44624"/>
            <a:ext cx="8229600" cy="864096"/>
          </a:xfrm>
        </p:spPr>
        <p:txBody>
          <a:bodyPr>
            <a:normAutofit/>
          </a:bodyPr>
          <a:lstStyle/>
          <a:p>
            <a:r>
              <a:rPr lang="es-CO" sz="3200" b="1" i="1" dirty="0" smtClean="0"/>
              <a:t>Desarrollo de la Herramienta</a:t>
            </a:r>
            <a:endParaRPr lang="es-CO" sz="3200" b="1" i="1" dirty="0"/>
          </a:p>
        </p:txBody>
      </p:sp>
      <p:sp>
        <p:nvSpPr>
          <p:cNvPr id="3" name="2 Marcador de contenido"/>
          <p:cNvSpPr>
            <a:spLocks noGrp="1"/>
          </p:cNvSpPr>
          <p:nvPr>
            <p:ph idx="1"/>
          </p:nvPr>
        </p:nvSpPr>
        <p:spPr>
          <a:xfrm>
            <a:off x="457200" y="764704"/>
            <a:ext cx="8229600" cy="5832648"/>
          </a:xfrm>
        </p:spPr>
        <p:txBody>
          <a:bodyPr>
            <a:normAutofit/>
          </a:bodyPr>
          <a:lstStyle/>
          <a:p>
            <a:pPr>
              <a:buNone/>
            </a:pPr>
            <a:r>
              <a:rPr lang="es-CO" dirty="0" smtClean="0"/>
              <a:t>	</a:t>
            </a:r>
          </a:p>
          <a:p>
            <a:pPr>
              <a:buNone/>
            </a:pPr>
            <a:r>
              <a:rPr lang="es-CO" dirty="0" smtClean="0"/>
              <a:t>	</a:t>
            </a:r>
            <a:r>
              <a:rPr lang="es-CO" sz="2000" b="1" i="1" dirty="0" smtClean="0"/>
              <a:t>Creación del generador del </a:t>
            </a:r>
            <a:r>
              <a:rPr lang="es-CO" sz="2000" b="1" i="1" dirty="0" err="1" smtClean="0"/>
              <a:t>plugin</a:t>
            </a:r>
            <a:r>
              <a:rPr lang="en-US" sz="2000" dirty="0" smtClean="0"/>
              <a:t>: </a:t>
            </a:r>
            <a:r>
              <a:rPr lang="es-CO" sz="2000" dirty="0" smtClean="0"/>
              <a:t>es a partir del cual se genera todo el código final del editor en forma de </a:t>
            </a:r>
            <a:r>
              <a:rPr lang="es-CO" sz="2000" dirty="0" err="1" smtClean="0"/>
              <a:t>plugins</a:t>
            </a:r>
            <a:r>
              <a:rPr lang="es-CO" sz="2000" dirty="0" smtClean="0"/>
              <a:t>. Dicho archivo toma la información especificada en los archivos </a:t>
            </a:r>
            <a:r>
              <a:rPr lang="es-CO" sz="2000" i="1" dirty="0" smtClean="0"/>
              <a:t>‘</a:t>
            </a:r>
            <a:r>
              <a:rPr lang="es-CO" sz="2000" i="1" dirty="0" err="1" smtClean="0"/>
              <a:t>ciat.tdmbuid.gmfmap</a:t>
            </a:r>
            <a:r>
              <a:rPr lang="es-CO" sz="2000" i="1" dirty="0" smtClean="0"/>
              <a:t>’</a:t>
            </a:r>
            <a:r>
              <a:rPr lang="es-CO" sz="2000" dirty="0" smtClean="0"/>
              <a:t>,  </a:t>
            </a:r>
            <a:r>
              <a:rPr lang="es-CO" sz="2000" i="1" dirty="0" smtClean="0"/>
              <a:t>‘</a:t>
            </a:r>
            <a:r>
              <a:rPr lang="es-CO" sz="2000" i="1" dirty="0" err="1" smtClean="0"/>
              <a:t>ciat.tdmbuid.gmfgraph</a:t>
            </a:r>
            <a:r>
              <a:rPr lang="es-CO" sz="2000" i="1" dirty="0" smtClean="0"/>
              <a:t>’</a:t>
            </a:r>
            <a:r>
              <a:rPr lang="es-CO" sz="2000" dirty="0" smtClean="0"/>
              <a:t> y </a:t>
            </a:r>
            <a:r>
              <a:rPr lang="es-CO" sz="2000" i="1" dirty="0" smtClean="0"/>
              <a:t>‘</a:t>
            </a:r>
            <a:r>
              <a:rPr lang="es-CO" sz="2000" i="1" dirty="0" err="1" smtClean="0"/>
              <a:t>ciat.tdmbuid.gmftool</a:t>
            </a:r>
            <a:r>
              <a:rPr lang="es-CO" sz="2000" i="1" dirty="0" smtClean="0"/>
              <a:t>’</a:t>
            </a:r>
            <a:r>
              <a:rPr lang="es-CO" sz="2000" dirty="0" smtClean="0"/>
              <a:t> y construye el modelo jerárquico final que da lugar al código del editor de creación de diagramas de la herramienta de modelado.</a:t>
            </a:r>
          </a:p>
        </p:txBody>
      </p:sp>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2" name="1 Título"/>
          <p:cNvSpPr>
            <a:spLocks noGrp="1"/>
          </p:cNvSpPr>
          <p:nvPr>
            <p:ph type="title"/>
          </p:nvPr>
        </p:nvSpPr>
        <p:spPr>
          <a:xfrm>
            <a:off x="457200" y="44624"/>
            <a:ext cx="8229600" cy="864096"/>
          </a:xfrm>
        </p:spPr>
        <p:txBody>
          <a:bodyPr>
            <a:normAutofit/>
          </a:bodyPr>
          <a:lstStyle/>
          <a:p>
            <a:r>
              <a:rPr lang="es-CO" sz="3200" b="1" i="1" dirty="0" smtClean="0"/>
              <a:t>Propuesta</a:t>
            </a:r>
            <a:endParaRPr lang="es-CO" sz="3200" b="1" i="1" dirty="0"/>
          </a:p>
        </p:txBody>
      </p:sp>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pic>
        <p:nvPicPr>
          <p:cNvPr id="9218" name="Picture 2"/>
          <p:cNvPicPr>
            <a:picLocks noChangeAspect="1" noChangeArrowheads="1"/>
          </p:cNvPicPr>
          <p:nvPr/>
        </p:nvPicPr>
        <p:blipFill>
          <a:blip r:embed="rId3" cstate="print"/>
          <a:srcRect/>
          <a:stretch>
            <a:fillRect/>
          </a:stretch>
        </p:blipFill>
        <p:spPr bwMode="auto">
          <a:xfrm>
            <a:off x="945764" y="1428736"/>
            <a:ext cx="7055260" cy="3297406"/>
          </a:xfrm>
          <a:prstGeom prst="rect">
            <a:avLst/>
          </a:prstGeom>
          <a:noFill/>
          <a:ln w="9525">
            <a:noFill/>
            <a:miter lim="800000"/>
            <a:headEnd/>
            <a:tailEnd/>
          </a:ln>
        </p:spPr>
      </p:pic>
      <p:sp>
        <p:nvSpPr>
          <p:cNvPr id="9" name="8 CuadroTexto"/>
          <p:cNvSpPr txBox="1"/>
          <p:nvPr/>
        </p:nvSpPr>
        <p:spPr>
          <a:xfrm>
            <a:off x="216180" y="4786322"/>
            <a:ext cx="8784976" cy="923330"/>
          </a:xfrm>
          <a:prstGeom prst="rect">
            <a:avLst/>
          </a:prstGeom>
          <a:noFill/>
        </p:spPr>
        <p:txBody>
          <a:bodyPr wrap="square" rtlCol="0">
            <a:spAutoFit/>
          </a:bodyPr>
          <a:lstStyle/>
          <a:p>
            <a:r>
              <a:rPr lang="es-CO" dirty="0" smtClean="0"/>
              <a:t>La intención de este nuevo diagrama es comunicar que transformación se aborda en el diagrama. Este diagrama contiene, por dentro, referencias a otros tipos de diagramas El concepto del diagrama de transformación es usar referencias hacia los demás diagramas. </a:t>
            </a:r>
            <a:endParaRPr lang="es-CO"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2" name="1 Título"/>
          <p:cNvSpPr>
            <a:spLocks noGrp="1"/>
          </p:cNvSpPr>
          <p:nvPr>
            <p:ph type="title"/>
          </p:nvPr>
        </p:nvSpPr>
        <p:spPr>
          <a:xfrm>
            <a:off x="457200" y="44624"/>
            <a:ext cx="8229600" cy="864096"/>
          </a:xfrm>
        </p:spPr>
        <p:txBody>
          <a:bodyPr>
            <a:normAutofit/>
          </a:bodyPr>
          <a:lstStyle/>
          <a:p>
            <a:r>
              <a:rPr lang="es-CO" sz="3200" b="1" i="1" dirty="0" smtClean="0"/>
              <a:t>Propuesta</a:t>
            </a:r>
            <a:endParaRPr lang="es-CO" sz="3200" b="1" i="1" dirty="0"/>
          </a:p>
        </p:txBody>
      </p:sp>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sp>
        <p:nvSpPr>
          <p:cNvPr id="9" name="8 CuadroTexto"/>
          <p:cNvSpPr txBox="1"/>
          <p:nvPr/>
        </p:nvSpPr>
        <p:spPr>
          <a:xfrm>
            <a:off x="5978976" y="2343875"/>
            <a:ext cx="2879304" cy="2585323"/>
          </a:xfrm>
          <a:prstGeom prst="rect">
            <a:avLst/>
          </a:prstGeom>
          <a:noFill/>
        </p:spPr>
        <p:txBody>
          <a:bodyPr wrap="square" rtlCol="0">
            <a:spAutoFit/>
          </a:bodyPr>
          <a:lstStyle/>
          <a:p>
            <a:r>
              <a:rPr lang="es-CO" dirty="0" smtClean="0"/>
              <a:t>En el metamodelo es una clase que apunta a un diagrama y en la parte concreta una transformación apunta a un elemento (objeto) de transformación (que puede ser una tarea de interacción) por medio de un link de transformación.</a:t>
            </a:r>
            <a:endParaRPr lang="es-CO" dirty="0"/>
          </a:p>
        </p:txBody>
      </p:sp>
      <p:pic>
        <p:nvPicPr>
          <p:cNvPr id="10243" name="Picture 3"/>
          <p:cNvPicPr>
            <a:picLocks noChangeAspect="1" noChangeArrowheads="1"/>
          </p:cNvPicPr>
          <p:nvPr/>
        </p:nvPicPr>
        <p:blipFill>
          <a:blip r:embed="rId3" cstate="print"/>
          <a:srcRect/>
          <a:stretch>
            <a:fillRect/>
          </a:stretch>
        </p:blipFill>
        <p:spPr bwMode="auto">
          <a:xfrm>
            <a:off x="191358" y="1785926"/>
            <a:ext cx="5666526" cy="3711356"/>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2" name="1 Título"/>
          <p:cNvSpPr>
            <a:spLocks noGrp="1"/>
          </p:cNvSpPr>
          <p:nvPr>
            <p:ph type="title"/>
          </p:nvPr>
        </p:nvSpPr>
        <p:spPr>
          <a:xfrm>
            <a:off x="457200" y="44624"/>
            <a:ext cx="8229600" cy="864096"/>
          </a:xfrm>
        </p:spPr>
        <p:txBody>
          <a:bodyPr>
            <a:normAutofit/>
          </a:bodyPr>
          <a:lstStyle/>
          <a:p>
            <a:r>
              <a:rPr lang="es-CO" sz="3200" b="1" i="1" dirty="0" smtClean="0"/>
              <a:t>Propuesta</a:t>
            </a:r>
            <a:endParaRPr lang="es-CO" sz="3200" b="1" i="1" dirty="0"/>
          </a:p>
        </p:txBody>
      </p:sp>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sp>
        <p:nvSpPr>
          <p:cNvPr id="9" name="8 CuadroTexto"/>
          <p:cNvSpPr txBox="1"/>
          <p:nvPr/>
        </p:nvSpPr>
        <p:spPr>
          <a:xfrm>
            <a:off x="6766440" y="1884888"/>
            <a:ext cx="2198048" cy="3416320"/>
          </a:xfrm>
          <a:prstGeom prst="rect">
            <a:avLst/>
          </a:prstGeom>
          <a:noFill/>
        </p:spPr>
        <p:txBody>
          <a:bodyPr wrap="square" rtlCol="0">
            <a:spAutoFit/>
          </a:bodyPr>
          <a:lstStyle/>
          <a:p>
            <a:r>
              <a:rPr lang="es-CO" dirty="0" smtClean="0"/>
              <a:t>En el metamodelo es una clase que apunta a un diagrama y en la parte concreta una transformación apunta a un elemento (objeto) de transformación (que puede ser una tarea de interacción) por medio de un link de transformación.</a:t>
            </a:r>
            <a:endParaRPr lang="es-CO" dirty="0"/>
          </a:p>
        </p:txBody>
      </p:sp>
      <p:pic>
        <p:nvPicPr>
          <p:cNvPr id="3" name="Picture 2"/>
          <p:cNvPicPr>
            <a:picLocks noChangeAspect="1" noChangeArrowheads="1"/>
          </p:cNvPicPr>
          <p:nvPr/>
        </p:nvPicPr>
        <p:blipFill>
          <a:blip r:embed="rId3" cstate="print"/>
          <a:srcRect/>
          <a:stretch>
            <a:fillRect/>
          </a:stretch>
        </p:blipFill>
        <p:spPr bwMode="auto">
          <a:xfrm>
            <a:off x="179512" y="1700808"/>
            <a:ext cx="6465887" cy="37338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4624"/>
            <a:ext cx="8229600" cy="864096"/>
          </a:xfrm>
        </p:spPr>
        <p:txBody>
          <a:bodyPr>
            <a:normAutofit/>
          </a:bodyPr>
          <a:lstStyle/>
          <a:p>
            <a:r>
              <a:rPr lang="es-CO" sz="3200" b="1" i="1" dirty="0" smtClean="0"/>
              <a:t>Agenda</a:t>
            </a:r>
            <a:endParaRPr lang="es-CO" sz="3200" b="1" i="1" dirty="0"/>
          </a:p>
        </p:txBody>
      </p:sp>
      <p:sp>
        <p:nvSpPr>
          <p:cNvPr id="3" name="2 Marcador de contenido"/>
          <p:cNvSpPr>
            <a:spLocks noGrp="1"/>
          </p:cNvSpPr>
          <p:nvPr>
            <p:ph idx="1"/>
          </p:nvPr>
        </p:nvSpPr>
        <p:spPr>
          <a:xfrm>
            <a:off x="457200" y="764704"/>
            <a:ext cx="8229600" cy="5832648"/>
          </a:xfrm>
        </p:spPr>
        <p:txBody>
          <a:bodyPr>
            <a:normAutofit/>
          </a:bodyPr>
          <a:lstStyle/>
          <a:p>
            <a:endParaRPr lang="es-CO" sz="2200" dirty="0" smtClean="0"/>
          </a:p>
          <a:p>
            <a:r>
              <a:rPr lang="es-CO" sz="2000" dirty="0" smtClean="0"/>
              <a:t>Planteamiento del problema.</a:t>
            </a:r>
          </a:p>
          <a:p>
            <a:r>
              <a:rPr lang="es-CO" sz="2000" dirty="0" smtClean="0"/>
              <a:t>Hipótesis.</a:t>
            </a:r>
          </a:p>
          <a:p>
            <a:r>
              <a:rPr lang="es-CO" sz="2000" dirty="0" smtClean="0"/>
              <a:t>Objetivo General.</a:t>
            </a:r>
          </a:p>
          <a:p>
            <a:r>
              <a:rPr lang="es-CO" sz="2000" dirty="0" smtClean="0"/>
              <a:t>Objetivos Específicos.</a:t>
            </a:r>
          </a:p>
          <a:p>
            <a:r>
              <a:rPr lang="es-CO" sz="2000" dirty="0" smtClean="0"/>
              <a:t>Estado del Arte.</a:t>
            </a:r>
          </a:p>
          <a:p>
            <a:r>
              <a:rPr lang="es-CO" sz="2000" dirty="0" smtClean="0"/>
              <a:t>Bases Teóricas.</a:t>
            </a:r>
          </a:p>
          <a:p>
            <a:r>
              <a:rPr lang="es-CO" sz="2000" dirty="0" smtClean="0"/>
              <a:t>Marco Conceptual.</a:t>
            </a:r>
          </a:p>
          <a:p>
            <a:r>
              <a:rPr lang="es-CO" sz="2000" dirty="0" smtClean="0"/>
              <a:t>Desarrollo de la Herramienta.</a:t>
            </a:r>
          </a:p>
          <a:p>
            <a:r>
              <a:rPr lang="es-CO" sz="2000" dirty="0" smtClean="0"/>
              <a:t>Propuesta.</a:t>
            </a:r>
          </a:p>
          <a:p>
            <a:r>
              <a:rPr lang="es-CO" sz="2000" dirty="0" smtClean="0"/>
              <a:t>Caso de Estudio: Validación.</a:t>
            </a:r>
          </a:p>
          <a:p>
            <a:r>
              <a:rPr lang="es-CO" sz="2000" dirty="0" smtClean="0"/>
              <a:t>Conclusiones.</a:t>
            </a:r>
            <a:endParaRPr lang="es-CO" sz="2200" dirty="0" smtClean="0"/>
          </a:p>
          <a:p>
            <a:endParaRPr lang="es-CO" sz="2200" dirty="0" smtClean="0"/>
          </a:p>
          <a:p>
            <a:endParaRPr lang="es-CO" sz="2200" dirty="0" smtClean="0"/>
          </a:p>
          <a:p>
            <a:endParaRPr lang="es-CO" sz="2200" dirty="0" smtClean="0"/>
          </a:p>
          <a:p>
            <a:endParaRPr lang="es-CO" sz="2200" dirty="0"/>
          </a:p>
        </p:txBody>
      </p:sp>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2" name="1 Título"/>
          <p:cNvSpPr>
            <a:spLocks noGrp="1"/>
          </p:cNvSpPr>
          <p:nvPr>
            <p:ph type="title"/>
          </p:nvPr>
        </p:nvSpPr>
        <p:spPr>
          <a:xfrm>
            <a:off x="457200" y="44624"/>
            <a:ext cx="8229600" cy="864096"/>
          </a:xfrm>
        </p:spPr>
        <p:txBody>
          <a:bodyPr>
            <a:normAutofit/>
          </a:bodyPr>
          <a:lstStyle/>
          <a:p>
            <a:r>
              <a:rPr lang="es-CO" sz="3200" b="1" i="1" dirty="0" smtClean="0"/>
              <a:t>Validación: Caso de Estudio</a:t>
            </a:r>
            <a:endParaRPr lang="es-CO" sz="3200" b="1" i="1" dirty="0"/>
          </a:p>
        </p:txBody>
      </p:sp>
      <p:sp>
        <p:nvSpPr>
          <p:cNvPr id="3" name="2 Marcador de contenido"/>
          <p:cNvSpPr>
            <a:spLocks noGrp="1"/>
          </p:cNvSpPr>
          <p:nvPr>
            <p:ph idx="1"/>
          </p:nvPr>
        </p:nvSpPr>
        <p:spPr>
          <a:xfrm>
            <a:off x="457200" y="764704"/>
            <a:ext cx="8229600" cy="5832648"/>
          </a:xfrm>
        </p:spPr>
        <p:txBody>
          <a:bodyPr>
            <a:normAutofit/>
          </a:bodyPr>
          <a:lstStyle/>
          <a:p>
            <a:pPr>
              <a:buNone/>
            </a:pPr>
            <a:r>
              <a:rPr lang="es-CO" dirty="0" smtClean="0"/>
              <a:t>	</a:t>
            </a:r>
          </a:p>
          <a:p>
            <a:pPr>
              <a:buNone/>
            </a:pPr>
            <a:r>
              <a:rPr lang="es-CO" dirty="0" smtClean="0"/>
              <a:t>	</a:t>
            </a:r>
            <a:r>
              <a:rPr lang="es-CO" sz="2000" dirty="0" smtClean="0"/>
              <a:t>Está basado en una situación común que se presenta a la hora de reservar y comprar un viaje aéreo. Las características de esta situación permiten aplicar un modelo de negocio sobre la herramienta propuesta, </a:t>
            </a:r>
            <a:r>
              <a:rPr lang="es-CO" sz="2000" u="sng" dirty="0" smtClean="0"/>
              <a:t>con el fin de estudiar los resultados obtenidos y validar el presente trabajo de grado</a:t>
            </a:r>
            <a:r>
              <a:rPr lang="es-CO" sz="2000" dirty="0" smtClean="0"/>
              <a:t>. Una reserva de un viaje aéreo puede tener diversos puntos de partida, distintos lugares de destino y, también, diferentes precios. Un asesor de viajes puede sugerir, a un viajero interesado, una ruta con escalas o sin ellas. Dependiendo de esta selección el valor del tiquete podría verse afectado.</a:t>
            </a:r>
          </a:p>
        </p:txBody>
      </p:sp>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2" name="1 Título"/>
          <p:cNvSpPr>
            <a:spLocks noGrp="1"/>
          </p:cNvSpPr>
          <p:nvPr>
            <p:ph type="title"/>
          </p:nvPr>
        </p:nvSpPr>
        <p:spPr>
          <a:xfrm>
            <a:off x="457200" y="44624"/>
            <a:ext cx="8229600" cy="864096"/>
          </a:xfrm>
        </p:spPr>
        <p:txBody>
          <a:bodyPr>
            <a:normAutofit/>
          </a:bodyPr>
          <a:lstStyle/>
          <a:p>
            <a:r>
              <a:rPr lang="es-CO" sz="3200" b="1" i="1" dirty="0" smtClean="0"/>
              <a:t>Validación: Caso de Estudio</a:t>
            </a:r>
            <a:endParaRPr lang="es-CO" sz="3200" b="1" i="1" dirty="0"/>
          </a:p>
        </p:txBody>
      </p:sp>
      <p:sp>
        <p:nvSpPr>
          <p:cNvPr id="3" name="2 Marcador de contenido"/>
          <p:cNvSpPr>
            <a:spLocks noGrp="1"/>
          </p:cNvSpPr>
          <p:nvPr>
            <p:ph idx="1"/>
          </p:nvPr>
        </p:nvSpPr>
        <p:spPr>
          <a:xfrm>
            <a:off x="457200" y="764704"/>
            <a:ext cx="8229600" cy="5832648"/>
          </a:xfrm>
        </p:spPr>
        <p:txBody>
          <a:bodyPr>
            <a:normAutofit/>
          </a:bodyPr>
          <a:lstStyle/>
          <a:p>
            <a:pPr>
              <a:buNone/>
            </a:pPr>
            <a:r>
              <a:rPr lang="es-CO" dirty="0" smtClean="0"/>
              <a:t>	</a:t>
            </a:r>
          </a:p>
          <a:p>
            <a:pPr>
              <a:buNone/>
            </a:pPr>
            <a:r>
              <a:rPr lang="es-CO" dirty="0" smtClean="0"/>
              <a:t>	</a:t>
            </a:r>
            <a:r>
              <a:rPr lang="es-CO" sz="2000" dirty="0" smtClean="0"/>
              <a:t>Los procesos más importantes de este tipo de negocio, podrían identificarse a continuación:</a:t>
            </a:r>
          </a:p>
          <a:p>
            <a:endParaRPr lang="es-CO" sz="2000" dirty="0" smtClean="0"/>
          </a:p>
          <a:p>
            <a:r>
              <a:rPr lang="es-CO" sz="2000" dirty="0" smtClean="0"/>
              <a:t>Reservar viaje.</a:t>
            </a:r>
          </a:p>
          <a:p>
            <a:r>
              <a:rPr lang="es-CO" sz="2000" dirty="0" smtClean="0"/>
              <a:t>Ingresar información: origen y destino.</a:t>
            </a:r>
          </a:p>
          <a:p>
            <a:r>
              <a:rPr lang="es-CO" sz="2000" dirty="0" smtClean="0"/>
              <a:t>Seleccionar opciones.</a:t>
            </a:r>
          </a:p>
          <a:p>
            <a:r>
              <a:rPr lang="es-CO" sz="2000" dirty="0" smtClean="0"/>
              <a:t>Facturar.</a:t>
            </a:r>
          </a:p>
        </p:txBody>
      </p:sp>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2" name="1 Título"/>
          <p:cNvSpPr>
            <a:spLocks noGrp="1"/>
          </p:cNvSpPr>
          <p:nvPr>
            <p:ph type="title"/>
          </p:nvPr>
        </p:nvSpPr>
        <p:spPr>
          <a:xfrm>
            <a:off x="457200" y="44624"/>
            <a:ext cx="8229600" cy="864096"/>
          </a:xfrm>
        </p:spPr>
        <p:txBody>
          <a:bodyPr>
            <a:normAutofit/>
          </a:bodyPr>
          <a:lstStyle/>
          <a:p>
            <a:r>
              <a:rPr lang="es-CO" sz="3200" b="1" i="1" dirty="0" smtClean="0"/>
              <a:t>Validación: Diseño de la Interacción</a:t>
            </a:r>
            <a:endParaRPr lang="es-CO" sz="3200" b="1" i="1" dirty="0"/>
          </a:p>
        </p:txBody>
      </p:sp>
      <p:sp>
        <p:nvSpPr>
          <p:cNvPr id="3" name="2 Marcador de contenido"/>
          <p:cNvSpPr>
            <a:spLocks noGrp="1"/>
          </p:cNvSpPr>
          <p:nvPr>
            <p:ph idx="1"/>
          </p:nvPr>
        </p:nvSpPr>
        <p:spPr>
          <a:xfrm>
            <a:off x="457200" y="764704"/>
            <a:ext cx="8229600" cy="5832648"/>
          </a:xfrm>
        </p:spPr>
        <p:txBody>
          <a:bodyPr>
            <a:normAutofit/>
          </a:bodyPr>
          <a:lstStyle/>
          <a:p>
            <a:pPr>
              <a:buNone/>
            </a:pPr>
            <a:r>
              <a:rPr lang="es-CO" dirty="0" smtClean="0"/>
              <a:t>	</a:t>
            </a:r>
          </a:p>
        </p:txBody>
      </p:sp>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pic>
        <p:nvPicPr>
          <p:cNvPr id="11266" name="Picture 2"/>
          <p:cNvPicPr>
            <a:picLocks noChangeAspect="1" noChangeArrowheads="1"/>
          </p:cNvPicPr>
          <p:nvPr/>
        </p:nvPicPr>
        <p:blipFill>
          <a:blip r:embed="rId3" cstate="print"/>
          <a:srcRect/>
          <a:stretch>
            <a:fillRect/>
          </a:stretch>
        </p:blipFill>
        <p:spPr bwMode="auto">
          <a:xfrm>
            <a:off x="169605" y="1412776"/>
            <a:ext cx="8866891" cy="3905994"/>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2" name="1 Título"/>
          <p:cNvSpPr>
            <a:spLocks noGrp="1"/>
          </p:cNvSpPr>
          <p:nvPr>
            <p:ph type="title"/>
          </p:nvPr>
        </p:nvSpPr>
        <p:spPr>
          <a:xfrm>
            <a:off x="457200" y="44624"/>
            <a:ext cx="8229600" cy="864096"/>
          </a:xfrm>
        </p:spPr>
        <p:txBody>
          <a:bodyPr>
            <a:normAutofit/>
          </a:bodyPr>
          <a:lstStyle/>
          <a:p>
            <a:r>
              <a:rPr lang="es-CO" sz="3200" b="1" i="1" dirty="0" smtClean="0"/>
              <a:t>Validación: Diseño de modelo de Dominio</a:t>
            </a:r>
            <a:endParaRPr lang="es-CO" sz="3200" b="1" i="1" dirty="0"/>
          </a:p>
        </p:txBody>
      </p:sp>
      <p:sp>
        <p:nvSpPr>
          <p:cNvPr id="3" name="2 Marcador de contenido"/>
          <p:cNvSpPr>
            <a:spLocks noGrp="1"/>
          </p:cNvSpPr>
          <p:nvPr>
            <p:ph idx="1"/>
          </p:nvPr>
        </p:nvSpPr>
        <p:spPr>
          <a:xfrm>
            <a:off x="457200" y="764704"/>
            <a:ext cx="8229600" cy="5832648"/>
          </a:xfrm>
        </p:spPr>
        <p:txBody>
          <a:bodyPr>
            <a:normAutofit/>
          </a:bodyPr>
          <a:lstStyle/>
          <a:p>
            <a:pPr>
              <a:buNone/>
            </a:pPr>
            <a:r>
              <a:rPr lang="es-CO" dirty="0" smtClean="0"/>
              <a:t>	</a:t>
            </a:r>
          </a:p>
        </p:txBody>
      </p:sp>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pic>
        <p:nvPicPr>
          <p:cNvPr id="12290" name="Picture 2"/>
          <p:cNvPicPr>
            <a:picLocks noChangeAspect="1" noChangeArrowheads="1"/>
          </p:cNvPicPr>
          <p:nvPr/>
        </p:nvPicPr>
        <p:blipFill>
          <a:blip r:embed="rId3" cstate="print"/>
          <a:srcRect/>
          <a:stretch>
            <a:fillRect/>
          </a:stretch>
        </p:blipFill>
        <p:spPr bwMode="auto">
          <a:xfrm>
            <a:off x="272983" y="1196753"/>
            <a:ext cx="8596448" cy="4464496"/>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2" name="1 Título"/>
          <p:cNvSpPr>
            <a:spLocks noGrp="1"/>
          </p:cNvSpPr>
          <p:nvPr>
            <p:ph type="title"/>
          </p:nvPr>
        </p:nvSpPr>
        <p:spPr>
          <a:xfrm>
            <a:off x="457200" y="44624"/>
            <a:ext cx="8229600" cy="864096"/>
          </a:xfrm>
        </p:spPr>
        <p:txBody>
          <a:bodyPr>
            <a:normAutofit/>
          </a:bodyPr>
          <a:lstStyle/>
          <a:p>
            <a:r>
              <a:rPr lang="es-CO" sz="3200" b="1" i="1" dirty="0" smtClean="0"/>
              <a:t>Validación: Modelo de Trazabilidad</a:t>
            </a:r>
            <a:endParaRPr lang="es-CO" sz="3200" b="1" i="1" dirty="0"/>
          </a:p>
        </p:txBody>
      </p:sp>
      <p:sp>
        <p:nvSpPr>
          <p:cNvPr id="3" name="2 Marcador de contenido"/>
          <p:cNvSpPr>
            <a:spLocks noGrp="1"/>
          </p:cNvSpPr>
          <p:nvPr>
            <p:ph idx="1"/>
          </p:nvPr>
        </p:nvSpPr>
        <p:spPr>
          <a:xfrm>
            <a:off x="457200" y="764704"/>
            <a:ext cx="8229600" cy="5832648"/>
          </a:xfrm>
        </p:spPr>
        <p:txBody>
          <a:bodyPr>
            <a:normAutofit/>
          </a:bodyPr>
          <a:lstStyle/>
          <a:p>
            <a:pPr>
              <a:buNone/>
            </a:pPr>
            <a:r>
              <a:rPr lang="es-CO" dirty="0" smtClean="0"/>
              <a:t>	</a:t>
            </a:r>
          </a:p>
        </p:txBody>
      </p:sp>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pic>
        <p:nvPicPr>
          <p:cNvPr id="13314" name="Picture 2"/>
          <p:cNvPicPr>
            <a:picLocks noChangeAspect="1" noChangeArrowheads="1"/>
          </p:cNvPicPr>
          <p:nvPr/>
        </p:nvPicPr>
        <p:blipFill>
          <a:blip r:embed="rId3" cstate="print"/>
          <a:srcRect/>
          <a:stretch>
            <a:fillRect/>
          </a:stretch>
        </p:blipFill>
        <p:spPr bwMode="auto">
          <a:xfrm>
            <a:off x="611560" y="764704"/>
            <a:ext cx="7632848" cy="5534030"/>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2" name="1 Título"/>
          <p:cNvSpPr>
            <a:spLocks noGrp="1"/>
          </p:cNvSpPr>
          <p:nvPr>
            <p:ph type="title"/>
          </p:nvPr>
        </p:nvSpPr>
        <p:spPr>
          <a:xfrm>
            <a:off x="457200" y="44624"/>
            <a:ext cx="8229600" cy="864096"/>
          </a:xfrm>
        </p:spPr>
        <p:txBody>
          <a:bodyPr>
            <a:normAutofit/>
          </a:bodyPr>
          <a:lstStyle/>
          <a:p>
            <a:r>
              <a:rPr lang="es-CO" sz="3200" b="1" i="1" dirty="0" smtClean="0"/>
              <a:t>Validación: AUI</a:t>
            </a:r>
            <a:endParaRPr lang="es-CO" sz="3200" b="1" i="1" dirty="0"/>
          </a:p>
        </p:txBody>
      </p:sp>
      <p:sp>
        <p:nvSpPr>
          <p:cNvPr id="3" name="2 Marcador de contenido"/>
          <p:cNvSpPr>
            <a:spLocks noGrp="1"/>
          </p:cNvSpPr>
          <p:nvPr>
            <p:ph idx="1"/>
          </p:nvPr>
        </p:nvSpPr>
        <p:spPr>
          <a:xfrm>
            <a:off x="457200" y="764704"/>
            <a:ext cx="8229600" cy="5832648"/>
          </a:xfrm>
        </p:spPr>
        <p:txBody>
          <a:bodyPr>
            <a:normAutofit/>
          </a:bodyPr>
          <a:lstStyle/>
          <a:p>
            <a:pPr>
              <a:buNone/>
            </a:pPr>
            <a:r>
              <a:rPr lang="es-CO" dirty="0" smtClean="0"/>
              <a:t>	</a:t>
            </a:r>
          </a:p>
        </p:txBody>
      </p:sp>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pic>
        <p:nvPicPr>
          <p:cNvPr id="14338" name="Picture 2"/>
          <p:cNvPicPr>
            <a:picLocks noChangeAspect="1" noChangeArrowheads="1"/>
          </p:cNvPicPr>
          <p:nvPr/>
        </p:nvPicPr>
        <p:blipFill>
          <a:blip r:embed="rId3" cstate="print"/>
          <a:srcRect/>
          <a:stretch>
            <a:fillRect/>
          </a:stretch>
        </p:blipFill>
        <p:spPr bwMode="auto">
          <a:xfrm>
            <a:off x="546100" y="857250"/>
            <a:ext cx="8050213" cy="5143500"/>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2" name="1 Título"/>
          <p:cNvSpPr>
            <a:spLocks noGrp="1"/>
          </p:cNvSpPr>
          <p:nvPr>
            <p:ph type="title"/>
          </p:nvPr>
        </p:nvSpPr>
        <p:spPr>
          <a:xfrm>
            <a:off x="457200" y="44624"/>
            <a:ext cx="8229600" cy="864096"/>
          </a:xfrm>
        </p:spPr>
        <p:txBody>
          <a:bodyPr>
            <a:normAutofit/>
          </a:bodyPr>
          <a:lstStyle/>
          <a:p>
            <a:r>
              <a:rPr lang="es-CO" sz="3200" b="1" i="1" dirty="0" smtClean="0"/>
              <a:t>Validación: CUI</a:t>
            </a:r>
            <a:endParaRPr lang="es-CO" sz="3200" b="1" i="1" dirty="0"/>
          </a:p>
        </p:txBody>
      </p:sp>
      <p:sp>
        <p:nvSpPr>
          <p:cNvPr id="3" name="2 Marcador de contenido"/>
          <p:cNvSpPr>
            <a:spLocks noGrp="1"/>
          </p:cNvSpPr>
          <p:nvPr>
            <p:ph idx="1"/>
          </p:nvPr>
        </p:nvSpPr>
        <p:spPr>
          <a:xfrm>
            <a:off x="457200" y="764704"/>
            <a:ext cx="8229600" cy="5832648"/>
          </a:xfrm>
        </p:spPr>
        <p:txBody>
          <a:bodyPr>
            <a:normAutofit/>
          </a:bodyPr>
          <a:lstStyle/>
          <a:p>
            <a:pPr>
              <a:buNone/>
            </a:pPr>
            <a:r>
              <a:rPr lang="es-CO" dirty="0" smtClean="0"/>
              <a:t>	</a:t>
            </a:r>
          </a:p>
        </p:txBody>
      </p:sp>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pic>
        <p:nvPicPr>
          <p:cNvPr id="15362" name="Picture 2"/>
          <p:cNvPicPr>
            <a:picLocks noChangeAspect="1" noChangeArrowheads="1"/>
          </p:cNvPicPr>
          <p:nvPr/>
        </p:nvPicPr>
        <p:blipFill>
          <a:blip r:embed="rId3" cstate="print"/>
          <a:srcRect/>
          <a:stretch>
            <a:fillRect/>
          </a:stretch>
        </p:blipFill>
        <p:spPr bwMode="auto">
          <a:xfrm>
            <a:off x="251520" y="1792498"/>
            <a:ext cx="8768411" cy="3122402"/>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2" name="1 Título"/>
          <p:cNvSpPr>
            <a:spLocks noGrp="1"/>
          </p:cNvSpPr>
          <p:nvPr>
            <p:ph type="title"/>
          </p:nvPr>
        </p:nvSpPr>
        <p:spPr>
          <a:xfrm>
            <a:off x="457200" y="44624"/>
            <a:ext cx="8229600" cy="864096"/>
          </a:xfrm>
        </p:spPr>
        <p:txBody>
          <a:bodyPr>
            <a:normAutofit/>
          </a:bodyPr>
          <a:lstStyle/>
          <a:p>
            <a:r>
              <a:rPr lang="es-CO" sz="3200" b="1" i="1" dirty="0" smtClean="0"/>
              <a:t>Conclusiones</a:t>
            </a:r>
            <a:endParaRPr lang="es-CO" sz="3200" b="1" i="1" dirty="0"/>
          </a:p>
        </p:txBody>
      </p:sp>
      <p:sp>
        <p:nvSpPr>
          <p:cNvPr id="3" name="2 Marcador de contenido"/>
          <p:cNvSpPr>
            <a:spLocks noGrp="1"/>
          </p:cNvSpPr>
          <p:nvPr>
            <p:ph idx="1"/>
          </p:nvPr>
        </p:nvSpPr>
        <p:spPr>
          <a:xfrm>
            <a:off x="457200" y="764704"/>
            <a:ext cx="8229600" cy="5832648"/>
          </a:xfrm>
        </p:spPr>
        <p:txBody>
          <a:bodyPr>
            <a:normAutofit/>
          </a:bodyPr>
          <a:lstStyle/>
          <a:p>
            <a:pPr>
              <a:buNone/>
            </a:pPr>
            <a:endParaRPr lang="es-CO" dirty="0" smtClean="0"/>
          </a:p>
          <a:p>
            <a:pPr>
              <a:buNone/>
            </a:pPr>
            <a:r>
              <a:rPr lang="es-CO" dirty="0" smtClean="0"/>
              <a:t>	</a:t>
            </a:r>
            <a:r>
              <a:rPr lang="es-CO" sz="2000" dirty="0" smtClean="0"/>
              <a:t>Este trabajo ha desarrollado la especificación de un metamodelo con el fin de </a:t>
            </a:r>
            <a:r>
              <a:rPr lang="es-CO" sz="2000" u="sng" dirty="0" smtClean="0"/>
              <a:t>apoyar y extender la propuesta TD-MBUID</a:t>
            </a:r>
            <a:r>
              <a:rPr lang="es-CO" sz="2000" dirty="0" smtClean="0"/>
              <a:t>, con el propósito de </a:t>
            </a:r>
            <a:r>
              <a:rPr lang="es-CO" sz="2000" u="sng" dirty="0" smtClean="0"/>
              <a:t>integrar distintas notaciones, tanto en la sintaxis abstracta como en la sintaxis concreta</a:t>
            </a:r>
            <a:r>
              <a:rPr lang="es-CO" sz="2000" dirty="0" smtClean="0"/>
              <a:t>, de manera que al ejecutar el nuevo editor de diagramas y modelos (herramienta CIAT.TDMBUID) el usuario desarrollador encuentre a su disposición las herramientas y diagramas requeridos para expresar la estructura en datos de un negocio y su modelo de ejecución y realización de tareas con el propósito de </a:t>
            </a:r>
            <a:r>
              <a:rPr lang="es-CO" sz="2000" u="sng" dirty="0" smtClean="0"/>
              <a:t>contribuir a la generación de interfaces gráficas de usuario a partir de la generación y transformación de modelos.</a:t>
            </a:r>
          </a:p>
        </p:txBody>
      </p:sp>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3" name="2 Marcador de contenido"/>
          <p:cNvSpPr>
            <a:spLocks noGrp="1"/>
          </p:cNvSpPr>
          <p:nvPr>
            <p:ph idx="1"/>
          </p:nvPr>
        </p:nvSpPr>
        <p:spPr>
          <a:xfrm>
            <a:off x="457200" y="764704"/>
            <a:ext cx="8229600" cy="5832648"/>
          </a:xfrm>
        </p:spPr>
        <p:txBody>
          <a:bodyPr>
            <a:normAutofit/>
          </a:bodyPr>
          <a:lstStyle/>
          <a:p>
            <a:pPr algn="ctr">
              <a:buNone/>
            </a:pPr>
            <a:endParaRPr lang="es-CO" sz="3600" dirty="0" smtClean="0"/>
          </a:p>
          <a:p>
            <a:pPr algn="ctr">
              <a:buNone/>
            </a:pPr>
            <a:endParaRPr lang="es-CO" sz="3600" dirty="0" smtClean="0"/>
          </a:p>
          <a:p>
            <a:pPr algn="ctr">
              <a:buNone/>
            </a:pPr>
            <a:endParaRPr lang="es-CO" sz="3600" dirty="0" smtClean="0"/>
          </a:p>
          <a:p>
            <a:pPr algn="ctr">
              <a:buNone/>
            </a:pPr>
            <a:r>
              <a:rPr lang="es-CO" sz="6600" b="1" dirty="0" smtClean="0"/>
              <a:t>Gracias</a:t>
            </a:r>
          </a:p>
        </p:txBody>
      </p:sp>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4624"/>
            <a:ext cx="8229600" cy="864096"/>
          </a:xfrm>
        </p:spPr>
        <p:txBody>
          <a:bodyPr>
            <a:normAutofit/>
          </a:bodyPr>
          <a:lstStyle/>
          <a:p>
            <a:r>
              <a:rPr lang="es-CO" sz="3200" b="1" i="1" dirty="0" smtClean="0"/>
              <a:t>Planteamiento del Problema</a:t>
            </a:r>
            <a:endParaRPr lang="es-CO" sz="3200" b="1" i="1" dirty="0"/>
          </a:p>
        </p:txBody>
      </p:sp>
      <p:sp>
        <p:nvSpPr>
          <p:cNvPr id="3" name="2 Marcador de contenido"/>
          <p:cNvSpPr>
            <a:spLocks noGrp="1"/>
          </p:cNvSpPr>
          <p:nvPr>
            <p:ph idx="1"/>
          </p:nvPr>
        </p:nvSpPr>
        <p:spPr>
          <a:xfrm>
            <a:off x="457200" y="764704"/>
            <a:ext cx="8229600" cy="5832648"/>
          </a:xfrm>
        </p:spPr>
        <p:txBody>
          <a:bodyPr>
            <a:normAutofit/>
          </a:bodyPr>
          <a:lstStyle/>
          <a:p>
            <a:pPr>
              <a:buNone/>
            </a:pPr>
            <a:r>
              <a:rPr lang="es-CO" dirty="0" smtClean="0"/>
              <a:t>	</a:t>
            </a:r>
            <a:r>
              <a:rPr lang="es-CO" sz="2000" dirty="0" smtClean="0"/>
              <a:t>Revisión de la propuesta </a:t>
            </a:r>
            <a:r>
              <a:rPr lang="es-CO" sz="2000" b="1" i="1" dirty="0" err="1" smtClean="0"/>
              <a:t>Task</a:t>
            </a:r>
            <a:r>
              <a:rPr lang="es-CO" sz="2000" b="1" i="1" dirty="0" smtClean="0"/>
              <a:t> &amp; Data – </a:t>
            </a:r>
            <a:r>
              <a:rPr lang="es-CO" sz="2000" b="1" i="1" dirty="0" err="1" smtClean="0"/>
              <a:t>Model</a:t>
            </a:r>
            <a:r>
              <a:rPr lang="es-CO" sz="2000" b="1" i="1" dirty="0" smtClean="0"/>
              <a:t> </a:t>
            </a:r>
            <a:r>
              <a:rPr lang="es-CO" sz="2000" b="1" i="1" dirty="0" err="1" smtClean="0"/>
              <a:t>Based</a:t>
            </a:r>
            <a:r>
              <a:rPr lang="es-CO" sz="2000" b="1" i="1" dirty="0" smtClean="0"/>
              <a:t> </a:t>
            </a:r>
            <a:r>
              <a:rPr lang="es-CO" sz="2000" b="1" i="1" dirty="0" err="1" smtClean="0"/>
              <a:t>User</a:t>
            </a:r>
            <a:r>
              <a:rPr lang="es-CO" sz="2000" b="1" i="1" dirty="0" smtClean="0"/>
              <a:t> Interface </a:t>
            </a:r>
            <a:r>
              <a:rPr lang="es-CO" sz="2000" b="1" i="1" dirty="0" err="1" smtClean="0"/>
              <a:t>Development</a:t>
            </a:r>
            <a:r>
              <a:rPr lang="es-CO" sz="2000" b="1" dirty="0" smtClean="0"/>
              <a:t> </a:t>
            </a:r>
            <a:r>
              <a:rPr lang="es-CO" sz="2000" dirty="0" smtClean="0"/>
              <a:t>se identificó que:</a:t>
            </a:r>
          </a:p>
          <a:p>
            <a:pPr>
              <a:buNone/>
            </a:pPr>
            <a:endParaRPr lang="es-CO" sz="2000" dirty="0" smtClean="0"/>
          </a:p>
          <a:p>
            <a:r>
              <a:rPr lang="es-CO" sz="2200" dirty="0" smtClean="0"/>
              <a:t>Las transformaciones en esta herramienta están codificadas para un modelo en particular.</a:t>
            </a:r>
          </a:p>
          <a:p>
            <a:r>
              <a:rPr lang="es-CO" sz="2200" dirty="0" smtClean="0"/>
              <a:t>Si el usuario modifica algunos parámetros del modelo, como nombres de paquetes, por ejemplo, las transformaciones no se ejecutan.</a:t>
            </a:r>
          </a:p>
          <a:p>
            <a:r>
              <a:rPr lang="es-CO" sz="2200" dirty="0" smtClean="0"/>
              <a:t>El </a:t>
            </a:r>
            <a:r>
              <a:rPr lang="es-CO" sz="2200" i="1" dirty="0" err="1" smtClean="0"/>
              <a:t>Mapping</a:t>
            </a:r>
            <a:r>
              <a:rPr lang="es-CO" sz="2200" dirty="0" smtClean="0"/>
              <a:t> entre el modelo de interacción y el modelo de diseño no está definido como un elemento de modelado y se realiza a partir de </a:t>
            </a:r>
            <a:r>
              <a:rPr lang="es-CO" sz="2200" i="1" dirty="0" err="1" smtClean="0"/>
              <a:t>shortcuts</a:t>
            </a:r>
            <a:r>
              <a:rPr lang="es-CO" sz="2200" dirty="0" smtClean="0"/>
              <a:t>.</a:t>
            </a:r>
          </a:p>
          <a:p>
            <a:r>
              <a:rPr lang="es-CO" sz="2200" dirty="0" smtClean="0"/>
              <a:t>No soporta el modelado de datos de dominio ni las interfaces de usuario de negocio.</a:t>
            </a:r>
            <a:endParaRPr lang="es-CO" sz="2200" dirty="0"/>
          </a:p>
        </p:txBody>
      </p:sp>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4624"/>
            <a:ext cx="8229600" cy="864096"/>
          </a:xfrm>
        </p:spPr>
        <p:txBody>
          <a:bodyPr>
            <a:normAutofit/>
          </a:bodyPr>
          <a:lstStyle/>
          <a:p>
            <a:r>
              <a:rPr lang="es-CO" sz="3200" b="1" i="1" dirty="0" smtClean="0"/>
              <a:t>Hipótesis</a:t>
            </a:r>
            <a:endParaRPr lang="es-CO" sz="3200" b="1" i="1" dirty="0"/>
          </a:p>
        </p:txBody>
      </p:sp>
      <p:sp>
        <p:nvSpPr>
          <p:cNvPr id="3" name="2 Marcador de contenido"/>
          <p:cNvSpPr>
            <a:spLocks noGrp="1"/>
          </p:cNvSpPr>
          <p:nvPr>
            <p:ph idx="1"/>
          </p:nvPr>
        </p:nvSpPr>
        <p:spPr>
          <a:xfrm>
            <a:off x="457200" y="764704"/>
            <a:ext cx="8229600" cy="5832648"/>
          </a:xfrm>
        </p:spPr>
        <p:txBody>
          <a:bodyPr>
            <a:normAutofit/>
          </a:bodyPr>
          <a:lstStyle/>
          <a:p>
            <a:pPr>
              <a:buNone/>
            </a:pPr>
            <a:r>
              <a:rPr lang="es-CO" sz="2000" dirty="0" smtClean="0"/>
              <a:t>	La hipótesis que dirige esta investigación es:</a:t>
            </a:r>
          </a:p>
          <a:p>
            <a:pPr>
              <a:buNone/>
            </a:pPr>
            <a:endParaRPr lang="es-CO" sz="2000" dirty="0" smtClean="0"/>
          </a:p>
          <a:p>
            <a:pPr>
              <a:buNone/>
            </a:pPr>
            <a:endParaRPr lang="es-CO" sz="2000" dirty="0" smtClean="0"/>
          </a:p>
          <a:p>
            <a:r>
              <a:rPr lang="es-CO" sz="2000" dirty="0" smtClean="0"/>
              <a:t>¿Es posible especificar un metamodelo que sea capaz de representar de manera integrada la información relativa al lenguaje </a:t>
            </a:r>
            <a:r>
              <a:rPr lang="es-CO" sz="2000" dirty="0" err="1" smtClean="0"/>
              <a:t>usiXML</a:t>
            </a:r>
            <a:r>
              <a:rPr lang="es-CO" sz="2000" dirty="0" smtClean="0"/>
              <a:t> y a la herramienta CIAT-TDMBUID de tal forma que puedan soportar la metodología TD-MBUID?</a:t>
            </a:r>
            <a:endParaRPr lang="es-CO" sz="2000" dirty="0"/>
          </a:p>
        </p:txBody>
      </p:sp>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4624"/>
            <a:ext cx="8229600" cy="864096"/>
          </a:xfrm>
        </p:spPr>
        <p:txBody>
          <a:bodyPr>
            <a:normAutofit/>
          </a:bodyPr>
          <a:lstStyle/>
          <a:p>
            <a:r>
              <a:rPr lang="es-CO" sz="3200" b="1" i="1" dirty="0" smtClean="0"/>
              <a:t>Objetivo General</a:t>
            </a:r>
            <a:endParaRPr lang="es-CO" sz="3200" b="1" i="1" dirty="0"/>
          </a:p>
        </p:txBody>
      </p:sp>
      <p:sp>
        <p:nvSpPr>
          <p:cNvPr id="3" name="2 Marcador de contenido"/>
          <p:cNvSpPr>
            <a:spLocks noGrp="1"/>
          </p:cNvSpPr>
          <p:nvPr>
            <p:ph idx="1"/>
          </p:nvPr>
        </p:nvSpPr>
        <p:spPr>
          <a:xfrm>
            <a:off x="457200" y="764704"/>
            <a:ext cx="8229600" cy="5832648"/>
          </a:xfrm>
        </p:spPr>
        <p:txBody>
          <a:bodyPr>
            <a:normAutofit/>
          </a:bodyPr>
          <a:lstStyle/>
          <a:p>
            <a:pPr>
              <a:buNone/>
            </a:pPr>
            <a:endParaRPr lang="es-CO" dirty="0" smtClean="0"/>
          </a:p>
          <a:p>
            <a:pPr>
              <a:buNone/>
            </a:pPr>
            <a:endParaRPr lang="es-CO" dirty="0" smtClean="0"/>
          </a:p>
          <a:p>
            <a:r>
              <a:rPr lang="es-CO" sz="2000" dirty="0" smtClean="0"/>
              <a:t>Desarrollar un metamodelo que apoye la herramienta denominada CIAT.TDMBUID  que soporte funcionalidades inexistentes en las situaciones problemáticas definidas anteriormente.</a:t>
            </a:r>
            <a:endParaRPr lang="es-CO" sz="2000" dirty="0"/>
          </a:p>
        </p:txBody>
      </p:sp>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2" name="1 Título"/>
          <p:cNvSpPr>
            <a:spLocks noGrp="1"/>
          </p:cNvSpPr>
          <p:nvPr>
            <p:ph type="title"/>
          </p:nvPr>
        </p:nvSpPr>
        <p:spPr>
          <a:xfrm>
            <a:off x="457200" y="44624"/>
            <a:ext cx="8229600" cy="864096"/>
          </a:xfrm>
        </p:spPr>
        <p:txBody>
          <a:bodyPr>
            <a:normAutofit/>
          </a:bodyPr>
          <a:lstStyle/>
          <a:p>
            <a:r>
              <a:rPr lang="es-CO" sz="3200" b="1" i="1" dirty="0" smtClean="0"/>
              <a:t>Objetivos Específicos</a:t>
            </a:r>
            <a:endParaRPr lang="es-CO" sz="3200" b="1" i="1" dirty="0"/>
          </a:p>
        </p:txBody>
      </p:sp>
      <p:sp>
        <p:nvSpPr>
          <p:cNvPr id="3" name="2 Marcador de contenido"/>
          <p:cNvSpPr>
            <a:spLocks noGrp="1"/>
          </p:cNvSpPr>
          <p:nvPr>
            <p:ph idx="1"/>
          </p:nvPr>
        </p:nvSpPr>
        <p:spPr>
          <a:xfrm>
            <a:off x="457200" y="764704"/>
            <a:ext cx="8229600" cy="5832648"/>
          </a:xfrm>
        </p:spPr>
        <p:txBody>
          <a:bodyPr>
            <a:normAutofit/>
          </a:bodyPr>
          <a:lstStyle/>
          <a:p>
            <a:pPr>
              <a:buNone/>
            </a:pPr>
            <a:endParaRPr lang="es-CO" dirty="0" smtClean="0"/>
          </a:p>
          <a:p>
            <a:pPr marL="742950" indent="-742950">
              <a:buFont typeface="+mj-lt"/>
              <a:buAutoNum type="arabicPeriod"/>
            </a:pPr>
            <a:r>
              <a:rPr lang="es-CO" sz="2000" u="sng" dirty="0" smtClean="0"/>
              <a:t>Conformar la nueva sintaxis abstracta y sintaxis concreta </a:t>
            </a:r>
            <a:r>
              <a:rPr lang="es-CO" sz="2000" dirty="0" smtClean="0"/>
              <a:t>del lenguaje y la herramienta CIAT.TDMBUID a partir de los desarrollos previos, teniendo en cuenta la incorporación del diagrama de transformación.</a:t>
            </a:r>
          </a:p>
          <a:p>
            <a:pPr marL="742950" indent="-742950">
              <a:buFont typeface="+mj-lt"/>
              <a:buAutoNum type="arabicPeriod"/>
            </a:pPr>
            <a:r>
              <a:rPr lang="es-CO" sz="2000" u="sng" dirty="0" smtClean="0"/>
              <a:t>Conformar el marco conceptual</a:t>
            </a:r>
            <a:r>
              <a:rPr lang="es-CO" sz="2000" dirty="0" smtClean="0"/>
              <a:t> del lenguaje y la herramienta CIAT.TDMBUID.</a:t>
            </a:r>
          </a:p>
          <a:p>
            <a:pPr marL="742950" indent="-742950">
              <a:buFont typeface="+mj-lt"/>
              <a:buAutoNum type="arabicPeriod"/>
            </a:pPr>
            <a:r>
              <a:rPr lang="es-CO" sz="2000" u="sng" dirty="0" smtClean="0"/>
              <a:t>Conformar el metamodelo</a:t>
            </a:r>
            <a:r>
              <a:rPr lang="es-CO" sz="2000" dirty="0" smtClean="0"/>
              <a:t> de la herramienta CIAT.TDMBUID.</a:t>
            </a:r>
          </a:p>
          <a:p>
            <a:pPr marL="742950" indent="-742950">
              <a:buFont typeface="+mj-lt"/>
              <a:buAutoNum type="arabicPeriod"/>
            </a:pPr>
            <a:r>
              <a:rPr lang="es-CO" sz="2000" u="sng" dirty="0" smtClean="0"/>
              <a:t>Desarrollar nueva herramienta</a:t>
            </a:r>
            <a:r>
              <a:rPr lang="es-CO" sz="2000" dirty="0" smtClean="0"/>
              <a:t> CIAT.TDMBUID a partir del metamodelo propuesto.</a:t>
            </a:r>
          </a:p>
          <a:p>
            <a:pPr marL="742950" indent="-742950">
              <a:buFont typeface="+mj-lt"/>
              <a:buAutoNum type="arabicPeriod"/>
            </a:pPr>
            <a:r>
              <a:rPr lang="es-CO" sz="2000" u="sng" dirty="0" smtClean="0"/>
              <a:t>Validar el metamodelo</a:t>
            </a:r>
            <a:r>
              <a:rPr lang="es-CO" sz="2000" dirty="0" smtClean="0"/>
              <a:t> a partir de la herramienta mediante caso de estudio.</a:t>
            </a:r>
            <a:endParaRPr lang="es-CO" sz="2000" dirty="0"/>
          </a:p>
        </p:txBody>
      </p:sp>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2" name="1 Título"/>
          <p:cNvSpPr>
            <a:spLocks noGrp="1"/>
          </p:cNvSpPr>
          <p:nvPr>
            <p:ph type="title"/>
          </p:nvPr>
        </p:nvSpPr>
        <p:spPr>
          <a:xfrm>
            <a:off x="457200" y="44624"/>
            <a:ext cx="8229600" cy="864096"/>
          </a:xfrm>
        </p:spPr>
        <p:txBody>
          <a:bodyPr>
            <a:normAutofit/>
          </a:bodyPr>
          <a:lstStyle/>
          <a:p>
            <a:r>
              <a:rPr lang="es-CO" sz="3200" b="1" i="1" dirty="0" smtClean="0"/>
              <a:t>Estado del Arte</a:t>
            </a:r>
            <a:endParaRPr lang="es-CO" sz="3200" b="1" i="1" dirty="0"/>
          </a:p>
        </p:txBody>
      </p:sp>
      <p:sp>
        <p:nvSpPr>
          <p:cNvPr id="3" name="2 Marcador de contenido"/>
          <p:cNvSpPr>
            <a:spLocks noGrp="1"/>
          </p:cNvSpPr>
          <p:nvPr>
            <p:ph idx="1"/>
          </p:nvPr>
        </p:nvSpPr>
        <p:spPr>
          <a:xfrm>
            <a:off x="457200" y="764704"/>
            <a:ext cx="8229600" cy="5832648"/>
          </a:xfrm>
        </p:spPr>
        <p:txBody>
          <a:bodyPr>
            <a:normAutofit/>
          </a:bodyPr>
          <a:lstStyle/>
          <a:p>
            <a:pPr>
              <a:buNone/>
            </a:pPr>
            <a:r>
              <a:rPr lang="es-CO" dirty="0" smtClean="0"/>
              <a:t>	</a:t>
            </a:r>
          </a:p>
          <a:p>
            <a:pPr>
              <a:buNone/>
            </a:pPr>
            <a:r>
              <a:rPr lang="es-CO" dirty="0" smtClean="0"/>
              <a:t>	</a:t>
            </a:r>
            <a:r>
              <a:rPr lang="es-CO" sz="2000" dirty="0" smtClean="0"/>
              <a:t>El tema de este trabajo de grado está enmarcado en el dominio de la </a:t>
            </a:r>
            <a:r>
              <a:rPr lang="es-CO" sz="2000" b="1" i="1" dirty="0" smtClean="0"/>
              <a:t>Ingeniería de Software</a:t>
            </a:r>
            <a:r>
              <a:rPr lang="es-CO" sz="2000" dirty="0" smtClean="0"/>
              <a:t> bajo el marco de la </a:t>
            </a:r>
            <a:r>
              <a:rPr lang="es-CO" sz="2000" b="1" i="1" dirty="0" smtClean="0"/>
              <a:t>Ingeniería Dirigida por Modelos (MDE)</a:t>
            </a:r>
            <a:r>
              <a:rPr lang="es-CO" sz="2000" dirty="0" smtClean="0"/>
              <a:t> usando el </a:t>
            </a:r>
            <a:r>
              <a:rPr lang="es-CO" sz="2000" dirty="0" err="1" smtClean="0"/>
              <a:t>framework</a:t>
            </a:r>
            <a:r>
              <a:rPr lang="es-CO" sz="2000" dirty="0" smtClean="0"/>
              <a:t> </a:t>
            </a:r>
            <a:r>
              <a:rPr lang="es-CO" sz="2000" b="1" i="1" dirty="0" smtClean="0"/>
              <a:t>CIAF (</a:t>
            </a:r>
            <a:r>
              <a:rPr lang="es-CO" sz="2000" b="1" i="1" dirty="0" err="1" smtClean="0"/>
              <a:t>Collaborative</a:t>
            </a:r>
            <a:r>
              <a:rPr lang="es-CO" sz="2000" b="1" i="1" dirty="0" smtClean="0"/>
              <a:t> </a:t>
            </a:r>
            <a:r>
              <a:rPr lang="es-CO" sz="2000" b="1" i="1" dirty="0" err="1" smtClean="0"/>
              <a:t>Interactive</a:t>
            </a:r>
            <a:r>
              <a:rPr lang="es-CO" sz="2000" b="1" i="1" dirty="0" smtClean="0"/>
              <a:t> </a:t>
            </a:r>
            <a:r>
              <a:rPr lang="es-CO" sz="2000" b="1" i="1" dirty="0" err="1" smtClean="0"/>
              <a:t>Application</a:t>
            </a:r>
            <a:r>
              <a:rPr lang="es-CO" sz="2000" b="1" i="1" dirty="0" smtClean="0"/>
              <a:t> Framework)</a:t>
            </a:r>
            <a:r>
              <a:rPr lang="es-CO" sz="2000" dirty="0" smtClean="0"/>
              <a:t> y apoyándose en el contexto del </a:t>
            </a:r>
            <a:r>
              <a:rPr lang="es-CO" sz="2000" b="1" i="1" dirty="0" smtClean="0"/>
              <a:t>Desarrollo de Interfaces de Usuario (HCI)</a:t>
            </a:r>
            <a:r>
              <a:rPr lang="es-CO" sz="2000" dirty="0" smtClean="0"/>
              <a:t> y haciendo uso de la aproximación metodológica </a:t>
            </a:r>
            <a:r>
              <a:rPr lang="es-CO" sz="2000" b="1" i="1" dirty="0" err="1" smtClean="0"/>
              <a:t>Task</a:t>
            </a:r>
            <a:r>
              <a:rPr lang="es-CO" sz="2000" b="1" i="1" dirty="0" smtClean="0"/>
              <a:t> &amp; Data – </a:t>
            </a:r>
            <a:r>
              <a:rPr lang="es-CO" sz="2000" b="1" i="1" dirty="0" err="1" smtClean="0"/>
              <a:t>Model</a:t>
            </a:r>
            <a:r>
              <a:rPr lang="es-CO" sz="2000" b="1" i="1" dirty="0" smtClean="0"/>
              <a:t> </a:t>
            </a:r>
            <a:r>
              <a:rPr lang="es-CO" sz="2000" b="1" i="1" dirty="0" err="1" smtClean="0"/>
              <a:t>Based</a:t>
            </a:r>
            <a:r>
              <a:rPr lang="es-CO" sz="2000" b="1" i="1" dirty="0" smtClean="0"/>
              <a:t> </a:t>
            </a:r>
            <a:r>
              <a:rPr lang="es-CO" sz="2000" b="1" i="1" dirty="0" err="1" smtClean="0"/>
              <a:t>User</a:t>
            </a:r>
            <a:r>
              <a:rPr lang="es-CO" sz="2000" b="1" i="1" dirty="0" smtClean="0"/>
              <a:t> Interface </a:t>
            </a:r>
            <a:r>
              <a:rPr lang="es-CO" sz="2000" b="1" i="1" dirty="0" err="1" smtClean="0"/>
              <a:t>Development</a:t>
            </a:r>
            <a:r>
              <a:rPr lang="es-CO" sz="2000" b="1" i="1" dirty="0" smtClean="0"/>
              <a:t> (TD – MBUID)</a:t>
            </a:r>
            <a:r>
              <a:rPr lang="es-CO" sz="2000" dirty="0" smtClean="0"/>
              <a:t>.</a:t>
            </a:r>
          </a:p>
        </p:txBody>
      </p:sp>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334125"/>
            <a:ext cx="1514475" cy="523875"/>
          </a:xfrm>
          <a:prstGeom prst="rect">
            <a:avLst/>
          </a:prstGeom>
          <a:noFill/>
          <a:ln w="9525">
            <a:noFill/>
            <a:miter lim="800000"/>
            <a:headEnd/>
            <a:tailEnd/>
          </a:ln>
        </p:spPr>
      </p:pic>
      <p:sp>
        <p:nvSpPr>
          <p:cNvPr id="2" name="1 Título"/>
          <p:cNvSpPr>
            <a:spLocks noGrp="1"/>
          </p:cNvSpPr>
          <p:nvPr>
            <p:ph type="title"/>
          </p:nvPr>
        </p:nvSpPr>
        <p:spPr>
          <a:xfrm>
            <a:off x="457200" y="44624"/>
            <a:ext cx="8229600" cy="864096"/>
          </a:xfrm>
        </p:spPr>
        <p:txBody>
          <a:bodyPr>
            <a:normAutofit/>
          </a:bodyPr>
          <a:lstStyle/>
          <a:p>
            <a:r>
              <a:rPr lang="es-CO" sz="3200" b="1" i="1" dirty="0" smtClean="0"/>
              <a:t>Bases Teóricas</a:t>
            </a:r>
            <a:endParaRPr lang="es-CO" sz="3200" b="1" i="1" dirty="0"/>
          </a:p>
        </p:txBody>
      </p:sp>
      <p:sp>
        <p:nvSpPr>
          <p:cNvPr id="3" name="2 Marcador de contenido"/>
          <p:cNvSpPr>
            <a:spLocks noGrp="1"/>
          </p:cNvSpPr>
          <p:nvPr>
            <p:ph idx="1"/>
          </p:nvPr>
        </p:nvSpPr>
        <p:spPr>
          <a:xfrm>
            <a:off x="457200" y="764704"/>
            <a:ext cx="8229600" cy="5832648"/>
          </a:xfrm>
        </p:spPr>
        <p:txBody>
          <a:bodyPr>
            <a:normAutofit/>
          </a:bodyPr>
          <a:lstStyle/>
          <a:p>
            <a:pPr>
              <a:buNone/>
            </a:pPr>
            <a:r>
              <a:rPr lang="es-CO" dirty="0" smtClean="0"/>
              <a:t>	</a:t>
            </a:r>
          </a:p>
          <a:p>
            <a:pPr>
              <a:buNone/>
            </a:pPr>
            <a:r>
              <a:rPr lang="es-CO" dirty="0" smtClean="0"/>
              <a:t>	</a:t>
            </a:r>
            <a:r>
              <a:rPr lang="es-CO" sz="2000" b="1" i="1" dirty="0" smtClean="0"/>
              <a:t>MDE (</a:t>
            </a:r>
            <a:r>
              <a:rPr lang="es-CO" sz="2000" b="1" i="1" dirty="0" err="1" smtClean="0"/>
              <a:t>Model–Driven</a:t>
            </a:r>
            <a:r>
              <a:rPr lang="es-CO" sz="2000" b="1" i="1" dirty="0" smtClean="0"/>
              <a:t> </a:t>
            </a:r>
            <a:r>
              <a:rPr lang="es-CO" sz="2000" b="1" i="1" dirty="0" err="1" smtClean="0"/>
              <a:t>Engineering</a:t>
            </a:r>
            <a:r>
              <a:rPr lang="es-CO" sz="2000" b="1" i="1" dirty="0" smtClean="0"/>
              <a:t>)</a:t>
            </a:r>
            <a:r>
              <a:rPr lang="es-CO" sz="2000" dirty="0" smtClean="0"/>
              <a:t>: ayuda a descubrir los elementos de un sistema a partir de la creación de modelos enfocados sobre los conceptos de dominio y no tanto sobre los conceptos de informática. Uno de los objetivos del enfoque </a:t>
            </a:r>
            <a:r>
              <a:rPr lang="es-CO" sz="2000" b="1" i="1" dirty="0" smtClean="0"/>
              <a:t>MDE</a:t>
            </a:r>
            <a:r>
              <a:rPr lang="es-CO" sz="2000" dirty="0" smtClean="0"/>
              <a:t> es </a:t>
            </a:r>
            <a:r>
              <a:rPr lang="es-CO" sz="2000" u="sng" dirty="0" smtClean="0"/>
              <a:t>especificar y explicitar los términos del negocio en modelos</a:t>
            </a:r>
            <a:r>
              <a:rPr lang="es-CO" sz="2000" dirty="0" smtClean="0"/>
              <a:t> durante todo el proceso de desarrollo de software.</a:t>
            </a:r>
          </a:p>
        </p:txBody>
      </p:sp>
      <p:sp>
        <p:nvSpPr>
          <p:cNvPr id="5" name="4 Marcador de pie de página"/>
          <p:cNvSpPr>
            <a:spLocks noGrp="1"/>
          </p:cNvSpPr>
          <p:nvPr>
            <p:ph type="ftr" sz="quarter" idx="11"/>
          </p:nvPr>
        </p:nvSpPr>
        <p:spPr>
          <a:xfrm>
            <a:off x="1907704" y="6356350"/>
            <a:ext cx="5328592" cy="365125"/>
          </a:xfrm>
        </p:spPr>
        <p:txBody>
          <a:bodyPr/>
          <a:lstStyle/>
          <a:p>
            <a:r>
              <a:rPr lang="es-CO" sz="1100" dirty="0" smtClean="0"/>
              <a:t>Sustentación Trabajo de Grado Maestría DFOM - Mayo 2014</a:t>
            </a:r>
            <a:endParaRPr lang="es-ES" sz="1100" dirty="0"/>
          </a:p>
        </p:txBody>
      </p:sp>
    </p:spTree>
  </p:cSld>
  <p:clrMapOvr>
    <a:masterClrMapping/>
  </p:clrMapOvr>
</p:sld>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TotalTime>
  <Words>844</Words>
  <Application>Microsoft Office PowerPoint</Application>
  <PresentationFormat>Presentación en pantalla (4:3)</PresentationFormat>
  <Paragraphs>175</Paragraphs>
  <Slides>38</Slides>
  <Notes>0</Notes>
  <HiddenSlides>0</HiddenSlides>
  <MMClips>0</MMClips>
  <ScaleCrop>false</ScaleCrop>
  <HeadingPairs>
    <vt:vector size="4" baseType="variant">
      <vt:variant>
        <vt:lpstr>Tema</vt:lpstr>
      </vt:variant>
      <vt:variant>
        <vt:i4>1</vt:i4>
      </vt:variant>
      <vt:variant>
        <vt:lpstr>Títulos de diapositiva</vt:lpstr>
      </vt:variant>
      <vt:variant>
        <vt:i4>38</vt:i4>
      </vt:variant>
    </vt:vector>
  </HeadingPairs>
  <TitlesOfParts>
    <vt:vector size="39" baseType="lpstr">
      <vt:lpstr>Tema de Office</vt:lpstr>
      <vt:lpstr>Especificación de un metamodelo para apoyar y extender la propuesta TD-MBUID</vt:lpstr>
      <vt:lpstr>Especificación de un metamodelo para apoyar y extender la propuesta TD-MBUID</vt:lpstr>
      <vt:lpstr>Agenda</vt:lpstr>
      <vt:lpstr>Planteamiento del Problema</vt:lpstr>
      <vt:lpstr>Hipótesis</vt:lpstr>
      <vt:lpstr>Objetivo General</vt:lpstr>
      <vt:lpstr>Objetivos Específicos</vt:lpstr>
      <vt:lpstr>Estado del Arte</vt:lpstr>
      <vt:lpstr>Bases Teóricas</vt:lpstr>
      <vt:lpstr>Bases Teóricas</vt:lpstr>
      <vt:lpstr>Bases Teóricas</vt:lpstr>
      <vt:lpstr>Marco Conceptual</vt:lpstr>
      <vt:lpstr>Marco Conceptual</vt:lpstr>
      <vt:lpstr>Marco Conceptual</vt:lpstr>
      <vt:lpstr>Marco Conceptual</vt:lpstr>
      <vt:lpstr>Marco Conceptual</vt:lpstr>
      <vt:lpstr>Desarrollo de la Herramienta</vt:lpstr>
      <vt:lpstr>Desarrollo de la Herramienta</vt:lpstr>
      <vt:lpstr>Desarrollo de la Herramienta</vt:lpstr>
      <vt:lpstr>Desarrollo de la Herramienta</vt:lpstr>
      <vt:lpstr>Desarrollo de la Herramienta</vt:lpstr>
      <vt:lpstr>Desarrollo de la Herramienta</vt:lpstr>
      <vt:lpstr>Desarrollo de la Herramienta</vt:lpstr>
      <vt:lpstr>Desarrollo de la Herramienta</vt:lpstr>
      <vt:lpstr>Desarrollo de la Herramienta</vt:lpstr>
      <vt:lpstr>Desarrollo de la Herramienta</vt:lpstr>
      <vt:lpstr>Propuesta</vt:lpstr>
      <vt:lpstr>Propuesta</vt:lpstr>
      <vt:lpstr>Propuesta</vt:lpstr>
      <vt:lpstr>Validación: Caso de Estudio</vt:lpstr>
      <vt:lpstr>Validación: Caso de Estudio</vt:lpstr>
      <vt:lpstr>Validación: Diseño de la Interacción</vt:lpstr>
      <vt:lpstr>Validación: Diseño de modelo de Dominio</vt:lpstr>
      <vt:lpstr>Validación: Modelo de Trazabilidad</vt:lpstr>
      <vt:lpstr>Validación: AUI</vt:lpstr>
      <vt:lpstr>Validación: CUI</vt:lpstr>
      <vt:lpstr>Conclusiones</vt:lpstr>
      <vt:lpstr>Diapositiva 38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Especificación de un metamodelo para apoyar y extender la propuesta TD-MBUID</dc:title>
  <dc:creator>Acme</dc:creator>
  <cp:lastModifiedBy>User</cp:lastModifiedBy>
  <cp:revision>186</cp:revision>
  <dcterms:created xsi:type="dcterms:W3CDTF">2014-05-24T19:44:53Z</dcterms:created>
  <dcterms:modified xsi:type="dcterms:W3CDTF">2014-06-08T16:11:00Z</dcterms:modified>
</cp:coreProperties>
</file>