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Default Extension="png" ContentType="image/png"/>
  <Override PartName="/ppt/diagrams/quickStyle5.xml" ContentType="application/vnd.openxmlformats-officedocument.drawingml.diagramStyl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Default Extension="vml" ContentType="application/vnd.openxmlformats-officedocument.vmlDrawing"/>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xls" ContentType="application/vnd.ms-exce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75"/>
  </p:notesMasterIdLst>
  <p:handoutMasterIdLst>
    <p:handoutMasterId r:id="rId76"/>
  </p:handoutMasterIdLst>
  <p:sldIdLst>
    <p:sldId id="261" r:id="rId2"/>
    <p:sldId id="262" r:id="rId3"/>
    <p:sldId id="263" r:id="rId4"/>
    <p:sldId id="264" r:id="rId5"/>
    <p:sldId id="265" r:id="rId6"/>
    <p:sldId id="266" r:id="rId7"/>
    <p:sldId id="256" r:id="rId8"/>
    <p:sldId id="257" r:id="rId9"/>
    <p:sldId id="258" r:id="rId10"/>
    <p:sldId id="259" r:id="rId11"/>
    <p:sldId id="267" r:id="rId12"/>
    <p:sldId id="260"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4" r:id="rId28"/>
    <p:sldId id="282"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27" r:id="rId55"/>
    <p:sldId id="325" r:id="rId56"/>
    <p:sldId id="313" r:id="rId57"/>
    <p:sldId id="312" r:id="rId58"/>
    <p:sldId id="314" r:id="rId59"/>
    <p:sldId id="315" r:id="rId60"/>
    <p:sldId id="316" r:id="rId61"/>
    <p:sldId id="317" r:id="rId62"/>
    <p:sldId id="318" r:id="rId63"/>
    <p:sldId id="319" r:id="rId64"/>
    <p:sldId id="320" r:id="rId65"/>
    <p:sldId id="321" r:id="rId66"/>
    <p:sldId id="326" r:id="rId67"/>
    <p:sldId id="322" r:id="rId68"/>
    <p:sldId id="323" r:id="rId69"/>
    <p:sldId id="324" r:id="rId70"/>
    <p:sldId id="332" r:id="rId71"/>
    <p:sldId id="331" r:id="rId72"/>
    <p:sldId id="328" r:id="rId73"/>
    <p:sldId id="329" r:id="rId7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B23"/>
    <a:srgbClr val="26207B"/>
  </p:clrMru>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Estilo temático 1 - Énfasi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Estilo oscuro 1 - Énfasis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5758FB7-9AC5-4552-8A53-C91805E547FA}" styleName="Estilo temático 1 - Énfasis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34" autoAdjust="0"/>
    <p:restoredTop sz="94660"/>
  </p:normalViewPr>
  <p:slideViewPr>
    <p:cSldViewPr>
      <p:cViewPr>
        <p:scale>
          <a:sx n="80" d="100"/>
          <a:sy n="80" d="100"/>
        </p:scale>
        <p:origin x="-852"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728"/>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4ED04F-1DD7-46B0-93F7-CEF9F1293D1F}" type="doc">
      <dgm:prSet loTypeId="urn:microsoft.com/office/officeart/2005/8/layout/vList2" loCatId="list" qsTypeId="urn:microsoft.com/office/officeart/2005/8/quickstyle/simple1" qsCatId="simple" csTypeId="urn:microsoft.com/office/officeart/2005/8/colors/accent1_5" csCatId="accent1" phldr="1"/>
      <dgm:spPr/>
      <dgm:t>
        <a:bodyPr/>
        <a:lstStyle/>
        <a:p>
          <a:endParaRPr lang="en-US"/>
        </a:p>
      </dgm:t>
    </dgm:pt>
    <dgm:pt modelId="{3C60044D-1A2E-4A55-B6B7-6073F6EDCB96}">
      <dgm:prSet phldrT="[Texto]"/>
      <dgm:spPr/>
      <dgm:t>
        <a:bodyPr/>
        <a:lstStyle/>
        <a:p>
          <a:r>
            <a:rPr lang="es-ES" smtClean="0">
              <a:latin typeface="Century Gothic" pitchFamily="34" charset="0"/>
            </a:rPr>
            <a:t>Generar una alternativa al desarrollo de producto entrepaño repisado.</a:t>
          </a:r>
          <a:endParaRPr lang="en-US">
            <a:latin typeface="Century Gothic" pitchFamily="34" charset="0"/>
          </a:endParaRPr>
        </a:p>
      </dgm:t>
    </dgm:pt>
    <dgm:pt modelId="{E8F315A1-8626-4EDD-838B-E2842EAA128F}" type="parTrans" cxnId="{294AAE66-FE9F-41C1-9D4B-5F9FF9879C69}">
      <dgm:prSet/>
      <dgm:spPr/>
      <dgm:t>
        <a:bodyPr/>
        <a:lstStyle/>
        <a:p>
          <a:endParaRPr lang="en-US"/>
        </a:p>
      </dgm:t>
    </dgm:pt>
    <dgm:pt modelId="{30B5BCC4-6E77-4C3B-9AB0-57D811096983}" type="sibTrans" cxnId="{294AAE66-FE9F-41C1-9D4B-5F9FF9879C69}">
      <dgm:prSet/>
      <dgm:spPr/>
      <dgm:t>
        <a:bodyPr/>
        <a:lstStyle/>
        <a:p>
          <a:endParaRPr lang="en-US"/>
        </a:p>
      </dgm:t>
    </dgm:pt>
    <dgm:pt modelId="{3F38801D-C1DA-45F0-B741-BE4DBB2A23E9}">
      <dgm:prSet phldrT="[Texto]"/>
      <dgm:spPr/>
      <dgm:t>
        <a:bodyPr/>
        <a:lstStyle/>
        <a:p>
          <a:r>
            <a:rPr lang="es-ES" dirty="0" smtClean="0">
              <a:latin typeface="Century Gothic" pitchFamily="34" charset="0"/>
            </a:rPr>
            <a:t>Generar la rama o la denominada </a:t>
          </a:r>
          <a:r>
            <a:rPr lang="es-ES" i="1" dirty="0" smtClean="0">
              <a:latin typeface="Century Gothic" pitchFamily="34" charset="0"/>
            </a:rPr>
            <a:t>Flor</a:t>
          </a:r>
          <a:r>
            <a:rPr lang="es-ES" dirty="0" smtClean="0">
              <a:latin typeface="Century Gothic" pitchFamily="34" charset="0"/>
            </a:rPr>
            <a:t>, necesaria para la elaboración de los productos </a:t>
          </a:r>
          <a:r>
            <a:rPr lang="es-ES" i="1" dirty="0" err="1" smtClean="0">
              <a:latin typeface="Century Gothic" pitchFamily="34" charset="0"/>
            </a:rPr>
            <a:t>rollformados</a:t>
          </a:r>
          <a:r>
            <a:rPr lang="es-ES" dirty="0" smtClean="0">
              <a:latin typeface="Century Gothic" pitchFamily="34" charset="0"/>
            </a:rPr>
            <a:t>.</a:t>
          </a:r>
          <a:endParaRPr lang="en-US" dirty="0">
            <a:latin typeface="Century Gothic" pitchFamily="34" charset="0"/>
          </a:endParaRPr>
        </a:p>
      </dgm:t>
    </dgm:pt>
    <dgm:pt modelId="{6E63623F-BFFD-4F6C-B453-8319BE85B7BA}" type="parTrans" cxnId="{AA6238D6-082A-4D99-92FD-052D0B023BE4}">
      <dgm:prSet/>
      <dgm:spPr/>
      <dgm:t>
        <a:bodyPr/>
        <a:lstStyle/>
        <a:p>
          <a:endParaRPr lang="en-US"/>
        </a:p>
      </dgm:t>
    </dgm:pt>
    <dgm:pt modelId="{1B65B267-C127-4264-BFBE-6F112821E10A}" type="sibTrans" cxnId="{AA6238D6-082A-4D99-92FD-052D0B023BE4}">
      <dgm:prSet/>
      <dgm:spPr/>
      <dgm:t>
        <a:bodyPr/>
        <a:lstStyle/>
        <a:p>
          <a:endParaRPr lang="en-US"/>
        </a:p>
      </dgm:t>
    </dgm:pt>
    <dgm:pt modelId="{BC66B427-8574-496F-B10A-4DFA83F6D2D0}">
      <dgm:prSet phldrT="[Texto]"/>
      <dgm:spPr/>
      <dgm:t>
        <a:bodyPr/>
        <a:lstStyle/>
        <a:p>
          <a:r>
            <a:rPr lang="es-ES" smtClean="0">
              <a:latin typeface="Century Gothic" pitchFamily="34" charset="0"/>
            </a:rPr>
            <a:t>Cumplir con las normas mínimas de seguridad necesarias para la elaboración de dicho proyecto.</a:t>
          </a:r>
          <a:endParaRPr lang="en-US">
            <a:latin typeface="Century Gothic" pitchFamily="34" charset="0"/>
          </a:endParaRPr>
        </a:p>
      </dgm:t>
    </dgm:pt>
    <dgm:pt modelId="{1970C252-5CA1-4824-9B26-F101E1D4F13A}" type="parTrans" cxnId="{316712C0-341D-4B67-A9BA-02E5DB1BF7EB}">
      <dgm:prSet/>
      <dgm:spPr/>
      <dgm:t>
        <a:bodyPr/>
        <a:lstStyle/>
        <a:p>
          <a:endParaRPr lang="en-US"/>
        </a:p>
      </dgm:t>
    </dgm:pt>
    <dgm:pt modelId="{2D344B65-7483-45AE-9C22-CC81A3D593D4}" type="sibTrans" cxnId="{316712C0-341D-4B67-A9BA-02E5DB1BF7EB}">
      <dgm:prSet/>
      <dgm:spPr/>
      <dgm:t>
        <a:bodyPr/>
        <a:lstStyle/>
        <a:p>
          <a:endParaRPr lang="en-US"/>
        </a:p>
      </dgm:t>
    </dgm:pt>
    <dgm:pt modelId="{BF3E60EE-EBE4-44AB-B496-987113ED5983}">
      <dgm:prSet phldrT="[Texto]"/>
      <dgm:spPr/>
      <dgm:t>
        <a:bodyPr/>
        <a:lstStyle/>
        <a:p>
          <a:r>
            <a:rPr lang="es-ES" smtClean="0">
              <a:latin typeface="Century Gothic" pitchFamily="34" charset="0"/>
            </a:rPr>
            <a:t>Establecer y cumplir con parámetros tales como: cambios de referencias, mantenimiento, ergonomía, seguridad industrial.</a:t>
          </a:r>
          <a:endParaRPr lang="en-US">
            <a:latin typeface="Century Gothic" pitchFamily="34" charset="0"/>
          </a:endParaRPr>
        </a:p>
      </dgm:t>
    </dgm:pt>
    <dgm:pt modelId="{03B620F4-AC82-44FB-9CF4-28DB8E8DBE48}" type="parTrans" cxnId="{A044A938-4676-45CC-9F16-54AB85678637}">
      <dgm:prSet/>
      <dgm:spPr/>
      <dgm:t>
        <a:bodyPr/>
        <a:lstStyle/>
        <a:p>
          <a:endParaRPr lang="en-US"/>
        </a:p>
      </dgm:t>
    </dgm:pt>
    <dgm:pt modelId="{3C62AD55-256E-4EB7-942A-506E47785318}" type="sibTrans" cxnId="{A044A938-4676-45CC-9F16-54AB85678637}">
      <dgm:prSet/>
      <dgm:spPr/>
      <dgm:t>
        <a:bodyPr/>
        <a:lstStyle/>
        <a:p>
          <a:endParaRPr lang="en-US"/>
        </a:p>
      </dgm:t>
    </dgm:pt>
    <dgm:pt modelId="{26412934-C38A-4060-A63B-60EBD8298382}">
      <dgm:prSet phldrT="[Texto]"/>
      <dgm:spPr/>
      <dgm:t>
        <a:bodyPr/>
        <a:lstStyle/>
        <a:p>
          <a:r>
            <a:rPr lang="es-ES" dirty="0" smtClean="0">
              <a:latin typeface="Century Gothic" pitchFamily="34" charset="0"/>
            </a:rPr>
            <a:t>Contribuir con el buen nombre de la compañía mediante el desarrollo de nuevos productos.</a:t>
          </a:r>
          <a:endParaRPr lang="en-US" dirty="0">
            <a:latin typeface="Century Gothic" pitchFamily="34" charset="0"/>
          </a:endParaRPr>
        </a:p>
      </dgm:t>
    </dgm:pt>
    <dgm:pt modelId="{7FEBBB84-DB15-4117-BD26-C9A2CC33D91F}" type="parTrans" cxnId="{E53E5A03-8DBF-4829-B922-E8216E32982B}">
      <dgm:prSet/>
      <dgm:spPr/>
      <dgm:t>
        <a:bodyPr/>
        <a:lstStyle/>
        <a:p>
          <a:endParaRPr lang="en-US"/>
        </a:p>
      </dgm:t>
    </dgm:pt>
    <dgm:pt modelId="{8D18551B-C010-482F-A2C7-4149F4B039B7}" type="sibTrans" cxnId="{E53E5A03-8DBF-4829-B922-E8216E32982B}">
      <dgm:prSet/>
      <dgm:spPr/>
      <dgm:t>
        <a:bodyPr/>
        <a:lstStyle/>
        <a:p>
          <a:endParaRPr lang="en-US"/>
        </a:p>
      </dgm:t>
    </dgm:pt>
    <dgm:pt modelId="{CEBF3DC2-C016-486B-A9D0-A93151E8EF7E}">
      <dgm:prSet phldrT="[Texto]"/>
      <dgm:spPr/>
      <dgm:t>
        <a:bodyPr/>
        <a:lstStyle/>
        <a:p>
          <a:r>
            <a:rPr lang="es-ES" smtClean="0">
              <a:latin typeface="Century Gothic" pitchFamily="34" charset="0"/>
            </a:rPr>
            <a:t>Participar en el proceso creativo que comprende la elaboración de bocetos hasta la realización de planos técnicos, órdenes  de fabricación y costeo de productos. </a:t>
          </a:r>
          <a:endParaRPr lang="en-US">
            <a:latin typeface="Century Gothic" pitchFamily="34" charset="0"/>
          </a:endParaRPr>
        </a:p>
      </dgm:t>
    </dgm:pt>
    <dgm:pt modelId="{ED40546D-717A-4B07-B1BA-9CD61A480F14}" type="parTrans" cxnId="{380E4521-A710-4174-82B9-B323A69AF196}">
      <dgm:prSet/>
      <dgm:spPr/>
      <dgm:t>
        <a:bodyPr/>
        <a:lstStyle/>
        <a:p>
          <a:endParaRPr lang="en-US"/>
        </a:p>
      </dgm:t>
    </dgm:pt>
    <dgm:pt modelId="{89F84F51-759C-41B3-9E79-A0570B2259E0}" type="sibTrans" cxnId="{380E4521-A710-4174-82B9-B323A69AF196}">
      <dgm:prSet/>
      <dgm:spPr/>
      <dgm:t>
        <a:bodyPr/>
        <a:lstStyle/>
        <a:p>
          <a:endParaRPr lang="en-US"/>
        </a:p>
      </dgm:t>
    </dgm:pt>
    <dgm:pt modelId="{063DB0B1-4A03-4597-94E6-99BD71F49E7B}">
      <dgm:prSet/>
      <dgm:spPr/>
      <dgm:t>
        <a:bodyPr/>
        <a:lstStyle/>
        <a:p>
          <a:r>
            <a:rPr lang="es-ES" smtClean="0">
              <a:latin typeface="Century Gothic" pitchFamily="34" charset="0"/>
            </a:rPr>
            <a:t>Realizar diferentes visitas, (trabajos de campo), con el fin de conseguir     información pertinente para el buen desarrollo del proyecto.</a:t>
          </a:r>
          <a:endParaRPr lang="es-CO">
            <a:latin typeface="Century Gothic" pitchFamily="34" charset="0"/>
          </a:endParaRPr>
        </a:p>
      </dgm:t>
    </dgm:pt>
    <dgm:pt modelId="{2B1E11AC-BCA3-4030-B7BE-0917969E766C}" type="parTrans" cxnId="{976EDDD2-ABE6-4CFB-8C3F-3A9243EE2588}">
      <dgm:prSet/>
      <dgm:spPr/>
      <dgm:t>
        <a:bodyPr/>
        <a:lstStyle/>
        <a:p>
          <a:endParaRPr lang="en-US"/>
        </a:p>
      </dgm:t>
    </dgm:pt>
    <dgm:pt modelId="{911A32FA-697A-4428-BF47-8292955E5E4D}" type="sibTrans" cxnId="{976EDDD2-ABE6-4CFB-8C3F-3A9243EE2588}">
      <dgm:prSet/>
      <dgm:spPr/>
      <dgm:t>
        <a:bodyPr/>
        <a:lstStyle/>
        <a:p>
          <a:endParaRPr lang="en-US"/>
        </a:p>
      </dgm:t>
    </dgm:pt>
    <dgm:pt modelId="{9DABB025-D759-4C07-933E-556BF0DD8E06}" type="pres">
      <dgm:prSet presAssocID="{9B4ED04F-1DD7-46B0-93F7-CEF9F1293D1F}" presName="linear" presStyleCnt="0">
        <dgm:presLayoutVars>
          <dgm:animLvl val="lvl"/>
          <dgm:resizeHandles val="exact"/>
        </dgm:presLayoutVars>
      </dgm:prSet>
      <dgm:spPr/>
      <dgm:t>
        <a:bodyPr/>
        <a:lstStyle/>
        <a:p>
          <a:endParaRPr lang="es-CO"/>
        </a:p>
      </dgm:t>
    </dgm:pt>
    <dgm:pt modelId="{F3A6C0E8-C322-4B64-AB9C-C05EA40F8C69}" type="pres">
      <dgm:prSet presAssocID="{3C60044D-1A2E-4A55-B6B7-6073F6EDCB96}" presName="parentText" presStyleLbl="node1" presStyleIdx="0" presStyleCnt="7">
        <dgm:presLayoutVars>
          <dgm:chMax val="0"/>
          <dgm:bulletEnabled val="1"/>
        </dgm:presLayoutVars>
      </dgm:prSet>
      <dgm:spPr/>
      <dgm:t>
        <a:bodyPr/>
        <a:lstStyle/>
        <a:p>
          <a:endParaRPr lang="es-CO"/>
        </a:p>
      </dgm:t>
    </dgm:pt>
    <dgm:pt modelId="{DB8CB16B-BD3C-4A6F-B2CD-0CA4E2608C2F}" type="pres">
      <dgm:prSet presAssocID="{30B5BCC4-6E77-4C3B-9AB0-57D811096983}" presName="spacer" presStyleCnt="0"/>
      <dgm:spPr/>
    </dgm:pt>
    <dgm:pt modelId="{E98361FF-3157-45F6-8BED-E45F3D23A9E1}" type="pres">
      <dgm:prSet presAssocID="{3F38801D-C1DA-45F0-B741-BE4DBB2A23E9}" presName="parentText" presStyleLbl="node1" presStyleIdx="1" presStyleCnt="7">
        <dgm:presLayoutVars>
          <dgm:chMax val="0"/>
          <dgm:bulletEnabled val="1"/>
        </dgm:presLayoutVars>
      </dgm:prSet>
      <dgm:spPr/>
      <dgm:t>
        <a:bodyPr/>
        <a:lstStyle/>
        <a:p>
          <a:endParaRPr lang="es-CO"/>
        </a:p>
      </dgm:t>
    </dgm:pt>
    <dgm:pt modelId="{98054093-0201-459E-B884-B16A740B4E77}" type="pres">
      <dgm:prSet presAssocID="{1B65B267-C127-4264-BFBE-6F112821E10A}" presName="spacer" presStyleCnt="0"/>
      <dgm:spPr/>
    </dgm:pt>
    <dgm:pt modelId="{1231D1FB-E08C-4DB7-B069-3ED511A20B3B}" type="pres">
      <dgm:prSet presAssocID="{BC66B427-8574-496F-B10A-4DFA83F6D2D0}" presName="parentText" presStyleLbl="node1" presStyleIdx="2" presStyleCnt="7">
        <dgm:presLayoutVars>
          <dgm:chMax val="0"/>
          <dgm:bulletEnabled val="1"/>
        </dgm:presLayoutVars>
      </dgm:prSet>
      <dgm:spPr/>
      <dgm:t>
        <a:bodyPr/>
        <a:lstStyle/>
        <a:p>
          <a:endParaRPr lang="es-CO"/>
        </a:p>
      </dgm:t>
    </dgm:pt>
    <dgm:pt modelId="{09351823-6D44-4BB8-B45C-E23C82D412F8}" type="pres">
      <dgm:prSet presAssocID="{2D344B65-7483-45AE-9C22-CC81A3D593D4}" presName="spacer" presStyleCnt="0"/>
      <dgm:spPr/>
    </dgm:pt>
    <dgm:pt modelId="{395AF3C6-9350-41E1-AB2B-8EC6EB1AD7DF}" type="pres">
      <dgm:prSet presAssocID="{BF3E60EE-EBE4-44AB-B496-987113ED5983}" presName="parentText" presStyleLbl="node1" presStyleIdx="3" presStyleCnt="7">
        <dgm:presLayoutVars>
          <dgm:chMax val="0"/>
          <dgm:bulletEnabled val="1"/>
        </dgm:presLayoutVars>
      </dgm:prSet>
      <dgm:spPr/>
      <dgm:t>
        <a:bodyPr/>
        <a:lstStyle/>
        <a:p>
          <a:endParaRPr lang="es-CO"/>
        </a:p>
      </dgm:t>
    </dgm:pt>
    <dgm:pt modelId="{8FC6B870-3DCF-4015-A152-E914F5280DA1}" type="pres">
      <dgm:prSet presAssocID="{3C62AD55-256E-4EB7-942A-506E47785318}" presName="spacer" presStyleCnt="0"/>
      <dgm:spPr/>
    </dgm:pt>
    <dgm:pt modelId="{94746489-377C-477E-879A-4EDC4269927D}" type="pres">
      <dgm:prSet presAssocID="{26412934-C38A-4060-A63B-60EBD8298382}" presName="parentText" presStyleLbl="node1" presStyleIdx="4" presStyleCnt="7">
        <dgm:presLayoutVars>
          <dgm:chMax val="0"/>
          <dgm:bulletEnabled val="1"/>
        </dgm:presLayoutVars>
      </dgm:prSet>
      <dgm:spPr/>
      <dgm:t>
        <a:bodyPr/>
        <a:lstStyle/>
        <a:p>
          <a:endParaRPr lang="es-CO"/>
        </a:p>
      </dgm:t>
    </dgm:pt>
    <dgm:pt modelId="{19FDE44F-9037-4CDA-8B46-92037A59B327}" type="pres">
      <dgm:prSet presAssocID="{8D18551B-C010-482F-A2C7-4149F4B039B7}" presName="spacer" presStyleCnt="0"/>
      <dgm:spPr/>
    </dgm:pt>
    <dgm:pt modelId="{F3DCB376-982F-4223-96CD-DC1F9345BE83}" type="pres">
      <dgm:prSet presAssocID="{CEBF3DC2-C016-486B-A9D0-A93151E8EF7E}" presName="parentText" presStyleLbl="node1" presStyleIdx="5" presStyleCnt="7">
        <dgm:presLayoutVars>
          <dgm:chMax val="0"/>
          <dgm:bulletEnabled val="1"/>
        </dgm:presLayoutVars>
      </dgm:prSet>
      <dgm:spPr/>
      <dgm:t>
        <a:bodyPr/>
        <a:lstStyle/>
        <a:p>
          <a:endParaRPr lang="es-CO"/>
        </a:p>
      </dgm:t>
    </dgm:pt>
    <dgm:pt modelId="{C1A15D6E-419C-4224-8253-26C7D65928CA}" type="pres">
      <dgm:prSet presAssocID="{89F84F51-759C-41B3-9E79-A0570B2259E0}" presName="spacer" presStyleCnt="0"/>
      <dgm:spPr/>
    </dgm:pt>
    <dgm:pt modelId="{9263F5C3-5379-4551-A88A-C55AB63570EA}" type="pres">
      <dgm:prSet presAssocID="{063DB0B1-4A03-4597-94E6-99BD71F49E7B}" presName="parentText" presStyleLbl="node1" presStyleIdx="6" presStyleCnt="7">
        <dgm:presLayoutVars>
          <dgm:chMax val="0"/>
          <dgm:bulletEnabled val="1"/>
        </dgm:presLayoutVars>
      </dgm:prSet>
      <dgm:spPr/>
      <dgm:t>
        <a:bodyPr/>
        <a:lstStyle/>
        <a:p>
          <a:endParaRPr lang="es-CO"/>
        </a:p>
      </dgm:t>
    </dgm:pt>
  </dgm:ptLst>
  <dgm:cxnLst>
    <dgm:cxn modelId="{2FBE9E20-67ED-4BB9-A9C0-6EC45AB533D3}" type="presOf" srcId="{BF3E60EE-EBE4-44AB-B496-987113ED5983}" destId="{395AF3C6-9350-41E1-AB2B-8EC6EB1AD7DF}" srcOrd="0" destOrd="0" presId="urn:microsoft.com/office/officeart/2005/8/layout/vList2"/>
    <dgm:cxn modelId="{AA6238D6-082A-4D99-92FD-052D0B023BE4}" srcId="{9B4ED04F-1DD7-46B0-93F7-CEF9F1293D1F}" destId="{3F38801D-C1DA-45F0-B741-BE4DBB2A23E9}" srcOrd="1" destOrd="0" parTransId="{6E63623F-BFFD-4F6C-B453-8319BE85B7BA}" sibTransId="{1B65B267-C127-4264-BFBE-6F112821E10A}"/>
    <dgm:cxn modelId="{976EDDD2-ABE6-4CFB-8C3F-3A9243EE2588}" srcId="{9B4ED04F-1DD7-46B0-93F7-CEF9F1293D1F}" destId="{063DB0B1-4A03-4597-94E6-99BD71F49E7B}" srcOrd="6" destOrd="0" parTransId="{2B1E11AC-BCA3-4030-B7BE-0917969E766C}" sibTransId="{911A32FA-697A-4428-BF47-8292955E5E4D}"/>
    <dgm:cxn modelId="{294AAE66-FE9F-41C1-9D4B-5F9FF9879C69}" srcId="{9B4ED04F-1DD7-46B0-93F7-CEF9F1293D1F}" destId="{3C60044D-1A2E-4A55-B6B7-6073F6EDCB96}" srcOrd="0" destOrd="0" parTransId="{E8F315A1-8626-4EDD-838B-E2842EAA128F}" sibTransId="{30B5BCC4-6E77-4C3B-9AB0-57D811096983}"/>
    <dgm:cxn modelId="{316712C0-341D-4B67-A9BA-02E5DB1BF7EB}" srcId="{9B4ED04F-1DD7-46B0-93F7-CEF9F1293D1F}" destId="{BC66B427-8574-496F-B10A-4DFA83F6D2D0}" srcOrd="2" destOrd="0" parTransId="{1970C252-5CA1-4824-9B26-F101E1D4F13A}" sibTransId="{2D344B65-7483-45AE-9C22-CC81A3D593D4}"/>
    <dgm:cxn modelId="{93C07251-F611-48EB-B3D2-0D7A3924BC89}" type="presOf" srcId="{9B4ED04F-1DD7-46B0-93F7-CEF9F1293D1F}" destId="{9DABB025-D759-4C07-933E-556BF0DD8E06}" srcOrd="0" destOrd="0" presId="urn:microsoft.com/office/officeart/2005/8/layout/vList2"/>
    <dgm:cxn modelId="{FDFEFB52-E0F3-46BA-830C-3E60C14B67F0}" type="presOf" srcId="{26412934-C38A-4060-A63B-60EBD8298382}" destId="{94746489-377C-477E-879A-4EDC4269927D}" srcOrd="0" destOrd="0" presId="urn:microsoft.com/office/officeart/2005/8/layout/vList2"/>
    <dgm:cxn modelId="{B19FC44A-C16F-4393-ABCC-511D2D9423AC}" type="presOf" srcId="{BC66B427-8574-496F-B10A-4DFA83F6D2D0}" destId="{1231D1FB-E08C-4DB7-B069-3ED511A20B3B}" srcOrd="0" destOrd="0" presId="urn:microsoft.com/office/officeart/2005/8/layout/vList2"/>
    <dgm:cxn modelId="{3DACC83A-B11F-407A-8386-79D13C110037}" type="presOf" srcId="{063DB0B1-4A03-4597-94E6-99BD71F49E7B}" destId="{9263F5C3-5379-4551-A88A-C55AB63570EA}" srcOrd="0" destOrd="0" presId="urn:microsoft.com/office/officeart/2005/8/layout/vList2"/>
    <dgm:cxn modelId="{E53E5A03-8DBF-4829-B922-E8216E32982B}" srcId="{9B4ED04F-1DD7-46B0-93F7-CEF9F1293D1F}" destId="{26412934-C38A-4060-A63B-60EBD8298382}" srcOrd="4" destOrd="0" parTransId="{7FEBBB84-DB15-4117-BD26-C9A2CC33D91F}" sibTransId="{8D18551B-C010-482F-A2C7-4149F4B039B7}"/>
    <dgm:cxn modelId="{A10CBDB6-7927-402C-8F40-5F5B11C215FA}" type="presOf" srcId="{3C60044D-1A2E-4A55-B6B7-6073F6EDCB96}" destId="{F3A6C0E8-C322-4B64-AB9C-C05EA40F8C69}" srcOrd="0" destOrd="0" presId="urn:microsoft.com/office/officeart/2005/8/layout/vList2"/>
    <dgm:cxn modelId="{380E4521-A710-4174-82B9-B323A69AF196}" srcId="{9B4ED04F-1DD7-46B0-93F7-CEF9F1293D1F}" destId="{CEBF3DC2-C016-486B-A9D0-A93151E8EF7E}" srcOrd="5" destOrd="0" parTransId="{ED40546D-717A-4B07-B1BA-9CD61A480F14}" sibTransId="{89F84F51-759C-41B3-9E79-A0570B2259E0}"/>
    <dgm:cxn modelId="{D24EF293-7DAA-4587-9499-8CD4F6FC13B9}" type="presOf" srcId="{CEBF3DC2-C016-486B-A9D0-A93151E8EF7E}" destId="{F3DCB376-982F-4223-96CD-DC1F9345BE83}" srcOrd="0" destOrd="0" presId="urn:microsoft.com/office/officeart/2005/8/layout/vList2"/>
    <dgm:cxn modelId="{A044A938-4676-45CC-9F16-54AB85678637}" srcId="{9B4ED04F-1DD7-46B0-93F7-CEF9F1293D1F}" destId="{BF3E60EE-EBE4-44AB-B496-987113ED5983}" srcOrd="3" destOrd="0" parTransId="{03B620F4-AC82-44FB-9CF4-28DB8E8DBE48}" sibTransId="{3C62AD55-256E-4EB7-942A-506E47785318}"/>
    <dgm:cxn modelId="{EDB6DEDC-2B8F-4129-B3A7-770DD3EEC4BC}" type="presOf" srcId="{3F38801D-C1DA-45F0-B741-BE4DBB2A23E9}" destId="{E98361FF-3157-45F6-8BED-E45F3D23A9E1}" srcOrd="0" destOrd="0" presId="urn:microsoft.com/office/officeart/2005/8/layout/vList2"/>
    <dgm:cxn modelId="{78D4B6D5-ED92-4571-A86D-BEC991A7FD95}" type="presParOf" srcId="{9DABB025-D759-4C07-933E-556BF0DD8E06}" destId="{F3A6C0E8-C322-4B64-AB9C-C05EA40F8C69}" srcOrd="0" destOrd="0" presId="urn:microsoft.com/office/officeart/2005/8/layout/vList2"/>
    <dgm:cxn modelId="{B66A8A39-F9E2-4048-A017-60E1EF36CC71}" type="presParOf" srcId="{9DABB025-D759-4C07-933E-556BF0DD8E06}" destId="{DB8CB16B-BD3C-4A6F-B2CD-0CA4E2608C2F}" srcOrd="1" destOrd="0" presId="urn:microsoft.com/office/officeart/2005/8/layout/vList2"/>
    <dgm:cxn modelId="{F3E9142E-1C36-4BD9-9A9A-298C3B077A8F}" type="presParOf" srcId="{9DABB025-D759-4C07-933E-556BF0DD8E06}" destId="{E98361FF-3157-45F6-8BED-E45F3D23A9E1}" srcOrd="2" destOrd="0" presId="urn:microsoft.com/office/officeart/2005/8/layout/vList2"/>
    <dgm:cxn modelId="{BCB72A52-EE8A-4719-9F6E-95FDCB821E79}" type="presParOf" srcId="{9DABB025-D759-4C07-933E-556BF0DD8E06}" destId="{98054093-0201-459E-B884-B16A740B4E77}" srcOrd="3" destOrd="0" presId="urn:microsoft.com/office/officeart/2005/8/layout/vList2"/>
    <dgm:cxn modelId="{F47C82C9-B27C-4E97-83DA-B6182F4DAC65}" type="presParOf" srcId="{9DABB025-D759-4C07-933E-556BF0DD8E06}" destId="{1231D1FB-E08C-4DB7-B069-3ED511A20B3B}" srcOrd="4" destOrd="0" presId="urn:microsoft.com/office/officeart/2005/8/layout/vList2"/>
    <dgm:cxn modelId="{0431C948-A86B-459C-B1C2-C17C1D29EB6B}" type="presParOf" srcId="{9DABB025-D759-4C07-933E-556BF0DD8E06}" destId="{09351823-6D44-4BB8-B45C-E23C82D412F8}" srcOrd="5" destOrd="0" presId="urn:microsoft.com/office/officeart/2005/8/layout/vList2"/>
    <dgm:cxn modelId="{DA0C5D1E-9874-4B46-ACA8-61F62BC3ED2C}" type="presParOf" srcId="{9DABB025-D759-4C07-933E-556BF0DD8E06}" destId="{395AF3C6-9350-41E1-AB2B-8EC6EB1AD7DF}" srcOrd="6" destOrd="0" presId="urn:microsoft.com/office/officeart/2005/8/layout/vList2"/>
    <dgm:cxn modelId="{95EAB44A-F884-444E-863A-01B1BD7F4F14}" type="presParOf" srcId="{9DABB025-D759-4C07-933E-556BF0DD8E06}" destId="{8FC6B870-3DCF-4015-A152-E914F5280DA1}" srcOrd="7" destOrd="0" presId="urn:microsoft.com/office/officeart/2005/8/layout/vList2"/>
    <dgm:cxn modelId="{5A9E2D4D-9AE0-4AB8-AF14-7C95262CA999}" type="presParOf" srcId="{9DABB025-D759-4C07-933E-556BF0DD8E06}" destId="{94746489-377C-477E-879A-4EDC4269927D}" srcOrd="8" destOrd="0" presId="urn:microsoft.com/office/officeart/2005/8/layout/vList2"/>
    <dgm:cxn modelId="{B93984EF-66ED-4ADB-8A54-6CF26CE92D71}" type="presParOf" srcId="{9DABB025-D759-4C07-933E-556BF0DD8E06}" destId="{19FDE44F-9037-4CDA-8B46-92037A59B327}" srcOrd="9" destOrd="0" presId="urn:microsoft.com/office/officeart/2005/8/layout/vList2"/>
    <dgm:cxn modelId="{CD256AA7-4201-40D4-A765-3C7A6504AAD6}" type="presParOf" srcId="{9DABB025-D759-4C07-933E-556BF0DD8E06}" destId="{F3DCB376-982F-4223-96CD-DC1F9345BE83}" srcOrd="10" destOrd="0" presId="urn:microsoft.com/office/officeart/2005/8/layout/vList2"/>
    <dgm:cxn modelId="{C0DD38B2-FA48-4F50-96AF-6C16CC4E0A61}" type="presParOf" srcId="{9DABB025-D759-4C07-933E-556BF0DD8E06}" destId="{C1A15D6E-419C-4224-8253-26C7D65928CA}" srcOrd="11" destOrd="0" presId="urn:microsoft.com/office/officeart/2005/8/layout/vList2"/>
    <dgm:cxn modelId="{5772EFDB-8C2C-4D90-94C1-7B020338497F}" type="presParOf" srcId="{9DABB025-D759-4C07-933E-556BF0DD8E06}" destId="{9263F5C3-5379-4551-A88A-C55AB63570EA}" srcOrd="12"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39BDE531-19F8-48B8-9D33-217078DEE3C3}"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n-US"/>
        </a:p>
      </dgm:t>
    </dgm:pt>
    <dgm:pt modelId="{395E3DE3-19E9-4B6C-B6DB-0BFBB3B8A4AB}">
      <dgm:prSet phldrT="[Texto]" custT="1"/>
      <dgm:spPr/>
      <dgm:t>
        <a:bodyPr/>
        <a:lstStyle/>
        <a:p>
          <a:pPr algn="just"/>
          <a:r>
            <a:rPr lang="es-ES" sz="1700" dirty="0" smtClean="0">
              <a:latin typeface="Century Gothic" pitchFamily="34" charset="0"/>
            </a:rPr>
            <a:t>Diseñar y fabricar un prototipo de la Flor (rodillos de arrastre) y realizar las pruebas respectivas para garantizar su viabilidad.</a:t>
          </a:r>
          <a:endParaRPr lang="en-US" sz="1700" dirty="0">
            <a:latin typeface="Century Gothic" pitchFamily="34" charset="0"/>
          </a:endParaRPr>
        </a:p>
      </dgm:t>
    </dgm:pt>
    <dgm:pt modelId="{5F4A2128-F4A3-42D8-93EA-94D19C85676C}" type="parTrans" cxnId="{2456A5B4-4634-4E9A-A429-3B8991B0CCD3}">
      <dgm:prSet/>
      <dgm:spPr/>
      <dgm:t>
        <a:bodyPr/>
        <a:lstStyle/>
        <a:p>
          <a:endParaRPr lang="en-US"/>
        </a:p>
      </dgm:t>
    </dgm:pt>
    <dgm:pt modelId="{3D9BBFDC-5A67-4562-9B08-D5D83542952C}" type="sibTrans" cxnId="{2456A5B4-4634-4E9A-A429-3B8991B0CCD3}">
      <dgm:prSet/>
      <dgm:spPr/>
      <dgm:t>
        <a:bodyPr/>
        <a:lstStyle/>
        <a:p>
          <a:endParaRPr lang="en-US"/>
        </a:p>
      </dgm:t>
    </dgm:pt>
    <dgm:pt modelId="{D22AF9CB-84F7-45B8-A7B1-4E94A378B62A}">
      <dgm:prSet phldrT="[Texto]"/>
      <dgm:spPr/>
      <dgm:t>
        <a:bodyPr/>
        <a:lstStyle/>
        <a:p>
          <a:pPr algn="just"/>
          <a:r>
            <a:rPr lang="es-ES" dirty="0" smtClean="0">
              <a:latin typeface="Century Gothic" pitchFamily="34" charset="0"/>
            </a:rPr>
            <a:t>Presentar las memorias de cálculo del diseño, de modo que se garanticen los criterios de resistencia mecánica, capacidad y almacenamiento.</a:t>
          </a:r>
          <a:endParaRPr lang="en-US" dirty="0">
            <a:latin typeface="Century Gothic" pitchFamily="34" charset="0"/>
          </a:endParaRPr>
        </a:p>
      </dgm:t>
    </dgm:pt>
    <dgm:pt modelId="{C302D80F-6C0D-42EB-B115-27B080A3D24E}" type="parTrans" cxnId="{32AB2774-6797-450E-991F-12DDAD1B54CB}">
      <dgm:prSet/>
      <dgm:spPr/>
      <dgm:t>
        <a:bodyPr/>
        <a:lstStyle/>
        <a:p>
          <a:endParaRPr lang="en-US"/>
        </a:p>
      </dgm:t>
    </dgm:pt>
    <dgm:pt modelId="{AC5E1365-E183-4F81-80A1-EDE19C820CE7}" type="sibTrans" cxnId="{32AB2774-6797-450E-991F-12DDAD1B54CB}">
      <dgm:prSet/>
      <dgm:spPr/>
      <dgm:t>
        <a:bodyPr/>
        <a:lstStyle/>
        <a:p>
          <a:endParaRPr lang="en-US"/>
        </a:p>
      </dgm:t>
    </dgm:pt>
    <dgm:pt modelId="{09FE8E94-7505-4EBB-85B5-1D9025B7653B}">
      <dgm:prSet phldrT="[Texto]"/>
      <dgm:spPr/>
      <dgm:t>
        <a:bodyPr/>
        <a:lstStyle/>
        <a:p>
          <a:pPr algn="just"/>
          <a:r>
            <a:rPr lang="es-ES" dirty="0" smtClean="0">
              <a:latin typeface="Century Gothic" pitchFamily="34" charset="0"/>
            </a:rPr>
            <a:t>Diseñar y elaborar como mínimo un producto de la compañía bajo el principio de </a:t>
          </a:r>
          <a:r>
            <a:rPr lang="es-ES" i="1" dirty="0" err="1" smtClean="0">
              <a:latin typeface="Century Gothic" pitchFamily="34" charset="0"/>
            </a:rPr>
            <a:t>rollforming</a:t>
          </a:r>
          <a:r>
            <a:rPr lang="es-ES" dirty="0" smtClean="0">
              <a:latin typeface="Century Gothic" pitchFamily="34" charset="0"/>
            </a:rPr>
            <a:t>, analizando los aspectos ya mencionados.</a:t>
          </a:r>
          <a:endParaRPr lang="en-US" dirty="0">
            <a:latin typeface="Century Gothic" pitchFamily="34" charset="0"/>
          </a:endParaRPr>
        </a:p>
      </dgm:t>
    </dgm:pt>
    <dgm:pt modelId="{CBDA194C-3BDD-4CDD-A3D6-03F962596C2E}" type="parTrans" cxnId="{D55A020D-D2BE-4336-9592-753F365F8993}">
      <dgm:prSet/>
      <dgm:spPr/>
      <dgm:t>
        <a:bodyPr/>
        <a:lstStyle/>
        <a:p>
          <a:endParaRPr lang="en-US"/>
        </a:p>
      </dgm:t>
    </dgm:pt>
    <dgm:pt modelId="{50916640-7085-47B3-AE16-1A30873D541A}" type="sibTrans" cxnId="{D55A020D-D2BE-4336-9592-753F365F8993}">
      <dgm:prSet/>
      <dgm:spPr/>
      <dgm:t>
        <a:bodyPr/>
        <a:lstStyle/>
        <a:p>
          <a:endParaRPr lang="en-US"/>
        </a:p>
      </dgm:t>
    </dgm:pt>
    <dgm:pt modelId="{27E71787-61A7-482D-9CDC-204BD7F4ABE5}">
      <dgm:prSet phldrT="[Texto]"/>
      <dgm:spPr/>
      <dgm:t>
        <a:bodyPr/>
        <a:lstStyle/>
        <a:p>
          <a:pPr algn="just"/>
          <a:r>
            <a:rPr lang="es-ES" dirty="0" smtClean="0">
              <a:latin typeface="Century Gothic" pitchFamily="34" charset="0"/>
            </a:rPr>
            <a:t>Realizar un montaje de prueba del producto diseñado y entregar los respectivos resultados experimentales.</a:t>
          </a:r>
          <a:endParaRPr lang="en-US" dirty="0">
            <a:latin typeface="Century Gothic" pitchFamily="34" charset="0"/>
          </a:endParaRPr>
        </a:p>
      </dgm:t>
    </dgm:pt>
    <dgm:pt modelId="{5591E7D3-FD6B-46A0-80FF-2A1FC78A9434}" type="parTrans" cxnId="{95AA5D81-5EFC-4889-8EFD-41EF53796CB3}">
      <dgm:prSet/>
      <dgm:spPr/>
      <dgm:t>
        <a:bodyPr/>
        <a:lstStyle/>
        <a:p>
          <a:endParaRPr lang="en-US"/>
        </a:p>
      </dgm:t>
    </dgm:pt>
    <dgm:pt modelId="{4C4007A9-6854-4D85-B1EE-7C93E52A9906}" type="sibTrans" cxnId="{95AA5D81-5EFC-4889-8EFD-41EF53796CB3}">
      <dgm:prSet/>
      <dgm:spPr/>
      <dgm:t>
        <a:bodyPr/>
        <a:lstStyle/>
        <a:p>
          <a:endParaRPr lang="en-US"/>
        </a:p>
      </dgm:t>
    </dgm:pt>
    <dgm:pt modelId="{BCE60A9D-028C-44B2-9134-A684C4B7E5CC}">
      <dgm:prSet phldrT="[Texto]"/>
      <dgm:spPr/>
      <dgm:t>
        <a:bodyPr/>
        <a:lstStyle/>
        <a:p>
          <a:pPr algn="just"/>
          <a:r>
            <a:rPr lang="es-ES" smtClean="0">
              <a:latin typeface="Century Gothic" pitchFamily="34" charset="0"/>
            </a:rPr>
            <a:t>Presentar los respectivos planos de la rodillería necesaria para la fabricación de los entrepaños repisados</a:t>
          </a:r>
          <a:endParaRPr lang="en-US">
            <a:latin typeface="Century Gothic" pitchFamily="34" charset="0"/>
          </a:endParaRPr>
        </a:p>
      </dgm:t>
    </dgm:pt>
    <dgm:pt modelId="{E9716436-3103-49B0-AE2D-CC6072FBF20A}" type="parTrans" cxnId="{F0DFF593-AF12-404C-AFAA-97FEB8D5B17B}">
      <dgm:prSet/>
      <dgm:spPr/>
      <dgm:t>
        <a:bodyPr/>
        <a:lstStyle/>
        <a:p>
          <a:endParaRPr lang="en-US"/>
        </a:p>
      </dgm:t>
    </dgm:pt>
    <dgm:pt modelId="{3447B0B2-9E1E-4C4B-A2F3-579A0136D97B}" type="sibTrans" cxnId="{F0DFF593-AF12-404C-AFAA-97FEB8D5B17B}">
      <dgm:prSet/>
      <dgm:spPr/>
      <dgm:t>
        <a:bodyPr/>
        <a:lstStyle/>
        <a:p>
          <a:endParaRPr lang="en-US"/>
        </a:p>
      </dgm:t>
    </dgm:pt>
    <dgm:pt modelId="{77343400-79CE-4B45-98EF-574A62A019A7}" type="pres">
      <dgm:prSet presAssocID="{39BDE531-19F8-48B8-9D33-217078DEE3C3}" presName="linear" presStyleCnt="0">
        <dgm:presLayoutVars>
          <dgm:animLvl val="lvl"/>
          <dgm:resizeHandles val="exact"/>
        </dgm:presLayoutVars>
      </dgm:prSet>
      <dgm:spPr/>
      <dgm:t>
        <a:bodyPr/>
        <a:lstStyle/>
        <a:p>
          <a:endParaRPr lang="es-CO"/>
        </a:p>
      </dgm:t>
    </dgm:pt>
    <dgm:pt modelId="{35546FEC-391E-4E55-B046-D060D735DD31}" type="pres">
      <dgm:prSet presAssocID="{395E3DE3-19E9-4B6C-B6DB-0BFBB3B8A4AB}" presName="parentText" presStyleLbl="node1" presStyleIdx="0" presStyleCnt="5">
        <dgm:presLayoutVars>
          <dgm:chMax val="0"/>
          <dgm:bulletEnabled val="1"/>
        </dgm:presLayoutVars>
      </dgm:prSet>
      <dgm:spPr/>
      <dgm:t>
        <a:bodyPr/>
        <a:lstStyle/>
        <a:p>
          <a:endParaRPr lang="es-CO"/>
        </a:p>
      </dgm:t>
    </dgm:pt>
    <dgm:pt modelId="{66164629-B266-4AE8-8AEE-C512A2636B2C}" type="pres">
      <dgm:prSet presAssocID="{3D9BBFDC-5A67-4562-9B08-D5D83542952C}" presName="spacer" presStyleCnt="0"/>
      <dgm:spPr/>
    </dgm:pt>
    <dgm:pt modelId="{55C1778D-917A-45CE-A93D-1002008F0221}" type="pres">
      <dgm:prSet presAssocID="{D22AF9CB-84F7-45B8-A7B1-4E94A378B62A}" presName="parentText" presStyleLbl="node1" presStyleIdx="1" presStyleCnt="5">
        <dgm:presLayoutVars>
          <dgm:chMax val="0"/>
          <dgm:bulletEnabled val="1"/>
        </dgm:presLayoutVars>
      </dgm:prSet>
      <dgm:spPr/>
      <dgm:t>
        <a:bodyPr/>
        <a:lstStyle/>
        <a:p>
          <a:endParaRPr lang="es-CO"/>
        </a:p>
      </dgm:t>
    </dgm:pt>
    <dgm:pt modelId="{CA2747FB-6243-4E13-ACB1-379A8CBC248B}" type="pres">
      <dgm:prSet presAssocID="{AC5E1365-E183-4F81-80A1-EDE19C820CE7}" presName="spacer" presStyleCnt="0"/>
      <dgm:spPr/>
    </dgm:pt>
    <dgm:pt modelId="{1F39429E-C409-4F40-9EA1-AEE32013D5D0}" type="pres">
      <dgm:prSet presAssocID="{09FE8E94-7505-4EBB-85B5-1D9025B7653B}" presName="parentText" presStyleLbl="node1" presStyleIdx="2" presStyleCnt="5">
        <dgm:presLayoutVars>
          <dgm:chMax val="0"/>
          <dgm:bulletEnabled val="1"/>
        </dgm:presLayoutVars>
      </dgm:prSet>
      <dgm:spPr/>
      <dgm:t>
        <a:bodyPr/>
        <a:lstStyle/>
        <a:p>
          <a:endParaRPr lang="es-CO"/>
        </a:p>
      </dgm:t>
    </dgm:pt>
    <dgm:pt modelId="{011E15EE-7ED0-40A2-9EB4-1B451E81ECC4}" type="pres">
      <dgm:prSet presAssocID="{50916640-7085-47B3-AE16-1A30873D541A}" presName="spacer" presStyleCnt="0"/>
      <dgm:spPr/>
    </dgm:pt>
    <dgm:pt modelId="{062F258A-CE70-4A3A-826B-41E89DE575F2}" type="pres">
      <dgm:prSet presAssocID="{27E71787-61A7-482D-9CDC-204BD7F4ABE5}" presName="parentText" presStyleLbl="node1" presStyleIdx="3" presStyleCnt="5">
        <dgm:presLayoutVars>
          <dgm:chMax val="0"/>
          <dgm:bulletEnabled val="1"/>
        </dgm:presLayoutVars>
      </dgm:prSet>
      <dgm:spPr/>
      <dgm:t>
        <a:bodyPr/>
        <a:lstStyle/>
        <a:p>
          <a:endParaRPr lang="es-CO"/>
        </a:p>
      </dgm:t>
    </dgm:pt>
    <dgm:pt modelId="{60743BF1-B3D4-4EE2-A9F7-3522841F28F1}" type="pres">
      <dgm:prSet presAssocID="{4C4007A9-6854-4D85-B1EE-7C93E52A9906}" presName="spacer" presStyleCnt="0"/>
      <dgm:spPr/>
    </dgm:pt>
    <dgm:pt modelId="{54D8955A-57E0-4FF1-83C5-DE59EC7550E2}" type="pres">
      <dgm:prSet presAssocID="{BCE60A9D-028C-44B2-9134-A684C4B7E5CC}" presName="parentText" presStyleLbl="node1" presStyleIdx="4" presStyleCnt="5">
        <dgm:presLayoutVars>
          <dgm:chMax val="0"/>
          <dgm:bulletEnabled val="1"/>
        </dgm:presLayoutVars>
      </dgm:prSet>
      <dgm:spPr/>
      <dgm:t>
        <a:bodyPr/>
        <a:lstStyle/>
        <a:p>
          <a:endParaRPr lang="es-CO"/>
        </a:p>
      </dgm:t>
    </dgm:pt>
  </dgm:ptLst>
  <dgm:cxnLst>
    <dgm:cxn modelId="{50057867-D6B4-4AB6-AA62-C5746F79CC0D}" type="presOf" srcId="{D22AF9CB-84F7-45B8-A7B1-4E94A378B62A}" destId="{55C1778D-917A-45CE-A93D-1002008F0221}" srcOrd="0" destOrd="0" presId="urn:microsoft.com/office/officeart/2005/8/layout/vList2"/>
    <dgm:cxn modelId="{D55A020D-D2BE-4336-9592-753F365F8993}" srcId="{39BDE531-19F8-48B8-9D33-217078DEE3C3}" destId="{09FE8E94-7505-4EBB-85B5-1D9025B7653B}" srcOrd="2" destOrd="0" parTransId="{CBDA194C-3BDD-4CDD-A3D6-03F962596C2E}" sibTransId="{50916640-7085-47B3-AE16-1A30873D541A}"/>
    <dgm:cxn modelId="{95AA5D81-5EFC-4889-8EFD-41EF53796CB3}" srcId="{39BDE531-19F8-48B8-9D33-217078DEE3C3}" destId="{27E71787-61A7-482D-9CDC-204BD7F4ABE5}" srcOrd="3" destOrd="0" parTransId="{5591E7D3-FD6B-46A0-80FF-2A1FC78A9434}" sibTransId="{4C4007A9-6854-4D85-B1EE-7C93E52A9906}"/>
    <dgm:cxn modelId="{2456A5B4-4634-4E9A-A429-3B8991B0CCD3}" srcId="{39BDE531-19F8-48B8-9D33-217078DEE3C3}" destId="{395E3DE3-19E9-4B6C-B6DB-0BFBB3B8A4AB}" srcOrd="0" destOrd="0" parTransId="{5F4A2128-F4A3-42D8-93EA-94D19C85676C}" sibTransId="{3D9BBFDC-5A67-4562-9B08-D5D83542952C}"/>
    <dgm:cxn modelId="{1D332B83-94C2-47DD-8CB4-59ADDB4B8301}" type="presOf" srcId="{39BDE531-19F8-48B8-9D33-217078DEE3C3}" destId="{77343400-79CE-4B45-98EF-574A62A019A7}" srcOrd="0" destOrd="0" presId="urn:microsoft.com/office/officeart/2005/8/layout/vList2"/>
    <dgm:cxn modelId="{F0DFF593-AF12-404C-AFAA-97FEB8D5B17B}" srcId="{39BDE531-19F8-48B8-9D33-217078DEE3C3}" destId="{BCE60A9D-028C-44B2-9134-A684C4B7E5CC}" srcOrd="4" destOrd="0" parTransId="{E9716436-3103-49B0-AE2D-CC6072FBF20A}" sibTransId="{3447B0B2-9E1E-4C4B-A2F3-579A0136D97B}"/>
    <dgm:cxn modelId="{2F20993E-85D9-45D3-B4CF-E18B0BE4C2E8}" type="presOf" srcId="{27E71787-61A7-482D-9CDC-204BD7F4ABE5}" destId="{062F258A-CE70-4A3A-826B-41E89DE575F2}" srcOrd="0" destOrd="0" presId="urn:microsoft.com/office/officeart/2005/8/layout/vList2"/>
    <dgm:cxn modelId="{68E9B1A2-349D-420C-B143-5F8CA7300072}" type="presOf" srcId="{395E3DE3-19E9-4B6C-B6DB-0BFBB3B8A4AB}" destId="{35546FEC-391E-4E55-B046-D060D735DD31}" srcOrd="0" destOrd="0" presId="urn:microsoft.com/office/officeart/2005/8/layout/vList2"/>
    <dgm:cxn modelId="{32AB2774-6797-450E-991F-12DDAD1B54CB}" srcId="{39BDE531-19F8-48B8-9D33-217078DEE3C3}" destId="{D22AF9CB-84F7-45B8-A7B1-4E94A378B62A}" srcOrd="1" destOrd="0" parTransId="{C302D80F-6C0D-42EB-B115-27B080A3D24E}" sibTransId="{AC5E1365-E183-4F81-80A1-EDE19C820CE7}"/>
    <dgm:cxn modelId="{CD06D97D-220A-43DC-8FFE-AC7114D6D57F}" type="presOf" srcId="{BCE60A9D-028C-44B2-9134-A684C4B7E5CC}" destId="{54D8955A-57E0-4FF1-83C5-DE59EC7550E2}" srcOrd="0" destOrd="0" presId="urn:microsoft.com/office/officeart/2005/8/layout/vList2"/>
    <dgm:cxn modelId="{CA8B2620-B5E0-4A7D-A8C0-5C8964CAB3F7}" type="presOf" srcId="{09FE8E94-7505-4EBB-85B5-1D9025B7653B}" destId="{1F39429E-C409-4F40-9EA1-AEE32013D5D0}" srcOrd="0" destOrd="0" presId="urn:microsoft.com/office/officeart/2005/8/layout/vList2"/>
    <dgm:cxn modelId="{5FEF3D5C-1BEB-4021-86F4-E1BC9D61FFF0}" type="presParOf" srcId="{77343400-79CE-4B45-98EF-574A62A019A7}" destId="{35546FEC-391E-4E55-B046-D060D735DD31}" srcOrd="0" destOrd="0" presId="urn:microsoft.com/office/officeart/2005/8/layout/vList2"/>
    <dgm:cxn modelId="{8A93A106-C17E-4E8B-8D36-3D5ECC2A5E51}" type="presParOf" srcId="{77343400-79CE-4B45-98EF-574A62A019A7}" destId="{66164629-B266-4AE8-8AEE-C512A2636B2C}" srcOrd="1" destOrd="0" presId="urn:microsoft.com/office/officeart/2005/8/layout/vList2"/>
    <dgm:cxn modelId="{C7F41CBB-9E9E-431C-B385-6ACE3C5598F0}" type="presParOf" srcId="{77343400-79CE-4B45-98EF-574A62A019A7}" destId="{55C1778D-917A-45CE-A93D-1002008F0221}" srcOrd="2" destOrd="0" presId="urn:microsoft.com/office/officeart/2005/8/layout/vList2"/>
    <dgm:cxn modelId="{B393A366-D6E9-407E-B282-1F798175C4B3}" type="presParOf" srcId="{77343400-79CE-4B45-98EF-574A62A019A7}" destId="{CA2747FB-6243-4E13-ACB1-379A8CBC248B}" srcOrd="3" destOrd="0" presId="urn:microsoft.com/office/officeart/2005/8/layout/vList2"/>
    <dgm:cxn modelId="{84F5D216-B6EB-4D29-B163-4F71EBC24DD8}" type="presParOf" srcId="{77343400-79CE-4B45-98EF-574A62A019A7}" destId="{1F39429E-C409-4F40-9EA1-AEE32013D5D0}" srcOrd="4" destOrd="0" presId="urn:microsoft.com/office/officeart/2005/8/layout/vList2"/>
    <dgm:cxn modelId="{1211BA91-83DA-485A-A528-CB8FFE3F8C5E}" type="presParOf" srcId="{77343400-79CE-4B45-98EF-574A62A019A7}" destId="{011E15EE-7ED0-40A2-9EB4-1B451E81ECC4}" srcOrd="5" destOrd="0" presId="urn:microsoft.com/office/officeart/2005/8/layout/vList2"/>
    <dgm:cxn modelId="{4995039F-6E87-45E1-BECC-488984879523}" type="presParOf" srcId="{77343400-79CE-4B45-98EF-574A62A019A7}" destId="{062F258A-CE70-4A3A-826B-41E89DE575F2}" srcOrd="6" destOrd="0" presId="urn:microsoft.com/office/officeart/2005/8/layout/vList2"/>
    <dgm:cxn modelId="{393C8FE9-1F8E-4E4D-8CE8-CA808BB8C837}" type="presParOf" srcId="{77343400-79CE-4B45-98EF-574A62A019A7}" destId="{60743BF1-B3D4-4EE2-A9F7-3522841F28F1}" srcOrd="7" destOrd="0" presId="urn:microsoft.com/office/officeart/2005/8/layout/vList2"/>
    <dgm:cxn modelId="{4EC8EE75-48FF-41FB-BFFD-5421509F4EF9}" type="presParOf" srcId="{77343400-79CE-4B45-98EF-574A62A019A7}" destId="{54D8955A-57E0-4FF1-83C5-DE59EC7550E2}" srcOrd="8"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A4C196F3-7A06-4698-B85E-552C082B9186}"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B4C24193-672C-4FF8-B481-6A0A5DEA2EEC}">
      <dgm:prSet phldrT="[Texto]" custT="1"/>
      <dgm:spPr/>
      <dgm:t>
        <a:bodyPr/>
        <a:lstStyle/>
        <a:p>
          <a:r>
            <a:rPr lang="es-ES" sz="1800" dirty="0" smtClean="0"/>
            <a:t>Disminución de diseños especiales.</a:t>
          </a:r>
          <a:endParaRPr lang="es-CO" sz="1800" dirty="0"/>
        </a:p>
      </dgm:t>
    </dgm:pt>
    <dgm:pt modelId="{A87BA571-69CE-4770-A427-46C76BA5B4B1}" type="parTrans" cxnId="{F6F330E8-3DA2-42F1-B650-64C45226B511}">
      <dgm:prSet/>
      <dgm:spPr/>
      <dgm:t>
        <a:bodyPr/>
        <a:lstStyle/>
        <a:p>
          <a:endParaRPr lang="es-CO"/>
        </a:p>
      </dgm:t>
    </dgm:pt>
    <dgm:pt modelId="{DCF01E5C-E1A4-461A-8B10-19E3FED5883F}" type="sibTrans" cxnId="{F6F330E8-3DA2-42F1-B650-64C45226B511}">
      <dgm:prSet/>
      <dgm:spPr/>
      <dgm:t>
        <a:bodyPr/>
        <a:lstStyle/>
        <a:p>
          <a:endParaRPr lang="es-CO"/>
        </a:p>
      </dgm:t>
    </dgm:pt>
    <dgm:pt modelId="{3675A222-A894-474D-9C8D-68D9996B83A0}">
      <dgm:prSet phldrT="[Texto]"/>
      <dgm:spPr/>
      <dgm:t>
        <a:bodyPr/>
        <a:lstStyle/>
        <a:p>
          <a:r>
            <a:rPr lang="es-ES" dirty="0" smtClean="0"/>
            <a:t>Adaptabilidad a las diferentes variables del diseño (cremalleras, soportes, columnas, acoples), sin hacer variaciones en los diseños que impliquen el uso excedido de recursos.</a:t>
          </a:r>
          <a:endParaRPr lang="es-CO" dirty="0"/>
        </a:p>
      </dgm:t>
    </dgm:pt>
    <dgm:pt modelId="{E07B1277-0079-4160-944A-A83C79E7431E}" type="parTrans" cxnId="{EC875B79-9E96-4C15-B259-54029FAAF9DA}">
      <dgm:prSet/>
      <dgm:spPr/>
      <dgm:t>
        <a:bodyPr/>
        <a:lstStyle/>
        <a:p>
          <a:endParaRPr lang="es-CO"/>
        </a:p>
      </dgm:t>
    </dgm:pt>
    <dgm:pt modelId="{03269DD3-602F-40B5-AAE2-6428A0DE6205}" type="sibTrans" cxnId="{EC875B79-9E96-4C15-B259-54029FAAF9DA}">
      <dgm:prSet/>
      <dgm:spPr/>
      <dgm:t>
        <a:bodyPr/>
        <a:lstStyle/>
        <a:p>
          <a:endParaRPr lang="es-CO"/>
        </a:p>
      </dgm:t>
    </dgm:pt>
    <dgm:pt modelId="{E581CEE9-16F0-494B-8D45-015889920ACC}">
      <dgm:prSet phldrT="[Texto]"/>
      <dgm:spPr/>
      <dgm:t>
        <a:bodyPr/>
        <a:lstStyle/>
        <a:p>
          <a:r>
            <a:rPr lang="es-ES" dirty="0" smtClean="0"/>
            <a:t>Poca variabilidad de materiales en los diseños especiales. Esto ocasiona aumento del costo del producto.</a:t>
          </a:r>
          <a:endParaRPr lang="es-CO" dirty="0"/>
        </a:p>
      </dgm:t>
    </dgm:pt>
    <dgm:pt modelId="{FAB70E77-CCCE-41B6-A984-2D6C759C9217}" type="parTrans" cxnId="{64EE39A2-E03A-4142-A5C6-0A5A951DD593}">
      <dgm:prSet/>
      <dgm:spPr/>
      <dgm:t>
        <a:bodyPr/>
        <a:lstStyle/>
        <a:p>
          <a:endParaRPr lang="es-CO"/>
        </a:p>
      </dgm:t>
    </dgm:pt>
    <dgm:pt modelId="{6D014014-5143-4A75-BD56-1C065FEDE206}" type="sibTrans" cxnId="{64EE39A2-E03A-4142-A5C6-0A5A951DD593}">
      <dgm:prSet/>
      <dgm:spPr/>
      <dgm:t>
        <a:bodyPr/>
        <a:lstStyle/>
        <a:p>
          <a:endParaRPr lang="es-CO"/>
        </a:p>
      </dgm:t>
    </dgm:pt>
    <dgm:pt modelId="{C0FCFF57-55A0-4EEB-AF9B-12E436AD929A}">
      <dgm:prSet phldrT="[Texto]"/>
      <dgm:spPr/>
      <dgm:t>
        <a:bodyPr/>
        <a:lstStyle/>
        <a:p>
          <a:r>
            <a:rPr lang="es-ES" dirty="0" smtClean="0"/>
            <a:t>Componentes adicionales capaces de adaptarse al mayor número de configuraciones sin intervenir el diseño de manera considerable (sistemas modulares)</a:t>
          </a:r>
          <a:endParaRPr lang="es-CO" dirty="0"/>
        </a:p>
      </dgm:t>
    </dgm:pt>
    <dgm:pt modelId="{AF4A618B-5159-41D5-8A98-469AF9BB6E24}" type="parTrans" cxnId="{DEAB3E9D-3B31-4667-8530-F98C4F78D957}">
      <dgm:prSet/>
      <dgm:spPr/>
      <dgm:t>
        <a:bodyPr/>
        <a:lstStyle/>
        <a:p>
          <a:endParaRPr lang="es-CO"/>
        </a:p>
      </dgm:t>
    </dgm:pt>
    <dgm:pt modelId="{3A9E0FE6-97DD-43E0-B253-55F5E4CB29B4}" type="sibTrans" cxnId="{DEAB3E9D-3B31-4667-8530-F98C4F78D957}">
      <dgm:prSet/>
      <dgm:spPr/>
      <dgm:t>
        <a:bodyPr/>
        <a:lstStyle/>
        <a:p>
          <a:endParaRPr lang="es-CO"/>
        </a:p>
      </dgm:t>
    </dgm:pt>
    <dgm:pt modelId="{5A8F93AF-EC85-45F8-9A46-3B5D2BDBE1E8}" type="pres">
      <dgm:prSet presAssocID="{A4C196F3-7A06-4698-B85E-552C082B9186}" presName="linear" presStyleCnt="0">
        <dgm:presLayoutVars>
          <dgm:animLvl val="lvl"/>
          <dgm:resizeHandles val="exact"/>
        </dgm:presLayoutVars>
      </dgm:prSet>
      <dgm:spPr/>
      <dgm:t>
        <a:bodyPr/>
        <a:lstStyle/>
        <a:p>
          <a:endParaRPr lang="es-CO"/>
        </a:p>
      </dgm:t>
    </dgm:pt>
    <dgm:pt modelId="{1A2BA2D5-B191-456D-A9D1-FC4BC86B02F6}" type="pres">
      <dgm:prSet presAssocID="{B4C24193-672C-4FF8-B481-6A0A5DEA2EEC}" presName="parentText" presStyleLbl="node1" presStyleIdx="0" presStyleCnt="4">
        <dgm:presLayoutVars>
          <dgm:chMax val="0"/>
          <dgm:bulletEnabled val="1"/>
        </dgm:presLayoutVars>
      </dgm:prSet>
      <dgm:spPr/>
      <dgm:t>
        <a:bodyPr/>
        <a:lstStyle/>
        <a:p>
          <a:endParaRPr lang="es-CO"/>
        </a:p>
      </dgm:t>
    </dgm:pt>
    <dgm:pt modelId="{B0E3B9C3-9892-41FF-8ED9-25ED0D8DB286}" type="pres">
      <dgm:prSet presAssocID="{DCF01E5C-E1A4-461A-8B10-19E3FED5883F}" presName="spacer" presStyleCnt="0"/>
      <dgm:spPr/>
    </dgm:pt>
    <dgm:pt modelId="{3FB3779A-25FF-4EB1-B7C1-9002B3F3530F}" type="pres">
      <dgm:prSet presAssocID="{3675A222-A894-474D-9C8D-68D9996B83A0}" presName="parentText" presStyleLbl="node1" presStyleIdx="1" presStyleCnt="4">
        <dgm:presLayoutVars>
          <dgm:chMax val="0"/>
          <dgm:bulletEnabled val="1"/>
        </dgm:presLayoutVars>
      </dgm:prSet>
      <dgm:spPr/>
      <dgm:t>
        <a:bodyPr/>
        <a:lstStyle/>
        <a:p>
          <a:endParaRPr lang="es-CO"/>
        </a:p>
      </dgm:t>
    </dgm:pt>
    <dgm:pt modelId="{C6FD99EB-3B18-4A64-A142-E8F841D45BE9}" type="pres">
      <dgm:prSet presAssocID="{03269DD3-602F-40B5-AAE2-6428A0DE6205}" presName="spacer" presStyleCnt="0"/>
      <dgm:spPr/>
    </dgm:pt>
    <dgm:pt modelId="{6EA0EAE5-D8C9-4692-9510-2F7F5BFEE21D}" type="pres">
      <dgm:prSet presAssocID="{E581CEE9-16F0-494B-8D45-015889920ACC}" presName="parentText" presStyleLbl="node1" presStyleIdx="2" presStyleCnt="4">
        <dgm:presLayoutVars>
          <dgm:chMax val="0"/>
          <dgm:bulletEnabled val="1"/>
        </dgm:presLayoutVars>
      </dgm:prSet>
      <dgm:spPr/>
      <dgm:t>
        <a:bodyPr/>
        <a:lstStyle/>
        <a:p>
          <a:endParaRPr lang="es-CO"/>
        </a:p>
      </dgm:t>
    </dgm:pt>
    <dgm:pt modelId="{67E90BFD-6127-44E6-9881-54EF515E9BEB}" type="pres">
      <dgm:prSet presAssocID="{6D014014-5143-4A75-BD56-1C065FEDE206}" presName="spacer" presStyleCnt="0"/>
      <dgm:spPr/>
    </dgm:pt>
    <dgm:pt modelId="{527C5DBE-34F2-46B7-9C5C-E03BB56C6A04}" type="pres">
      <dgm:prSet presAssocID="{C0FCFF57-55A0-4EEB-AF9B-12E436AD929A}" presName="parentText" presStyleLbl="node1" presStyleIdx="3" presStyleCnt="4">
        <dgm:presLayoutVars>
          <dgm:chMax val="0"/>
          <dgm:bulletEnabled val="1"/>
        </dgm:presLayoutVars>
      </dgm:prSet>
      <dgm:spPr/>
      <dgm:t>
        <a:bodyPr/>
        <a:lstStyle/>
        <a:p>
          <a:endParaRPr lang="es-CO"/>
        </a:p>
      </dgm:t>
    </dgm:pt>
  </dgm:ptLst>
  <dgm:cxnLst>
    <dgm:cxn modelId="{64EE39A2-E03A-4142-A5C6-0A5A951DD593}" srcId="{A4C196F3-7A06-4698-B85E-552C082B9186}" destId="{E581CEE9-16F0-494B-8D45-015889920ACC}" srcOrd="2" destOrd="0" parTransId="{FAB70E77-CCCE-41B6-A984-2D6C759C9217}" sibTransId="{6D014014-5143-4A75-BD56-1C065FEDE206}"/>
    <dgm:cxn modelId="{EC875B79-9E96-4C15-B259-54029FAAF9DA}" srcId="{A4C196F3-7A06-4698-B85E-552C082B9186}" destId="{3675A222-A894-474D-9C8D-68D9996B83A0}" srcOrd="1" destOrd="0" parTransId="{E07B1277-0079-4160-944A-A83C79E7431E}" sibTransId="{03269DD3-602F-40B5-AAE2-6428A0DE6205}"/>
    <dgm:cxn modelId="{CF4AF93B-C799-4223-B07D-17AE72777CD6}" type="presOf" srcId="{C0FCFF57-55A0-4EEB-AF9B-12E436AD929A}" destId="{527C5DBE-34F2-46B7-9C5C-E03BB56C6A04}" srcOrd="0" destOrd="0" presId="urn:microsoft.com/office/officeart/2005/8/layout/vList2"/>
    <dgm:cxn modelId="{F6F330E8-3DA2-42F1-B650-64C45226B511}" srcId="{A4C196F3-7A06-4698-B85E-552C082B9186}" destId="{B4C24193-672C-4FF8-B481-6A0A5DEA2EEC}" srcOrd="0" destOrd="0" parTransId="{A87BA571-69CE-4770-A427-46C76BA5B4B1}" sibTransId="{DCF01E5C-E1A4-461A-8B10-19E3FED5883F}"/>
    <dgm:cxn modelId="{138C6759-72ED-490D-BCB7-F3DF83589D12}" type="presOf" srcId="{B4C24193-672C-4FF8-B481-6A0A5DEA2EEC}" destId="{1A2BA2D5-B191-456D-A9D1-FC4BC86B02F6}" srcOrd="0" destOrd="0" presId="urn:microsoft.com/office/officeart/2005/8/layout/vList2"/>
    <dgm:cxn modelId="{DEAB3E9D-3B31-4667-8530-F98C4F78D957}" srcId="{A4C196F3-7A06-4698-B85E-552C082B9186}" destId="{C0FCFF57-55A0-4EEB-AF9B-12E436AD929A}" srcOrd="3" destOrd="0" parTransId="{AF4A618B-5159-41D5-8A98-469AF9BB6E24}" sibTransId="{3A9E0FE6-97DD-43E0-B253-55F5E4CB29B4}"/>
    <dgm:cxn modelId="{37949C28-0E17-492A-AF5E-FD457D5E03D6}" type="presOf" srcId="{3675A222-A894-474D-9C8D-68D9996B83A0}" destId="{3FB3779A-25FF-4EB1-B7C1-9002B3F3530F}" srcOrd="0" destOrd="0" presId="urn:microsoft.com/office/officeart/2005/8/layout/vList2"/>
    <dgm:cxn modelId="{660C0C3B-7903-4315-8FD5-B15A26B794D3}" type="presOf" srcId="{A4C196F3-7A06-4698-B85E-552C082B9186}" destId="{5A8F93AF-EC85-45F8-9A46-3B5D2BDBE1E8}" srcOrd="0" destOrd="0" presId="urn:microsoft.com/office/officeart/2005/8/layout/vList2"/>
    <dgm:cxn modelId="{E34B002C-F0AD-4847-BAB3-517F2D30B95C}" type="presOf" srcId="{E581CEE9-16F0-494B-8D45-015889920ACC}" destId="{6EA0EAE5-D8C9-4692-9510-2F7F5BFEE21D}" srcOrd="0" destOrd="0" presId="urn:microsoft.com/office/officeart/2005/8/layout/vList2"/>
    <dgm:cxn modelId="{3B54880F-2FCE-46B2-9052-B94DD29493E8}" type="presParOf" srcId="{5A8F93AF-EC85-45F8-9A46-3B5D2BDBE1E8}" destId="{1A2BA2D5-B191-456D-A9D1-FC4BC86B02F6}" srcOrd="0" destOrd="0" presId="urn:microsoft.com/office/officeart/2005/8/layout/vList2"/>
    <dgm:cxn modelId="{B220496D-195E-44C0-9B10-0A8E139D2F35}" type="presParOf" srcId="{5A8F93AF-EC85-45F8-9A46-3B5D2BDBE1E8}" destId="{B0E3B9C3-9892-41FF-8ED9-25ED0D8DB286}" srcOrd="1" destOrd="0" presId="urn:microsoft.com/office/officeart/2005/8/layout/vList2"/>
    <dgm:cxn modelId="{229D1247-1558-4B57-93CF-9B8A2D58B260}" type="presParOf" srcId="{5A8F93AF-EC85-45F8-9A46-3B5D2BDBE1E8}" destId="{3FB3779A-25FF-4EB1-B7C1-9002B3F3530F}" srcOrd="2" destOrd="0" presId="urn:microsoft.com/office/officeart/2005/8/layout/vList2"/>
    <dgm:cxn modelId="{D1564BBE-FEBE-4335-A276-32EBB1EADE23}" type="presParOf" srcId="{5A8F93AF-EC85-45F8-9A46-3B5D2BDBE1E8}" destId="{C6FD99EB-3B18-4A64-A142-E8F841D45BE9}" srcOrd="3" destOrd="0" presId="urn:microsoft.com/office/officeart/2005/8/layout/vList2"/>
    <dgm:cxn modelId="{F01C8E15-5B44-470F-BA4A-F4B82E969CE8}" type="presParOf" srcId="{5A8F93AF-EC85-45F8-9A46-3B5D2BDBE1E8}" destId="{6EA0EAE5-D8C9-4692-9510-2F7F5BFEE21D}" srcOrd="4" destOrd="0" presId="urn:microsoft.com/office/officeart/2005/8/layout/vList2"/>
    <dgm:cxn modelId="{73DFADB1-9894-417B-871B-27213C7DC6DD}" type="presParOf" srcId="{5A8F93AF-EC85-45F8-9A46-3B5D2BDBE1E8}" destId="{67E90BFD-6127-44E6-9881-54EF515E9BEB}" srcOrd="5" destOrd="0" presId="urn:microsoft.com/office/officeart/2005/8/layout/vList2"/>
    <dgm:cxn modelId="{ED7D6813-7746-4823-B080-E8FCBCC3A947}" type="presParOf" srcId="{5A8F93AF-EC85-45F8-9A46-3B5D2BDBE1E8}" destId="{527C5DBE-34F2-46B7-9C5C-E03BB56C6A04}" srcOrd="6"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D75AE0C4-3F05-46F2-8F3E-7DDC3828F15E}"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622798BD-31B3-490A-AD6D-9D6A8EC41403}">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Utilizar componentes y materiales comerciales nacionales y sólo en casos estrictamente necesarios utilizar fabricaciones por terceros.</a:t>
          </a:r>
          <a:endParaRPr lang="es-CO" sz="1600" dirty="0"/>
        </a:p>
      </dgm:t>
    </dgm:pt>
    <dgm:pt modelId="{4B8D355E-F787-4724-B173-2A1B06B496D9}" type="parTrans" cxnId="{41F2CB1F-63C9-4D8A-87F5-4E58B760F656}">
      <dgm:prSet/>
      <dgm:spPr/>
      <dgm:t>
        <a:bodyPr/>
        <a:lstStyle/>
        <a:p>
          <a:pPr algn="just"/>
          <a:endParaRPr lang="es-CO"/>
        </a:p>
      </dgm:t>
    </dgm:pt>
    <dgm:pt modelId="{4506A092-B133-4741-B8A4-92A3392943E0}" type="sibTrans" cxnId="{41F2CB1F-63C9-4D8A-87F5-4E58B760F656}">
      <dgm:prSet/>
      <dgm:spPr/>
      <dgm:t>
        <a:bodyPr/>
        <a:lstStyle/>
        <a:p>
          <a:pPr algn="just"/>
          <a:endParaRPr lang="es-CO"/>
        </a:p>
      </dgm:t>
    </dgm:pt>
    <dgm:pt modelId="{43B1E7AC-097D-4124-B86A-E34FF2E316D5}">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Minimizar el número de elementos, insumos y componentes importados.</a:t>
          </a:r>
          <a:endParaRPr lang="es-CO" sz="1600" dirty="0"/>
        </a:p>
      </dgm:t>
    </dgm:pt>
    <dgm:pt modelId="{2404E41E-72B8-4898-8F19-2283C0D358C1}" type="parTrans" cxnId="{81A1FED3-7433-48CC-9FEC-65125AB0BEFE}">
      <dgm:prSet/>
      <dgm:spPr/>
      <dgm:t>
        <a:bodyPr/>
        <a:lstStyle/>
        <a:p>
          <a:pPr algn="just"/>
          <a:endParaRPr lang="es-CO"/>
        </a:p>
      </dgm:t>
    </dgm:pt>
    <dgm:pt modelId="{54C1FCC9-4B16-4A7C-B5A6-382CE66D8C7E}" type="sibTrans" cxnId="{81A1FED3-7433-48CC-9FEC-65125AB0BEFE}">
      <dgm:prSet/>
      <dgm:spPr/>
      <dgm:t>
        <a:bodyPr/>
        <a:lstStyle/>
        <a:p>
          <a:pPr algn="just"/>
          <a:endParaRPr lang="es-CO"/>
        </a:p>
      </dgm:t>
    </dgm:pt>
    <dgm:pt modelId="{7F53B12F-35D0-478D-A8D7-4BA9CC48C292}">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Poca variabilidad de materiales en los diseños especiales.</a:t>
          </a:r>
          <a:endParaRPr lang="es-CO" sz="1600" dirty="0"/>
        </a:p>
      </dgm:t>
    </dgm:pt>
    <dgm:pt modelId="{CE21A7FC-1872-4566-AB65-04DC66F1FA0C}" type="parTrans" cxnId="{3FF3B32E-102C-4692-85BC-37110930D749}">
      <dgm:prSet/>
      <dgm:spPr/>
      <dgm:t>
        <a:bodyPr/>
        <a:lstStyle/>
        <a:p>
          <a:pPr algn="just"/>
          <a:endParaRPr lang="es-CO"/>
        </a:p>
      </dgm:t>
    </dgm:pt>
    <dgm:pt modelId="{0CF54466-B9AD-4FF3-ACD2-BE9C2DCEB137}" type="sibTrans" cxnId="{3FF3B32E-102C-4692-85BC-37110930D749}">
      <dgm:prSet/>
      <dgm:spPr/>
      <dgm:t>
        <a:bodyPr/>
        <a:lstStyle/>
        <a:p>
          <a:pPr algn="just"/>
          <a:endParaRPr lang="es-CO"/>
        </a:p>
      </dgm:t>
    </dgm:pt>
    <dgm:pt modelId="{804C3825-3C33-4243-8C98-DCD372376639}" type="pres">
      <dgm:prSet presAssocID="{D75AE0C4-3F05-46F2-8F3E-7DDC3828F15E}" presName="linear" presStyleCnt="0">
        <dgm:presLayoutVars>
          <dgm:animLvl val="lvl"/>
          <dgm:resizeHandles val="exact"/>
        </dgm:presLayoutVars>
      </dgm:prSet>
      <dgm:spPr/>
      <dgm:t>
        <a:bodyPr/>
        <a:lstStyle/>
        <a:p>
          <a:endParaRPr lang="es-CO"/>
        </a:p>
      </dgm:t>
    </dgm:pt>
    <dgm:pt modelId="{3B7ACA3C-F59A-4FBC-AEAE-A184591AB323}" type="pres">
      <dgm:prSet presAssocID="{622798BD-31B3-490A-AD6D-9D6A8EC41403}" presName="parentText" presStyleLbl="node1" presStyleIdx="0" presStyleCnt="3">
        <dgm:presLayoutVars>
          <dgm:chMax val="0"/>
          <dgm:bulletEnabled val="1"/>
        </dgm:presLayoutVars>
      </dgm:prSet>
      <dgm:spPr/>
      <dgm:t>
        <a:bodyPr/>
        <a:lstStyle/>
        <a:p>
          <a:endParaRPr lang="es-CO"/>
        </a:p>
      </dgm:t>
    </dgm:pt>
    <dgm:pt modelId="{26685BF7-55FA-4FEF-BD34-024E12AA0A7A}" type="pres">
      <dgm:prSet presAssocID="{4506A092-B133-4741-B8A4-92A3392943E0}" presName="spacer" presStyleCnt="0"/>
      <dgm:spPr/>
    </dgm:pt>
    <dgm:pt modelId="{ABAE4754-F7FE-47C6-890C-1481F3337819}" type="pres">
      <dgm:prSet presAssocID="{43B1E7AC-097D-4124-B86A-E34FF2E316D5}" presName="parentText" presStyleLbl="node1" presStyleIdx="1" presStyleCnt="3">
        <dgm:presLayoutVars>
          <dgm:chMax val="0"/>
          <dgm:bulletEnabled val="1"/>
        </dgm:presLayoutVars>
      </dgm:prSet>
      <dgm:spPr/>
      <dgm:t>
        <a:bodyPr/>
        <a:lstStyle/>
        <a:p>
          <a:endParaRPr lang="es-CO"/>
        </a:p>
      </dgm:t>
    </dgm:pt>
    <dgm:pt modelId="{4EFF9CFF-6037-4AFA-96D7-20C0ABD31236}" type="pres">
      <dgm:prSet presAssocID="{54C1FCC9-4B16-4A7C-B5A6-382CE66D8C7E}" presName="spacer" presStyleCnt="0"/>
      <dgm:spPr/>
    </dgm:pt>
    <dgm:pt modelId="{13DBB0E1-702B-4862-8A6A-1D2918F0D9B6}" type="pres">
      <dgm:prSet presAssocID="{7F53B12F-35D0-478D-A8D7-4BA9CC48C292}" presName="parentText" presStyleLbl="node1" presStyleIdx="2" presStyleCnt="3">
        <dgm:presLayoutVars>
          <dgm:chMax val="0"/>
          <dgm:bulletEnabled val="1"/>
        </dgm:presLayoutVars>
      </dgm:prSet>
      <dgm:spPr/>
      <dgm:t>
        <a:bodyPr/>
        <a:lstStyle/>
        <a:p>
          <a:endParaRPr lang="es-CO"/>
        </a:p>
      </dgm:t>
    </dgm:pt>
  </dgm:ptLst>
  <dgm:cxnLst>
    <dgm:cxn modelId="{CDDED161-A7BF-40C2-8EAC-8A71F7D49FD5}" type="presOf" srcId="{43B1E7AC-097D-4124-B86A-E34FF2E316D5}" destId="{ABAE4754-F7FE-47C6-890C-1481F3337819}" srcOrd="0" destOrd="0" presId="urn:microsoft.com/office/officeart/2005/8/layout/vList2"/>
    <dgm:cxn modelId="{8DFAC500-B051-47FE-B05F-E689DF5917D5}" type="presOf" srcId="{7F53B12F-35D0-478D-A8D7-4BA9CC48C292}" destId="{13DBB0E1-702B-4862-8A6A-1D2918F0D9B6}" srcOrd="0" destOrd="0" presId="urn:microsoft.com/office/officeart/2005/8/layout/vList2"/>
    <dgm:cxn modelId="{1EE6EBEA-7163-469A-A5A1-20E360270235}" type="presOf" srcId="{622798BD-31B3-490A-AD6D-9D6A8EC41403}" destId="{3B7ACA3C-F59A-4FBC-AEAE-A184591AB323}" srcOrd="0" destOrd="0" presId="urn:microsoft.com/office/officeart/2005/8/layout/vList2"/>
    <dgm:cxn modelId="{3FF3B32E-102C-4692-85BC-37110930D749}" srcId="{D75AE0C4-3F05-46F2-8F3E-7DDC3828F15E}" destId="{7F53B12F-35D0-478D-A8D7-4BA9CC48C292}" srcOrd="2" destOrd="0" parTransId="{CE21A7FC-1872-4566-AB65-04DC66F1FA0C}" sibTransId="{0CF54466-B9AD-4FF3-ACD2-BE9C2DCEB137}"/>
    <dgm:cxn modelId="{81A1FED3-7433-48CC-9FEC-65125AB0BEFE}" srcId="{D75AE0C4-3F05-46F2-8F3E-7DDC3828F15E}" destId="{43B1E7AC-097D-4124-B86A-E34FF2E316D5}" srcOrd="1" destOrd="0" parTransId="{2404E41E-72B8-4898-8F19-2283C0D358C1}" sibTransId="{54C1FCC9-4B16-4A7C-B5A6-382CE66D8C7E}"/>
    <dgm:cxn modelId="{41F2CB1F-63C9-4D8A-87F5-4E58B760F656}" srcId="{D75AE0C4-3F05-46F2-8F3E-7DDC3828F15E}" destId="{622798BD-31B3-490A-AD6D-9D6A8EC41403}" srcOrd="0" destOrd="0" parTransId="{4B8D355E-F787-4724-B173-2A1B06B496D9}" sibTransId="{4506A092-B133-4741-B8A4-92A3392943E0}"/>
    <dgm:cxn modelId="{E0F1826D-3A17-422B-AC4E-8FE024DD6F7B}" type="presOf" srcId="{D75AE0C4-3F05-46F2-8F3E-7DDC3828F15E}" destId="{804C3825-3C33-4243-8C98-DCD372376639}" srcOrd="0" destOrd="0" presId="urn:microsoft.com/office/officeart/2005/8/layout/vList2"/>
    <dgm:cxn modelId="{287173C6-A71F-43F0-A96D-C96C764E53DA}" type="presParOf" srcId="{804C3825-3C33-4243-8C98-DCD372376639}" destId="{3B7ACA3C-F59A-4FBC-AEAE-A184591AB323}" srcOrd="0" destOrd="0" presId="urn:microsoft.com/office/officeart/2005/8/layout/vList2"/>
    <dgm:cxn modelId="{B61D65B4-2CD2-4CD4-A20D-DA9276F95F5E}" type="presParOf" srcId="{804C3825-3C33-4243-8C98-DCD372376639}" destId="{26685BF7-55FA-4FEF-BD34-024E12AA0A7A}" srcOrd="1" destOrd="0" presId="urn:microsoft.com/office/officeart/2005/8/layout/vList2"/>
    <dgm:cxn modelId="{CD4968D9-0BA3-4DBA-9A4A-C4C1C2D12772}" type="presParOf" srcId="{804C3825-3C33-4243-8C98-DCD372376639}" destId="{ABAE4754-F7FE-47C6-890C-1481F3337819}" srcOrd="2" destOrd="0" presId="urn:microsoft.com/office/officeart/2005/8/layout/vList2"/>
    <dgm:cxn modelId="{BFC38BE5-D21F-4CC4-980C-A4D138A3C31A}" type="presParOf" srcId="{804C3825-3C33-4243-8C98-DCD372376639}" destId="{4EFF9CFF-6037-4AFA-96D7-20C0ABD31236}" srcOrd="3" destOrd="0" presId="urn:microsoft.com/office/officeart/2005/8/layout/vList2"/>
    <dgm:cxn modelId="{D94BE470-73A0-4F61-BA65-7328EF8CB34D}" type="presParOf" srcId="{804C3825-3C33-4243-8C98-DCD372376639}" destId="{13DBB0E1-702B-4862-8A6A-1D2918F0D9B6}" srcOrd="4" destOrd="0" presId="urn:microsoft.com/office/officeart/2005/8/layout/vList2"/>
  </dgm:cxnLst>
  <dgm:bg/>
  <dgm:whole/>
</dgm:dataModel>
</file>

<file path=ppt/diagrams/data5.xml><?xml version="1.0" encoding="utf-8"?>
<dgm:dataModel xmlns:dgm="http://schemas.openxmlformats.org/drawingml/2006/diagram" xmlns:a="http://schemas.openxmlformats.org/drawingml/2006/main">
  <dgm:ptLst>
    <dgm:pt modelId="{3BB6EB3A-B155-47DD-8697-9328B817E7B1}"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0B9E3E93-51C8-46F4-8462-12C652C36F5B}">
      <dgm:prSet phldrT="[Texto]" custT="1"/>
      <dgm:spPr/>
      <dgm:t>
        <a:bodyPr/>
        <a:lstStyle/>
        <a:p>
          <a:pPr algn="just"/>
          <a:r>
            <a:rPr kumimoji="0" lang="es-ES" sz="1400" b="0" i="0" u="none" strike="noStrike" cap="none" normalizeH="0" baseline="0" dirty="0" smtClean="0">
              <a:ln/>
              <a:effectLst/>
              <a:latin typeface="Century Gothic" pitchFamily="34" charset="0"/>
              <a:ea typeface="Times New Roman" pitchFamily="18" charset="0"/>
              <a:cs typeface="Arial" pitchFamily="34" charset="0"/>
            </a:rPr>
            <a:t>Manejo de pocas referencias, diferentes  componentes según el cambio de equipo.</a:t>
          </a:r>
          <a:endParaRPr lang="es-CO" sz="1400" dirty="0"/>
        </a:p>
      </dgm:t>
    </dgm:pt>
    <dgm:pt modelId="{B406ABF0-ED9F-473F-B12D-2EDA25C64AFB}" type="parTrans" cxnId="{C73B3737-ECE3-43B1-8648-C48C9FAF3E75}">
      <dgm:prSet/>
      <dgm:spPr/>
      <dgm:t>
        <a:bodyPr/>
        <a:lstStyle/>
        <a:p>
          <a:pPr algn="just"/>
          <a:endParaRPr lang="es-CO"/>
        </a:p>
      </dgm:t>
    </dgm:pt>
    <dgm:pt modelId="{2C659716-E385-4B46-9ABE-F249809117D4}" type="sibTrans" cxnId="{C73B3737-ECE3-43B1-8648-C48C9FAF3E75}">
      <dgm:prSet/>
      <dgm:spPr/>
      <dgm:t>
        <a:bodyPr/>
        <a:lstStyle/>
        <a:p>
          <a:pPr algn="just"/>
          <a:endParaRPr lang="es-CO"/>
        </a:p>
      </dgm:t>
    </dgm:pt>
    <dgm:pt modelId="{282B508C-73D5-4F6F-96ED-AF28D49CFD72}">
      <dgm:prSet phldrT="[Texto]" custT="1"/>
      <dgm:spPr/>
      <dgm:t>
        <a:bodyPr/>
        <a:lstStyle/>
        <a:p>
          <a:pPr algn="just"/>
          <a:r>
            <a:rPr kumimoji="0" lang="es-ES" sz="1400" b="0" i="0" u="none" strike="noStrike" cap="none" normalizeH="0" baseline="0" dirty="0" smtClean="0">
              <a:ln/>
              <a:effectLst/>
              <a:latin typeface="Century Gothic" pitchFamily="34" charset="0"/>
              <a:ea typeface="Times New Roman" pitchFamily="18" charset="0"/>
              <a:cs typeface="Arial" pitchFamily="34" charset="0"/>
            </a:rPr>
            <a:t>Diseñar componentes que se puedan fabricar con las máquinas y herramientas actuales.</a:t>
          </a:r>
          <a:endParaRPr lang="es-CO" sz="1400" dirty="0"/>
        </a:p>
      </dgm:t>
    </dgm:pt>
    <dgm:pt modelId="{04114CAD-931F-4DE8-89A3-585D7BCFFBD5}" type="parTrans" cxnId="{A0ADF449-0AB8-4A97-B1A3-043D9CF7A076}">
      <dgm:prSet/>
      <dgm:spPr/>
      <dgm:t>
        <a:bodyPr/>
        <a:lstStyle/>
        <a:p>
          <a:pPr algn="just"/>
          <a:endParaRPr lang="es-CO"/>
        </a:p>
      </dgm:t>
    </dgm:pt>
    <dgm:pt modelId="{7B78750C-1F60-40A9-A8F2-08E4332DE9F3}" type="sibTrans" cxnId="{A0ADF449-0AB8-4A97-B1A3-043D9CF7A076}">
      <dgm:prSet/>
      <dgm:spPr/>
      <dgm:t>
        <a:bodyPr/>
        <a:lstStyle/>
        <a:p>
          <a:pPr algn="just"/>
          <a:endParaRPr lang="es-CO"/>
        </a:p>
      </dgm:t>
    </dgm:pt>
    <dgm:pt modelId="{8E24F55D-5D66-4899-B992-4F760DF0F7A3}">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Disminuir el número de partes a producir.</a:t>
          </a:r>
          <a:endParaRPr lang="es-CO" sz="1600" dirty="0"/>
        </a:p>
      </dgm:t>
    </dgm:pt>
    <dgm:pt modelId="{AB112F00-163D-4A46-85DA-A58D539B6B2E}" type="parTrans" cxnId="{D627961A-BBAE-49BD-AC3E-439FA682DCB4}">
      <dgm:prSet/>
      <dgm:spPr/>
      <dgm:t>
        <a:bodyPr/>
        <a:lstStyle/>
        <a:p>
          <a:pPr algn="just"/>
          <a:endParaRPr lang="es-CO"/>
        </a:p>
      </dgm:t>
    </dgm:pt>
    <dgm:pt modelId="{FDF81BEF-80C6-476E-B7BA-BCA2E8A19433}" type="sibTrans" cxnId="{D627961A-BBAE-49BD-AC3E-439FA682DCB4}">
      <dgm:prSet/>
      <dgm:spPr/>
      <dgm:t>
        <a:bodyPr/>
        <a:lstStyle/>
        <a:p>
          <a:pPr algn="just"/>
          <a:endParaRPr lang="es-CO"/>
        </a:p>
      </dgm:t>
    </dgm:pt>
    <dgm:pt modelId="{62FE4FFC-F3B3-4115-820D-76A7AFF76D07}">
      <dgm:prSet phldrT="[Texto]" custT="1"/>
      <dgm:spPr/>
      <dgm:t>
        <a:bodyPr/>
        <a:lstStyle/>
        <a:p>
          <a:pPr algn="just"/>
          <a:r>
            <a:rPr kumimoji="0" lang="es-ES" sz="1200" b="0" i="0" u="none" strike="noStrike" cap="none" normalizeH="0" baseline="0" dirty="0" smtClean="0">
              <a:ln/>
              <a:effectLst/>
              <a:latin typeface="Century Gothic" pitchFamily="34" charset="0"/>
              <a:ea typeface="Times New Roman" pitchFamily="18" charset="0"/>
              <a:cs typeface="Arial" pitchFamily="34" charset="0"/>
            </a:rPr>
            <a:t>En la utilización de láminas metálicas </a:t>
          </a:r>
          <a:r>
            <a:rPr kumimoji="0" lang="es-ES" sz="1200" b="0" i="0" u="none" strike="noStrike" cap="none" normalizeH="0" baseline="0" dirty="0" err="1" smtClean="0">
              <a:ln/>
              <a:effectLst/>
              <a:latin typeface="Century Gothic" pitchFamily="34" charset="0"/>
              <a:ea typeface="Times New Roman" pitchFamily="18" charset="0"/>
              <a:cs typeface="Arial" pitchFamily="34" charset="0"/>
            </a:rPr>
            <a:t>ColdRolled</a:t>
          </a:r>
          <a:r>
            <a:rPr kumimoji="0" lang="es-ES" sz="1200" b="0" i="0" u="none" strike="noStrike" cap="none" normalizeH="0" baseline="0" dirty="0" smtClean="0">
              <a:ln/>
              <a:effectLst/>
              <a:latin typeface="Century Gothic" pitchFamily="34" charset="0"/>
              <a:ea typeface="Times New Roman" pitchFamily="18" charset="0"/>
              <a:cs typeface="Arial" pitchFamily="34" charset="0"/>
            </a:rPr>
            <a:t> en su fabricación, evitar el cambio en los calibres de la lámina.</a:t>
          </a:r>
          <a:endParaRPr lang="es-CO" sz="1200" dirty="0"/>
        </a:p>
      </dgm:t>
    </dgm:pt>
    <dgm:pt modelId="{AC16532D-7739-49D2-AE16-E7D036E565F0}" type="parTrans" cxnId="{B84882C1-553E-4875-AD33-7748D7ABEABC}">
      <dgm:prSet/>
      <dgm:spPr/>
      <dgm:t>
        <a:bodyPr/>
        <a:lstStyle/>
        <a:p>
          <a:pPr algn="just"/>
          <a:endParaRPr lang="es-CO"/>
        </a:p>
      </dgm:t>
    </dgm:pt>
    <dgm:pt modelId="{C066F61F-97E4-4FFD-A7F3-9B2F75326366}" type="sibTrans" cxnId="{B84882C1-553E-4875-AD33-7748D7ABEABC}">
      <dgm:prSet/>
      <dgm:spPr/>
      <dgm:t>
        <a:bodyPr/>
        <a:lstStyle/>
        <a:p>
          <a:pPr algn="just"/>
          <a:endParaRPr lang="es-CO"/>
        </a:p>
      </dgm:t>
    </dgm:pt>
    <dgm:pt modelId="{94B32BD7-876B-45DA-9F7D-96147068303E}">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Las piezas y sub-ensambles deben ser de fácil manipulación.</a:t>
          </a:r>
          <a:endParaRPr lang="es-CO" sz="1600" dirty="0"/>
        </a:p>
      </dgm:t>
    </dgm:pt>
    <dgm:pt modelId="{A7E77152-450E-415D-B056-94592F7460E0}" type="parTrans" cxnId="{A838E43F-1D85-4DFB-B636-3C281BBC6E77}">
      <dgm:prSet/>
      <dgm:spPr/>
      <dgm:t>
        <a:bodyPr/>
        <a:lstStyle/>
        <a:p>
          <a:pPr algn="just"/>
          <a:endParaRPr lang="es-CO"/>
        </a:p>
      </dgm:t>
    </dgm:pt>
    <dgm:pt modelId="{647B034A-0C23-4AC9-B3C1-BF242786C486}" type="sibTrans" cxnId="{A838E43F-1D85-4DFB-B636-3C281BBC6E77}">
      <dgm:prSet/>
      <dgm:spPr/>
      <dgm:t>
        <a:bodyPr/>
        <a:lstStyle/>
        <a:p>
          <a:pPr algn="just"/>
          <a:endParaRPr lang="es-CO"/>
        </a:p>
      </dgm:t>
    </dgm:pt>
    <dgm:pt modelId="{3A73DD69-F5F5-40B4-B79A-B8C11E686855}">
      <dgm:prSet phldrT="[Texto]" custT="1"/>
      <dgm:spPr/>
      <dgm:t>
        <a:bodyPr/>
        <a:lstStyle/>
        <a:p>
          <a:pPr algn="just"/>
          <a:r>
            <a:rPr kumimoji="0" lang="es-ES" sz="1400" b="0" i="0" u="none" strike="noStrike" cap="none" normalizeH="0" baseline="0" dirty="0" smtClean="0">
              <a:ln/>
              <a:effectLst/>
              <a:latin typeface="Century Gothic" pitchFamily="34" charset="0"/>
              <a:ea typeface="Times New Roman" pitchFamily="18" charset="0"/>
              <a:cs typeface="Arial" pitchFamily="34" charset="0"/>
            </a:rPr>
            <a:t>En la utilización de pintura electrostática, los productos deben disponer de una perforación de mínimo 10mm de diámetro.</a:t>
          </a:r>
          <a:endParaRPr lang="es-CO" sz="1400" dirty="0"/>
        </a:p>
      </dgm:t>
    </dgm:pt>
    <dgm:pt modelId="{EF9CB240-5D32-4483-8B2A-8749F1F206A8}" type="parTrans" cxnId="{421A0D9F-A621-41BD-A3E7-2246B93CB324}">
      <dgm:prSet/>
      <dgm:spPr/>
      <dgm:t>
        <a:bodyPr/>
        <a:lstStyle/>
        <a:p>
          <a:pPr algn="just"/>
          <a:endParaRPr lang="es-CO"/>
        </a:p>
      </dgm:t>
    </dgm:pt>
    <dgm:pt modelId="{EC6A9025-0E86-4202-B22C-1C47C0384EE0}" type="sibTrans" cxnId="{421A0D9F-A621-41BD-A3E7-2246B93CB324}">
      <dgm:prSet/>
      <dgm:spPr/>
      <dgm:t>
        <a:bodyPr/>
        <a:lstStyle/>
        <a:p>
          <a:pPr algn="just"/>
          <a:endParaRPr lang="es-CO"/>
        </a:p>
      </dgm:t>
    </dgm:pt>
    <dgm:pt modelId="{85DAEDDE-1E81-4244-A56A-F49CB1333845}" type="pres">
      <dgm:prSet presAssocID="{3BB6EB3A-B155-47DD-8697-9328B817E7B1}" presName="linear" presStyleCnt="0">
        <dgm:presLayoutVars>
          <dgm:animLvl val="lvl"/>
          <dgm:resizeHandles val="exact"/>
        </dgm:presLayoutVars>
      </dgm:prSet>
      <dgm:spPr/>
      <dgm:t>
        <a:bodyPr/>
        <a:lstStyle/>
        <a:p>
          <a:endParaRPr lang="es-CO"/>
        </a:p>
      </dgm:t>
    </dgm:pt>
    <dgm:pt modelId="{4F7D39B5-322B-41AE-815F-B36B1CB6F7A3}" type="pres">
      <dgm:prSet presAssocID="{0B9E3E93-51C8-46F4-8462-12C652C36F5B}" presName="parentText" presStyleLbl="node1" presStyleIdx="0" presStyleCnt="6">
        <dgm:presLayoutVars>
          <dgm:chMax val="0"/>
          <dgm:bulletEnabled val="1"/>
        </dgm:presLayoutVars>
      </dgm:prSet>
      <dgm:spPr/>
      <dgm:t>
        <a:bodyPr/>
        <a:lstStyle/>
        <a:p>
          <a:endParaRPr lang="es-CO"/>
        </a:p>
      </dgm:t>
    </dgm:pt>
    <dgm:pt modelId="{AC9C650A-D08B-42F4-9741-BEFB0486C3CB}" type="pres">
      <dgm:prSet presAssocID="{2C659716-E385-4B46-9ABE-F249809117D4}" presName="spacer" presStyleCnt="0"/>
      <dgm:spPr/>
    </dgm:pt>
    <dgm:pt modelId="{6AF5DBD6-4022-43D1-87C2-A603A5674EFD}" type="pres">
      <dgm:prSet presAssocID="{282B508C-73D5-4F6F-96ED-AF28D49CFD72}" presName="parentText" presStyleLbl="node1" presStyleIdx="1" presStyleCnt="6">
        <dgm:presLayoutVars>
          <dgm:chMax val="0"/>
          <dgm:bulletEnabled val="1"/>
        </dgm:presLayoutVars>
      </dgm:prSet>
      <dgm:spPr/>
      <dgm:t>
        <a:bodyPr/>
        <a:lstStyle/>
        <a:p>
          <a:endParaRPr lang="es-CO"/>
        </a:p>
      </dgm:t>
    </dgm:pt>
    <dgm:pt modelId="{5653B209-65D9-441C-BCEB-83C6A16A910F}" type="pres">
      <dgm:prSet presAssocID="{7B78750C-1F60-40A9-A8F2-08E4332DE9F3}" presName="spacer" presStyleCnt="0"/>
      <dgm:spPr/>
    </dgm:pt>
    <dgm:pt modelId="{D1F2E5EE-76A8-4B56-A102-7060156EA931}" type="pres">
      <dgm:prSet presAssocID="{8E24F55D-5D66-4899-B992-4F760DF0F7A3}" presName="parentText" presStyleLbl="node1" presStyleIdx="2" presStyleCnt="6">
        <dgm:presLayoutVars>
          <dgm:chMax val="0"/>
          <dgm:bulletEnabled val="1"/>
        </dgm:presLayoutVars>
      </dgm:prSet>
      <dgm:spPr/>
      <dgm:t>
        <a:bodyPr/>
        <a:lstStyle/>
        <a:p>
          <a:endParaRPr lang="es-CO"/>
        </a:p>
      </dgm:t>
    </dgm:pt>
    <dgm:pt modelId="{9EF3194C-D41E-4E3D-9C4E-89677BD0B57E}" type="pres">
      <dgm:prSet presAssocID="{FDF81BEF-80C6-476E-B7BA-BCA2E8A19433}" presName="spacer" presStyleCnt="0"/>
      <dgm:spPr/>
    </dgm:pt>
    <dgm:pt modelId="{C5F57C0D-FAA5-4F69-83AB-34326E119A05}" type="pres">
      <dgm:prSet presAssocID="{62FE4FFC-F3B3-4115-820D-76A7AFF76D07}" presName="parentText" presStyleLbl="node1" presStyleIdx="3" presStyleCnt="6">
        <dgm:presLayoutVars>
          <dgm:chMax val="0"/>
          <dgm:bulletEnabled val="1"/>
        </dgm:presLayoutVars>
      </dgm:prSet>
      <dgm:spPr/>
      <dgm:t>
        <a:bodyPr/>
        <a:lstStyle/>
        <a:p>
          <a:endParaRPr lang="es-CO"/>
        </a:p>
      </dgm:t>
    </dgm:pt>
    <dgm:pt modelId="{513F466A-4657-4644-92D2-4147F78278FB}" type="pres">
      <dgm:prSet presAssocID="{C066F61F-97E4-4FFD-A7F3-9B2F75326366}" presName="spacer" presStyleCnt="0"/>
      <dgm:spPr/>
    </dgm:pt>
    <dgm:pt modelId="{399B0CBB-1C2B-4E38-BE7E-78E39771C5C4}" type="pres">
      <dgm:prSet presAssocID="{94B32BD7-876B-45DA-9F7D-96147068303E}" presName="parentText" presStyleLbl="node1" presStyleIdx="4" presStyleCnt="6">
        <dgm:presLayoutVars>
          <dgm:chMax val="0"/>
          <dgm:bulletEnabled val="1"/>
        </dgm:presLayoutVars>
      </dgm:prSet>
      <dgm:spPr/>
      <dgm:t>
        <a:bodyPr/>
        <a:lstStyle/>
        <a:p>
          <a:endParaRPr lang="es-CO"/>
        </a:p>
      </dgm:t>
    </dgm:pt>
    <dgm:pt modelId="{CD79D705-1764-4513-9720-908DD7E28EDD}" type="pres">
      <dgm:prSet presAssocID="{647B034A-0C23-4AC9-B3C1-BF242786C486}" presName="spacer" presStyleCnt="0"/>
      <dgm:spPr/>
    </dgm:pt>
    <dgm:pt modelId="{D2DD5630-BFAD-409E-A563-DEDD89CBE85F}" type="pres">
      <dgm:prSet presAssocID="{3A73DD69-F5F5-40B4-B79A-B8C11E686855}" presName="parentText" presStyleLbl="node1" presStyleIdx="5" presStyleCnt="6">
        <dgm:presLayoutVars>
          <dgm:chMax val="0"/>
          <dgm:bulletEnabled val="1"/>
        </dgm:presLayoutVars>
      </dgm:prSet>
      <dgm:spPr/>
      <dgm:t>
        <a:bodyPr/>
        <a:lstStyle/>
        <a:p>
          <a:endParaRPr lang="es-CO"/>
        </a:p>
      </dgm:t>
    </dgm:pt>
  </dgm:ptLst>
  <dgm:cxnLst>
    <dgm:cxn modelId="{CE1A47CD-2755-4EDE-B4C9-D7652D875E69}" type="presOf" srcId="{0B9E3E93-51C8-46F4-8462-12C652C36F5B}" destId="{4F7D39B5-322B-41AE-815F-B36B1CB6F7A3}" srcOrd="0" destOrd="0" presId="urn:microsoft.com/office/officeart/2005/8/layout/vList2"/>
    <dgm:cxn modelId="{F086120A-E42C-4F31-9470-B93860DBC6CD}" type="presOf" srcId="{3A73DD69-F5F5-40B4-B79A-B8C11E686855}" destId="{D2DD5630-BFAD-409E-A563-DEDD89CBE85F}" srcOrd="0" destOrd="0" presId="urn:microsoft.com/office/officeart/2005/8/layout/vList2"/>
    <dgm:cxn modelId="{421A0D9F-A621-41BD-A3E7-2246B93CB324}" srcId="{3BB6EB3A-B155-47DD-8697-9328B817E7B1}" destId="{3A73DD69-F5F5-40B4-B79A-B8C11E686855}" srcOrd="5" destOrd="0" parTransId="{EF9CB240-5D32-4483-8B2A-8749F1F206A8}" sibTransId="{EC6A9025-0E86-4202-B22C-1C47C0384EE0}"/>
    <dgm:cxn modelId="{A838E43F-1D85-4DFB-B636-3C281BBC6E77}" srcId="{3BB6EB3A-B155-47DD-8697-9328B817E7B1}" destId="{94B32BD7-876B-45DA-9F7D-96147068303E}" srcOrd="4" destOrd="0" parTransId="{A7E77152-450E-415D-B056-94592F7460E0}" sibTransId="{647B034A-0C23-4AC9-B3C1-BF242786C486}"/>
    <dgm:cxn modelId="{C73B3737-ECE3-43B1-8648-C48C9FAF3E75}" srcId="{3BB6EB3A-B155-47DD-8697-9328B817E7B1}" destId="{0B9E3E93-51C8-46F4-8462-12C652C36F5B}" srcOrd="0" destOrd="0" parTransId="{B406ABF0-ED9F-473F-B12D-2EDA25C64AFB}" sibTransId="{2C659716-E385-4B46-9ABE-F249809117D4}"/>
    <dgm:cxn modelId="{09BCD6A9-FCA7-4C92-8A46-C684008F0B53}" type="presOf" srcId="{282B508C-73D5-4F6F-96ED-AF28D49CFD72}" destId="{6AF5DBD6-4022-43D1-87C2-A603A5674EFD}" srcOrd="0" destOrd="0" presId="urn:microsoft.com/office/officeart/2005/8/layout/vList2"/>
    <dgm:cxn modelId="{AC00ABE9-879E-4DC8-8433-1F228AE039A6}" type="presOf" srcId="{94B32BD7-876B-45DA-9F7D-96147068303E}" destId="{399B0CBB-1C2B-4E38-BE7E-78E39771C5C4}" srcOrd="0" destOrd="0" presId="urn:microsoft.com/office/officeart/2005/8/layout/vList2"/>
    <dgm:cxn modelId="{A0ADF449-0AB8-4A97-B1A3-043D9CF7A076}" srcId="{3BB6EB3A-B155-47DD-8697-9328B817E7B1}" destId="{282B508C-73D5-4F6F-96ED-AF28D49CFD72}" srcOrd="1" destOrd="0" parTransId="{04114CAD-931F-4DE8-89A3-585D7BCFFBD5}" sibTransId="{7B78750C-1F60-40A9-A8F2-08E4332DE9F3}"/>
    <dgm:cxn modelId="{CB12CD69-7C05-4B47-A86E-AEFD11863884}" type="presOf" srcId="{62FE4FFC-F3B3-4115-820D-76A7AFF76D07}" destId="{C5F57C0D-FAA5-4F69-83AB-34326E119A05}" srcOrd="0" destOrd="0" presId="urn:microsoft.com/office/officeart/2005/8/layout/vList2"/>
    <dgm:cxn modelId="{B84882C1-553E-4875-AD33-7748D7ABEABC}" srcId="{3BB6EB3A-B155-47DD-8697-9328B817E7B1}" destId="{62FE4FFC-F3B3-4115-820D-76A7AFF76D07}" srcOrd="3" destOrd="0" parTransId="{AC16532D-7739-49D2-AE16-E7D036E565F0}" sibTransId="{C066F61F-97E4-4FFD-A7F3-9B2F75326366}"/>
    <dgm:cxn modelId="{D627961A-BBAE-49BD-AC3E-439FA682DCB4}" srcId="{3BB6EB3A-B155-47DD-8697-9328B817E7B1}" destId="{8E24F55D-5D66-4899-B992-4F760DF0F7A3}" srcOrd="2" destOrd="0" parTransId="{AB112F00-163D-4A46-85DA-A58D539B6B2E}" sibTransId="{FDF81BEF-80C6-476E-B7BA-BCA2E8A19433}"/>
    <dgm:cxn modelId="{100A7382-5B74-4C38-993C-EF5E3B8115D5}" type="presOf" srcId="{8E24F55D-5D66-4899-B992-4F760DF0F7A3}" destId="{D1F2E5EE-76A8-4B56-A102-7060156EA931}" srcOrd="0" destOrd="0" presId="urn:microsoft.com/office/officeart/2005/8/layout/vList2"/>
    <dgm:cxn modelId="{8A6AE826-44C0-4EB6-911E-9F957FB37C07}" type="presOf" srcId="{3BB6EB3A-B155-47DD-8697-9328B817E7B1}" destId="{85DAEDDE-1E81-4244-A56A-F49CB1333845}" srcOrd="0" destOrd="0" presId="urn:microsoft.com/office/officeart/2005/8/layout/vList2"/>
    <dgm:cxn modelId="{ADE03604-39C3-4757-9ABC-B6C23488360C}" type="presParOf" srcId="{85DAEDDE-1E81-4244-A56A-F49CB1333845}" destId="{4F7D39B5-322B-41AE-815F-B36B1CB6F7A3}" srcOrd="0" destOrd="0" presId="urn:microsoft.com/office/officeart/2005/8/layout/vList2"/>
    <dgm:cxn modelId="{75EF5EEA-D26D-446F-A20A-7F2AFE13EA40}" type="presParOf" srcId="{85DAEDDE-1E81-4244-A56A-F49CB1333845}" destId="{AC9C650A-D08B-42F4-9741-BEFB0486C3CB}" srcOrd="1" destOrd="0" presId="urn:microsoft.com/office/officeart/2005/8/layout/vList2"/>
    <dgm:cxn modelId="{BD9D820B-66E2-46A6-A431-E266A82CC822}" type="presParOf" srcId="{85DAEDDE-1E81-4244-A56A-F49CB1333845}" destId="{6AF5DBD6-4022-43D1-87C2-A603A5674EFD}" srcOrd="2" destOrd="0" presId="urn:microsoft.com/office/officeart/2005/8/layout/vList2"/>
    <dgm:cxn modelId="{F995FE5D-2E62-4A32-935B-91E8D2435CEF}" type="presParOf" srcId="{85DAEDDE-1E81-4244-A56A-F49CB1333845}" destId="{5653B209-65D9-441C-BCEB-83C6A16A910F}" srcOrd="3" destOrd="0" presId="urn:microsoft.com/office/officeart/2005/8/layout/vList2"/>
    <dgm:cxn modelId="{89C9C53B-BC03-46C8-B1E4-978A37E0D2B3}" type="presParOf" srcId="{85DAEDDE-1E81-4244-A56A-F49CB1333845}" destId="{D1F2E5EE-76A8-4B56-A102-7060156EA931}" srcOrd="4" destOrd="0" presId="urn:microsoft.com/office/officeart/2005/8/layout/vList2"/>
    <dgm:cxn modelId="{433CA9F0-4A90-43EA-AC2D-5755F804E794}" type="presParOf" srcId="{85DAEDDE-1E81-4244-A56A-F49CB1333845}" destId="{9EF3194C-D41E-4E3D-9C4E-89677BD0B57E}" srcOrd="5" destOrd="0" presId="urn:microsoft.com/office/officeart/2005/8/layout/vList2"/>
    <dgm:cxn modelId="{13063485-A76A-4DF2-B181-41369BC2C419}" type="presParOf" srcId="{85DAEDDE-1E81-4244-A56A-F49CB1333845}" destId="{C5F57C0D-FAA5-4F69-83AB-34326E119A05}" srcOrd="6" destOrd="0" presId="urn:microsoft.com/office/officeart/2005/8/layout/vList2"/>
    <dgm:cxn modelId="{380BB1F0-8EC2-42AA-9C10-B7393AD00F51}" type="presParOf" srcId="{85DAEDDE-1E81-4244-A56A-F49CB1333845}" destId="{513F466A-4657-4644-92D2-4147F78278FB}" srcOrd="7" destOrd="0" presId="urn:microsoft.com/office/officeart/2005/8/layout/vList2"/>
    <dgm:cxn modelId="{85070B67-0EF1-4070-9B51-B7133C60B405}" type="presParOf" srcId="{85DAEDDE-1E81-4244-A56A-F49CB1333845}" destId="{399B0CBB-1C2B-4E38-BE7E-78E39771C5C4}" srcOrd="8" destOrd="0" presId="urn:microsoft.com/office/officeart/2005/8/layout/vList2"/>
    <dgm:cxn modelId="{1611E184-F894-45A1-A71F-002556CC552F}" type="presParOf" srcId="{85DAEDDE-1E81-4244-A56A-F49CB1333845}" destId="{CD79D705-1764-4513-9720-908DD7E28EDD}" srcOrd="9" destOrd="0" presId="urn:microsoft.com/office/officeart/2005/8/layout/vList2"/>
    <dgm:cxn modelId="{3687FC00-4863-4788-9F74-D5B5495EE8D0}" type="presParOf" srcId="{85DAEDDE-1E81-4244-A56A-F49CB1333845}" destId="{D2DD5630-BFAD-409E-A563-DEDD89CBE85F}" srcOrd="10"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A963F16C-3AEF-4E50-9789-44AA90660A3C}"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027E8826-4507-49D7-9231-232E7E26B367}">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Manejar la menor cantidad posible de códigos de producto terminado.</a:t>
          </a:r>
          <a:endParaRPr lang="es-CO" sz="1600" dirty="0"/>
        </a:p>
      </dgm:t>
    </dgm:pt>
    <dgm:pt modelId="{6ADEAB8F-31A3-4675-A80B-E71DBF1F57D5}" type="parTrans" cxnId="{A0C3AD23-6669-46DC-BA2F-EC39355E50BD}">
      <dgm:prSet/>
      <dgm:spPr/>
      <dgm:t>
        <a:bodyPr/>
        <a:lstStyle/>
        <a:p>
          <a:pPr algn="just"/>
          <a:endParaRPr lang="es-CO"/>
        </a:p>
      </dgm:t>
    </dgm:pt>
    <dgm:pt modelId="{9F98E200-74FF-43BF-9675-F0775F938007}" type="sibTrans" cxnId="{A0C3AD23-6669-46DC-BA2F-EC39355E50BD}">
      <dgm:prSet/>
      <dgm:spPr/>
      <dgm:t>
        <a:bodyPr/>
        <a:lstStyle/>
        <a:p>
          <a:pPr algn="just"/>
          <a:endParaRPr lang="es-CO"/>
        </a:p>
      </dgm:t>
    </dgm:pt>
    <dgm:pt modelId="{9000FAE2-C37D-44F0-82E3-958FBCAC3A86}">
      <dgm:prSet phldrT="[Texto]" custT="1"/>
      <dgm:spPr/>
      <dgm:t>
        <a:bodyPr/>
        <a:lstStyle/>
        <a:p>
          <a:pPr algn="just"/>
          <a:r>
            <a:rPr kumimoji="0" lang="es-ES" sz="1800" b="0" i="0" u="none" strike="noStrike" cap="none" normalizeH="0" baseline="0" dirty="0" smtClean="0">
              <a:ln/>
              <a:effectLst/>
              <a:latin typeface="Century Gothic" pitchFamily="34" charset="0"/>
              <a:ea typeface="Times New Roman" pitchFamily="18" charset="0"/>
              <a:cs typeface="Arial" pitchFamily="34" charset="0"/>
            </a:rPr>
            <a:t>Los sub-ensambles deben ser de fácil manipulación.</a:t>
          </a:r>
          <a:endParaRPr lang="es-CO" sz="1800" dirty="0"/>
        </a:p>
      </dgm:t>
    </dgm:pt>
    <dgm:pt modelId="{1A8BA91A-85D3-4320-9D88-D3EC79666A1F}" type="parTrans" cxnId="{3DC8EFC9-CB54-4D53-86BC-9C191D2880D9}">
      <dgm:prSet/>
      <dgm:spPr/>
      <dgm:t>
        <a:bodyPr/>
        <a:lstStyle/>
        <a:p>
          <a:pPr algn="just"/>
          <a:endParaRPr lang="es-CO"/>
        </a:p>
      </dgm:t>
    </dgm:pt>
    <dgm:pt modelId="{ED68B5AF-2B22-433F-8B7D-4E3D30BAC6D9}" type="sibTrans" cxnId="{3DC8EFC9-CB54-4D53-86BC-9C191D2880D9}">
      <dgm:prSet/>
      <dgm:spPr/>
      <dgm:t>
        <a:bodyPr/>
        <a:lstStyle/>
        <a:p>
          <a:pPr algn="just"/>
          <a:endParaRPr lang="es-CO"/>
        </a:p>
      </dgm:t>
    </dgm:pt>
    <dgm:pt modelId="{3FA7E139-633C-4245-8092-C6AA67EEE21F}">
      <dgm:prSet phldrT="[Texto]" custT="1"/>
      <dgm:spPr/>
      <dgm:t>
        <a:bodyPr/>
        <a:lstStyle/>
        <a:p>
          <a:pPr algn="just"/>
          <a:r>
            <a:rPr kumimoji="0" lang="es-ES" sz="1600" b="0" i="0" u="none" strike="noStrike" cap="none" normalizeH="0" baseline="0" dirty="0" smtClean="0">
              <a:ln/>
              <a:effectLst/>
              <a:latin typeface="Century Gothic" pitchFamily="34" charset="0"/>
              <a:ea typeface="Times New Roman" pitchFamily="18" charset="0"/>
              <a:cs typeface="Arial" pitchFamily="34" charset="0"/>
            </a:rPr>
            <a:t>Posibilidad de reasignación de componentes según los modelos, o en lo posible, independientemente de ellos.</a:t>
          </a:r>
          <a:endParaRPr lang="es-CO" sz="1600" dirty="0"/>
        </a:p>
      </dgm:t>
    </dgm:pt>
    <dgm:pt modelId="{5D1C61A5-FCE3-4ADD-9F07-D258D5B187EC}" type="parTrans" cxnId="{1034F320-60F0-4F44-B340-DF282882DA55}">
      <dgm:prSet/>
      <dgm:spPr/>
      <dgm:t>
        <a:bodyPr/>
        <a:lstStyle/>
        <a:p>
          <a:pPr algn="just"/>
          <a:endParaRPr lang="es-CO"/>
        </a:p>
      </dgm:t>
    </dgm:pt>
    <dgm:pt modelId="{43879A02-BB2F-4C80-B3D6-EBC0A7BB4CB7}" type="sibTrans" cxnId="{1034F320-60F0-4F44-B340-DF282882DA55}">
      <dgm:prSet/>
      <dgm:spPr/>
      <dgm:t>
        <a:bodyPr/>
        <a:lstStyle/>
        <a:p>
          <a:pPr algn="just"/>
          <a:endParaRPr lang="es-CO"/>
        </a:p>
      </dgm:t>
    </dgm:pt>
    <dgm:pt modelId="{09467BA9-80D4-4A94-B5C5-546A8C6BF244}">
      <dgm:prSet phldrT="[Texto]" custT="1"/>
      <dgm:spPr/>
      <dgm:t>
        <a:bodyPr/>
        <a:lstStyle/>
        <a:p>
          <a:pPr algn="just"/>
          <a:r>
            <a:rPr kumimoji="0" lang="es-ES" sz="1800" b="0" i="0" u="none" strike="noStrike" cap="none" normalizeH="0" baseline="0" dirty="0" smtClean="0">
              <a:ln/>
              <a:effectLst/>
              <a:latin typeface="Century Gothic" pitchFamily="34" charset="0"/>
              <a:ea typeface="Times New Roman" pitchFamily="18" charset="0"/>
              <a:cs typeface="Arial" pitchFamily="34" charset="0"/>
            </a:rPr>
            <a:t>Componentes fáciles de almacenar.</a:t>
          </a:r>
          <a:endParaRPr lang="es-CO" sz="1800" dirty="0"/>
        </a:p>
      </dgm:t>
    </dgm:pt>
    <dgm:pt modelId="{D25B1FA9-A4DA-467B-8D07-99125A153F69}" type="parTrans" cxnId="{8A014210-D7FF-49B3-AE91-6D3D5B05D654}">
      <dgm:prSet/>
      <dgm:spPr/>
      <dgm:t>
        <a:bodyPr/>
        <a:lstStyle/>
        <a:p>
          <a:pPr algn="just"/>
          <a:endParaRPr lang="es-CO"/>
        </a:p>
      </dgm:t>
    </dgm:pt>
    <dgm:pt modelId="{58822A6C-C9D8-444B-B36E-74C17B70D885}" type="sibTrans" cxnId="{8A014210-D7FF-49B3-AE91-6D3D5B05D654}">
      <dgm:prSet/>
      <dgm:spPr/>
      <dgm:t>
        <a:bodyPr/>
        <a:lstStyle/>
        <a:p>
          <a:pPr algn="just"/>
          <a:endParaRPr lang="es-CO"/>
        </a:p>
      </dgm:t>
    </dgm:pt>
    <dgm:pt modelId="{F74F4DF5-577C-41D6-B95F-A3788899F4C4}">
      <dgm:prSet phldrT="[Texto]" custT="1"/>
      <dgm:spPr/>
      <dgm:t>
        <a:bodyPr/>
        <a:lstStyle/>
        <a:p>
          <a:pPr algn="just"/>
          <a:r>
            <a:rPr kumimoji="0" lang="es-ES" sz="1800" b="0" i="0" u="none" strike="noStrike" cap="none" normalizeH="0" baseline="0" dirty="0" smtClean="0">
              <a:ln/>
              <a:effectLst/>
              <a:latin typeface="Century Gothic" pitchFamily="34" charset="0"/>
              <a:ea typeface="Times New Roman" pitchFamily="18" charset="0"/>
              <a:cs typeface="Arial" pitchFamily="34" charset="0"/>
            </a:rPr>
            <a:t>Dimensiones generales y peso para el empaque.</a:t>
          </a:r>
          <a:endParaRPr lang="es-CO" sz="1800" dirty="0"/>
        </a:p>
      </dgm:t>
    </dgm:pt>
    <dgm:pt modelId="{B6DA3AFB-C61E-4274-BB42-88FD9BFFE996}" type="parTrans" cxnId="{1608F0F2-9705-44A2-985D-9EDC65773E3C}">
      <dgm:prSet/>
      <dgm:spPr/>
      <dgm:t>
        <a:bodyPr/>
        <a:lstStyle/>
        <a:p>
          <a:pPr algn="just"/>
          <a:endParaRPr lang="es-CO"/>
        </a:p>
      </dgm:t>
    </dgm:pt>
    <dgm:pt modelId="{DD4D91F2-754A-4C18-AB3C-DDFC1641AAE4}" type="sibTrans" cxnId="{1608F0F2-9705-44A2-985D-9EDC65773E3C}">
      <dgm:prSet/>
      <dgm:spPr/>
      <dgm:t>
        <a:bodyPr/>
        <a:lstStyle/>
        <a:p>
          <a:pPr algn="just"/>
          <a:endParaRPr lang="es-CO"/>
        </a:p>
      </dgm:t>
    </dgm:pt>
    <dgm:pt modelId="{A0F59D53-74BE-4C08-A949-47F4867A2DA2}" type="pres">
      <dgm:prSet presAssocID="{A963F16C-3AEF-4E50-9789-44AA90660A3C}" presName="linear" presStyleCnt="0">
        <dgm:presLayoutVars>
          <dgm:animLvl val="lvl"/>
          <dgm:resizeHandles val="exact"/>
        </dgm:presLayoutVars>
      </dgm:prSet>
      <dgm:spPr/>
      <dgm:t>
        <a:bodyPr/>
        <a:lstStyle/>
        <a:p>
          <a:endParaRPr lang="es-CO"/>
        </a:p>
      </dgm:t>
    </dgm:pt>
    <dgm:pt modelId="{438406C2-B9DA-4246-AC8D-071A6CDE3BD5}" type="pres">
      <dgm:prSet presAssocID="{027E8826-4507-49D7-9231-232E7E26B367}" presName="parentText" presStyleLbl="node1" presStyleIdx="0" presStyleCnt="5" custLinFactNeighborX="962">
        <dgm:presLayoutVars>
          <dgm:chMax val="0"/>
          <dgm:bulletEnabled val="1"/>
        </dgm:presLayoutVars>
      </dgm:prSet>
      <dgm:spPr/>
      <dgm:t>
        <a:bodyPr/>
        <a:lstStyle/>
        <a:p>
          <a:endParaRPr lang="es-CO"/>
        </a:p>
      </dgm:t>
    </dgm:pt>
    <dgm:pt modelId="{8203C6F8-528F-4D16-A881-724CD6324F6E}" type="pres">
      <dgm:prSet presAssocID="{9F98E200-74FF-43BF-9675-F0775F938007}" presName="spacer" presStyleCnt="0"/>
      <dgm:spPr/>
    </dgm:pt>
    <dgm:pt modelId="{555B4F09-EE3F-4CBC-A121-D1E68B4E89C9}" type="pres">
      <dgm:prSet presAssocID="{9000FAE2-C37D-44F0-82E3-958FBCAC3A86}" presName="parentText" presStyleLbl="node1" presStyleIdx="1" presStyleCnt="5">
        <dgm:presLayoutVars>
          <dgm:chMax val="0"/>
          <dgm:bulletEnabled val="1"/>
        </dgm:presLayoutVars>
      </dgm:prSet>
      <dgm:spPr/>
      <dgm:t>
        <a:bodyPr/>
        <a:lstStyle/>
        <a:p>
          <a:endParaRPr lang="es-CO"/>
        </a:p>
      </dgm:t>
    </dgm:pt>
    <dgm:pt modelId="{4AF67886-6311-45B4-BD09-DFDA5742F847}" type="pres">
      <dgm:prSet presAssocID="{ED68B5AF-2B22-433F-8B7D-4E3D30BAC6D9}" presName="spacer" presStyleCnt="0"/>
      <dgm:spPr/>
    </dgm:pt>
    <dgm:pt modelId="{EC64E3EA-CAAA-4501-91D0-12331749ED60}" type="pres">
      <dgm:prSet presAssocID="{3FA7E139-633C-4245-8092-C6AA67EEE21F}" presName="parentText" presStyleLbl="node1" presStyleIdx="2" presStyleCnt="5">
        <dgm:presLayoutVars>
          <dgm:chMax val="0"/>
          <dgm:bulletEnabled val="1"/>
        </dgm:presLayoutVars>
      </dgm:prSet>
      <dgm:spPr/>
      <dgm:t>
        <a:bodyPr/>
        <a:lstStyle/>
        <a:p>
          <a:endParaRPr lang="es-CO"/>
        </a:p>
      </dgm:t>
    </dgm:pt>
    <dgm:pt modelId="{E62A4E68-A783-4B3C-BE31-DD87888396D8}" type="pres">
      <dgm:prSet presAssocID="{43879A02-BB2F-4C80-B3D6-EBC0A7BB4CB7}" presName="spacer" presStyleCnt="0"/>
      <dgm:spPr/>
    </dgm:pt>
    <dgm:pt modelId="{6F7E6B72-BBDA-4E75-85B0-307E86508509}" type="pres">
      <dgm:prSet presAssocID="{09467BA9-80D4-4A94-B5C5-546A8C6BF244}" presName="parentText" presStyleLbl="node1" presStyleIdx="3" presStyleCnt="5">
        <dgm:presLayoutVars>
          <dgm:chMax val="0"/>
          <dgm:bulletEnabled val="1"/>
        </dgm:presLayoutVars>
      </dgm:prSet>
      <dgm:spPr/>
      <dgm:t>
        <a:bodyPr/>
        <a:lstStyle/>
        <a:p>
          <a:endParaRPr lang="es-CO"/>
        </a:p>
      </dgm:t>
    </dgm:pt>
    <dgm:pt modelId="{8FC8E90B-5833-4A6B-A83C-DC929309E70B}" type="pres">
      <dgm:prSet presAssocID="{58822A6C-C9D8-444B-B36E-74C17B70D885}" presName="spacer" presStyleCnt="0"/>
      <dgm:spPr/>
    </dgm:pt>
    <dgm:pt modelId="{59D9E9A6-1581-4805-8845-10C1EC769979}" type="pres">
      <dgm:prSet presAssocID="{F74F4DF5-577C-41D6-B95F-A3788899F4C4}" presName="parentText" presStyleLbl="node1" presStyleIdx="4" presStyleCnt="5">
        <dgm:presLayoutVars>
          <dgm:chMax val="0"/>
          <dgm:bulletEnabled val="1"/>
        </dgm:presLayoutVars>
      </dgm:prSet>
      <dgm:spPr/>
      <dgm:t>
        <a:bodyPr/>
        <a:lstStyle/>
        <a:p>
          <a:endParaRPr lang="es-CO"/>
        </a:p>
      </dgm:t>
    </dgm:pt>
  </dgm:ptLst>
  <dgm:cxnLst>
    <dgm:cxn modelId="{0103F87C-745E-434A-B5A9-48E8F96EB7A4}" type="presOf" srcId="{09467BA9-80D4-4A94-B5C5-546A8C6BF244}" destId="{6F7E6B72-BBDA-4E75-85B0-307E86508509}" srcOrd="0" destOrd="0" presId="urn:microsoft.com/office/officeart/2005/8/layout/vList2"/>
    <dgm:cxn modelId="{346E59D9-152C-4444-9DCB-579AD0A1E3F0}" type="presOf" srcId="{9000FAE2-C37D-44F0-82E3-958FBCAC3A86}" destId="{555B4F09-EE3F-4CBC-A121-D1E68B4E89C9}" srcOrd="0" destOrd="0" presId="urn:microsoft.com/office/officeart/2005/8/layout/vList2"/>
    <dgm:cxn modelId="{A0C3AD23-6669-46DC-BA2F-EC39355E50BD}" srcId="{A963F16C-3AEF-4E50-9789-44AA90660A3C}" destId="{027E8826-4507-49D7-9231-232E7E26B367}" srcOrd="0" destOrd="0" parTransId="{6ADEAB8F-31A3-4675-A80B-E71DBF1F57D5}" sibTransId="{9F98E200-74FF-43BF-9675-F0775F938007}"/>
    <dgm:cxn modelId="{1034F320-60F0-4F44-B340-DF282882DA55}" srcId="{A963F16C-3AEF-4E50-9789-44AA90660A3C}" destId="{3FA7E139-633C-4245-8092-C6AA67EEE21F}" srcOrd="2" destOrd="0" parTransId="{5D1C61A5-FCE3-4ADD-9F07-D258D5B187EC}" sibTransId="{43879A02-BB2F-4C80-B3D6-EBC0A7BB4CB7}"/>
    <dgm:cxn modelId="{E1170819-1A9B-46DE-8B98-F59804D29B66}" type="presOf" srcId="{3FA7E139-633C-4245-8092-C6AA67EEE21F}" destId="{EC64E3EA-CAAA-4501-91D0-12331749ED60}" srcOrd="0" destOrd="0" presId="urn:microsoft.com/office/officeart/2005/8/layout/vList2"/>
    <dgm:cxn modelId="{EFFFD9DF-0DD9-4AE2-B9B5-1085B843CC4A}" type="presOf" srcId="{F74F4DF5-577C-41D6-B95F-A3788899F4C4}" destId="{59D9E9A6-1581-4805-8845-10C1EC769979}" srcOrd="0" destOrd="0" presId="urn:microsoft.com/office/officeart/2005/8/layout/vList2"/>
    <dgm:cxn modelId="{165C4EAE-72A3-49CB-AAAF-9C45C72D6B12}" type="presOf" srcId="{027E8826-4507-49D7-9231-232E7E26B367}" destId="{438406C2-B9DA-4246-AC8D-071A6CDE3BD5}" srcOrd="0" destOrd="0" presId="urn:microsoft.com/office/officeart/2005/8/layout/vList2"/>
    <dgm:cxn modelId="{8A014210-D7FF-49B3-AE91-6D3D5B05D654}" srcId="{A963F16C-3AEF-4E50-9789-44AA90660A3C}" destId="{09467BA9-80D4-4A94-B5C5-546A8C6BF244}" srcOrd="3" destOrd="0" parTransId="{D25B1FA9-A4DA-467B-8D07-99125A153F69}" sibTransId="{58822A6C-C9D8-444B-B36E-74C17B70D885}"/>
    <dgm:cxn modelId="{3DC8EFC9-CB54-4D53-86BC-9C191D2880D9}" srcId="{A963F16C-3AEF-4E50-9789-44AA90660A3C}" destId="{9000FAE2-C37D-44F0-82E3-958FBCAC3A86}" srcOrd="1" destOrd="0" parTransId="{1A8BA91A-85D3-4320-9D88-D3EC79666A1F}" sibTransId="{ED68B5AF-2B22-433F-8B7D-4E3D30BAC6D9}"/>
    <dgm:cxn modelId="{1608F0F2-9705-44A2-985D-9EDC65773E3C}" srcId="{A963F16C-3AEF-4E50-9789-44AA90660A3C}" destId="{F74F4DF5-577C-41D6-B95F-A3788899F4C4}" srcOrd="4" destOrd="0" parTransId="{B6DA3AFB-C61E-4274-BB42-88FD9BFFE996}" sibTransId="{DD4D91F2-754A-4C18-AB3C-DDFC1641AAE4}"/>
    <dgm:cxn modelId="{829466A2-3499-4F39-97A4-1477F5473B2C}" type="presOf" srcId="{A963F16C-3AEF-4E50-9789-44AA90660A3C}" destId="{A0F59D53-74BE-4C08-A949-47F4867A2DA2}" srcOrd="0" destOrd="0" presId="urn:microsoft.com/office/officeart/2005/8/layout/vList2"/>
    <dgm:cxn modelId="{0004E41D-FB10-45B2-B504-6A967FF6F4C3}" type="presParOf" srcId="{A0F59D53-74BE-4C08-A949-47F4867A2DA2}" destId="{438406C2-B9DA-4246-AC8D-071A6CDE3BD5}" srcOrd="0" destOrd="0" presId="urn:microsoft.com/office/officeart/2005/8/layout/vList2"/>
    <dgm:cxn modelId="{C485EB56-7E04-48B6-B0BD-DC0C7CF7F093}" type="presParOf" srcId="{A0F59D53-74BE-4C08-A949-47F4867A2DA2}" destId="{8203C6F8-528F-4D16-A881-724CD6324F6E}" srcOrd="1" destOrd="0" presId="urn:microsoft.com/office/officeart/2005/8/layout/vList2"/>
    <dgm:cxn modelId="{2E5ABD7D-D848-4F1A-B80A-01BA7E3822C3}" type="presParOf" srcId="{A0F59D53-74BE-4C08-A949-47F4867A2DA2}" destId="{555B4F09-EE3F-4CBC-A121-D1E68B4E89C9}" srcOrd="2" destOrd="0" presId="urn:microsoft.com/office/officeart/2005/8/layout/vList2"/>
    <dgm:cxn modelId="{81267F10-3BEC-49E5-8C28-E3352416C132}" type="presParOf" srcId="{A0F59D53-74BE-4C08-A949-47F4867A2DA2}" destId="{4AF67886-6311-45B4-BD09-DFDA5742F847}" srcOrd="3" destOrd="0" presId="urn:microsoft.com/office/officeart/2005/8/layout/vList2"/>
    <dgm:cxn modelId="{B043A038-8BDE-4735-9537-F31CC5D36F36}" type="presParOf" srcId="{A0F59D53-74BE-4C08-A949-47F4867A2DA2}" destId="{EC64E3EA-CAAA-4501-91D0-12331749ED60}" srcOrd="4" destOrd="0" presId="urn:microsoft.com/office/officeart/2005/8/layout/vList2"/>
    <dgm:cxn modelId="{03CE9A53-8CAD-45C1-9DF1-59141D649B0C}" type="presParOf" srcId="{A0F59D53-74BE-4C08-A949-47F4867A2DA2}" destId="{E62A4E68-A783-4B3C-BE31-DD87888396D8}" srcOrd="5" destOrd="0" presId="urn:microsoft.com/office/officeart/2005/8/layout/vList2"/>
    <dgm:cxn modelId="{89C111D5-3FB7-4DD5-82F1-078CC38BC937}" type="presParOf" srcId="{A0F59D53-74BE-4C08-A949-47F4867A2DA2}" destId="{6F7E6B72-BBDA-4E75-85B0-307E86508509}" srcOrd="6" destOrd="0" presId="urn:microsoft.com/office/officeart/2005/8/layout/vList2"/>
    <dgm:cxn modelId="{060E8BAF-409A-4164-8645-712FBBF7D2D3}" type="presParOf" srcId="{A0F59D53-74BE-4C08-A949-47F4867A2DA2}" destId="{8FC8E90B-5833-4A6B-A83C-DC929309E70B}" srcOrd="7" destOrd="0" presId="urn:microsoft.com/office/officeart/2005/8/layout/vList2"/>
    <dgm:cxn modelId="{56814331-41FB-4927-AB9C-8B43FEC14328}" type="presParOf" srcId="{A0F59D53-74BE-4C08-A949-47F4867A2DA2}" destId="{59D9E9A6-1581-4805-8845-10C1EC769979}" srcOrd="8" destOrd="0" presId="urn:microsoft.com/office/officeart/2005/8/layout/vList2"/>
  </dgm:cxnLst>
  <dgm:bg/>
  <dgm:whole/>
</dgm:dataModel>
</file>

<file path=ppt/diagrams/data7.xml><?xml version="1.0" encoding="utf-8"?>
<dgm:dataModel xmlns:dgm="http://schemas.openxmlformats.org/drawingml/2006/diagram" xmlns:a="http://schemas.openxmlformats.org/drawingml/2006/main">
  <dgm:ptLst>
    <dgm:pt modelId="{137F9F9D-978E-45C3-AD45-E5E1A9AA577D}"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7BDCA21E-36F9-44F7-ABB5-DADA84567585}">
      <dgm:prSet phldrT="[Texto]" custT="1"/>
      <dgm:spPr/>
      <dgm:t>
        <a:bodyPr/>
        <a:lstStyle/>
        <a:p>
          <a:r>
            <a:rPr kumimoji="0" lang="es-ES" sz="1400" b="0" i="0" u="none" strike="noStrike" cap="none" normalizeH="0" baseline="0" dirty="0" smtClean="0">
              <a:ln/>
              <a:effectLst/>
              <a:latin typeface="Century Gothic" pitchFamily="34" charset="0"/>
              <a:ea typeface="Times New Roman" pitchFamily="18" charset="0"/>
              <a:cs typeface="Arial" pitchFamily="34" charset="0"/>
            </a:rPr>
            <a:t>Componentes que pueden ser sub-ensamblados entes de la entrega a instalaciones.</a:t>
          </a:r>
          <a:endParaRPr lang="es-CO" sz="1400" dirty="0"/>
        </a:p>
      </dgm:t>
    </dgm:pt>
    <dgm:pt modelId="{304847B9-838C-4F5A-B0F9-9B86DAA6E0F5}" type="parTrans" cxnId="{3FAE60BD-337F-4092-9DA6-70F06808AD6B}">
      <dgm:prSet/>
      <dgm:spPr/>
      <dgm:t>
        <a:bodyPr/>
        <a:lstStyle/>
        <a:p>
          <a:endParaRPr lang="es-CO"/>
        </a:p>
      </dgm:t>
    </dgm:pt>
    <dgm:pt modelId="{D8B6C47C-8CC2-4926-9FDF-1CD59ACA654F}" type="sibTrans" cxnId="{3FAE60BD-337F-4092-9DA6-70F06808AD6B}">
      <dgm:prSet/>
      <dgm:spPr/>
      <dgm:t>
        <a:bodyPr/>
        <a:lstStyle/>
        <a:p>
          <a:endParaRPr lang="es-CO"/>
        </a:p>
      </dgm:t>
    </dgm:pt>
    <dgm:pt modelId="{5828BF68-BE5F-4DDC-9D70-71D7EDA52D87}">
      <dgm:prSet phldrT="[Texto]" custT="1"/>
      <dgm:spPr/>
      <dgm:t>
        <a:bodyPr/>
        <a:lstStyle/>
        <a:p>
          <a:r>
            <a:rPr kumimoji="0" lang="es-ES" sz="1400" b="0" i="0" u="none" strike="noStrike" cap="none" normalizeH="0" baseline="0" dirty="0" smtClean="0">
              <a:ln/>
              <a:effectLst/>
              <a:latin typeface="Century Gothic" pitchFamily="34" charset="0"/>
              <a:ea typeface="Times New Roman" pitchFamily="18" charset="0"/>
              <a:cs typeface="Arial" pitchFamily="34" charset="0"/>
            </a:rPr>
            <a:t>Componentes que pueden ser sub-ensamblados entes de la entrega a instalaciones.</a:t>
          </a:r>
          <a:endParaRPr lang="es-CO" sz="1400" dirty="0"/>
        </a:p>
      </dgm:t>
    </dgm:pt>
    <dgm:pt modelId="{E048E357-1891-4C70-885D-D79436304C9D}" type="parTrans" cxnId="{353D7CBE-266D-4D47-B0FA-D8639ED682AA}">
      <dgm:prSet/>
      <dgm:spPr/>
      <dgm:t>
        <a:bodyPr/>
        <a:lstStyle/>
        <a:p>
          <a:endParaRPr lang="es-CO"/>
        </a:p>
      </dgm:t>
    </dgm:pt>
    <dgm:pt modelId="{D63C3500-A0EC-4E98-8A72-4148C0860D03}" type="sibTrans" cxnId="{353D7CBE-266D-4D47-B0FA-D8639ED682AA}">
      <dgm:prSet/>
      <dgm:spPr/>
      <dgm:t>
        <a:bodyPr/>
        <a:lstStyle/>
        <a:p>
          <a:endParaRPr lang="es-CO"/>
        </a:p>
      </dgm:t>
    </dgm:pt>
    <dgm:pt modelId="{F1F0850B-17F3-4F9D-B3F5-82DA1D340D63}">
      <dgm:prSet phldrT="[Texto]" custT="1"/>
      <dgm:spPr/>
      <dgm:t>
        <a:bodyPr/>
        <a:lstStyle/>
        <a:p>
          <a:r>
            <a:rPr kumimoji="0" lang="es-ES" sz="1800" b="0" i="0" u="none" strike="noStrike" cap="none" normalizeH="0" baseline="0" dirty="0" smtClean="0">
              <a:ln/>
              <a:effectLst/>
              <a:latin typeface="Century Gothic" pitchFamily="34" charset="0"/>
              <a:ea typeface="Times New Roman" pitchFamily="18" charset="0"/>
              <a:cs typeface="Arial" pitchFamily="34" charset="0"/>
            </a:rPr>
            <a:t>Los componentes no deben llevar uniones pernadas.</a:t>
          </a:r>
          <a:endParaRPr lang="es-CO" sz="1800" dirty="0"/>
        </a:p>
      </dgm:t>
    </dgm:pt>
    <dgm:pt modelId="{BFE70C34-5696-481E-BAA3-1105DF4F3017}" type="parTrans" cxnId="{636AE6F5-9492-4684-B843-5DC41211239E}">
      <dgm:prSet/>
      <dgm:spPr/>
      <dgm:t>
        <a:bodyPr/>
        <a:lstStyle/>
        <a:p>
          <a:endParaRPr lang="es-CO"/>
        </a:p>
      </dgm:t>
    </dgm:pt>
    <dgm:pt modelId="{2C171F7A-D90C-4C8F-B2FB-723D9F36CB7B}" type="sibTrans" cxnId="{636AE6F5-9492-4684-B843-5DC41211239E}">
      <dgm:prSet/>
      <dgm:spPr/>
      <dgm:t>
        <a:bodyPr/>
        <a:lstStyle/>
        <a:p>
          <a:endParaRPr lang="es-CO"/>
        </a:p>
      </dgm:t>
    </dgm:pt>
    <dgm:pt modelId="{D24022FE-2A50-4157-A672-CC8FD81E4FDB}">
      <dgm:prSet phldrT="[Texto]" custT="1"/>
      <dgm:spPr/>
      <dgm:t>
        <a:bodyPr/>
        <a:lstStyle/>
        <a:p>
          <a:r>
            <a:rPr kumimoji="0" lang="es-ES" sz="1600" b="0" i="0" u="none" strike="noStrike" cap="none" normalizeH="0" baseline="0" dirty="0" smtClean="0">
              <a:ln/>
              <a:effectLst/>
              <a:latin typeface="Century Gothic" pitchFamily="34" charset="0"/>
              <a:ea typeface="Times New Roman" pitchFamily="18" charset="0"/>
              <a:cs typeface="Arial" pitchFamily="34" charset="0"/>
            </a:rPr>
            <a:t>Eliminar aristas vivas que puedan atentar contra el usuario.</a:t>
          </a:r>
          <a:endParaRPr lang="es-CO" sz="1600" dirty="0"/>
        </a:p>
      </dgm:t>
    </dgm:pt>
    <dgm:pt modelId="{8FD170B6-C858-42AF-BADD-150338747A54}" type="parTrans" cxnId="{944F6CA1-3958-4134-88E5-45D2B74B3D78}">
      <dgm:prSet/>
      <dgm:spPr/>
      <dgm:t>
        <a:bodyPr/>
        <a:lstStyle/>
        <a:p>
          <a:endParaRPr lang="es-CO"/>
        </a:p>
      </dgm:t>
    </dgm:pt>
    <dgm:pt modelId="{961686AB-1008-4B93-A6A2-C04A8CC1873C}" type="sibTrans" cxnId="{944F6CA1-3958-4134-88E5-45D2B74B3D78}">
      <dgm:prSet/>
      <dgm:spPr/>
      <dgm:t>
        <a:bodyPr/>
        <a:lstStyle/>
        <a:p>
          <a:endParaRPr lang="es-CO"/>
        </a:p>
      </dgm:t>
    </dgm:pt>
    <dgm:pt modelId="{B4CC1F5A-E53E-4764-88E9-7BCF54C66ADD}">
      <dgm:prSet phldrT="[Texto]" custT="1"/>
      <dgm:spPr/>
      <dgm:t>
        <a:bodyPr/>
        <a:lstStyle/>
        <a:p>
          <a:r>
            <a:rPr kumimoji="0" lang="es-ES" sz="1600" b="0" i="0" u="none" strike="noStrike" cap="none" normalizeH="0" baseline="0" dirty="0" smtClean="0">
              <a:ln/>
              <a:effectLst/>
              <a:latin typeface="Century Gothic" pitchFamily="34" charset="0"/>
              <a:ea typeface="Times New Roman" pitchFamily="18" charset="0"/>
              <a:cs typeface="Arial" pitchFamily="34" charset="0"/>
            </a:rPr>
            <a:t>Poder hacer fáciles reajustes en las medidas de la cama de rodillos o en el ensamble de referencias según sea necesario.</a:t>
          </a:r>
          <a:endParaRPr lang="es-CO" sz="1600" dirty="0"/>
        </a:p>
      </dgm:t>
    </dgm:pt>
    <dgm:pt modelId="{79E60E32-B78C-4F49-87A7-90917544C6CC}" type="parTrans" cxnId="{2C10A038-3780-40D8-8B74-758A81BE92C1}">
      <dgm:prSet/>
      <dgm:spPr/>
      <dgm:t>
        <a:bodyPr/>
        <a:lstStyle/>
        <a:p>
          <a:endParaRPr lang="es-CO"/>
        </a:p>
      </dgm:t>
    </dgm:pt>
    <dgm:pt modelId="{B474F739-3D06-4CCF-BD5D-6DE45599670A}" type="sibTrans" cxnId="{2C10A038-3780-40D8-8B74-758A81BE92C1}">
      <dgm:prSet/>
      <dgm:spPr/>
      <dgm:t>
        <a:bodyPr/>
        <a:lstStyle/>
        <a:p>
          <a:endParaRPr lang="es-CO"/>
        </a:p>
      </dgm:t>
    </dgm:pt>
    <dgm:pt modelId="{43127150-197B-40E6-9C37-E748CFD7C9A8}" type="pres">
      <dgm:prSet presAssocID="{137F9F9D-978E-45C3-AD45-E5E1A9AA577D}" presName="linear" presStyleCnt="0">
        <dgm:presLayoutVars>
          <dgm:animLvl val="lvl"/>
          <dgm:resizeHandles val="exact"/>
        </dgm:presLayoutVars>
      </dgm:prSet>
      <dgm:spPr/>
      <dgm:t>
        <a:bodyPr/>
        <a:lstStyle/>
        <a:p>
          <a:endParaRPr lang="es-CO"/>
        </a:p>
      </dgm:t>
    </dgm:pt>
    <dgm:pt modelId="{259BBBE5-35CE-4E54-AFDE-31D0430D50D5}" type="pres">
      <dgm:prSet presAssocID="{7BDCA21E-36F9-44F7-ABB5-DADA84567585}" presName="parentText" presStyleLbl="node1" presStyleIdx="0" presStyleCnt="5">
        <dgm:presLayoutVars>
          <dgm:chMax val="0"/>
          <dgm:bulletEnabled val="1"/>
        </dgm:presLayoutVars>
      </dgm:prSet>
      <dgm:spPr/>
      <dgm:t>
        <a:bodyPr/>
        <a:lstStyle/>
        <a:p>
          <a:endParaRPr lang="es-CO"/>
        </a:p>
      </dgm:t>
    </dgm:pt>
    <dgm:pt modelId="{B27BCDFB-8955-45A2-8564-75B944B0BB02}" type="pres">
      <dgm:prSet presAssocID="{D8B6C47C-8CC2-4926-9FDF-1CD59ACA654F}" presName="spacer" presStyleCnt="0"/>
      <dgm:spPr/>
    </dgm:pt>
    <dgm:pt modelId="{0F7DEE48-D0DC-4B38-BDC5-4BB777A340C8}" type="pres">
      <dgm:prSet presAssocID="{5828BF68-BE5F-4DDC-9D70-71D7EDA52D87}" presName="parentText" presStyleLbl="node1" presStyleIdx="1" presStyleCnt="5">
        <dgm:presLayoutVars>
          <dgm:chMax val="0"/>
          <dgm:bulletEnabled val="1"/>
        </dgm:presLayoutVars>
      </dgm:prSet>
      <dgm:spPr/>
      <dgm:t>
        <a:bodyPr/>
        <a:lstStyle/>
        <a:p>
          <a:endParaRPr lang="es-CO"/>
        </a:p>
      </dgm:t>
    </dgm:pt>
    <dgm:pt modelId="{0A52EF73-9EDF-4541-A8EE-D51B1961F15F}" type="pres">
      <dgm:prSet presAssocID="{D63C3500-A0EC-4E98-8A72-4148C0860D03}" presName="spacer" presStyleCnt="0"/>
      <dgm:spPr/>
    </dgm:pt>
    <dgm:pt modelId="{F0C2045B-B6E6-4FC4-8E41-9387B22511E9}" type="pres">
      <dgm:prSet presAssocID="{F1F0850B-17F3-4F9D-B3F5-82DA1D340D63}" presName="parentText" presStyleLbl="node1" presStyleIdx="2" presStyleCnt="5">
        <dgm:presLayoutVars>
          <dgm:chMax val="0"/>
          <dgm:bulletEnabled val="1"/>
        </dgm:presLayoutVars>
      </dgm:prSet>
      <dgm:spPr/>
      <dgm:t>
        <a:bodyPr/>
        <a:lstStyle/>
        <a:p>
          <a:endParaRPr lang="es-CO"/>
        </a:p>
      </dgm:t>
    </dgm:pt>
    <dgm:pt modelId="{ABC74E99-2B49-4F47-81D8-79F0B37C281F}" type="pres">
      <dgm:prSet presAssocID="{2C171F7A-D90C-4C8F-B2FB-723D9F36CB7B}" presName="spacer" presStyleCnt="0"/>
      <dgm:spPr/>
    </dgm:pt>
    <dgm:pt modelId="{FF500FF8-CBE4-46E6-AC9A-29F86B6523A9}" type="pres">
      <dgm:prSet presAssocID="{D24022FE-2A50-4157-A672-CC8FD81E4FDB}" presName="parentText" presStyleLbl="node1" presStyleIdx="3" presStyleCnt="5">
        <dgm:presLayoutVars>
          <dgm:chMax val="0"/>
          <dgm:bulletEnabled val="1"/>
        </dgm:presLayoutVars>
      </dgm:prSet>
      <dgm:spPr/>
      <dgm:t>
        <a:bodyPr/>
        <a:lstStyle/>
        <a:p>
          <a:endParaRPr lang="es-CO"/>
        </a:p>
      </dgm:t>
    </dgm:pt>
    <dgm:pt modelId="{FA856DEB-67D4-4CBE-A7D4-9F87420DCE40}" type="pres">
      <dgm:prSet presAssocID="{961686AB-1008-4B93-A6A2-C04A8CC1873C}" presName="spacer" presStyleCnt="0"/>
      <dgm:spPr/>
    </dgm:pt>
    <dgm:pt modelId="{163617BD-BDD8-4BF9-9EF3-2A8E6E32E0C9}" type="pres">
      <dgm:prSet presAssocID="{B4CC1F5A-E53E-4764-88E9-7BCF54C66ADD}" presName="parentText" presStyleLbl="node1" presStyleIdx="4" presStyleCnt="5">
        <dgm:presLayoutVars>
          <dgm:chMax val="0"/>
          <dgm:bulletEnabled val="1"/>
        </dgm:presLayoutVars>
      </dgm:prSet>
      <dgm:spPr/>
      <dgm:t>
        <a:bodyPr/>
        <a:lstStyle/>
        <a:p>
          <a:endParaRPr lang="es-CO"/>
        </a:p>
      </dgm:t>
    </dgm:pt>
  </dgm:ptLst>
  <dgm:cxnLst>
    <dgm:cxn modelId="{BCE7F502-74B6-48AD-AE14-2F0375785540}" type="presOf" srcId="{5828BF68-BE5F-4DDC-9D70-71D7EDA52D87}" destId="{0F7DEE48-D0DC-4B38-BDC5-4BB777A340C8}" srcOrd="0" destOrd="0" presId="urn:microsoft.com/office/officeart/2005/8/layout/vList2"/>
    <dgm:cxn modelId="{7B9DA400-D209-4C9E-9E6E-76BFA9CE02C8}" type="presOf" srcId="{B4CC1F5A-E53E-4764-88E9-7BCF54C66ADD}" destId="{163617BD-BDD8-4BF9-9EF3-2A8E6E32E0C9}" srcOrd="0" destOrd="0" presId="urn:microsoft.com/office/officeart/2005/8/layout/vList2"/>
    <dgm:cxn modelId="{2C10A038-3780-40D8-8B74-758A81BE92C1}" srcId="{137F9F9D-978E-45C3-AD45-E5E1A9AA577D}" destId="{B4CC1F5A-E53E-4764-88E9-7BCF54C66ADD}" srcOrd="4" destOrd="0" parTransId="{79E60E32-B78C-4F49-87A7-90917544C6CC}" sibTransId="{B474F739-3D06-4CCF-BD5D-6DE45599670A}"/>
    <dgm:cxn modelId="{636AE6F5-9492-4684-B843-5DC41211239E}" srcId="{137F9F9D-978E-45C3-AD45-E5E1A9AA577D}" destId="{F1F0850B-17F3-4F9D-B3F5-82DA1D340D63}" srcOrd="2" destOrd="0" parTransId="{BFE70C34-5696-481E-BAA3-1105DF4F3017}" sibTransId="{2C171F7A-D90C-4C8F-B2FB-723D9F36CB7B}"/>
    <dgm:cxn modelId="{A5BB55AC-D143-46BE-B201-B40CA2E43FC1}" type="presOf" srcId="{137F9F9D-978E-45C3-AD45-E5E1A9AA577D}" destId="{43127150-197B-40E6-9C37-E748CFD7C9A8}" srcOrd="0" destOrd="0" presId="urn:microsoft.com/office/officeart/2005/8/layout/vList2"/>
    <dgm:cxn modelId="{353D7CBE-266D-4D47-B0FA-D8639ED682AA}" srcId="{137F9F9D-978E-45C3-AD45-E5E1A9AA577D}" destId="{5828BF68-BE5F-4DDC-9D70-71D7EDA52D87}" srcOrd="1" destOrd="0" parTransId="{E048E357-1891-4C70-885D-D79436304C9D}" sibTransId="{D63C3500-A0EC-4E98-8A72-4148C0860D03}"/>
    <dgm:cxn modelId="{639E57D5-C512-429E-8DB0-9C9DA65D1E2D}" type="presOf" srcId="{D24022FE-2A50-4157-A672-CC8FD81E4FDB}" destId="{FF500FF8-CBE4-46E6-AC9A-29F86B6523A9}" srcOrd="0" destOrd="0" presId="urn:microsoft.com/office/officeart/2005/8/layout/vList2"/>
    <dgm:cxn modelId="{948D2E57-875D-4224-AF52-933C5F2F3D32}" type="presOf" srcId="{7BDCA21E-36F9-44F7-ABB5-DADA84567585}" destId="{259BBBE5-35CE-4E54-AFDE-31D0430D50D5}" srcOrd="0" destOrd="0" presId="urn:microsoft.com/office/officeart/2005/8/layout/vList2"/>
    <dgm:cxn modelId="{944F6CA1-3958-4134-88E5-45D2B74B3D78}" srcId="{137F9F9D-978E-45C3-AD45-E5E1A9AA577D}" destId="{D24022FE-2A50-4157-A672-CC8FD81E4FDB}" srcOrd="3" destOrd="0" parTransId="{8FD170B6-C858-42AF-BADD-150338747A54}" sibTransId="{961686AB-1008-4B93-A6A2-C04A8CC1873C}"/>
    <dgm:cxn modelId="{549ED5C4-6EB4-4FFF-B356-301C8BB6A3D3}" type="presOf" srcId="{F1F0850B-17F3-4F9D-B3F5-82DA1D340D63}" destId="{F0C2045B-B6E6-4FC4-8E41-9387B22511E9}" srcOrd="0" destOrd="0" presId="urn:microsoft.com/office/officeart/2005/8/layout/vList2"/>
    <dgm:cxn modelId="{3FAE60BD-337F-4092-9DA6-70F06808AD6B}" srcId="{137F9F9D-978E-45C3-AD45-E5E1A9AA577D}" destId="{7BDCA21E-36F9-44F7-ABB5-DADA84567585}" srcOrd="0" destOrd="0" parTransId="{304847B9-838C-4F5A-B0F9-9B86DAA6E0F5}" sibTransId="{D8B6C47C-8CC2-4926-9FDF-1CD59ACA654F}"/>
    <dgm:cxn modelId="{8D4119F4-CB15-4181-A088-33B8D329BBEA}" type="presParOf" srcId="{43127150-197B-40E6-9C37-E748CFD7C9A8}" destId="{259BBBE5-35CE-4E54-AFDE-31D0430D50D5}" srcOrd="0" destOrd="0" presId="urn:microsoft.com/office/officeart/2005/8/layout/vList2"/>
    <dgm:cxn modelId="{CC2B9B0C-6ECA-490C-AF05-7128FBA7E3C3}" type="presParOf" srcId="{43127150-197B-40E6-9C37-E748CFD7C9A8}" destId="{B27BCDFB-8955-45A2-8564-75B944B0BB02}" srcOrd="1" destOrd="0" presId="urn:microsoft.com/office/officeart/2005/8/layout/vList2"/>
    <dgm:cxn modelId="{EA03A5DB-0014-4850-B277-1BE8C9ABA168}" type="presParOf" srcId="{43127150-197B-40E6-9C37-E748CFD7C9A8}" destId="{0F7DEE48-D0DC-4B38-BDC5-4BB777A340C8}" srcOrd="2" destOrd="0" presId="urn:microsoft.com/office/officeart/2005/8/layout/vList2"/>
    <dgm:cxn modelId="{BA8D0CB5-062E-44FA-BCB9-267DD8A4A3C3}" type="presParOf" srcId="{43127150-197B-40E6-9C37-E748CFD7C9A8}" destId="{0A52EF73-9EDF-4541-A8EE-D51B1961F15F}" srcOrd="3" destOrd="0" presId="urn:microsoft.com/office/officeart/2005/8/layout/vList2"/>
    <dgm:cxn modelId="{03A2474D-F359-4566-858D-0CC85951D28F}" type="presParOf" srcId="{43127150-197B-40E6-9C37-E748CFD7C9A8}" destId="{F0C2045B-B6E6-4FC4-8E41-9387B22511E9}" srcOrd="4" destOrd="0" presId="urn:microsoft.com/office/officeart/2005/8/layout/vList2"/>
    <dgm:cxn modelId="{7FE92092-99A4-4FE6-8C21-AB65E9935E53}" type="presParOf" srcId="{43127150-197B-40E6-9C37-E748CFD7C9A8}" destId="{ABC74E99-2B49-4F47-81D8-79F0B37C281F}" srcOrd="5" destOrd="0" presId="urn:microsoft.com/office/officeart/2005/8/layout/vList2"/>
    <dgm:cxn modelId="{7C34E5C5-8539-4F8B-B72B-359F1F097EFD}" type="presParOf" srcId="{43127150-197B-40E6-9C37-E748CFD7C9A8}" destId="{FF500FF8-CBE4-46E6-AC9A-29F86B6523A9}" srcOrd="6" destOrd="0" presId="urn:microsoft.com/office/officeart/2005/8/layout/vList2"/>
    <dgm:cxn modelId="{81EC4AD5-FEA3-4D19-A0E9-43E7B6552C1D}" type="presParOf" srcId="{43127150-197B-40E6-9C37-E748CFD7C9A8}" destId="{FA856DEB-67D4-4CBE-A7D4-9F87420DCE40}" srcOrd="7" destOrd="0" presId="urn:microsoft.com/office/officeart/2005/8/layout/vList2"/>
    <dgm:cxn modelId="{4C1E6E41-DC18-448E-9A06-F5B7FF6E7A7B}" type="presParOf" srcId="{43127150-197B-40E6-9C37-E748CFD7C9A8}" destId="{163617BD-BDD8-4BF9-9EF3-2A8E6E32E0C9}" srcOrd="8" destOrd="0" presId="urn:microsoft.com/office/officeart/2005/8/layout/vList2"/>
  </dgm:cxnLst>
  <dgm:bg/>
  <dgm:whole/>
</dgm:dataModel>
</file>

<file path=ppt/diagrams/data8.xml><?xml version="1.0" encoding="utf-8"?>
<dgm:dataModel xmlns:dgm="http://schemas.openxmlformats.org/drawingml/2006/diagram" xmlns:a="http://schemas.openxmlformats.org/drawingml/2006/main">
  <dgm:ptLst>
    <dgm:pt modelId="{4D3FE877-BD27-420E-8378-EF8C38EA064F}"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s-CO"/>
        </a:p>
      </dgm:t>
    </dgm:pt>
    <dgm:pt modelId="{26EE3273-41D4-409D-A1D3-4E2919B3BBA6}">
      <dgm:prSet phldrT="[Texto]"/>
      <dgm:spPr/>
      <dgm:t>
        <a:bodyPr/>
        <a:lstStyle/>
        <a:p>
          <a:r>
            <a:rPr kumimoji="0" lang="es-ES" b="0" i="0" u="none" strike="noStrike" cap="none" normalizeH="0" baseline="0" dirty="0" smtClean="0">
              <a:ln/>
              <a:effectLst/>
              <a:latin typeface="Century Gothic" pitchFamily="34" charset="0"/>
              <a:ea typeface="Times New Roman" pitchFamily="18" charset="0"/>
              <a:cs typeface="Arial" pitchFamily="34" charset="0"/>
            </a:rPr>
            <a:t>Disminuir el movimiento debido al mal ensamble.</a:t>
          </a:r>
          <a:endParaRPr lang="es-CO" dirty="0"/>
        </a:p>
      </dgm:t>
    </dgm:pt>
    <dgm:pt modelId="{0A03424C-CC93-497D-9785-CB7591B2CDF8}" type="parTrans" cxnId="{F47F2587-8C15-488A-9CEC-DD892ADD0767}">
      <dgm:prSet/>
      <dgm:spPr/>
      <dgm:t>
        <a:bodyPr/>
        <a:lstStyle/>
        <a:p>
          <a:endParaRPr lang="es-CO"/>
        </a:p>
      </dgm:t>
    </dgm:pt>
    <dgm:pt modelId="{A81B4DA0-5A34-4BEF-946E-DC41ED14AB1C}" type="sibTrans" cxnId="{F47F2587-8C15-488A-9CEC-DD892ADD0767}">
      <dgm:prSet/>
      <dgm:spPr/>
      <dgm:t>
        <a:bodyPr/>
        <a:lstStyle/>
        <a:p>
          <a:endParaRPr lang="es-CO"/>
        </a:p>
      </dgm:t>
    </dgm:pt>
    <dgm:pt modelId="{C882652C-0C73-4881-BD7E-D393A04F2EE6}">
      <dgm:prSet phldrT="[Texto]"/>
      <dgm:spPr/>
      <dgm:t>
        <a:bodyPr/>
        <a:lstStyle/>
        <a:p>
          <a:r>
            <a:rPr kumimoji="0" lang="es-ES" b="0" i="0" u="none" strike="noStrike" cap="none" normalizeH="0" baseline="0" smtClean="0">
              <a:ln/>
              <a:effectLst/>
              <a:latin typeface="Century Gothic" pitchFamily="34" charset="0"/>
              <a:ea typeface="Times New Roman" pitchFamily="18" charset="0"/>
              <a:cs typeface="Arial" pitchFamily="34" charset="0"/>
            </a:rPr>
            <a:t>Diseño modular y apilable.</a:t>
          </a:r>
          <a:endParaRPr lang="es-CO" dirty="0"/>
        </a:p>
      </dgm:t>
    </dgm:pt>
    <dgm:pt modelId="{5F213137-C031-4214-81A5-5DDBC70C0444}" type="parTrans" cxnId="{214ADB19-AF96-4022-8946-70F9736724EA}">
      <dgm:prSet/>
      <dgm:spPr/>
      <dgm:t>
        <a:bodyPr/>
        <a:lstStyle/>
        <a:p>
          <a:endParaRPr lang="es-CO"/>
        </a:p>
      </dgm:t>
    </dgm:pt>
    <dgm:pt modelId="{0F514819-CB96-4157-B1AF-6DFBDFCE30FB}" type="sibTrans" cxnId="{214ADB19-AF96-4022-8946-70F9736724EA}">
      <dgm:prSet/>
      <dgm:spPr/>
      <dgm:t>
        <a:bodyPr/>
        <a:lstStyle/>
        <a:p>
          <a:endParaRPr lang="es-CO"/>
        </a:p>
      </dgm:t>
    </dgm:pt>
    <dgm:pt modelId="{F90AC8F9-DF9B-4AFB-9ED3-04A32112733E}">
      <dgm:prSet phldrT="[Texto]"/>
      <dgm:spPr/>
      <dgm:t>
        <a:bodyPr/>
        <a:lstStyle/>
        <a:p>
          <a:r>
            <a:rPr kumimoji="0" lang="es-ES" b="0" i="0" u="none" strike="noStrike" cap="none" normalizeH="0" baseline="0" smtClean="0">
              <a:ln/>
              <a:effectLst/>
              <a:latin typeface="Century Gothic" pitchFamily="34" charset="0"/>
              <a:ea typeface="Times New Roman" pitchFamily="18" charset="0"/>
              <a:cs typeface="Arial" pitchFamily="34" charset="0"/>
            </a:rPr>
            <a:t>Resistente y de alta capacidad de carga.</a:t>
          </a:r>
          <a:endParaRPr lang="es-CO" dirty="0"/>
        </a:p>
      </dgm:t>
    </dgm:pt>
    <dgm:pt modelId="{BB0E5422-C508-443B-B4D1-F7089478760B}" type="parTrans" cxnId="{87C9833D-24EF-4FB6-9256-837485A7D882}">
      <dgm:prSet/>
      <dgm:spPr/>
      <dgm:t>
        <a:bodyPr/>
        <a:lstStyle/>
        <a:p>
          <a:endParaRPr lang="es-CO"/>
        </a:p>
      </dgm:t>
    </dgm:pt>
    <dgm:pt modelId="{45E63840-3C1F-4B34-96DA-B7C41ECB6BDC}" type="sibTrans" cxnId="{87C9833D-24EF-4FB6-9256-837485A7D882}">
      <dgm:prSet/>
      <dgm:spPr/>
      <dgm:t>
        <a:bodyPr/>
        <a:lstStyle/>
        <a:p>
          <a:endParaRPr lang="es-CO"/>
        </a:p>
      </dgm:t>
    </dgm:pt>
    <dgm:pt modelId="{2830BBF8-1D6F-43E3-AC95-15D72BFB561A}" type="pres">
      <dgm:prSet presAssocID="{4D3FE877-BD27-420E-8378-EF8C38EA064F}" presName="linear" presStyleCnt="0">
        <dgm:presLayoutVars>
          <dgm:animLvl val="lvl"/>
          <dgm:resizeHandles val="exact"/>
        </dgm:presLayoutVars>
      </dgm:prSet>
      <dgm:spPr/>
      <dgm:t>
        <a:bodyPr/>
        <a:lstStyle/>
        <a:p>
          <a:endParaRPr lang="es-CO"/>
        </a:p>
      </dgm:t>
    </dgm:pt>
    <dgm:pt modelId="{A19A1541-7CA0-479A-BC9E-16191E4C2E4D}" type="pres">
      <dgm:prSet presAssocID="{26EE3273-41D4-409D-A1D3-4E2919B3BBA6}" presName="parentText" presStyleLbl="node1" presStyleIdx="0" presStyleCnt="3">
        <dgm:presLayoutVars>
          <dgm:chMax val="0"/>
          <dgm:bulletEnabled val="1"/>
        </dgm:presLayoutVars>
      </dgm:prSet>
      <dgm:spPr/>
      <dgm:t>
        <a:bodyPr/>
        <a:lstStyle/>
        <a:p>
          <a:endParaRPr lang="es-CO"/>
        </a:p>
      </dgm:t>
    </dgm:pt>
    <dgm:pt modelId="{CF69110E-6503-4DB6-9255-D63216025135}" type="pres">
      <dgm:prSet presAssocID="{A81B4DA0-5A34-4BEF-946E-DC41ED14AB1C}" presName="spacer" presStyleCnt="0"/>
      <dgm:spPr/>
    </dgm:pt>
    <dgm:pt modelId="{1947845D-00C3-4FDA-9345-9842CF410E75}" type="pres">
      <dgm:prSet presAssocID="{C882652C-0C73-4881-BD7E-D393A04F2EE6}" presName="parentText" presStyleLbl="node1" presStyleIdx="1" presStyleCnt="3">
        <dgm:presLayoutVars>
          <dgm:chMax val="0"/>
          <dgm:bulletEnabled val="1"/>
        </dgm:presLayoutVars>
      </dgm:prSet>
      <dgm:spPr/>
      <dgm:t>
        <a:bodyPr/>
        <a:lstStyle/>
        <a:p>
          <a:endParaRPr lang="es-CO"/>
        </a:p>
      </dgm:t>
    </dgm:pt>
    <dgm:pt modelId="{B7F8F118-4502-48A9-B097-93E5A77FD269}" type="pres">
      <dgm:prSet presAssocID="{0F514819-CB96-4157-B1AF-6DFBDFCE30FB}" presName="spacer" presStyleCnt="0"/>
      <dgm:spPr/>
    </dgm:pt>
    <dgm:pt modelId="{C75AE5FE-5715-474A-B125-0CB09D2EF4F5}" type="pres">
      <dgm:prSet presAssocID="{F90AC8F9-DF9B-4AFB-9ED3-04A32112733E}" presName="parentText" presStyleLbl="node1" presStyleIdx="2" presStyleCnt="3">
        <dgm:presLayoutVars>
          <dgm:chMax val="0"/>
          <dgm:bulletEnabled val="1"/>
        </dgm:presLayoutVars>
      </dgm:prSet>
      <dgm:spPr/>
      <dgm:t>
        <a:bodyPr/>
        <a:lstStyle/>
        <a:p>
          <a:endParaRPr lang="es-CO"/>
        </a:p>
      </dgm:t>
    </dgm:pt>
  </dgm:ptLst>
  <dgm:cxnLst>
    <dgm:cxn modelId="{EA4B9359-BE31-484E-9A7A-92C751A3DB47}" type="presOf" srcId="{4D3FE877-BD27-420E-8378-EF8C38EA064F}" destId="{2830BBF8-1D6F-43E3-AC95-15D72BFB561A}" srcOrd="0" destOrd="0" presId="urn:microsoft.com/office/officeart/2005/8/layout/vList2"/>
    <dgm:cxn modelId="{214ADB19-AF96-4022-8946-70F9736724EA}" srcId="{4D3FE877-BD27-420E-8378-EF8C38EA064F}" destId="{C882652C-0C73-4881-BD7E-D393A04F2EE6}" srcOrd="1" destOrd="0" parTransId="{5F213137-C031-4214-81A5-5DDBC70C0444}" sibTransId="{0F514819-CB96-4157-B1AF-6DFBDFCE30FB}"/>
    <dgm:cxn modelId="{C5A54276-C727-4AAA-A967-0DEEE07C54CF}" type="presOf" srcId="{C882652C-0C73-4881-BD7E-D393A04F2EE6}" destId="{1947845D-00C3-4FDA-9345-9842CF410E75}" srcOrd="0" destOrd="0" presId="urn:microsoft.com/office/officeart/2005/8/layout/vList2"/>
    <dgm:cxn modelId="{C3E36D86-547B-4BE8-8895-EFD6FFF95732}" type="presOf" srcId="{26EE3273-41D4-409D-A1D3-4E2919B3BBA6}" destId="{A19A1541-7CA0-479A-BC9E-16191E4C2E4D}" srcOrd="0" destOrd="0" presId="urn:microsoft.com/office/officeart/2005/8/layout/vList2"/>
    <dgm:cxn modelId="{F47F2587-8C15-488A-9CEC-DD892ADD0767}" srcId="{4D3FE877-BD27-420E-8378-EF8C38EA064F}" destId="{26EE3273-41D4-409D-A1D3-4E2919B3BBA6}" srcOrd="0" destOrd="0" parTransId="{0A03424C-CC93-497D-9785-CB7591B2CDF8}" sibTransId="{A81B4DA0-5A34-4BEF-946E-DC41ED14AB1C}"/>
    <dgm:cxn modelId="{0BB0B0A3-474D-4598-BDA9-9D53A9027A30}" type="presOf" srcId="{F90AC8F9-DF9B-4AFB-9ED3-04A32112733E}" destId="{C75AE5FE-5715-474A-B125-0CB09D2EF4F5}" srcOrd="0" destOrd="0" presId="urn:microsoft.com/office/officeart/2005/8/layout/vList2"/>
    <dgm:cxn modelId="{87C9833D-24EF-4FB6-9256-837485A7D882}" srcId="{4D3FE877-BD27-420E-8378-EF8C38EA064F}" destId="{F90AC8F9-DF9B-4AFB-9ED3-04A32112733E}" srcOrd="2" destOrd="0" parTransId="{BB0E5422-C508-443B-B4D1-F7089478760B}" sibTransId="{45E63840-3C1F-4B34-96DA-B7C41ECB6BDC}"/>
    <dgm:cxn modelId="{2AE5C04C-9EC7-4BC0-B94D-0FC15F277124}" type="presParOf" srcId="{2830BBF8-1D6F-43E3-AC95-15D72BFB561A}" destId="{A19A1541-7CA0-479A-BC9E-16191E4C2E4D}" srcOrd="0" destOrd="0" presId="urn:microsoft.com/office/officeart/2005/8/layout/vList2"/>
    <dgm:cxn modelId="{5322F7D5-5EBC-4BFE-94AB-E1F3CF26597A}" type="presParOf" srcId="{2830BBF8-1D6F-43E3-AC95-15D72BFB561A}" destId="{CF69110E-6503-4DB6-9255-D63216025135}" srcOrd="1" destOrd="0" presId="urn:microsoft.com/office/officeart/2005/8/layout/vList2"/>
    <dgm:cxn modelId="{37A42249-D156-4DF2-AF49-84AE922BA63C}" type="presParOf" srcId="{2830BBF8-1D6F-43E3-AC95-15D72BFB561A}" destId="{1947845D-00C3-4FDA-9345-9842CF410E75}" srcOrd="2" destOrd="0" presId="urn:microsoft.com/office/officeart/2005/8/layout/vList2"/>
    <dgm:cxn modelId="{1386AE8D-3EAD-4A6D-A36E-8AB943845390}" type="presParOf" srcId="{2830BBF8-1D6F-43E3-AC95-15D72BFB561A}" destId="{B7F8F118-4502-48A9-B097-93E5A77FD269}" srcOrd="3" destOrd="0" presId="urn:microsoft.com/office/officeart/2005/8/layout/vList2"/>
    <dgm:cxn modelId="{8D1AA439-C617-4621-A1F2-F47A6759DC59}" type="presParOf" srcId="{2830BBF8-1D6F-43E3-AC95-15D72BFB561A}" destId="{C75AE5FE-5715-474A-B125-0CB09D2EF4F5}" srcOrd="4" destOrd="0" presId="urn:microsoft.com/office/officeart/2005/8/layout/vList2"/>
  </dgm:cxnLst>
  <dgm:bg/>
  <dgm:whole/>
</dgm:dataModel>
</file>

<file path=ppt/diagrams/data9.xml><?xml version="1.0" encoding="utf-8"?>
<dgm:dataModel xmlns:dgm="http://schemas.openxmlformats.org/drawingml/2006/diagram" xmlns:a="http://schemas.openxmlformats.org/drawingml/2006/main">
  <dgm:ptLst>
    <dgm:pt modelId="{2711494F-FDAF-4EA2-8834-D49D10ACBCAB}" type="doc">
      <dgm:prSet loTypeId="urn:microsoft.com/office/officeart/2005/8/layout/chevron2" loCatId="list" qsTypeId="urn:microsoft.com/office/officeart/2005/8/quickstyle/3d1" qsCatId="3D" csTypeId="urn:microsoft.com/office/officeart/2005/8/colors/colorful4" csCatId="colorful" phldr="1"/>
      <dgm:spPr/>
      <dgm:t>
        <a:bodyPr/>
        <a:lstStyle/>
        <a:p>
          <a:endParaRPr lang="es-CO"/>
        </a:p>
      </dgm:t>
    </dgm:pt>
    <dgm:pt modelId="{FE13855F-1ABA-4FDB-B9AF-1795C3A92B7C}">
      <dgm:prSet phldrT="[Texto]"/>
      <dgm:spPr/>
      <dgm:t>
        <a:bodyPr/>
        <a:lstStyle/>
        <a:p>
          <a:r>
            <a:rPr lang="es-CO" dirty="0" smtClean="0"/>
            <a:t>Exploración</a:t>
          </a:r>
          <a:endParaRPr lang="es-CO" dirty="0"/>
        </a:p>
      </dgm:t>
    </dgm:pt>
    <dgm:pt modelId="{8CB33A5B-7B8D-4C70-BCF3-A4DF75B57BB0}" type="parTrans" cxnId="{03D02147-8A49-4721-A518-AB5A0275896F}">
      <dgm:prSet/>
      <dgm:spPr/>
      <dgm:t>
        <a:bodyPr/>
        <a:lstStyle/>
        <a:p>
          <a:endParaRPr lang="es-CO"/>
        </a:p>
      </dgm:t>
    </dgm:pt>
    <dgm:pt modelId="{7BF69E58-56B9-4534-9B69-94196DB14899}" type="sibTrans" cxnId="{03D02147-8A49-4721-A518-AB5A0275896F}">
      <dgm:prSet/>
      <dgm:spPr/>
      <dgm:t>
        <a:bodyPr/>
        <a:lstStyle/>
        <a:p>
          <a:endParaRPr lang="es-CO"/>
        </a:p>
      </dgm:t>
    </dgm:pt>
    <dgm:pt modelId="{144DDD72-AF7F-45CD-AE51-00243EA4AB78}">
      <dgm:prSet phldrT="[Texto]" custT="1"/>
      <dgm:spPr/>
      <dgm:t>
        <a:bodyPr/>
        <a:lstStyle/>
        <a:p>
          <a:r>
            <a:rPr lang="es-CO" sz="1600" dirty="0" smtClean="0"/>
            <a:t>Necesidades (planteamiento del problema)</a:t>
          </a:r>
          <a:endParaRPr lang="es-CO" sz="1600" dirty="0"/>
        </a:p>
      </dgm:t>
    </dgm:pt>
    <dgm:pt modelId="{AF468B4B-DAD2-4DF4-938B-716D5FE6659F}" type="parTrans" cxnId="{B4B032C7-3357-4B01-85C2-A41EF3AC86D3}">
      <dgm:prSet/>
      <dgm:spPr/>
      <dgm:t>
        <a:bodyPr/>
        <a:lstStyle/>
        <a:p>
          <a:endParaRPr lang="es-CO"/>
        </a:p>
      </dgm:t>
    </dgm:pt>
    <dgm:pt modelId="{8C1A9F06-9658-4BB4-8856-B2902DBA5B07}" type="sibTrans" cxnId="{B4B032C7-3357-4B01-85C2-A41EF3AC86D3}">
      <dgm:prSet/>
      <dgm:spPr/>
      <dgm:t>
        <a:bodyPr/>
        <a:lstStyle/>
        <a:p>
          <a:endParaRPr lang="es-CO"/>
        </a:p>
      </dgm:t>
    </dgm:pt>
    <dgm:pt modelId="{8172F45E-F854-4AD3-8AF6-FE61379F7698}">
      <dgm:prSet phldrT="[Texto]" custT="1"/>
      <dgm:spPr/>
      <dgm:t>
        <a:bodyPr/>
        <a:lstStyle/>
        <a:p>
          <a:r>
            <a:rPr lang="es-CO" sz="1600" dirty="0" smtClean="0"/>
            <a:t>Despliegue de la función de calidad</a:t>
          </a:r>
          <a:endParaRPr lang="es-CO" sz="1600" dirty="0"/>
        </a:p>
      </dgm:t>
    </dgm:pt>
    <dgm:pt modelId="{87E97B4B-D8B1-4285-AAF6-20C5D249EBD1}" type="parTrans" cxnId="{3C87895A-21EA-45F0-A6FF-AF7E73E81901}">
      <dgm:prSet/>
      <dgm:spPr/>
      <dgm:t>
        <a:bodyPr/>
        <a:lstStyle/>
        <a:p>
          <a:endParaRPr lang="es-CO"/>
        </a:p>
      </dgm:t>
    </dgm:pt>
    <dgm:pt modelId="{7C6DAFC2-5EC2-4F3B-8C1A-76831F9315EF}" type="sibTrans" cxnId="{3C87895A-21EA-45F0-A6FF-AF7E73E81901}">
      <dgm:prSet/>
      <dgm:spPr/>
      <dgm:t>
        <a:bodyPr/>
        <a:lstStyle/>
        <a:p>
          <a:endParaRPr lang="es-CO"/>
        </a:p>
      </dgm:t>
    </dgm:pt>
    <dgm:pt modelId="{9FBBA8CE-3DB7-46E5-8857-48E4B81DF285}">
      <dgm:prSet phldrT="[Texto]"/>
      <dgm:spPr/>
      <dgm:t>
        <a:bodyPr/>
        <a:lstStyle/>
        <a:p>
          <a:r>
            <a:rPr lang="es-CO" dirty="0" smtClean="0"/>
            <a:t>Generación</a:t>
          </a:r>
          <a:endParaRPr lang="es-CO" dirty="0"/>
        </a:p>
      </dgm:t>
    </dgm:pt>
    <dgm:pt modelId="{6CFADC27-6886-4A12-9046-4DA1BC102C7A}" type="parTrans" cxnId="{D875F988-8237-4116-8C3A-E24538A78944}">
      <dgm:prSet/>
      <dgm:spPr/>
      <dgm:t>
        <a:bodyPr/>
        <a:lstStyle/>
        <a:p>
          <a:endParaRPr lang="es-CO"/>
        </a:p>
      </dgm:t>
    </dgm:pt>
    <dgm:pt modelId="{AECA0F5B-D908-4873-B92A-170977639643}" type="sibTrans" cxnId="{D875F988-8237-4116-8C3A-E24538A78944}">
      <dgm:prSet/>
      <dgm:spPr/>
      <dgm:t>
        <a:bodyPr/>
        <a:lstStyle/>
        <a:p>
          <a:endParaRPr lang="es-CO"/>
        </a:p>
      </dgm:t>
    </dgm:pt>
    <dgm:pt modelId="{17024852-7B92-4A0C-998A-A435846B3135}">
      <dgm:prSet phldrT="[Texto]" custT="1"/>
      <dgm:spPr/>
      <dgm:t>
        <a:bodyPr/>
        <a:lstStyle/>
        <a:p>
          <a:r>
            <a:rPr lang="es-CO" sz="1600" dirty="0" smtClean="0"/>
            <a:t>Diseño conceptual</a:t>
          </a:r>
          <a:endParaRPr lang="es-CO" sz="1600" dirty="0"/>
        </a:p>
      </dgm:t>
    </dgm:pt>
    <dgm:pt modelId="{E20DD869-EBFA-4909-B68A-B4F4A75612CC}" type="parTrans" cxnId="{618CB0E8-5690-41FF-A426-AD95231BF8EF}">
      <dgm:prSet/>
      <dgm:spPr/>
      <dgm:t>
        <a:bodyPr/>
        <a:lstStyle/>
        <a:p>
          <a:endParaRPr lang="es-CO"/>
        </a:p>
      </dgm:t>
    </dgm:pt>
    <dgm:pt modelId="{879D1C08-744C-4CEC-8FBF-6804D38440D3}" type="sibTrans" cxnId="{618CB0E8-5690-41FF-A426-AD95231BF8EF}">
      <dgm:prSet/>
      <dgm:spPr/>
      <dgm:t>
        <a:bodyPr/>
        <a:lstStyle/>
        <a:p>
          <a:endParaRPr lang="es-CO"/>
        </a:p>
      </dgm:t>
    </dgm:pt>
    <dgm:pt modelId="{D7FC630C-B79C-4E32-9BFA-1AE24BE29A13}">
      <dgm:prSet phldrT="[Texto]" custT="1"/>
      <dgm:spPr/>
      <dgm:t>
        <a:bodyPr/>
        <a:lstStyle/>
        <a:p>
          <a:r>
            <a:rPr lang="es-CO" sz="1600" dirty="0" smtClean="0"/>
            <a:t>Análisis específicos (materiales, productividad)</a:t>
          </a:r>
          <a:endParaRPr lang="es-CO" sz="1600" dirty="0"/>
        </a:p>
      </dgm:t>
    </dgm:pt>
    <dgm:pt modelId="{C6253F51-0A44-49A4-89E7-B99B42702C7A}" type="parTrans" cxnId="{372C2BD7-F778-4356-A500-BCD10331B10A}">
      <dgm:prSet/>
      <dgm:spPr/>
      <dgm:t>
        <a:bodyPr/>
        <a:lstStyle/>
        <a:p>
          <a:endParaRPr lang="es-CO"/>
        </a:p>
      </dgm:t>
    </dgm:pt>
    <dgm:pt modelId="{BDEC79F0-76DF-44A5-842E-ADA7AC889A05}" type="sibTrans" cxnId="{372C2BD7-F778-4356-A500-BCD10331B10A}">
      <dgm:prSet/>
      <dgm:spPr/>
      <dgm:t>
        <a:bodyPr/>
        <a:lstStyle/>
        <a:p>
          <a:endParaRPr lang="es-CO"/>
        </a:p>
      </dgm:t>
    </dgm:pt>
    <dgm:pt modelId="{C512CB27-F53C-4E4C-9C74-CD8B047B61B0}">
      <dgm:prSet phldrT="[Texto]"/>
      <dgm:spPr/>
      <dgm:t>
        <a:bodyPr/>
        <a:lstStyle/>
        <a:p>
          <a:r>
            <a:rPr lang="es-CO" dirty="0" smtClean="0"/>
            <a:t>Evaluación</a:t>
          </a:r>
          <a:endParaRPr lang="es-CO" dirty="0"/>
        </a:p>
      </dgm:t>
    </dgm:pt>
    <dgm:pt modelId="{95197A66-4752-459D-83A1-CBD4B400FE8A}" type="parTrans" cxnId="{C4947D15-09B2-4649-935C-9833E3DCA09D}">
      <dgm:prSet/>
      <dgm:spPr/>
      <dgm:t>
        <a:bodyPr/>
        <a:lstStyle/>
        <a:p>
          <a:endParaRPr lang="es-CO"/>
        </a:p>
      </dgm:t>
    </dgm:pt>
    <dgm:pt modelId="{045B9E84-76AB-461E-8EA0-BA19D2B04702}" type="sibTrans" cxnId="{C4947D15-09B2-4649-935C-9833E3DCA09D}">
      <dgm:prSet/>
      <dgm:spPr/>
      <dgm:t>
        <a:bodyPr/>
        <a:lstStyle/>
        <a:p>
          <a:endParaRPr lang="es-CO"/>
        </a:p>
      </dgm:t>
    </dgm:pt>
    <dgm:pt modelId="{B51FDD4F-7564-4265-8C17-09D7598FD105}">
      <dgm:prSet phldrT="[Texto]" custT="1"/>
      <dgm:spPr/>
      <dgm:t>
        <a:bodyPr/>
        <a:lstStyle/>
        <a:p>
          <a:r>
            <a:rPr lang="es-CO" sz="1600" dirty="0" smtClean="0"/>
            <a:t>Evaluación de alternativas</a:t>
          </a:r>
          <a:endParaRPr lang="es-CO" sz="1600" dirty="0"/>
        </a:p>
      </dgm:t>
    </dgm:pt>
    <dgm:pt modelId="{928F3205-48B4-4713-943E-DCB74F4F1EB9}" type="parTrans" cxnId="{73EFB4FB-1DAF-435B-BF6F-A66C8E311228}">
      <dgm:prSet/>
      <dgm:spPr/>
      <dgm:t>
        <a:bodyPr/>
        <a:lstStyle/>
        <a:p>
          <a:endParaRPr lang="es-CO"/>
        </a:p>
      </dgm:t>
    </dgm:pt>
    <dgm:pt modelId="{BB933B9A-710F-4624-A338-AC8243BFC879}" type="sibTrans" cxnId="{73EFB4FB-1DAF-435B-BF6F-A66C8E311228}">
      <dgm:prSet/>
      <dgm:spPr/>
      <dgm:t>
        <a:bodyPr/>
        <a:lstStyle/>
        <a:p>
          <a:endParaRPr lang="es-CO"/>
        </a:p>
      </dgm:t>
    </dgm:pt>
    <dgm:pt modelId="{D31952B8-D087-4F2A-842C-A744E3DEDC18}">
      <dgm:prSet phldrT="[Texto]" custT="1"/>
      <dgm:spPr/>
      <dgm:t>
        <a:bodyPr/>
        <a:lstStyle/>
        <a:p>
          <a:r>
            <a:rPr lang="es-CO" sz="1600" dirty="0" smtClean="0"/>
            <a:t>Construcción de maquetas y prototipos</a:t>
          </a:r>
          <a:endParaRPr lang="es-CO" sz="1600" dirty="0"/>
        </a:p>
      </dgm:t>
    </dgm:pt>
    <dgm:pt modelId="{ED81D132-3275-4C9A-9ACC-C0F4879B28BA}" type="parTrans" cxnId="{729D2D84-65EB-4C11-8717-825621E2BB24}">
      <dgm:prSet/>
      <dgm:spPr/>
      <dgm:t>
        <a:bodyPr/>
        <a:lstStyle/>
        <a:p>
          <a:endParaRPr lang="es-CO"/>
        </a:p>
      </dgm:t>
    </dgm:pt>
    <dgm:pt modelId="{A70DD67D-ECCB-4CA6-B95E-F65AB26C1C1B}" type="sibTrans" cxnId="{729D2D84-65EB-4C11-8717-825621E2BB24}">
      <dgm:prSet/>
      <dgm:spPr/>
      <dgm:t>
        <a:bodyPr/>
        <a:lstStyle/>
        <a:p>
          <a:endParaRPr lang="es-CO"/>
        </a:p>
      </dgm:t>
    </dgm:pt>
    <dgm:pt modelId="{FAFAB6A7-C225-47F7-A988-E2E1D4FFE841}">
      <dgm:prSet phldrT="[Texto]"/>
      <dgm:spPr/>
      <dgm:t>
        <a:bodyPr/>
        <a:lstStyle/>
        <a:p>
          <a:r>
            <a:rPr lang="es-CO" dirty="0" smtClean="0"/>
            <a:t>Comunicación</a:t>
          </a:r>
          <a:endParaRPr lang="es-CO" dirty="0"/>
        </a:p>
      </dgm:t>
    </dgm:pt>
    <dgm:pt modelId="{6C8C6FD0-C4FE-4F85-B6C5-5066C2AD6E3F}" type="parTrans" cxnId="{8ADF62B3-CA91-4F96-A64F-40F6BB7F4599}">
      <dgm:prSet/>
      <dgm:spPr/>
      <dgm:t>
        <a:bodyPr/>
        <a:lstStyle/>
        <a:p>
          <a:endParaRPr lang="es-CO"/>
        </a:p>
      </dgm:t>
    </dgm:pt>
    <dgm:pt modelId="{7019BBEC-2503-4C62-8350-FFB20179A0E9}" type="sibTrans" cxnId="{8ADF62B3-CA91-4F96-A64F-40F6BB7F4599}">
      <dgm:prSet/>
      <dgm:spPr/>
      <dgm:t>
        <a:bodyPr/>
        <a:lstStyle/>
        <a:p>
          <a:endParaRPr lang="es-CO"/>
        </a:p>
      </dgm:t>
    </dgm:pt>
    <dgm:pt modelId="{39B23EC6-1687-4EF0-957A-FC2265C8DD6A}">
      <dgm:prSet phldrT="[Texto]" custT="1"/>
      <dgm:spPr/>
      <dgm:t>
        <a:bodyPr/>
        <a:lstStyle/>
        <a:p>
          <a:r>
            <a:rPr lang="es-CO" sz="1600" dirty="0" smtClean="0"/>
            <a:t>Definición de requerimientos (PDS)</a:t>
          </a:r>
          <a:endParaRPr lang="es-CO" sz="1600" dirty="0"/>
        </a:p>
      </dgm:t>
    </dgm:pt>
    <dgm:pt modelId="{3A8034AA-BFC3-4525-B4DD-3FE43479994C}" type="parTrans" cxnId="{9B9209CC-19D0-4031-9C5C-AC4805AA15D8}">
      <dgm:prSet/>
      <dgm:spPr/>
      <dgm:t>
        <a:bodyPr/>
        <a:lstStyle/>
        <a:p>
          <a:endParaRPr lang="es-CO"/>
        </a:p>
      </dgm:t>
    </dgm:pt>
    <dgm:pt modelId="{B7A48995-D14C-40FF-9907-E3365ECA2155}" type="sibTrans" cxnId="{9B9209CC-19D0-4031-9C5C-AC4805AA15D8}">
      <dgm:prSet/>
      <dgm:spPr/>
      <dgm:t>
        <a:bodyPr/>
        <a:lstStyle/>
        <a:p>
          <a:endParaRPr lang="es-CO"/>
        </a:p>
      </dgm:t>
    </dgm:pt>
    <dgm:pt modelId="{AA3D0E28-828C-4B30-91BE-2F919A406DB0}">
      <dgm:prSet phldrT="[Texto]" custT="1"/>
      <dgm:spPr/>
      <dgm:t>
        <a:bodyPr/>
        <a:lstStyle/>
        <a:p>
          <a:r>
            <a:rPr lang="es-CO" sz="1600" dirty="0" smtClean="0"/>
            <a:t>Generación de alternativas</a:t>
          </a:r>
          <a:endParaRPr lang="es-CO" sz="1600" dirty="0"/>
        </a:p>
      </dgm:t>
    </dgm:pt>
    <dgm:pt modelId="{C4B31B56-EDD8-4437-BCD4-FA2461D8F8EE}" type="parTrans" cxnId="{B0407E44-CD39-4B50-A0B2-9D5B8A474876}">
      <dgm:prSet/>
      <dgm:spPr/>
      <dgm:t>
        <a:bodyPr/>
        <a:lstStyle/>
        <a:p>
          <a:endParaRPr lang="es-CO"/>
        </a:p>
      </dgm:t>
    </dgm:pt>
    <dgm:pt modelId="{8DDE26B8-9A94-45CF-863F-BB93DDA0DF87}" type="sibTrans" cxnId="{B0407E44-CD39-4B50-A0B2-9D5B8A474876}">
      <dgm:prSet/>
      <dgm:spPr/>
      <dgm:t>
        <a:bodyPr/>
        <a:lstStyle/>
        <a:p>
          <a:endParaRPr lang="es-CO"/>
        </a:p>
      </dgm:t>
    </dgm:pt>
    <dgm:pt modelId="{8089B5A9-1094-43B8-BDEA-8ACE4020FAD1}">
      <dgm:prSet phldrT="[Texto]" custT="1"/>
      <dgm:spPr/>
      <dgm:t>
        <a:bodyPr/>
        <a:lstStyle/>
        <a:p>
          <a:r>
            <a:rPr lang="es-CO" sz="1600" dirty="0" smtClean="0"/>
            <a:t>Diseño de detalle</a:t>
          </a:r>
          <a:endParaRPr lang="es-CO" sz="1600" dirty="0"/>
        </a:p>
      </dgm:t>
    </dgm:pt>
    <dgm:pt modelId="{C2EC36A8-8B36-44DD-890D-867AF56BDEEA}" type="parTrans" cxnId="{507DE7A6-0125-4B6F-A61E-831506B413B3}">
      <dgm:prSet/>
      <dgm:spPr/>
      <dgm:t>
        <a:bodyPr/>
        <a:lstStyle/>
        <a:p>
          <a:endParaRPr lang="es-CO"/>
        </a:p>
      </dgm:t>
    </dgm:pt>
    <dgm:pt modelId="{C9BE29FB-73B9-428F-B6DB-0EFB9E350D07}" type="sibTrans" cxnId="{507DE7A6-0125-4B6F-A61E-831506B413B3}">
      <dgm:prSet/>
      <dgm:spPr/>
      <dgm:t>
        <a:bodyPr/>
        <a:lstStyle/>
        <a:p>
          <a:endParaRPr lang="es-CO"/>
        </a:p>
      </dgm:t>
    </dgm:pt>
    <dgm:pt modelId="{E7F281E6-05DD-45A1-931C-18C40129BE65}">
      <dgm:prSet phldrT="[Texto]" custT="1"/>
      <dgm:spPr/>
      <dgm:t>
        <a:bodyPr/>
        <a:lstStyle/>
        <a:p>
          <a:r>
            <a:rPr lang="es-CO" sz="1600" dirty="0" smtClean="0"/>
            <a:t>Pruebas y ensayos</a:t>
          </a:r>
          <a:endParaRPr lang="es-CO" sz="1600" dirty="0"/>
        </a:p>
      </dgm:t>
    </dgm:pt>
    <dgm:pt modelId="{3CA72E3A-A750-4EB3-883E-258F0E167869}" type="parTrans" cxnId="{05CC7666-BA1D-4DC7-99B3-F83A4D37782C}">
      <dgm:prSet/>
      <dgm:spPr/>
      <dgm:t>
        <a:bodyPr/>
        <a:lstStyle/>
        <a:p>
          <a:endParaRPr lang="es-CO"/>
        </a:p>
      </dgm:t>
    </dgm:pt>
    <dgm:pt modelId="{438728CC-3CC1-4216-9850-9AEEEC62D92B}" type="sibTrans" cxnId="{05CC7666-BA1D-4DC7-99B3-F83A4D37782C}">
      <dgm:prSet/>
      <dgm:spPr/>
      <dgm:t>
        <a:bodyPr/>
        <a:lstStyle/>
        <a:p>
          <a:endParaRPr lang="es-CO"/>
        </a:p>
      </dgm:t>
    </dgm:pt>
    <dgm:pt modelId="{DFDD6F59-9C88-468E-A825-36444E079190}">
      <dgm:prSet phldrT="[Texto]" custT="1"/>
      <dgm:spPr/>
      <dgm:t>
        <a:bodyPr/>
        <a:lstStyle/>
        <a:p>
          <a:r>
            <a:rPr lang="es-CO" sz="1600" dirty="0" smtClean="0"/>
            <a:t>Documentación del proceso</a:t>
          </a:r>
          <a:endParaRPr lang="es-CO" sz="1600" dirty="0"/>
        </a:p>
      </dgm:t>
    </dgm:pt>
    <dgm:pt modelId="{E0939BF2-B64A-458A-BAD4-98A4D5B915E2}" type="parTrans" cxnId="{2491B0CF-32D9-4F72-9CBA-194C179E5379}">
      <dgm:prSet/>
      <dgm:spPr/>
      <dgm:t>
        <a:bodyPr/>
        <a:lstStyle/>
        <a:p>
          <a:endParaRPr lang="es-CO"/>
        </a:p>
      </dgm:t>
    </dgm:pt>
    <dgm:pt modelId="{4EDACF40-6FEB-401E-8651-98F7E6280DDF}" type="sibTrans" cxnId="{2491B0CF-32D9-4F72-9CBA-194C179E5379}">
      <dgm:prSet/>
      <dgm:spPr/>
      <dgm:t>
        <a:bodyPr/>
        <a:lstStyle/>
        <a:p>
          <a:endParaRPr lang="es-CO"/>
        </a:p>
      </dgm:t>
    </dgm:pt>
    <dgm:pt modelId="{AEBFDEDF-502F-410B-9056-42F0CC6BB8FE}">
      <dgm:prSet phldrT="[Texto]" custT="1"/>
      <dgm:spPr/>
      <dgm:t>
        <a:bodyPr/>
        <a:lstStyle/>
        <a:p>
          <a:r>
            <a:rPr lang="es-CO" sz="1600" dirty="0" smtClean="0"/>
            <a:t>Documentación de la solución final</a:t>
          </a:r>
          <a:endParaRPr lang="es-CO" sz="1600" dirty="0"/>
        </a:p>
      </dgm:t>
    </dgm:pt>
    <dgm:pt modelId="{D2E3AD91-CBAB-4C4A-B9B1-299A118F3DEC}" type="parTrans" cxnId="{99EDEE0E-6618-45DE-A1C4-8D230B36CB6C}">
      <dgm:prSet/>
      <dgm:spPr/>
      <dgm:t>
        <a:bodyPr/>
        <a:lstStyle/>
        <a:p>
          <a:endParaRPr lang="es-CO"/>
        </a:p>
      </dgm:t>
    </dgm:pt>
    <dgm:pt modelId="{92B0B8A9-CEE2-477D-86C8-CEF65DB64975}" type="sibTrans" cxnId="{99EDEE0E-6618-45DE-A1C4-8D230B36CB6C}">
      <dgm:prSet/>
      <dgm:spPr/>
      <dgm:t>
        <a:bodyPr/>
        <a:lstStyle/>
        <a:p>
          <a:endParaRPr lang="es-CO"/>
        </a:p>
      </dgm:t>
    </dgm:pt>
    <dgm:pt modelId="{415D1CAE-E7A6-483D-96AE-7CA0CF730C20}">
      <dgm:prSet phldrT="[Texto]" custT="1"/>
      <dgm:spPr/>
      <dgm:t>
        <a:bodyPr/>
        <a:lstStyle/>
        <a:p>
          <a:r>
            <a:rPr lang="es-CO" sz="1600" dirty="0" smtClean="0"/>
            <a:t>Conclusiones y recomendaciones</a:t>
          </a:r>
          <a:endParaRPr lang="es-CO" sz="1600" dirty="0"/>
        </a:p>
      </dgm:t>
    </dgm:pt>
    <dgm:pt modelId="{A43865FC-1B75-4B92-AD01-528290D7B587}" type="parTrans" cxnId="{0C5AB467-492F-4525-89C5-D27FDD6170A3}">
      <dgm:prSet/>
      <dgm:spPr/>
      <dgm:t>
        <a:bodyPr/>
        <a:lstStyle/>
        <a:p>
          <a:endParaRPr lang="es-CO"/>
        </a:p>
      </dgm:t>
    </dgm:pt>
    <dgm:pt modelId="{2B865EF5-0DA3-46CF-B4A1-E71786C5CDDF}" type="sibTrans" cxnId="{0C5AB467-492F-4525-89C5-D27FDD6170A3}">
      <dgm:prSet/>
      <dgm:spPr/>
      <dgm:t>
        <a:bodyPr/>
        <a:lstStyle/>
        <a:p>
          <a:endParaRPr lang="es-CO"/>
        </a:p>
      </dgm:t>
    </dgm:pt>
    <dgm:pt modelId="{1EA6E241-6549-447C-8489-3CF54D38877C}" type="pres">
      <dgm:prSet presAssocID="{2711494F-FDAF-4EA2-8834-D49D10ACBCAB}" presName="linearFlow" presStyleCnt="0">
        <dgm:presLayoutVars>
          <dgm:dir/>
          <dgm:animLvl val="lvl"/>
          <dgm:resizeHandles val="exact"/>
        </dgm:presLayoutVars>
      </dgm:prSet>
      <dgm:spPr/>
      <dgm:t>
        <a:bodyPr/>
        <a:lstStyle/>
        <a:p>
          <a:endParaRPr lang="es-CO"/>
        </a:p>
      </dgm:t>
    </dgm:pt>
    <dgm:pt modelId="{6F6874C9-1A87-4E59-993C-F3F7E7A32ED1}" type="pres">
      <dgm:prSet presAssocID="{FE13855F-1ABA-4FDB-B9AF-1795C3A92B7C}" presName="composite" presStyleCnt="0"/>
      <dgm:spPr/>
    </dgm:pt>
    <dgm:pt modelId="{CC520EC4-18D0-4D68-A1F8-49C7B435BFF6}" type="pres">
      <dgm:prSet presAssocID="{FE13855F-1ABA-4FDB-B9AF-1795C3A92B7C}" presName="parentText" presStyleLbl="alignNode1" presStyleIdx="0" presStyleCnt="4" custLinFactNeighborY="-1241">
        <dgm:presLayoutVars>
          <dgm:chMax val="1"/>
          <dgm:bulletEnabled val="1"/>
        </dgm:presLayoutVars>
      </dgm:prSet>
      <dgm:spPr/>
      <dgm:t>
        <a:bodyPr/>
        <a:lstStyle/>
        <a:p>
          <a:endParaRPr lang="es-CO"/>
        </a:p>
      </dgm:t>
    </dgm:pt>
    <dgm:pt modelId="{7C735867-2CDD-4E84-B326-F1B66B969A85}" type="pres">
      <dgm:prSet presAssocID="{FE13855F-1ABA-4FDB-B9AF-1795C3A92B7C}" presName="descendantText" presStyleLbl="alignAcc1" presStyleIdx="0" presStyleCnt="4">
        <dgm:presLayoutVars>
          <dgm:bulletEnabled val="1"/>
        </dgm:presLayoutVars>
      </dgm:prSet>
      <dgm:spPr/>
      <dgm:t>
        <a:bodyPr/>
        <a:lstStyle/>
        <a:p>
          <a:endParaRPr lang="es-CO"/>
        </a:p>
      </dgm:t>
    </dgm:pt>
    <dgm:pt modelId="{20A32C50-5EA7-4CD5-BA81-594FAF0EF283}" type="pres">
      <dgm:prSet presAssocID="{7BF69E58-56B9-4534-9B69-94196DB14899}" presName="sp" presStyleCnt="0"/>
      <dgm:spPr/>
    </dgm:pt>
    <dgm:pt modelId="{5BA9F96A-E07D-4DFC-B51C-D1AC66139D9E}" type="pres">
      <dgm:prSet presAssocID="{9FBBA8CE-3DB7-46E5-8857-48E4B81DF285}" presName="composite" presStyleCnt="0"/>
      <dgm:spPr/>
    </dgm:pt>
    <dgm:pt modelId="{9BF8854F-2D0F-4037-94DC-BFBDC4EA1E15}" type="pres">
      <dgm:prSet presAssocID="{9FBBA8CE-3DB7-46E5-8857-48E4B81DF285}" presName="parentText" presStyleLbl="alignNode1" presStyleIdx="1" presStyleCnt="4">
        <dgm:presLayoutVars>
          <dgm:chMax val="1"/>
          <dgm:bulletEnabled val="1"/>
        </dgm:presLayoutVars>
      </dgm:prSet>
      <dgm:spPr/>
      <dgm:t>
        <a:bodyPr/>
        <a:lstStyle/>
        <a:p>
          <a:endParaRPr lang="es-CO"/>
        </a:p>
      </dgm:t>
    </dgm:pt>
    <dgm:pt modelId="{0E66F1E4-8CFC-477F-9057-AF320619762C}" type="pres">
      <dgm:prSet presAssocID="{9FBBA8CE-3DB7-46E5-8857-48E4B81DF285}" presName="descendantText" presStyleLbl="alignAcc1" presStyleIdx="1" presStyleCnt="4">
        <dgm:presLayoutVars>
          <dgm:bulletEnabled val="1"/>
        </dgm:presLayoutVars>
      </dgm:prSet>
      <dgm:spPr/>
      <dgm:t>
        <a:bodyPr/>
        <a:lstStyle/>
        <a:p>
          <a:endParaRPr lang="es-CO"/>
        </a:p>
      </dgm:t>
    </dgm:pt>
    <dgm:pt modelId="{73746642-5D45-42DB-9C4A-055729948356}" type="pres">
      <dgm:prSet presAssocID="{AECA0F5B-D908-4873-B92A-170977639643}" presName="sp" presStyleCnt="0"/>
      <dgm:spPr/>
    </dgm:pt>
    <dgm:pt modelId="{C220E0CF-D710-47C4-9F2F-5739E43472A5}" type="pres">
      <dgm:prSet presAssocID="{C512CB27-F53C-4E4C-9C74-CD8B047B61B0}" presName="composite" presStyleCnt="0"/>
      <dgm:spPr/>
    </dgm:pt>
    <dgm:pt modelId="{80B7F9CB-D158-4991-BD4D-6458CEF4F691}" type="pres">
      <dgm:prSet presAssocID="{C512CB27-F53C-4E4C-9C74-CD8B047B61B0}" presName="parentText" presStyleLbl="alignNode1" presStyleIdx="2" presStyleCnt="4">
        <dgm:presLayoutVars>
          <dgm:chMax val="1"/>
          <dgm:bulletEnabled val="1"/>
        </dgm:presLayoutVars>
      </dgm:prSet>
      <dgm:spPr/>
      <dgm:t>
        <a:bodyPr/>
        <a:lstStyle/>
        <a:p>
          <a:endParaRPr lang="es-CO"/>
        </a:p>
      </dgm:t>
    </dgm:pt>
    <dgm:pt modelId="{B778E534-9343-4731-9972-42EF48EE683A}" type="pres">
      <dgm:prSet presAssocID="{C512CB27-F53C-4E4C-9C74-CD8B047B61B0}" presName="descendantText" presStyleLbl="alignAcc1" presStyleIdx="2" presStyleCnt="4" custScaleY="133905">
        <dgm:presLayoutVars>
          <dgm:bulletEnabled val="1"/>
        </dgm:presLayoutVars>
      </dgm:prSet>
      <dgm:spPr/>
      <dgm:t>
        <a:bodyPr/>
        <a:lstStyle/>
        <a:p>
          <a:endParaRPr lang="es-CO"/>
        </a:p>
      </dgm:t>
    </dgm:pt>
    <dgm:pt modelId="{EB78931E-36F2-42B7-A598-942F78654469}" type="pres">
      <dgm:prSet presAssocID="{045B9E84-76AB-461E-8EA0-BA19D2B04702}" presName="sp" presStyleCnt="0"/>
      <dgm:spPr/>
    </dgm:pt>
    <dgm:pt modelId="{19CEC187-FD0F-4DEF-91E4-3903C34E624B}" type="pres">
      <dgm:prSet presAssocID="{FAFAB6A7-C225-47F7-A988-E2E1D4FFE841}" presName="composite" presStyleCnt="0"/>
      <dgm:spPr/>
    </dgm:pt>
    <dgm:pt modelId="{1CAFFFE2-3C4F-4F0E-8811-939294B76368}" type="pres">
      <dgm:prSet presAssocID="{FAFAB6A7-C225-47F7-A988-E2E1D4FFE841}" presName="parentText" presStyleLbl="alignNode1" presStyleIdx="3" presStyleCnt="4" custAng="0">
        <dgm:presLayoutVars>
          <dgm:chMax val="1"/>
          <dgm:bulletEnabled val="1"/>
        </dgm:presLayoutVars>
      </dgm:prSet>
      <dgm:spPr/>
      <dgm:t>
        <a:bodyPr/>
        <a:lstStyle/>
        <a:p>
          <a:endParaRPr lang="es-CO"/>
        </a:p>
      </dgm:t>
    </dgm:pt>
    <dgm:pt modelId="{03A36706-2E56-4503-8F08-E45AE75E965E}" type="pres">
      <dgm:prSet presAssocID="{FAFAB6A7-C225-47F7-A988-E2E1D4FFE841}" presName="descendantText" presStyleLbl="alignAcc1" presStyleIdx="3" presStyleCnt="4">
        <dgm:presLayoutVars>
          <dgm:bulletEnabled val="1"/>
        </dgm:presLayoutVars>
      </dgm:prSet>
      <dgm:spPr/>
      <dgm:t>
        <a:bodyPr/>
        <a:lstStyle/>
        <a:p>
          <a:endParaRPr lang="es-CO"/>
        </a:p>
      </dgm:t>
    </dgm:pt>
  </dgm:ptLst>
  <dgm:cxnLst>
    <dgm:cxn modelId="{507DE7A6-0125-4B6F-A61E-831506B413B3}" srcId="{C512CB27-F53C-4E4C-9C74-CD8B047B61B0}" destId="{8089B5A9-1094-43B8-BDEA-8ACE4020FAD1}" srcOrd="1" destOrd="0" parTransId="{C2EC36A8-8B36-44DD-890D-867AF56BDEEA}" sibTransId="{C9BE29FB-73B9-428F-B6DB-0EFB9E350D07}"/>
    <dgm:cxn modelId="{5F1E09FA-E72C-46A5-A20C-8673748DFDA6}" type="presOf" srcId="{DFDD6F59-9C88-468E-A825-36444E079190}" destId="{03A36706-2E56-4503-8F08-E45AE75E965E}" srcOrd="0" destOrd="0" presId="urn:microsoft.com/office/officeart/2005/8/layout/chevron2"/>
    <dgm:cxn modelId="{0C5AB467-492F-4525-89C5-D27FDD6170A3}" srcId="{FAFAB6A7-C225-47F7-A988-E2E1D4FFE841}" destId="{415D1CAE-E7A6-483D-96AE-7CA0CF730C20}" srcOrd="2" destOrd="0" parTransId="{A43865FC-1B75-4B92-AD01-528290D7B587}" sibTransId="{2B865EF5-0DA3-46CF-B4A1-E71786C5CDDF}"/>
    <dgm:cxn modelId="{0A70A91F-DBBF-4E0A-97F5-0FF3A87BA380}" type="presOf" srcId="{B51FDD4F-7564-4265-8C17-09D7598FD105}" destId="{B778E534-9343-4731-9972-42EF48EE683A}" srcOrd="0" destOrd="0" presId="urn:microsoft.com/office/officeart/2005/8/layout/chevron2"/>
    <dgm:cxn modelId="{D875F988-8237-4116-8C3A-E24538A78944}" srcId="{2711494F-FDAF-4EA2-8834-D49D10ACBCAB}" destId="{9FBBA8CE-3DB7-46E5-8857-48E4B81DF285}" srcOrd="1" destOrd="0" parTransId="{6CFADC27-6886-4A12-9046-4DA1BC102C7A}" sibTransId="{AECA0F5B-D908-4873-B92A-170977639643}"/>
    <dgm:cxn modelId="{15FCF1CC-2CE4-4DA2-9E67-424923C576FC}" type="presOf" srcId="{AEBFDEDF-502F-410B-9056-42F0CC6BB8FE}" destId="{03A36706-2E56-4503-8F08-E45AE75E965E}" srcOrd="0" destOrd="1" presId="urn:microsoft.com/office/officeart/2005/8/layout/chevron2"/>
    <dgm:cxn modelId="{372C2BD7-F778-4356-A500-BCD10331B10A}" srcId="{9FBBA8CE-3DB7-46E5-8857-48E4B81DF285}" destId="{D7FC630C-B79C-4E32-9BFA-1AE24BE29A13}" srcOrd="2" destOrd="0" parTransId="{C6253F51-0A44-49A4-89E7-B99B42702C7A}" sibTransId="{BDEC79F0-76DF-44A5-842E-ADA7AC889A05}"/>
    <dgm:cxn modelId="{B0407E44-CD39-4B50-A0B2-9D5B8A474876}" srcId="{9FBBA8CE-3DB7-46E5-8857-48E4B81DF285}" destId="{AA3D0E28-828C-4B30-91BE-2F919A406DB0}" srcOrd="1" destOrd="0" parTransId="{C4B31B56-EDD8-4437-BCD4-FA2461D8F8EE}" sibTransId="{8DDE26B8-9A94-45CF-863F-BB93DDA0DF87}"/>
    <dgm:cxn modelId="{98C45644-DBFE-4539-AFFF-9D49CE87B981}" type="presOf" srcId="{2711494F-FDAF-4EA2-8834-D49D10ACBCAB}" destId="{1EA6E241-6549-447C-8489-3CF54D38877C}" srcOrd="0" destOrd="0" presId="urn:microsoft.com/office/officeart/2005/8/layout/chevron2"/>
    <dgm:cxn modelId="{618CB0E8-5690-41FF-A426-AD95231BF8EF}" srcId="{9FBBA8CE-3DB7-46E5-8857-48E4B81DF285}" destId="{17024852-7B92-4A0C-998A-A435846B3135}" srcOrd="0" destOrd="0" parTransId="{E20DD869-EBFA-4909-B68A-B4F4A75612CC}" sibTransId="{879D1C08-744C-4CEC-8FBF-6804D38440D3}"/>
    <dgm:cxn modelId="{9B9209CC-19D0-4031-9C5C-AC4805AA15D8}" srcId="{FE13855F-1ABA-4FDB-B9AF-1795C3A92B7C}" destId="{39B23EC6-1687-4EF0-957A-FC2265C8DD6A}" srcOrd="2" destOrd="0" parTransId="{3A8034AA-BFC3-4525-B4DD-3FE43479994C}" sibTransId="{B7A48995-D14C-40FF-9907-E3365ECA2155}"/>
    <dgm:cxn modelId="{8765325A-075C-44B7-8E93-591FE020EEBD}" type="presOf" srcId="{39B23EC6-1687-4EF0-957A-FC2265C8DD6A}" destId="{7C735867-2CDD-4E84-B326-F1B66B969A85}" srcOrd="0" destOrd="2" presId="urn:microsoft.com/office/officeart/2005/8/layout/chevron2"/>
    <dgm:cxn modelId="{B4B032C7-3357-4B01-85C2-A41EF3AC86D3}" srcId="{FE13855F-1ABA-4FDB-B9AF-1795C3A92B7C}" destId="{144DDD72-AF7F-45CD-AE51-00243EA4AB78}" srcOrd="0" destOrd="0" parTransId="{AF468B4B-DAD2-4DF4-938B-716D5FE6659F}" sibTransId="{8C1A9F06-9658-4BB4-8856-B2902DBA5B07}"/>
    <dgm:cxn modelId="{03D02147-8A49-4721-A518-AB5A0275896F}" srcId="{2711494F-FDAF-4EA2-8834-D49D10ACBCAB}" destId="{FE13855F-1ABA-4FDB-B9AF-1795C3A92B7C}" srcOrd="0" destOrd="0" parTransId="{8CB33A5B-7B8D-4C70-BCF3-A4DF75B57BB0}" sibTransId="{7BF69E58-56B9-4534-9B69-94196DB14899}"/>
    <dgm:cxn modelId="{3FF314A4-0B48-4EDE-8012-53638584B6D4}" type="presOf" srcId="{E7F281E6-05DD-45A1-931C-18C40129BE65}" destId="{B778E534-9343-4731-9972-42EF48EE683A}" srcOrd="0" destOrd="2" presId="urn:microsoft.com/office/officeart/2005/8/layout/chevron2"/>
    <dgm:cxn modelId="{C4947D15-09B2-4649-935C-9833E3DCA09D}" srcId="{2711494F-FDAF-4EA2-8834-D49D10ACBCAB}" destId="{C512CB27-F53C-4E4C-9C74-CD8B047B61B0}" srcOrd="2" destOrd="0" parTransId="{95197A66-4752-459D-83A1-CBD4B400FE8A}" sibTransId="{045B9E84-76AB-461E-8EA0-BA19D2B04702}"/>
    <dgm:cxn modelId="{EC3800A3-7603-4A70-A333-0EC084F04F3C}" type="presOf" srcId="{415D1CAE-E7A6-483D-96AE-7CA0CF730C20}" destId="{03A36706-2E56-4503-8F08-E45AE75E965E}" srcOrd="0" destOrd="2" presId="urn:microsoft.com/office/officeart/2005/8/layout/chevron2"/>
    <dgm:cxn modelId="{5E29C8E8-DE88-4C10-A1A1-A84879828667}" type="presOf" srcId="{9FBBA8CE-3DB7-46E5-8857-48E4B81DF285}" destId="{9BF8854F-2D0F-4037-94DC-BFBDC4EA1E15}" srcOrd="0" destOrd="0" presId="urn:microsoft.com/office/officeart/2005/8/layout/chevron2"/>
    <dgm:cxn modelId="{99EDEE0E-6618-45DE-A1C4-8D230B36CB6C}" srcId="{FAFAB6A7-C225-47F7-A988-E2E1D4FFE841}" destId="{AEBFDEDF-502F-410B-9056-42F0CC6BB8FE}" srcOrd="1" destOrd="0" parTransId="{D2E3AD91-CBAB-4C4A-B9B1-299A118F3DEC}" sibTransId="{92B0B8A9-CEE2-477D-86C8-CEF65DB64975}"/>
    <dgm:cxn modelId="{7E6ED919-4E6B-44F8-A0FE-703BD63786E9}" type="presOf" srcId="{8089B5A9-1094-43B8-BDEA-8ACE4020FAD1}" destId="{B778E534-9343-4731-9972-42EF48EE683A}" srcOrd="0" destOrd="1" presId="urn:microsoft.com/office/officeart/2005/8/layout/chevron2"/>
    <dgm:cxn modelId="{729D2D84-65EB-4C11-8717-825621E2BB24}" srcId="{C512CB27-F53C-4E4C-9C74-CD8B047B61B0}" destId="{D31952B8-D087-4F2A-842C-A744E3DEDC18}" srcOrd="3" destOrd="0" parTransId="{ED81D132-3275-4C9A-9ACC-C0F4879B28BA}" sibTransId="{A70DD67D-ECCB-4CA6-B95E-F65AB26C1C1B}"/>
    <dgm:cxn modelId="{2491B0CF-32D9-4F72-9CBA-194C179E5379}" srcId="{FAFAB6A7-C225-47F7-A988-E2E1D4FFE841}" destId="{DFDD6F59-9C88-468E-A825-36444E079190}" srcOrd="0" destOrd="0" parTransId="{E0939BF2-B64A-458A-BAD4-98A4D5B915E2}" sibTransId="{4EDACF40-6FEB-401E-8651-98F7E6280DDF}"/>
    <dgm:cxn modelId="{6744B2BC-BB5C-4D9C-A7BE-F10F23202BDC}" type="presOf" srcId="{D31952B8-D087-4F2A-842C-A744E3DEDC18}" destId="{B778E534-9343-4731-9972-42EF48EE683A}" srcOrd="0" destOrd="3" presId="urn:microsoft.com/office/officeart/2005/8/layout/chevron2"/>
    <dgm:cxn modelId="{2D55AA04-964D-43E0-B47A-D99BC0598A5F}" type="presOf" srcId="{17024852-7B92-4A0C-998A-A435846B3135}" destId="{0E66F1E4-8CFC-477F-9057-AF320619762C}" srcOrd="0" destOrd="0" presId="urn:microsoft.com/office/officeart/2005/8/layout/chevron2"/>
    <dgm:cxn modelId="{E14A9504-4D5E-4885-9630-6225052E784E}" type="presOf" srcId="{FE13855F-1ABA-4FDB-B9AF-1795C3A92B7C}" destId="{CC520EC4-18D0-4D68-A1F8-49C7B435BFF6}" srcOrd="0" destOrd="0" presId="urn:microsoft.com/office/officeart/2005/8/layout/chevron2"/>
    <dgm:cxn modelId="{05CC7666-BA1D-4DC7-99B3-F83A4D37782C}" srcId="{C512CB27-F53C-4E4C-9C74-CD8B047B61B0}" destId="{E7F281E6-05DD-45A1-931C-18C40129BE65}" srcOrd="2" destOrd="0" parTransId="{3CA72E3A-A750-4EB3-883E-258F0E167869}" sibTransId="{438728CC-3CC1-4216-9850-9AEEEC62D92B}"/>
    <dgm:cxn modelId="{DD9015C2-F3C2-4B88-80A1-4014827E9DC7}" type="presOf" srcId="{FAFAB6A7-C225-47F7-A988-E2E1D4FFE841}" destId="{1CAFFFE2-3C4F-4F0E-8811-939294B76368}" srcOrd="0" destOrd="0" presId="urn:microsoft.com/office/officeart/2005/8/layout/chevron2"/>
    <dgm:cxn modelId="{78BC6B2D-6013-4103-8988-6391D65F5116}" type="presOf" srcId="{144DDD72-AF7F-45CD-AE51-00243EA4AB78}" destId="{7C735867-2CDD-4E84-B326-F1B66B969A85}" srcOrd="0" destOrd="0" presId="urn:microsoft.com/office/officeart/2005/8/layout/chevron2"/>
    <dgm:cxn modelId="{3C87895A-21EA-45F0-A6FF-AF7E73E81901}" srcId="{FE13855F-1ABA-4FDB-B9AF-1795C3A92B7C}" destId="{8172F45E-F854-4AD3-8AF6-FE61379F7698}" srcOrd="1" destOrd="0" parTransId="{87E97B4B-D8B1-4285-AAF6-20C5D249EBD1}" sibTransId="{7C6DAFC2-5EC2-4F3B-8C1A-76831F9315EF}"/>
    <dgm:cxn modelId="{90E46168-F799-477C-B362-B10E3C0B368E}" type="presOf" srcId="{C512CB27-F53C-4E4C-9C74-CD8B047B61B0}" destId="{80B7F9CB-D158-4991-BD4D-6458CEF4F691}" srcOrd="0" destOrd="0" presId="urn:microsoft.com/office/officeart/2005/8/layout/chevron2"/>
    <dgm:cxn modelId="{73EFB4FB-1DAF-435B-BF6F-A66C8E311228}" srcId="{C512CB27-F53C-4E4C-9C74-CD8B047B61B0}" destId="{B51FDD4F-7564-4265-8C17-09D7598FD105}" srcOrd="0" destOrd="0" parTransId="{928F3205-48B4-4713-943E-DCB74F4F1EB9}" sibTransId="{BB933B9A-710F-4624-A338-AC8243BFC879}"/>
    <dgm:cxn modelId="{BC094A84-37AE-4B14-9E73-302FB25244EC}" type="presOf" srcId="{8172F45E-F854-4AD3-8AF6-FE61379F7698}" destId="{7C735867-2CDD-4E84-B326-F1B66B969A85}" srcOrd="0" destOrd="1" presId="urn:microsoft.com/office/officeart/2005/8/layout/chevron2"/>
    <dgm:cxn modelId="{EAF58EE7-7B30-40F0-B24C-1B16CC47FE0A}" type="presOf" srcId="{D7FC630C-B79C-4E32-9BFA-1AE24BE29A13}" destId="{0E66F1E4-8CFC-477F-9057-AF320619762C}" srcOrd="0" destOrd="2" presId="urn:microsoft.com/office/officeart/2005/8/layout/chevron2"/>
    <dgm:cxn modelId="{4F590E71-A4D9-450B-97E3-9609DC6806A8}" type="presOf" srcId="{AA3D0E28-828C-4B30-91BE-2F919A406DB0}" destId="{0E66F1E4-8CFC-477F-9057-AF320619762C}" srcOrd="0" destOrd="1" presId="urn:microsoft.com/office/officeart/2005/8/layout/chevron2"/>
    <dgm:cxn modelId="{8ADF62B3-CA91-4F96-A64F-40F6BB7F4599}" srcId="{2711494F-FDAF-4EA2-8834-D49D10ACBCAB}" destId="{FAFAB6A7-C225-47F7-A988-E2E1D4FFE841}" srcOrd="3" destOrd="0" parTransId="{6C8C6FD0-C4FE-4F85-B6C5-5066C2AD6E3F}" sibTransId="{7019BBEC-2503-4C62-8350-FFB20179A0E9}"/>
    <dgm:cxn modelId="{5C5CDB30-73BC-4FFC-8F49-FA7A532A768F}" type="presParOf" srcId="{1EA6E241-6549-447C-8489-3CF54D38877C}" destId="{6F6874C9-1A87-4E59-993C-F3F7E7A32ED1}" srcOrd="0" destOrd="0" presId="urn:microsoft.com/office/officeart/2005/8/layout/chevron2"/>
    <dgm:cxn modelId="{082F7EB9-4434-42A0-B3B3-0D48C8BCF7BB}" type="presParOf" srcId="{6F6874C9-1A87-4E59-993C-F3F7E7A32ED1}" destId="{CC520EC4-18D0-4D68-A1F8-49C7B435BFF6}" srcOrd="0" destOrd="0" presId="urn:microsoft.com/office/officeart/2005/8/layout/chevron2"/>
    <dgm:cxn modelId="{8FBD27D9-B57E-4FF3-9B66-74F14C515610}" type="presParOf" srcId="{6F6874C9-1A87-4E59-993C-F3F7E7A32ED1}" destId="{7C735867-2CDD-4E84-B326-F1B66B969A85}" srcOrd="1" destOrd="0" presId="urn:microsoft.com/office/officeart/2005/8/layout/chevron2"/>
    <dgm:cxn modelId="{7347AC2A-85C5-447B-AE2A-85564BCD4077}" type="presParOf" srcId="{1EA6E241-6549-447C-8489-3CF54D38877C}" destId="{20A32C50-5EA7-4CD5-BA81-594FAF0EF283}" srcOrd="1" destOrd="0" presId="urn:microsoft.com/office/officeart/2005/8/layout/chevron2"/>
    <dgm:cxn modelId="{A3F86107-B623-4B53-BA61-AD99DC70E850}" type="presParOf" srcId="{1EA6E241-6549-447C-8489-3CF54D38877C}" destId="{5BA9F96A-E07D-4DFC-B51C-D1AC66139D9E}" srcOrd="2" destOrd="0" presId="urn:microsoft.com/office/officeart/2005/8/layout/chevron2"/>
    <dgm:cxn modelId="{88757CD7-B0D7-47FA-A70D-B1B3D12F6932}" type="presParOf" srcId="{5BA9F96A-E07D-4DFC-B51C-D1AC66139D9E}" destId="{9BF8854F-2D0F-4037-94DC-BFBDC4EA1E15}" srcOrd="0" destOrd="0" presId="urn:microsoft.com/office/officeart/2005/8/layout/chevron2"/>
    <dgm:cxn modelId="{FA002127-36B0-4C7B-AD8A-D62AB4D980C1}" type="presParOf" srcId="{5BA9F96A-E07D-4DFC-B51C-D1AC66139D9E}" destId="{0E66F1E4-8CFC-477F-9057-AF320619762C}" srcOrd="1" destOrd="0" presId="urn:microsoft.com/office/officeart/2005/8/layout/chevron2"/>
    <dgm:cxn modelId="{CB277E1B-6C53-4B7D-9C80-462FDC2FEDAB}" type="presParOf" srcId="{1EA6E241-6549-447C-8489-3CF54D38877C}" destId="{73746642-5D45-42DB-9C4A-055729948356}" srcOrd="3" destOrd="0" presId="urn:microsoft.com/office/officeart/2005/8/layout/chevron2"/>
    <dgm:cxn modelId="{21B3F50A-534B-466B-8A39-A678A87314B8}" type="presParOf" srcId="{1EA6E241-6549-447C-8489-3CF54D38877C}" destId="{C220E0CF-D710-47C4-9F2F-5739E43472A5}" srcOrd="4" destOrd="0" presId="urn:microsoft.com/office/officeart/2005/8/layout/chevron2"/>
    <dgm:cxn modelId="{B016C94D-79D9-412F-9F32-C4BAA9EA7E7E}" type="presParOf" srcId="{C220E0CF-D710-47C4-9F2F-5739E43472A5}" destId="{80B7F9CB-D158-4991-BD4D-6458CEF4F691}" srcOrd="0" destOrd="0" presId="urn:microsoft.com/office/officeart/2005/8/layout/chevron2"/>
    <dgm:cxn modelId="{9CE68BD9-7768-4EA0-BB69-681175573F0D}" type="presParOf" srcId="{C220E0CF-D710-47C4-9F2F-5739E43472A5}" destId="{B778E534-9343-4731-9972-42EF48EE683A}" srcOrd="1" destOrd="0" presId="urn:microsoft.com/office/officeart/2005/8/layout/chevron2"/>
    <dgm:cxn modelId="{9D9A1DE9-9BCC-44E1-84A4-F8DFDE50D2E5}" type="presParOf" srcId="{1EA6E241-6549-447C-8489-3CF54D38877C}" destId="{EB78931E-36F2-42B7-A598-942F78654469}" srcOrd="5" destOrd="0" presId="urn:microsoft.com/office/officeart/2005/8/layout/chevron2"/>
    <dgm:cxn modelId="{26F46FE3-73C8-4DA0-A82A-C208C967D83E}" type="presParOf" srcId="{1EA6E241-6549-447C-8489-3CF54D38877C}" destId="{19CEC187-FD0F-4DEF-91E4-3903C34E624B}" srcOrd="6" destOrd="0" presId="urn:microsoft.com/office/officeart/2005/8/layout/chevron2"/>
    <dgm:cxn modelId="{8B782642-D44B-4DBC-BF85-AB97A54508F9}" type="presParOf" srcId="{19CEC187-FD0F-4DEF-91E4-3903C34E624B}" destId="{1CAFFFE2-3C4F-4F0E-8811-939294B76368}" srcOrd="0" destOrd="0" presId="urn:microsoft.com/office/officeart/2005/8/layout/chevron2"/>
    <dgm:cxn modelId="{EE861D25-F3B6-46EE-A6A9-688DD09FEE0A}" type="presParOf" srcId="{19CEC187-FD0F-4DEF-91E4-3903C34E624B}" destId="{03A36706-2E56-4503-8F08-E45AE75E965E}" srcOrd="1" destOrd="0" presId="urn:microsoft.com/office/officeart/2005/8/layout/chevron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image" Target="../media/image52.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55.emf"/><Relationship Id="rId1" Type="http://schemas.openxmlformats.org/officeDocument/2006/relationships/image" Target="../media/image5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2.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4.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7.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7D583DF-1C96-4526-97E4-0A6F6A241913}" type="datetimeFigureOut">
              <a:rPr lang="es-CO" smtClean="0"/>
              <a:pPr/>
              <a:t>24/11/2008</a:t>
            </a:fld>
            <a:endParaRPr lang="es-CO"/>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AD4C9ED-9234-4910-AE41-F608C4CAA437}" type="slidenum">
              <a:rPr lang="es-CO" smtClean="0"/>
              <a:pPr/>
              <a:t>‹Nº›</a:t>
            </a:fld>
            <a:endParaRPr lang="es-CO"/>
          </a:p>
        </p:txBody>
      </p:sp>
    </p:spTree>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D1B4F0-CC34-4E44-A0B5-01C0C52B1B4E}" type="datetimeFigureOut">
              <a:rPr lang="en-US" smtClean="0"/>
              <a:pPr/>
              <a:t>11/24/2008</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B2E6B8-938C-447F-9DB8-DAADBCEA375C}" type="slidenum">
              <a:rPr lang="en-US" smtClean="0"/>
              <a:pPr/>
              <a:t>‹Nº›</a:t>
            </a:fld>
            <a:endParaRPr lang="en-US"/>
          </a:p>
        </p:txBody>
      </p:sp>
    </p:spTree>
  </p:cSld>
  <p:clrMap bg1="lt1" tx1="dk1" bg2="lt2" tx2="dk2" accent1="accent1" accent2="accent2" accent3="accent3" accent4="accent4" accent5="accent5" accent6="accent6" hlink="hlink" folHlink="folHlink"/>
  <p:hf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a:p>
        </p:txBody>
      </p:sp>
      <p:sp>
        <p:nvSpPr>
          <p:cNvPr id="5" name="4 Marcador de fecha"/>
          <p:cNvSpPr>
            <a:spLocks noGrp="1"/>
          </p:cNvSpPr>
          <p:nvPr>
            <p:ph type="dt" idx="11"/>
          </p:nvPr>
        </p:nvSpPr>
        <p:spPr/>
        <p:txBody>
          <a:bodyPr/>
          <a:lstStyle/>
          <a:p>
            <a:fld id="{7D9A6D82-032E-4582-A59A-24980C732569}" type="datetime1">
              <a:rPr lang="en-US" smtClean="0"/>
              <a:pPr/>
              <a:t>11/24/2008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a:p>
        </p:txBody>
      </p:sp>
      <p:sp>
        <p:nvSpPr>
          <p:cNvPr id="5" name="4 Marcador de fecha"/>
          <p:cNvSpPr>
            <a:spLocks noGrp="1"/>
          </p:cNvSpPr>
          <p:nvPr>
            <p:ph type="dt" idx="11"/>
          </p:nvPr>
        </p:nvSpPr>
        <p:spPr/>
        <p:txBody>
          <a:bodyPr/>
          <a:lstStyle/>
          <a:p>
            <a:fld id="{4AA8ACD5-EB06-4F42-BE1E-5B6BBB1C37AE}" type="datetime1">
              <a:rPr lang="en-US" smtClean="0"/>
              <a:pPr/>
              <a:t>11/24/2008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r>
              <a:rPr lang="en-US" smtClean="0"/>
              <a:t>11/18/2008</a:t>
            </a:r>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r>
              <a:rPr lang="en-US" smtClean="0"/>
              <a:t>11/18/2008</a:t>
            </a:r>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r>
              <a:rPr lang="en-US" smtClean="0"/>
              <a:t>11/18/2008</a:t>
            </a:r>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r>
              <a:rPr lang="en-US" smtClean="0"/>
              <a:t>11/18/2008</a:t>
            </a:r>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r>
              <a:rPr lang="en-US" smtClean="0"/>
              <a:t>11/18/2008</a:t>
            </a:r>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r>
              <a:rPr lang="en-US" smtClean="0"/>
              <a:t>11/18/2008</a:t>
            </a:r>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r>
              <a:rPr lang="en-US" smtClean="0"/>
              <a:t>11/18/2008</a:t>
            </a:r>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r>
              <a:rPr lang="en-US" smtClean="0"/>
              <a:t>11/18/2008</a:t>
            </a:r>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r>
              <a:rPr lang="en-US" smtClean="0"/>
              <a:t>11/18/2008</a:t>
            </a:r>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r>
              <a:rPr lang="en-US" smtClean="0"/>
              <a:t>11/18/2008</a:t>
            </a:r>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r>
              <a:rPr lang="en-US" smtClean="0"/>
              <a:t>11/18/2008</a:t>
            </a:r>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11/18/2008</a:t>
            </a:r>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05086-C04F-4D1C-8E2A-65BEF81913EF}"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VTS_01_1.mp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diagramColors" Target="../diagrams/colors6.xml"/><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20.jpeg"/><Relationship Id="rId7" Type="http://schemas.openxmlformats.org/officeDocument/2006/relationships/diagramQuickStyle" Target="../diagrams/quickStyle7.xml"/><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image" Target="../media/image23.jpeg"/><Relationship Id="rId7" Type="http://schemas.openxmlformats.org/officeDocument/2006/relationships/diagramQuickStyle" Target="../diagrams/quickStyle8.xml"/><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emf"/><Relationship Id="rId1" Type="http://schemas.openxmlformats.org/officeDocument/2006/relationships/slideLayout" Target="../slideLayouts/slideLayout7.xml"/><Relationship Id="rId4" Type="http://schemas.openxmlformats.org/officeDocument/2006/relationships/image" Target="../media/image51.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Hoja_de_c_lculo_de_Microsoft_Office_Excel_97-20031.xls"/><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Hoja_de_c_lculo_de_Microsoft_Office_Excel_97-20032.xls"/></Relationships>
</file>

<file path=ppt/slides/_rels/slide32.xml.rels><?xml version="1.0" encoding="UTF-8" standalone="yes"?>
<Relationships xmlns="http://schemas.openxmlformats.org/package/2006/relationships"><Relationship Id="rId3" Type="http://schemas.openxmlformats.org/officeDocument/2006/relationships/oleObject" Target="../embeddings/Hoja_de_c_lculo_de_Microsoft_Office_Excel_97-20033.xls"/><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57.emf"/><Relationship Id="rId5" Type="http://schemas.openxmlformats.org/officeDocument/2006/relationships/oleObject" Target="../embeddings/Hoja_de_c_lculo_de_Microsoft_Office_Excel_97-20035.xls"/><Relationship Id="rId4" Type="http://schemas.openxmlformats.org/officeDocument/2006/relationships/oleObject" Target="../embeddings/Hoja_de_c_lculo_de_Microsoft_Office_Excel_97-20034.xls"/></Relationships>
</file>

<file path=ppt/slides/_rels/slide33.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58.emf"/><Relationship Id="rId1" Type="http://schemas.openxmlformats.org/officeDocument/2006/relationships/slideLayout" Target="../slideLayouts/slideLayout7.xml"/><Relationship Id="rId5" Type="http://schemas.openxmlformats.org/officeDocument/2006/relationships/image" Target="../media/image61.emf"/><Relationship Id="rId4" Type="http://schemas.openxmlformats.org/officeDocument/2006/relationships/image" Target="../media/image60.emf"/></Relationships>
</file>

<file path=ppt/slides/_rels/slide34.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Hoja_de_c_lculo_de_Microsoft_Office_Excel_97-20036.xls"/></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36.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69.jpeg"/><Relationship Id="rId4" Type="http://schemas.openxmlformats.org/officeDocument/2006/relationships/image" Target="../media/image68.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41.xml.rels><?xml version="1.0" encoding="UTF-8" standalone="yes"?>
<Relationships xmlns="http://schemas.openxmlformats.org/package/2006/relationships"><Relationship Id="rId3" Type="http://schemas.openxmlformats.org/officeDocument/2006/relationships/oleObject" Target="../embeddings/Hoja_de_c_lculo_de_Microsoft_Office_Excel_97-20037.xls"/><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75.png"/></Relationships>
</file>

<file path=ppt/slides/_rels/slide4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4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 Id="rId5" Type="http://schemas.openxmlformats.org/officeDocument/2006/relationships/image" Target="../media/image92.jpeg"/><Relationship Id="rId4" Type="http://schemas.openxmlformats.org/officeDocument/2006/relationships/image" Target="../media/image91.jpeg"/></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 Id="rId5" Type="http://schemas.openxmlformats.org/officeDocument/2006/relationships/image" Target="../media/image101.jpeg"/><Relationship Id="rId4" Type="http://schemas.openxmlformats.org/officeDocument/2006/relationships/image" Target="../media/image100.jpeg"/></Relationships>
</file>

<file path=ppt/slides/_rels/slide55.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5.jpeg"/><Relationship Id="rId7" Type="http://schemas.openxmlformats.org/officeDocument/2006/relationships/image" Target="../media/image18.jpeg"/><Relationship Id="rId2" Type="http://schemas.openxmlformats.org/officeDocument/2006/relationships/image" Target="../media/image104.jpeg"/><Relationship Id="rId1" Type="http://schemas.openxmlformats.org/officeDocument/2006/relationships/slideLayout" Target="../slideLayouts/slideLayout7.xml"/><Relationship Id="rId6" Type="http://schemas.openxmlformats.org/officeDocument/2006/relationships/image" Target="../media/image108.jpeg"/><Relationship Id="rId5" Type="http://schemas.openxmlformats.org/officeDocument/2006/relationships/image" Target="../media/image107.jpeg"/><Relationship Id="rId4" Type="http://schemas.openxmlformats.org/officeDocument/2006/relationships/image" Target="../media/image106.jpeg"/></Relationships>
</file>

<file path=ppt/slides/_rels/slide57.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7.xml"/><Relationship Id="rId4" Type="http://schemas.openxmlformats.org/officeDocument/2006/relationships/image" Target="../media/image111.jpeg"/></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13.jpeg"/></Relationships>
</file>

<file path=ppt/slides/_rels/slide5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oleObject" Target="../embeddings/oleObject3.bin"/><Relationship Id="rId4" Type="http://schemas.openxmlformats.org/officeDocument/2006/relationships/image" Target="../media/image116.jpeg"/></Relationships>
</file>

<file path=ppt/slides/_rels/slide6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oleObject" Target="../embeddings/Hoja_de_c_lculo_de_Microsoft_Office_Excel_97-20038.xls"/><Relationship Id="rId4" Type="http://schemas.openxmlformats.org/officeDocument/2006/relationships/image" Target="../media/image119.png"/></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9.vml"/></Relationships>
</file>

<file path=ppt/slides/_rels/slide62.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129.jpeg"/><Relationship Id="rId3" Type="http://schemas.openxmlformats.org/officeDocument/2006/relationships/image" Target="../media/image124.jpeg"/><Relationship Id="rId7" Type="http://schemas.openxmlformats.org/officeDocument/2006/relationships/image" Target="../media/image128.jpeg"/><Relationship Id="rId2" Type="http://schemas.openxmlformats.org/officeDocument/2006/relationships/image" Target="../media/image123.jpeg"/><Relationship Id="rId1" Type="http://schemas.openxmlformats.org/officeDocument/2006/relationships/slideLayout" Target="../slideLayouts/slideLayout7.xml"/><Relationship Id="rId6" Type="http://schemas.openxmlformats.org/officeDocument/2006/relationships/image" Target="../media/image127.jpeg"/><Relationship Id="rId5" Type="http://schemas.openxmlformats.org/officeDocument/2006/relationships/image" Target="../media/image126.png"/><Relationship Id="rId4" Type="http://schemas.openxmlformats.org/officeDocument/2006/relationships/image" Target="../media/image125.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7.xml"/><Relationship Id="rId4" Type="http://schemas.openxmlformats.org/officeDocument/2006/relationships/image" Target="../media/image132.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7.xml"/><Relationship Id="rId4" Type="http://schemas.openxmlformats.org/officeDocument/2006/relationships/image" Target="../media/image135.jpeg"/></Relationships>
</file>

<file path=ppt/slides/_rels/slide68.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 Id="rId4" Type="http://schemas.openxmlformats.org/officeDocument/2006/relationships/image" Target="../media/image138.jpeg"/></Relationships>
</file>

<file path=ppt/slides/_rels/slide69.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7.xml"/><Relationship Id="rId4" Type="http://schemas.openxmlformats.org/officeDocument/2006/relationships/image" Target="../media/image141.jpeg"/></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7.xml"/><Relationship Id="rId5" Type="http://schemas.openxmlformats.org/officeDocument/2006/relationships/image" Target="../media/image145.jpeg"/><Relationship Id="rId4" Type="http://schemas.openxmlformats.org/officeDocument/2006/relationships/image" Target="../media/image144.jpeg"/></Relationships>
</file>

<file path=ppt/slides/_rels/slide73.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slideLayout" Target="../slideLayouts/slideLayout7.xml"/><Relationship Id="rId1" Type="http://schemas.openxmlformats.org/officeDocument/2006/relationships/audio" Target="../media/audio1.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iana.DIANA1\Desktop\TESIS EDUARDO\diapo\01 copia.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Marcador de número de diapositiva"/>
          <p:cNvSpPr>
            <a:spLocks noGrp="1"/>
          </p:cNvSpPr>
          <p:nvPr>
            <p:ph type="sldNum" sz="quarter" idx="12"/>
          </p:nvPr>
        </p:nvSpPr>
        <p:spPr/>
        <p:txBody>
          <a:bodyPr/>
          <a:lstStyle/>
          <a:p>
            <a:fld id="{6A805086-C04F-4D1C-8E2A-65BEF81913EF}" type="slidenum">
              <a:rPr lang="en-US" smtClean="0"/>
              <a:pPr/>
              <a:t>1</a:t>
            </a:fld>
            <a:endParaRPr lang="en-US"/>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iana.DIANA1\Desktop\TESIS EDUARDO\diapo\diapositivas finales\02 copia.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2 CuadroTexto"/>
          <p:cNvSpPr txBox="1"/>
          <p:nvPr/>
        </p:nvSpPr>
        <p:spPr>
          <a:xfrm>
            <a:off x="6248400" y="5715000"/>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4" name="3 Marcador de número de diapositiva"/>
          <p:cNvSpPr>
            <a:spLocks noGrp="1"/>
          </p:cNvSpPr>
          <p:nvPr>
            <p:ph type="sldNum" sz="quarter" idx="12"/>
          </p:nvPr>
        </p:nvSpPr>
        <p:spPr/>
        <p:txBody>
          <a:bodyPr/>
          <a:lstStyle/>
          <a:p>
            <a:fld id="{6A805086-C04F-4D1C-8E2A-65BEF81913EF}" type="slidenum">
              <a:rPr lang="en-US" smtClean="0"/>
              <a:pPr/>
              <a:t>2</a:t>
            </a:fld>
            <a:endParaRPr lang="en-US" dirty="0"/>
          </a:p>
        </p:txBody>
      </p:sp>
      <p:grpSp>
        <p:nvGrpSpPr>
          <p:cNvPr id="34817" name="Group 1"/>
          <p:cNvGrpSpPr>
            <a:grpSpLocks/>
          </p:cNvGrpSpPr>
          <p:nvPr/>
        </p:nvGrpSpPr>
        <p:grpSpPr bwMode="auto">
          <a:xfrm>
            <a:off x="381001" y="228600"/>
            <a:ext cx="1142999" cy="952499"/>
            <a:chOff x="1632" y="1248"/>
            <a:chExt cx="2682" cy="2286"/>
          </a:xfrm>
        </p:grpSpPr>
        <p:sp>
          <p:nvSpPr>
            <p:cNvPr id="34818" name="Gear"/>
            <p:cNvSpPr>
              <a:spLocks noEditPoints="1" noChangeArrowheads="1"/>
            </p:cNvSpPr>
            <p:nvPr/>
          </p:nvSpPr>
          <p:spPr bwMode="auto">
            <a:xfrm>
              <a:off x="3119" y="1248"/>
              <a:ext cx="1195" cy="1048"/>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w="9525">
              <a:miter lim="800000"/>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C0C0C0"/>
              </a:extrusionClr>
            </a:sp3d>
          </p:spPr>
          <p:txBody>
            <a:bodyPr vert="horz" wrap="square" lIns="91440" tIns="45720" rIns="91440" bIns="45720" numCol="1" anchor="t" anchorCtr="0" compatLnSpc="1">
              <a:prstTxWarp prst="textNoShape">
                <a:avLst/>
              </a:prstTxWarp>
              <a:flatTx/>
            </a:bodyPr>
            <a:lstStyle/>
            <a:p>
              <a:endParaRPr lang="es-CO"/>
            </a:p>
          </p:txBody>
        </p:sp>
        <p:sp>
          <p:nvSpPr>
            <p:cNvPr id="34819" name="AutoShape 3"/>
            <p:cNvSpPr>
              <a:spLocks noEditPoints="1" noChangeArrowheads="1"/>
            </p:cNvSpPr>
            <p:nvPr/>
          </p:nvSpPr>
          <p:spPr bwMode="auto">
            <a:xfrm>
              <a:off x="1632" y="1680"/>
              <a:ext cx="1429" cy="1253"/>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w="9525">
              <a:miter lim="800000"/>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C0C0C0"/>
              </a:extrusionClr>
            </a:sp3d>
          </p:spPr>
          <p:txBody>
            <a:bodyPr vert="horz" wrap="square" lIns="91440" tIns="45720" rIns="91440" bIns="45720" numCol="1" anchor="t" anchorCtr="0" compatLnSpc="1">
              <a:prstTxWarp prst="textNoShape">
                <a:avLst/>
              </a:prstTxWarp>
              <a:flatTx/>
            </a:bodyPr>
            <a:lstStyle/>
            <a:p>
              <a:endParaRPr lang="es-CO"/>
            </a:p>
          </p:txBody>
        </p:sp>
        <p:sp>
          <p:nvSpPr>
            <p:cNvPr id="34820" name="AutoShape 4"/>
            <p:cNvSpPr>
              <a:spLocks noEditPoints="1" noChangeArrowheads="1"/>
            </p:cNvSpPr>
            <p:nvPr/>
          </p:nvSpPr>
          <p:spPr bwMode="auto">
            <a:xfrm>
              <a:off x="2559" y="2142"/>
              <a:ext cx="1588" cy="1392"/>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w="9525">
              <a:miter lim="800000"/>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C0C0C0"/>
              </a:extrusionClr>
            </a:sp3d>
          </p:spPr>
          <p:txBody>
            <a:bodyPr vert="horz" wrap="square" lIns="91440" tIns="45720" rIns="91440" bIns="45720" numCol="1" anchor="t" anchorCtr="0" compatLnSpc="1">
              <a:prstTxWarp prst="textNoShape">
                <a:avLst/>
              </a:prstTxWarp>
              <a:flatTx/>
            </a:bodyPr>
            <a:lstStyle/>
            <a:p>
              <a:endParaRPr lang="es-CO"/>
            </a:p>
          </p:txBody>
        </p:sp>
      </p:grpSp>
      <p:sp>
        <p:nvSpPr>
          <p:cNvPr id="9" name="8 CuadroTexto"/>
          <p:cNvSpPr txBox="1"/>
          <p:nvPr/>
        </p:nvSpPr>
        <p:spPr>
          <a:xfrm>
            <a:off x="304800" y="1295400"/>
            <a:ext cx="1460656" cy="307777"/>
          </a:xfrm>
          <a:prstGeom prst="rect">
            <a:avLst/>
          </a:prstGeom>
          <a:noFill/>
        </p:spPr>
        <p:txBody>
          <a:bodyPr wrap="none" rtlCol="0">
            <a:spAutoFit/>
          </a:bodyPr>
          <a:lstStyle/>
          <a:p>
            <a:r>
              <a:rPr lang="es-CO" sz="1400" b="1" dirty="0" smtClean="0">
                <a:solidFill>
                  <a:srgbClr val="0070C0"/>
                </a:solidFill>
                <a:latin typeface="Century Gothic" pitchFamily="34" charset="0"/>
                <a:hlinkClick r:id="rId4" action="ppaction://hlinkfile"/>
              </a:rPr>
              <a:t>INSTITUCIONAL</a:t>
            </a:r>
            <a:endParaRPr lang="es-CO" sz="1400" b="1" dirty="0">
              <a:solidFill>
                <a:srgbClr val="0070C0"/>
              </a:solidFill>
              <a:latin typeface="Century Gothic" pitchFamily="34" charset="0"/>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iana.DIANA1\Desktop\TESIS EDUARDO\diapo\diapositivas finales\03 copia.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pic>
        <p:nvPicPr>
          <p:cNvPr id="3" name="2 Imagen" descr="DSC07520.JPG"/>
          <p:cNvPicPr>
            <a:picLocks noChangeAspect="1"/>
          </p:cNvPicPr>
          <p:nvPr/>
        </p:nvPicPr>
        <p:blipFill>
          <a:blip r:embed="rId3" cstate="print"/>
          <a:srcRect l="3333" t="20000" r="13333" b="4444"/>
          <a:stretch>
            <a:fillRect/>
          </a:stretch>
        </p:blipFill>
        <p:spPr>
          <a:xfrm>
            <a:off x="6172200" y="4648200"/>
            <a:ext cx="2129117" cy="1447800"/>
          </a:xfrm>
          <a:prstGeom prst="rect">
            <a:avLst/>
          </a:prstGeom>
        </p:spPr>
      </p:pic>
      <p:sp>
        <p:nvSpPr>
          <p:cNvPr id="5" name="4 CuadroTexto"/>
          <p:cNvSpPr txBox="1"/>
          <p:nvPr/>
        </p:nvSpPr>
        <p:spPr>
          <a:xfrm>
            <a:off x="6096000"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3</a:t>
            </a:fld>
            <a:endParaRPr lang="en-US"/>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iana.DIANA1\Desktop\TESIS EDUARDO\diapo\diapositivas finales\04 cop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6096000"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4" name="3 Marcador de número de diapositiva"/>
          <p:cNvSpPr>
            <a:spLocks noGrp="1"/>
          </p:cNvSpPr>
          <p:nvPr>
            <p:ph type="sldNum" sz="quarter" idx="12"/>
          </p:nvPr>
        </p:nvSpPr>
        <p:spPr/>
        <p:txBody>
          <a:bodyPr/>
          <a:lstStyle/>
          <a:p>
            <a:fld id="{6A805086-C04F-4D1C-8E2A-65BEF81913EF}" type="slidenum">
              <a:rPr lang="en-US" smtClean="0"/>
              <a:pPr/>
              <a:t>4</a:t>
            </a:fld>
            <a:endParaRPr lang="en-US"/>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iana.DIANA1\Desktop\TESIS EDUARDO\diapo\diapositivas finales\05 cop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6248400" y="5943600"/>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4" name="3 Marcador de número de diapositiva"/>
          <p:cNvSpPr>
            <a:spLocks noGrp="1"/>
          </p:cNvSpPr>
          <p:nvPr>
            <p:ph type="sldNum" sz="quarter" idx="12"/>
          </p:nvPr>
        </p:nvSpPr>
        <p:spPr/>
        <p:txBody>
          <a:bodyPr/>
          <a:lstStyle/>
          <a:p>
            <a:fld id="{6A805086-C04F-4D1C-8E2A-65BEF81913EF}" type="slidenum">
              <a:rPr lang="en-US" smtClean="0"/>
              <a:pPr/>
              <a:t>5</a:t>
            </a:fld>
            <a:endParaRPr lang="en-US"/>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iana.DIANA1\Desktop\TESIS EDUARDO\diapo\diapositivas finales\06 cop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Marcador de número de diapositiva"/>
          <p:cNvSpPr>
            <a:spLocks noGrp="1"/>
          </p:cNvSpPr>
          <p:nvPr>
            <p:ph type="sldNum" sz="quarter" idx="12"/>
          </p:nvPr>
        </p:nvSpPr>
        <p:spPr/>
        <p:txBody>
          <a:bodyPr/>
          <a:lstStyle/>
          <a:p>
            <a:fld id="{6A805086-C04F-4D1C-8E2A-65BEF81913EF}" type="slidenum">
              <a:rPr lang="en-US" smtClean="0"/>
              <a:pPr/>
              <a:t>6</a:t>
            </a:fld>
            <a:endParaRPr lang="en-US"/>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5943600" y="381000"/>
            <a:ext cx="3048000" cy="400110"/>
          </a:xfrm>
          <a:prstGeom prst="rect">
            <a:avLst/>
          </a:prstGeom>
          <a:noFill/>
        </p:spPr>
        <p:txBody>
          <a:bodyPr wrap="square" rtlCol="0">
            <a:spAutoFit/>
          </a:bodyPr>
          <a:lstStyle/>
          <a:p>
            <a:r>
              <a:rPr lang="en-US" sz="2000" b="1" smtClean="0">
                <a:solidFill>
                  <a:srgbClr val="FF8B23"/>
                </a:solidFill>
                <a:latin typeface="Century Gothic" pitchFamily="34" charset="0"/>
              </a:rPr>
              <a:t>OBJETIVOS Y ALCANCE</a:t>
            </a:r>
            <a:endParaRPr lang="en-US" sz="2000" b="1">
              <a:solidFill>
                <a:srgbClr val="FF8B23"/>
              </a:solidFill>
              <a:latin typeface="Century Gothic" pitchFamily="34" charset="0"/>
            </a:endParaRPr>
          </a:p>
        </p:txBody>
      </p:sp>
      <p:cxnSp>
        <p:nvCxnSpPr>
          <p:cNvPr id="8" name="7 Conector recto"/>
          <p:cNvCxnSpPr/>
          <p:nvPr/>
        </p:nvCxnSpPr>
        <p:spPr>
          <a:xfrm>
            <a:off x="6019800" y="760412"/>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10" name="9 CuadroTexto"/>
          <p:cNvSpPr txBox="1"/>
          <p:nvPr/>
        </p:nvSpPr>
        <p:spPr>
          <a:xfrm>
            <a:off x="5943600" y="762000"/>
            <a:ext cx="1143000" cy="369332"/>
          </a:xfrm>
          <a:prstGeom prst="rect">
            <a:avLst/>
          </a:prstGeom>
          <a:noFill/>
        </p:spPr>
        <p:txBody>
          <a:bodyPr wrap="square" rtlCol="0">
            <a:spAutoFit/>
          </a:bodyPr>
          <a:lstStyle/>
          <a:p>
            <a:r>
              <a:rPr lang="en-US" smtClean="0">
                <a:solidFill>
                  <a:srgbClr val="26207B"/>
                </a:solidFill>
                <a:latin typeface="Century Gothic" pitchFamily="34" charset="0"/>
              </a:rPr>
              <a:t>General</a:t>
            </a:r>
            <a:endParaRPr lang="en-US">
              <a:solidFill>
                <a:srgbClr val="26207B"/>
              </a:solidFill>
              <a:latin typeface="Century Gothic" pitchFamily="34" charset="0"/>
            </a:endParaRPr>
          </a:p>
        </p:txBody>
      </p:sp>
      <p:sp>
        <p:nvSpPr>
          <p:cNvPr id="11" name="10 CuadroTexto"/>
          <p:cNvSpPr txBox="1"/>
          <p:nvPr/>
        </p:nvSpPr>
        <p:spPr>
          <a:xfrm>
            <a:off x="838200" y="1905000"/>
            <a:ext cx="7467600" cy="1371600"/>
          </a:xfrm>
          <a:prstGeom prst="rect">
            <a:avLst/>
          </a:prstGeom>
          <a:noFill/>
        </p:spPr>
        <p:txBody>
          <a:bodyPr wrap="square" rtlCol="0">
            <a:spAutoFit/>
          </a:bodyPr>
          <a:lstStyle/>
          <a:p>
            <a:pPr algn="just"/>
            <a:r>
              <a:rPr lang="es-ES" sz="1600" dirty="0" smtClean="0">
                <a:latin typeface="Century Gothic" pitchFamily="34" charset="0"/>
              </a:rPr>
              <a:t>Desarrollar mediante el principio de </a:t>
            </a:r>
            <a:r>
              <a:rPr lang="es-ES" sz="1600" i="1" dirty="0" err="1" smtClean="0">
                <a:latin typeface="Century Gothic" pitchFamily="34" charset="0"/>
              </a:rPr>
              <a:t>rollforming</a:t>
            </a:r>
            <a:r>
              <a:rPr lang="es-ES" sz="1600" dirty="0" smtClean="0">
                <a:latin typeface="Century Gothic" pitchFamily="34" charset="0"/>
              </a:rPr>
              <a:t> una </a:t>
            </a:r>
            <a:r>
              <a:rPr lang="es-ES" sz="1600" i="1" dirty="0" smtClean="0">
                <a:latin typeface="Century Gothic" pitchFamily="34" charset="0"/>
              </a:rPr>
              <a:t>Flor</a:t>
            </a:r>
            <a:r>
              <a:rPr lang="es-ES" sz="1600" b="1" i="1" dirty="0" smtClean="0">
                <a:latin typeface="Century Gothic" pitchFamily="34" charset="0"/>
              </a:rPr>
              <a:t> </a:t>
            </a:r>
            <a:r>
              <a:rPr lang="es-ES" sz="1600" dirty="0" smtClean="0">
                <a:latin typeface="Century Gothic" pitchFamily="34" charset="0"/>
              </a:rPr>
              <a:t>que optimice una línea de productos para la empresa ALGAMAR S.A., garantizando la fácil manipulación, el manejo de tiempos de entrega y la optimización de costos de producción.</a:t>
            </a:r>
            <a:endParaRPr lang="es-CO" sz="1600" dirty="0" smtClean="0">
              <a:latin typeface="Century Gothic" pitchFamily="34" charset="0"/>
            </a:endParaRPr>
          </a:p>
          <a:p>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609600" y="3352800"/>
            <a:ext cx="2540000" cy="1905000"/>
          </a:xfrm>
          <a:prstGeom prst="roundRect">
            <a:avLst/>
          </a:prstGeom>
          <a:noFill/>
          <a:ln w="9525">
            <a:noFill/>
            <a:miter lim="800000"/>
            <a:headEnd/>
            <a:tailEnd/>
          </a:ln>
          <a:effectLst>
            <a:outerShdw blurRad="50800" dist="38100" dir="2700000" algn="tl" rotWithShape="0">
              <a:prstClr val="black">
                <a:alpha val="40000"/>
              </a:prstClr>
            </a:outerShdw>
          </a:effectLst>
        </p:spPr>
      </p:pic>
      <p:pic>
        <p:nvPicPr>
          <p:cNvPr id="1027" name="Picture 3"/>
          <p:cNvPicPr>
            <a:picLocks noChangeAspect="1" noChangeArrowheads="1"/>
          </p:cNvPicPr>
          <p:nvPr/>
        </p:nvPicPr>
        <p:blipFill>
          <a:blip r:embed="rId3" cstate="print"/>
          <a:srcRect/>
          <a:stretch>
            <a:fillRect/>
          </a:stretch>
        </p:blipFill>
        <p:spPr bwMode="auto">
          <a:xfrm>
            <a:off x="3276600" y="3352800"/>
            <a:ext cx="2540000" cy="1905000"/>
          </a:xfrm>
          <a:prstGeom prst="roundRect">
            <a:avLst/>
          </a:prstGeom>
          <a:noFill/>
          <a:ln w="9525">
            <a:noFill/>
            <a:miter lim="800000"/>
            <a:headEnd/>
            <a:tailEnd/>
          </a:ln>
          <a:effectLst>
            <a:outerShdw blurRad="50800" dist="38100" dir="2700000" algn="tl" rotWithShape="0">
              <a:prstClr val="black">
                <a:alpha val="40000"/>
              </a:prstClr>
            </a:outerShdw>
          </a:effectLst>
        </p:spPr>
      </p:pic>
      <p:pic>
        <p:nvPicPr>
          <p:cNvPr id="1028" name="Picture 4" descr="J:\IMAGENES kERKITHEA\explosion de entrepaño.jpg"/>
          <p:cNvPicPr>
            <a:picLocks noChangeAspect="1" noChangeArrowheads="1"/>
          </p:cNvPicPr>
          <p:nvPr/>
        </p:nvPicPr>
        <p:blipFill>
          <a:blip r:embed="rId4" cstate="print"/>
          <a:srcRect/>
          <a:stretch>
            <a:fillRect/>
          </a:stretch>
        </p:blipFill>
        <p:spPr bwMode="auto">
          <a:xfrm>
            <a:off x="5943600" y="3352800"/>
            <a:ext cx="2514600" cy="1885950"/>
          </a:xfrm>
          <a:prstGeom prst="roundRect">
            <a:avLst/>
          </a:prstGeom>
          <a:noFill/>
          <a:effectLst>
            <a:outerShdw blurRad="50800" dist="38100" dir="2700000" algn="tl" rotWithShape="0">
              <a:prstClr val="black">
                <a:alpha val="40000"/>
              </a:prstClr>
            </a:outerShdw>
          </a:effectLst>
        </p:spPr>
      </p:pic>
      <p:sp>
        <p:nvSpPr>
          <p:cNvPr id="9" name="8 CuadroTexto"/>
          <p:cNvSpPr txBox="1"/>
          <p:nvPr/>
        </p:nvSpPr>
        <p:spPr>
          <a:xfrm>
            <a:off x="6370603" y="61238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2" name="11 Marcador de número de diapositiva"/>
          <p:cNvSpPr>
            <a:spLocks noGrp="1"/>
          </p:cNvSpPr>
          <p:nvPr>
            <p:ph type="sldNum" sz="quarter" idx="12"/>
          </p:nvPr>
        </p:nvSpPr>
        <p:spPr/>
        <p:txBody>
          <a:bodyPr/>
          <a:lstStyle/>
          <a:p>
            <a:fld id="{6A805086-C04F-4D1C-8E2A-65BEF81913EF}" type="slidenum">
              <a:rPr lang="en-US" smtClean="0"/>
              <a:pPr/>
              <a:t>7</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2000"/>
                                        <p:tgtEl>
                                          <p:spTgt spid="1027"/>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fade">
                                      <p:cBhvr>
                                        <p:cTn id="15"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381000"/>
            <a:ext cx="3200400" cy="400110"/>
          </a:xfrm>
          <a:prstGeom prst="rect">
            <a:avLst/>
          </a:prstGeom>
          <a:noFill/>
        </p:spPr>
        <p:txBody>
          <a:bodyPr wrap="square" rtlCol="0">
            <a:spAutoFit/>
          </a:bodyPr>
          <a:lstStyle/>
          <a:p>
            <a:r>
              <a:rPr lang="en-US" sz="2000" b="1" smtClean="0">
                <a:solidFill>
                  <a:srgbClr val="FF8B23"/>
                </a:solidFill>
                <a:latin typeface="Century Gothic" pitchFamily="34" charset="0"/>
              </a:rPr>
              <a:t>OBJETIVOS Y ALCANCE</a:t>
            </a:r>
            <a:endParaRPr lang="en-US" sz="2000" b="1">
              <a:solidFill>
                <a:srgbClr val="FF8B23"/>
              </a:solidFill>
              <a:latin typeface="Century Gothic" pitchFamily="34" charset="0"/>
            </a:endParaRPr>
          </a:p>
        </p:txBody>
      </p:sp>
      <p:cxnSp>
        <p:nvCxnSpPr>
          <p:cNvPr id="3" name="2 Conector recto"/>
          <p:cNvCxnSpPr/>
          <p:nvPr/>
        </p:nvCxnSpPr>
        <p:spPr>
          <a:xfrm>
            <a:off x="6019800" y="760412"/>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943600" y="762000"/>
            <a:ext cx="1981200" cy="369332"/>
          </a:xfrm>
          <a:prstGeom prst="rect">
            <a:avLst/>
          </a:prstGeom>
          <a:noFill/>
        </p:spPr>
        <p:txBody>
          <a:bodyPr wrap="square" rtlCol="0">
            <a:spAutoFit/>
          </a:bodyPr>
          <a:lstStyle/>
          <a:p>
            <a:r>
              <a:rPr lang="en-US" smtClean="0">
                <a:solidFill>
                  <a:srgbClr val="26207B"/>
                </a:solidFill>
                <a:latin typeface="Century Gothic" pitchFamily="34" charset="0"/>
              </a:rPr>
              <a:t>Operacionales</a:t>
            </a:r>
            <a:endParaRPr lang="en-US">
              <a:solidFill>
                <a:srgbClr val="26207B"/>
              </a:solidFill>
              <a:latin typeface="Century Gothic" pitchFamily="34" charset="0"/>
            </a:endParaRPr>
          </a:p>
        </p:txBody>
      </p:sp>
      <p:graphicFrame>
        <p:nvGraphicFramePr>
          <p:cNvPr id="5" name="4 Diagrama"/>
          <p:cNvGraphicFramePr/>
          <p:nvPr/>
        </p:nvGraphicFramePr>
        <p:xfrm>
          <a:off x="609600" y="1066800"/>
          <a:ext cx="80772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 Marcador de número de diapositiva"/>
          <p:cNvSpPr>
            <a:spLocks noGrp="1"/>
          </p:cNvSpPr>
          <p:nvPr>
            <p:ph type="sldNum" sz="quarter" idx="12"/>
          </p:nvPr>
        </p:nvSpPr>
        <p:spPr/>
        <p:txBody>
          <a:bodyPr/>
          <a:lstStyle/>
          <a:p>
            <a:fld id="{6A805086-C04F-4D1C-8E2A-65BEF81913EF}" type="slidenum">
              <a:rPr lang="en-US" smtClean="0"/>
              <a:pPr/>
              <a:t>8</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graphicEl>
                                              <a:dgm id="{F3A6C0E8-C322-4B64-AB9C-C05EA40F8C69}"/>
                                            </p:graphicEl>
                                          </p:spTgt>
                                        </p:tgtEl>
                                        <p:attrNameLst>
                                          <p:attrName>style.visibility</p:attrName>
                                        </p:attrNameLst>
                                      </p:cBhvr>
                                      <p:to>
                                        <p:strVal val="visible"/>
                                      </p:to>
                                    </p:set>
                                    <p:animEffect transition="in" filter="wipe(down)">
                                      <p:cBhvr>
                                        <p:cTn id="7" dur="500"/>
                                        <p:tgtEl>
                                          <p:spTgt spid="5">
                                            <p:graphicEl>
                                              <a:dgm id="{F3A6C0E8-C322-4B64-AB9C-C05EA40F8C69}"/>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graphicEl>
                                              <a:dgm id="{E98361FF-3157-45F6-8BED-E45F3D23A9E1}"/>
                                            </p:graphicEl>
                                          </p:spTgt>
                                        </p:tgtEl>
                                        <p:attrNameLst>
                                          <p:attrName>style.visibility</p:attrName>
                                        </p:attrNameLst>
                                      </p:cBhvr>
                                      <p:to>
                                        <p:strVal val="visible"/>
                                      </p:to>
                                    </p:set>
                                    <p:animEffect transition="in" filter="wipe(down)">
                                      <p:cBhvr>
                                        <p:cTn id="11" dur="500"/>
                                        <p:tgtEl>
                                          <p:spTgt spid="5">
                                            <p:graphicEl>
                                              <a:dgm id="{E98361FF-3157-45F6-8BED-E45F3D23A9E1}"/>
                                            </p:graphic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graphicEl>
                                              <a:dgm id="{1231D1FB-E08C-4DB7-B069-3ED511A20B3B}"/>
                                            </p:graphicEl>
                                          </p:spTgt>
                                        </p:tgtEl>
                                        <p:attrNameLst>
                                          <p:attrName>style.visibility</p:attrName>
                                        </p:attrNameLst>
                                      </p:cBhvr>
                                      <p:to>
                                        <p:strVal val="visible"/>
                                      </p:to>
                                    </p:set>
                                    <p:animEffect transition="in" filter="wipe(down)">
                                      <p:cBhvr>
                                        <p:cTn id="15" dur="500"/>
                                        <p:tgtEl>
                                          <p:spTgt spid="5">
                                            <p:graphicEl>
                                              <a:dgm id="{1231D1FB-E08C-4DB7-B069-3ED511A20B3B}"/>
                                            </p:graphic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5">
                                            <p:graphicEl>
                                              <a:dgm id="{395AF3C6-9350-41E1-AB2B-8EC6EB1AD7DF}"/>
                                            </p:graphicEl>
                                          </p:spTgt>
                                        </p:tgtEl>
                                        <p:attrNameLst>
                                          <p:attrName>style.visibility</p:attrName>
                                        </p:attrNameLst>
                                      </p:cBhvr>
                                      <p:to>
                                        <p:strVal val="visible"/>
                                      </p:to>
                                    </p:set>
                                    <p:animEffect transition="in" filter="wipe(down)">
                                      <p:cBhvr>
                                        <p:cTn id="19" dur="500"/>
                                        <p:tgtEl>
                                          <p:spTgt spid="5">
                                            <p:graphicEl>
                                              <a:dgm id="{395AF3C6-9350-41E1-AB2B-8EC6EB1AD7DF}"/>
                                            </p:graphic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graphicEl>
                                              <a:dgm id="{94746489-377C-477E-879A-4EDC4269927D}"/>
                                            </p:graphicEl>
                                          </p:spTgt>
                                        </p:tgtEl>
                                        <p:attrNameLst>
                                          <p:attrName>style.visibility</p:attrName>
                                        </p:attrNameLst>
                                      </p:cBhvr>
                                      <p:to>
                                        <p:strVal val="visible"/>
                                      </p:to>
                                    </p:set>
                                    <p:animEffect transition="in" filter="wipe(down)">
                                      <p:cBhvr>
                                        <p:cTn id="23" dur="500"/>
                                        <p:tgtEl>
                                          <p:spTgt spid="5">
                                            <p:graphicEl>
                                              <a:dgm id="{94746489-377C-477E-879A-4EDC4269927D}"/>
                                            </p:graphic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5">
                                            <p:graphicEl>
                                              <a:dgm id="{F3DCB376-982F-4223-96CD-DC1F9345BE83}"/>
                                            </p:graphicEl>
                                          </p:spTgt>
                                        </p:tgtEl>
                                        <p:attrNameLst>
                                          <p:attrName>style.visibility</p:attrName>
                                        </p:attrNameLst>
                                      </p:cBhvr>
                                      <p:to>
                                        <p:strVal val="visible"/>
                                      </p:to>
                                    </p:set>
                                    <p:animEffect transition="in" filter="wipe(down)">
                                      <p:cBhvr>
                                        <p:cTn id="27" dur="500"/>
                                        <p:tgtEl>
                                          <p:spTgt spid="5">
                                            <p:graphicEl>
                                              <a:dgm id="{F3DCB376-982F-4223-96CD-DC1F9345BE83}"/>
                                            </p:graphic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5">
                                            <p:graphicEl>
                                              <a:dgm id="{9263F5C3-5379-4551-A88A-C55AB63570EA}"/>
                                            </p:graphicEl>
                                          </p:spTgt>
                                        </p:tgtEl>
                                        <p:attrNameLst>
                                          <p:attrName>style.visibility</p:attrName>
                                        </p:attrNameLst>
                                      </p:cBhvr>
                                      <p:to>
                                        <p:strVal val="visible"/>
                                      </p:to>
                                    </p:set>
                                    <p:animEffect transition="in" filter="wipe(down)">
                                      <p:cBhvr>
                                        <p:cTn id="31" dur="500"/>
                                        <p:tgtEl>
                                          <p:spTgt spid="5">
                                            <p:graphicEl>
                                              <a:dgm id="{9263F5C3-5379-4551-A88A-C55AB63570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AtOnc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381000"/>
            <a:ext cx="3048000" cy="400110"/>
          </a:xfrm>
          <a:prstGeom prst="rect">
            <a:avLst/>
          </a:prstGeom>
          <a:noFill/>
        </p:spPr>
        <p:txBody>
          <a:bodyPr wrap="square" rtlCol="0">
            <a:spAutoFit/>
          </a:bodyPr>
          <a:lstStyle/>
          <a:p>
            <a:r>
              <a:rPr lang="en-US" sz="2000" b="1" smtClean="0">
                <a:solidFill>
                  <a:srgbClr val="FF8B23"/>
                </a:solidFill>
                <a:latin typeface="Century Gothic" pitchFamily="34" charset="0"/>
              </a:rPr>
              <a:t>OBJETIVOS Y ALCANCE</a:t>
            </a:r>
            <a:endParaRPr lang="en-US" sz="2000" b="1">
              <a:solidFill>
                <a:srgbClr val="FF8B23"/>
              </a:solidFill>
              <a:latin typeface="Century Gothic" pitchFamily="34" charset="0"/>
            </a:endParaRPr>
          </a:p>
        </p:txBody>
      </p:sp>
      <p:cxnSp>
        <p:nvCxnSpPr>
          <p:cNvPr id="3" name="2 Conector recto"/>
          <p:cNvCxnSpPr/>
          <p:nvPr/>
        </p:nvCxnSpPr>
        <p:spPr>
          <a:xfrm>
            <a:off x="6019800" y="760412"/>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943600" y="762000"/>
            <a:ext cx="3048000" cy="369332"/>
          </a:xfrm>
          <a:prstGeom prst="rect">
            <a:avLst/>
          </a:prstGeom>
          <a:noFill/>
        </p:spPr>
        <p:txBody>
          <a:bodyPr wrap="square" rtlCol="0">
            <a:spAutoFit/>
          </a:bodyPr>
          <a:lstStyle/>
          <a:p>
            <a:r>
              <a:rPr lang="en-US" dirty="0" err="1" smtClean="0">
                <a:solidFill>
                  <a:srgbClr val="26207B"/>
                </a:solidFill>
                <a:latin typeface="Century Gothic" pitchFamily="34" charset="0"/>
              </a:rPr>
              <a:t>Alcances</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productos</a:t>
            </a:r>
            <a:endParaRPr lang="en-US" dirty="0">
              <a:solidFill>
                <a:srgbClr val="26207B"/>
              </a:solidFill>
              <a:latin typeface="Century Gothic" pitchFamily="34" charset="0"/>
            </a:endParaRPr>
          </a:p>
        </p:txBody>
      </p:sp>
      <p:graphicFrame>
        <p:nvGraphicFramePr>
          <p:cNvPr id="6" name="5 Diagrama"/>
          <p:cNvGraphicFramePr/>
          <p:nvPr/>
        </p:nvGraphicFramePr>
        <p:xfrm>
          <a:off x="533400" y="1371600"/>
          <a:ext cx="8077200" cy="396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Marcador de número de diapositiva"/>
          <p:cNvSpPr>
            <a:spLocks noGrp="1"/>
          </p:cNvSpPr>
          <p:nvPr>
            <p:ph type="sldNum" sz="quarter" idx="12"/>
          </p:nvPr>
        </p:nvSpPr>
        <p:spPr/>
        <p:txBody>
          <a:bodyPr/>
          <a:lstStyle/>
          <a:p>
            <a:fld id="{6A805086-C04F-4D1C-8E2A-65BEF81913EF}" type="slidenum">
              <a:rPr lang="en-US" smtClean="0"/>
              <a:pPr/>
              <a:t>9</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graphicEl>
                                              <a:dgm id="{35546FEC-391E-4E55-B046-D060D735DD31}"/>
                                            </p:graphicEl>
                                          </p:spTgt>
                                        </p:tgtEl>
                                        <p:attrNameLst>
                                          <p:attrName>style.visibility</p:attrName>
                                        </p:attrNameLst>
                                      </p:cBhvr>
                                      <p:to>
                                        <p:strVal val="visible"/>
                                      </p:to>
                                    </p:set>
                                    <p:animEffect transition="in" filter="wipe(down)">
                                      <p:cBhvr>
                                        <p:cTn id="7" dur="500"/>
                                        <p:tgtEl>
                                          <p:spTgt spid="6">
                                            <p:graphicEl>
                                              <a:dgm id="{35546FEC-391E-4E55-B046-D060D735DD31}"/>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
                                            <p:graphicEl>
                                              <a:dgm id="{55C1778D-917A-45CE-A93D-1002008F0221}"/>
                                            </p:graphicEl>
                                          </p:spTgt>
                                        </p:tgtEl>
                                        <p:attrNameLst>
                                          <p:attrName>style.visibility</p:attrName>
                                        </p:attrNameLst>
                                      </p:cBhvr>
                                      <p:to>
                                        <p:strVal val="visible"/>
                                      </p:to>
                                    </p:set>
                                    <p:animEffect transition="in" filter="wipe(down)">
                                      <p:cBhvr>
                                        <p:cTn id="11" dur="500"/>
                                        <p:tgtEl>
                                          <p:spTgt spid="6">
                                            <p:graphicEl>
                                              <a:dgm id="{55C1778D-917A-45CE-A93D-1002008F0221}"/>
                                            </p:graphic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graphicEl>
                                              <a:dgm id="{1F39429E-C409-4F40-9EA1-AEE32013D5D0}"/>
                                            </p:graphicEl>
                                          </p:spTgt>
                                        </p:tgtEl>
                                        <p:attrNameLst>
                                          <p:attrName>style.visibility</p:attrName>
                                        </p:attrNameLst>
                                      </p:cBhvr>
                                      <p:to>
                                        <p:strVal val="visible"/>
                                      </p:to>
                                    </p:set>
                                    <p:animEffect transition="in" filter="wipe(down)">
                                      <p:cBhvr>
                                        <p:cTn id="15" dur="500"/>
                                        <p:tgtEl>
                                          <p:spTgt spid="6">
                                            <p:graphicEl>
                                              <a:dgm id="{1F39429E-C409-4F40-9EA1-AEE32013D5D0}"/>
                                            </p:graphic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
                                            <p:graphicEl>
                                              <a:dgm id="{062F258A-CE70-4A3A-826B-41E89DE575F2}"/>
                                            </p:graphicEl>
                                          </p:spTgt>
                                        </p:tgtEl>
                                        <p:attrNameLst>
                                          <p:attrName>style.visibility</p:attrName>
                                        </p:attrNameLst>
                                      </p:cBhvr>
                                      <p:to>
                                        <p:strVal val="visible"/>
                                      </p:to>
                                    </p:set>
                                    <p:animEffect transition="in" filter="wipe(down)">
                                      <p:cBhvr>
                                        <p:cTn id="19" dur="500"/>
                                        <p:tgtEl>
                                          <p:spTgt spid="6">
                                            <p:graphicEl>
                                              <a:dgm id="{062F258A-CE70-4A3A-826B-41E89DE575F2}"/>
                                            </p:graphic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
                                            <p:graphicEl>
                                              <a:dgm id="{54D8955A-57E0-4FF1-83C5-DE59EC7550E2}"/>
                                            </p:graphicEl>
                                          </p:spTgt>
                                        </p:tgtEl>
                                        <p:attrNameLst>
                                          <p:attrName>style.visibility</p:attrName>
                                        </p:attrNameLst>
                                      </p:cBhvr>
                                      <p:to>
                                        <p:strVal val="visible"/>
                                      </p:to>
                                    </p:set>
                                    <p:animEffect transition="in" filter="wipe(down)">
                                      <p:cBhvr>
                                        <p:cTn id="23" dur="500"/>
                                        <p:tgtEl>
                                          <p:spTgt spid="6">
                                            <p:graphicEl>
                                              <a:dgm id="{54D8955A-57E0-4FF1-83C5-DE59EC7550E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lvlAtOnc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562600" y="381000"/>
            <a:ext cx="3733800" cy="400110"/>
          </a:xfrm>
          <a:prstGeom prst="rect">
            <a:avLst/>
          </a:prstGeom>
          <a:noFill/>
        </p:spPr>
        <p:txBody>
          <a:bodyPr wrap="square" rtlCol="0">
            <a:spAutoFit/>
          </a:bodyPr>
          <a:lstStyle/>
          <a:p>
            <a:r>
              <a:rPr lang="en-US" sz="2000" b="1" smtClean="0">
                <a:solidFill>
                  <a:srgbClr val="FF8B23"/>
                </a:solidFill>
                <a:latin typeface="Century Gothic" pitchFamily="34" charset="0"/>
              </a:rPr>
              <a:t>DEFINICI</a:t>
            </a:r>
            <a:r>
              <a:rPr lang="es-CO" sz="2000" b="1" smtClean="0">
                <a:solidFill>
                  <a:srgbClr val="FF8B23"/>
                </a:solidFill>
                <a:latin typeface="Century Gothic" pitchFamily="34" charset="0"/>
              </a:rPr>
              <a:t>ÓN DEL PROBLEMA</a:t>
            </a:r>
            <a:endParaRPr lang="en-US" sz="2000" b="1">
              <a:solidFill>
                <a:srgbClr val="FF8B23"/>
              </a:solidFill>
              <a:latin typeface="Century Gothic" pitchFamily="34" charset="0"/>
            </a:endParaRPr>
          </a:p>
        </p:txBody>
      </p:sp>
      <p:cxnSp>
        <p:nvCxnSpPr>
          <p:cNvPr id="3" name="2 Conector recto"/>
          <p:cNvCxnSpPr/>
          <p:nvPr/>
        </p:nvCxnSpPr>
        <p:spPr>
          <a:xfrm>
            <a:off x="5638800" y="762000"/>
            <a:ext cx="3505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562600" y="762000"/>
            <a:ext cx="1676400" cy="369332"/>
          </a:xfrm>
          <a:prstGeom prst="rect">
            <a:avLst/>
          </a:prstGeom>
          <a:noFill/>
        </p:spPr>
        <p:txBody>
          <a:bodyPr wrap="square" rtlCol="0">
            <a:spAutoFit/>
          </a:bodyPr>
          <a:lstStyle/>
          <a:p>
            <a:r>
              <a:rPr lang="en-US" smtClean="0">
                <a:solidFill>
                  <a:srgbClr val="26207B"/>
                </a:solidFill>
                <a:latin typeface="Century Gothic" pitchFamily="34" charset="0"/>
              </a:rPr>
              <a:t>Formulación</a:t>
            </a:r>
            <a:endParaRPr lang="en-US">
              <a:solidFill>
                <a:srgbClr val="26207B"/>
              </a:solidFill>
              <a:latin typeface="Century Gothic" pitchFamily="34" charset="0"/>
            </a:endParaRPr>
          </a:p>
        </p:txBody>
      </p:sp>
      <p:sp>
        <p:nvSpPr>
          <p:cNvPr id="6" name="5 CuadroTexto"/>
          <p:cNvSpPr txBox="1"/>
          <p:nvPr/>
        </p:nvSpPr>
        <p:spPr>
          <a:xfrm>
            <a:off x="304800" y="1447800"/>
            <a:ext cx="5638800" cy="3754874"/>
          </a:xfrm>
          <a:prstGeom prst="rect">
            <a:avLst/>
          </a:prstGeom>
          <a:noFill/>
        </p:spPr>
        <p:txBody>
          <a:bodyPr wrap="square" rtlCol="0">
            <a:spAutoFit/>
          </a:bodyPr>
          <a:lstStyle/>
          <a:p>
            <a:pPr algn="just"/>
            <a:r>
              <a:rPr lang="es-ES" sz="1400" dirty="0" smtClean="0">
                <a:latin typeface="Century Gothic" pitchFamily="34" charset="0"/>
              </a:rPr>
              <a:t>La empresa ha encontrado la necesidad de </a:t>
            </a:r>
            <a:r>
              <a:rPr lang="es-ES" sz="1400" b="1" dirty="0" smtClean="0">
                <a:latin typeface="Century Gothic" pitchFamily="34" charset="0"/>
              </a:rPr>
              <a:t>optimizar algunos procesos</a:t>
            </a:r>
            <a:r>
              <a:rPr lang="es-ES" sz="1400" dirty="0" smtClean="0">
                <a:latin typeface="Century Gothic" pitchFamily="34" charset="0"/>
              </a:rPr>
              <a:t>, entre ellos reducción de materias primas, reducción de tiempos de producción, optimización de la producción y agilidad en los despachos, mediante el mejoramiento de la elaboración de entrepaños para estantería.</a:t>
            </a:r>
          </a:p>
          <a:p>
            <a:pPr algn="just"/>
            <a:endParaRPr lang="es-ES" sz="1400" dirty="0" smtClean="0">
              <a:latin typeface="Century Gothic" pitchFamily="34" charset="0"/>
            </a:endParaRPr>
          </a:p>
          <a:p>
            <a:pPr algn="just"/>
            <a:r>
              <a:rPr lang="es-ES" sz="1400" dirty="0" smtClean="0">
                <a:latin typeface="Century Gothic" pitchFamily="34" charset="0"/>
              </a:rPr>
              <a:t>Por esto se requiere diseñar el herramental para el desarrollo de entrepaños repisados, por medio de una máquina de </a:t>
            </a:r>
            <a:r>
              <a:rPr lang="es-ES" sz="1400" b="1" i="1" dirty="0" smtClean="0">
                <a:latin typeface="Century Gothic" pitchFamily="34" charset="0"/>
              </a:rPr>
              <a:t>Rollforming</a:t>
            </a:r>
            <a:r>
              <a:rPr lang="es-ES" sz="1400" dirty="0" smtClean="0">
                <a:latin typeface="Century Gothic" pitchFamily="34" charset="0"/>
              </a:rPr>
              <a:t> que permita doblar lámina, facilitando la función de la mano de obra.</a:t>
            </a:r>
          </a:p>
          <a:p>
            <a:pPr algn="just"/>
            <a:endParaRPr lang="es-ES" sz="1400" dirty="0" smtClean="0">
              <a:latin typeface="Century Gothic" pitchFamily="34" charset="0"/>
            </a:endParaRPr>
          </a:p>
          <a:p>
            <a:pPr algn="just"/>
            <a:r>
              <a:rPr lang="es-ES" sz="1400" dirty="0" smtClean="0">
                <a:latin typeface="Century Gothic" pitchFamily="34" charset="0"/>
              </a:rPr>
              <a:t>Actualmente la empresa desarrolla entrepaños donde cada uno de los dobleces requeridos se realiza por medio de una máquina plegadora, en la cuál, cada doblez se da con base en una sola unidad de golpe, la cual conlleva a que si una pieza requiere de 14 dobleces, igualmente requerirá de 14 unidades de golpe. </a:t>
            </a:r>
            <a:endParaRPr lang="en-US" dirty="0"/>
          </a:p>
        </p:txBody>
      </p:sp>
      <p:pic>
        <p:nvPicPr>
          <p:cNvPr id="2050" name="Picture 2" descr="J:\fotografias roller former\hylsa2.jpg"/>
          <p:cNvPicPr>
            <a:picLocks noChangeAspect="1" noChangeArrowheads="1"/>
          </p:cNvPicPr>
          <p:nvPr/>
        </p:nvPicPr>
        <p:blipFill>
          <a:blip r:embed="rId2" cstate="print"/>
          <a:srcRect/>
          <a:stretch>
            <a:fillRect/>
          </a:stretch>
        </p:blipFill>
        <p:spPr bwMode="auto">
          <a:xfrm>
            <a:off x="6172200" y="1371600"/>
            <a:ext cx="2514600" cy="2264030"/>
          </a:xfrm>
          <a:prstGeom prst="roundRect">
            <a:avLst/>
          </a:prstGeom>
          <a:noFill/>
          <a:effectLst>
            <a:outerShdw blurRad="50800" dist="38100" dir="18900000" algn="bl" rotWithShape="0">
              <a:prstClr val="black">
                <a:alpha val="40000"/>
              </a:prstClr>
            </a:outerShdw>
          </a:effectLst>
        </p:spPr>
      </p:pic>
      <p:pic>
        <p:nvPicPr>
          <p:cNvPr id="2051" name="Picture 3" descr="J:\fotografias roller former\rolls1.jpg"/>
          <p:cNvPicPr>
            <a:picLocks noChangeAspect="1" noChangeArrowheads="1"/>
          </p:cNvPicPr>
          <p:nvPr/>
        </p:nvPicPr>
        <p:blipFill>
          <a:blip r:embed="rId3" cstate="print"/>
          <a:srcRect/>
          <a:stretch>
            <a:fillRect/>
          </a:stretch>
        </p:blipFill>
        <p:spPr bwMode="auto">
          <a:xfrm>
            <a:off x="6193550" y="3733800"/>
            <a:ext cx="2493250" cy="1905000"/>
          </a:xfrm>
          <a:prstGeom prst="roundRect">
            <a:avLst>
              <a:gd name="adj" fmla="val 17512"/>
            </a:avLst>
          </a:prstGeom>
          <a:noFill/>
          <a:effectLst>
            <a:outerShdw blurRad="50800" dist="38100" dir="18900000" algn="bl" rotWithShape="0">
              <a:prstClr val="black">
                <a:alpha val="40000"/>
              </a:prstClr>
            </a:outerShdw>
          </a:effectLst>
        </p:spPr>
      </p:pic>
      <p:sp>
        <p:nvSpPr>
          <p:cNvPr id="8" name="7 CuadroTexto"/>
          <p:cNvSpPr txBox="1"/>
          <p:nvPr/>
        </p:nvSpPr>
        <p:spPr>
          <a:xfrm>
            <a:off x="6248400" y="6123801"/>
            <a:ext cx="2661370" cy="461665"/>
          </a:xfrm>
          <a:prstGeom prst="rect">
            <a:avLst/>
          </a:prstGeom>
          <a:noFill/>
        </p:spPr>
        <p:txBody>
          <a:bodyPr wrap="none" rtlCol="0">
            <a:spAutoFit/>
          </a:bodyPr>
          <a:lstStyle/>
          <a:p>
            <a:r>
              <a:rPr lang="es-CO" sz="1200" b="1" dirty="0" smtClean="0"/>
              <a:t>Fotografías _  </a:t>
            </a:r>
            <a:r>
              <a:rPr lang="es-CO" sz="1200" b="1" dirty="0" err="1" smtClean="0"/>
              <a:t>www</a:t>
            </a:r>
            <a:r>
              <a:rPr lang="es-CO" sz="1200" b="1" dirty="0" smtClean="0"/>
              <a:t>. Rollingtolls.com &amp;</a:t>
            </a:r>
          </a:p>
          <a:p>
            <a:r>
              <a:rPr lang="es-CO" sz="1200" b="1" dirty="0" smtClean="0"/>
              <a:t>Archivos Algamar S.A.</a:t>
            </a:r>
            <a:endParaRPr lang="es-CO" sz="1200" b="1" dirty="0"/>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10</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051"/>
                                        </p:tgtEl>
                                        <p:attrNameLst>
                                          <p:attrName>style.visibility</p:attrName>
                                        </p:attrNameLst>
                                      </p:cBhvr>
                                      <p:to>
                                        <p:strVal val="visible"/>
                                      </p:to>
                                    </p:set>
                                    <p:animEffect transition="in" filter="fade">
                                      <p:cBhvr>
                                        <p:cTn id="11"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redondeado"/>
          <p:cNvSpPr/>
          <p:nvPr/>
        </p:nvSpPr>
        <p:spPr>
          <a:xfrm>
            <a:off x="304800" y="3124200"/>
            <a:ext cx="7467600" cy="1981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5601" name="Rectangle 1"/>
          <p:cNvSpPr>
            <a:spLocks noChangeArrowheads="1"/>
          </p:cNvSpPr>
          <p:nvPr/>
        </p:nvSpPr>
        <p:spPr bwMode="auto">
          <a:xfrm>
            <a:off x="381000" y="1143000"/>
            <a:ext cx="8458200" cy="4624282"/>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tab pos="2700338" algn="ctr"/>
              </a:tabLst>
            </a:pPr>
            <a:r>
              <a:rPr kumimoji="0" lang="es-ES"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¿Cómo se benefician los clientes con este nuevo producto?</a:t>
            </a:r>
          </a:p>
          <a:p>
            <a:pPr marL="0" marR="0" lvl="0" indent="0" defTabSz="914400" rtl="0" eaLnBrk="1" fontAlgn="base" latinLnBrk="0" hangingPunct="1">
              <a:lnSpc>
                <a:spcPct val="100000"/>
              </a:lnSpc>
              <a:spcBef>
                <a:spcPct val="0"/>
              </a:spcBef>
              <a:spcAft>
                <a:spcPct val="0"/>
              </a:spcAft>
              <a:buClrTx/>
              <a:buSzTx/>
              <a:buFontTx/>
              <a:buNone/>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Beneficia a los clientes en cuanto que es un producto menos costoso, de más agilidad de montaje, liviano y mecánicamente competitivo.</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Además si se tiene un pedido supuesto de Carrefour de aproximadamente 3000 entrepaños de altura, a sabiendas de que con el nuevo diseño se tiene un ahorro del 14%, vemos que: </a:t>
            </a:r>
          </a:p>
          <a:p>
            <a:pPr marL="0" marR="0" lvl="0" indent="0" defTabSz="914400" rtl="0" eaLnBrk="0" fontAlgn="base" latinLnBrk="0" hangingPunct="0">
              <a:lnSpc>
                <a:spcPct val="100000"/>
              </a:lnSpc>
              <a:spcBef>
                <a:spcPct val="0"/>
              </a:spcBef>
              <a:spcAft>
                <a:spcPct val="0"/>
              </a:spcAft>
              <a:buClrTx/>
              <a:buSzTx/>
              <a:buFontTx/>
              <a:buNone/>
              <a:tabLst>
                <a:tab pos="2700338" algn="ctr"/>
              </a:tabLst>
            </a:pPr>
            <a:endParaRPr kumimoji="0" lang="es-ES" sz="1600" b="1" i="1" u="none" strike="noStrike" cap="none" normalizeH="0" baseline="0" dirty="0" smtClean="0">
              <a:ln>
                <a:noFill/>
              </a:ln>
              <a:solidFill>
                <a:schemeClr val="tx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1" i="1" u="none" strike="noStrike" cap="none" normalizeH="0" baseline="0" dirty="0" smtClean="0">
                <a:ln>
                  <a:noFill/>
                </a:ln>
                <a:solidFill>
                  <a:schemeClr val="bg1"/>
                </a:solidFill>
                <a:effectLst/>
                <a:latin typeface="Century Gothic" pitchFamily="34" charset="0"/>
                <a:cs typeface="Arial" pitchFamily="34" charset="0"/>
              </a:rPr>
              <a:t>Unidades: 3000				Precio </a:t>
            </a:r>
            <a:r>
              <a:rPr kumimoji="0" lang="es-ES" sz="1600" b="1" i="1" u="none" strike="noStrike" cap="none" normalizeH="0" baseline="0" dirty="0" err="1" smtClean="0">
                <a:ln>
                  <a:noFill/>
                </a:ln>
                <a:solidFill>
                  <a:schemeClr val="bg1"/>
                </a:solidFill>
                <a:effectLst/>
                <a:latin typeface="Century Gothic" pitchFamily="34" charset="0"/>
                <a:cs typeface="Arial" pitchFamily="34" charset="0"/>
              </a:rPr>
              <a:t>Algamar</a:t>
            </a:r>
            <a:endParaRPr kumimoji="0" lang="es-ES" sz="1600" b="1" i="1" u="none" strike="noStrike" cap="none" normalizeH="0" baseline="0" dirty="0" smtClean="0">
              <a:ln>
                <a:noFill/>
              </a:ln>
              <a:solidFill>
                <a:schemeClr val="bg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endParaRPr kumimoji="0" lang="es-ES" sz="1600" b="1" i="1" u="none" strike="noStrike" cap="none" normalizeH="0" baseline="0" dirty="0" smtClean="0">
              <a:ln>
                <a:noFill/>
              </a:ln>
              <a:solidFill>
                <a:schemeClr val="bg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bg1"/>
                </a:solidFill>
                <a:effectLst/>
                <a:latin typeface="Century Gothic" pitchFamily="34" charset="0"/>
                <a:ea typeface="Times New Roman" pitchFamily="18" charset="0"/>
                <a:cs typeface="Arial" pitchFamily="34" charset="0"/>
              </a:rPr>
              <a:t>Entrepaño metálico Módulo Altura 		$48,436</a:t>
            </a:r>
            <a:endParaRPr kumimoji="0" lang="es-CO" sz="1600" b="0" i="0" u="none" strike="noStrike" cap="none" normalizeH="0" baseline="0" dirty="0" smtClean="0">
              <a:ln>
                <a:noFill/>
              </a:ln>
              <a:solidFill>
                <a:schemeClr val="bg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bg1"/>
                </a:solidFill>
                <a:effectLst/>
                <a:latin typeface="Century Gothic" pitchFamily="34" charset="0"/>
                <a:ea typeface="Times New Roman" pitchFamily="18" charset="0"/>
                <a:cs typeface="Arial" pitchFamily="34" charset="0"/>
              </a:rPr>
              <a:t>Tipo CFR </a:t>
            </a:r>
          </a:p>
          <a:p>
            <a:pPr marL="0" marR="0" lvl="0" indent="0" defTabSz="914400" rtl="0" eaLnBrk="0" fontAlgn="base" latinLnBrk="0" hangingPunct="0">
              <a:lnSpc>
                <a:spcPct val="100000"/>
              </a:lnSpc>
              <a:spcBef>
                <a:spcPct val="0"/>
              </a:spcBef>
              <a:spcAft>
                <a:spcPct val="0"/>
              </a:spcAft>
              <a:buClrTx/>
              <a:buSzTx/>
              <a:buFontTx/>
              <a:buNone/>
              <a:tabLst>
                <a:tab pos="2700338" algn="ctr"/>
              </a:tabLst>
            </a:pPr>
            <a:endParaRPr kumimoji="0" lang="es-CO" sz="1600" b="0" i="0" u="none" strike="noStrike" cap="none" normalizeH="0" baseline="0" dirty="0" smtClean="0">
              <a:ln>
                <a:noFill/>
              </a:ln>
              <a:solidFill>
                <a:schemeClr val="bg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1" i="0" u="none" strike="noStrike" cap="none" normalizeH="0" baseline="0" dirty="0" smtClean="0">
                <a:ln>
                  <a:noFill/>
                </a:ln>
                <a:solidFill>
                  <a:schemeClr val="bg1"/>
                </a:solidFill>
                <a:effectLst/>
                <a:latin typeface="Century Gothic" pitchFamily="34" charset="0"/>
                <a:ea typeface="Times New Roman" pitchFamily="18" charset="0"/>
                <a:cs typeface="Arial" pitchFamily="34" charset="0"/>
              </a:rPr>
              <a:t>Total	</a:t>
            </a:r>
            <a:r>
              <a:rPr kumimoji="0" lang="es-ES" sz="1600" b="0" i="0" u="none" strike="noStrike" cap="none" normalizeH="0" baseline="0" dirty="0" smtClean="0">
                <a:ln>
                  <a:noFill/>
                </a:ln>
                <a:solidFill>
                  <a:schemeClr val="bg1"/>
                </a:solidFill>
                <a:effectLst/>
                <a:latin typeface="Century Gothic" pitchFamily="34" charset="0"/>
                <a:ea typeface="Times New Roman" pitchFamily="18" charset="0"/>
                <a:cs typeface="Arial" pitchFamily="34" charset="0"/>
              </a:rPr>
              <a:t>			$145’308,000 por proyecto</a:t>
            </a:r>
            <a:endParaRPr kumimoji="0" lang="es-CO" sz="1600" b="0" i="0" u="none" strike="noStrike" cap="none" normalizeH="0" baseline="0" dirty="0" smtClean="0">
              <a:ln>
                <a:noFill/>
              </a:ln>
              <a:solidFill>
                <a:schemeClr val="bg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bg1"/>
                </a:solidFill>
                <a:effectLst/>
                <a:latin typeface="Century Gothic" pitchFamily="34" charset="0"/>
                <a:ea typeface="Times New Roman" pitchFamily="18" charset="0"/>
                <a:cs typeface="Arial" pitchFamily="34" charset="0"/>
              </a:rPr>
              <a:t>-14 % Nuevo diseño</a:t>
            </a: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a:t>
            </a:r>
            <a:r>
              <a:rPr kumimoji="0" lang="es-ES" sz="1600" b="0" i="0" u="none" strike="noStrike" cap="none" normalizeH="0" baseline="0" dirty="0" smtClean="0">
                <a:ln>
                  <a:noFill/>
                </a:ln>
                <a:solidFill>
                  <a:srgbClr val="FFC000"/>
                </a:solidFill>
                <a:effectLst/>
                <a:latin typeface="Century Gothic" pitchFamily="34" charset="0"/>
                <a:ea typeface="Times New Roman" pitchFamily="18" charset="0"/>
                <a:cs typeface="Arial" pitchFamily="34" charset="0"/>
              </a:rPr>
              <a:t>$124’964,880</a:t>
            </a:r>
          </a:p>
          <a:p>
            <a:pPr marL="0" marR="0" lvl="0" indent="0" defTabSz="914400" rtl="0" eaLnBrk="0" fontAlgn="base" latinLnBrk="0" hangingPunct="0">
              <a:lnSpc>
                <a:spcPct val="100000"/>
              </a:lnSpc>
              <a:spcBef>
                <a:spcPct val="0"/>
              </a:spcBef>
              <a:spcAft>
                <a:spcPct val="0"/>
              </a:spcAft>
              <a:buClrTx/>
              <a:buSzTx/>
              <a:buFontTx/>
              <a:buNone/>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Así mismo, se tiene que el nuevo diseño posee un peso de 4.35 Kg. a comparación de 5 Kg. del diseño convencional.</a:t>
            </a:r>
            <a:endParaRPr kumimoji="0" lang="es-ES"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2" name="1 CuadroTexto"/>
          <p:cNvSpPr txBox="1"/>
          <p:nvPr/>
        </p:nvSpPr>
        <p:spPr>
          <a:xfrm>
            <a:off x="5562600" y="381000"/>
            <a:ext cx="3733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ANÁLISIS DEL MERCADO</a:t>
            </a:r>
            <a:endParaRPr lang="en-US" sz="2000" b="1" dirty="0">
              <a:solidFill>
                <a:srgbClr val="FF8B23"/>
              </a:solidFill>
              <a:latin typeface="Century Gothic" pitchFamily="34" charset="0"/>
            </a:endParaRPr>
          </a:p>
        </p:txBody>
      </p:sp>
      <p:sp>
        <p:nvSpPr>
          <p:cNvPr id="3" name="2 CuadroTexto"/>
          <p:cNvSpPr txBox="1"/>
          <p:nvPr/>
        </p:nvSpPr>
        <p:spPr>
          <a:xfrm>
            <a:off x="5562600" y="762000"/>
            <a:ext cx="3581400" cy="369332"/>
          </a:xfrm>
          <a:prstGeom prst="rect">
            <a:avLst/>
          </a:prstGeom>
          <a:noFill/>
        </p:spPr>
        <p:txBody>
          <a:bodyPr wrap="square" rtlCol="0">
            <a:spAutoFit/>
          </a:bodyPr>
          <a:lstStyle/>
          <a:p>
            <a:r>
              <a:rPr lang="en-US" dirty="0" err="1" smtClean="0">
                <a:solidFill>
                  <a:srgbClr val="26207B"/>
                </a:solidFill>
                <a:latin typeface="Century Gothic" pitchFamily="34" charset="0"/>
              </a:rPr>
              <a:t>Beneficio</a:t>
            </a:r>
            <a:r>
              <a:rPr lang="en-US" dirty="0" smtClean="0">
                <a:solidFill>
                  <a:srgbClr val="26207B"/>
                </a:solidFill>
                <a:latin typeface="Century Gothic" pitchFamily="34" charset="0"/>
              </a:rPr>
              <a:t> de los </a:t>
            </a:r>
            <a:r>
              <a:rPr lang="en-US" dirty="0" err="1" smtClean="0">
                <a:solidFill>
                  <a:srgbClr val="26207B"/>
                </a:solidFill>
                <a:latin typeface="Century Gothic" pitchFamily="34" charset="0"/>
              </a:rPr>
              <a:t>clientes</a:t>
            </a:r>
            <a:r>
              <a:rPr lang="en-US" dirty="0" smtClean="0">
                <a:solidFill>
                  <a:srgbClr val="26207B"/>
                </a:solidFill>
                <a:latin typeface="Century Gothic" pitchFamily="34" charset="0"/>
              </a:rPr>
              <a:t>.</a:t>
            </a:r>
          </a:p>
        </p:txBody>
      </p:sp>
      <p:cxnSp>
        <p:nvCxnSpPr>
          <p:cNvPr id="4" name="3 Conector recto"/>
          <p:cNvCxnSpPr/>
          <p:nvPr/>
        </p:nvCxnSpPr>
        <p:spPr>
          <a:xfrm>
            <a:off x="5638800" y="762000"/>
            <a:ext cx="3505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Marcador de número de diapositiva"/>
          <p:cNvSpPr>
            <a:spLocks noGrp="1"/>
          </p:cNvSpPr>
          <p:nvPr>
            <p:ph type="sldNum" sz="quarter" idx="12"/>
          </p:nvPr>
        </p:nvSpPr>
        <p:spPr/>
        <p:txBody>
          <a:bodyPr/>
          <a:lstStyle/>
          <a:p>
            <a:fld id="{6A805086-C04F-4D1C-8E2A-65BEF81913EF}" type="slidenum">
              <a:rPr lang="en-US" smtClean="0"/>
              <a:pPr/>
              <a:t>11</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0" dur="1000" fill="hold"/>
                                        <p:tgtEl>
                                          <p:spTgt spid="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1371599" y="2590800"/>
          <a:ext cx="6477002" cy="2895600"/>
        </p:xfrm>
        <a:graphic>
          <a:graphicData uri="http://schemas.openxmlformats.org/drawingml/2006/table">
            <a:tbl>
              <a:tblPr>
                <a:effectLst>
                  <a:outerShdw blurRad="50800" dist="38100" dir="2700000" algn="tl" rotWithShape="0">
                    <a:prstClr val="black">
                      <a:alpha val="40000"/>
                    </a:prstClr>
                  </a:outerShdw>
                </a:effectLst>
              </a:tblPr>
              <a:tblGrid>
                <a:gridCol w="2078754"/>
                <a:gridCol w="1096696"/>
                <a:gridCol w="962953"/>
                <a:gridCol w="1238082"/>
                <a:gridCol w="1100517"/>
              </a:tblGrid>
              <a:tr h="305566">
                <a:tc>
                  <a:txBody>
                    <a:bodyPr/>
                    <a:lstStyle/>
                    <a:p>
                      <a:pPr algn="ctr">
                        <a:spcAft>
                          <a:spcPts val="0"/>
                        </a:spcAft>
                      </a:pPr>
                      <a:r>
                        <a:rPr lang="es-ES" sz="1200" b="1" i="0" dirty="0" smtClean="0">
                          <a:solidFill>
                            <a:schemeClr val="bg1"/>
                          </a:solidFill>
                          <a:latin typeface="Arial"/>
                          <a:ea typeface="Times New Roman"/>
                          <a:cs typeface="Times New Roman"/>
                        </a:rPr>
                        <a:t> Superficies</a:t>
                      </a:r>
                      <a:endParaRPr lang="es-CO" sz="1200" b="1" i="0" dirty="0">
                        <a:solidFill>
                          <a:schemeClr val="bg1"/>
                        </a:solidFill>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60000"/>
                        <a:lumOff val="40000"/>
                      </a:schemeClr>
                    </a:solidFill>
                  </a:tcPr>
                </a:tc>
                <a:tc gridSpan="3">
                  <a:txBody>
                    <a:bodyPr/>
                    <a:lstStyle/>
                    <a:p>
                      <a:pPr algn="ctr">
                        <a:spcAft>
                          <a:spcPts val="0"/>
                        </a:spcAft>
                      </a:pPr>
                      <a:r>
                        <a:rPr lang="es-ES" sz="1200" b="1" i="0" dirty="0">
                          <a:solidFill>
                            <a:schemeClr val="bg1"/>
                          </a:solidFill>
                          <a:latin typeface="Arial"/>
                          <a:ea typeface="Times New Roman"/>
                          <a:cs typeface="Times New Roman"/>
                        </a:rPr>
                        <a:t>                 </a:t>
                      </a:r>
                      <a:r>
                        <a:rPr lang="es-ES" sz="1200" b="1" i="0" dirty="0" smtClean="0">
                          <a:solidFill>
                            <a:schemeClr val="bg1"/>
                          </a:solidFill>
                          <a:latin typeface="Arial"/>
                          <a:ea typeface="Times New Roman"/>
                          <a:cs typeface="Times New Roman"/>
                        </a:rPr>
                        <a:t> </a:t>
                      </a:r>
                      <a:r>
                        <a:rPr lang="es-ES" sz="1200" b="1" i="0" dirty="0">
                          <a:solidFill>
                            <a:schemeClr val="bg1"/>
                          </a:solidFill>
                          <a:latin typeface="Arial"/>
                          <a:ea typeface="Times New Roman"/>
                          <a:cs typeface="Times New Roman"/>
                        </a:rPr>
                        <a:t>Nº DE ALMACENES POR CIUDAD</a:t>
                      </a:r>
                      <a:endParaRPr lang="es-CO" sz="1200" b="1" i="0" dirty="0">
                        <a:solidFill>
                          <a:schemeClr val="bg1"/>
                        </a:solidFill>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60000"/>
                        <a:lumOff val="40000"/>
                      </a:schemeClr>
                    </a:solidFill>
                  </a:tcPr>
                </a:tc>
                <a:tc hMerge="1">
                  <a:txBody>
                    <a:bodyPr/>
                    <a:lstStyle/>
                    <a:p>
                      <a:endParaRPr lang="es-CO"/>
                    </a:p>
                  </a:txBody>
                  <a:tcPr/>
                </a:tc>
                <a:tc hMerge="1">
                  <a:txBody>
                    <a:bodyPr/>
                    <a:lstStyle/>
                    <a:p>
                      <a:endParaRPr lang="es-CO"/>
                    </a:p>
                  </a:txBody>
                  <a:tcPr/>
                </a:tc>
                <a:tc>
                  <a:txBody>
                    <a:bodyPr/>
                    <a:lstStyle/>
                    <a:p>
                      <a:pPr algn="ctr">
                        <a:spcAft>
                          <a:spcPts val="0"/>
                        </a:spcAft>
                      </a:pPr>
                      <a:r>
                        <a:rPr lang="es-ES" sz="1100" b="1" i="0" dirty="0">
                          <a:latin typeface="Arial"/>
                          <a:ea typeface="Times New Roman"/>
                          <a:cs typeface="Times New Roman"/>
                        </a:rPr>
                        <a:t> </a:t>
                      </a:r>
                      <a:endParaRPr lang="es-CO" sz="1100" b="1" i="0" dirty="0">
                        <a:latin typeface="Times New Roman"/>
                        <a:ea typeface="Times New Roman"/>
                        <a:cs typeface="Times New Roman"/>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60000"/>
                        <a:lumOff val="40000"/>
                      </a:schemeClr>
                    </a:solidFill>
                  </a:tcPr>
                </a:tc>
              </a:tr>
              <a:tr h="305565">
                <a:tc>
                  <a:txBody>
                    <a:bodyPr/>
                    <a:lstStyle/>
                    <a:p>
                      <a:pPr algn="l">
                        <a:spcAft>
                          <a:spcPts val="0"/>
                        </a:spcAft>
                      </a:pPr>
                      <a:r>
                        <a:rPr lang="es-ES" sz="1100" b="1" i="0" smtClean="0">
                          <a:latin typeface="Arial"/>
                          <a:ea typeface="Times New Roman"/>
                          <a:cs typeface="Times New Roman"/>
                        </a:rPr>
                        <a:t> Grandes </a:t>
                      </a:r>
                      <a:r>
                        <a:rPr lang="es-ES" sz="1100" b="1" i="0">
                          <a:latin typeface="Arial"/>
                          <a:ea typeface="Times New Roman"/>
                          <a:cs typeface="Times New Roman"/>
                        </a:rPr>
                        <a:t>y medianas</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Bogotá</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Cali</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Medellín</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Cartagena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Éxito</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15</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dirty="0">
                          <a:latin typeface="Arial"/>
                          <a:ea typeface="Times New Roman"/>
                          <a:cs typeface="Times New Roman"/>
                        </a:rPr>
                        <a:t>4</a:t>
                      </a:r>
                      <a:endParaRPr lang="es-CO" sz="1100" b="1" i="0" dirty="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a:t>
                      </a:r>
                      <a:r>
                        <a:rPr lang="es-ES" sz="1100" b="1" i="0" err="1" smtClean="0">
                          <a:latin typeface="Arial"/>
                          <a:ea typeface="Times New Roman"/>
                          <a:cs typeface="Times New Roman"/>
                        </a:rPr>
                        <a:t>Carulla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43</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7</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16</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6</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Carrefour</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a:t>
                      </a:r>
                      <a:r>
                        <a:rPr lang="es-ES" sz="1100" b="1" i="0" err="1" smtClean="0">
                          <a:latin typeface="Arial"/>
                          <a:ea typeface="Times New Roman"/>
                          <a:cs typeface="Times New Roman"/>
                        </a:rPr>
                        <a:t>Alkosto</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3</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Pomona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5</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Ley</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3</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7</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Olímpica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37</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16</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4</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12</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363">
                <a:tc>
                  <a:txBody>
                    <a:bodyPr/>
                    <a:lstStyle/>
                    <a:p>
                      <a:pPr algn="l">
                        <a:spcAft>
                          <a:spcPts val="0"/>
                        </a:spcAft>
                      </a:pPr>
                      <a:r>
                        <a:rPr lang="es-ES" sz="1100" b="1" i="0" smtClean="0">
                          <a:latin typeface="Arial"/>
                          <a:ea typeface="Times New Roman"/>
                          <a:cs typeface="Times New Roman"/>
                        </a:rPr>
                        <a:t> </a:t>
                      </a:r>
                      <a:r>
                        <a:rPr lang="es-ES" sz="1100" b="1" i="0" err="1" smtClean="0">
                          <a:latin typeface="Arial"/>
                          <a:ea typeface="Times New Roman"/>
                          <a:cs typeface="Times New Roman"/>
                        </a:rPr>
                        <a:t>Falabella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2</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0</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565">
                <a:tc>
                  <a:txBody>
                    <a:bodyPr/>
                    <a:lstStyle/>
                    <a:p>
                      <a:pPr algn="l">
                        <a:spcAft>
                          <a:spcPts val="0"/>
                        </a:spcAft>
                      </a:pPr>
                      <a:r>
                        <a:rPr lang="es-ES" sz="1100" b="1" i="0" smtClean="0">
                          <a:latin typeface="Arial"/>
                          <a:ea typeface="Times New Roman"/>
                          <a:cs typeface="Times New Roman"/>
                        </a:rPr>
                        <a:t> Total </a:t>
                      </a:r>
                      <a:r>
                        <a:rPr lang="es-ES" sz="1100" b="1" i="0">
                          <a:latin typeface="Arial"/>
                          <a:ea typeface="Times New Roman"/>
                          <a:cs typeface="Times New Roman"/>
                        </a:rPr>
                        <a:t>puntos de venta</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122</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35</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a:latin typeface="Arial"/>
                          <a:ea typeface="Times New Roman"/>
                          <a:cs typeface="Times New Roman"/>
                        </a:rPr>
                        <a:t>51</a:t>
                      </a:r>
                      <a:endParaRPr lang="es-CO" sz="1100" b="1" i="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b="1" i="0" dirty="0">
                          <a:latin typeface="Arial"/>
                          <a:ea typeface="Times New Roman"/>
                          <a:cs typeface="Times New Roman"/>
                        </a:rPr>
                        <a:t>20</a:t>
                      </a:r>
                      <a:endParaRPr lang="es-CO" sz="1100" b="1" i="0" dirty="0">
                        <a:latin typeface="Times New Roman"/>
                        <a:ea typeface="Times New Roman"/>
                        <a:cs typeface="Times New Roman"/>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6" name="Rectangle 2"/>
          <p:cNvSpPr>
            <a:spLocks noChangeArrowheads="1"/>
          </p:cNvSpPr>
          <p:nvPr/>
        </p:nvSpPr>
        <p:spPr bwMode="auto">
          <a:xfrm>
            <a:off x="0" y="2237601"/>
            <a:ext cx="91440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Tabla 1</a:t>
            </a: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1295400" y="5621179"/>
            <a:ext cx="2667000" cy="2462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Total número de almacenes por ciudad</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7" name="6 Conector recto"/>
          <p:cNvCxnSpPr/>
          <p:nvPr/>
        </p:nvCxnSpPr>
        <p:spPr>
          <a:xfrm>
            <a:off x="5638800" y="762000"/>
            <a:ext cx="3505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8" name="7 CuadroTexto"/>
          <p:cNvSpPr txBox="1"/>
          <p:nvPr/>
        </p:nvSpPr>
        <p:spPr>
          <a:xfrm>
            <a:off x="5562600" y="361890"/>
            <a:ext cx="31242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ANÁLISIS DEL MERCADO</a:t>
            </a:r>
            <a:endParaRPr lang="en-US" sz="2000" b="1" dirty="0">
              <a:solidFill>
                <a:srgbClr val="FF8B23"/>
              </a:solidFill>
              <a:latin typeface="Century Gothic" pitchFamily="34" charset="0"/>
            </a:endParaRPr>
          </a:p>
        </p:txBody>
      </p:sp>
      <p:sp>
        <p:nvSpPr>
          <p:cNvPr id="9" name="8 Rectángulo"/>
          <p:cNvSpPr/>
          <p:nvPr/>
        </p:nvSpPr>
        <p:spPr>
          <a:xfrm>
            <a:off x="609600" y="1286470"/>
            <a:ext cx="8077200" cy="830997"/>
          </a:xfrm>
          <a:prstGeom prst="rect">
            <a:avLst/>
          </a:prstGeom>
        </p:spPr>
        <p:txBody>
          <a:bodyPr wrap="square">
            <a:spAutoFit/>
          </a:bodyPr>
          <a:lstStyle/>
          <a:p>
            <a:pPr algn="just"/>
            <a:r>
              <a:rPr lang="es-ES" sz="1600" dirty="0" smtClean="0">
                <a:latin typeface="Century Gothic" pitchFamily="34" charset="0"/>
                <a:cs typeface="Arial" pitchFamily="34" charset="0"/>
              </a:rPr>
              <a:t>La empresa enfrentó una participación en el sector de un 35% para el año 2008.  Como ejemplo tendríamos que la participación esperada en Almacenes Éxito de Medellín sería del 9.8% del total (28% x 35%).</a:t>
            </a:r>
            <a:endParaRPr lang="es-CO" sz="1600" dirty="0">
              <a:latin typeface="Century Gothic" pitchFamily="34" charset="0"/>
              <a:cs typeface="Arial" pitchFamily="34" charset="0"/>
            </a:endParaRPr>
          </a:p>
        </p:txBody>
      </p:sp>
      <p:sp>
        <p:nvSpPr>
          <p:cNvPr id="10" name="9 CuadroTexto"/>
          <p:cNvSpPr txBox="1"/>
          <p:nvPr/>
        </p:nvSpPr>
        <p:spPr>
          <a:xfrm>
            <a:off x="5562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Clientes</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Satisfechos</a:t>
            </a:r>
            <a:r>
              <a:rPr lang="en-US" dirty="0" smtClean="0">
                <a:solidFill>
                  <a:srgbClr val="26207B"/>
                </a:solidFill>
                <a:latin typeface="Century Gothic" pitchFamily="34" charset="0"/>
              </a:rPr>
              <a:t>.</a:t>
            </a:r>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12</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mosaico1.png"/>
          <p:cNvPicPr>
            <a:picLocks noChangeAspect="1"/>
          </p:cNvPicPr>
          <p:nvPr/>
        </p:nvPicPr>
        <p:blipFill>
          <a:blip r:embed="rId2"/>
          <a:stretch>
            <a:fillRect/>
          </a:stretch>
        </p:blipFill>
        <p:spPr>
          <a:xfrm>
            <a:off x="-533400" y="257175"/>
            <a:ext cx="10439400" cy="6524625"/>
          </a:xfrm>
          <a:prstGeom prst="rect">
            <a:avLst/>
          </a:prstGeom>
        </p:spPr>
      </p:pic>
      <p:sp>
        <p:nvSpPr>
          <p:cNvPr id="2" name="1 CuadroTexto"/>
          <p:cNvSpPr txBox="1"/>
          <p:nvPr/>
        </p:nvSpPr>
        <p:spPr>
          <a:xfrm>
            <a:off x="5334000" y="36189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sp>
        <p:nvSpPr>
          <p:cNvPr id="3" name="2 CuadroTexto"/>
          <p:cNvSpPr txBox="1"/>
          <p:nvPr/>
        </p:nvSpPr>
        <p:spPr>
          <a:xfrm>
            <a:off x="5334000" y="762000"/>
            <a:ext cx="3581400" cy="369332"/>
          </a:xfrm>
          <a:prstGeom prst="rect">
            <a:avLst/>
          </a:prstGeom>
          <a:noFill/>
        </p:spPr>
        <p:txBody>
          <a:bodyPr wrap="square" rtlCol="0">
            <a:spAutoFit/>
          </a:bodyPr>
          <a:lstStyle/>
          <a:p>
            <a:r>
              <a:rPr lang="en-US" dirty="0" smtClean="0">
                <a:solidFill>
                  <a:srgbClr val="26207B"/>
                </a:solidFill>
                <a:latin typeface="Century Gothic" pitchFamily="34" charset="0"/>
              </a:rPr>
              <a:t>Ingeniería.</a:t>
            </a:r>
          </a:p>
        </p:txBody>
      </p:sp>
      <p:cxnSp>
        <p:nvCxnSpPr>
          <p:cNvPr id="4" name="3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26625" name="Rectangle 1"/>
          <p:cNvSpPr>
            <a:spLocks noChangeArrowheads="1"/>
          </p:cNvSpPr>
          <p:nvPr/>
        </p:nvSpPr>
        <p:spPr bwMode="auto">
          <a:xfrm>
            <a:off x="685800" y="914400"/>
            <a:ext cx="84582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700338" algn="ctr"/>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se requiere:</a:t>
            </a:r>
          </a:p>
          <a:p>
            <a:pPr lvl="1" algn="just" fontAlgn="base">
              <a:spcBef>
                <a:spcPct val="0"/>
              </a:spcBef>
              <a:spcAft>
                <a:spcPct val="0"/>
              </a:spcAft>
              <a:tabLst>
                <a:tab pos="2700338" algn="ctr"/>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graphicFrame>
        <p:nvGraphicFramePr>
          <p:cNvPr id="15" name="14 Diagrama"/>
          <p:cNvGraphicFramePr/>
          <p:nvPr/>
        </p:nvGraphicFramePr>
        <p:xfrm>
          <a:off x="609600" y="1219200"/>
          <a:ext cx="7848600" cy="2590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CuadroTexto"/>
          <p:cNvSpPr txBox="1"/>
          <p:nvPr/>
        </p:nvSpPr>
        <p:spPr>
          <a:xfrm>
            <a:off x="6245362"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13</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1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3" name="2 CuadroTexto"/>
          <p:cNvSpPr txBox="1"/>
          <p:nvPr/>
        </p:nvSpPr>
        <p:spPr>
          <a:xfrm>
            <a:off x="5334000" y="36189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sp>
        <p:nvSpPr>
          <p:cNvPr id="4" name="3 CuadroTexto"/>
          <p:cNvSpPr txBox="1"/>
          <p:nvPr/>
        </p:nvSpPr>
        <p:spPr>
          <a:xfrm>
            <a:off x="5334000" y="762000"/>
            <a:ext cx="3581400" cy="369332"/>
          </a:xfrm>
          <a:prstGeom prst="rect">
            <a:avLst/>
          </a:prstGeom>
          <a:noFill/>
        </p:spPr>
        <p:txBody>
          <a:bodyPr wrap="square" rtlCol="0">
            <a:spAutoFit/>
          </a:bodyPr>
          <a:lstStyle/>
          <a:p>
            <a:r>
              <a:rPr lang="en-US" dirty="0" err="1" smtClean="0">
                <a:solidFill>
                  <a:srgbClr val="26207B"/>
                </a:solidFill>
                <a:latin typeface="Century Gothic" pitchFamily="34" charset="0"/>
              </a:rPr>
              <a:t>Compras</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suministros</a:t>
            </a:r>
            <a:r>
              <a:rPr lang="en-US" dirty="0" smtClean="0">
                <a:solidFill>
                  <a:srgbClr val="26207B"/>
                </a:solidFill>
                <a:latin typeface="Century Gothic" pitchFamily="34" charset="0"/>
              </a:rPr>
              <a:t>.</a:t>
            </a:r>
          </a:p>
        </p:txBody>
      </p:sp>
      <p:sp>
        <p:nvSpPr>
          <p:cNvPr id="27649" name="Rectangle 1"/>
          <p:cNvSpPr>
            <a:spLocks noChangeArrowheads="1"/>
          </p:cNvSpPr>
          <p:nvPr/>
        </p:nvSpPr>
        <p:spPr bwMode="auto">
          <a:xfrm>
            <a:off x="838200" y="609600"/>
            <a:ext cx="1371600"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700338" algn="ctr"/>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700338" algn="ctr"/>
              </a:tabLst>
            </a:pPr>
            <a:endPar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lvl="0" eaLnBrk="0" fontAlgn="base" hangingPunct="0">
              <a:spcBef>
                <a:spcPct val="0"/>
              </a:spcBef>
              <a:spcAft>
                <a:spcPct val="0"/>
              </a:spcAft>
              <a:tabLst>
                <a:tab pos="2700338" algn="ctr"/>
              </a:tabLst>
            </a:pPr>
            <a:r>
              <a:rPr lang="es-ES" sz="1600" b="1" dirty="0" smtClean="0">
                <a:latin typeface="Century Gothic" pitchFamily="34" charset="0"/>
              </a:rPr>
              <a:t>Se requiere:</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 name="6 Imagen" descr="DSC06919.JPG"/>
          <p:cNvPicPr>
            <a:picLocks noChangeAspect="1"/>
          </p:cNvPicPr>
          <p:nvPr/>
        </p:nvPicPr>
        <p:blipFill>
          <a:blip r:embed="rId2" cstate="print"/>
          <a:stretch>
            <a:fillRect/>
          </a:stretch>
        </p:blipFill>
        <p:spPr>
          <a:xfrm>
            <a:off x="1371600" y="3733800"/>
            <a:ext cx="2844800" cy="2133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7 Diagrama"/>
          <p:cNvGraphicFramePr/>
          <p:nvPr/>
        </p:nvGraphicFramePr>
        <p:xfrm>
          <a:off x="762000" y="1447800"/>
          <a:ext cx="7620000" cy="213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8 CuadroTexto"/>
          <p:cNvSpPr txBox="1"/>
          <p:nvPr/>
        </p:nvSpPr>
        <p:spPr>
          <a:xfrm>
            <a:off x="6096000"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14</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9"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ppt_x</p:attrName>
                                        </p:attrNameLst>
                                      </p:cBhvr>
                                      <p:tavLst>
                                        <p:tav tm="0">
                                          <p:val>
                                            <p:strVal val="#ppt_x-.2"/>
                                          </p:val>
                                        </p:tav>
                                        <p:tav tm="100000">
                                          <p:val>
                                            <p:strVal val="#ppt_x"/>
                                          </p:val>
                                        </p:tav>
                                      </p:tavLst>
                                    </p:anim>
                                    <p:anim calcmode="lin" valueType="num">
                                      <p:cBhvr>
                                        <p:cTn id="12"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osaico 2.png"/>
          <p:cNvPicPr>
            <a:picLocks noChangeAspect="1"/>
          </p:cNvPicPr>
          <p:nvPr/>
        </p:nvPicPr>
        <p:blipFill>
          <a:blip r:embed="rId2"/>
          <a:stretch>
            <a:fillRect/>
          </a:stretch>
        </p:blipFill>
        <p:spPr>
          <a:xfrm>
            <a:off x="-914400" y="685800"/>
            <a:ext cx="10820400" cy="5943600"/>
          </a:xfrm>
          <a:prstGeom prst="rect">
            <a:avLst/>
          </a:prstGeom>
        </p:spPr>
      </p:pic>
      <p:cxnSp>
        <p:nvCxnSpPr>
          <p:cNvPr id="5" name="4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CuadroTexto"/>
          <p:cNvSpPr txBox="1"/>
          <p:nvPr/>
        </p:nvSpPr>
        <p:spPr>
          <a:xfrm>
            <a:off x="53340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Producción</a:t>
            </a:r>
            <a:r>
              <a:rPr lang="en-US" dirty="0" smtClean="0">
                <a:solidFill>
                  <a:srgbClr val="26207B"/>
                </a:solidFill>
                <a:latin typeface="Century Gothic" pitchFamily="34" charset="0"/>
              </a:rPr>
              <a:t>.</a:t>
            </a:r>
          </a:p>
        </p:txBody>
      </p:sp>
      <p:sp>
        <p:nvSpPr>
          <p:cNvPr id="13" name="12 CuadroTexto"/>
          <p:cNvSpPr txBox="1"/>
          <p:nvPr/>
        </p:nvSpPr>
        <p:spPr>
          <a:xfrm>
            <a:off x="5334000" y="36189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sp>
        <p:nvSpPr>
          <p:cNvPr id="28673" name="Rectangle 1"/>
          <p:cNvSpPr>
            <a:spLocks noChangeArrowheads="1"/>
          </p:cNvSpPr>
          <p:nvPr/>
        </p:nvSpPr>
        <p:spPr bwMode="auto">
          <a:xfrm>
            <a:off x="304800" y="914400"/>
            <a:ext cx="85344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700338" algn="ctr"/>
              </a:tabLst>
            </a:pPr>
            <a:r>
              <a:rPr lang="es-ES" sz="1200" b="1" dirty="0" smtClean="0">
                <a:latin typeface="Century Gothic" pitchFamily="34" charset="0"/>
                <a:ea typeface="Times New Roman" pitchFamily="18" charset="0"/>
                <a:cs typeface="Arial" pitchFamily="34" charset="0"/>
              </a:rPr>
              <a:t>S</a:t>
            </a: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 requiere:</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0" name="9 Diagrama"/>
          <p:cNvGraphicFramePr/>
          <p:nvPr/>
        </p:nvGraphicFramePr>
        <p:xfrm>
          <a:off x="304800" y="1143000"/>
          <a:ext cx="8458200" cy="294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CuadroTexto"/>
          <p:cNvSpPr txBox="1"/>
          <p:nvPr/>
        </p:nvSpPr>
        <p:spPr>
          <a:xfrm>
            <a:off x="6397762"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15</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340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Almacén</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despachos</a:t>
            </a:r>
            <a:r>
              <a:rPr lang="en-US" dirty="0" smtClean="0">
                <a:solidFill>
                  <a:srgbClr val="26207B"/>
                </a:solidFill>
                <a:latin typeface="Century Gothic" pitchFamily="34" charset="0"/>
              </a:rPr>
              <a:t>.</a:t>
            </a:r>
          </a:p>
        </p:txBody>
      </p:sp>
      <p:sp>
        <p:nvSpPr>
          <p:cNvPr id="3" name="2 CuadroTexto"/>
          <p:cNvSpPr txBox="1"/>
          <p:nvPr/>
        </p:nvSpPr>
        <p:spPr>
          <a:xfrm>
            <a:off x="5334000" y="38100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cxnSp>
        <p:nvCxnSpPr>
          <p:cNvPr id="4" name="3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29697" name="Rectangle 1"/>
          <p:cNvSpPr>
            <a:spLocks noChangeArrowheads="1"/>
          </p:cNvSpPr>
          <p:nvPr/>
        </p:nvSpPr>
        <p:spPr bwMode="auto">
          <a:xfrm>
            <a:off x="609600" y="838200"/>
            <a:ext cx="15240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700338" algn="ctr"/>
              </a:tabLst>
            </a:pPr>
            <a:r>
              <a:rPr lang="es-ES" sz="1600" b="1" dirty="0" smtClean="0">
                <a:latin typeface="Century Gothic" pitchFamily="34" charset="0"/>
                <a:ea typeface="Times New Roman" pitchFamily="18" charset="0"/>
                <a:cs typeface="Arial" pitchFamily="34" charset="0"/>
              </a:rPr>
              <a:t>S</a:t>
            </a:r>
            <a:r>
              <a:rPr kumimoji="0" lang="es-ES"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 requiere:</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6" name="5 Imagen" descr="empaque 1.JPG"/>
          <p:cNvPicPr>
            <a:picLocks noChangeAspect="1"/>
          </p:cNvPicPr>
          <p:nvPr/>
        </p:nvPicPr>
        <p:blipFill>
          <a:blip r:embed="rId2" cstate="print"/>
          <a:stretch>
            <a:fillRect/>
          </a:stretch>
        </p:blipFill>
        <p:spPr>
          <a:xfrm>
            <a:off x="1662114" y="4380570"/>
            <a:ext cx="2645983" cy="19844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6 Imagen" descr="Empaque.JPG"/>
          <p:cNvPicPr>
            <a:picLocks noChangeAspect="1"/>
          </p:cNvPicPr>
          <p:nvPr/>
        </p:nvPicPr>
        <p:blipFill>
          <a:blip r:embed="rId3" cstate="print"/>
          <a:stretch>
            <a:fillRect/>
          </a:stretch>
        </p:blipFill>
        <p:spPr>
          <a:xfrm>
            <a:off x="4953000" y="4419600"/>
            <a:ext cx="2681285" cy="1981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7 Diagrama"/>
          <p:cNvGraphicFramePr/>
          <p:nvPr/>
        </p:nvGraphicFramePr>
        <p:xfrm>
          <a:off x="609600" y="1219200"/>
          <a:ext cx="7924800" cy="2971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8 CuadroTexto"/>
          <p:cNvSpPr txBox="1"/>
          <p:nvPr/>
        </p:nvSpPr>
        <p:spPr>
          <a:xfrm>
            <a:off x="6245362" y="64286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16</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304800" y="1136571"/>
            <a:ext cx="14478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700338" algn="ctr"/>
              </a:tabLst>
            </a:pPr>
            <a:r>
              <a:rPr lang="es-ES" sz="1600" b="1" dirty="0" smtClean="0">
                <a:latin typeface="Century Gothic" pitchFamily="34" charset="0"/>
                <a:ea typeface="Times New Roman" pitchFamily="18" charset="0"/>
                <a:cs typeface="Arial" pitchFamily="34" charset="0"/>
              </a:rPr>
              <a:t>S</a:t>
            </a:r>
            <a:r>
              <a:rPr kumimoji="0" lang="es-ES"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 requiere:</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2 CuadroTexto"/>
          <p:cNvSpPr txBox="1"/>
          <p:nvPr/>
        </p:nvSpPr>
        <p:spPr>
          <a:xfrm>
            <a:off x="53340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Instalación</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montaje</a:t>
            </a:r>
            <a:r>
              <a:rPr lang="en-US" dirty="0" smtClean="0">
                <a:solidFill>
                  <a:srgbClr val="26207B"/>
                </a:solidFill>
                <a:latin typeface="Century Gothic" pitchFamily="34" charset="0"/>
              </a:rPr>
              <a:t>.</a:t>
            </a:r>
          </a:p>
        </p:txBody>
      </p:sp>
      <p:sp>
        <p:nvSpPr>
          <p:cNvPr id="4" name="3 CuadroTexto"/>
          <p:cNvSpPr txBox="1"/>
          <p:nvPr/>
        </p:nvSpPr>
        <p:spPr>
          <a:xfrm>
            <a:off x="5334000" y="38100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cxnSp>
        <p:nvCxnSpPr>
          <p:cNvPr id="5" name="4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pic>
        <p:nvPicPr>
          <p:cNvPr id="7" name="6 Imagen" descr="DSC00196.JPG"/>
          <p:cNvPicPr>
            <a:picLocks noChangeAspect="1"/>
          </p:cNvPicPr>
          <p:nvPr/>
        </p:nvPicPr>
        <p:blipFill>
          <a:blip r:embed="rId2" cstate="print"/>
          <a:stretch>
            <a:fillRect/>
          </a:stretch>
        </p:blipFill>
        <p:spPr>
          <a:xfrm>
            <a:off x="6400800" y="4572000"/>
            <a:ext cx="2540000" cy="1905000"/>
          </a:xfrm>
          <a:prstGeom prst="rect">
            <a:avLst/>
          </a:prstGeom>
          <a:ln>
            <a:noFill/>
          </a:ln>
          <a:effectLst>
            <a:outerShdw blurRad="225425" dist="50800" dir="5220000" algn="ctr">
              <a:srgbClr val="000000">
                <a:alpha val="33000"/>
              </a:srgbClr>
            </a:outerShdw>
          </a:effectLst>
        </p:spPr>
      </p:pic>
      <p:pic>
        <p:nvPicPr>
          <p:cNvPr id="9" name="8 Imagen" descr="DSC00326.JPG"/>
          <p:cNvPicPr>
            <a:picLocks noChangeAspect="1"/>
          </p:cNvPicPr>
          <p:nvPr/>
        </p:nvPicPr>
        <p:blipFill>
          <a:blip r:embed="rId3" cstate="print"/>
          <a:stretch>
            <a:fillRect/>
          </a:stretch>
        </p:blipFill>
        <p:spPr>
          <a:xfrm>
            <a:off x="3581400" y="4572000"/>
            <a:ext cx="2667000" cy="1928826"/>
          </a:xfrm>
          <a:prstGeom prst="rect">
            <a:avLst/>
          </a:prstGeom>
          <a:ln>
            <a:noFill/>
          </a:ln>
          <a:effectLst>
            <a:outerShdw blurRad="225425" dist="50800" dir="5220000" algn="ctr">
              <a:srgbClr val="000000">
                <a:alpha val="33000"/>
              </a:srgbClr>
            </a:outerShdw>
          </a:effectLst>
        </p:spPr>
      </p:pic>
      <p:pic>
        <p:nvPicPr>
          <p:cNvPr id="10" name="9 Imagen" descr="DSC00383.JPG"/>
          <p:cNvPicPr>
            <a:picLocks noChangeAspect="1"/>
          </p:cNvPicPr>
          <p:nvPr/>
        </p:nvPicPr>
        <p:blipFill>
          <a:blip r:embed="rId4" cstate="print"/>
          <a:stretch>
            <a:fillRect/>
          </a:stretch>
        </p:blipFill>
        <p:spPr>
          <a:xfrm>
            <a:off x="914400" y="4572000"/>
            <a:ext cx="2543205" cy="1907403"/>
          </a:xfrm>
          <a:prstGeom prst="rect">
            <a:avLst/>
          </a:prstGeom>
          <a:ln>
            <a:noFill/>
          </a:ln>
          <a:effectLst>
            <a:outerShdw blurRad="225425" dist="50800" dir="5220000" algn="ctr">
              <a:srgbClr val="000000">
                <a:alpha val="33000"/>
              </a:srgbClr>
            </a:outerShdw>
          </a:effectLst>
        </p:spPr>
      </p:pic>
      <p:graphicFrame>
        <p:nvGraphicFramePr>
          <p:cNvPr id="11" name="10 Diagrama"/>
          <p:cNvGraphicFramePr/>
          <p:nvPr/>
        </p:nvGraphicFramePr>
        <p:xfrm>
          <a:off x="381000" y="1447800"/>
          <a:ext cx="8458200" cy="2895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11 CuadroTexto"/>
          <p:cNvSpPr txBox="1"/>
          <p:nvPr/>
        </p:nvSpPr>
        <p:spPr>
          <a:xfrm>
            <a:off x="6629400"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3" name="12 Marcador de número de diapositiva"/>
          <p:cNvSpPr>
            <a:spLocks noGrp="1"/>
          </p:cNvSpPr>
          <p:nvPr>
            <p:ph type="sldNum" sz="quarter" idx="12"/>
          </p:nvPr>
        </p:nvSpPr>
        <p:spPr/>
        <p:txBody>
          <a:bodyPr/>
          <a:lstStyle/>
          <a:p>
            <a:fld id="{6A805086-C04F-4D1C-8E2A-65BEF81913EF}" type="slidenum">
              <a:rPr lang="en-US" smtClean="0"/>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1+#ppt_w/2"/>
                                          </p:val>
                                        </p:tav>
                                        <p:tav tm="100000">
                                          <p:val>
                                            <p:strVal val="#ppt_x"/>
                                          </p:val>
                                        </p:tav>
                                      </p:tavLst>
                                    </p:anim>
                                    <p:anim calcmode="lin" valueType="num">
                                      <p:cBhvr additive="base">
                                        <p:cTn id="8" dur="20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3"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000" fill="hold"/>
                                        <p:tgtEl>
                                          <p:spTgt spid="9"/>
                                        </p:tgtEl>
                                        <p:attrNameLst>
                                          <p:attrName>ppt_x</p:attrName>
                                        </p:attrNameLst>
                                      </p:cBhvr>
                                      <p:tavLst>
                                        <p:tav tm="0">
                                          <p:val>
                                            <p:strVal val="1+#ppt_w/2"/>
                                          </p:val>
                                        </p:tav>
                                        <p:tav tm="100000">
                                          <p:val>
                                            <p:strVal val="#ppt_x"/>
                                          </p:val>
                                        </p:tav>
                                      </p:tavLst>
                                    </p:anim>
                                    <p:anim calcmode="lin" valueType="num">
                                      <p:cBhvr additive="base">
                                        <p:cTn id="13" dur="20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4000"/>
                            </p:stCondLst>
                            <p:childTnLst>
                              <p:par>
                                <p:cTn id="15" presetID="2" presetClass="entr" presetSubtype="3"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childTnLst>
                          </p:cTn>
                        </p:par>
                        <p:par>
                          <p:cTn id="19" fill="hold">
                            <p:stCondLst>
                              <p:cond delay="6000"/>
                            </p:stCondLst>
                            <p:childTnLst>
                              <p:par>
                                <p:cTn id="20" presetID="22" presetClass="entr" presetSubtype="4"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340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Cliente</a:t>
            </a:r>
            <a:r>
              <a:rPr lang="en-US" dirty="0" smtClean="0">
                <a:solidFill>
                  <a:srgbClr val="26207B"/>
                </a:solidFill>
                <a:latin typeface="Century Gothic" pitchFamily="34" charset="0"/>
              </a:rPr>
              <a:t> final.</a:t>
            </a:r>
          </a:p>
        </p:txBody>
      </p:sp>
      <p:sp>
        <p:nvSpPr>
          <p:cNvPr id="3" name="2 CuadroTexto"/>
          <p:cNvSpPr txBox="1"/>
          <p:nvPr/>
        </p:nvSpPr>
        <p:spPr>
          <a:xfrm>
            <a:off x="5334000" y="381000"/>
            <a:ext cx="39624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REQUERIMIENTOS DEL CLIENTE</a:t>
            </a:r>
            <a:endParaRPr lang="en-US" sz="2000" b="1" dirty="0">
              <a:solidFill>
                <a:srgbClr val="FF8B23"/>
              </a:solidFill>
              <a:latin typeface="Century Gothic" pitchFamily="34" charset="0"/>
            </a:endParaRPr>
          </a:p>
        </p:txBody>
      </p:sp>
      <p:cxnSp>
        <p:nvCxnSpPr>
          <p:cNvPr id="4" name="3 Conector recto"/>
          <p:cNvCxnSpPr/>
          <p:nvPr/>
        </p:nvCxnSpPr>
        <p:spPr>
          <a:xfrm>
            <a:off x="5410200" y="762000"/>
            <a:ext cx="37338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31745" name="Rectangle 1"/>
          <p:cNvSpPr>
            <a:spLocks noChangeArrowheads="1"/>
          </p:cNvSpPr>
          <p:nvPr/>
        </p:nvSpPr>
        <p:spPr bwMode="auto">
          <a:xfrm>
            <a:off x="914400" y="1066800"/>
            <a:ext cx="15240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700338" algn="ctr"/>
              </a:tabLst>
            </a:pPr>
            <a:r>
              <a:rPr lang="es-ES" sz="1600" b="1" dirty="0" smtClean="0">
                <a:latin typeface="Century Gothic" pitchFamily="34" charset="0"/>
                <a:ea typeface="Times New Roman" pitchFamily="18" charset="0"/>
                <a:cs typeface="Arial" pitchFamily="34" charset="0"/>
              </a:rPr>
              <a:t>S</a:t>
            </a:r>
            <a:r>
              <a:rPr kumimoji="0" lang="es-ES"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 requiere:</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6" name="5 Imagen" descr="DSC01675.JPG"/>
          <p:cNvPicPr>
            <a:picLocks noChangeAspect="1"/>
          </p:cNvPicPr>
          <p:nvPr/>
        </p:nvPicPr>
        <p:blipFill>
          <a:blip r:embed="rId2" cstate="print"/>
          <a:stretch>
            <a:fillRect/>
          </a:stretch>
        </p:blipFill>
        <p:spPr>
          <a:xfrm>
            <a:off x="3267036" y="3444629"/>
            <a:ext cx="2714644" cy="2035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6 Imagen" descr="DSC01778.JPG"/>
          <p:cNvPicPr>
            <a:picLocks noChangeAspect="1"/>
          </p:cNvPicPr>
          <p:nvPr/>
        </p:nvPicPr>
        <p:blipFill>
          <a:blip r:embed="rId3" cstate="print"/>
          <a:stretch>
            <a:fillRect/>
          </a:stretch>
        </p:blipFill>
        <p:spPr>
          <a:xfrm>
            <a:off x="480953" y="3352800"/>
            <a:ext cx="2662439" cy="19968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7 Imagen" descr="DSC01792.JPG"/>
          <p:cNvPicPr>
            <a:picLocks noChangeAspect="1"/>
          </p:cNvPicPr>
          <p:nvPr/>
        </p:nvPicPr>
        <p:blipFill>
          <a:blip r:embed="rId4" cstate="print"/>
          <a:stretch>
            <a:fillRect/>
          </a:stretch>
        </p:blipFill>
        <p:spPr>
          <a:xfrm>
            <a:off x="6124556" y="3520829"/>
            <a:ext cx="2714644" cy="2035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9" name="8 Diagrama"/>
          <p:cNvGraphicFramePr/>
          <p:nvPr/>
        </p:nvGraphicFramePr>
        <p:xfrm>
          <a:off x="838200" y="1524000"/>
          <a:ext cx="7620000" cy="152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9 CuadroTexto"/>
          <p:cNvSpPr txBox="1"/>
          <p:nvPr/>
        </p:nvSpPr>
        <p:spPr>
          <a:xfrm>
            <a:off x="6473962" y="6123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D.</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OBJETO DE ESTUDIO</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Marcador de número de diapositiva"/>
          <p:cNvSpPr>
            <a:spLocks noGrp="1"/>
          </p:cNvSpPr>
          <p:nvPr>
            <p:ph type="sldNum" sz="quarter" idx="12"/>
          </p:nvPr>
        </p:nvSpPr>
        <p:spPr/>
        <p:txBody>
          <a:bodyPr/>
          <a:lstStyle/>
          <a:p>
            <a:fld id="{6A805086-C04F-4D1C-8E2A-65BEF81913EF}" type="slidenum">
              <a:rPr lang="en-US" smtClean="0"/>
              <a:pPr/>
              <a:t>19</a:t>
            </a:fld>
            <a:endParaRPr lang="en-US"/>
          </a:p>
        </p:txBody>
      </p:sp>
      <p:pic>
        <p:nvPicPr>
          <p:cNvPr id="6" name="5 Imagen" descr="render entrepaño repisado para luz EXPLOSION.jpg"/>
          <p:cNvPicPr>
            <a:picLocks noChangeAspect="1"/>
          </p:cNvPicPr>
          <p:nvPr/>
        </p:nvPicPr>
        <p:blipFill>
          <a:blip r:embed="rId2" cstate="print"/>
          <a:srcRect l="7500"/>
          <a:stretch>
            <a:fillRect/>
          </a:stretch>
        </p:blipFill>
        <p:spPr>
          <a:xfrm>
            <a:off x="609600" y="1219200"/>
            <a:ext cx="5398966" cy="3124200"/>
          </a:xfrm>
          <a:prstGeom prst="rect">
            <a:avLst/>
          </a:prstGeom>
          <a:effectLst>
            <a:outerShdw blurRad="50800" dist="38100" dir="2700000" algn="tl" rotWithShape="0">
              <a:prstClr val="black">
                <a:alpha val="40000"/>
              </a:prstClr>
            </a:outerShdw>
          </a:effectLst>
        </p:spPr>
      </p:pic>
      <p:pic>
        <p:nvPicPr>
          <p:cNvPr id="7" name="6 Imagen" descr="render entrepaño repisado para luz ISOMETRICO.jpg"/>
          <p:cNvPicPr>
            <a:picLocks noChangeAspect="1"/>
          </p:cNvPicPr>
          <p:nvPr/>
        </p:nvPicPr>
        <p:blipFill>
          <a:blip r:embed="rId3"/>
          <a:srcRect l="11667" r="10833" b="12635"/>
          <a:stretch>
            <a:fillRect/>
          </a:stretch>
        </p:blipFill>
        <p:spPr>
          <a:xfrm>
            <a:off x="4572000" y="3733800"/>
            <a:ext cx="4267200" cy="2574818"/>
          </a:xfrm>
          <a:prstGeom prst="rect">
            <a:avLst/>
          </a:prstGeom>
          <a:effectLst>
            <a:outerShdw blurRad="50800" dist="38100" dir="2700000" algn="tl" rotWithShape="0">
              <a:prstClr val="black">
                <a:alpha val="40000"/>
              </a:prstClr>
            </a:outerShdw>
          </a:effectLst>
        </p:spPr>
      </p:pic>
      <p:sp>
        <p:nvSpPr>
          <p:cNvPr id="8" name="7 CuadroTexto"/>
          <p:cNvSpPr txBox="1"/>
          <p:nvPr/>
        </p:nvSpPr>
        <p:spPr>
          <a:xfrm>
            <a:off x="609600" y="4419600"/>
            <a:ext cx="3810000" cy="2339102"/>
          </a:xfrm>
          <a:prstGeom prst="rect">
            <a:avLst/>
          </a:prstGeom>
          <a:noFill/>
        </p:spPr>
        <p:txBody>
          <a:bodyPr wrap="square" rtlCol="0">
            <a:spAutoFit/>
          </a:bodyPr>
          <a:lstStyle/>
          <a:p>
            <a:pPr algn="just"/>
            <a:r>
              <a:rPr lang="es-CO" sz="1400" dirty="0" smtClean="0">
                <a:latin typeface="Century Gothic" pitchFamily="34" charset="0"/>
              </a:rPr>
              <a:t>Constituido por cinco piezas:</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Bandeja con canal portaprecio </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Dos Soportes para columna tipo D de tres posiciones</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Dos refuerzos </a:t>
            </a:r>
            <a:r>
              <a:rPr lang="es-CO" sz="1400" dirty="0" err="1" smtClean="0">
                <a:latin typeface="Century Gothic" pitchFamily="34" charset="0"/>
              </a:rPr>
              <a:t>coayudantes</a:t>
            </a:r>
            <a:r>
              <a:rPr lang="es-CO" sz="1400" dirty="0" smtClean="0">
                <a:latin typeface="Century Gothic" pitchFamily="34" charset="0"/>
              </a:rPr>
              <a:t> de carga.</a:t>
            </a:r>
          </a:p>
          <a:p>
            <a:pPr algn="just"/>
            <a:endParaRPr lang="es-CO" sz="1600" dirty="0" smtClean="0">
              <a:latin typeface="Century Gothic" pitchFamily="34" charset="0"/>
            </a:endParaRPr>
          </a:p>
          <a:p>
            <a:pPr>
              <a:buFont typeface="Arial" charset="0"/>
              <a:buChar char="•"/>
            </a:pPr>
            <a:endParaRPr lang="es-CO" dirty="0" smtClean="0"/>
          </a:p>
        </p:txBody>
      </p:sp>
      <p:sp>
        <p:nvSpPr>
          <p:cNvPr id="9" name="8 CuadroTexto"/>
          <p:cNvSpPr txBox="1"/>
          <p:nvPr/>
        </p:nvSpPr>
        <p:spPr>
          <a:xfrm>
            <a:off x="6096000" y="1753106"/>
            <a:ext cx="2819400" cy="1523494"/>
          </a:xfrm>
          <a:prstGeom prst="rect">
            <a:avLst/>
          </a:prstGeom>
          <a:noFill/>
        </p:spPr>
        <p:txBody>
          <a:bodyPr wrap="square" rtlCol="0">
            <a:spAutoFit/>
          </a:bodyPr>
          <a:lstStyle/>
          <a:p>
            <a:pPr algn="just"/>
            <a:r>
              <a:rPr lang="es-CO" sz="1500" dirty="0" smtClean="0">
                <a:latin typeface="Century Gothic" pitchFamily="34" charset="0"/>
              </a:rPr>
              <a:t>Los soportes laterales vienen soldados a la bandeja, lo que convierte a el </a:t>
            </a:r>
            <a:r>
              <a:rPr lang="es-CO" sz="1500" dirty="0" err="1" smtClean="0">
                <a:latin typeface="Century Gothic" pitchFamily="34" charset="0"/>
              </a:rPr>
              <a:t>subensamble</a:t>
            </a:r>
            <a:r>
              <a:rPr lang="es-CO" sz="1500" dirty="0" smtClean="0">
                <a:latin typeface="Century Gothic" pitchFamily="34" charset="0"/>
              </a:rPr>
              <a:t> en una pieza completa.</a:t>
            </a:r>
          </a:p>
          <a:p>
            <a:pPr>
              <a:buFont typeface="Arial" charset="0"/>
              <a:buChar char="•"/>
            </a:pPr>
            <a:endParaRPr lang="es-CO" dirty="0" smtClean="0"/>
          </a:p>
        </p:txBody>
      </p:sp>
      <p:sp>
        <p:nvSpPr>
          <p:cNvPr id="11" name="10 CuadroTexto"/>
          <p:cNvSpPr txBox="1"/>
          <p:nvPr/>
        </p:nvSpPr>
        <p:spPr>
          <a:xfrm>
            <a:off x="6248400"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CFR.</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OBJETO DE ESTUDIO</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Marcador de número de diapositiva"/>
          <p:cNvSpPr>
            <a:spLocks noGrp="1"/>
          </p:cNvSpPr>
          <p:nvPr>
            <p:ph type="sldNum" sz="quarter" idx="12"/>
          </p:nvPr>
        </p:nvSpPr>
        <p:spPr/>
        <p:txBody>
          <a:bodyPr/>
          <a:lstStyle/>
          <a:p>
            <a:fld id="{6A805086-C04F-4D1C-8E2A-65BEF81913EF}" type="slidenum">
              <a:rPr lang="en-US" smtClean="0"/>
              <a:pPr/>
              <a:t>20</a:t>
            </a:fld>
            <a:endParaRPr lang="en-US"/>
          </a:p>
        </p:txBody>
      </p:sp>
      <p:pic>
        <p:nvPicPr>
          <p:cNvPr id="7" name="6 Imagen" descr="ENTREPAÑO CARREFOUR 1303 X 415mm, desde abajo.jpg"/>
          <p:cNvPicPr>
            <a:picLocks noChangeAspect="1"/>
          </p:cNvPicPr>
          <p:nvPr/>
        </p:nvPicPr>
        <p:blipFill>
          <a:blip r:embed="rId2" cstate="print"/>
          <a:stretch>
            <a:fillRect/>
          </a:stretch>
        </p:blipFill>
        <p:spPr>
          <a:xfrm>
            <a:off x="4267200" y="3681189"/>
            <a:ext cx="4495800" cy="2491011"/>
          </a:xfrm>
          <a:prstGeom prst="rect">
            <a:avLst/>
          </a:prstGeom>
          <a:effectLst>
            <a:outerShdw blurRad="50800" dist="38100" dir="2700000" algn="tl" rotWithShape="0">
              <a:prstClr val="black">
                <a:alpha val="40000"/>
              </a:prstClr>
            </a:outerShdw>
          </a:effectLst>
        </p:spPr>
      </p:pic>
      <p:pic>
        <p:nvPicPr>
          <p:cNvPr id="6" name="5 Imagen" descr="ENTREPAÑO CARREFOUR 1303 X 415mm EXPLOSIÓN.jpg"/>
          <p:cNvPicPr>
            <a:picLocks noChangeAspect="1"/>
          </p:cNvPicPr>
          <p:nvPr/>
        </p:nvPicPr>
        <p:blipFill>
          <a:blip r:embed="rId3" cstate="print"/>
          <a:stretch>
            <a:fillRect/>
          </a:stretch>
        </p:blipFill>
        <p:spPr>
          <a:xfrm>
            <a:off x="609600" y="1158347"/>
            <a:ext cx="5335833" cy="2956453"/>
          </a:xfrm>
          <a:prstGeom prst="rect">
            <a:avLst/>
          </a:prstGeom>
          <a:effectLst>
            <a:outerShdw blurRad="50800" dist="38100" dir="2700000" algn="tl" rotWithShape="0">
              <a:prstClr val="black">
                <a:alpha val="40000"/>
              </a:prstClr>
            </a:outerShdw>
          </a:effectLst>
        </p:spPr>
      </p:pic>
      <p:sp>
        <p:nvSpPr>
          <p:cNvPr id="8" name="7 CuadroTexto"/>
          <p:cNvSpPr txBox="1"/>
          <p:nvPr/>
        </p:nvSpPr>
        <p:spPr>
          <a:xfrm>
            <a:off x="609600" y="4137898"/>
            <a:ext cx="3581400" cy="2339102"/>
          </a:xfrm>
          <a:prstGeom prst="rect">
            <a:avLst/>
          </a:prstGeom>
          <a:noFill/>
        </p:spPr>
        <p:txBody>
          <a:bodyPr wrap="square" rtlCol="0">
            <a:spAutoFit/>
          </a:bodyPr>
          <a:lstStyle/>
          <a:p>
            <a:pPr algn="just"/>
            <a:r>
              <a:rPr lang="es-CO" sz="1400" dirty="0" smtClean="0">
                <a:latin typeface="Century Gothic" pitchFamily="34" charset="0"/>
              </a:rPr>
              <a:t>Constituido por cinco piezas:</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Bandeja con canal en j portaprecio </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Dos Soportes para columna tipo CFR de una posición.</a:t>
            </a:r>
          </a:p>
          <a:p>
            <a:pPr algn="just"/>
            <a:endParaRPr lang="es-CO" sz="1400" dirty="0" smtClean="0">
              <a:latin typeface="Century Gothic" pitchFamily="34" charset="0"/>
            </a:endParaRPr>
          </a:p>
          <a:p>
            <a:pPr algn="just">
              <a:buFont typeface="Arial" charset="0"/>
              <a:buChar char="•"/>
            </a:pPr>
            <a:r>
              <a:rPr lang="es-CO" sz="1400" dirty="0" smtClean="0">
                <a:latin typeface="Century Gothic" pitchFamily="34" charset="0"/>
              </a:rPr>
              <a:t> Dos refuerzos </a:t>
            </a:r>
            <a:r>
              <a:rPr lang="es-CO" sz="1400" dirty="0" err="1" smtClean="0">
                <a:latin typeface="Century Gothic" pitchFamily="34" charset="0"/>
              </a:rPr>
              <a:t>coayudantes</a:t>
            </a:r>
            <a:r>
              <a:rPr lang="es-CO" sz="1400" dirty="0" smtClean="0">
                <a:latin typeface="Century Gothic" pitchFamily="34" charset="0"/>
              </a:rPr>
              <a:t> de carga.</a:t>
            </a:r>
          </a:p>
          <a:p>
            <a:pPr algn="just"/>
            <a:endParaRPr lang="es-CO" sz="1600" dirty="0" smtClean="0">
              <a:latin typeface="Century Gothic" pitchFamily="34" charset="0"/>
            </a:endParaRPr>
          </a:p>
          <a:p>
            <a:pPr>
              <a:buFont typeface="Arial" charset="0"/>
              <a:buChar char="•"/>
            </a:pPr>
            <a:endParaRPr lang="es-CO" dirty="0" smtClean="0"/>
          </a:p>
        </p:txBody>
      </p:sp>
      <p:sp>
        <p:nvSpPr>
          <p:cNvPr id="9" name="8 CuadroTexto"/>
          <p:cNvSpPr txBox="1"/>
          <p:nvPr/>
        </p:nvSpPr>
        <p:spPr>
          <a:xfrm>
            <a:off x="6019800" y="1690807"/>
            <a:ext cx="2971800" cy="1661993"/>
          </a:xfrm>
          <a:prstGeom prst="rect">
            <a:avLst/>
          </a:prstGeom>
          <a:noFill/>
        </p:spPr>
        <p:txBody>
          <a:bodyPr wrap="square" rtlCol="0">
            <a:spAutoFit/>
          </a:bodyPr>
          <a:lstStyle/>
          <a:p>
            <a:pPr algn="just"/>
            <a:r>
              <a:rPr lang="es-CO" sz="1400" dirty="0" smtClean="0">
                <a:latin typeface="Century Gothic" pitchFamily="34" charset="0"/>
              </a:rPr>
              <a:t>Está provisto de pliegues laterales que le ayudan al fácil acople a la hora del montaje.</a:t>
            </a:r>
          </a:p>
          <a:p>
            <a:pPr algn="just"/>
            <a:endParaRPr lang="es-CO" sz="1400" dirty="0" smtClean="0">
              <a:latin typeface="Century Gothic" pitchFamily="34" charset="0"/>
            </a:endParaRPr>
          </a:p>
          <a:p>
            <a:pPr algn="just"/>
            <a:r>
              <a:rPr lang="es-CO" sz="1400" dirty="0" smtClean="0">
                <a:latin typeface="Century Gothic" pitchFamily="34" charset="0"/>
              </a:rPr>
              <a:t>Los soportes no están soldados a la bandeja.</a:t>
            </a:r>
          </a:p>
          <a:p>
            <a:pPr>
              <a:buFont typeface="Arial" charset="0"/>
              <a:buChar char="•"/>
            </a:pPr>
            <a:endParaRPr lang="es-CO" dirty="0" smtClean="0"/>
          </a:p>
        </p:txBody>
      </p:sp>
      <p:sp>
        <p:nvSpPr>
          <p:cNvPr id="10" name="9 CuadroTexto"/>
          <p:cNvSpPr txBox="1"/>
          <p:nvPr/>
        </p:nvSpPr>
        <p:spPr>
          <a:xfrm>
            <a:off x="62182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Rodillería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D.</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OBJETO DE ESTUDIO</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pic>
        <p:nvPicPr>
          <p:cNvPr id="6" name="45 Imagen" descr="Rodillerìa completa para entrepaño Carrefour (Visel en J) 2.jpg"/>
          <p:cNvPicPr/>
          <p:nvPr/>
        </p:nvPicPr>
        <p:blipFill>
          <a:blip r:embed="rId2"/>
          <a:stretch>
            <a:fillRect/>
          </a:stretch>
        </p:blipFill>
        <p:spPr>
          <a:xfrm>
            <a:off x="4814026" y="3115219"/>
            <a:ext cx="4177574" cy="3133181"/>
          </a:xfrm>
          <a:prstGeom prst="rect">
            <a:avLst/>
          </a:prstGeom>
          <a:ln>
            <a:noFill/>
          </a:ln>
          <a:effectLst>
            <a:outerShdw blurRad="292100" dist="139700" dir="2700000" algn="tl" rotWithShape="0">
              <a:srgbClr val="333333">
                <a:alpha val="65000"/>
              </a:srgbClr>
            </a:outerShdw>
          </a:effectLst>
        </p:spPr>
      </p:pic>
      <p:pic>
        <p:nvPicPr>
          <p:cNvPr id="5" name="44 Imagen" descr="RODILLERIA COMPLETA BISEL PORTAPRECIO.jpg"/>
          <p:cNvPicPr/>
          <p:nvPr/>
        </p:nvPicPr>
        <p:blipFill>
          <a:blip r:embed="rId3" cstate="print"/>
          <a:stretch>
            <a:fillRect/>
          </a:stretch>
        </p:blipFill>
        <p:spPr>
          <a:xfrm>
            <a:off x="228600" y="1143000"/>
            <a:ext cx="4724400" cy="3276600"/>
          </a:xfrm>
          <a:prstGeom prst="rect">
            <a:avLst/>
          </a:prstGeom>
          <a:ln>
            <a:noFill/>
          </a:ln>
          <a:effectLst>
            <a:outerShdw blurRad="292100" dist="139700" dir="2700000" algn="tl" rotWithShape="0">
              <a:srgbClr val="333333">
                <a:alpha val="65000"/>
              </a:srgbClr>
            </a:outerShdw>
          </a:effectLst>
        </p:spPr>
      </p:pic>
      <p:sp>
        <p:nvSpPr>
          <p:cNvPr id="7" name="6 CuadroTexto"/>
          <p:cNvSpPr txBox="1"/>
          <p:nvPr/>
        </p:nvSpPr>
        <p:spPr>
          <a:xfrm>
            <a:off x="5181601" y="1371600"/>
            <a:ext cx="3733800" cy="1569660"/>
          </a:xfrm>
          <a:prstGeom prst="rect">
            <a:avLst/>
          </a:prstGeom>
          <a:noFill/>
        </p:spPr>
        <p:txBody>
          <a:bodyPr wrap="square" rtlCol="0">
            <a:spAutoFit/>
          </a:bodyPr>
          <a:lstStyle/>
          <a:p>
            <a:pPr algn="just"/>
            <a:r>
              <a:rPr lang="es-CO" sz="1600" dirty="0" smtClean="0">
                <a:latin typeface="Century Gothic" pitchFamily="34" charset="0"/>
              </a:rPr>
              <a:t>A modo preliminar se muestra la rodillería, para el rolado de entrepaño tipo D en 7 estaciones libres, para lámina Cal 20 y 22. utilizando dos tipos de materiales para su fabricación.</a:t>
            </a:r>
          </a:p>
        </p:txBody>
      </p:sp>
      <p:sp>
        <p:nvSpPr>
          <p:cNvPr id="8" name="7 CuadroTexto"/>
          <p:cNvSpPr txBox="1"/>
          <p:nvPr/>
        </p:nvSpPr>
        <p:spPr>
          <a:xfrm>
            <a:off x="228600" y="4572000"/>
            <a:ext cx="4419600" cy="1569660"/>
          </a:xfrm>
          <a:prstGeom prst="rect">
            <a:avLst/>
          </a:prstGeom>
          <a:noFill/>
        </p:spPr>
        <p:txBody>
          <a:bodyPr wrap="square" rtlCol="0">
            <a:spAutoFit/>
          </a:bodyPr>
          <a:lstStyle/>
          <a:p>
            <a:pPr algn="just"/>
            <a:r>
              <a:rPr lang="es-CO" sz="1600" dirty="0" smtClean="0">
                <a:latin typeface="Century Gothic" pitchFamily="34" charset="0"/>
              </a:rPr>
              <a:t>Acero AISI 1020 con proceso de cementado superficial a 75 mm, de capa.</a:t>
            </a:r>
          </a:p>
          <a:p>
            <a:pPr algn="just"/>
            <a:endParaRPr lang="es-CO" sz="1600" dirty="0" smtClean="0">
              <a:latin typeface="Century Gothic" pitchFamily="34" charset="0"/>
            </a:endParaRPr>
          </a:p>
          <a:p>
            <a:pPr algn="just"/>
            <a:r>
              <a:rPr lang="es-CO" sz="1600" dirty="0" smtClean="0">
                <a:latin typeface="Century Gothic" pitchFamily="34" charset="0"/>
              </a:rPr>
              <a:t>Acero AISI D6 para los rodillos que intervienen directamente en la deformación laminar</a:t>
            </a:r>
          </a:p>
        </p:txBody>
      </p:sp>
      <p:sp>
        <p:nvSpPr>
          <p:cNvPr id="9" name="8 CuadroTexto"/>
          <p:cNvSpPr txBox="1"/>
          <p:nvPr/>
        </p:nvSpPr>
        <p:spPr>
          <a:xfrm>
            <a:off x="6980203" y="63524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21</a:t>
            </a:fld>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Rodillería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CFR.</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OBJETO DE ESTUDIO</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pic>
        <p:nvPicPr>
          <p:cNvPr id="5" name="47 Imagen" descr="Rodillerìa completa para entrepaño carrefour (bisel en J).jpg"/>
          <p:cNvPicPr/>
          <p:nvPr/>
        </p:nvPicPr>
        <p:blipFill>
          <a:blip r:embed="rId2"/>
          <a:stretch>
            <a:fillRect/>
          </a:stretch>
        </p:blipFill>
        <p:spPr>
          <a:xfrm>
            <a:off x="4419600" y="3048000"/>
            <a:ext cx="4495800" cy="3276600"/>
          </a:xfrm>
          <a:prstGeom prst="rect">
            <a:avLst/>
          </a:prstGeom>
          <a:ln>
            <a:noFill/>
          </a:ln>
          <a:effectLst>
            <a:outerShdw blurRad="292100" dist="139700" dir="2700000" algn="tl" rotWithShape="0">
              <a:srgbClr val="333333">
                <a:alpha val="65000"/>
              </a:srgbClr>
            </a:outerShdw>
          </a:effectLst>
        </p:spPr>
      </p:pic>
      <p:pic>
        <p:nvPicPr>
          <p:cNvPr id="6" name="46 Imagen" descr="Planta de rodilleria tipo CFR.jpg"/>
          <p:cNvPicPr/>
          <p:nvPr/>
        </p:nvPicPr>
        <p:blipFill>
          <a:blip r:embed="rId3"/>
          <a:stretch>
            <a:fillRect/>
          </a:stretch>
        </p:blipFill>
        <p:spPr>
          <a:xfrm>
            <a:off x="381000" y="1371600"/>
            <a:ext cx="5410200" cy="2971800"/>
          </a:xfrm>
          <a:prstGeom prst="rect">
            <a:avLst/>
          </a:prstGeom>
          <a:ln>
            <a:noFill/>
          </a:ln>
          <a:effectLst>
            <a:outerShdw blurRad="292100" dist="139700" dir="2700000" algn="tl" rotWithShape="0">
              <a:srgbClr val="333333">
                <a:alpha val="65000"/>
              </a:srgbClr>
            </a:outerShdw>
          </a:effectLst>
        </p:spPr>
      </p:pic>
      <p:sp>
        <p:nvSpPr>
          <p:cNvPr id="7" name="6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9" name="8 CuadroTexto"/>
          <p:cNvSpPr txBox="1"/>
          <p:nvPr/>
        </p:nvSpPr>
        <p:spPr>
          <a:xfrm>
            <a:off x="5943600" y="1295400"/>
            <a:ext cx="2971800" cy="1815882"/>
          </a:xfrm>
          <a:prstGeom prst="rect">
            <a:avLst/>
          </a:prstGeom>
          <a:noFill/>
        </p:spPr>
        <p:txBody>
          <a:bodyPr wrap="square" rtlCol="0">
            <a:spAutoFit/>
          </a:bodyPr>
          <a:lstStyle/>
          <a:p>
            <a:r>
              <a:rPr lang="es-CO" sz="1600" dirty="0" smtClean="0">
                <a:latin typeface="Century Gothic" pitchFamily="34" charset="0"/>
              </a:rPr>
              <a:t>Diseño de la compensación laminar, para flejes de configuración cerrada.</a:t>
            </a:r>
          </a:p>
          <a:p>
            <a:endParaRPr lang="es-CO" sz="1600" dirty="0" smtClean="0">
              <a:latin typeface="Century Gothic" pitchFamily="34" charset="0"/>
            </a:endParaRPr>
          </a:p>
          <a:p>
            <a:r>
              <a:rPr lang="es-CO" sz="1600" dirty="0" smtClean="0">
                <a:latin typeface="Century Gothic" pitchFamily="34" charset="0"/>
              </a:rPr>
              <a:t>Manejo del software </a:t>
            </a:r>
            <a:r>
              <a:rPr lang="es-CO" sz="1600" dirty="0" err="1" smtClean="0">
                <a:latin typeface="Century Gothic" pitchFamily="34" charset="0"/>
              </a:rPr>
              <a:t>Simply</a:t>
            </a:r>
            <a:r>
              <a:rPr lang="es-CO" sz="1600" dirty="0" smtClean="0">
                <a:latin typeface="Century Gothic" pitchFamily="34" charset="0"/>
              </a:rPr>
              <a:t> Rollforming </a:t>
            </a:r>
            <a:r>
              <a:rPr lang="es-CO" sz="1600" dirty="0" err="1" smtClean="0">
                <a:latin typeface="Century Gothic" pitchFamily="34" charset="0"/>
              </a:rPr>
              <a:t>Tooling</a:t>
            </a:r>
            <a:r>
              <a:rPr lang="es-CO" sz="1600" dirty="0" smtClean="0">
                <a:latin typeface="Century Gothic" pitchFamily="34" charset="0"/>
              </a:rPr>
              <a:t>.</a:t>
            </a:r>
          </a:p>
          <a:p>
            <a:endParaRPr lang="es-CO" sz="1600" dirty="0">
              <a:latin typeface="Century Gothic" pitchFamily="34" charset="0"/>
            </a:endParaRPr>
          </a:p>
        </p:txBody>
      </p:sp>
      <p:sp>
        <p:nvSpPr>
          <p:cNvPr id="11" name="10 CuadroTexto"/>
          <p:cNvSpPr txBox="1"/>
          <p:nvPr/>
        </p:nvSpPr>
        <p:spPr>
          <a:xfrm>
            <a:off x="381000" y="4495800"/>
            <a:ext cx="3886200" cy="1323439"/>
          </a:xfrm>
          <a:prstGeom prst="rect">
            <a:avLst/>
          </a:prstGeom>
          <a:noFill/>
        </p:spPr>
        <p:txBody>
          <a:bodyPr wrap="square" rtlCol="0">
            <a:spAutoFit/>
          </a:bodyPr>
          <a:lstStyle/>
          <a:p>
            <a:pPr algn="just"/>
            <a:r>
              <a:rPr lang="es-CO" sz="1600" dirty="0" smtClean="0">
                <a:latin typeface="Century Gothic" pitchFamily="34" charset="0"/>
              </a:rPr>
              <a:t>Módulo de elementos finitos para el diseño final de entrepaño repisado tipo CFR.</a:t>
            </a:r>
          </a:p>
          <a:p>
            <a:pPr algn="just"/>
            <a:endParaRPr lang="es-CO" sz="1600" dirty="0" smtClean="0">
              <a:latin typeface="Century Gothic" pitchFamily="34" charset="0"/>
            </a:endParaRPr>
          </a:p>
          <a:p>
            <a:pPr algn="just"/>
            <a:r>
              <a:rPr lang="es-CO" sz="1600" dirty="0" smtClean="0">
                <a:latin typeface="Century Gothic" pitchFamily="34" charset="0"/>
              </a:rPr>
              <a:t>Montaje estático real comparativo.</a:t>
            </a:r>
            <a:endParaRPr lang="es-CO" sz="1600" dirty="0">
              <a:latin typeface="Century Gothic" pitchFamily="34" charset="0"/>
            </a:endParaRPr>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22</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smtClean="0">
                <a:solidFill>
                  <a:srgbClr val="26207B"/>
                </a:solidFill>
                <a:latin typeface="Century Gothic" pitchFamily="34" charset="0"/>
              </a:rPr>
              <a:t>Roll forming Machine.</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OBJETO DE ESTUDIO</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pic>
        <p:nvPicPr>
          <p:cNvPr id="5" name="4 Imagen" descr="C:\Documents and Settings\ClaudiaG\Mis documentos\Mis imágenes\rollforming factorys\saibo 2.gif"/>
          <p:cNvPicPr/>
          <p:nvPr/>
        </p:nvPicPr>
        <p:blipFill>
          <a:blip r:embed="rId2"/>
          <a:srcRect/>
          <a:stretch>
            <a:fillRect/>
          </a:stretch>
        </p:blipFill>
        <p:spPr bwMode="auto">
          <a:xfrm>
            <a:off x="533400" y="1317295"/>
            <a:ext cx="2438400" cy="1883105"/>
          </a:xfrm>
          <a:prstGeom prst="rect">
            <a:avLst/>
          </a:prstGeom>
          <a:ln>
            <a:noFill/>
          </a:ln>
          <a:effectLst>
            <a:outerShdw blurRad="292100" dist="139700" dir="2700000" algn="tl" rotWithShape="0">
              <a:srgbClr val="333333">
                <a:alpha val="65000"/>
              </a:srgbClr>
            </a:outerShdw>
          </a:effectLst>
        </p:spPr>
      </p:pic>
      <p:pic>
        <p:nvPicPr>
          <p:cNvPr id="6" name="5 Imagen"/>
          <p:cNvPicPr/>
          <p:nvPr/>
        </p:nvPicPr>
        <p:blipFill>
          <a:blip r:embed="rId3"/>
          <a:srcRect/>
          <a:stretch>
            <a:fillRect/>
          </a:stretch>
        </p:blipFill>
        <p:spPr bwMode="auto">
          <a:xfrm>
            <a:off x="3133725" y="1314450"/>
            <a:ext cx="2428875" cy="1885950"/>
          </a:xfrm>
          <a:prstGeom prst="rect">
            <a:avLst/>
          </a:prstGeom>
          <a:ln>
            <a:noFill/>
          </a:ln>
          <a:effectLst/>
        </p:spPr>
      </p:pic>
      <p:pic>
        <p:nvPicPr>
          <p:cNvPr id="7" name="6 Imagen" descr="C:\Documents and Settings\ClaudiaG\Mis documentos\Mis imágenes\rollforming factorys\Ironclad-1.jpg"/>
          <p:cNvPicPr/>
          <p:nvPr/>
        </p:nvPicPr>
        <p:blipFill>
          <a:blip r:embed="rId4"/>
          <a:srcRect/>
          <a:stretch>
            <a:fillRect/>
          </a:stretch>
        </p:blipFill>
        <p:spPr bwMode="auto">
          <a:xfrm>
            <a:off x="3419475" y="4591050"/>
            <a:ext cx="2619375" cy="1962150"/>
          </a:xfrm>
          <a:prstGeom prst="rect">
            <a:avLst/>
          </a:prstGeom>
          <a:ln>
            <a:gradFill>
              <a:gsLst>
                <a:gs pos="0">
                  <a:srgbClr val="000000"/>
                </a:gs>
                <a:gs pos="39999">
                  <a:srgbClr val="0A128C"/>
                </a:gs>
                <a:gs pos="70000">
                  <a:srgbClr val="181CC7"/>
                </a:gs>
                <a:gs pos="88000">
                  <a:srgbClr val="7005D4"/>
                </a:gs>
                <a:gs pos="100000">
                  <a:srgbClr val="8C3D91"/>
                </a:gs>
              </a:gsLst>
              <a:lin ang="5400000" scaled="0"/>
            </a:gradFill>
          </a:ln>
          <a:effectLst>
            <a:outerShdw blurRad="292100" dist="139700" dir="2700000" algn="tl" rotWithShape="0">
              <a:srgbClr val="333333">
                <a:alpha val="65000"/>
              </a:srgbClr>
            </a:outerShdw>
          </a:effectLst>
        </p:spPr>
      </p:pic>
      <p:pic>
        <p:nvPicPr>
          <p:cNvPr id="8" name="7 Imagen" descr="C:\Documents and Settings\ClaudiaG\Mis documentos\Mis imágenes\rollforming factorys\Ironclad-7.jpg"/>
          <p:cNvPicPr/>
          <p:nvPr/>
        </p:nvPicPr>
        <p:blipFill>
          <a:blip r:embed="rId5"/>
          <a:srcRect/>
          <a:stretch>
            <a:fillRect/>
          </a:stretch>
        </p:blipFill>
        <p:spPr bwMode="auto">
          <a:xfrm>
            <a:off x="6162675" y="4591050"/>
            <a:ext cx="2676525" cy="1962150"/>
          </a:xfrm>
          <a:prstGeom prst="rect">
            <a:avLst/>
          </a:prstGeom>
          <a:ln>
            <a:gradFill>
              <a:gsLst>
                <a:gs pos="0">
                  <a:srgbClr val="000000"/>
                </a:gs>
                <a:gs pos="39999">
                  <a:srgbClr val="0A128C"/>
                </a:gs>
                <a:gs pos="70000">
                  <a:srgbClr val="181CC7"/>
                </a:gs>
                <a:gs pos="88000">
                  <a:srgbClr val="7005D4"/>
                </a:gs>
                <a:gs pos="100000">
                  <a:srgbClr val="8C3D91"/>
                </a:gs>
              </a:gsLst>
              <a:lin ang="5400000" scaled="0"/>
            </a:gradFill>
          </a:ln>
          <a:effectLst>
            <a:outerShdw blurRad="292100" dist="139700" dir="2700000" algn="tl" rotWithShape="0">
              <a:srgbClr val="333333">
                <a:alpha val="65000"/>
              </a:srgbClr>
            </a:outerShdw>
          </a:effectLst>
        </p:spPr>
      </p:pic>
      <p:sp>
        <p:nvSpPr>
          <p:cNvPr id="9" name="8 CuadroTexto"/>
          <p:cNvSpPr txBox="1"/>
          <p:nvPr/>
        </p:nvSpPr>
        <p:spPr>
          <a:xfrm>
            <a:off x="5638800" y="1219200"/>
            <a:ext cx="3276600" cy="1569660"/>
          </a:xfrm>
          <a:prstGeom prst="rect">
            <a:avLst/>
          </a:prstGeom>
          <a:noFill/>
        </p:spPr>
        <p:txBody>
          <a:bodyPr wrap="square" rtlCol="0">
            <a:spAutoFit/>
          </a:bodyPr>
          <a:lstStyle/>
          <a:p>
            <a:pPr algn="just"/>
            <a:r>
              <a:rPr lang="es-CO" sz="1600" dirty="0" smtClean="0">
                <a:latin typeface="Century Gothic" pitchFamily="34" charset="0"/>
              </a:rPr>
              <a:t>Maquina de producción continua cuya función principal es obligar a pasar una lámina a través de una matriz (Rodillos de arrastre) tomando su forma. </a:t>
            </a:r>
          </a:p>
        </p:txBody>
      </p:sp>
      <p:sp>
        <p:nvSpPr>
          <p:cNvPr id="10" name="9 CuadroTexto"/>
          <p:cNvSpPr txBox="1"/>
          <p:nvPr/>
        </p:nvSpPr>
        <p:spPr>
          <a:xfrm>
            <a:off x="457200" y="3352800"/>
            <a:ext cx="8458200" cy="1077218"/>
          </a:xfrm>
          <a:prstGeom prst="rect">
            <a:avLst/>
          </a:prstGeom>
          <a:noFill/>
        </p:spPr>
        <p:txBody>
          <a:bodyPr wrap="square" rtlCol="0">
            <a:spAutoFit/>
          </a:bodyPr>
          <a:lstStyle/>
          <a:p>
            <a:pPr algn="just"/>
            <a:r>
              <a:rPr lang="es-CO" sz="1600" dirty="0" smtClean="0">
                <a:latin typeface="Century Gothic" pitchFamily="34" charset="0"/>
              </a:rPr>
              <a:t>El objetivo principal de la correcta obtención del  producto deseado, es el diseño de la flor, que posteriormente traducida en rodillos de arrastre macho y hembra darán a conocer la verdadera forma del fleje laminar y sus características en la fabricación de páneles y bandejas.</a:t>
            </a:r>
          </a:p>
        </p:txBody>
      </p:sp>
      <p:sp>
        <p:nvSpPr>
          <p:cNvPr id="11" name="10 CuadroTexto"/>
          <p:cNvSpPr txBox="1"/>
          <p:nvPr/>
        </p:nvSpPr>
        <p:spPr>
          <a:xfrm>
            <a:off x="457200" y="4495800"/>
            <a:ext cx="2819400" cy="1323439"/>
          </a:xfrm>
          <a:prstGeom prst="rect">
            <a:avLst/>
          </a:prstGeom>
          <a:noFill/>
        </p:spPr>
        <p:txBody>
          <a:bodyPr wrap="square" rtlCol="0">
            <a:spAutoFit/>
          </a:bodyPr>
          <a:lstStyle/>
          <a:p>
            <a:pPr algn="just"/>
            <a:r>
              <a:rPr lang="es-CO" sz="1600" dirty="0" smtClean="0">
                <a:latin typeface="Century Gothic" pitchFamily="34" charset="0"/>
              </a:rPr>
              <a:t>Este tipo de maquinaria es exclusiva para el uso de canaletas y páneles de grandes dimensiones nominales.</a:t>
            </a:r>
          </a:p>
        </p:txBody>
      </p:sp>
      <p:sp>
        <p:nvSpPr>
          <p:cNvPr id="12" name="11 CuadroTexto"/>
          <p:cNvSpPr txBox="1"/>
          <p:nvPr/>
        </p:nvSpPr>
        <p:spPr>
          <a:xfrm>
            <a:off x="911901" y="5819001"/>
            <a:ext cx="2517099" cy="276999"/>
          </a:xfrm>
          <a:prstGeom prst="rect">
            <a:avLst/>
          </a:prstGeom>
          <a:noFill/>
        </p:spPr>
        <p:txBody>
          <a:bodyPr wrap="none" rtlCol="0">
            <a:spAutoFit/>
          </a:bodyPr>
          <a:lstStyle/>
          <a:p>
            <a:r>
              <a:rPr lang="es-CO" sz="1200" b="1" dirty="0" smtClean="0"/>
              <a:t>Fotografías _  </a:t>
            </a:r>
            <a:r>
              <a:rPr lang="es-CO" sz="1200" b="1" dirty="0" err="1" smtClean="0"/>
              <a:t>www</a:t>
            </a:r>
            <a:r>
              <a:rPr lang="es-CO" sz="1200" b="1" dirty="0" smtClean="0"/>
              <a:t>. Rollingtolls.com</a:t>
            </a:r>
            <a:endParaRPr lang="es-CO" sz="1200" b="1" dirty="0"/>
          </a:p>
        </p:txBody>
      </p:sp>
      <p:sp>
        <p:nvSpPr>
          <p:cNvPr id="13" name="12 Marcador de número de diapositiva"/>
          <p:cNvSpPr>
            <a:spLocks noGrp="1"/>
          </p:cNvSpPr>
          <p:nvPr>
            <p:ph type="sldNum" sz="quarter" idx="12"/>
          </p:nvPr>
        </p:nvSpPr>
        <p:spPr/>
        <p:txBody>
          <a:bodyPr/>
          <a:lstStyle/>
          <a:p>
            <a:fld id="{6A805086-C04F-4D1C-8E2A-65BEF81913EF}" type="slidenum">
              <a:rPr lang="en-US" smtClean="0"/>
              <a:pPr/>
              <a:t>23</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Proceso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a:t>
            </a:r>
          </a:p>
        </p:txBody>
      </p:sp>
      <p:sp>
        <p:nvSpPr>
          <p:cNvPr id="3" name="2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ESTADO DEL ARTE</a:t>
            </a:r>
            <a:endParaRPr lang="en-US" sz="2000" b="1" dirty="0">
              <a:solidFill>
                <a:srgbClr val="FF8B23"/>
              </a:solidFill>
              <a:latin typeface="Century Gothic" pitchFamily="34" charset="0"/>
            </a:endParaRPr>
          </a:p>
        </p:txBody>
      </p:sp>
      <p:cxnSp>
        <p:nvCxnSpPr>
          <p:cNvPr id="4" name="3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32769" name="Rectangle 1"/>
          <p:cNvSpPr>
            <a:spLocks noChangeArrowheads="1"/>
          </p:cNvSpPr>
          <p:nvPr/>
        </p:nvSpPr>
        <p:spPr bwMode="auto">
          <a:xfrm>
            <a:off x="304800" y="1143506"/>
            <a:ext cx="8534400" cy="32932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Dentro de ALGAMAR S.A. podría definirse el siguiente proceso de diseño de nuevos proyectos:</a:t>
            </a:r>
          </a:p>
          <a:p>
            <a:pPr marL="0" marR="0" lvl="0" indent="0" algn="just" defTabSz="914400" rtl="0" eaLnBrk="0" fontAlgn="base" latinLnBrk="0" hangingPunct="0">
              <a:lnSpc>
                <a:spcPct val="100000"/>
              </a:lnSpc>
              <a:spcBef>
                <a:spcPct val="0"/>
              </a:spcBef>
              <a:spcAft>
                <a:spcPct val="0"/>
              </a:spcAft>
              <a:buClrTx/>
              <a:buSzTx/>
              <a:buFontTx/>
              <a:buNone/>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1" algn="just" eaLnBrk="0" fontAlgn="base" hangingPunct="0">
              <a:spcBef>
                <a:spcPct val="0"/>
              </a:spcBef>
              <a:spcAft>
                <a:spcPct val="0"/>
              </a:spcAft>
              <a:buFontTx/>
              <a:buChar char="•"/>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Definición de la necesidad.</a:t>
            </a:r>
          </a:p>
          <a:p>
            <a:pPr lvl="1" algn="just" eaLnBrk="0" fontAlgn="base" hangingPunct="0">
              <a:spcBef>
                <a:spcPct val="0"/>
              </a:spcBef>
              <a:spcAft>
                <a:spcPct val="0"/>
              </a:spcAft>
              <a:buFontTx/>
              <a:buChar char="•"/>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1" algn="just" eaLnBrk="0" fontAlgn="base" hangingPunct="0">
              <a:spcBef>
                <a:spcPct val="0"/>
              </a:spcBef>
              <a:spcAft>
                <a:spcPct val="0"/>
              </a:spcAft>
              <a:buFontTx/>
              <a:buChar char="•"/>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Definición de premisas de diseño (datos que no pueden omitirse dentro del diseño).</a:t>
            </a:r>
          </a:p>
          <a:p>
            <a:pPr lvl="1" algn="just" eaLnBrk="0" fontAlgn="base" hangingPunct="0">
              <a:spcBef>
                <a:spcPct val="0"/>
              </a:spcBef>
              <a:spcAft>
                <a:spcPct val="0"/>
              </a:spcAft>
              <a:buFontTx/>
              <a:buChar char="•"/>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1" algn="just" eaLnBrk="0" fontAlgn="base" hangingPunct="0">
              <a:spcBef>
                <a:spcPct val="0"/>
              </a:spcBef>
              <a:spcAft>
                <a:spcPct val="0"/>
              </a:spcAft>
              <a:buFontTx/>
              <a:buChar char="•"/>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Generación y estudio de la alternativa.</a:t>
            </a:r>
          </a:p>
          <a:p>
            <a:pPr lvl="1" algn="just" eaLnBrk="0" fontAlgn="base" hangingPunct="0">
              <a:spcBef>
                <a:spcPct val="0"/>
              </a:spcBef>
              <a:spcAft>
                <a:spcPct val="0"/>
              </a:spcAft>
              <a:buFontTx/>
              <a:buChar char="•"/>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1" algn="just" eaLnBrk="0" fontAlgn="base" hangingPunct="0">
              <a:spcBef>
                <a:spcPct val="0"/>
              </a:spcBef>
              <a:spcAft>
                <a:spcPct val="0"/>
              </a:spcAft>
              <a:buFontTx/>
              <a:buChar char="•"/>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Diseño de la propuesta solución (Aquí puede incluirse el diseño de detalle).</a:t>
            </a:r>
          </a:p>
          <a:p>
            <a:pPr lvl="1" algn="just" eaLnBrk="0" fontAlgn="base" hangingPunct="0">
              <a:spcBef>
                <a:spcPct val="0"/>
              </a:spcBef>
              <a:spcAft>
                <a:spcPct val="0"/>
              </a:spcAft>
              <a:buFontTx/>
              <a:buChar char="•"/>
              <a:tabLst>
                <a:tab pos="2700338" algn="ctr"/>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1" algn="just" eaLnBrk="0" fontAlgn="base" hangingPunct="0">
              <a:spcBef>
                <a:spcPct val="0"/>
              </a:spcBef>
              <a:spcAft>
                <a:spcPct val="0"/>
              </a:spcAft>
              <a:buFontTx/>
              <a:buChar char="•"/>
              <a:tabLst>
                <a:tab pos="2700338" algn="ctr"/>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Fabricación del prototipo y puesta a punto.</a:t>
            </a:r>
            <a:endParaRPr kumimoji="0" lang="es-ES" sz="16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6" name="5 Imagen" descr="DSC06912.JPG"/>
          <p:cNvPicPr>
            <a:picLocks noChangeAspect="1"/>
          </p:cNvPicPr>
          <p:nvPr/>
        </p:nvPicPr>
        <p:blipFill>
          <a:blip r:embed="rId2" cstate="print"/>
          <a:stretch>
            <a:fillRect/>
          </a:stretch>
        </p:blipFill>
        <p:spPr>
          <a:xfrm>
            <a:off x="990600" y="4724399"/>
            <a:ext cx="2209800" cy="1657351"/>
          </a:xfrm>
          <a:prstGeom prst="roundRect">
            <a:avLst>
              <a:gd name="adj" fmla="val 10636"/>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6 Imagen" descr="Maya bien refinada en una Estructura tipo shell.jpg"/>
          <p:cNvPicPr/>
          <p:nvPr/>
        </p:nvPicPr>
        <p:blipFill>
          <a:blip r:embed="rId3" cstate="print"/>
          <a:stretch>
            <a:fillRect/>
          </a:stretch>
        </p:blipFill>
        <p:spPr>
          <a:xfrm>
            <a:off x="3368262" y="4724400"/>
            <a:ext cx="2346738" cy="1657350"/>
          </a:xfrm>
          <a:prstGeom prst="roundRect">
            <a:avLst>
              <a:gd name="adj" fmla="val 998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7 Imagen" descr="C:\Documents and Settings\ClaudiaG\Mis documentos\Mis imágenes\rollforming factorys\diseño asistido 2.gif"/>
          <p:cNvPicPr/>
          <p:nvPr/>
        </p:nvPicPr>
        <p:blipFill>
          <a:blip r:embed="rId4"/>
          <a:srcRect/>
          <a:stretch>
            <a:fillRect/>
          </a:stretch>
        </p:blipFill>
        <p:spPr bwMode="auto">
          <a:xfrm>
            <a:off x="5791200" y="4572000"/>
            <a:ext cx="2667000" cy="190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8 CuadroTexto"/>
          <p:cNvSpPr txBox="1"/>
          <p:nvPr/>
        </p:nvSpPr>
        <p:spPr>
          <a:xfrm>
            <a:off x="6019800" y="64286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24</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ESTADO DEL ARTE</a:t>
            </a:r>
            <a:endParaRPr lang="en-US" sz="2000" b="1" dirty="0">
              <a:solidFill>
                <a:srgbClr val="FF8B23"/>
              </a:solidFill>
              <a:latin typeface="Century Gothic" pitchFamily="34" charset="0"/>
            </a:endParaRPr>
          </a:p>
        </p:txBody>
      </p:sp>
      <p:cxnSp>
        <p:nvCxnSpPr>
          <p:cNvPr id="3" name="2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6" name="5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Producto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a:t>
            </a:r>
          </a:p>
        </p:txBody>
      </p:sp>
      <p:pic>
        <p:nvPicPr>
          <p:cNvPr id="7" name="203 Imagen" descr="imagen08.jpg"/>
          <p:cNvPicPr/>
          <p:nvPr/>
        </p:nvPicPr>
        <p:blipFill>
          <a:blip r:embed="rId2"/>
          <a:stretch>
            <a:fillRect/>
          </a:stretch>
        </p:blipFill>
        <p:spPr>
          <a:xfrm>
            <a:off x="381000" y="1219200"/>
            <a:ext cx="2980095" cy="1793174"/>
          </a:xfrm>
          <a:prstGeom prst="rect">
            <a:avLst/>
          </a:prstGeom>
          <a:effectLst>
            <a:softEdge rad="127000"/>
          </a:effectLst>
        </p:spPr>
      </p:pic>
      <p:pic>
        <p:nvPicPr>
          <p:cNvPr id="9" name="205 Imagen" descr="imagen10.jpg"/>
          <p:cNvPicPr/>
          <p:nvPr/>
        </p:nvPicPr>
        <p:blipFill>
          <a:blip r:embed="rId3"/>
          <a:stretch>
            <a:fillRect/>
          </a:stretch>
        </p:blipFill>
        <p:spPr>
          <a:xfrm>
            <a:off x="457200" y="2895600"/>
            <a:ext cx="2915704" cy="1923802"/>
          </a:xfrm>
          <a:prstGeom prst="rect">
            <a:avLst/>
          </a:prstGeom>
          <a:effectLst>
            <a:softEdge rad="127000"/>
          </a:effectLst>
        </p:spPr>
      </p:pic>
      <p:pic>
        <p:nvPicPr>
          <p:cNvPr id="10" name="208 Imagen" descr="imagen11.jpg"/>
          <p:cNvPicPr/>
          <p:nvPr/>
        </p:nvPicPr>
        <p:blipFill>
          <a:blip r:embed="rId4"/>
          <a:stretch>
            <a:fillRect/>
          </a:stretch>
        </p:blipFill>
        <p:spPr>
          <a:xfrm>
            <a:off x="5887192" y="1219200"/>
            <a:ext cx="3028208" cy="1815713"/>
          </a:xfrm>
          <a:prstGeom prst="rect">
            <a:avLst/>
          </a:prstGeom>
          <a:effectLst>
            <a:softEdge rad="127000"/>
          </a:effectLst>
        </p:spPr>
      </p:pic>
      <p:pic>
        <p:nvPicPr>
          <p:cNvPr id="11" name="209 Imagen" descr="imagen12.jpg"/>
          <p:cNvPicPr/>
          <p:nvPr/>
        </p:nvPicPr>
        <p:blipFill>
          <a:blip r:embed="rId5"/>
          <a:stretch>
            <a:fillRect/>
          </a:stretch>
        </p:blipFill>
        <p:spPr>
          <a:xfrm>
            <a:off x="5867400" y="4724400"/>
            <a:ext cx="3048000" cy="1752600"/>
          </a:xfrm>
          <a:prstGeom prst="rect">
            <a:avLst/>
          </a:prstGeom>
          <a:effectLst>
            <a:softEdge rad="127000"/>
          </a:effectLst>
        </p:spPr>
      </p:pic>
      <p:pic>
        <p:nvPicPr>
          <p:cNvPr id="12" name="210 Imagen" descr="imagen13.jpg"/>
          <p:cNvPicPr/>
          <p:nvPr/>
        </p:nvPicPr>
        <p:blipFill>
          <a:blip r:embed="rId6"/>
          <a:stretch>
            <a:fillRect/>
          </a:stretch>
        </p:blipFill>
        <p:spPr>
          <a:xfrm>
            <a:off x="685800" y="4800600"/>
            <a:ext cx="2890405" cy="1705897"/>
          </a:xfrm>
          <a:prstGeom prst="rect">
            <a:avLst/>
          </a:prstGeom>
          <a:effectLst>
            <a:softEdge rad="127000"/>
          </a:effectLst>
        </p:spPr>
      </p:pic>
      <p:pic>
        <p:nvPicPr>
          <p:cNvPr id="8" name="204 Imagen" descr="imagen09.jpg"/>
          <p:cNvPicPr/>
          <p:nvPr/>
        </p:nvPicPr>
        <p:blipFill>
          <a:blip r:embed="rId7"/>
          <a:stretch>
            <a:fillRect/>
          </a:stretch>
        </p:blipFill>
        <p:spPr>
          <a:xfrm>
            <a:off x="6013120" y="2940354"/>
            <a:ext cx="2902280" cy="1936446"/>
          </a:xfrm>
          <a:prstGeom prst="rect">
            <a:avLst/>
          </a:prstGeom>
          <a:effectLst>
            <a:softEdge rad="127000"/>
          </a:effectLst>
        </p:spPr>
      </p:pic>
      <p:sp>
        <p:nvSpPr>
          <p:cNvPr id="13" name="12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4" name="13 CuadroTexto"/>
          <p:cNvSpPr txBox="1"/>
          <p:nvPr/>
        </p:nvSpPr>
        <p:spPr>
          <a:xfrm>
            <a:off x="3352800" y="2057400"/>
            <a:ext cx="2590801" cy="4185761"/>
          </a:xfrm>
          <a:prstGeom prst="rect">
            <a:avLst/>
          </a:prstGeom>
          <a:noFill/>
        </p:spPr>
        <p:txBody>
          <a:bodyPr wrap="square" rtlCol="0">
            <a:spAutoFit/>
          </a:bodyPr>
          <a:lstStyle/>
          <a:p>
            <a:pPr algn="just"/>
            <a:r>
              <a:rPr lang="es-CO" sz="1400" dirty="0" smtClean="0">
                <a:latin typeface="Century Gothic" pitchFamily="34" charset="0"/>
              </a:rPr>
              <a:t>Los entrepaños fabricados por Algamar S.A.  Comprenden la exhibición de todo tipo de productos, entre ellos: tecnológicos, cosméticos, comestibles, etc. </a:t>
            </a:r>
          </a:p>
          <a:p>
            <a:pPr algn="just"/>
            <a:endParaRPr lang="es-CO" sz="1400" dirty="0" smtClean="0">
              <a:latin typeface="Century Gothic" pitchFamily="34" charset="0"/>
            </a:endParaRPr>
          </a:p>
          <a:p>
            <a:pPr algn="just"/>
            <a:r>
              <a:rPr lang="es-CO" sz="1400" dirty="0" smtClean="0">
                <a:latin typeface="Century Gothic" pitchFamily="34" charset="0"/>
              </a:rPr>
              <a:t>Todos y cada uno de ellos susceptibles de ser rediseñados utilizando el principio de manufactura Rollforming, lo cual pone a la compañía en una gran ventaja competitiva frente a otras quienes no han abordado en este tema.</a:t>
            </a:r>
          </a:p>
          <a:p>
            <a:pPr algn="just"/>
            <a:endParaRPr lang="es-CO" sz="1400" dirty="0" smtClean="0">
              <a:latin typeface="Century Gothic" pitchFamily="34" charset="0"/>
            </a:endParaRPr>
          </a:p>
          <a:p>
            <a:pPr algn="just"/>
            <a:endParaRPr lang="es-CO" sz="1400" dirty="0">
              <a:latin typeface="Century Gothic" pitchFamily="34" charset="0"/>
            </a:endParaRPr>
          </a:p>
        </p:txBody>
      </p:sp>
      <p:sp>
        <p:nvSpPr>
          <p:cNvPr id="15" name="14 Marcador de número de diapositiva"/>
          <p:cNvSpPr>
            <a:spLocks noGrp="1"/>
          </p:cNvSpPr>
          <p:nvPr>
            <p:ph type="sldNum" sz="quarter" idx="12"/>
          </p:nvPr>
        </p:nvSpPr>
        <p:spPr/>
        <p:txBody>
          <a:bodyPr/>
          <a:lstStyle/>
          <a:p>
            <a:fld id="{6A805086-C04F-4D1C-8E2A-65BEF81913EF}" type="slidenum">
              <a:rPr lang="en-US" smtClean="0"/>
              <a:pPr/>
              <a:t>25</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000"/>
                                        <p:tgtEl>
                                          <p:spTgt spid="10"/>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943600" y="381000"/>
            <a:ext cx="25908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ESTADO DEL ARTE</a:t>
            </a:r>
            <a:endParaRPr lang="en-US" sz="2000" b="1" dirty="0">
              <a:solidFill>
                <a:srgbClr val="FF8B23"/>
              </a:solidFill>
              <a:latin typeface="Century Gothic" pitchFamily="34" charset="0"/>
            </a:endParaRPr>
          </a:p>
        </p:txBody>
      </p:sp>
      <p:cxnSp>
        <p:nvCxnSpPr>
          <p:cNvPr id="3" name="2 Conector recto"/>
          <p:cNvCxnSpPr/>
          <p:nvPr/>
        </p:nvCxnSpPr>
        <p:spPr>
          <a:xfrm>
            <a:off x="6019800" y="762000"/>
            <a:ext cx="3124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943600" y="762000"/>
            <a:ext cx="2971800" cy="369332"/>
          </a:xfrm>
          <a:prstGeom prst="rect">
            <a:avLst/>
          </a:prstGeom>
          <a:noFill/>
        </p:spPr>
        <p:txBody>
          <a:bodyPr wrap="square" rtlCol="0">
            <a:spAutoFit/>
          </a:bodyPr>
          <a:lstStyle/>
          <a:p>
            <a:r>
              <a:rPr lang="en-US" dirty="0" err="1" smtClean="0">
                <a:solidFill>
                  <a:srgbClr val="26207B"/>
                </a:solidFill>
                <a:latin typeface="Century Gothic" pitchFamily="34" charset="0"/>
              </a:rPr>
              <a:t>Producto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Competencia</a:t>
            </a:r>
            <a:r>
              <a:rPr lang="en-US" dirty="0" smtClean="0">
                <a:solidFill>
                  <a:srgbClr val="26207B"/>
                </a:solidFill>
                <a:latin typeface="Century Gothic" pitchFamily="34" charset="0"/>
              </a:rPr>
              <a:t>.</a:t>
            </a:r>
          </a:p>
        </p:txBody>
      </p:sp>
      <p:pic>
        <p:nvPicPr>
          <p:cNvPr id="5" name="242 Imagen" descr="madix..bmp"/>
          <p:cNvPicPr/>
          <p:nvPr/>
        </p:nvPicPr>
        <p:blipFill>
          <a:blip r:embed="rId2"/>
          <a:stretch>
            <a:fillRect/>
          </a:stretch>
        </p:blipFill>
        <p:spPr>
          <a:xfrm>
            <a:off x="685800" y="3429000"/>
            <a:ext cx="2362200" cy="2514600"/>
          </a:xfrm>
          <a:prstGeom prst="rect">
            <a:avLst/>
          </a:prstGeom>
          <a:ln>
            <a:noFill/>
          </a:ln>
          <a:effectLst>
            <a:outerShdw blurRad="292100" dist="139700" dir="2700000" algn="tl" rotWithShape="0">
              <a:srgbClr val="333333">
                <a:alpha val="65000"/>
              </a:srgbClr>
            </a:outerShdw>
          </a:effectLst>
        </p:spPr>
      </p:pic>
      <p:pic>
        <p:nvPicPr>
          <p:cNvPr id="6" name="5 Imagen"/>
          <p:cNvPicPr/>
          <p:nvPr/>
        </p:nvPicPr>
        <p:blipFill>
          <a:blip r:embed="rId3"/>
          <a:srcRect l="59751" t="37338" r="27271" b="35539"/>
          <a:stretch>
            <a:fillRect/>
          </a:stretch>
        </p:blipFill>
        <p:spPr bwMode="auto">
          <a:xfrm>
            <a:off x="4953000" y="3429000"/>
            <a:ext cx="2057400" cy="2590800"/>
          </a:xfrm>
          <a:prstGeom prst="rect">
            <a:avLst/>
          </a:prstGeom>
          <a:ln>
            <a:noFill/>
          </a:ln>
          <a:effectLst>
            <a:outerShdw blurRad="292100" dist="139700" dir="2700000" algn="tl" rotWithShape="0">
              <a:srgbClr val="333333">
                <a:alpha val="65000"/>
              </a:srgbClr>
            </a:outerShdw>
          </a:effectLst>
        </p:spPr>
      </p:pic>
      <p:pic>
        <p:nvPicPr>
          <p:cNvPr id="7" name="6 Imagen"/>
          <p:cNvPicPr/>
          <p:nvPr/>
        </p:nvPicPr>
        <p:blipFill>
          <a:blip r:embed="rId4"/>
          <a:srcRect l="10656" t="29241" r="63583" b="37627"/>
          <a:stretch>
            <a:fillRect/>
          </a:stretch>
        </p:blipFill>
        <p:spPr bwMode="auto">
          <a:xfrm>
            <a:off x="685800" y="1295400"/>
            <a:ext cx="2367890" cy="1901184"/>
          </a:xfrm>
          <a:prstGeom prst="rect">
            <a:avLst/>
          </a:prstGeom>
          <a:ln>
            <a:noFill/>
          </a:ln>
          <a:effectLst>
            <a:outerShdw blurRad="292100" dist="139700" dir="2700000" algn="tl" rotWithShape="0">
              <a:srgbClr val="333333">
                <a:alpha val="65000"/>
              </a:srgbClr>
            </a:outerShdw>
          </a:effectLst>
        </p:spPr>
      </p:pic>
      <p:sp>
        <p:nvSpPr>
          <p:cNvPr id="8" name="7 CuadroTexto"/>
          <p:cNvSpPr txBox="1"/>
          <p:nvPr/>
        </p:nvSpPr>
        <p:spPr>
          <a:xfrm>
            <a:off x="6172200" y="6243935"/>
            <a:ext cx="2754280" cy="461665"/>
          </a:xfrm>
          <a:prstGeom prst="rect">
            <a:avLst/>
          </a:prstGeom>
          <a:noFill/>
        </p:spPr>
        <p:txBody>
          <a:bodyPr wrap="none" rtlCol="0">
            <a:spAutoFit/>
          </a:bodyPr>
          <a:lstStyle/>
          <a:p>
            <a:r>
              <a:rPr lang="es-CO" sz="1200" b="1" dirty="0" smtClean="0"/>
              <a:t>Fotografías _  www.madix.com</a:t>
            </a:r>
          </a:p>
          <a:p>
            <a:r>
              <a:rPr lang="es-CO" sz="1200" b="1" dirty="0" smtClean="0"/>
              <a:t>www.jmromo.com,  www.ladarling.com</a:t>
            </a:r>
            <a:endParaRPr lang="es-CO" sz="1200" b="1" dirty="0"/>
          </a:p>
        </p:txBody>
      </p:sp>
      <p:sp>
        <p:nvSpPr>
          <p:cNvPr id="9217" name="Rectangle 1"/>
          <p:cNvSpPr>
            <a:spLocks noChangeArrowheads="1"/>
          </p:cNvSpPr>
          <p:nvPr/>
        </p:nvSpPr>
        <p:spPr bwMode="auto">
          <a:xfrm>
            <a:off x="3276600" y="1219200"/>
            <a:ext cx="5486400"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700338" algn="ctr"/>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Existe gran número de compañías que como </a:t>
            </a:r>
            <a:r>
              <a:rPr kumimoji="0" lang="es-ES" sz="14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Algamar</a:t>
            </a: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S.A. trabajan en la fabricación de sistemas integrales de exhibición, entre las más reconocidas destacan:</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9218" name="Rectangle 2"/>
          <p:cNvSpPr>
            <a:spLocks noChangeArrowheads="1"/>
          </p:cNvSpPr>
          <p:nvPr/>
        </p:nvSpPr>
        <p:spPr bwMode="auto">
          <a:xfrm>
            <a:off x="3124200" y="3352800"/>
            <a:ext cx="16764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tab pos="2700338" algn="ctr"/>
              </a:tabLst>
            </a:pPr>
            <a:r>
              <a:rPr lang="es-ES" sz="1200" b="1" dirty="0" smtClean="0">
                <a:latin typeface="Century Gothic" pitchFamily="34" charset="0"/>
                <a:ea typeface="Times New Roman" pitchFamily="18" charset="0"/>
                <a:cs typeface="Arial" pitchFamily="34" charset="0"/>
              </a:rPr>
              <a:t> </a:t>
            </a:r>
            <a:r>
              <a:rPr kumimoji="0" lang="es-ES" sz="1200" b="1"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Madix</a:t>
            </a: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Esta empresa norteamericana especializada en la fabricación y venta de productos para la exhibición ha desarrollado sus elementos entrepaños en cortes laminares con refuerzos soldados a la bandeja.</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700338" algn="ctr"/>
              </a:tabLst>
            </a:pP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700338" algn="ctr"/>
              </a:tabLst>
            </a:pP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219" name="Rectangle 3"/>
          <p:cNvSpPr>
            <a:spLocks noChangeArrowheads="1"/>
          </p:cNvSpPr>
          <p:nvPr/>
        </p:nvSpPr>
        <p:spPr bwMode="auto">
          <a:xfrm>
            <a:off x="7010400" y="3276600"/>
            <a:ext cx="182880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tab pos="2700338" algn="ctr"/>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Darling: </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Esta empresa norteamericana ha desarrollado en el transcurso de los años diseños de góndolas y estanterías con altos estándares de calidad y tecnología, algo han explorado en el tema de entrepaños repisados, pero no por medio del principio Rollforming.</a:t>
            </a:r>
            <a:endParaRPr kumimoji="0" lang="es-ES"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9220" name="Rectangle 4"/>
          <p:cNvSpPr>
            <a:spLocks noChangeArrowheads="1"/>
          </p:cNvSpPr>
          <p:nvPr/>
        </p:nvSpPr>
        <p:spPr bwMode="auto">
          <a:xfrm>
            <a:off x="3276600" y="2030849"/>
            <a:ext cx="5486400"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tab pos="3295650" algn="l"/>
              </a:tabLst>
            </a:pPr>
            <a:r>
              <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Romo: </a:t>
            </a: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Esta empresa Mejicana con más de treinta años de experiencia es la líder en servicios de exhibición de su país y cuenta con una capacidad de más de 1500 empleados, han desarrollado grandes avances de material de exhibición.</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3" name="12 Marcador de número de diapositiva"/>
          <p:cNvSpPr>
            <a:spLocks noGrp="1"/>
          </p:cNvSpPr>
          <p:nvPr>
            <p:ph type="sldNum" sz="quarter" idx="12"/>
          </p:nvPr>
        </p:nvSpPr>
        <p:spPr/>
        <p:txBody>
          <a:bodyPr/>
          <a:lstStyle/>
          <a:p>
            <a:fld id="{6A805086-C04F-4D1C-8E2A-65BEF81913EF}" type="slidenum">
              <a:rPr lang="en-US" smtClean="0"/>
              <a:pPr/>
              <a:t>26</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381000" y="1219200"/>
            <a:ext cx="7315200" cy="533400"/>
          </a:xfrm>
          <a:prstGeom prst="rect">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381000" y="1828800"/>
            <a:ext cx="7315200" cy="533400"/>
          </a:xfrm>
          <a:prstGeom prst="rect">
            <a:avLst/>
          </a:prstGeom>
          <a:solidFill>
            <a:srgbClr val="00B0F0"/>
          </a:solidFill>
          <a:ln w="317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CuadroTexto"/>
          <p:cNvSpPr txBox="1"/>
          <p:nvPr/>
        </p:nvSpPr>
        <p:spPr>
          <a:xfrm>
            <a:off x="5181600" y="43809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762000"/>
            <a:ext cx="2971800" cy="369332"/>
          </a:xfrm>
          <a:prstGeom prst="rect">
            <a:avLst/>
          </a:prstGeom>
          <a:noFill/>
        </p:spPr>
        <p:txBody>
          <a:bodyPr wrap="square" rtlCol="0">
            <a:spAutoFit/>
          </a:bodyPr>
          <a:lstStyle/>
          <a:p>
            <a:r>
              <a:rPr lang="en-US" dirty="0" smtClean="0">
                <a:solidFill>
                  <a:srgbClr val="26207B"/>
                </a:solidFill>
                <a:latin typeface="Century Gothic" pitchFamily="34" charset="0"/>
              </a:rPr>
              <a:t>PDS </a:t>
            </a:r>
            <a:r>
              <a:rPr lang="en-US" dirty="0" err="1" smtClean="0">
                <a:solidFill>
                  <a:srgbClr val="26207B"/>
                </a:solidFill>
                <a:latin typeface="Century Gothic" pitchFamily="34" charset="0"/>
              </a:rPr>
              <a:t>Rodillos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Arrastre</a:t>
            </a:r>
            <a:r>
              <a:rPr lang="en-US" dirty="0" smtClean="0">
                <a:solidFill>
                  <a:srgbClr val="26207B"/>
                </a:solidFill>
                <a:latin typeface="Century Gothic" pitchFamily="34" charset="0"/>
              </a:rPr>
              <a:t>.</a:t>
            </a:r>
          </a:p>
        </p:txBody>
      </p:sp>
      <p:sp>
        <p:nvSpPr>
          <p:cNvPr id="5" name="4 Marcador de número de diapositiva"/>
          <p:cNvSpPr>
            <a:spLocks noGrp="1"/>
          </p:cNvSpPr>
          <p:nvPr>
            <p:ph type="sldNum" sz="quarter" idx="12"/>
          </p:nvPr>
        </p:nvSpPr>
        <p:spPr/>
        <p:txBody>
          <a:bodyPr/>
          <a:lstStyle/>
          <a:p>
            <a:fld id="{6A805086-C04F-4D1C-8E2A-65BEF81913EF}" type="slidenum">
              <a:rPr lang="en-US" smtClean="0"/>
              <a:pPr/>
              <a:t>27</a:t>
            </a:fld>
            <a:endParaRPr lang="en-US"/>
          </a:p>
        </p:txBody>
      </p:sp>
      <p:sp>
        <p:nvSpPr>
          <p:cNvPr id="6" name="5 CuadroTexto"/>
          <p:cNvSpPr txBox="1"/>
          <p:nvPr/>
        </p:nvSpPr>
        <p:spPr>
          <a:xfrm>
            <a:off x="533400" y="1295400"/>
            <a:ext cx="6926896" cy="338554"/>
          </a:xfrm>
          <a:prstGeom prst="rect">
            <a:avLst/>
          </a:prstGeom>
          <a:noFill/>
          <a:ln w="3175">
            <a:noFill/>
          </a:ln>
        </p:spPr>
        <p:txBody>
          <a:bodyPr wrap="none" rtlCol="0">
            <a:spAutoFit/>
          </a:bodyPr>
          <a:lstStyle/>
          <a:p>
            <a:r>
              <a:rPr lang="es-CO" sz="1600" b="1" dirty="0" smtClean="0">
                <a:solidFill>
                  <a:schemeClr val="bg1"/>
                </a:solidFill>
                <a:latin typeface="Century Gothic" pitchFamily="34" charset="0"/>
              </a:rPr>
              <a:t>TOTALES 		NECESIDADES	    DESEOS 	 DEMANDAS </a:t>
            </a:r>
            <a:endParaRPr lang="es-CO" sz="1600" b="1" dirty="0">
              <a:solidFill>
                <a:schemeClr val="bg1"/>
              </a:solidFill>
              <a:latin typeface="Century Gothic" pitchFamily="34" charset="0"/>
            </a:endParaRPr>
          </a:p>
        </p:txBody>
      </p:sp>
      <p:sp>
        <p:nvSpPr>
          <p:cNvPr id="7" name="6 CuadroTexto"/>
          <p:cNvSpPr txBox="1"/>
          <p:nvPr/>
        </p:nvSpPr>
        <p:spPr>
          <a:xfrm>
            <a:off x="2743200" y="1916668"/>
            <a:ext cx="4330032" cy="307777"/>
          </a:xfrm>
          <a:prstGeom prst="rect">
            <a:avLst/>
          </a:prstGeom>
          <a:noFill/>
        </p:spPr>
        <p:txBody>
          <a:bodyPr wrap="none" rtlCol="0">
            <a:spAutoFit/>
          </a:bodyPr>
          <a:lstStyle/>
          <a:p>
            <a:r>
              <a:rPr lang="es-CO" sz="1400" b="1" dirty="0" smtClean="0">
                <a:solidFill>
                  <a:schemeClr val="bg1"/>
                </a:solidFill>
                <a:latin typeface="Century Gothic" pitchFamily="34" charset="0"/>
              </a:rPr>
              <a:t>   267		  364		  378 </a:t>
            </a:r>
            <a:endParaRPr lang="es-CO" sz="1400" b="1" dirty="0">
              <a:solidFill>
                <a:schemeClr val="bg1"/>
              </a:solidFill>
              <a:latin typeface="Century Gothic" pitchFamily="34" charset="0"/>
            </a:endParaRPr>
          </a:p>
        </p:txBody>
      </p:sp>
      <p:sp>
        <p:nvSpPr>
          <p:cNvPr id="10" name="9 CuadroTexto"/>
          <p:cNvSpPr txBox="1"/>
          <p:nvPr/>
        </p:nvSpPr>
        <p:spPr>
          <a:xfrm>
            <a:off x="304800" y="2545646"/>
            <a:ext cx="8610600" cy="3323987"/>
          </a:xfrm>
          <a:prstGeom prst="rect">
            <a:avLst/>
          </a:prstGeom>
          <a:noFill/>
        </p:spPr>
        <p:txBody>
          <a:bodyPr wrap="square" rtlCol="0">
            <a:spAutoFit/>
          </a:bodyPr>
          <a:lstStyle/>
          <a:p>
            <a:pPr algn="just"/>
            <a:r>
              <a:rPr lang="es-CO" sz="1500" b="1" dirty="0" smtClean="0">
                <a:latin typeface="Century Gothic" pitchFamily="34" charset="0"/>
              </a:rPr>
              <a:t>D</a:t>
            </a:r>
            <a:r>
              <a:rPr lang="es-CO" sz="1500" dirty="0" smtClean="0">
                <a:latin typeface="Century Gothic" pitchFamily="34" charset="0"/>
              </a:rPr>
              <a:t>espués de la evaluación del PDS, con 27 puntos de estudio que van desde funcionamiento hasta disposición, con una calificación de 1 a 5 según el grado de importancia, tenemos que el proyecto es más eficaz enfocado desde las Demandas y los deseos.</a:t>
            </a:r>
          </a:p>
          <a:p>
            <a:pPr algn="just"/>
            <a:endParaRPr lang="es-CO" sz="1500" dirty="0" smtClean="0">
              <a:latin typeface="Century Gothic" pitchFamily="34" charset="0"/>
            </a:endParaRPr>
          </a:p>
          <a:p>
            <a:pPr algn="just"/>
            <a:r>
              <a:rPr lang="es-CO" sz="1500" dirty="0" smtClean="0">
                <a:latin typeface="Century Gothic" pitchFamily="34" charset="0"/>
              </a:rPr>
              <a:t>El éxito de este tipo de negocios metalmecánicos es cumplir a cabalidad las exigencias del mercado ofreciendo alternativas innovadoras a bajos costos. </a:t>
            </a:r>
          </a:p>
          <a:p>
            <a:pPr algn="just"/>
            <a:endParaRPr lang="es-CO" sz="1500" dirty="0" smtClean="0">
              <a:latin typeface="Century Gothic" pitchFamily="34" charset="0"/>
            </a:endParaRPr>
          </a:p>
          <a:p>
            <a:pPr algn="just"/>
            <a:r>
              <a:rPr lang="es-CO" sz="1500" dirty="0" smtClean="0">
                <a:latin typeface="Century Gothic" pitchFamily="34" charset="0"/>
              </a:rPr>
              <a:t>Sin embargo muchas de las necesidades </a:t>
            </a:r>
            <a:r>
              <a:rPr lang="es-ES" sz="1500" dirty="0" smtClean="0">
                <a:latin typeface="Century Gothic" pitchFamily="34" charset="0"/>
              </a:rPr>
              <a:t>pueden relacionarse como deseos o como demandas.  Esta matriz está elaborada bajo necesidades, deseos y demandas del usuario en este caso la compañía </a:t>
            </a:r>
            <a:r>
              <a:rPr lang="es-ES" sz="1500" dirty="0" err="1" smtClean="0">
                <a:latin typeface="Century Gothic" pitchFamily="34" charset="0"/>
              </a:rPr>
              <a:t>Algamar</a:t>
            </a:r>
            <a:r>
              <a:rPr lang="es-ES" sz="1500" dirty="0" smtClean="0">
                <a:latin typeface="Century Gothic" pitchFamily="34" charset="0"/>
              </a:rPr>
              <a:t> S.A.</a:t>
            </a:r>
          </a:p>
          <a:p>
            <a:pPr algn="just"/>
            <a:endParaRPr lang="es-ES" sz="1500" dirty="0" smtClean="0">
              <a:latin typeface="Century Gothic" pitchFamily="34" charset="0"/>
            </a:endParaRPr>
          </a:p>
          <a:p>
            <a:pPr algn="just"/>
            <a:r>
              <a:rPr lang="es-ES" sz="1500" dirty="0" smtClean="0">
                <a:latin typeface="Century Gothic" pitchFamily="34" charset="0"/>
              </a:rPr>
              <a:t>En la matriz de indicadores, las necesidades toman fuerza convirtiéndose en el punto de estudio dentro el QFD .  </a:t>
            </a:r>
            <a:endParaRPr lang="es-CO" sz="1500" dirty="0">
              <a:latin typeface="Century Gothic" pitchFamily="34" charset="0"/>
            </a:endParaRP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6189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762000"/>
            <a:ext cx="3810000" cy="307777"/>
          </a:xfrm>
          <a:prstGeom prst="rect">
            <a:avLst/>
          </a:prstGeom>
          <a:noFill/>
        </p:spPr>
        <p:txBody>
          <a:bodyPr wrap="square" rtlCol="0">
            <a:spAutoFit/>
          </a:bodyPr>
          <a:lstStyle/>
          <a:p>
            <a:r>
              <a:rPr lang="en-US" sz="1300" dirty="0" err="1" smtClean="0">
                <a:solidFill>
                  <a:srgbClr val="26207B"/>
                </a:solidFill>
                <a:latin typeface="Century Gothic" pitchFamily="34" charset="0"/>
              </a:rPr>
              <a:t>Despliegue</a:t>
            </a:r>
            <a:r>
              <a:rPr lang="en-US" sz="1300" dirty="0" smtClean="0">
                <a:solidFill>
                  <a:srgbClr val="26207B"/>
                </a:solidFill>
                <a:latin typeface="Century Gothic" pitchFamily="34" charset="0"/>
              </a:rPr>
              <a:t> de la </a:t>
            </a:r>
            <a:r>
              <a:rPr lang="en-US" sz="1300" dirty="0" err="1" smtClean="0">
                <a:solidFill>
                  <a:srgbClr val="26207B"/>
                </a:solidFill>
                <a:latin typeface="Century Gothic" pitchFamily="34" charset="0"/>
              </a:rPr>
              <a:t>función</a:t>
            </a:r>
            <a:r>
              <a:rPr lang="en-US" sz="1300" dirty="0" smtClean="0">
                <a:solidFill>
                  <a:srgbClr val="26207B"/>
                </a:solidFill>
                <a:latin typeface="Century Gothic" pitchFamily="34" charset="0"/>
              </a:rPr>
              <a:t> de </a:t>
            </a:r>
            <a:r>
              <a:rPr lang="en-US" sz="1300" dirty="0" err="1" smtClean="0">
                <a:solidFill>
                  <a:srgbClr val="26207B"/>
                </a:solidFill>
                <a:latin typeface="Century Gothic" pitchFamily="34" charset="0"/>
              </a:rPr>
              <a:t>calidad</a:t>
            </a:r>
            <a:r>
              <a:rPr lang="en-US" sz="1300" dirty="0" smtClean="0">
                <a:solidFill>
                  <a:srgbClr val="26207B"/>
                </a:solidFill>
                <a:latin typeface="Century Gothic" pitchFamily="34" charset="0"/>
              </a:rPr>
              <a:t> </a:t>
            </a:r>
            <a:r>
              <a:rPr lang="en-US" sz="1400" dirty="0" smtClean="0">
                <a:solidFill>
                  <a:srgbClr val="26207B"/>
                </a:solidFill>
                <a:latin typeface="Century Gothic" pitchFamily="34" charset="0"/>
              </a:rPr>
              <a:t>QFD.</a:t>
            </a:r>
          </a:p>
        </p:txBody>
      </p:sp>
      <p:pic>
        <p:nvPicPr>
          <p:cNvPr id="8" name="7 Imagen"/>
          <p:cNvPicPr/>
          <p:nvPr/>
        </p:nvPicPr>
        <p:blipFill>
          <a:blip r:embed="rId2"/>
          <a:srcRect/>
          <a:stretch>
            <a:fillRect/>
          </a:stretch>
        </p:blipFill>
        <p:spPr bwMode="auto">
          <a:xfrm>
            <a:off x="838200" y="2514600"/>
            <a:ext cx="4833620" cy="3875824"/>
          </a:xfrm>
          <a:prstGeom prst="rect">
            <a:avLst/>
          </a:prstGeom>
          <a:noFill/>
          <a:ln w="9525">
            <a:noFill/>
            <a:miter lim="800000"/>
            <a:headEnd/>
            <a:tailEnd/>
          </a:ln>
        </p:spPr>
      </p:pic>
      <p:pic>
        <p:nvPicPr>
          <p:cNvPr id="9" name="8 Imagen" descr="techo del QFD.jpg"/>
          <p:cNvPicPr/>
          <p:nvPr/>
        </p:nvPicPr>
        <p:blipFill>
          <a:blip r:embed="rId3" cstate="print"/>
          <a:stretch>
            <a:fillRect/>
          </a:stretch>
        </p:blipFill>
        <p:spPr>
          <a:xfrm>
            <a:off x="3082703" y="1113965"/>
            <a:ext cx="2632297" cy="1476835"/>
          </a:xfrm>
          <a:prstGeom prst="rect">
            <a:avLst/>
          </a:prstGeom>
        </p:spPr>
      </p:pic>
      <p:pic>
        <p:nvPicPr>
          <p:cNvPr id="10" name="9 Imagen"/>
          <p:cNvPicPr/>
          <p:nvPr/>
        </p:nvPicPr>
        <p:blipFill>
          <a:blip r:embed="rId4"/>
          <a:srcRect/>
          <a:stretch>
            <a:fillRect/>
          </a:stretch>
        </p:blipFill>
        <p:spPr bwMode="auto">
          <a:xfrm>
            <a:off x="940981" y="2590800"/>
            <a:ext cx="2030819" cy="457200"/>
          </a:xfrm>
          <a:prstGeom prst="rect">
            <a:avLst/>
          </a:prstGeom>
          <a:noFill/>
          <a:ln w="9525">
            <a:noFill/>
            <a:miter lim="800000"/>
            <a:headEnd/>
            <a:tailEnd/>
          </a:ln>
        </p:spPr>
      </p:pic>
      <p:sp>
        <p:nvSpPr>
          <p:cNvPr id="11" name="10 Marcador de número de diapositiva"/>
          <p:cNvSpPr>
            <a:spLocks noGrp="1"/>
          </p:cNvSpPr>
          <p:nvPr>
            <p:ph type="sldNum" sz="quarter" idx="12"/>
          </p:nvPr>
        </p:nvSpPr>
        <p:spPr/>
        <p:txBody>
          <a:bodyPr/>
          <a:lstStyle/>
          <a:p>
            <a:fld id="{6A805086-C04F-4D1C-8E2A-65BEF81913EF}" type="slidenum">
              <a:rPr lang="en-US" smtClean="0"/>
              <a:pPr/>
              <a:t>28</a:t>
            </a:fld>
            <a:endParaRPr lang="en-US"/>
          </a:p>
        </p:txBody>
      </p:sp>
      <p:sp>
        <p:nvSpPr>
          <p:cNvPr id="6145" name="Rectangle 1"/>
          <p:cNvSpPr>
            <a:spLocks noChangeArrowheads="1"/>
          </p:cNvSpPr>
          <p:nvPr/>
        </p:nvSpPr>
        <p:spPr bwMode="auto">
          <a:xfrm>
            <a:off x="5791200" y="1644908"/>
            <a:ext cx="30480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a:t>
            </a: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el PDS, desplegamos todas las necesidades de la compañía y hacemos un barrido hasta llegar a las necesidades más relevantes. (Calificadas en orden de importancia en 4 y 5).  Estas necesidades comprenden los parámetros más importantes dentro del rango de necesidades como: funcionamiento, ambiente, calidad, Costos, vida útil de producto, mantenimiento, mercado, empaque, restricciones peso - tamaño, transporte, procesos de manufactura, estética, ergonomía, confiabilidad, referentes, estándares, competencia, procesos, seguridad, pruebas, instalación, documentación, y disposición.</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7620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conceptual. </a:t>
            </a:r>
            <a:r>
              <a:rPr lang="en-US" dirty="0" err="1" smtClean="0">
                <a:solidFill>
                  <a:srgbClr val="26207B"/>
                </a:solidFill>
                <a:latin typeface="Century Gothic" pitchFamily="34" charset="0"/>
              </a:rPr>
              <a:t>Caja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negra</a:t>
            </a:r>
            <a:r>
              <a:rPr lang="en-US" sz="1400" dirty="0" smtClean="0">
                <a:solidFill>
                  <a:srgbClr val="26207B"/>
                </a:solidFill>
                <a:latin typeface="Century Gothic" pitchFamily="34" charset="0"/>
              </a:rPr>
              <a:t>.</a:t>
            </a:r>
          </a:p>
        </p:txBody>
      </p:sp>
      <p:sp>
        <p:nvSpPr>
          <p:cNvPr id="5" name="4 Rectángulo redondeado"/>
          <p:cNvSpPr/>
          <p:nvPr/>
        </p:nvSpPr>
        <p:spPr>
          <a:xfrm>
            <a:off x="2767026" y="3295632"/>
            <a:ext cx="3500462" cy="2428892"/>
          </a:xfrm>
          <a:prstGeom prst="roundRect">
            <a:avLst/>
          </a:prstGeom>
          <a:solidFill>
            <a:schemeClr val="bg1">
              <a:lumMod val="8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6" name="6 CuadroTexto"/>
          <p:cNvSpPr txBox="1"/>
          <p:nvPr/>
        </p:nvSpPr>
        <p:spPr>
          <a:xfrm>
            <a:off x="2981340" y="3407447"/>
            <a:ext cx="3000396" cy="2308324"/>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just">
              <a:buAutoNum type="arabicPeriod"/>
            </a:pPr>
            <a:r>
              <a:rPr lang="es-CO" dirty="0" smtClean="0">
                <a:latin typeface="Arial" pitchFamily="34" charset="0"/>
                <a:cs typeface="Arial" pitchFamily="34" charset="0"/>
              </a:rPr>
              <a:t>Doblar y obligar a la lámina a copiar el contorno externo de los rodillos de arrastre.</a:t>
            </a:r>
          </a:p>
          <a:p>
            <a:pPr marL="342900" indent="-342900" algn="just">
              <a:buAutoNum type="arabicPeriod"/>
            </a:pPr>
            <a:r>
              <a:rPr lang="es-CO" dirty="0" smtClean="0">
                <a:latin typeface="Arial" pitchFamily="34" charset="0"/>
                <a:cs typeface="Arial" pitchFamily="34" charset="0"/>
              </a:rPr>
              <a:t>Transportar una lámina de un lugar a otro cambiado la forma de la misma.</a:t>
            </a:r>
            <a:endParaRPr lang="es-CO" dirty="0">
              <a:latin typeface="Arial" pitchFamily="34" charset="0"/>
              <a:cs typeface="Arial" pitchFamily="34" charset="0"/>
            </a:endParaRPr>
          </a:p>
        </p:txBody>
      </p:sp>
      <p:sp>
        <p:nvSpPr>
          <p:cNvPr id="7" name="8 Rectángulo redondeado"/>
          <p:cNvSpPr/>
          <p:nvPr/>
        </p:nvSpPr>
        <p:spPr>
          <a:xfrm>
            <a:off x="2624150" y="2652690"/>
            <a:ext cx="3786214" cy="3214710"/>
          </a:xfrm>
          <a:prstGeom prst="round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8" name="9 CuadroTexto"/>
          <p:cNvSpPr txBox="1"/>
          <p:nvPr/>
        </p:nvSpPr>
        <p:spPr>
          <a:xfrm>
            <a:off x="3124216" y="2795566"/>
            <a:ext cx="2857520" cy="338554"/>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600" b="1" dirty="0" smtClean="0">
                <a:latin typeface="Arial" pitchFamily="34" charset="0"/>
                <a:cs typeface="Arial" pitchFamily="34" charset="0"/>
              </a:rPr>
              <a:t>RODILLOS DE ARRASTRE</a:t>
            </a:r>
            <a:endParaRPr lang="es-CO" sz="1600" b="1" dirty="0">
              <a:latin typeface="Arial" pitchFamily="34" charset="0"/>
              <a:cs typeface="Arial" pitchFamily="34" charset="0"/>
            </a:endParaRPr>
          </a:p>
        </p:txBody>
      </p:sp>
      <p:sp>
        <p:nvSpPr>
          <p:cNvPr id="9" name="10 Flecha derecha"/>
          <p:cNvSpPr/>
          <p:nvPr/>
        </p:nvSpPr>
        <p:spPr>
          <a:xfrm>
            <a:off x="909638" y="3581384"/>
            <a:ext cx="1643074" cy="214314"/>
          </a:xfrm>
          <a:prstGeom prst="rightArrow">
            <a:avLst/>
          </a:prstGeom>
          <a:solidFill>
            <a:srgbClr val="92D050"/>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10" name="11 Flecha derecha"/>
          <p:cNvSpPr/>
          <p:nvPr/>
        </p:nvSpPr>
        <p:spPr>
          <a:xfrm>
            <a:off x="909638" y="5367334"/>
            <a:ext cx="1643074" cy="214314"/>
          </a:xfrm>
          <a:prstGeom prst="rightArrow">
            <a:avLst/>
          </a:prstGeom>
          <a:solidFill>
            <a:schemeClr val="bg1"/>
          </a:solid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cxnSp>
        <p:nvCxnSpPr>
          <p:cNvPr id="11" name="13 Conector recto de flecha"/>
          <p:cNvCxnSpPr/>
          <p:nvPr/>
        </p:nvCxnSpPr>
        <p:spPr>
          <a:xfrm>
            <a:off x="909638" y="4295764"/>
            <a:ext cx="1643074" cy="1588"/>
          </a:xfrm>
          <a:prstGeom prst="straightConnector1">
            <a:avLst/>
          </a:prstGeom>
          <a:ln w="762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15 Flecha derecha"/>
          <p:cNvSpPr/>
          <p:nvPr/>
        </p:nvSpPr>
        <p:spPr>
          <a:xfrm>
            <a:off x="6553240" y="3581384"/>
            <a:ext cx="1785950" cy="214314"/>
          </a:xfrm>
          <a:prstGeom prst="rightArrow">
            <a:avLst/>
          </a:prstGeom>
          <a:solidFill>
            <a:srgbClr val="92D050"/>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13" name="18 Flecha derecha"/>
          <p:cNvSpPr/>
          <p:nvPr/>
        </p:nvSpPr>
        <p:spPr>
          <a:xfrm>
            <a:off x="6481802" y="4891086"/>
            <a:ext cx="1857388" cy="214314"/>
          </a:xfrm>
          <a:prstGeom prst="rightArrow">
            <a:avLst/>
          </a:prstGeom>
          <a:solidFill>
            <a:schemeClr val="bg1"/>
          </a:solid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cxnSp>
        <p:nvCxnSpPr>
          <p:cNvPr id="14" name="20 Conector angular"/>
          <p:cNvCxnSpPr/>
          <p:nvPr/>
        </p:nvCxnSpPr>
        <p:spPr>
          <a:xfrm>
            <a:off x="6553240" y="4295764"/>
            <a:ext cx="1714512" cy="285752"/>
          </a:xfrm>
          <a:prstGeom prst="bentConnector3">
            <a:avLst>
              <a:gd name="adj1" fmla="val 50000"/>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5" name="23 CuadroTexto"/>
          <p:cNvSpPr txBox="1"/>
          <p:nvPr/>
        </p:nvSpPr>
        <p:spPr>
          <a:xfrm>
            <a:off x="838200" y="2867004"/>
            <a:ext cx="1785950" cy="646331"/>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CO" sz="1200" b="1" dirty="0" smtClean="0">
                <a:solidFill>
                  <a:srgbClr val="00B050"/>
                </a:solidFill>
                <a:latin typeface="Arial" pitchFamily="34" charset="0"/>
                <a:cs typeface="Arial" pitchFamily="34" charset="0"/>
              </a:rPr>
              <a:t>Lámina troquelada y cortada acero </a:t>
            </a:r>
            <a:r>
              <a:rPr lang="es-CO" sz="1200" b="1" dirty="0" err="1" smtClean="0">
                <a:solidFill>
                  <a:srgbClr val="00B050"/>
                </a:solidFill>
                <a:latin typeface="Arial" pitchFamily="34" charset="0"/>
                <a:cs typeface="Arial" pitchFamily="34" charset="0"/>
              </a:rPr>
              <a:t>Cold</a:t>
            </a:r>
            <a:r>
              <a:rPr lang="es-CO" sz="1200" b="1" dirty="0" smtClean="0">
                <a:solidFill>
                  <a:srgbClr val="00B050"/>
                </a:solidFill>
                <a:latin typeface="Arial" pitchFamily="34" charset="0"/>
                <a:cs typeface="Arial" pitchFamily="34" charset="0"/>
              </a:rPr>
              <a:t> </a:t>
            </a:r>
            <a:r>
              <a:rPr lang="es-CO" sz="1200" b="1" dirty="0" err="1" smtClean="0">
                <a:solidFill>
                  <a:srgbClr val="00B050"/>
                </a:solidFill>
                <a:latin typeface="Arial" pitchFamily="34" charset="0"/>
                <a:cs typeface="Arial" pitchFamily="34" charset="0"/>
              </a:rPr>
              <a:t>Roled</a:t>
            </a:r>
            <a:r>
              <a:rPr lang="es-CO" sz="1200" b="1" dirty="0" smtClean="0">
                <a:solidFill>
                  <a:srgbClr val="00B050"/>
                </a:solidFill>
                <a:latin typeface="Arial" pitchFamily="34" charset="0"/>
                <a:cs typeface="Arial" pitchFamily="34" charset="0"/>
              </a:rPr>
              <a:t> 1020</a:t>
            </a:r>
            <a:endParaRPr lang="es-CO" sz="1200" b="1" dirty="0">
              <a:solidFill>
                <a:srgbClr val="00B050"/>
              </a:solidFill>
              <a:latin typeface="Arial" pitchFamily="34" charset="0"/>
              <a:cs typeface="Arial" pitchFamily="34" charset="0"/>
            </a:endParaRPr>
          </a:p>
        </p:txBody>
      </p:sp>
      <p:sp>
        <p:nvSpPr>
          <p:cNvPr id="16" name="25 CuadroTexto"/>
          <p:cNvSpPr txBox="1"/>
          <p:nvPr/>
        </p:nvSpPr>
        <p:spPr>
          <a:xfrm>
            <a:off x="6481802" y="2867004"/>
            <a:ext cx="1857388" cy="646331"/>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CO" sz="1200" b="1" dirty="0" smtClean="0">
                <a:solidFill>
                  <a:srgbClr val="00B050"/>
                </a:solidFill>
                <a:latin typeface="Arial" pitchFamily="34" charset="0"/>
                <a:cs typeface="Arial" pitchFamily="34" charset="0"/>
              </a:rPr>
              <a:t>Lámina troquelada, cortada y rolada acero </a:t>
            </a:r>
            <a:r>
              <a:rPr lang="es-CO" sz="1200" b="1" dirty="0" err="1" smtClean="0">
                <a:solidFill>
                  <a:srgbClr val="00B050"/>
                </a:solidFill>
                <a:latin typeface="Arial" pitchFamily="34" charset="0"/>
                <a:cs typeface="Arial" pitchFamily="34" charset="0"/>
              </a:rPr>
              <a:t>ColdRoled</a:t>
            </a:r>
            <a:r>
              <a:rPr lang="es-CO" sz="1200" b="1" dirty="0" smtClean="0">
                <a:solidFill>
                  <a:srgbClr val="00B050"/>
                </a:solidFill>
                <a:latin typeface="Arial" pitchFamily="34" charset="0"/>
                <a:cs typeface="Arial" pitchFamily="34" charset="0"/>
              </a:rPr>
              <a:t> 1020</a:t>
            </a:r>
            <a:endParaRPr lang="es-CO" sz="1200" b="1" dirty="0">
              <a:solidFill>
                <a:srgbClr val="00B050"/>
              </a:solidFill>
              <a:latin typeface="Arial" pitchFamily="34" charset="0"/>
              <a:cs typeface="Arial" pitchFamily="34" charset="0"/>
            </a:endParaRPr>
          </a:p>
        </p:txBody>
      </p:sp>
      <p:sp>
        <p:nvSpPr>
          <p:cNvPr id="17" name="27 CuadroTexto"/>
          <p:cNvSpPr txBox="1"/>
          <p:nvPr/>
        </p:nvSpPr>
        <p:spPr>
          <a:xfrm>
            <a:off x="1123952" y="3938574"/>
            <a:ext cx="1220206"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Moto reductor</a:t>
            </a:r>
            <a:endParaRPr lang="es-CO" sz="1200" b="1" dirty="0">
              <a:solidFill>
                <a:srgbClr val="0070C0"/>
              </a:solidFill>
              <a:latin typeface="Arial" pitchFamily="34" charset="0"/>
              <a:cs typeface="Arial" pitchFamily="34" charset="0"/>
            </a:endParaRPr>
          </a:p>
        </p:txBody>
      </p:sp>
      <p:cxnSp>
        <p:nvCxnSpPr>
          <p:cNvPr id="18" name="28 Conector recto de flecha"/>
          <p:cNvCxnSpPr/>
          <p:nvPr/>
        </p:nvCxnSpPr>
        <p:spPr>
          <a:xfrm>
            <a:off x="909638" y="4867268"/>
            <a:ext cx="1643074" cy="1588"/>
          </a:xfrm>
          <a:prstGeom prst="straightConnector1">
            <a:avLst/>
          </a:prstGeom>
          <a:ln w="762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 name="30 CuadroTexto"/>
          <p:cNvSpPr txBox="1"/>
          <p:nvPr/>
        </p:nvSpPr>
        <p:spPr>
          <a:xfrm>
            <a:off x="1033233" y="4510078"/>
            <a:ext cx="1305165"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Eje de estación</a:t>
            </a:r>
            <a:endParaRPr lang="es-CO" sz="1200" b="1" dirty="0">
              <a:solidFill>
                <a:srgbClr val="0070C0"/>
              </a:solidFill>
              <a:latin typeface="Arial" pitchFamily="34" charset="0"/>
              <a:cs typeface="Arial" pitchFamily="34" charset="0"/>
            </a:endParaRPr>
          </a:p>
        </p:txBody>
      </p:sp>
      <p:sp>
        <p:nvSpPr>
          <p:cNvPr id="20" name="31 CuadroTexto"/>
          <p:cNvSpPr txBox="1"/>
          <p:nvPr/>
        </p:nvSpPr>
        <p:spPr>
          <a:xfrm>
            <a:off x="6481802" y="3795698"/>
            <a:ext cx="1853392" cy="461665"/>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Energía de perdida E¯¹</a:t>
            </a:r>
          </a:p>
          <a:p>
            <a:r>
              <a:rPr lang="es-CO" sz="1200" b="1" dirty="0" smtClean="0">
                <a:solidFill>
                  <a:srgbClr val="0070C0"/>
                </a:solidFill>
                <a:latin typeface="Arial" pitchFamily="34" charset="0"/>
                <a:cs typeface="Arial" pitchFamily="34" charset="0"/>
              </a:rPr>
              <a:t>Ruido, calor, vibración</a:t>
            </a:r>
            <a:endParaRPr lang="es-CO" sz="1200" b="1" dirty="0">
              <a:solidFill>
                <a:srgbClr val="0070C0"/>
              </a:solidFill>
              <a:latin typeface="Arial" pitchFamily="34" charset="0"/>
              <a:cs typeface="Arial" pitchFamily="34" charset="0"/>
            </a:endParaRPr>
          </a:p>
        </p:txBody>
      </p:sp>
      <p:sp>
        <p:nvSpPr>
          <p:cNvPr id="21" name="34 CuadroTexto"/>
          <p:cNvSpPr txBox="1"/>
          <p:nvPr/>
        </p:nvSpPr>
        <p:spPr>
          <a:xfrm>
            <a:off x="1409704" y="5090335"/>
            <a:ext cx="534121"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Start</a:t>
            </a:r>
            <a:endParaRPr lang="es-CO" sz="1200" b="1" dirty="0">
              <a:solidFill>
                <a:srgbClr val="FF0000"/>
              </a:solidFill>
              <a:latin typeface="Arial" pitchFamily="34" charset="0"/>
              <a:cs typeface="Arial" pitchFamily="34" charset="0"/>
            </a:endParaRPr>
          </a:p>
        </p:txBody>
      </p:sp>
      <p:sp>
        <p:nvSpPr>
          <p:cNvPr id="22" name="35 CuadroTexto"/>
          <p:cNvSpPr txBox="1"/>
          <p:nvPr/>
        </p:nvSpPr>
        <p:spPr>
          <a:xfrm>
            <a:off x="6410364" y="4652954"/>
            <a:ext cx="1967013"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Lectura de Temperatura</a:t>
            </a:r>
            <a:endParaRPr lang="es-CO" sz="1200" b="1" dirty="0">
              <a:solidFill>
                <a:srgbClr val="FF0000"/>
              </a:solidFill>
              <a:latin typeface="Arial" pitchFamily="34" charset="0"/>
              <a:cs typeface="Arial" pitchFamily="34" charset="0"/>
            </a:endParaRPr>
          </a:p>
        </p:txBody>
      </p:sp>
      <p:sp>
        <p:nvSpPr>
          <p:cNvPr id="23" name="36 Flecha derecha"/>
          <p:cNvSpPr/>
          <p:nvPr/>
        </p:nvSpPr>
        <p:spPr>
          <a:xfrm>
            <a:off x="6481802" y="5438772"/>
            <a:ext cx="1857388" cy="214314"/>
          </a:xfrm>
          <a:prstGeom prst="rightArrow">
            <a:avLst/>
          </a:prstGeom>
          <a:solidFill>
            <a:schemeClr val="bg1"/>
          </a:solid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24" name="38 CuadroTexto"/>
          <p:cNvSpPr txBox="1"/>
          <p:nvPr/>
        </p:nvSpPr>
        <p:spPr>
          <a:xfrm>
            <a:off x="6380449" y="5153020"/>
            <a:ext cx="1958741"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Calor, marcas y texturas</a:t>
            </a:r>
            <a:endParaRPr lang="es-CO" sz="1200" b="1" dirty="0">
              <a:solidFill>
                <a:srgbClr val="FF0000"/>
              </a:solidFill>
              <a:latin typeface="Arial" pitchFamily="34" charset="0"/>
              <a:cs typeface="Arial" pitchFamily="34" charset="0"/>
            </a:endParaRPr>
          </a:p>
        </p:txBody>
      </p:sp>
      <p:sp>
        <p:nvSpPr>
          <p:cNvPr id="38913" name="Rectangle 1"/>
          <p:cNvSpPr>
            <a:spLocks noChangeArrowheads="1"/>
          </p:cNvSpPr>
          <p:nvPr/>
        </p:nvSpPr>
        <p:spPr bwMode="auto">
          <a:xfrm>
            <a:off x="381000" y="1361182"/>
            <a:ext cx="84582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tabLst>
                <a:tab pos="342900" algn="l"/>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La caja negra representa la función principal del sistema técnico y permite ver cómo la función principal transforma las entradas en Salidas del sistema.  Permite a su vez delimitar el problema de diseño y el proceso que permite transformar las entradas del sistema </a:t>
            </a:r>
            <a:r>
              <a:rPr lang="es-ES" sz="1600" dirty="0" smtClean="0">
                <a:latin typeface="Century Gothic" pitchFamily="34" charset="0"/>
                <a:ea typeface="Times New Roman" pitchFamily="18" charset="0"/>
                <a:cs typeface="Arial" pitchFamily="34" charset="0"/>
              </a:rPr>
              <a:t>en salidas, </a:t>
            </a: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ya sean de materia, energía o información. </a:t>
            </a:r>
            <a:endParaRPr kumimoji="0" lang="es-ES"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26" name="25 Marcador de número de diapositiva"/>
          <p:cNvSpPr>
            <a:spLocks noGrp="1"/>
          </p:cNvSpPr>
          <p:nvPr>
            <p:ph type="sldNum" sz="quarter" idx="12"/>
          </p:nvPr>
        </p:nvSpPr>
        <p:spPr/>
        <p:txBody>
          <a:bodyPr/>
          <a:lstStyle/>
          <a:p>
            <a:fld id="{6A805086-C04F-4D1C-8E2A-65BEF81913EF}" type="slidenum">
              <a:rPr lang="en-US" smtClean="0"/>
              <a:pPr/>
              <a:t>29</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125 4.07956E-6 L -5.55556E-7 4.07956E-6 " pathEditMode="relative" ptsTypes="AA">
                                      <p:cBhvr>
                                        <p:cTn id="6" dur="2000" fill="hold"/>
                                        <p:tgtEl>
                                          <p:spTgt spid="9"/>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nodeType="afterEffect">
                                  <p:stCondLst>
                                    <p:cond delay="0"/>
                                  </p:stCondLst>
                                  <p:childTnLst>
                                    <p:animMotion origin="layout" path="M -0.11424 -0.00416 L -0.00591 -0.00416 " pathEditMode="relative" ptsTypes="AA">
                                      <p:cBhvr>
                                        <p:cTn id="9" dur="2000" fill="hold"/>
                                        <p:tgtEl>
                                          <p:spTgt spid="11"/>
                                        </p:tgtEl>
                                        <p:attrNameLst>
                                          <p:attrName>ppt_x</p:attrName>
                                          <p:attrName>ppt_y</p:attrName>
                                        </p:attrNameLst>
                                      </p:cBhvr>
                                    </p:animMotion>
                                  </p:childTnLst>
                                </p:cTn>
                              </p:par>
                            </p:childTnLst>
                          </p:cTn>
                        </p:par>
                        <p:par>
                          <p:cTn id="10" fill="hold">
                            <p:stCondLst>
                              <p:cond delay="4000"/>
                            </p:stCondLst>
                            <p:childTnLst>
                              <p:par>
                                <p:cTn id="11" presetID="0" presetClass="path" presetSubtype="0" accel="50000" decel="50000" fill="hold" nodeType="afterEffect">
                                  <p:stCondLst>
                                    <p:cond delay="0"/>
                                  </p:stCondLst>
                                  <p:childTnLst>
                                    <p:animMotion origin="layout" path="M -0.11424 0.00138 L -0.00591 0.00138 " pathEditMode="relative" ptsTypes="AA">
                                      <p:cBhvr>
                                        <p:cTn id="12" dur="2000" fill="hold"/>
                                        <p:tgtEl>
                                          <p:spTgt spid="18"/>
                                        </p:tgtEl>
                                        <p:attrNameLst>
                                          <p:attrName>ppt_x</p:attrName>
                                          <p:attrName>ppt_y</p:attrName>
                                        </p:attrNameLst>
                                      </p:cBhvr>
                                    </p:animMotion>
                                  </p:childTnLst>
                                </p:cTn>
                              </p:par>
                            </p:childTnLst>
                          </p:cTn>
                        </p:par>
                        <p:par>
                          <p:cTn id="13" fill="hold">
                            <p:stCondLst>
                              <p:cond delay="6000"/>
                            </p:stCondLst>
                            <p:childTnLst>
                              <p:par>
                                <p:cTn id="14" presetID="0" presetClass="path" presetSubtype="0" accel="50000" decel="50000" fill="hold" grpId="0" nodeType="afterEffect">
                                  <p:stCondLst>
                                    <p:cond delay="0"/>
                                  </p:stCondLst>
                                  <p:childTnLst>
                                    <p:animMotion origin="layout" path="M -0.125 -1.3876E-7 L -5.55556E-7 -1.3876E-7 " pathEditMode="relative" ptsTypes="AA">
                                      <p:cBhvr>
                                        <p:cTn id="15" dur="2000" fill="hold"/>
                                        <p:tgtEl>
                                          <p:spTgt spid="10"/>
                                        </p:tgtEl>
                                        <p:attrNameLst>
                                          <p:attrName>ppt_x</p:attrName>
                                          <p:attrName>ppt_y</p:attrName>
                                        </p:attrNameLst>
                                      </p:cBhvr>
                                    </p:animMotion>
                                  </p:childTnLst>
                                </p:cTn>
                              </p:par>
                            </p:childTnLst>
                          </p:cTn>
                        </p:par>
                        <p:par>
                          <p:cTn id="16" fill="hold">
                            <p:stCondLst>
                              <p:cond delay="8000"/>
                            </p:stCondLst>
                            <p:childTnLst>
                              <p:par>
                                <p:cTn id="17" presetID="0" presetClass="path" presetSubtype="0" accel="50000" decel="50000" fill="hold" grpId="0" nodeType="afterEffect">
                                  <p:stCondLst>
                                    <p:cond delay="0"/>
                                  </p:stCondLst>
                                  <p:childTnLst>
                                    <p:animMotion origin="layout" path="M -0.19167 4.07956E-6 L -3.88889E-6 4.07956E-6 " pathEditMode="relative" ptsTypes="AA">
                                      <p:cBhvr>
                                        <p:cTn id="18" dur="2000" fill="hold"/>
                                        <p:tgtEl>
                                          <p:spTgt spid="12"/>
                                        </p:tgtEl>
                                        <p:attrNameLst>
                                          <p:attrName>ppt_x</p:attrName>
                                          <p:attrName>ppt_y</p:attrName>
                                        </p:attrNameLst>
                                      </p:cBhvr>
                                    </p:animMotion>
                                  </p:childTnLst>
                                </p:cTn>
                              </p:par>
                            </p:childTnLst>
                          </p:cTn>
                        </p:par>
                        <p:par>
                          <p:cTn id="19" fill="hold">
                            <p:stCondLst>
                              <p:cond delay="10000"/>
                            </p:stCondLst>
                            <p:childTnLst>
                              <p:par>
                                <p:cTn id="20" presetID="0" presetClass="path" presetSubtype="0" accel="50000" decel="50000" fill="hold" nodeType="afterEffect">
                                  <p:stCondLst>
                                    <p:cond delay="0"/>
                                  </p:stCondLst>
                                  <p:childTnLst>
                                    <p:animMotion origin="layout" path="M -0.14167 6.0407E-6 L -6.93889E-18 6.0407E-6 " pathEditMode="relative" ptsTypes="AA">
                                      <p:cBhvr>
                                        <p:cTn id="21" dur="2000" fill="hold"/>
                                        <p:tgtEl>
                                          <p:spTgt spid="14"/>
                                        </p:tgtEl>
                                        <p:attrNameLst>
                                          <p:attrName>ppt_x</p:attrName>
                                          <p:attrName>ppt_y</p:attrName>
                                        </p:attrNameLst>
                                      </p:cBhvr>
                                    </p:animMotion>
                                  </p:childTnLst>
                                </p:cTn>
                              </p:par>
                            </p:childTnLst>
                          </p:cTn>
                        </p:par>
                        <p:par>
                          <p:cTn id="22" fill="hold">
                            <p:stCondLst>
                              <p:cond delay="12000"/>
                            </p:stCondLst>
                            <p:childTnLst>
                              <p:par>
                                <p:cTn id="23" presetID="0" presetClass="path" presetSubtype="0" accel="50000" decel="50000" fill="hold" grpId="0" nodeType="afterEffect">
                                  <p:stCondLst>
                                    <p:cond delay="0"/>
                                  </p:stCondLst>
                                  <p:childTnLst>
                                    <p:animMotion origin="layout" path="M -0.18333 -4.94912E-6 L -3.33333E-6 -4.94912E-6 " pathEditMode="relative" rAng="0" ptsTypes="AA">
                                      <p:cBhvr>
                                        <p:cTn id="24" dur="2000" fill="hold"/>
                                        <p:tgtEl>
                                          <p:spTgt spid="13"/>
                                        </p:tgtEl>
                                        <p:attrNameLst>
                                          <p:attrName>ppt_x</p:attrName>
                                          <p:attrName>ppt_y</p:attrName>
                                        </p:attrNameLst>
                                      </p:cBhvr>
                                      <p:rCtr x="92" y="0"/>
                                    </p:animMotion>
                                  </p:childTnLst>
                                </p:cTn>
                              </p:par>
                            </p:childTnLst>
                          </p:cTn>
                        </p:par>
                        <p:par>
                          <p:cTn id="25" fill="hold">
                            <p:stCondLst>
                              <p:cond delay="14000"/>
                            </p:stCondLst>
                            <p:childTnLst>
                              <p:par>
                                <p:cTn id="26" presetID="0" presetClass="path" presetSubtype="0" accel="50000" decel="50000" fill="hold" grpId="0" nodeType="afterEffect">
                                  <p:stCondLst>
                                    <p:cond delay="0"/>
                                  </p:stCondLst>
                                  <p:childTnLst>
                                    <p:animMotion origin="layout" path="M -0.175 -4.77336E-6 L -3.33333E-6 -4.77336E-6 " pathEditMode="relative" ptsTypes="AA">
                                      <p:cBhvr>
                                        <p:cTn id="27" dur="2000" fill="hold"/>
                                        <p:tgtEl>
                                          <p:spTgt spid="2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7620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conceptual. </a:t>
            </a:r>
            <a:r>
              <a:rPr lang="en-US" sz="1100" dirty="0" err="1" smtClean="0">
                <a:solidFill>
                  <a:srgbClr val="26207B"/>
                </a:solidFill>
                <a:latin typeface="Century Gothic" pitchFamily="34" charset="0"/>
              </a:rPr>
              <a:t>Caja</a:t>
            </a:r>
            <a:r>
              <a:rPr lang="en-US" sz="1100" dirty="0" smtClean="0">
                <a:solidFill>
                  <a:srgbClr val="26207B"/>
                </a:solidFill>
                <a:latin typeface="Century Gothic" pitchFamily="34" charset="0"/>
              </a:rPr>
              <a:t> </a:t>
            </a:r>
            <a:r>
              <a:rPr lang="en-US" sz="1100" dirty="0" err="1" smtClean="0">
                <a:solidFill>
                  <a:srgbClr val="26207B"/>
                </a:solidFill>
                <a:latin typeface="Century Gothic" pitchFamily="34" charset="0"/>
              </a:rPr>
              <a:t>Transparente</a:t>
            </a:r>
            <a:r>
              <a:rPr lang="en-US" sz="1400" dirty="0" smtClean="0">
                <a:solidFill>
                  <a:srgbClr val="26207B"/>
                </a:solidFill>
                <a:latin typeface="Century Gothic" pitchFamily="34" charset="0"/>
              </a:rPr>
              <a:t>.</a:t>
            </a:r>
          </a:p>
        </p:txBody>
      </p:sp>
      <p:sp>
        <p:nvSpPr>
          <p:cNvPr id="73" name="8 Rectángulo redondeado"/>
          <p:cNvSpPr/>
          <p:nvPr/>
        </p:nvSpPr>
        <p:spPr>
          <a:xfrm>
            <a:off x="2145988" y="2509838"/>
            <a:ext cx="4786346" cy="3286148"/>
          </a:xfrm>
          <a:prstGeom prst="roundRect">
            <a:avLst/>
          </a:prstGeom>
          <a:solidFill>
            <a:schemeClr val="bg1">
              <a:lumMod val="85000"/>
            </a:schemeClr>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74" name="9 CuadroTexto"/>
          <p:cNvSpPr txBox="1"/>
          <p:nvPr/>
        </p:nvSpPr>
        <p:spPr>
          <a:xfrm>
            <a:off x="3074682" y="2652714"/>
            <a:ext cx="2857520" cy="338554"/>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600" b="1" dirty="0" smtClean="0">
                <a:solidFill>
                  <a:schemeClr val="bg1"/>
                </a:solidFill>
                <a:latin typeface="Arial" pitchFamily="34" charset="0"/>
                <a:cs typeface="Arial" pitchFamily="34" charset="0"/>
              </a:rPr>
              <a:t>RODILLOS DE ARRASTRE</a:t>
            </a:r>
            <a:endParaRPr lang="es-CO" sz="1600" b="1" dirty="0">
              <a:solidFill>
                <a:schemeClr val="bg1"/>
              </a:solidFill>
              <a:latin typeface="Arial" pitchFamily="34" charset="0"/>
              <a:cs typeface="Arial" pitchFamily="34" charset="0"/>
            </a:endParaRPr>
          </a:p>
        </p:txBody>
      </p:sp>
      <p:cxnSp>
        <p:nvCxnSpPr>
          <p:cNvPr id="75" name="20 Conector angular"/>
          <p:cNvCxnSpPr/>
          <p:nvPr/>
        </p:nvCxnSpPr>
        <p:spPr>
          <a:xfrm>
            <a:off x="7108461" y="4652978"/>
            <a:ext cx="1714512" cy="285752"/>
          </a:xfrm>
          <a:prstGeom prst="bentConnector3">
            <a:avLst>
              <a:gd name="adj1" fmla="val 50000"/>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6" name="23 CuadroTexto"/>
          <p:cNvSpPr txBox="1"/>
          <p:nvPr/>
        </p:nvSpPr>
        <p:spPr>
          <a:xfrm>
            <a:off x="145724" y="3224218"/>
            <a:ext cx="1785950" cy="646331"/>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CO" sz="1200" b="1" dirty="0" smtClean="0">
                <a:solidFill>
                  <a:srgbClr val="00B050"/>
                </a:solidFill>
                <a:latin typeface="Arial" pitchFamily="34" charset="0"/>
                <a:cs typeface="Arial" pitchFamily="34" charset="0"/>
              </a:rPr>
              <a:t>Lámina troquelada y cortada acero </a:t>
            </a:r>
            <a:r>
              <a:rPr lang="es-CO" sz="1200" b="1" dirty="0" err="1" smtClean="0">
                <a:solidFill>
                  <a:srgbClr val="00B050"/>
                </a:solidFill>
                <a:latin typeface="Arial" pitchFamily="34" charset="0"/>
                <a:cs typeface="Arial" pitchFamily="34" charset="0"/>
              </a:rPr>
              <a:t>Cold</a:t>
            </a:r>
            <a:r>
              <a:rPr lang="es-CO" sz="1200" b="1" dirty="0" smtClean="0">
                <a:solidFill>
                  <a:srgbClr val="00B050"/>
                </a:solidFill>
                <a:latin typeface="Arial" pitchFamily="34" charset="0"/>
                <a:cs typeface="Arial" pitchFamily="34" charset="0"/>
              </a:rPr>
              <a:t> </a:t>
            </a:r>
            <a:r>
              <a:rPr lang="es-CO" sz="1200" b="1" dirty="0" err="1" smtClean="0">
                <a:solidFill>
                  <a:srgbClr val="00B050"/>
                </a:solidFill>
                <a:latin typeface="Arial" pitchFamily="34" charset="0"/>
                <a:cs typeface="Arial" pitchFamily="34" charset="0"/>
              </a:rPr>
              <a:t>Roled</a:t>
            </a:r>
            <a:r>
              <a:rPr lang="es-CO" sz="1200" b="1" dirty="0" smtClean="0">
                <a:solidFill>
                  <a:srgbClr val="00B050"/>
                </a:solidFill>
                <a:latin typeface="Arial" pitchFamily="34" charset="0"/>
                <a:cs typeface="Arial" pitchFamily="34" charset="0"/>
              </a:rPr>
              <a:t> 1020</a:t>
            </a:r>
            <a:endParaRPr lang="es-CO" sz="1200" b="1" dirty="0">
              <a:solidFill>
                <a:srgbClr val="00B050"/>
              </a:solidFill>
              <a:latin typeface="Arial" pitchFamily="34" charset="0"/>
              <a:cs typeface="Arial" pitchFamily="34" charset="0"/>
            </a:endParaRPr>
          </a:p>
        </p:txBody>
      </p:sp>
      <p:sp>
        <p:nvSpPr>
          <p:cNvPr id="77" name="25 CuadroTexto"/>
          <p:cNvSpPr txBox="1"/>
          <p:nvPr/>
        </p:nvSpPr>
        <p:spPr>
          <a:xfrm>
            <a:off x="7146648" y="3081342"/>
            <a:ext cx="1857388" cy="646331"/>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CO" sz="1200" b="1" dirty="0" smtClean="0">
                <a:solidFill>
                  <a:srgbClr val="00B050"/>
                </a:solidFill>
                <a:latin typeface="Arial" pitchFamily="34" charset="0"/>
                <a:cs typeface="Arial" pitchFamily="34" charset="0"/>
              </a:rPr>
              <a:t>Lámina troquelada, cortada y rolada acero </a:t>
            </a:r>
            <a:r>
              <a:rPr lang="es-CO" sz="1200" b="1" dirty="0" err="1" smtClean="0">
                <a:solidFill>
                  <a:srgbClr val="00B050"/>
                </a:solidFill>
                <a:latin typeface="Arial" pitchFamily="34" charset="0"/>
                <a:cs typeface="Arial" pitchFamily="34" charset="0"/>
              </a:rPr>
              <a:t>ColdRoled</a:t>
            </a:r>
            <a:r>
              <a:rPr lang="es-CO" sz="1200" b="1" dirty="0" smtClean="0">
                <a:solidFill>
                  <a:srgbClr val="00B050"/>
                </a:solidFill>
                <a:latin typeface="Arial" pitchFamily="34" charset="0"/>
                <a:cs typeface="Arial" pitchFamily="34" charset="0"/>
              </a:rPr>
              <a:t> 1020</a:t>
            </a:r>
            <a:endParaRPr lang="es-CO" sz="1200" b="1" dirty="0">
              <a:solidFill>
                <a:srgbClr val="00B050"/>
              </a:solidFill>
              <a:latin typeface="Arial" pitchFamily="34" charset="0"/>
              <a:cs typeface="Arial" pitchFamily="34" charset="0"/>
            </a:endParaRPr>
          </a:p>
        </p:txBody>
      </p:sp>
      <p:sp>
        <p:nvSpPr>
          <p:cNvPr id="78" name="27 CuadroTexto"/>
          <p:cNvSpPr txBox="1"/>
          <p:nvPr/>
        </p:nvSpPr>
        <p:spPr>
          <a:xfrm>
            <a:off x="139964" y="4161665"/>
            <a:ext cx="1220206"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Moto reductor</a:t>
            </a:r>
            <a:endParaRPr lang="es-CO" sz="1200" b="1" dirty="0">
              <a:solidFill>
                <a:srgbClr val="0070C0"/>
              </a:solidFill>
              <a:latin typeface="Arial" pitchFamily="34" charset="0"/>
              <a:cs typeface="Arial" pitchFamily="34" charset="0"/>
            </a:endParaRPr>
          </a:p>
        </p:txBody>
      </p:sp>
      <p:cxnSp>
        <p:nvCxnSpPr>
          <p:cNvPr id="79" name="28 Conector recto de flecha"/>
          <p:cNvCxnSpPr/>
          <p:nvPr/>
        </p:nvCxnSpPr>
        <p:spPr>
          <a:xfrm>
            <a:off x="217162" y="4938730"/>
            <a:ext cx="3857652" cy="794"/>
          </a:xfrm>
          <a:prstGeom prst="straightConnector1">
            <a:avLst/>
          </a:prstGeom>
          <a:ln w="381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0" name="30 CuadroTexto"/>
          <p:cNvSpPr txBox="1"/>
          <p:nvPr/>
        </p:nvSpPr>
        <p:spPr>
          <a:xfrm>
            <a:off x="145724" y="4660937"/>
            <a:ext cx="1305165"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Eje de estación</a:t>
            </a:r>
            <a:endParaRPr lang="es-CO" sz="1200" b="1" dirty="0">
              <a:solidFill>
                <a:srgbClr val="0070C0"/>
              </a:solidFill>
              <a:latin typeface="Arial" pitchFamily="34" charset="0"/>
              <a:cs typeface="Arial" pitchFamily="34" charset="0"/>
            </a:endParaRPr>
          </a:p>
        </p:txBody>
      </p:sp>
      <p:sp>
        <p:nvSpPr>
          <p:cNvPr id="81" name="31 CuadroTexto"/>
          <p:cNvSpPr txBox="1"/>
          <p:nvPr/>
        </p:nvSpPr>
        <p:spPr>
          <a:xfrm>
            <a:off x="7150644" y="4152912"/>
            <a:ext cx="1853392" cy="461665"/>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0070C0"/>
                </a:solidFill>
                <a:latin typeface="Arial" pitchFamily="34" charset="0"/>
                <a:cs typeface="Arial" pitchFamily="34" charset="0"/>
              </a:rPr>
              <a:t>Energía de perdida E¯¹</a:t>
            </a:r>
          </a:p>
          <a:p>
            <a:r>
              <a:rPr lang="es-CO" sz="1200" b="1" dirty="0" smtClean="0">
                <a:solidFill>
                  <a:srgbClr val="0070C0"/>
                </a:solidFill>
                <a:latin typeface="Arial" pitchFamily="34" charset="0"/>
                <a:cs typeface="Arial" pitchFamily="34" charset="0"/>
              </a:rPr>
              <a:t>Ruido, calor, vibración</a:t>
            </a:r>
            <a:endParaRPr lang="es-CO" sz="1200" b="1" dirty="0">
              <a:solidFill>
                <a:srgbClr val="0070C0"/>
              </a:solidFill>
              <a:latin typeface="Arial" pitchFamily="34" charset="0"/>
              <a:cs typeface="Arial" pitchFamily="34" charset="0"/>
            </a:endParaRPr>
          </a:p>
        </p:txBody>
      </p:sp>
      <p:sp>
        <p:nvSpPr>
          <p:cNvPr id="82" name="34 CuadroTexto"/>
          <p:cNvSpPr txBox="1"/>
          <p:nvPr/>
        </p:nvSpPr>
        <p:spPr>
          <a:xfrm>
            <a:off x="145724" y="5153044"/>
            <a:ext cx="534121"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Start</a:t>
            </a:r>
            <a:endParaRPr lang="es-CO" sz="1200" b="1" dirty="0">
              <a:solidFill>
                <a:srgbClr val="FF0000"/>
              </a:solidFill>
              <a:latin typeface="Arial" pitchFamily="34" charset="0"/>
              <a:cs typeface="Arial" pitchFamily="34" charset="0"/>
            </a:endParaRPr>
          </a:p>
        </p:txBody>
      </p:sp>
      <p:sp>
        <p:nvSpPr>
          <p:cNvPr id="83" name="35 CuadroTexto"/>
          <p:cNvSpPr txBox="1"/>
          <p:nvPr/>
        </p:nvSpPr>
        <p:spPr>
          <a:xfrm>
            <a:off x="7123585" y="5161797"/>
            <a:ext cx="1923732"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Lectura de Temperatura</a:t>
            </a:r>
            <a:endParaRPr lang="es-CO" sz="1200" b="1" dirty="0">
              <a:solidFill>
                <a:srgbClr val="FF0000"/>
              </a:solidFill>
              <a:latin typeface="Arial" pitchFamily="34" charset="0"/>
              <a:cs typeface="Arial" pitchFamily="34" charset="0"/>
            </a:endParaRPr>
          </a:p>
        </p:txBody>
      </p:sp>
      <p:sp>
        <p:nvSpPr>
          <p:cNvPr id="84" name="21 CuadroTexto"/>
          <p:cNvSpPr txBox="1"/>
          <p:nvPr/>
        </p:nvSpPr>
        <p:spPr>
          <a:xfrm>
            <a:off x="2360302" y="3224218"/>
            <a:ext cx="857256"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Posicionar </a:t>
            </a:r>
            <a:r>
              <a:rPr lang="es-CO" sz="1000" dirty="0" smtClean="0">
                <a:latin typeface="Arial" pitchFamily="34" charset="0"/>
                <a:cs typeface="Arial" pitchFamily="34" charset="0"/>
              </a:rPr>
              <a:t>Lámina</a:t>
            </a:r>
            <a:endParaRPr lang="es-CO" sz="1000" dirty="0">
              <a:latin typeface="Arial" pitchFamily="34" charset="0"/>
              <a:cs typeface="Arial" pitchFamily="34" charset="0"/>
            </a:endParaRPr>
          </a:p>
        </p:txBody>
      </p:sp>
      <p:sp>
        <p:nvSpPr>
          <p:cNvPr id="85" name="22 CuadroTexto"/>
          <p:cNvSpPr txBox="1"/>
          <p:nvPr/>
        </p:nvSpPr>
        <p:spPr>
          <a:xfrm>
            <a:off x="3503310" y="3224218"/>
            <a:ext cx="857256"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Direccionar</a:t>
            </a:r>
          </a:p>
          <a:p>
            <a:pPr algn="ctr"/>
            <a:r>
              <a:rPr lang="es-CO" sz="1000" dirty="0" smtClean="0">
                <a:latin typeface="Arial" pitchFamily="34" charset="0"/>
                <a:cs typeface="Arial" pitchFamily="34" charset="0"/>
              </a:rPr>
              <a:t>Lámina</a:t>
            </a:r>
            <a:endParaRPr lang="es-CO" sz="1000" dirty="0">
              <a:latin typeface="Arial" pitchFamily="34" charset="0"/>
              <a:cs typeface="Arial" pitchFamily="34" charset="0"/>
            </a:endParaRPr>
          </a:p>
        </p:txBody>
      </p:sp>
      <p:sp>
        <p:nvSpPr>
          <p:cNvPr id="86" name="24 CuadroTexto"/>
          <p:cNvSpPr txBox="1"/>
          <p:nvPr/>
        </p:nvSpPr>
        <p:spPr>
          <a:xfrm>
            <a:off x="4789194" y="3196687"/>
            <a:ext cx="857256"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Rolar</a:t>
            </a:r>
          </a:p>
          <a:p>
            <a:pPr algn="ctr"/>
            <a:r>
              <a:rPr lang="es-CO" sz="1000" dirty="0" smtClean="0">
                <a:latin typeface="Arial" pitchFamily="34" charset="0"/>
                <a:cs typeface="Arial" pitchFamily="34" charset="0"/>
              </a:rPr>
              <a:t>Lámina</a:t>
            </a:r>
            <a:endParaRPr lang="es-CO" sz="1000" dirty="0">
              <a:latin typeface="Arial" pitchFamily="34" charset="0"/>
              <a:cs typeface="Arial" pitchFamily="34" charset="0"/>
            </a:endParaRPr>
          </a:p>
        </p:txBody>
      </p:sp>
      <p:sp>
        <p:nvSpPr>
          <p:cNvPr id="87" name="26 CuadroTexto"/>
          <p:cNvSpPr txBox="1"/>
          <p:nvPr/>
        </p:nvSpPr>
        <p:spPr>
          <a:xfrm>
            <a:off x="5860764" y="3145015"/>
            <a:ext cx="857256" cy="50783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Calibrar Repisado de Lámina</a:t>
            </a:r>
            <a:endParaRPr lang="es-CO" sz="900" dirty="0">
              <a:latin typeface="Arial" pitchFamily="34" charset="0"/>
              <a:cs typeface="Arial" pitchFamily="34" charset="0"/>
            </a:endParaRPr>
          </a:p>
        </p:txBody>
      </p:sp>
      <p:cxnSp>
        <p:nvCxnSpPr>
          <p:cNvPr id="88" name="29 Conector angular"/>
          <p:cNvCxnSpPr>
            <a:endCxn id="84" idx="1"/>
          </p:cNvCxnSpPr>
          <p:nvPr/>
        </p:nvCxnSpPr>
        <p:spPr>
          <a:xfrm flipV="1">
            <a:off x="217162" y="3416579"/>
            <a:ext cx="2143140" cy="522019"/>
          </a:xfrm>
          <a:prstGeom prst="bentConnector3">
            <a:avLst>
              <a:gd name="adj1" fmla="val 79786"/>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9" name="44 Conector recto de flecha"/>
          <p:cNvCxnSpPr/>
          <p:nvPr/>
        </p:nvCxnSpPr>
        <p:spPr>
          <a:xfrm>
            <a:off x="3200400" y="3429000"/>
            <a:ext cx="285752" cy="1588"/>
          </a:xfrm>
          <a:prstGeom prst="straightConnector1">
            <a:avLst/>
          </a:prstGeom>
          <a:ln w="38100" cmpd="sng">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90" name="46 Conector recto de flecha"/>
          <p:cNvCxnSpPr/>
          <p:nvPr/>
        </p:nvCxnSpPr>
        <p:spPr>
          <a:xfrm>
            <a:off x="4360566" y="3351212"/>
            <a:ext cx="428628" cy="1588"/>
          </a:xfrm>
          <a:prstGeom prst="straightConnector1">
            <a:avLst/>
          </a:prstGeom>
          <a:ln w="38100" cmpd="sng">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91" name="50 Conector recto de flecha"/>
          <p:cNvCxnSpPr/>
          <p:nvPr/>
        </p:nvCxnSpPr>
        <p:spPr>
          <a:xfrm>
            <a:off x="5646450" y="3285773"/>
            <a:ext cx="214314" cy="9883"/>
          </a:xfrm>
          <a:prstGeom prst="straightConnector1">
            <a:avLst/>
          </a:prstGeom>
          <a:ln w="38100" cmpd="sng">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92" name="51 Conector angular"/>
          <p:cNvCxnSpPr/>
          <p:nvPr/>
        </p:nvCxnSpPr>
        <p:spPr>
          <a:xfrm>
            <a:off x="6718020" y="3367094"/>
            <a:ext cx="2071702" cy="500066"/>
          </a:xfrm>
          <a:prstGeom prst="bentConnector3">
            <a:avLst>
              <a:gd name="adj1" fmla="val 20659"/>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3" name="56 CuadroTexto"/>
          <p:cNvSpPr txBox="1"/>
          <p:nvPr/>
        </p:nvSpPr>
        <p:spPr>
          <a:xfrm>
            <a:off x="2360302" y="4224350"/>
            <a:ext cx="857256"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Reducir el </a:t>
            </a:r>
          </a:p>
          <a:p>
            <a:pPr algn="ctr"/>
            <a:r>
              <a:rPr lang="es-CO" sz="1000" dirty="0" smtClean="0">
                <a:latin typeface="Arial" pitchFamily="34" charset="0"/>
                <a:cs typeface="Arial" pitchFamily="34" charset="0"/>
              </a:rPr>
              <a:t>Movimiento</a:t>
            </a:r>
            <a:endParaRPr lang="es-CO" sz="1000" dirty="0">
              <a:latin typeface="Arial" pitchFamily="34" charset="0"/>
              <a:cs typeface="Arial" pitchFamily="34" charset="0"/>
            </a:endParaRPr>
          </a:p>
        </p:txBody>
      </p:sp>
      <p:sp>
        <p:nvSpPr>
          <p:cNvPr id="94" name="57 CuadroTexto"/>
          <p:cNvSpPr txBox="1"/>
          <p:nvPr/>
        </p:nvSpPr>
        <p:spPr>
          <a:xfrm>
            <a:off x="3503310" y="4224350"/>
            <a:ext cx="928694"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1000" dirty="0" smtClean="0">
                <a:latin typeface="Arial" pitchFamily="34" charset="0"/>
                <a:cs typeface="Arial" pitchFamily="34" charset="0"/>
              </a:rPr>
              <a:t>Transmitir</a:t>
            </a:r>
          </a:p>
          <a:p>
            <a:pPr algn="ctr"/>
            <a:r>
              <a:rPr lang="es-CO" sz="900" dirty="0" smtClean="0">
                <a:latin typeface="Arial" pitchFamily="34" charset="0"/>
                <a:cs typeface="Arial" pitchFamily="34" charset="0"/>
              </a:rPr>
              <a:t>El movimiento</a:t>
            </a:r>
          </a:p>
        </p:txBody>
      </p:sp>
      <p:cxnSp>
        <p:nvCxnSpPr>
          <p:cNvPr id="95" name="66 Conector recto de flecha"/>
          <p:cNvCxnSpPr/>
          <p:nvPr/>
        </p:nvCxnSpPr>
        <p:spPr>
          <a:xfrm>
            <a:off x="217162" y="4438664"/>
            <a:ext cx="2143140" cy="1588"/>
          </a:xfrm>
          <a:prstGeom prst="straightConnector1">
            <a:avLst/>
          </a:prstGeom>
          <a:ln w="38100" cmpd="sng">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6" name="75 Conector recto de flecha"/>
          <p:cNvCxnSpPr>
            <a:stCxn id="93" idx="3"/>
            <a:endCxn id="94" idx="1"/>
          </p:cNvCxnSpPr>
          <p:nvPr/>
        </p:nvCxnSpPr>
        <p:spPr>
          <a:xfrm>
            <a:off x="3217558" y="4416711"/>
            <a:ext cx="285752" cy="1588"/>
          </a:xfrm>
          <a:prstGeom prst="straightConnector1">
            <a:avLst/>
          </a:prstGeom>
          <a:ln w="38100" cmpd="sng">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7" name="76 CuadroTexto"/>
          <p:cNvSpPr txBox="1"/>
          <p:nvPr/>
        </p:nvSpPr>
        <p:spPr>
          <a:xfrm>
            <a:off x="4717756" y="4224350"/>
            <a:ext cx="928694" cy="384721"/>
          </a:xfrm>
          <a:prstGeom prst="rect">
            <a:avLst/>
          </a:prstGeom>
          <a:noFill/>
          <a:ln>
            <a:gradFill>
              <a:gsLst>
                <a:gs pos="0">
                  <a:srgbClr val="03D4A8"/>
                </a:gs>
                <a:gs pos="25000">
                  <a:srgbClr val="21D6E0"/>
                </a:gs>
                <a:gs pos="75000">
                  <a:srgbClr val="0087E6"/>
                </a:gs>
                <a:gs pos="100000">
                  <a:srgbClr val="005CBF"/>
                </a:gs>
              </a:gsLst>
              <a:lin ang="5400000" scaled="0"/>
            </a:gradFill>
          </a:ln>
          <a:effectLst>
            <a:outerShdw blurRad="50800" dist="38100" dir="2700000" algn="tl" rotWithShape="0">
              <a:prstClr val="black">
                <a:alpha val="40000"/>
              </a:prstClr>
            </a:outerShdw>
          </a:effectLst>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sz="900" dirty="0" smtClean="0">
                <a:latin typeface="Arial" pitchFamily="34" charset="0"/>
                <a:cs typeface="Arial" pitchFamily="34" charset="0"/>
              </a:rPr>
              <a:t>Regular</a:t>
            </a:r>
          </a:p>
          <a:p>
            <a:pPr algn="ctr"/>
            <a:r>
              <a:rPr lang="es-CO" sz="1000" dirty="0" smtClean="0">
                <a:latin typeface="Arial" pitchFamily="34" charset="0"/>
                <a:cs typeface="Arial" pitchFamily="34" charset="0"/>
              </a:rPr>
              <a:t>velocidades</a:t>
            </a:r>
          </a:p>
        </p:txBody>
      </p:sp>
      <p:cxnSp>
        <p:nvCxnSpPr>
          <p:cNvPr id="98" name="80 Conector recto de flecha"/>
          <p:cNvCxnSpPr>
            <a:stCxn id="94" idx="3"/>
            <a:endCxn id="97" idx="1"/>
          </p:cNvCxnSpPr>
          <p:nvPr/>
        </p:nvCxnSpPr>
        <p:spPr>
          <a:xfrm>
            <a:off x="4432004" y="4416711"/>
            <a:ext cx="285752" cy="1588"/>
          </a:xfrm>
          <a:prstGeom prst="straightConnector1">
            <a:avLst/>
          </a:prstGeom>
          <a:ln w="38100" cmpd="sng">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 name="85 Conector recto de flecha"/>
          <p:cNvCxnSpPr/>
          <p:nvPr/>
        </p:nvCxnSpPr>
        <p:spPr>
          <a:xfrm rot="5400000" flipH="1" flipV="1">
            <a:off x="4895954" y="3902482"/>
            <a:ext cx="642148" cy="158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88 Conector angular"/>
          <p:cNvCxnSpPr/>
          <p:nvPr/>
        </p:nvCxnSpPr>
        <p:spPr>
          <a:xfrm>
            <a:off x="5503574" y="3795722"/>
            <a:ext cx="1643074" cy="857256"/>
          </a:xfrm>
          <a:prstGeom prst="bentConnector3">
            <a:avLst>
              <a:gd name="adj1" fmla="val 50000"/>
            </a:avLst>
          </a:prstGeom>
          <a:ln w="38100"/>
        </p:spPr>
        <p:style>
          <a:lnRef idx="1">
            <a:schemeClr val="accent1"/>
          </a:lnRef>
          <a:fillRef idx="0">
            <a:schemeClr val="accent1"/>
          </a:fillRef>
          <a:effectRef idx="0">
            <a:schemeClr val="accent1"/>
          </a:effectRef>
          <a:fontRef idx="minor">
            <a:schemeClr val="tx1"/>
          </a:fontRef>
        </p:style>
      </p:cxnSp>
      <p:cxnSp>
        <p:nvCxnSpPr>
          <p:cNvPr id="101" name="95 Conector recto"/>
          <p:cNvCxnSpPr/>
          <p:nvPr/>
        </p:nvCxnSpPr>
        <p:spPr>
          <a:xfrm rot="5400000" flipH="1" flipV="1">
            <a:off x="5396417" y="3688565"/>
            <a:ext cx="214314" cy="158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2" name="102 Conector recto de flecha"/>
          <p:cNvCxnSpPr/>
          <p:nvPr/>
        </p:nvCxnSpPr>
        <p:spPr>
          <a:xfrm rot="5400000" flipH="1" flipV="1">
            <a:off x="3896219" y="4759341"/>
            <a:ext cx="357190" cy="158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3" name="119 Conector angular"/>
          <p:cNvCxnSpPr/>
          <p:nvPr/>
        </p:nvCxnSpPr>
        <p:spPr>
          <a:xfrm rot="5400000" flipH="1" flipV="1">
            <a:off x="3978104" y="3606680"/>
            <a:ext cx="693486" cy="500066"/>
          </a:xfrm>
          <a:prstGeom prst="bentConnector3">
            <a:avLst>
              <a:gd name="adj1" fmla="val 50000"/>
            </a:avLst>
          </a:prstGeom>
          <a:ln w="38100"/>
        </p:spPr>
        <p:style>
          <a:lnRef idx="1">
            <a:schemeClr val="accent1"/>
          </a:lnRef>
          <a:fillRef idx="0">
            <a:schemeClr val="accent1"/>
          </a:fillRef>
          <a:effectRef idx="0">
            <a:schemeClr val="accent1"/>
          </a:effectRef>
          <a:fontRef idx="minor">
            <a:schemeClr val="tx1"/>
          </a:fontRef>
        </p:style>
      </p:cxnSp>
      <p:cxnSp>
        <p:nvCxnSpPr>
          <p:cNvPr id="104" name="129 Conector recto"/>
          <p:cNvCxnSpPr/>
          <p:nvPr/>
        </p:nvCxnSpPr>
        <p:spPr>
          <a:xfrm>
            <a:off x="4574880" y="3509970"/>
            <a:ext cx="214314" cy="1588"/>
          </a:xfrm>
          <a:prstGeom prst="line">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5" name="131 Conector recto de flecha"/>
          <p:cNvCxnSpPr/>
          <p:nvPr/>
        </p:nvCxnSpPr>
        <p:spPr>
          <a:xfrm>
            <a:off x="217162" y="5438796"/>
            <a:ext cx="3571900" cy="1588"/>
          </a:xfrm>
          <a:prstGeom prst="straightConnector1">
            <a:avLst/>
          </a:prstGeom>
          <a:ln w="38100">
            <a:solidFill>
              <a:srgbClr val="FF00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6" name="132 Conector recto de flecha"/>
          <p:cNvCxnSpPr/>
          <p:nvPr/>
        </p:nvCxnSpPr>
        <p:spPr>
          <a:xfrm rot="5400000" flipH="1" flipV="1">
            <a:off x="3360831" y="5009771"/>
            <a:ext cx="856462" cy="1588"/>
          </a:xfrm>
          <a:prstGeom prst="straightConnector1">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7" name="140 Conector recto"/>
          <p:cNvCxnSpPr/>
          <p:nvPr/>
        </p:nvCxnSpPr>
        <p:spPr>
          <a:xfrm>
            <a:off x="4432004" y="4581540"/>
            <a:ext cx="285752" cy="1588"/>
          </a:xfrm>
          <a:prstGeom prst="line">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8" name="142 Conector recto"/>
          <p:cNvCxnSpPr/>
          <p:nvPr/>
        </p:nvCxnSpPr>
        <p:spPr>
          <a:xfrm rot="5400000" flipH="1" flipV="1">
            <a:off x="4610599" y="3902879"/>
            <a:ext cx="642942" cy="1588"/>
          </a:xfrm>
          <a:prstGeom prst="line">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9" name="144 Conector recto"/>
          <p:cNvCxnSpPr/>
          <p:nvPr/>
        </p:nvCxnSpPr>
        <p:spPr>
          <a:xfrm>
            <a:off x="5646450" y="3509970"/>
            <a:ext cx="214314" cy="1588"/>
          </a:xfrm>
          <a:prstGeom prst="line">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0" name="146 Conector angular"/>
          <p:cNvCxnSpPr/>
          <p:nvPr/>
        </p:nvCxnSpPr>
        <p:spPr>
          <a:xfrm rot="16200000" flipH="1">
            <a:off x="5717888" y="4510102"/>
            <a:ext cx="2286016" cy="571504"/>
          </a:xfrm>
          <a:prstGeom prst="bentConnector3">
            <a:avLst>
              <a:gd name="adj1" fmla="val 57547"/>
            </a:avLst>
          </a:prstGeom>
          <a:ln w="38100">
            <a:solidFill>
              <a:srgbClr val="FF00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1" name="148 Conector recto de flecha"/>
          <p:cNvCxnSpPr/>
          <p:nvPr/>
        </p:nvCxnSpPr>
        <p:spPr>
          <a:xfrm>
            <a:off x="7146648" y="5938862"/>
            <a:ext cx="1785950" cy="1588"/>
          </a:xfrm>
          <a:prstGeom prst="straightConnector1">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2" name="149 Conector recto de flecha"/>
          <p:cNvCxnSpPr/>
          <p:nvPr/>
        </p:nvCxnSpPr>
        <p:spPr>
          <a:xfrm>
            <a:off x="7146648" y="5438796"/>
            <a:ext cx="1785950" cy="1588"/>
          </a:xfrm>
          <a:prstGeom prst="straightConnector1">
            <a:avLst/>
          </a:prstGeom>
          <a:ln w="381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3" name="150 Rectángulo"/>
          <p:cNvSpPr/>
          <p:nvPr/>
        </p:nvSpPr>
        <p:spPr>
          <a:xfrm>
            <a:off x="2074550" y="2438400"/>
            <a:ext cx="4929222" cy="3786214"/>
          </a:xfrm>
          <a:prstGeom prst="rect">
            <a:avLst/>
          </a:prstGeom>
          <a:noFill/>
          <a:ln>
            <a:solidFill>
              <a:srgbClr val="FFC000"/>
            </a:solidFill>
          </a:ln>
          <a:scene3d>
            <a:camera prst="orthographicFront"/>
            <a:lightRig rig="soft" dir="t"/>
          </a:scene3d>
          <a:sp3d prstMaterial="dkEdge"/>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114" name="152 CuadroTexto"/>
          <p:cNvSpPr txBox="1"/>
          <p:nvPr/>
        </p:nvSpPr>
        <p:spPr>
          <a:xfrm>
            <a:off x="3931938" y="5938862"/>
            <a:ext cx="1143008" cy="338554"/>
          </a:xfrm>
          <a:prstGeom prst="rect">
            <a:avLst/>
          </a:prstGeom>
          <a:noFill/>
        </p:spPr>
        <p:txBody>
          <a:bodyPr wrap="squar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600" b="1" dirty="0">
                <a:latin typeface="Arial" pitchFamily="34" charset="0"/>
                <a:cs typeface="Arial" pitchFamily="34" charset="0"/>
              </a:rPr>
              <a:t>F</a:t>
            </a:r>
            <a:r>
              <a:rPr lang="es-CO" sz="1600" b="1" dirty="0" smtClean="0">
                <a:latin typeface="Arial" pitchFamily="34" charset="0"/>
                <a:cs typeface="Arial" pitchFamily="34" charset="0"/>
              </a:rPr>
              <a:t>eedback</a:t>
            </a:r>
            <a:endParaRPr lang="es-CO" sz="1600" b="1" dirty="0">
              <a:latin typeface="Arial" pitchFamily="34" charset="0"/>
              <a:cs typeface="Arial" pitchFamily="34" charset="0"/>
            </a:endParaRPr>
          </a:p>
        </p:txBody>
      </p:sp>
      <p:sp>
        <p:nvSpPr>
          <p:cNvPr id="115" name="154 Rectángulo"/>
          <p:cNvSpPr/>
          <p:nvPr/>
        </p:nvSpPr>
        <p:spPr>
          <a:xfrm>
            <a:off x="2217426" y="3009904"/>
            <a:ext cx="4643470"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116" name="165 CuadroTexto"/>
          <p:cNvSpPr txBox="1"/>
          <p:nvPr/>
        </p:nvSpPr>
        <p:spPr>
          <a:xfrm>
            <a:off x="3574748" y="2993386"/>
            <a:ext cx="1992853" cy="230832"/>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900" b="1" dirty="0" smtClean="0">
                <a:latin typeface="Arial" pitchFamily="34" charset="0"/>
                <a:cs typeface="Arial" pitchFamily="34" charset="0"/>
              </a:rPr>
              <a:t>Rodillos de arrastre 7 estaciones</a:t>
            </a:r>
            <a:endParaRPr lang="es-CO" sz="900" b="1" dirty="0">
              <a:latin typeface="Arial" pitchFamily="34" charset="0"/>
              <a:cs typeface="Arial" pitchFamily="34" charset="0"/>
            </a:endParaRPr>
          </a:p>
        </p:txBody>
      </p:sp>
      <p:sp>
        <p:nvSpPr>
          <p:cNvPr id="117" name="166 Rectángulo"/>
          <p:cNvSpPr/>
          <p:nvPr/>
        </p:nvSpPr>
        <p:spPr>
          <a:xfrm>
            <a:off x="2288864" y="4152912"/>
            <a:ext cx="3429024" cy="92869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a:p>
        </p:txBody>
      </p:sp>
      <p:sp>
        <p:nvSpPr>
          <p:cNvPr id="119" name="168 CuadroTexto"/>
          <p:cNvSpPr txBox="1"/>
          <p:nvPr/>
        </p:nvSpPr>
        <p:spPr>
          <a:xfrm>
            <a:off x="4405614" y="4850774"/>
            <a:ext cx="1383712" cy="230832"/>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900" b="1" dirty="0" smtClean="0">
                <a:latin typeface="Arial" pitchFamily="34" charset="0"/>
                <a:cs typeface="Arial" pitchFamily="34" charset="0"/>
              </a:rPr>
              <a:t>Motor y </a:t>
            </a:r>
            <a:r>
              <a:rPr lang="es-CO" sz="900" b="1" dirty="0" err="1" smtClean="0">
                <a:latin typeface="Arial" pitchFamily="34" charset="0"/>
                <a:cs typeface="Arial" pitchFamily="34" charset="0"/>
              </a:rPr>
              <a:t>motoreductor</a:t>
            </a:r>
            <a:endParaRPr lang="es-CO" sz="900" b="1" dirty="0">
              <a:latin typeface="Arial" pitchFamily="34" charset="0"/>
              <a:cs typeface="Arial" pitchFamily="34" charset="0"/>
            </a:endParaRPr>
          </a:p>
        </p:txBody>
      </p:sp>
      <p:sp>
        <p:nvSpPr>
          <p:cNvPr id="47105" name="Rectangle 1"/>
          <p:cNvSpPr>
            <a:spLocks noChangeArrowheads="1"/>
          </p:cNvSpPr>
          <p:nvPr/>
        </p:nvSpPr>
        <p:spPr bwMode="auto">
          <a:xfrm>
            <a:off x="381000" y="1302603"/>
            <a:ext cx="8458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342900" algn="l"/>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Después de definidas las entradas y las salidas, es necesario entrar a la caja negra y perseguir todos los flujos para así conocer como es el proceso de transformación de esas entradas.</a:t>
            </a:r>
            <a:endParaRPr kumimoji="0" lang="es-ES"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3" name="38 CuadroTexto"/>
          <p:cNvSpPr txBox="1"/>
          <p:nvPr/>
        </p:nvSpPr>
        <p:spPr>
          <a:xfrm>
            <a:off x="7109059" y="5638800"/>
            <a:ext cx="1958741" cy="276999"/>
          </a:xfrm>
          <a:prstGeom prst="rect">
            <a:avLst/>
          </a:prstGeom>
          <a:noFill/>
        </p:spPr>
        <p:txBody>
          <a:bodyPr wrap="none" rtlCol="0">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O" sz="1200" b="1" dirty="0" smtClean="0">
                <a:solidFill>
                  <a:srgbClr val="FF0000"/>
                </a:solidFill>
                <a:latin typeface="Arial" pitchFamily="34" charset="0"/>
                <a:cs typeface="Arial" pitchFamily="34" charset="0"/>
              </a:rPr>
              <a:t>Calor, marcas y texturas</a:t>
            </a:r>
            <a:endParaRPr lang="es-CO" sz="1200" b="1" dirty="0">
              <a:solidFill>
                <a:srgbClr val="FF0000"/>
              </a:solidFill>
              <a:latin typeface="Arial" pitchFamily="34" charset="0"/>
              <a:cs typeface="Arial" pitchFamily="34" charset="0"/>
            </a:endParaRPr>
          </a:p>
        </p:txBody>
      </p:sp>
      <p:sp>
        <p:nvSpPr>
          <p:cNvPr id="54" name="53 Marcador de número de diapositiva"/>
          <p:cNvSpPr>
            <a:spLocks noGrp="1"/>
          </p:cNvSpPr>
          <p:nvPr>
            <p:ph type="sldNum" sz="quarter" idx="12"/>
          </p:nvPr>
        </p:nvSpPr>
        <p:spPr/>
        <p:txBody>
          <a:bodyPr/>
          <a:lstStyle/>
          <a:p>
            <a:fld id="{6A805086-C04F-4D1C-8E2A-65BEF81913EF}" type="slidenum">
              <a:rPr lang="en-US" smtClean="0"/>
              <a:pPr/>
              <a:t>30</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10834 -7.9556E-7 L 3.33333E-6 -7.9556E-7 " pathEditMode="relative" rAng="0" ptsTypes="AA">
                                      <p:cBhvr>
                                        <p:cTn id="6" dur="2000" fill="hold"/>
                                        <p:tgtEl>
                                          <p:spTgt spid="88"/>
                                        </p:tgtEl>
                                        <p:attrNameLst>
                                          <p:attrName>ppt_x</p:attrName>
                                          <p:attrName>ppt_y</p:attrName>
                                        </p:attrNameLst>
                                      </p:cBhvr>
                                      <p:rCtr x="54" y="0"/>
                                    </p:animMotion>
                                  </p:childTnLst>
                                </p:cTn>
                              </p:par>
                            </p:childTnLst>
                          </p:cTn>
                        </p:par>
                        <p:par>
                          <p:cTn id="7" fill="hold">
                            <p:stCondLst>
                              <p:cond delay="2000"/>
                            </p:stCondLst>
                            <p:childTnLst>
                              <p:par>
                                <p:cTn id="8" presetID="0" presetClass="path" presetSubtype="0" accel="50000" decel="50000" fill="hold" nodeType="afterEffect">
                                  <p:stCondLst>
                                    <p:cond delay="0"/>
                                  </p:stCondLst>
                                  <p:childTnLst>
                                    <p:animMotion origin="layout" path="M -0.03333 2.53469E-6 L 5E-6 2.53469E-6 " pathEditMode="relative" ptsTypes="AA">
                                      <p:cBhvr>
                                        <p:cTn id="9" dur="2000" fill="hold"/>
                                        <p:tgtEl>
                                          <p:spTgt spid="89"/>
                                        </p:tgtEl>
                                        <p:attrNameLst>
                                          <p:attrName>ppt_x</p:attrName>
                                          <p:attrName>ppt_y</p:attrName>
                                        </p:attrNameLst>
                                      </p:cBhvr>
                                    </p:animMotion>
                                  </p:childTnLst>
                                </p:cTn>
                              </p:par>
                            </p:childTnLst>
                          </p:cTn>
                        </p:par>
                        <p:par>
                          <p:cTn id="10" fill="hold">
                            <p:stCondLst>
                              <p:cond delay="4000"/>
                            </p:stCondLst>
                            <p:childTnLst>
                              <p:par>
                                <p:cTn id="11" presetID="0" presetClass="path" presetSubtype="0" accel="50000" decel="50000" fill="hold" nodeType="afterEffect">
                                  <p:stCondLst>
                                    <p:cond delay="0"/>
                                  </p:stCondLst>
                                  <p:childTnLst>
                                    <p:animMotion origin="layout" path="M -0.03368 0.00023 L -0.00035 0.00023 " pathEditMode="relative" ptsTypes="AA">
                                      <p:cBhvr>
                                        <p:cTn id="12" dur="2000" fill="hold"/>
                                        <p:tgtEl>
                                          <p:spTgt spid="90"/>
                                        </p:tgtEl>
                                        <p:attrNameLst>
                                          <p:attrName>ppt_x</p:attrName>
                                          <p:attrName>ppt_y</p:attrName>
                                        </p:attrNameLst>
                                      </p:cBhvr>
                                    </p:animMotion>
                                  </p:childTnLst>
                                </p:cTn>
                              </p:par>
                            </p:childTnLst>
                          </p:cTn>
                        </p:par>
                        <p:par>
                          <p:cTn id="13" fill="hold">
                            <p:stCondLst>
                              <p:cond delay="6000"/>
                            </p:stCondLst>
                            <p:childTnLst>
                              <p:par>
                                <p:cTn id="14" presetID="0" presetClass="path" presetSubtype="0" accel="50000" decel="50000" fill="hold" nodeType="afterEffect">
                                  <p:stCondLst>
                                    <p:cond delay="0"/>
                                  </p:stCondLst>
                                  <p:childTnLst>
                                    <p:animMotion origin="layout" path="M -0.02917 -0.00208 L 0.00416 -0.00208 " pathEditMode="relative" ptsTypes="AA">
                                      <p:cBhvr>
                                        <p:cTn id="15" dur="2000" fill="hold"/>
                                        <p:tgtEl>
                                          <p:spTgt spid="91"/>
                                        </p:tgtEl>
                                        <p:attrNameLst>
                                          <p:attrName>ppt_x</p:attrName>
                                          <p:attrName>ppt_y</p:attrName>
                                        </p:attrNameLst>
                                      </p:cBhvr>
                                    </p:animMotion>
                                  </p:childTnLst>
                                </p:cTn>
                              </p:par>
                            </p:childTnLst>
                          </p:cTn>
                        </p:par>
                        <p:par>
                          <p:cTn id="16" fill="hold">
                            <p:stCondLst>
                              <p:cond delay="8000"/>
                            </p:stCondLst>
                            <p:childTnLst>
                              <p:par>
                                <p:cTn id="17" presetID="0" presetClass="path" presetSubtype="0" accel="50000" decel="50000" fill="hold" nodeType="afterEffect">
                                  <p:stCondLst>
                                    <p:cond delay="0"/>
                                  </p:stCondLst>
                                  <p:childTnLst>
                                    <p:animMotion origin="layout" path="M -0.04167 -4.53284E-7 L -3.33333E-6 -4.53284E-7 " pathEditMode="relative" ptsTypes="AA">
                                      <p:cBhvr>
                                        <p:cTn id="18" dur="2000" fill="hold"/>
                                        <p:tgtEl>
                                          <p:spTgt spid="92"/>
                                        </p:tgtEl>
                                        <p:attrNameLst>
                                          <p:attrName>ppt_x</p:attrName>
                                          <p:attrName>ppt_y</p:attrName>
                                        </p:attrNameLst>
                                      </p:cBhvr>
                                    </p:animMotion>
                                  </p:childTnLst>
                                </p:cTn>
                              </p:par>
                            </p:childTnLst>
                          </p:cTn>
                        </p:par>
                        <p:par>
                          <p:cTn id="19" fill="hold">
                            <p:stCondLst>
                              <p:cond delay="10000"/>
                            </p:stCondLst>
                            <p:childTnLst>
                              <p:par>
                                <p:cTn id="20" presetID="0" presetClass="path" presetSubtype="0" accel="50000" decel="50000" fill="hold" nodeType="afterEffect">
                                  <p:stCondLst>
                                    <p:cond delay="0"/>
                                  </p:stCondLst>
                                  <p:childTnLst>
                                    <p:animMotion origin="layout" path="M -0.14097 -0.00277 L -0.00764 -0.00277 " pathEditMode="relative" ptsTypes="AA">
                                      <p:cBhvr>
                                        <p:cTn id="21" dur="2000" fill="hold"/>
                                        <p:tgtEl>
                                          <p:spTgt spid="95"/>
                                        </p:tgtEl>
                                        <p:attrNameLst>
                                          <p:attrName>ppt_x</p:attrName>
                                          <p:attrName>ppt_y</p:attrName>
                                        </p:attrNameLst>
                                      </p:cBhvr>
                                    </p:animMotion>
                                  </p:childTnLst>
                                </p:cTn>
                              </p:par>
                            </p:childTnLst>
                          </p:cTn>
                        </p:par>
                        <p:par>
                          <p:cTn id="22" fill="hold">
                            <p:stCondLst>
                              <p:cond delay="12000"/>
                            </p:stCondLst>
                            <p:childTnLst>
                              <p:par>
                                <p:cTn id="23" presetID="0" presetClass="path" presetSubtype="0" accel="50000" decel="50000" fill="hold" nodeType="afterEffect">
                                  <p:stCondLst>
                                    <p:cond delay="0"/>
                                  </p:stCondLst>
                                  <p:childTnLst>
                                    <p:animMotion origin="layout" path="M -0.0342 0.00046 L -0.00086 0.00046 " pathEditMode="relative" ptsTypes="AA">
                                      <p:cBhvr>
                                        <p:cTn id="24" dur="2000" fill="hold"/>
                                        <p:tgtEl>
                                          <p:spTgt spid="96"/>
                                        </p:tgtEl>
                                        <p:attrNameLst>
                                          <p:attrName>ppt_x</p:attrName>
                                          <p:attrName>ppt_y</p:attrName>
                                        </p:attrNameLst>
                                      </p:cBhvr>
                                    </p:animMotion>
                                  </p:childTnLst>
                                </p:cTn>
                              </p:par>
                            </p:childTnLst>
                          </p:cTn>
                        </p:par>
                        <p:par>
                          <p:cTn id="25" fill="hold">
                            <p:stCondLst>
                              <p:cond delay="14000"/>
                            </p:stCondLst>
                            <p:childTnLst>
                              <p:par>
                                <p:cTn id="26" presetID="0" presetClass="path" presetSubtype="0" accel="50000" decel="50000" fill="hold" nodeType="afterEffect">
                                  <p:stCondLst>
                                    <p:cond delay="0"/>
                                  </p:stCondLst>
                                  <p:childTnLst>
                                    <p:animMotion origin="layout" path="M -0.02535 0.00046 L -0.00035 0.00046 " pathEditMode="relative" ptsTypes="AA">
                                      <p:cBhvr>
                                        <p:cTn id="27" dur="2000" fill="hold"/>
                                        <p:tgtEl>
                                          <p:spTgt spid="9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600164"/>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productividad</a:t>
            </a:r>
            <a:r>
              <a:rPr lang="en-US" dirty="0" smtClean="0">
                <a:solidFill>
                  <a:srgbClr val="26207B"/>
                </a:solidFill>
                <a:latin typeface="Century Gothic" pitchFamily="34" charset="0"/>
              </a:rPr>
              <a:t>. </a:t>
            </a:r>
            <a:r>
              <a:rPr lang="en-US" sz="1500" dirty="0" err="1" smtClean="0">
                <a:solidFill>
                  <a:srgbClr val="26207B"/>
                </a:solidFill>
                <a:latin typeface="Century Gothic" pitchFamily="34" charset="0"/>
              </a:rPr>
              <a:t>Proceso</a:t>
            </a:r>
            <a:r>
              <a:rPr lang="en-US" sz="1500" dirty="0" smtClean="0">
                <a:solidFill>
                  <a:srgbClr val="26207B"/>
                </a:solidFill>
                <a:latin typeface="Century Gothic" pitchFamily="34" charset="0"/>
              </a:rPr>
              <a:t> - </a:t>
            </a:r>
            <a:r>
              <a:rPr lang="en-US" sz="1500" dirty="0" err="1" smtClean="0">
                <a:solidFill>
                  <a:srgbClr val="26207B"/>
                </a:solidFill>
                <a:latin typeface="Century Gothic" pitchFamily="34" charset="0"/>
              </a:rPr>
              <a:t>producto</a:t>
            </a:r>
            <a:endParaRPr lang="en-US" sz="1500" dirty="0" smtClean="0">
              <a:solidFill>
                <a:srgbClr val="26207B"/>
              </a:solidFill>
              <a:latin typeface="Century Gothic" pitchFamily="34" charset="0"/>
            </a:endParaRPr>
          </a:p>
        </p:txBody>
      </p:sp>
      <p:graphicFrame>
        <p:nvGraphicFramePr>
          <p:cNvPr id="1026" name="Object 2"/>
          <p:cNvGraphicFramePr>
            <a:graphicFrameLocks noChangeAspect="1"/>
          </p:cNvGraphicFramePr>
          <p:nvPr/>
        </p:nvGraphicFramePr>
        <p:xfrm>
          <a:off x="153988" y="2181225"/>
          <a:ext cx="4383087" cy="3228975"/>
        </p:xfrm>
        <a:graphic>
          <a:graphicData uri="http://schemas.openxmlformats.org/presentationml/2006/ole">
            <p:oleObj spid="_x0000_s1026" name="Worksheet" r:id="rId3" imgW="5229343" imgH="4143443" progId="Excel.Sheet.8">
              <p:embed/>
            </p:oleObj>
          </a:graphicData>
        </a:graphic>
      </p:graphicFrame>
      <p:graphicFrame>
        <p:nvGraphicFramePr>
          <p:cNvPr id="1027" name="Object 3"/>
          <p:cNvGraphicFramePr>
            <a:graphicFrameLocks noChangeAspect="1"/>
          </p:cNvGraphicFramePr>
          <p:nvPr/>
        </p:nvGraphicFramePr>
        <p:xfrm>
          <a:off x="4648200" y="2209800"/>
          <a:ext cx="4195327" cy="2438400"/>
        </p:xfrm>
        <a:graphic>
          <a:graphicData uri="http://schemas.openxmlformats.org/presentationml/2006/ole">
            <p:oleObj spid="_x0000_s1027" name="Worksheet" r:id="rId4" imgW="5400624" imgH="3181485" progId="Excel.Sheet.8">
              <p:embed/>
            </p:oleObj>
          </a:graphicData>
        </a:graphic>
      </p:graphicFrame>
      <p:sp>
        <p:nvSpPr>
          <p:cNvPr id="7" name="6 CuadroTexto"/>
          <p:cNvSpPr txBox="1"/>
          <p:nvPr/>
        </p:nvSpPr>
        <p:spPr>
          <a:xfrm>
            <a:off x="152400" y="1371600"/>
            <a:ext cx="8763000" cy="954107"/>
          </a:xfrm>
          <a:prstGeom prst="rect">
            <a:avLst/>
          </a:prstGeom>
          <a:noFill/>
        </p:spPr>
        <p:txBody>
          <a:bodyPr wrap="square" rtlCol="0">
            <a:spAutoFit/>
          </a:bodyPr>
          <a:lstStyle/>
          <a:p>
            <a:pPr algn="just"/>
            <a:r>
              <a:rPr lang="es-CO" sz="1400" dirty="0" smtClean="0">
                <a:latin typeface="Century Gothic" pitchFamily="34" charset="0"/>
              </a:rPr>
              <a:t>Este es el proceso detallado para la fabricación de una pieza de entrepaño repisado tipo D, comprendiendo todos los procesos productivos como: punzonado, plegado, Soldadura, etc. Y su respectivo paralelo con el proceso de </a:t>
            </a:r>
            <a:r>
              <a:rPr lang="es-CO" sz="1400" dirty="0" err="1" smtClean="0">
                <a:latin typeface="Century Gothic" pitchFamily="34" charset="0"/>
              </a:rPr>
              <a:t>Rollforming</a:t>
            </a:r>
            <a:r>
              <a:rPr lang="es-CO" sz="1400" dirty="0" smtClean="0">
                <a:latin typeface="Century Gothic" pitchFamily="34" charset="0"/>
              </a:rPr>
              <a:t>.</a:t>
            </a:r>
          </a:p>
          <a:p>
            <a:pPr algn="just"/>
            <a:endParaRPr lang="es-CO" sz="1400" dirty="0">
              <a:latin typeface="Century Gothic" pitchFamily="34" charset="0"/>
            </a:endParaRPr>
          </a:p>
        </p:txBody>
      </p:sp>
      <p:sp>
        <p:nvSpPr>
          <p:cNvPr id="8" name="7 CuadroTexto"/>
          <p:cNvSpPr txBox="1"/>
          <p:nvPr/>
        </p:nvSpPr>
        <p:spPr>
          <a:xfrm>
            <a:off x="4572000" y="4800600"/>
            <a:ext cx="4343400" cy="1600438"/>
          </a:xfrm>
          <a:prstGeom prst="rect">
            <a:avLst/>
          </a:prstGeom>
          <a:noFill/>
        </p:spPr>
        <p:txBody>
          <a:bodyPr wrap="square" rtlCol="0">
            <a:spAutoFit/>
          </a:bodyPr>
          <a:lstStyle/>
          <a:p>
            <a:pPr algn="just"/>
            <a:r>
              <a:rPr lang="es-CO" sz="1400" dirty="0" smtClean="0">
                <a:latin typeface="Century Gothic" pitchFamily="34" charset="0"/>
              </a:rPr>
              <a:t>Nótese como el valor de la unidad de golpe del punzón, consecutivamente del plegado y rolado son los valores mas altos dentro de las tablas.  Para desarrollar el entrepaño repisado es indispensable punzonar 23 veces mas si se quiere suprimir de la relación los refuerzos laminares.</a:t>
            </a:r>
            <a:endParaRPr lang="es-CO" sz="1400" dirty="0">
              <a:latin typeface="Century Gothic"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31</a:t>
            </a:fld>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900" decel="100000" fill="hold"/>
                                        <p:tgtEl>
                                          <p:spTgt spid="102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26"/>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1027"/>
                                        </p:tgtEl>
                                        <p:attrNameLst>
                                          <p:attrName>style.visibility</p:attrName>
                                        </p:attrNameLst>
                                      </p:cBhvr>
                                      <p:to>
                                        <p:strVal val="visible"/>
                                      </p:to>
                                    </p:set>
                                    <p:anim calcmode="lin" valueType="num">
                                      <p:cBhvr>
                                        <p:cTn id="14" dur="1000" fill="hold"/>
                                        <p:tgtEl>
                                          <p:spTgt spid="1027"/>
                                        </p:tgtEl>
                                        <p:attrNameLst>
                                          <p:attrName>ppt_w</p:attrName>
                                        </p:attrNameLst>
                                      </p:cBhvr>
                                      <p:tavLst>
                                        <p:tav tm="0">
                                          <p:val>
                                            <p:fltVal val="0"/>
                                          </p:val>
                                        </p:tav>
                                        <p:tav tm="100000">
                                          <p:val>
                                            <p:strVal val="#ppt_w"/>
                                          </p:val>
                                        </p:tav>
                                      </p:tavLst>
                                    </p:anim>
                                    <p:anim calcmode="lin" valueType="num">
                                      <p:cBhvr>
                                        <p:cTn id="15" dur="1000" fill="hold"/>
                                        <p:tgtEl>
                                          <p:spTgt spid="1027"/>
                                        </p:tgtEl>
                                        <p:attrNameLst>
                                          <p:attrName>ppt_h</p:attrName>
                                        </p:attrNameLst>
                                      </p:cBhvr>
                                      <p:tavLst>
                                        <p:tav tm="0">
                                          <p:val>
                                            <p:fltVal val="0"/>
                                          </p:val>
                                        </p:tav>
                                        <p:tav tm="100000">
                                          <p:val>
                                            <p:strVal val="#ppt_h"/>
                                          </p:val>
                                        </p:tav>
                                      </p:tavLst>
                                    </p:anim>
                                    <p:anim calcmode="lin" valueType="num">
                                      <p:cBhvr>
                                        <p:cTn id="16" dur="1000" fill="hold"/>
                                        <p:tgtEl>
                                          <p:spTgt spid="1027"/>
                                        </p:tgtEl>
                                        <p:attrNameLst>
                                          <p:attrName>style.rotation</p:attrName>
                                        </p:attrNameLst>
                                      </p:cBhvr>
                                      <p:tavLst>
                                        <p:tav tm="0">
                                          <p:val>
                                            <p:fltVal val="90"/>
                                          </p:val>
                                        </p:tav>
                                        <p:tav tm="100000">
                                          <p:val>
                                            <p:fltVal val="0"/>
                                          </p:val>
                                        </p:tav>
                                      </p:tavLst>
                                    </p:anim>
                                    <p:animEffect transition="in" filter="fade">
                                      <p:cBhvr>
                                        <p:cTn id="17"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600164"/>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productividad</a:t>
            </a:r>
            <a:r>
              <a:rPr lang="en-US" dirty="0" smtClean="0">
                <a:solidFill>
                  <a:srgbClr val="26207B"/>
                </a:solidFill>
                <a:latin typeface="Century Gothic" pitchFamily="34" charset="0"/>
              </a:rPr>
              <a:t>. </a:t>
            </a:r>
            <a:r>
              <a:rPr lang="en-US" sz="1500" dirty="0" err="1" smtClean="0">
                <a:solidFill>
                  <a:srgbClr val="26207B"/>
                </a:solidFill>
                <a:latin typeface="Century Gothic" pitchFamily="34" charset="0"/>
              </a:rPr>
              <a:t>Proceso</a:t>
            </a:r>
            <a:r>
              <a:rPr lang="en-US" sz="1500" dirty="0" smtClean="0">
                <a:solidFill>
                  <a:srgbClr val="26207B"/>
                </a:solidFill>
                <a:latin typeface="Century Gothic" pitchFamily="34" charset="0"/>
              </a:rPr>
              <a:t> - </a:t>
            </a:r>
            <a:r>
              <a:rPr lang="en-US" sz="1500" dirty="0" err="1" smtClean="0">
                <a:solidFill>
                  <a:srgbClr val="26207B"/>
                </a:solidFill>
                <a:latin typeface="Century Gothic" pitchFamily="34" charset="0"/>
              </a:rPr>
              <a:t>producto</a:t>
            </a:r>
            <a:endParaRPr lang="en-US" sz="1500" dirty="0" smtClean="0">
              <a:solidFill>
                <a:srgbClr val="26207B"/>
              </a:solidFill>
              <a:latin typeface="Century Gothic" pitchFamily="34" charset="0"/>
            </a:endParaRPr>
          </a:p>
        </p:txBody>
      </p:sp>
      <p:graphicFrame>
        <p:nvGraphicFramePr>
          <p:cNvPr id="2050" name="Object 2"/>
          <p:cNvGraphicFramePr>
            <a:graphicFrameLocks noChangeAspect="1"/>
          </p:cNvGraphicFramePr>
          <p:nvPr/>
        </p:nvGraphicFramePr>
        <p:xfrm>
          <a:off x="533400" y="1447800"/>
          <a:ext cx="4230688" cy="520700"/>
        </p:xfrm>
        <a:graphic>
          <a:graphicData uri="http://schemas.openxmlformats.org/presentationml/2006/ole">
            <p:oleObj spid="_x0000_s2050" name="Worksheet" r:id="rId3" imgW="5229343" imgH="609600" progId="Excel.Sheet.8">
              <p:embed/>
            </p:oleObj>
          </a:graphicData>
        </a:graphic>
      </p:graphicFrame>
      <p:graphicFrame>
        <p:nvGraphicFramePr>
          <p:cNvPr id="2052" name="Object 4"/>
          <p:cNvGraphicFramePr>
            <a:graphicFrameLocks noChangeAspect="1"/>
          </p:cNvGraphicFramePr>
          <p:nvPr/>
        </p:nvGraphicFramePr>
        <p:xfrm>
          <a:off x="534988" y="2136775"/>
          <a:ext cx="3074987" cy="2743200"/>
        </p:xfrm>
        <a:graphic>
          <a:graphicData uri="http://schemas.openxmlformats.org/presentationml/2006/ole">
            <p:oleObj spid="_x0000_s2052" name="Worksheet" r:id="rId4" imgW="3619567" imgH="3267143" progId="Excel.Sheet.8">
              <p:embed/>
            </p:oleObj>
          </a:graphicData>
        </a:graphic>
      </p:graphicFrame>
      <p:graphicFrame>
        <p:nvGraphicFramePr>
          <p:cNvPr id="2053" name="Object 5"/>
          <p:cNvGraphicFramePr>
            <a:graphicFrameLocks noChangeAspect="1"/>
          </p:cNvGraphicFramePr>
          <p:nvPr/>
        </p:nvGraphicFramePr>
        <p:xfrm>
          <a:off x="3798783" y="2136776"/>
          <a:ext cx="3059217" cy="2206624"/>
        </p:xfrm>
        <a:graphic>
          <a:graphicData uri="http://schemas.openxmlformats.org/presentationml/2006/ole">
            <p:oleObj spid="_x0000_s2053" name="Worksheet" r:id="rId5" imgW="3209841" imgH="2324100" progId="Excel.Sheet.8">
              <p:embed/>
            </p:oleObj>
          </a:graphicData>
        </a:graphic>
      </p:graphicFrame>
      <p:pic>
        <p:nvPicPr>
          <p:cNvPr id="9" name="8 Imagen"/>
          <p:cNvPicPr/>
          <p:nvPr/>
        </p:nvPicPr>
        <p:blipFill>
          <a:blip r:embed="rId6"/>
          <a:srcRect/>
          <a:stretch>
            <a:fillRect/>
          </a:stretch>
        </p:blipFill>
        <p:spPr bwMode="auto">
          <a:xfrm>
            <a:off x="533400" y="5029200"/>
            <a:ext cx="3581400" cy="666750"/>
          </a:xfrm>
          <a:prstGeom prst="rect">
            <a:avLst/>
          </a:prstGeom>
          <a:noFill/>
          <a:ln w="3175">
            <a:solidFill>
              <a:schemeClr val="tx1"/>
            </a:solidFill>
            <a:miter lim="800000"/>
            <a:headEnd/>
            <a:tailEnd/>
          </a:ln>
          <a:effectLst/>
        </p:spPr>
      </p:pic>
      <p:sp>
        <p:nvSpPr>
          <p:cNvPr id="10" name="9 CuadroTexto"/>
          <p:cNvSpPr txBox="1"/>
          <p:nvPr/>
        </p:nvSpPr>
        <p:spPr>
          <a:xfrm>
            <a:off x="6858000" y="2033587"/>
            <a:ext cx="2133600" cy="2462213"/>
          </a:xfrm>
          <a:prstGeom prst="rect">
            <a:avLst/>
          </a:prstGeom>
          <a:noFill/>
        </p:spPr>
        <p:txBody>
          <a:bodyPr wrap="square" rtlCol="0">
            <a:spAutoFit/>
          </a:bodyPr>
          <a:lstStyle/>
          <a:p>
            <a:pPr algn="just"/>
            <a:r>
              <a:rPr lang="es-CO" sz="1400" dirty="0" smtClean="0">
                <a:latin typeface="Century Gothic" pitchFamily="34" charset="0"/>
              </a:rPr>
              <a:t>Es indispensable conocer el tiempo que se demora una pieza de entrepaño repisado tipo D comparado con el tradicional, y el número de empleados que intervienen durante la cadena productiva.</a:t>
            </a:r>
            <a:endParaRPr lang="es-CO" sz="1400" dirty="0">
              <a:latin typeface="Century Gothic" pitchFamily="34" charset="0"/>
            </a:endParaRPr>
          </a:p>
        </p:txBody>
      </p:sp>
      <p:sp>
        <p:nvSpPr>
          <p:cNvPr id="11" name="10 CuadroTexto"/>
          <p:cNvSpPr txBox="1"/>
          <p:nvPr/>
        </p:nvSpPr>
        <p:spPr>
          <a:xfrm>
            <a:off x="4191000" y="4521875"/>
            <a:ext cx="4800600" cy="2031325"/>
          </a:xfrm>
          <a:prstGeom prst="rect">
            <a:avLst/>
          </a:prstGeom>
          <a:noFill/>
        </p:spPr>
        <p:txBody>
          <a:bodyPr wrap="square" rtlCol="0">
            <a:spAutoFit/>
          </a:bodyPr>
          <a:lstStyle/>
          <a:p>
            <a:pPr algn="just"/>
            <a:r>
              <a:rPr lang="es-CO" sz="1400" dirty="0" smtClean="0">
                <a:latin typeface="Century Gothic" pitchFamily="34" charset="0"/>
              </a:rPr>
              <a:t>Nótese el cuello de botella que actualmente existe dentro de nuestra compañía, acabados y preparación de superficies es un tiempo establecido sin discriminar la clase de producto.</a:t>
            </a:r>
          </a:p>
          <a:p>
            <a:pPr algn="just"/>
            <a:endParaRPr lang="es-CO" sz="1400" dirty="0" smtClean="0">
              <a:latin typeface="Century Gothic" pitchFamily="34" charset="0"/>
            </a:endParaRPr>
          </a:p>
          <a:p>
            <a:pPr algn="just"/>
            <a:r>
              <a:rPr lang="es-CO" sz="1400" dirty="0" smtClean="0">
                <a:latin typeface="Century Gothic" pitchFamily="34" charset="0"/>
              </a:rPr>
              <a:t>Aunque con una </a:t>
            </a:r>
            <a:r>
              <a:rPr lang="es-CO" sz="1400" dirty="0" err="1" smtClean="0">
                <a:latin typeface="Century Gothic" pitchFamily="34" charset="0"/>
              </a:rPr>
              <a:t>Rollformer</a:t>
            </a:r>
            <a:r>
              <a:rPr lang="es-CO" sz="1400" dirty="0" smtClean="0">
                <a:latin typeface="Century Gothic" pitchFamily="34" charset="0"/>
              </a:rPr>
              <a:t> machine tengamos altas producciones, estas siempre estarán generando algunos volúmenes de Stock mientras son pasadas a preparación de superficies.</a:t>
            </a:r>
          </a:p>
        </p:txBody>
      </p:sp>
      <p:sp>
        <p:nvSpPr>
          <p:cNvPr id="12" name="11 Marcador de número de diapositiva"/>
          <p:cNvSpPr>
            <a:spLocks noGrp="1"/>
          </p:cNvSpPr>
          <p:nvPr>
            <p:ph type="sldNum" sz="quarter" idx="12"/>
          </p:nvPr>
        </p:nvSpPr>
        <p:spPr/>
        <p:txBody>
          <a:bodyPr/>
          <a:lstStyle/>
          <a:p>
            <a:fld id="{6A805086-C04F-4D1C-8E2A-65BEF81913EF}" type="slidenum">
              <a:rPr lang="en-US" smtClean="0"/>
              <a:pPr/>
              <a:t>32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par>
                          <p:cTn id="11" fill="hold">
                            <p:stCondLst>
                              <p:cond delay="2000"/>
                            </p:stCondLst>
                            <p:childTnLst>
                              <p:par>
                                <p:cTn id="12" presetID="47" presetClass="entr" presetSubtype="0" fill="hold" nodeType="after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1000"/>
                                        <p:tgtEl>
                                          <p:spTgt spid="2052"/>
                                        </p:tgtEl>
                                      </p:cBhvr>
                                    </p:animEffect>
                                    <p:anim calcmode="lin" valueType="num">
                                      <p:cBhvr>
                                        <p:cTn id="15" dur="1000" fill="hold"/>
                                        <p:tgtEl>
                                          <p:spTgt spid="2052"/>
                                        </p:tgtEl>
                                        <p:attrNameLst>
                                          <p:attrName>ppt_x</p:attrName>
                                        </p:attrNameLst>
                                      </p:cBhvr>
                                      <p:tavLst>
                                        <p:tav tm="0">
                                          <p:val>
                                            <p:strVal val="#ppt_x"/>
                                          </p:val>
                                        </p:tav>
                                        <p:tav tm="100000">
                                          <p:val>
                                            <p:strVal val="#ppt_x"/>
                                          </p:val>
                                        </p:tav>
                                      </p:tavLst>
                                    </p:anim>
                                    <p:anim calcmode="lin" valueType="num">
                                      <p:cBhvr>
                                        <p:cTn id="16" dur="1000" fill="hold"/>
                                        <p:tgtEl>
                                          <p:spTgt spid="2052"/>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2053"/>
                                        </p:tgtEl>
                                        <p:attrNameLst>
                                          <p:attrName>style.visibility</p:attrName>
                                        </p:attrNameLst>
                                      </p:cBhvr>
                                      <p:to>
                                        <p:strVal val="visible"/>
                                      </p:to>
                                    </p:set>
                                    <p:animEffect transition="in" filter="fade">
                                      <p:cBhvr>
                                        <p:cTn id="19" dur="1000"/>
                                        <p:tgtEl>
                                          <p:spTgt spid="2053"/>
                                        </p:tgtEl>
                                      </p:cBhvr>
                                    </p:animEffect>
                                    <p:anim calcmode="lin" valueType="num">
                                      <p:cBhvr>
                                        <p:cTn id="20" dur="1000" fill="hold"/>
                                        <p:tgtEl>
                                          <p:spTgt spid="2053"/>
                                        </p:tgtEl>
                                        <p:attrNameLst>
                                          <p:attrName>ppt_x</p:attrName>
                                        </p:attrNameLst>
                                      </p:cBhvr>
                                      <p:tavLst>
                                        <p:tav tm="0">
                                          <p:val>
                                            <p:strVal val="#ppt_x"/>
                                          </p:val>
                                        </p:tav>
                                        <p:tav tm="100000">
                                          <p:val>
                                            <p:strVal val="#ppt_x"/>
                                          </p:val>
                                        </p:tav>
                                      </p:tavLst>
                                    </p:anim>
                                    <p:anim calcmode="lin" valueType="num">
                                      <p:cBhvr>
                                        <p:cTn id="21"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600164"/>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productividad</a:t>
            </a:r>
            <a:r>
              <a:rPr lang="en-US" dirty="0" smtClean="0">
                <a:solidFill>
                  <a:srgbClr val="26207B"/>
                </a:solidFill>
                <a:latin typeface="Century Gothic" pitchFamily="34" charset="0"/>
              </a:rPr>
              <a:t>. </a:t>
            </a:r>
            <a:r>
              <a:rPr lang="en-US" sz="1500" dirty="0" err="1" smtClean="0">
                <a:solidFill>
                  <a:srgbClr val="26207B"/>
                </a:solidFill>
                <a:latin typeface="Century Gothic" pitchFamily="34" charset="0"/>
              </a:rPr>
              <a:t>Proceso</a:t>
            </a:r>
            <a:r>
              <a:rPr lang="en-US" sz="1500" dirty="0" smtClean="0">
                <a:solidFill>
                  <a:srgbClr val="26207B"/>
                </a:solidFill>
                <a:latin typeface="Century Gothic" pitchFamily="34" charset="0"/>
              </a:rPr>
              <a:t> - </a:t>
            </a:r>
            <a:r>
              <a:rPr lang="en-US" sz="1500" dirty="0" err="1" smtClean="0">
                <a:solidFill>
                  <a:srgbClr val="26207B"/>
                </a:solidFill>
                <a:latin typeface="Century Gothic" pitchFamily="34" charset="0"/>
              </a:rPr>
              <a:t>producto</a:t>
            </a:r>
            <a:endParaRPr lang="en-US" sz="1500" dirty="0" smtClean="0">
              <a:solidFill>
                <a:srgbClr val="26207B"/>
              </a:solidFill>
              <a:latin typeface="Century Gothic" pitchFamily="34" charset="0"/>
            </a:endParaRPr>
          </a:p>
        </p:txBody>
      </p:sp>
      <p:pic>
        <p:nvPicPr>
          <p:cNvPr id="5" name="4 Imagen"/>
          <p:cNvPicPr/>
          <p:nvPr/>
        </p:nvPicPr>
        <p:blipFill>
          <a:blip r:embed="rId2"/>
          <a:srcRect/>
          <a:stretch>
            <a:fillRect/>
          </a:stretch>
        </p:blipFill>
        <p:spPr bwMode="auto">
          <a:xfrm>
            <a:off x="228600" y="1295400"/>
            <a:ext cx="3533775" cy="1009650"/>
          </a:xfrm>
          <a:prstGeom prst="rect">
            <a:avLst/>
          </a:prstGeom>
          <a:noFill/>
          <a:ln w="9525">
            <a:noFill/>
            <a:miter lim="800000"/>
            <a:headEnd/>
            <a:tailEnd/>
          </a:ln>
          <a:effectLst/>
        </p:spPr>
      </p:pic>
      <p:pic>
        <p:nvPicPr>
          <p:cNvPr id="6" name="5 Imagen"/>
          <p:cNvPicPr/>
          <p:nvPr/>
        </p:nvPicPr>
        <p:blipFill>
          <a:blip r:embed="rId3"/>
          <a:srcRect/>
          <a:stretch>
            <a:fillRect/>
          </a:stretch>
        </p:blipFill>
        <p:spPr bwMode="auto">
          <a:xfrm>
            <a:off x="228600" y="2438400"/>
            <a:ext cx="4038600" cy="2666999"/>
          </a:xfrm>
          <a:prstGeom prst="rect">
            <a:avLst/>
          </a:prstGeom>
          <a:noFill/>
          <a:ln w="9525">
            <a:noFill/>
            <a:miter lim="800000"/>
            <a:headEnd/>
            <a:tailEnd/>
          </a:ln>
          <a:effectLst/>
        </p:spPr>
      </p:pic>
      <p:pic>
        <p:nvPicPr>
          <p:cNvPr id="7" name="6 Imagen"/>
          <p:cNvPicPr/>
          <p:nvPr/>
        </p:nvPicPr>
        <p:blipFill>
          <a:blip r:embed="rId4"/>
          <a:srcRect/>
          <a:stretch>
            <a:fillRect/>
          </a:stretch>
        </p:blipFill>
        <p:spPr bwMode="auto">
          <a:xfrm>
            <a:off x="4876800" y="2133600"/>
            <a:ext cx="4038600" cy="2286000"/>
          </a:xfrm>
          <a:prstGeom prst="rect">
            <a:avLst/>
          </a:prstGeom>
          <a:noFill/>
          <a:ln w="9525">
            <a:noFill/>
            <a:miter lim="800000"/>
            <a:headEnd/>
            <a:tailEnd/>
          </a:ln>
          <a:effectLst/>
        </p:spPr>
      </p:pic>
      <p:pic>
        <p:nvPicPr>
          <p:cNvPr id="8" name="7 Imagen"/>
          <p:cNvPicPr/>
          <p:nvPr/>
        </p:nvPicPr>
        <p:blipFill>
          <a:blip r:embed="rId5"/>
          <a:srcRect/>
          <a:stretch>
            <a:fillRect/>
          </a:stretch>
        </p:blipFill>
        <p:spPr bwMode="auto">
          <a:xfrm>
            <a:off x="4876800" y="4495800"/>
            <a:ext cx="4038600" cy="1904999"/>
          </a:xfrm>
          <a:prstGeom prst="rect">
            <a:avLst/>
          </a:prstGeom>
          <a:noFill/>
          <a:ln w="9525">
            <a:noFill/>
            <a:miter lim="800000"/>
            <a:headEnd/>
            <a:tailEnd/>
          </a:ln>
          <a:effectLst/>
        </p:spPr>
      </p:pic>
      <p:sp>
        <p:nvSpPr>
          <p:cNvPr id="9" name="8 Rectángulo"/>
          <p:cNvSpPr/>
          <p:nvPr/>
        </p:nvSpPr>
        <p:spPr>
          <a:xfrm>
            <a:off x="3886200" y="1394936"/>
            <a:ext cx="5105400" cy="738664"/>
          </a:xfrm>
          <a:prstGeom prst="rect">
            <a:avLst/>
          </a:prstGeom>
        </p:spPr>
        <p:txBody>
          <a:bodyPr wrap="square">
            <a:spAutoFit/>
          </a:bodyPr>
          <a:lstStyle/>
          <a:p>
            <a:pPr algn="just"/>
            <a:r>
              <a:rPr lang="es-CO" sz="1400" b="1" dirty="0" smtClean="0">
                <a:latin typeface="Century Gothic" pitchFamily="34" charset="0"/>
              </a:rPr>
              <a:t>E</a:t>
            </a:r>
            <a:r>
              <a:rPr lang="es-CO" sz="1400" dirty="0" smtClean="0">
                <a:latin typeface="Century Gothic" pitchFamily="34" charset="0"/>
              </a:rPr>
              <a:t>l tiempo de elaboración de cada uno de los elementos relacionados en este estudio, no tiene gran diferencia, es sólo del 3%. </a:t>
            </a:r>
            <a:endParaRPr lang="es-CO" sz="1400" dirty="0">
              <a:latin typeface="Century Gothic" pitchFamily="34" charset="0"/>
            </a:endParaRPr>
          </a:p>
        </p:txBody>
      </p:sp>
      <p:sp>
        <p:nvSpPr>
          <p:cNvPr id="50177" name="Rectangle 1"/>
          <p:cNvSpPr>
            <a:spLocks noChangeArrowheads="1"/>
          </p:cNvSpPr>
          <p:nvPr/>
        </p:nvSpPr>
        <p:spPr bwMode="auto">
          <a:xfrm>
            <a:off x="152400" y="5105400"/>
            <a:ext cx="4572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695325" algn="l"/>
              </a:tabLst>
            </a:pPr>
            <a:r>
              <a:rPr lang="es-ES" sz="1200" b="1" dirty="0" smtClean="0">
                <a:latin typeface="Century Gothic" pitchFamily="34" charset="0"/>
                <a:ea typeface="Times New Roman" pitchFamily="18" charset="0"/>
                <a:cs typeface="Arial" pitchFamily="34" charset="0"/>
              </a:rPr>
              <a:t>E</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 salario promedio hora en procesos como el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punzonado</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y el plegado o rolado, corresponde a cifras del salario promedio del colaborador calificado, por lo tanto el proceso es más costoso. La capacidad instalada al 88%, es de 422.4 unidades en un turno de 7.04 horas.</a:t>
            </a:r>
            <a:endParaRPr kumimoji="0" lang="es-ES"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33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p:nvPr/>
        </p:nvPicPr>
        <p:blipFill>
          <a:blip r:embed="rId3"/>
          <a:srcRect/>
          <a:stretch>
            <a:fillRect/>
          </a:stretch>
        </p:blipFill>
        <p:spPr bwMode="auto">
          <a:xfrm>
            <a:off x="304800" y="1600200"/>
            <a:ext cx="4572000" cy="1047750"/>
          </a:xfrm>
          <a:prstGeom prst="rect">
            <a:avLst/>
          </a:prstGeom>
          <a:noFill/>
          <a:ln w="9525">
            <a:noFill/>
            <a:miter lim="800000"/>
            <a:headEnd/>
            <a:tailEnd/>
          </a:ln>
          <a:effectLst/>
        </p:spPr>
      </p:pic>
      <p:sp>
        <p:nvSpPr>
          <p:cNvPr id="3" name="2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4" name="3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85800"/>
            <a:ext cx="3810000" cy="600164"/>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productividad</a:t>
            </a:r>
            <a:r>
              <a:rPr lang="en-US" dirty="0" smtClean="0">
                <a:solidFill>
                  <a:srgbClr val="26207B"/>
                </a:solidFill>
                <a:latin typeface="Century Gothic" pitchFamily="34" charset="0"/>
              </a:rPr>
              <a:t>. </a:t>
            </a:r>
            <a:r>
              <a:rPr lang="en-US" sz="1500" dirty="0" err="1" smtClean="0">
                <a:solidFill>
                  <a:srgbClr val="26207B"/>
                </a:solidFill>
                <a:latin typeface="Century Gothic" pitchFamily="34" charset="0"/>
              </a:rPr>
              <a:t>Proceso</a:t>
            </a:r>
            <a:r>
              <a:rPr lang="en-US" sz="1500" dirty="0" smtClean="0">
                <a:solidFill>
                  <a:srgbClr val="26207B"/>
                </a:solidFill>
                <a:latin typeface="Century Gothic" pitchFamily="34" charset="0"/>
              </a:rPr>
              <a:t> - </a:t>
            </a:r>
            <a:r>
              <a:rPr lang="en-US" sz="1500" dirty="0" err="1" smtClean="0">
                <a:solidFill>
                  <a:srgbClr val="26207B"/>
                </a:solidFill>
                <a:latin typeface="Century Gothic" pitchFamily="34" charset="0"/>
              </a:rPr>
              <a:t>producto</a:t>
            </a:r>
            <a:endParaRPr lang="en-US" sz="1500" dirty="0" smtClean="0">
              <a:solidFill>
                <a:srgbClr val="26207B"/>
              </a:solidFill>
              <a:latin typeface="Century Gothic" pitchFamily="34" charset="0"/>
            </a:endParaRPr>
          </a:p>
        </p:txBody>
      </p:sp>
      <p:graphicFrame>
        <p:nvGraphicFramePr>
          <p:cNvPr id="3074" name="Object 2"/>
          <p:cNvGraphicFramePr>
            <a:graphicFrameLocks noChangeAspect="1"/>
          </p:cNvGraphicFramePr>
          <p:nvPr/>
        </p:nvGraphicFramePr>
        <p:xfrm>
          <a:off x="304800" y="2895600"/>
          <a:ext cx="5067300" cy="1235075"/>
        </p:xfrm>
        <a:graphic>
          <a:graphicData uri="http://schemas.openxmlformats.org/presentationml/2006/ole">
            <p:oleObj spid="_x0000_s3074" name="Worksheet" r:id="rId4" imgW="5591057" imgH="1362143" progId="Excel.Sheet.8">
              <p:embed/>
            </p:oleObj>
          </a:graphicData>
        </a:graphic>
      </p:graphicFrame>
      <p:sp>
        <p:nvSpPr>
          <p:cNvPr id="7" name="6 Rectángulo"/>
          <p:cNvSpPr/>
          <p:nvPr/>
        </p:nvSpPr>
        <p:spPr>
          <a:xfrm>
            <a:off x="4953000" y="1524000"/>
            <a:ext cx="4038600" cy="738664"/>
          </a:xfrm>
          <a:prstGeom prst="rect">
            <a:avLst/>
          </a:prstGeom>
        </p:spPr>
        <p:txBody>
          <a:bodyPr wrap="square">
            <a:spAutoFit/>
          </a:bodyPr>
          <a:lstStyle/>
          <a:p>
            <a:pPr algn="just"/>
            <a:r>
              <a:rPr lang="es-CO" sz="1400" b="1" dirty="0" smtClean="0">
                <a:latin typeface="Century Gothic" pitchFamily="34" charset="0"/>
              </a:rPr>
              <a:t>E</a:t>
            </a:r>
            <a:r>
              <a:rPr lang="es-CO" sz="1400" dirty="0" smtClean="0">
                <a:latin typeface="Century Gothic" pitchFamily="34" charset="0"/>
              </a:rPr>
              <a:t>n un turno, la máquina puede producir un total de 5069 bandejas para entrepaño, a un costo por unidad de 55 centavos.</a:t>
            </a:r>
            <a:endParaRPr lang="es-CO" sz="1400" dirty="0">
              <a:latin typeface="Century Gothic" pitchFamily="34" charset="0"/>
            </a:endParaRPr>
          </a:p>
        </p:txBody>
      </p:sp>
      <p:sp>
        <p:nvSpPr>
          <p:cNvPr id="8" name="7 Rectángulo"/>
          <p:cNvSpPr/>
          <p:nvPr/>
        </p:nvSpPr>
        <p:spPr>
          <a:xfrm>
            <a:off x="228600" y="4214336"/>
            <a:ext cx="7543800" cy="1815882"/>
          </a:xfrm>
          <a:prstGeom prst="rect">
            <a:avLst/>
          </a:prstGeom>
        </p:spPr>
        <p:txBody>
          <a:bodyPr wrap="square">
            <a:spAutoFit/>
          </a:bodyPr>
          <a:lstStyle/>
          <a:p>
            <a:pPr algn="just"/>
            <a:r>
              <a:rPr lang="es-CO" sz="1400" b="1" dirty="0" smtClean="0">
                <a:latin typeface="Century Gothic" pitchFamily="34" charset="0"/>
              </a:rPr>
              <a:t>S</a:t>
            </a:r>
            <a:r>
              <a:rPr lang="es-CO" sz="1400" dirty="0" smtClean="0">
                <a:latin typeface="Century Gothic" pitchFamily="34" charset="0"/>
              </a:rPr>
              <a:t>i tomamos un caso supuesto para producir 1000 unidades de entrepaños de altura para modulo tipo D, cantidad promedio para el montaje de un supermercado como Almacenes Éxito, solo la parte de Mercado, tenemos un costo de producción de $6’281.000 solo procesos </a:t>
            </a:r>
            <a:r>
              <a:rPr lang="es-CO" sz="1400" dirty="0" err="1" smtClean="0">
                <a:latin typeface="Century Gothic" pitchFamily="34" charset="0"/>
              </a:rPr>
              <a:t>Algamar</a:t>
            </a:r>
            <a:r>
              <a:rPr lang="es-CO" sz="1400" dirty="0" smtClean="0">
                <a:latin typeface="Century Gothic" pitchFamily="34" charset="0"/>
              </a:rPr>
              <a:t> (Sin contar materia prima).</a:t>
            </a:r>
          </a:p>
          <a:p>
            <a:pPr algn="just"/>
            <a:endParaRPr lang="es-CO" sz="1400" b="1" dirty="0" smtClean="0">
              <a:latin typeface="Century Gothic" pitchFamily="34" charset="0"/>
            </a:endParaRPr>
          </a:p>
          <a:p>
            <a:pPr algn="just"/>
            <a:r>
              <a:rPr lang="es-CO" sz="1400" b="1" dirty="0" smtClean="0">
                <a:latin typeface="Century Gothic" pitchFamily="34" charset="0"/>
              </a:rPr>
              <a:t>N</a:t>
            </a:r>
            <a:r>
              <a:rPr lang="es-CO" sz="1400" dirty="0" smtClean="0">
                <a:latin typeface="Century Gothic" pitchFamily="34" charset="0"/>
              </a:rPr>
              <a:t>ótese que el porcentaje de ahorro entre los dos casos de estudio, entrepaño ALGAMAR S.A. y nuevo diseño, es del 14%, equivalente en este supuesto a $1´022.000 pesos</a:t>
            </a:r>
            <a:endParaRPr lang="es-CO" sz="1400" dirty="0">
              <a:latin typeface="Century Gothic"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34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ChangeArrowheads="1"/>
          </p:cNvSpPr>
          <p:nvPr/>
        </p:nvSpPr>
        <p:spPr bwMode="auto">
          <a:xfrm>
            <a:off x="228600" y="1295400"/>
            <a:ext cx="8686800" cy="3462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K 107 AISI D6</a:t>
            </a: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endPar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Tipo de aleación: C 2,10 Cr 11,5 W 0,70</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Cualidades: Acero </a:t>
            </a:r>
            <a:r>
              <a:rPr kumimoji="0" lang="es-CO" sz="14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ledeburítico</a:t>
            </a: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al 12% de cromo, de mínima variabilidad de medidas y gran resistencia al desgaste. De aplicación en primer lugar para punzones de gran rendimiento, cizallas con capacidad de corte de hasta 4mm, de espesor, para herramientas de embutición profunda. Cojinetes,  rodillos de roscas por laminación.</a:t>
            </a: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Dureza HB Max (recosido): 250</a:t>
            </a: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TRATAMIENTO TÉRMICO</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Recocer: 800 – 850 °C</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Templar: 950 – 980	O, S AB, S </a:t>
            </a: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endParaRPr kumimoji="0" lang="es-CO"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2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4" name="3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85801"/>
            <a:ext cx="4038600" cy="553998"/>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selección</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materiales</a:t>
            </a:r>
            <a:r>
              <a:rPr lang="en-US" dirty="0" smtClean="0">
                <a:solidFill>
                  <a:srgbClr val="26207B"/>
                </a:solidFill>
                <a:latin typeface="Century Gothic" pitchFamily="34" charset="0"/>
              </a:rPr>
              <a:t> </a:t>
            </a:r>
            <a:r>
              <a:rPr lang="en-US" sz="1200" dirty="0" err="1" smtClean="0">
                <a:solidFill>
                  <a:srgbClr val="26207B"/>
                </a:solidFill>
                <a:latin typeface="Century Gothic" pitchFamily="34" charset="0"/>
              </a:rPr>
              <a:t>Rodillos</a:t>
            </a:r>
            <a:r>
              <a:rPr lang="en-US" sz="1200" dirty="0" smtClean="0">
                <a:solidFill>
                  <a:srgbClr val="26207B"/>
                </a:solidFill>
                <a:latin typeface="Century Gothic" pitchFamily="34" charset="0"/>
              </a:rPr>
              <a:t> de </a:t>
            </a:r>
            <a:r>
              <a:rPr lang="en-US" sz="1200" dirty="0" err="1" smtClean="0">
                <a:solidFill>
                  <a:srgbClr val="26207B"/>
                </a:solidFill>
                <a:latin typeface="Century Gothic" pitchFamily="34" charset="0"/>
              </a:rPr>
              <a:t>arrastre</a:t>
            </a:r>
            <a:endParaRPr lang="en-US" sz="1200" dirty="0" smtClean="0">
              <a:solidFill>
                <a:srgbClr val="26207B"/>
              </a:solidFill>
              <a:latin typeface="Century Gothic" pitchFamily="34" charset="0"/>
            </a:endParaRPr>
          </a:p>
        </p:txBody>
      </p:sp>
      <p:graphicFrame>
        <p:nvGraphicFramePr>
          <p:cNvPr id="6" name="5 Tabla"/>
          <p:cNvGraphicFramePr>
            <a:graphicFrameLocks noGrp="1"/>
          </p:cNvGraphicFramePr>
          <p:nvPr/>
        </p:nvGraphicFramePr>
        <p:xfrm>
          <a:off x="3276600" y="4114800"/>
          <a:ext cx="5410198" cy="1304925"/>
        </p:xfrm>
        <a:graphic>
          <a:graphicData uri="http://schemas.openxmlformats.org/drawingml/2006/table">
            <a:tbl>
              <a:tblPr>
                <a:tableStyleId>{3C2FFA5D-87B4-456A-9821-1D502468CF0F}</a:tableStyleId>
              </a:tblPr>
              <a:tblGrid>
                <a:gridCol w="660548"/>
                <a:gridCol w="463956"/>
                <a:gridCol w="464612"/>
                <a:gridCol w="464612"/>
                <a:gridCol w="602880"/>
                <a:gridCol w="602880"/>
                <a:gridCol w="563562"/>
                <a:gridCol w="460024"/>
                <a:gridCol w="563562"/>
                <a:gridCol w="563562"/>
              </a:tblGrid>
              <a:tr h="217847">
                <a:tc>
                  <a:txBody>
                    <a:bodyPr/>
                    <a:lstStyle/>
                    <a:p>
                      <a:pPr>
                        <a:lnSpc>
                          <a:spcPct val="150000"/>
                        </a:lnSpc>
                        <a:spcAft>
                          <a:spcPts val="0"/>
                        </a:spcAft>
                        <a:tabLst>
                          <a:tab pos="450215" algn="l"/>
                        </a:tabLst>
                      </a:pPr>
                      <a:r>
                        <a:rPr lang="es-CO" sz="800" dirty="0"/>
                        <a:t>Dureza </a:t>
                      </a:r>
                      <a:endParaRPr lang="es-CO" sz="1200" dirty="0">
                        <a:latin typeface="Times New Roman"/>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gridSpan="4">
                  <a:txBody>
                    <a:bodyPr/>
                    <a:lstStyle/>
                    <a:p>
                      <a:pPr>
                        <a:lnSpc>
                          <a:spcPct val="150000"/>
                        </a:lnSpc>
                        <a:spcAft>
                          <a:spcPts val="0"/>
                        </a:spcAft>
                        <a:tabLst>
                          <a:tab pos="450215" algn="l"/>
                        </a:tabLst>
                      </a:pPr>
                      <a:r>
                        <a:rPr lang="es-CO" sz="800" dirty="0"/>
                        <a:t>Dureza HRC PROMEDIO DESPÚES</a:t>
                      </a:r>
                      <a:endParaRPr lang="es-CO" sz="1200" dirty="0">
                        <a:latin typeface="Times New Roman"/>
                        <a:ea typeface="Times New Roman"/>
                        <a:cs typeface="Times New Roman"/>
                      </a:endParaRPr>
                    </a:p>
                  </a:txBody>
                  <a:tcPr marL="9525" marR="9525" marT="9525" marB="0" anchor="b"/>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r>
              <a:tr h="217847">
                <a:tc>
                  <a:txBody>
                    <a:bodyPr/>
                    <a:lstStyle/>
                    <a:p>
                      <a:pPr>
                        <a:lnSpc>
                          <a:spcPct val="150000"/>
                        </a:lnSpc>
                        <a:spcAft>
                          <a:spcPts val="0"/>
                        </a:spcAft>
                        <a:tabLst>
                          <a:tab pos="450215" algn="l"/>
                        </a:tabLst>
                      </a:pPr>
                      <a:r>
                        <a:rPr lang="es-CO" sz="800"/>
                        <a:t>alcanzable</a:t>
                      </a:r>
                      <a:endParaRPr lang="es-CO" sz="1200">
                        <a:latin typeface="Times New Roman"/>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gridSpan="3">
                  <a:txBody>
                    <a:bodyPr/>
                    <a:lstStyle/>
                    <a:p>
                      <a:pPr>
                        <a:lnSpc>
                          <a:spcPct val="150000"/>
                        </a:lnSpc>
                        <a:spcAft>
                          <a:spcPts val="0"/>
                        </a:spcAft>
                        <a:tabLst>
                          <a:tab pos="450215" algn="l"/>
                        </a:tabLst>
                      </a:pPr>
                      <a:r>
                        <a:rPr lang="es-CO" sz="800" dirty="0"/>
                        <a:t>          DEL REVENIDO A …. °C</a:t>
                      </a:r>
                      <a:endParaRPr lang="es-CO" sz="1200" dirty="0">
                        <a:latin typeface="Times New Roman"/>
                        <a:ea typeface="Times New Roman"/>
                        <a:cs typeface="Times New Roman"/>
                      </a:endParaRPr>
                    </a:p>
                  </a:txBody>
                  <a:tcPr marL="9525" marR="9525" marT="9525" marB="0" anchor="b"/>
                </a:tc>
                <a:tc hMerge="1">
                  <a:txBody>
                    <a:bodyPr/>
                    <a:lstStyle/>
                    <a:p>
                      <a:endParaRPr lang="es-CO"/>
                    </a:p>
                  </a:txBody>
                  <a:tcPr/>
                </a:tc>
                <a:tc hMerge="1">
                  <a:txBody>
                    <a:bodyPr/>
                    <a:lstStyle/>
                    <a:p>
                      <a:endParaRPr lang="es-CO"/>
                    </a:p>
                  </a:txBody>
                  <a:tcPr/>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pPr>
                        <a:lnSpc>
                          <a:spcPct val="150000"/>
                        </a:lnSpc>
                        <a:spcAft>
                          <a:spcPts val="0"/>
                        </a:spcAft>
                        <a:tabLst>
                          <a:tab pos="450215" algn="l"/>
                        </a:tabLst>
                      </a:pPr>
                      <a:r>
                        <a:rPr lang="es-CO" sz="800" dirty="0"/>
                        <a:t> </a:t>
                      </a:r>
                      <a:endParaRPr lang="es-CO" sz="1200" dirty="0">
                        <a:latin typeface="Times New Roman"/>
                        <a:ea typeface="Times New Roman"/>
                        <a:cs typeface="Times New Roman"/>
                      </a:endParaRPr>
                    </a:p>
                  </a:txBody>
                  <a:tcPr marL="9525" marR="9525" marT="9525" marB="0" anchor="b"/>
                </a:tc>
              </a:tr>
              <a:tr h="217847">
                <a:tc>
                  <a:txBody>
                    <a:bodyPr/>
                    <a:lstStyle/>
                    <a:p>
                      <a:pPr>
                        <a:lnSpc>
                          <a:spcPct val="150000"/>
                        </a:lnSpc>
                        <a:spcAft>
                          <a:spcPts val="0"/>
                        </a:spcAft>
                        <a:tabLst>
                          <a:tab pos="450215" algn="l"/>
                        </a:tabLst>
                      </a:pPr>
                      <a:r>
                        <a:rPr lang="es-CO" sz="800"/>
                        <a:t>HRC</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100</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200</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300</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400</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500</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550</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600</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650</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700</a:t>
                      </a:r>
                      <a:endParaRPr lang="es-CO" sz="1200">
                        <a:latin typeface="Times New Roman"/>
                        <a:ea typeface="Times New Roman"/>
                        <a:cs typeface="Times New Roman"/>
                      </a:endParaRPr>
                    </a:p>
                  </a:txBody>
                  <a:tcPr marL="9525" marR="9525" marT="9525" marB="0" anchor="b"/>
                </a:tc>
              </a:tr>
              <a:tr h="217847">
                <a:tc>
                  <a:txBody>
                    <a:bodyPr/>
                    <a:lstStyle/>
                    <a:p>
                      <a:pP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gn="ctr"/>
                      <a:endParaRPr lang="es-CO" sz="110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endParaRPr lang="es-CO" sz="1100" dirty="0">
                        <a:latin typeface="Calibri"/>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 </a:t>
                      </a:r>
                      <a:endParaRPr lang="es-CO" sz="1200" dirty="0">
                        <a:latin typeface="Times New Roman"/>
                        <a:ea typeface="Times New Roman"/>
                        <a:cs typeface="Times New Roman"/>
                      </a:endParaRPr>
                    </a:p>
                  </a:txBody>
                  <a:tcPr marL="9525" marR="9525" marT="9525" marB="0" anchor="b"/>
                </a:tc>
              </a:tr>
              <a:tr h="217847">
                <a:tc>
                  <a:txBody>
                    <a:bodyPr/>
                    <a:lstStyle/>
                    <a:p>
                      <a:pPr>
                        <a:lnSpc>
                          <a:spcPct val="150000"/>
                        </a:lnSpc>
                        <a:spcAft>
                          <a:spcPts val="0"/>
                        </a:spcAft>
                        <a:tabLst>
                          <a:tab pos="450215" algn="l"/>
                        </a:tabLst>
                      </a:pPr>
                      <a:r>
                        <a:rPr lang="es-CO" sz="800" dirty="0"/>
                        <a:t>65 - 66 </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65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63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61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60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 </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 </a:t>
                      </a:r>
                      <a:endParaRPr lang="es-CO" sz="1200" dirty="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a:t>. </a:t>
                      </a:r>
                      <a:endParaRPr lang="es-CO" sz="1200">
                        <a:latin typeface="Times New Roman"/>
                        <a:ea typeface="Times New Roman"/>
                        <a:cs typeface="Times New Roman"/>
                      </a:endParaRPr>
                    </a:p>
                  </a:txBody>
                  <a:tcPr marL="9525" marR="9525" marT="9525" marB="0" anchor="b"/>
                </a:tc>
                <a:tc>
                  <a:txBody>
                    <a:bodyPr/>
                    <a:lstStyle/>
                    <a:p>
                      <a:pPr algn="ctr">
                        <a:lnSpc>
                          <a:spcPct val="150000"/>
                        </a:lnSpc>
                        <a:spcAft>
                          <a:spcPts val="0"/>
                        </a:spcAft>
                        <a:tabLst>
                          <a:tab pos="450215" algn="l"/>
                        </a:tabLst>
                      </a:pPr>
                      <a:r>
                        <a:rPr lang="es-CO" sz="800" dirty="0"/>
                        <a:t>.</a:t>
                      </a:r>
                      <a:endParaRPr lang="es-CO" sz="1200" dirty="0">
                        <a:latin typeface="Times New Roman"/>
                        <a:ea typeface="Times New Roman"/>
                        <a:cs typeface="Times New Roman"/>
                      </a:endParaRPr>
                    </a:p>
                  </a:txBody>
                  <a:tcPr marL="9525" marR="9525" marT="9525" marB="0" anchor="b"/>
                </a:tc>
              </a:tr>
              <a:tr h="215690">
                <a:tc>
                  <a:txBody>
                    <a:bodyPr/>
                    <a:lstStyle/>
                    <a:p>
                      <a:endParaRPr lang="es-CO" sz="110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dirty="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dirty="0">
                        <a:latin typeface="Calibri"/>
                        <a:ea typeface="Times New Roman"/>
                        <a:cs typeface="Times New Roman"/>
                      </a:endParaRPr>
                    </a:p>
                  </a:txBody>
                  <a:tcPr marL="9525" marR="9525" marT="9525" marB="0" anchor="b"/>
                </a:tc>
                <a:tc>
                  <a:txBody>
                    <a:bodyPr/>
                    <a:lstStyle/>
                    <a:p>
                      <a:endParaRPr lang="es-CO" sz="1100">
                        <a:latin typeface="Calibri"/>
                        <a:ea typeface="Times New Roman"/>
                        <a:cs typeface="Times New Roman"/>
                      </a:endParaRPr>
                    </a:p>
                  </a:txBody>
                  <a:tcPr marL="9525" marR="9525" marT="9525" marB="0" anchor="b"/>
                </a:tc>
                <a:tc>
                  <a:txBody>
                    <a:bodyPr/>
                    <a:lstStyle/>
                    <a:p>
                      <a:endParaRPr lang="es-CO" sz="1100" dirty="0">
                        <a:latin typeface="Calibri"/>
                        <a:ea typeface="Times New Roman"/>
                        <a:cs typeface="Times New Roman"/>
                      </a:endParaRPr>
                    </a:p>
                  </a:txBody>
                  <a:tcPr marL="9525" marR="9525" marT="9525" marB="0" anchor="b"/>
                </a:tc>
                <a:tc>
                  <a:txBody>
                    <a:bodyPr/>
                    <a:lstStyle/>
                    <a:p>
                      <a:endParaRPr lang="es-CO" sz="1100" dirty="0">
                        <a:latin typeface="Calibri"/>
                        <a:ea typeface="Times New Roman"/>
                        <a:cs typeface="Times New Roman"/>
                      </a:endParaRPr>
                    </a:p>
                  </a:txBody>
                  <a:tcPr marL="9525" marR="9525" marT="9525" marB="0" anchor="b"/>
                </a:tc>
              </a:tr>
            </a:tbl>
          </a:graphicData>
        </a:graphic>
      </p:graphicFrame>
      <p:graphicFrame>
        <p:nvGraphicFramePr>
          <p:cNvPr id="4100" name="Object 4"/>
          <p:cNvGraphicFramePr>
            <a:graphicFrameLocks noChangeAspect="1"/>
          </p:cNvGraphicFramePr>
          <p:nvPr/>
        </p:nvGraphicFramePr>
        <p:xfrm>
          <a:off x="1600200" y="1295400"/>
          <a:ext cx="801687" cy="792162"/>
        </p:xfrm>
        <a:graphic>
          <a:graphicData uri="http://schemas.openxmlformats.org/presentationml/2006/ole">
            <p:oleObj spid="_x0000_s4100" r:id="rId3" imgW="1495634" imgH="1476190" progId="">
              <p:embed/>
            </p:oleObj>
          </a:graphicData>
        </a:graphic>
      </p:graphicFrame>
      <p:sp>
        <p:nvSpPr>
          <p:cNvPr id="8" name="7 CuadroTexto"/>
          <p:cNvSpPr txBox="1"/>
          <p:nvPr/>
        </p:nvSpPr>
        <p:spPr>
          <a:xfrm>
            <a:off x="3810000" y="3784684"/>
            <a:ext cx="4419600" cy="253916"/>
          </a:xfrm>
          <a:prstGeom prst="rect">
            <a:avLst/>
          </a:prstGeom>
          <a:noFill/>
        </p:spPr>
        <p:txBody>
          <a:bodyPr wrap="square" rtlCol="0">
            <a:spAutoFit/>
          </a:bodyPr>
          <a:lstStyle/>
          <a:p>
            <a:r>
              <a:rPr lang="es-CO" sz="1050" b="1" dirty="0" smtClean="0">
                <a:latin typeface="Arial" pitchFamily="34" charset="0"/>
                <a:ea typeface="Times New Roman" pitchFamily="18" charset="0"/>
                <a:cs typeface="Arial" pitchFamily="34" charset="0"/>
              </a:rPr>
              <a:t> Tabla 22. Dureza promedio después del revenido para AISI D6.</a:t>
            </a:r>
            <a:endParaRPr lang="es-CO" sz="1050" dirty="0"/>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35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fade">
                                      <p:cBhvr>
                                        <p:cTn id="7" dur="2000"/>
                                        <p:tgtEl>
                                          <p:spTgt spid="410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4114800" cy="553998"/>
          </a:xfrm>
          <a:prstGeom prst="rect">
            <a:avLst/>
          </a:prstGeom>
          <a:noFill/>
        </p:spPr>
        <p:txBody>
          <a:bodyPr wrap="square" rtlCol="0">
            <a:spAutoFit/>
          </a:bodyPr>
          <a:lstStyle/>
          <a:p>
            <a:r>
              <a:rPr lang="en-US" dirty="0" err="1" smtClean="0">
                <a:solidFill>
                  <a:srgbClr val="26207B"/>
                </a:solidFill>
                <a:latin typeface="Century Gothic" pitchFamily="34" charset="0"/>
              </a:rPr>
              <a:t>Análisis</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selección</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materiales</a:t>
            </a:r>
            <a:r>
              <a:rPr lang="en-US" dirty="0" smtClean="0">
                <a:solidFill>
                  <a:srgbClr val="26207B"/>
                </a:solidFill>
                <a:latin typeface="Century Gothic" pitchFamily="34" charset="0"/>
              </a:rPr>
              <a:t> </a:t>
            </a:r>
            <a:r>
              <a:rPr lang="en-US" sz="1200" dirty="0" err="1" smtClean="0">
                <a:solidFill>
                  <a:srgbClr val="26207B"/>
                </a:solidFill>
                <a:latin typeface="Century Gothic" pitchFamily="34" charset="0"/>
              </a:rPr>
              <a:t>Rodillos</a:t>
            </a:r>
            <a:r>
              <a:rPr lang="en-US" sz="1200" dirty="0" smtClean="0">
                <a:solidFill>
                  <a:srgbClr val="26207B"/>
                </a:solidFill>
                <a:latin typeface="Century Gothic" pitchFamily="34" charset="0"/>
              </a:rPr>
              <a:t> de </a:t>
            </a:r>
            <a:r>
              <a:rPr lang="en-US" sz="1200" dirty="0" err="1" smtClean="0">
                <a:solidFill>
                  <a:srgbClr val="26207B"/>
                </a:solidFill>
                <a:latin typeface="Century Gothic" pitchFamily="34" charset="0"/>
              </a:rPr>
              <a:t>arrastre</a:t>
            </a:r>
            <a:endParaRPr lang="en-US" sz="1200" dirty="0" smtClean="0">
              <a:solidFill>
                <a:srgbClr val="26207B"/>
              </a:solidFill>
              <a:latin typeface="Century Gothic" pitchFamily="34" charset="0"/>
            </a:endParaRPr>
          </a:p>
        </p:txBody>
      </p:sp>
      <p:sp>
        <p:nvSpPr>
          <p:cNvPr id="53250" name="Rectangle 2"/>
          <p:cNvSpPr>
            <a:spLocks noChangeArrowheads="1"/>
          </p:cNvSpPr>
          <p:nvPr/>
        </p:nvSpPr>
        <p:spPr bwMode="auto">
          <a:xfrm>
            <a:off x="304800" y="1295400"/>
            <a:ext cx="86106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0850" algn="l"/>
              </a:tabLst>
            </a:pPr>
            <a:r>
              <a:rPr kumimoji="0" lang="es-CO"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Costo de los Aceros grado herramienta.</a:t>
            </a:r>
          </a:p>
          <a:p>
            <a:pPr marL="0" marR="0" lvl="0" indent="0" algn="l" defTabSz="914400" rtl="0" eaLnBrk="1" fontAlgn="base" latinLnBrk="0" hangingPunct="1">
              <a:lnSpc>
                <a:spcPct val="100000"/>
              </a:lnSpc>
              <a:spcBef>
                <a:spcPct val="0"/>
              </a:spcBef>
              <a:spcAft>
                <a:spcPct val="0"/>
              </a:spcAft>
              <a:buClrTx/>
              <a:buSzTx/>
              <a:buFontTx/>
              <a:buNone/>
              <a:tabLst>
                <a:tab pos="450850" algn="l"/>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r>
              <a:rPr kumimoji="0" lang="es-ES"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Cotización </a:t>
            </a: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elaborada a la compañía distribuidora. Aceros Industriales S.A. Medellín.</a:t>
            </a: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r>
              <a:rPr kumimoji="0" lang="es-CO"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Tabla 23. Costo de los aceros analizados.</a:t>
            </a: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endParaRPr kumimoji="0" lang="es-CO"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endParaRPr lang="es-CO" sz="1600" b="1" dirty="0" smtClean="0">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lvl="0" algn="just" fontAlgn="base">
              <a:spcBef>
                <a:spcPct val="0"/>
              </a:spcBef>
              <a:spcAft>
                <a:spcPct val="0"/>
              </a:spcAft>
              <a:tabLst>
                <a:tab pos="450850" algn="l"/>
              </a:tabLst>
            </a:pPr>
            <a:endParaRPr lang="es-CO" sz="1600" dirty="0" smtClean="0">
              <a:latin typeface="Century Gothic" pitchFamily="34" charset="0"/>
              <a:ea typeface="Times New Roman" pitchFamily="18" charset="0"/>
              <a:cs typeface="Arial" pitchFamily="34" charset="0"/>
            </a:endParaRPr>
          </a:p>
          <a:p>
            <a:pPr lvl="0" algn="just" fontAlgn="base">
              <a:spcBef>
                <a:spcPct val="0"/>
              </a:spcBef>
              <a:spcAft>
                <a:spcPct val="0"/>
              </a:spcAft>
              <a:tabLst>
                <a:tab pos="450850" algn="l"/>
              </a:tabLst>
            </a:pPr>
            <a:endParaRPr lang="es-CO" sz="1600" dirty="0" smtClean="0">
              <a:latin typeface="Century Gothic" pitchFamily="34" charset="0"/>
              <a:ea typeface="Times New Roman" pitchFamily="18" charset="0"/>
              <a:cs typeface="Arial" pitchFamily="34" charset="0"/>
            </a:endParaRPr>
          </a:p>
          <a:p>
            <a:pPr lvl="0" algn="just" fontAlgn="base">
              <a:spcBef>
                <a:spcPct val="0"/>
              </a:spcBef>
              <a:spcAft>
                <a:spcPct val="0"/>
              </a:spcAft>
              <a:tabLst>
                <a:tab pos="450850" algn="l"/>
              </a:tabLst>
            </a:pPr>
            <a:r>
              <a:rPr lang="es-CO" sz="1600" dirty="0" smtClean="0">
                <a:latin typeface="Century Gothic" pitchFamily="34" charset="0"/>
                <a:ea typeface="Times New Roman" pitchFamily="18" charset="0"/>
                <a:cs typeface="Arial" pitchFamily="34" charset="0"/>
              </a:rPr>
              <a:t>Precios más el 16 % IVA</a:t>
            </a:r>
            <a:endParaRPr lang="es-CO" sz="1600" dirty="0" smtClean="0">
              <a:latin typeface="Century Gothic" pitchFamily="34" charset="0"/>
              <a:cs typeface="Arial" pitchFamily="34" charset="0"/>
            </a:endParaRPr>
          </a:p>
          <a:p>
            <a:pPr lvl="0" algn="just" eaLnBrk="0" fontAlgn="base" hangingPunct="0">
              <a:spcBef>
                <a:spcPct val="0"/>
              </a:spcBef>
              <a:spcAft>
                <a:spcPct val="0"/>
              </a:spcAft>
              <a:tabLst>
                <a:tab pos="450850" algn="l"/>
              </a:tabLst>
            </a:pPr>
            <a:r>
              <a:rPr lang="es-CO" sz="1600" dirty="0" smtClean="0">
                <a:latin typeface="Century Gothic" pitchFamily="34" charset="0"/>
                <a:ea typeface="Times New Roman" pitchFamily="18" charset="0"/>
                <a:cs typeface="Arial" pitchFamily="34" charset="0"/>
              </a:rPr>
              <a:t>Precios sujetos al alza del mercado</a:t>
            </a:r>
            <a:endParaRPr lang="es-CO" sz="1600" dirty="0" smtClean="0">
              <a:latin typeface="Century Gothic" pitchFamily="34" charset="0"/>
              <a:cs typeface="Arial" pitchFamily="34" charset="0"/>
            </a:endParaRPr>
          </a:p>
          <a:p>
            <a:pPr lvl="0" algn="just" eaLnBrk="0" fontAlgn="base" hangingPunct="0">
              <a:spcBef>
                <a:spcPct val="0"/>
              </a:spcBef>
              <a:spcAft>
                <a:spcPct val="0"/>
              </a:spcAft>
              <a:tabLst>
                <a:tab pos="450850" algn="l"/>
              </a:tabLst>
            </a:pPr>
            <a:r>
              <a:rPr lang="es-CO" sz="1600" i="1" dirty="0" smtClean="0">
                <a:latin typeface="Century Gothic" pitchFamily="34" charset="0"/>
                <a:ea typeface="Times New Roman" pitchFamily="18" charset="0"/>
                <a:cs typeface="Arial" pitchFamily="34" charset="0"/>
              </a:rPr>
              <a:t>Licinia Zapata Ochoa</a:t>
            </a:r>
            <a:endParaRPr lang="es-CO" sz="1600" i="1" dirty="0" smtClean="0">
              <a:latin typeface="Century Gothic" pitchFamily="34" charset="0"/>
              <a:cs typeface="Arial" pitchFamily="34" charset="0"/>
            </a:endParaRPr>
          </a:p>
          <a:p>
            <a:pPr lvl="0" algn="just" eaLnBrk="0" fontAlgn="base" hangingPunct="0">
              <a:spcBef>
                <a:spcPct val="0"/>
              </a:spcBef>
              <a:spcAft>
                <a:spcPct val="0"/>
              </a:spcAft>
              <a:tabLst>
                <a:tab pos="450850" algn="l"/>
              </a:tabLst>
            </a:pPr>
            <a:r>
              <a:rPr lang="es-CO" sz="1600" dirty="0" smtClean="0">
                <a:latin typeface="Century Gothic" pitchFamily="34" charset="0"/>
                <a:ea typeface="Times New Roman" pitchFamily="18" charset="0"/>
                <a:cs typeface="Arial" pitchFamily="34" charset="0"/>
              </a:rPr>
              <a:t>Gerente de ventas.</a:t>
            </a:r>
          </a:p>
          <a:p>
            <a:pPr lvl="0" algn="just" eaLnBrk="0" fontAlgn="base" hangingPunct="0">
              <a:spcBef>
                <a:spcPct val="0"/>
              </a:spcBef>
              <a:spcAft>
                <a:spcPct val="0"/>
              </a:spcAft>
              <a:tabLst>
                <a:tab pos="450850" algn="l"/>
              </a:tabLst>
            </a:pPr>
            <a:endParaRPr lang="es-CO" sz="1600" dirty="0" smtClean="0">
              <a:latin typeface="Century Gothic" pitchFamily="34" charset="0"/>
              <a:cs typeface="Arial" pitchFamily="34" charset="0"/>
            </a:endParaRPr>
          </a:p>
          <a:p>
            <a:pPr lvl="0" algn="just" eaLnBrk="0" fontAlgn="base" hangingPunct="0">
              <a:spcBef>
                <a:spcPct val="0"/>
              </a:spcBef>
              <a:spcAft>
                <a:spcPct val="0"/>
              </a:spcAft>
              <a:tabLst>
                <a:tab pos="450850" algn="l"/>
              </a:tabLst>
            </a:pPr>
            <a:r>
              <a:rPr lang="es-CO" sz="1600" b="1" dirty="0" smtClean="0">
                <a:latin typeface="Century Gothic" pitchFamily="34" charset="0"/>
                <a:ea typeface="Times New Roman" pitchFamily="18" charset="0"/>
                <a:cs typeface="Arial" pitchFamily="34" charset="0"/>
              </a:rPr>
              <a:t>Nota. </a:t>
            </a:r>
            <a:r>
              <a:rPr lang="es-CO" sz="1600" dirty="0" smtClean="0">
                <a:latin typeface="Century Gothic" pitchFamily="34" charset="0"/>
                <a:ea typeface="Times New Roman" pitchFamily="18" charset="0"/>
                <a:cs typeface="Arial" pitchFamily="34" charset="0"/>
              </a:rPr>
              <a:t>El tipo de acero a utilizar el desarrollo de los rodillos de arrastre es el AISI D6, por sus excelentes propiedades fisicoquímicas y su alta templabilidad, además se consigue en el mercado con un precio aproximado de $ 35000 pesos más IVA.</a:t>
            </a:r>
            <a:endParaRPr lang="es-CO" sz="1600" dirty="0" smtClean="0">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Imagen 54"/>
          <p:cNvPicPr>
            <a:picLocks noChangeAspect="1" noChangeArrowheads="1"/>
          </p:cNvPicPr>
          <p:nvPr/>
        </p:nvPicPr>
        <p:blipFill>
          <a:blip r:embed="rId2"/>
          <a:srcRect/>
          <a:stretch>
            <a:fillRect/>
          </a:stretch>
        </p:blipFill>
        <p:spPr bwMode="auto">
          <a:xfrm>
            <a:off x="381000" y="2895600"/>
            <a:ext cx="8504053" cy="638175"/>
          </a:xfrm>
          <a:prstGeom prst="rect">
            <a:avLst/>
          </a:prstGeom>
          <a:noFill/>
          <a:effectLst>
            <a:outerShdw blurRad="50800" dist="38100" dir="2700000" algn="tl" rotWithShape="0">
              <a:prstClr val="black">
                <a:alpha val="40000"/>
              </a:prstClr>
            </a:outerShdw>
          </a:effectLst>
        </p:spPr>
      </p:pic>
      <p:sp>
        <p:nvSpPr>
          <p:cNvPr id="7" name="6 Marcador de número de diapositiva"/>
          <p:cNvSpPr>
            <a:spLocks noGrp="1"/>
          </p:cNvSpPr>
          <p:nvPr>
            <p:ph type="sldNum" sz="quarter" idx="12"/>
          </p:nvPr>
        </p:nvSpPr>
        <p:spPr/>
        <p:txBody>
          <a:bodyPr/>
          <a:lstStyle/>
          <a:p>
            <a:fld id="{6A805086-C04F-4D1C-8E2A-65BEF81913EF}" type="slidenum">
              <a:rPr lang="en-US" smtClean="0"/>
              <a:pPr/>
              <a:t>36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pic>
        <p:nvPicPr>
          <p:cNvPr id="5" name="25 Imagen" descr="Jaladores.jpg"/>
          <p:cNvPicPr/>
          <p:nvPr/>
        </p:nvPicPr>
        <p:blipFill>
          <a:blip r:embed="rId2"/>
          <a:srcRect l="3220" t="4856" r="34723" b="60390"/>
          <a:stretch>
            <a:fillRect/>
          </a:stretch>
        </p:blipFill>
        <p:spPr>
          <a:xfrm>
            <a:off x="304800" y="1641744"/>
            <a:ext cx="2674554" cy="18634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26 Imagen" descr="Isometric MH 21, 22.jpg"/>
          <p:cNvPicPr/>
          <p:nvPr/>
        </p:nvPicPr>
        <p:blipFill>
          <a:blip r:embed="rId3"/>
          <a:srcRect l="1683" t="5935" r="44828" b="41906"/>
          <a:stretch>
            <a:fillRect/>
          </a:stretch>
        </p:blipFill>
        <p:spPr>
          <a:xfrm>
            <a:off x="3124200" y="1618260"/>
            <a:ext cx="1936788" cy="23441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27 Imagen" descr="Isometric MH 61.jpg"/>
          <p:cNvPicPr/>
          <p:nvPr/>
        </p:nvPicPr>
        <p:blipFill>
          <a:blip r:embed="rId4"/>
          <a:srcRect l="6358" t="3957" r="47067" b="41727"/>
          <a:stretch>
            <a:fillRect/>
          </a:stretch>
        </p:blipFill>
        <p:spPr>
          <a:xfrm>
            <a:off x="5257800" y="1600200"/>
            <a:ext cx="1752600" cy="2362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28 Imagen" descr="Isometric MH 72, 73.jpg"/>
          <p:cNvPicPr/>
          <p:nvPr/>
        </p:nvPicPr>
        <p:blipFill>
          <a:blip r:embed="rId5"/>
          <a:srcRect l="9728" t="3959" r="37886" b="35753"/>
          <a:stretch>
            <a:fillRect/>
          </a:stretch>
        </p:blipFill>
        <p:spPr>
          <a:xfrm>
            <a:off x="7239000" y="1600200"/>
            <a:ext cx="1600200" cy="2362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4273" name="Rectangle 1"/>
          <p:cNvSpPr>
            <a:spLocks noChangeArrowheads="1"/>
          </p:cNvSpPr>
          <p:nvPr/>
        </p:nvSpPr>
        <p:spPr bwMode="auto">
          <a:xfrm>
            <a:off x="304800" y="3579674"/>
            <a:ext cx="26670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Haladores.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Son los encargados de imprimir el mayor grado de arrastre, por lo general suelen ser los más grandes de su clase y necesitan mucho más contacto con la superficie, suelen ser de una sola pieza es especial para cubrir todo el ancho del fleje laminar. </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4274" name="Rectangle 2"/>
          <p:cNvSpPr>
            <a:spLocks noChangeArrowheads="1"/>
          </p:cNvSpPr>
          <p:nvPr/>
        </p:nvSpPr>
        <p:spPr bwMode="auto">
          <a:xfrm>
            <a:off x="3048000" y="4004608"/>
            <a:ext cx="2057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De guía.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Estos sirven para guiar el camino por donde la lámina debe de seguir su rumbo, tiene que estar perfectamente en línea con el rodillo Halador, de esta forma la lámina nunca se sale de su rumbo.</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4275" name="Rectangle 3"/>
          <p:cNvSpPr>
            <a:spLocks noChangeArrowheads="1"/>
          </p:cNvSpPr>
          <p:nvPr/>
        </p:nvSpPr>
        <p:spPr bwMode="auto">
          <a:xfrm>
            <a:off x="5181600" y="4080808"/>
            <a:ext cx="1905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Formadores.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Estos son los que cumplen la función de brindarle la forma a la lámina, suelen ser de diferente material que los Haladores y que los de Guía, esto debido al criterio de dureza y desgaste.</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4276" name="Rectangle 4"/>
          <p:cNvSpPr>
            <a:spLocks noChangeArrowheads="1"/>
          </p:cNvSpPr>
          <p:nvPr/>
        </p:nvSpPr>
        <p:spPr bwMode="auto">
          <a:xfrm>
            <a:off x="7162800" y="4048542"/>
            <a:ext cx="17526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Arial" pitchFamily="34" charset="0"/>
                <a:ea typeface="Calibri" pitchFamily="34" charset="0"/>
                <a:cs typeface="Arial" pitchFamily="34" charset="0"/>
              </a:rPr>
              <a:t>Afinadores.  </a:t>
            </a:r>
            <a:r>
              <a:rPr kumimoji="0" lang="es-CO"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Son los encargados de poner a punto la forma deseada (calibradores), suelen ser los m</a:t>
            </a:r>
            <a:r>
              <a:rPr kumimoji="0" lang="es-CO" sz="1200" b="0" i="0" u="none" strike="noStrike" cap="none" normalizeH="0" baseline="0" dirty="0" smtClean="0">
                <a:ln>
                  <a:noFill/>
                </a:ln>
                <a:solidFill>
                  <a:schemeClr val="tx1"/>
                </a:solidFill>
                <a:effectLst/>
                <a:latin typeface="Calibri"/>
                <a:ea typeface="Calibri" pitchFamily="34" charset="0"/>
                <a:cs typeface="Arial" pitchFamily="34" charset="0"/>
              </a:rPr>
              <a:t>á</a:t>
            </a:r>
            <a:r>
              <a:rPr kumimoji="0" lang="es-CO"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s refinados en su dise</a:t>
            </a:r>
            <a:r>
              <a:rPr kumimoji="0" lang="es-CO" sz="1200" b="0" i="0" u="none" strike="noStrike" cap="none" normalizeH="0" baseline="0" dirty="0" smtClean="0">
                <a:ln>
                  <a:noFill/>
                </a:ln>
                <a:solidFill>
                  <a:schemeClr val="tx1"/>
                </a:solidFill>
                <a:effectLst/>
                <a:latin typeface="Calibri"/>
                <a:ea typeface="Calibri" pitchFamily="34" charset="0"/>
                <a:cs typeface="Arial" pitchFamily="34" charset="0"/>
              </a:rPr>
              <a:t>ñ</a:t>
            </a:r>
            <a:r>
              <a:rPr kumimoji="0" lang="es-CO"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o, mejor acabados estetizante y suelen manejar mayor precisi</a:t>
            </a:r>
            <a:r>
              <a:rPr kumimoji="0" lang="es-CO" sz="1200" b="0" i="0" u="none" strike="noStrike" cap="none" normalizeH="0" baseline="0" dirty="0" smtClean="0">
                <a:ln>
                  <a:noFill/>
                </a:ln>
                <a:solidFill>
                  <a:schemeClr val="tx1"/>
                </a:solidFill>
                <a:effectLst/>
                <a:latin typeface="Calibri"/>
                <a:ea typeface="Calibri" pitchFamily="34" charset="0"/>
                <a:cs typeface="Arial" pitchFamily="34" charset="0"/>
              </a:rPr>
              <a:t>ó</a:t>
            </a:r>
            <a:r>
              <a:rPr kumimoji="0" lang="es-CO"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 y tolerancias dimensionales.</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4277" name="Rectangle 5"/>
          <p:cNvSpPr>
            <a:spLocks noChangeArrowheads="1"/>
          </p:cNvSpPr>
          <p:nvPr/>
        </p:nvSpPr>
        <p:spPr bwMode="auto">
          <a:xfrm>
            <a:off x="236644" y="1170801"/>
            <a:ext cx="6250429"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O" sz="16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Clases de rodillos de arrastre que intervienen en el proyecto.</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4" name="13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5" name="14 Marcador de número de diapositiva"/>
          <p:cNvSpPr>
            <a:spLocks noGrp="1"/>
          </p:cNvSpPr>
          <p:nvPr>
            <p:ph type="sldNum" sz="quarter" idx="12"/>
          </p:nvPr>
        </p:nvSpPr>
        <p:spPr/>
        <p:txBody>
          <a:bodyPr/>
          <a:lstStyle/>
          <a:p>
            <a:fld id="{6A805086-C04F-4D1C-8E2A-65BEF81913EF}" type="slidenum">
              <a:rPr lang="en-US" smtClean="0"/>
              <a:pPr/>
              <a:t>37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2819400" y="3810000"/>
            <a:ext cx="3276600" cy="838200"/>
          </a:xfrm>
          <a:prstGeom prst="rect">
            <a:avLst/>
          </a:prstGeom>
          <a:ln/>
          <a:effectLst>
            <a:outerShdw blurRad="50800" dist="38100" dir="2700000" algn="tl" rotWithShape="0">
              <a:prstClr val="black">
                <a:alpha val="40000"/>
              </a:prstClr>
            </a:out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O" dirty="0"/>
          </a:p>
        </p:txBody>
      </p:sp>
      <p:sp>
        <p:nvSpPr>
          <p:cNvPr id="53249" name="Rectangle 1"/>
          <p:cNvSpPr>
            <a:spLocks noChangeArrowheads="1"/>
          </p:cNvSpPr>
          <p:nvPr/>
        </p:nvSpPr>
        <p:spPr bwMode="auto">
          <a:xfrm>
            <a:off x="152400" y="1143000"/>
            <a:ext cx="25908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O" sz="16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Tolerancia de doblado</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 name="4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6" name="5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CuadroTexto"/>
          <p:cNvSpPr txBox="1"/>
          <p:nvPr/>
        </p:nvSpPr>
        <p:spPr>
          <a:xfrm>
            <a:off x="5181600" y="6858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3252" name="Rectangle 4"/>
          <p:cNvSpPr>
            <a:spLocks noChangeArrowheads="1"/>
          </p:cNvSpPr>
          <p:nvPr/>
        </p:nvSpPr>
        <p:spPr bwMode="auto">
          <a:xfrm>
            <a:off x="152400" y="1531203"/>
            <a:ext cx="8763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Quizás lo más importante a tener en cuenta, sea la distribución final de los dados,</a:t>
            </a:r>
            <a:r>
              <a:rPr kumimoji="0" lang="es-ES" sz="1200" b="0" i="0" u="none" strike="noStrike" cap="none" normalizeH="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para conocer la longitud  inicial del la pieza que va ha</a:t>
            </a:r>
            <a:r>
              <a:rPr kumimoji="0" lang="es-ES" sz="1200" b="0" i="0" u="none" strike="noStrike" cap="none" normalizeH="0" dirty="0" smtClean="0">
                <a:ln>
                  <a:noFill/>
                </a:ln>
                <a:solidFill>
                  <a:schemeClr val="tx1"/>
                </a:solidFill>
                <a:effectLst/>
                <a:latin typeface="Century Gothic" pitchFamily="34" charset="0"/>
                <a:ea typeface="Calibri" pitchFamily="34" charset="0"/>
                <a:cs typeface="Arial" pitchFamily="34" charset="0"/>
              </a:rPr>
              <a:t> ser rolada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 necesario calcular el</a:t>
            </a:r>
            <a:r>
              <a:rPr kumimoji="0" lang="es-ES" sz="1200" b="0" i="0" u="none" strike="noStrike" cap="none" normalizeH="0" dirty="0" smtClean="0">
                <a:ln>
                  <a:noFill/>
                </a:ln>
                <a:solidFill>
                  <a:schemeClr val="tx1"/>
                </a:solidFill>
                <a:effectLst/>
                <a:latin typeface="Century Gothic" pitchFamily="34" charset="0"/>
                <a:ea typeface="Calibri" pitchFamily="34" charset="0"/>
                <a:cs typeface="Arial" pitchFamily="34" charset="0"/>
              </a:rPr>
              <a:t>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tolerancia de doblado,</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por cada uno de los dobleces que presente la pieza; para esto es preciso conocer el ángulo de doblado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el radio de doblado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R</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el espesor del material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t</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y la constante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{2} si para R&lt;2(t) = 0.33, o para R ≥ 2(T)= 0.50 </a:t>
            </a:r>
            <a:endParaRPr kumimoji="0" lang="es-ES"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53254" name="Rectangle 6"/>
          <p:cNvSpPr>
            <a:spLocks noChangeArrowheads="1"/>
          </p:cNvSpPr>
          <p:nvPr/>
        </p:nvSpPr>
        <p:spPr bwMode="auto">
          <a:xfrm>
            <a:off x="152400" y="2468940"/>
            <a:ext cx="8763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Si se dobla una lámina metálica, dicho metal tiene un módulo de elasticidad </a:t>
            </a:r>
            <a:r>
              <a:rPr kumimoji="0" lang="es-ES" sz="1200" b="0" i="0" u="none" strike="noStrike" cap="none" normalizeH="0" dirty="0" smtClean="0">
                <a:ln>
                  <a:noFill/>
                </a:ln>
                <a:solidFill>
                  <a:schemeClr val="tx1"/>
                </a:solidFill>
                <a:effectLst/>
                <a:latin typeface="Century Gothic" pitchFamily="34" charset="0"/>
                <a:ea typeface="Times New Roman" pitchFamily="18" charset="0"/>
                <a:cs typeface="Arial" pitchFamily="34" charset="0"/>
              </a:rPr>
              <a:t> </a:t>
            </a:r>
            <a:r>
              <a:rPr kumimoji="0" lang="es-ES" sz="12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30 x 10^</a:t>
            </a:r>
            <a:r>
              <a:rPr kumimoji="0" lang="es-ES" sz="9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6</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lb/pulg², una resistencia a la fluencia de </a:t>
            </a:r>
            <a:r>
              <a:rPr kumimoji="0" lang="es-ES" sz="12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Y</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40000 Lb / pulg² y una resistencia a la tensión </a:t>
            </a:r>
            <a:r>
              <a:rPr kumimoji="0" lang="es-ES" sz="12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TS</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65000 lb/pulg².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Lo que debemos empezar por determinar es el tamaño inicial de la pieza y la fuerza de doblado si se usa un dado en V con una abertura, ejemplo de  </a:t>
            </a:r>
            <a:r>
              <a:rPr kumimoji="0" lang="es-ES" sz="12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1.0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pulg</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La siguiente ecuación sustenta este comportamiento:</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3255" name="Rectangle 7"/>
          <p:cNvSpPr>
            <a:spLocks noChangeArrowheads="1"/>
          </p:cNvSpPr>
          <p:nvPr/>
        </p:nvSpPr>
        <p:spPr bwMode="auto">
          <a:xfrm>
            <a:off x="914400" y="3505200"/>
            <a:ext cx="7086600"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O" sz="1800" b="0" i="0" u="none" strike="noStrike" cap="none" normalizeH="0" baseline="0" dirty="0" smtClean="0">
                <a:ln>
                  <a:noFill/>
                </a:ln>
                <a:solidFill>
                  <a:schemeClr val="tx1"/>
                </a:solidFill>
                <a:effectLst/>
                <a:latin typeface="Arial" pitchFamily="34" charset="0"/>
                <a:cs typeface="Arial" pitchFamily="34" charset="0"/>
              </a:rPr>
              <a:t/>
            </a:r>
            <a:br>
              <a:rPr kumimoji="0" lang="es-CO" sz="1800" b="0" i="0" u="none" strike="noStrike" cap="none" normalizeH="0" baseline="0" dirty="0" smtClean="0">
                <a:ln>
                  <a:noFill/>
                </a:ln>
                <a:solidFill>
                  <a:schemeClr val="tx1"/>
                </a:solidFill>
                <a:effectLst/>
                <a:latin typeface="Arial" pitchFamily="34" charset="0"/>
                <a:cs typeface="Arial" pitchFamily="34" charset="0"/>
              </a:rPr>
            </a:b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CO" sz="1400" b="1" i="1"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BA</a:t>
            </a:r>
            <a:r>
              <a:rPr kumimoji="0" lang="es-CO"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 2</a:t>
            </a:r>
            <a:r>
              <a:rPr kumimoji="0" lang="es-ES" sz="1400" b="1" i="0" u="none" strike="noStrike" cap="none" normalizeH="0" baseline="0" dirty="0" smtClean="0">
                <a:ln>
                  <a:noFill/>
                </a:ln>
                <a:solidFill>
                  <a:schemeClr val="bg1"/>
                </a:solidFill>
                <a:effectLst/>
                <a:latin typeface="Arial" pitchFamily="34" charset="0"/>
                <a:ea typeface="Calibri" pitchFamily="34" charset="0"/>
                <a:cs typeface="Arial" pitchFamily="34" charset="0"/>
              </a:rPr>
              <a:t>Л</a:t>
            </a:r>
            <a:r>
              <a:rPr kumimoji="0" lang="es-CO"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a:t>
            </a:r>
            <a:r>
              <a:rPr kumimoji="0" lang="es-CO" sz="1400" b="1" i="1"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A</a:t>
            </a:r>
            <a:r>
              <a:rPr kumimoji="0" lang="es-CO"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/360)(</a:t>
            </a:r>
            <a:r>
              <a:rPr kumimoji="0" lang="es-CO" sz="1400" b="1" i="1"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R</a:t>
            </a:r>
            <a:r>
              <a:rPr kumimoji="0" lang="es-CO"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 </a:t>
            </a:r>
            <a:r>
              <a:rPr kumimoji="0" lang="es-CO" sz="1400" b="1" i="1" u="none" strike="noStrike" cap="none" normalizeH="0" baseline="0" dirty="0" err="1" smtClean="0">
                <a:ln>
                  <a:noFill/>
                </a:ln>
                <a:solidFill>
                  <a:schemeClr val="bg1"/>
                </a:solidFill>
                <a:effectLst/>
                <a:latin typeface="Century Gothic" pitchFamily="34" charset="0"/>
                <a:ea typeface="Calibri" pitchFamily="34" charset="0"/>
                <a:cs typeface="Arial" pitchFamily="34" charset="0"/>
              </a:rPr>
              <a:t>Kbat</a:t>
            </a:r>
            <a:r>
              <a:rPr kumimoji="0" lang="es-CO"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Donde: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Tolerancia de doblado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a:t>
            </a: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ángulo de doblado en grados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R</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radio de doblado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t</a:t>
            </a: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espesor del material.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factor que indica el espesor estirado </a:t>
            </a:r>
            <a:endParaRPr kumimoji="0" lang="es-ES"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38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2209800" y="3276600"/>
            <a:ext cx="2590800" cy="838200"/>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O"/>
          </a:p>
        </p:txBody>
      </p:sp>
      <p:sp>
        <p:nvSpPr>
          <p:cNvPr id="56323" name="Rectangle 3"/>
          <p:cNvSpPr>
            <a:spLocks noChangeArrowheads="1"/>
          </p:cNvSpPr>
          <p:nvPr/>
        </p:nvSpPr>
        <p:spPr bwMode="auto">
          <a:xfrm>
            <a:off x="381000" y="3119259"/>
            <a:ext cx="5791200"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CO" sz="1600" b="1" i="1" u="none" strike="noStrike" cap="none" normalizeH="0" baseline="0" dirty="0" smtClean="0">
              <a:ln>
                <a:noFill/>
              </a:ln>
              <a:solidFill>
                <a:schemeClr val="tx1"/>
              </a:solidFill>
              <a:effectLst/>
              <a:latin typeface="Arial" pitchFamily="34" charset="0"/>
              <a:ea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s-CO" sz="1600" b="1" i="1" u="none" strike="noStrike" cap="none" normalizeH="0" baseline="0" dirty="0" smtClean="0">
                <a:ln>
                  <a:noFill/>
                </a:ln>
                <a:solidFill>
                  <a:schemeClr val="bg1"/>
                </a:solidFill>
                <a:effectLst/>
                <a:latin typeface="Arial" pitchFamily="34" charset="0"/>
                <a:ea typeface="Calibri" pitchFamily="34" charset="0"/>
                <a:cs typeface="Arial" pitchFamily="34" charset="0"/>
              </a:rPr>
              <a:t>F =     </a:t>
            </a:r>
            <a:r>
              <a:rPr kumimoji="0" lang="es-CO" sz="1600" b="1" i="1" u="sng" strike="noStrike" cap="none" normalizeH="0" baseline="0" dirty="0" smtClean="0">
                <a:ln>
                  <a:noFill/>
                </a:ln>
                <a:solidFill>
                  <a:schemeClr val="bg1"/>
                </a:solidFill>
                <a:effectLst/>
                <a:latin typeface="Arial" pitchFamily="34" charset="0"/>
                <a:ea typeface="Calibri" pitchFamily="34" charset="0"/>
                <a:cs typeface="Arial" pitchFamily="34" charset="0"/>
              </a:rPr>
              <a:t> </a:t>
            </a:r>
            <a:r>
              <a:rPr kumimoji="0" lang="es-CO" sz="1600" b="1" i="1" u="sng" strike="noStrike" cap="none" normalizeH="0" baseline="0" dirty="0" err="1" smtClean="0">
                <a:ln>
                  <a:noFill/>
                </a:ln>
                <a:solidFill>
                  <a:schemeClr val="bg1"/>
                </a:solidFill>
                <a:effectLst/>
                <a:latin typeface="Arial" pitchFamily="34" charset="0"/>
                <a:ea typeface="Calibri" pitchFamily="34" charset="0"/>
                <a:cs typeface="Arial" pitchFamily="34" charset="0"/>
              </a:rPr>
              <a:t>Kbf</a:t>
            </a:r>
            <a:r>
              <a:rPr kumimoji="0" lang="es-CO" sz="1600" b="1" i="1" u="sng" strike="noStrike" cap="none" normalizeH="0" baseline="0" dirty="0" smtClean="0">
                <a:ln>
                  <a:noFill/>
                </a:ln>
                <a:solidFill>
                  <a:schemeClr val="bg1"/>
                </a:solidFill>
                <a:effectLst/>
                <a:latin typeface="Arial" pitchFamily="34" charset="0"/>
                <a:ea typeface="Calibri" pitchFamily="34" charset="0"/>
                <a:cs typeface="Arial" pitchFamily="34" charset="0"/>
              </a:rPr>
              <a:t> .TS. W. t</a:t>
            </a:r>
            <a:r>
              <a:rPr kumimoji="0" lang="es-CO" sz="1600" b="1" i="1" u="sng" strike="noStrike" cap="none" normalizeH="0" baseline="0" dirty="0" smtClean="0">
                <a:ln>
                  <a:noFill/>
                </a:ln>
                <a:solidFill>
                  <a:schemeClr val="bg1"/>
                </a:solidFill>
                <a:effectLst/>
                <a:latin typeface="Calibri"/>
                <a:ea typeface="Calibri" pitchFamily="34" charset="0"/>
                <a:cs typeface="Arial" pitchFamily="34" charset="0"/>
              </a:rPr>
              <a:t>²</a:t>
            </a:r>
            <a:endParaRPr kumimoji="0" lang="es-CO" sz="1600" b="0" i="0" u="none" strike="noStrike" cap="none" normalizeH="0" baseline="0" dirty="0" smtClean="0">
              <a:ln>
                <a:noFill/>
              </a:ln>
              <a:solidFill>
                <a:schemeClr val="bg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CO" sz="1600" b="1" i="1" u="none" strike="noStrike" cap="none" normalizeH="0" baseline="0" dirty="0" smtClean="0">
                <a:ln>
                  <a:noFill/>
                </a:ln>
                <a:solidFill>
                  <a:schemeClr val="bg1"/>
                </a:solidFill>
                <a:effectLst/>
                <a:latin typeface="Arial" pitchFamily="34" charset="0"/>
                <a:ea typeface="Calibri" pitchFamily="34" charset="0"/>
                <a:cs typeface="Arial" pitchFamily="34" charset="0"/>
              </a:rPr>
              <a:t>        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CO" sz="1600" b="1" i="1" u="none" strike="noStrike" cap="none" normalizeH="0" baseline="0" dirty="0" smtClean="0">
              <a:ln>
                <a:noFill/>
              </a:ln>
              <a:solidFill>
                <a:schemeClr val="tx1"/>
              </a:solidFill>
              <a:effectLst/>
              <a:latin typeface="Arial" pitchFamily="34" charset="0"/>
              <a:ea typeface="Calibri"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F</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Fuerza de doblado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TS</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resistencia a la tensión del metal en lámina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W</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ancho de la parte en la dirección del eje de doblez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t</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espesor del material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D</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dimensión del dado abierto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Kbf</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constante que considera las diferencias encontradas en 	un proceso real de doblado. Su valor depende del tipo de d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oblado</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para doblado en V,  </a:t>
            </a:r>
            <a:r>
              <a:rPr kumimoji="0" lang="es-ES" sz="1200" b="0" i="1"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Kbf</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1.33 y para doblado de 	bordes, </a:t>
            </a:r>
            <a:r>
              <a:rPr kumimoji="0" lang="es-ES" sz="1200" b="0" i="1"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Kbf</a:t>
            </a: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0.33.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6322" name="Rectangle 2"/>
          <p:cNvSpPr>
            <a:spLocks noChangeArrowheads="1"/>
          </p:cNvSpPr>
          <p:nvPr/>
        </p:nvSpPr>
        <p:spPr bwMode="auto">
          <a:xfrm>
            <a:off x="228600" y="1066800"/>
            <a:ext cx="8763000" cy="2754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Relación  </a:t>
            </a:r>
            <a:r>
              <a:rPr kumimoji="0" lang="es-ES" sz="14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Para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(2): si R &lt; 2t,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0.33; y si R ≥ 2t,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0.50. Estos valores de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predicen que el estiramiento ocurre solamente si el radio de doblado es más pequeño en relación con el espesor de la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l</a:t>
            </a:r>
            <a:r>
              <a:rPr lang="es-ES" sz="1200" dirty="0" err="1" smtClean="0">
                <a:latin typeface="Century Gothic" pitchFamily="34" charset="0"/>
                <a:ea typeface="Calibri" pitchFamily="34" charset="0"/>
                <a:cs typeface="Arial" pitchFamily="34" charset="0"/>
              </a:rPr>
              <a:t>á</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mi</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Entonces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0.33 ya que </a:t>
            </a:r>
            <a:r>
              <a:rPr kumimoji="0" lang="es-MX"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Rt</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0.187 / 0.125 = 1.5 (menor que 2.0)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2(3.1415)(60/360)(0.187 + (0.33 x 0.125) = 2.39 pul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La longitud de la pieza es entonces 2.500 + 0.239 =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2.739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pulg</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 la fuerza de doblado se obtiene de la ecuación. </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Se tiene entonces para hallar la fuerza de doblado:</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alibri"/>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s-CO"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1" name="10 Imagen" descr="D"/>
          <p:cNvPicPr/>
          <p:nvPr/>
        </p:nvPicPr>
        <p:blipFill>
          <a:blip r:embed="rId2" cstate="print">
            <a:grayscl/>
            <a:biLevel thresh="50000"/>
          </a:blip>
          <a:srcRect/>
          <a:stretch>
            <a:fillRect/>
          </a:stretch>
        </p:blipFill>
        <p:spPr bwMode="auto">
          <a:xfrm>
            <a:off x="6172200" y="2438400"/>
            <a:ext cx="2695575" cy="1714773"/>
          </a:xfrm>
          <a:prstGeom prst="rect">
            <a:avLst/>
          </a:prstGeom>
          <a:noFill/>
          <a:ln>
            <a:solidFill>
              <a:schemeClr val="tx1"/>
            </a:solidFill>
          </a:ln>
          <a:effectLst>
            <a:outerShdw blurRad="50800" dist="38100" dir="2700000" algn="tl" rotWithShape="0">
              <a:prstClr val="black">
                <a:alpha val="40000"/>
              </a:prstClr>
            </a:outerShdw>
          </a:effectLst>
        </p:spPr>
      </p:pic>
      <p:sp>
        <p:nvSpPr>
          <p:cNvPr id="13" name="12 CuadroTexto"/>
          <p:cNvSpPr txBox="1"/>
          <p:nvPr/>
        </p:nvSpPr>
        <p:spPr>
          <a:xfrm>
            <a:off x="6096000" y="4267200"/>
            <a:ext cx="2895600" cy="1477328"/>
          </a:xfrm>
          <a:prstGeom prst="rect">
            <a:avLst/>
          </a:prstGeom>
          <a:noFill/>
        </p:spPr>
        <p:txBody>
          <a:bodyPr wrap="square" rtlCol="0">
            <a:spAutoFit/>
          </a:bodyPr>
          <a:lstStyle/>
          <a:p>
            <a:pPr lvl="0" algn="just"/>
            <a:r>
              <a:rPr lang="es-ES" sz="1200" dirty="0" smtClean="0">
                <a:latin typeface="Century Gothic" pitchFamily="34" charset="0"/>
                <a:ea typeface="Calibri" pitchFamily="34" charset="0"/>
                <a:cs typeface="Arial" pitchFamily="34" charset="0"/>
              </a:rPr>
              <a:t>Si el dado es una configuración de doblado en V </a:t>
            </a:r>
            <a:r>
              <a:rPr lang="es-ES" sz="1200" i="1" dirty="0" smtClean="0">
                <a:latin typeface="Century Gothic" pitchFamily="34" charset="0"/>
                <a:ea typeface="Calibri" pitchFamily="34" charset="0"/>
                <a:cs typeface="Arial" pitchFamily="34" charset="0"/>
              </a:rPr>
              <a:t>Gráfico.</a:t>
            </a:r>
            <a:r>
              <a:rPr lang="es-ES" sz="1200" dirty="0" smtClean="0">
                <a:latin typeface="Century Gothic" pitchFamily="34" charset="0"/>
                <a:ea typeface="Calibri" pitchFamily="34" charset="0"/>
                <a:cs typeface="Arial" pitchFamily="34" charset="0"/>
              </a:rPr>
              <a:t> la dimensión D se toma desde los extremos del yunque pasando por el flete,  y siendo  la constante de doblado  </a:t>
            </a:r>
            <a:r>
              <a:rPr lang="es-ES" sz="1200" dirty="0" err="1" smtClean="0">
                <a:latin typeface="Century Gothic" pitchFamily="34" charset="0"/>
                <a:ea typeface="Calibri" pitchFamily="34" charset="0"/>
                <a:cs typeface="Arial" pitchFamily="34" charset="0"/>
              </a:rPr>
              <a:t>Kbf</a:t>
            </a:r>
            <a:r>
              <a:rPr lang="es-ES" sz="1200" dirty="0" smtClean="0">
                <a:latin typeface="Century Gothic" pitchFamily="34" charset="0"/>
                <a:ea typeface="Calibri" pitchFamily="34" charset="0"/>
                <a:cs typeface="Arial" pitchFamily="34" charset="0"/>
              </a:rPr>
              <a:t> = 1.33 </a:t>
            </a:r>
            <a:endParaRPr lang="es-ES" sz="1200" dirty="0" smtClean="0">
              <a:latin typeface="Century Gothic" pitchFamily="34" charset="0"/>
              <a:cs typeface="Arial" pitchFamily="34" charset="0"/>
            </a:endParaRPr>
          </a:p>
          <a:p>
            <a:endParaRPr lang="es-CO"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39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286000" y="1219200"/>
            <a:ext cx="4038600" cy="838200"/>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O"/>
          </a:p>
        </p:txBody>
      </p:sp>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7345" name="Rectangle 1"/>
          <p:cNvSpPr>
            <a:spLocks noChangeArrowheads="1"/>
          </p:cNvSpPr>
          <p:nvPr/>
        </p:nvSpPr>
        <p:spPr bwMode="auto">
          <a:xfrm>
            <a:off x="228600" y="1371600"/>
            <a:ext cx="8686800" cy="12618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Entonces:</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MX"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F  </a:t>
            </a:r>
            <a:r>
              <a:rPr kumimoji="0" lang="es-ES"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a:t>
            </a:r>
            <a:r>
              <a:rPr kumimoji="0" lang="es-MX"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a:t>
            </a:r>
            <a:r>
              <a:rPr kumimoji="0" lang="es-ES" sz="1400" b="0" i="0" u="sng" strike="noStrike" cap="none" normalizeH="0" baseline="0" dirty="0" smtClean="0">
                <a:ln>
                  <a:noFill/>
                </a:ln>
                <a:solidFill>
                  <a:schemeClr val="bg1"/>
                </a:solidFill>
                <a:effectLst/>
                <a:latin typeface="Century Gothic" pitchFamily="34" charset="0"/>
                <a:ea typeface="Calibri" pitchFamily="34" charset="0"/>
                <a:cs typeface="Arial" pitchFamily="34" charset="0"/>
              </a:rPr>
              <a:t>1.33(1.75)(65000)(0.125)²</a:t>
            </a:r>
            <a:r>
              <a:rPr kumimoji="0" lang="es-ES"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  </a:t>
            </a:r>
            <a:r>
              <a:rPr kumimoji="0" lang="es-ES" sz="14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2364 </a:t>
            </a:r>
            <a:r>
              <a:rPr kumimoji="0" lang="es-ES" sz="1400" b="1" i="0" u="none" strike="noStrike" cap="none" normalizeH="0" baseline="0" dirty="0" err="1" smtClean="0">
                <a:ln>
                  <a:noFill/>
                </a:ln>
                <a:solidFill>
                  <a:schemeClr val="bg1"/>
                </a:solidFill>
                <a:effectLst/>
                <a:latin typeface="Century Gothic" pitchFamily="34" charset="0"/>
                <a:ea typeface="Calibri" pitchFamily="34" charset="0"/>
                <a:cs typeface="Arial" pitchFamily="34" charset="0"/>
              </a:rPr>
              <a:t>Lbf</a:t>
            </a:r>
            <a:r>
              <a:rPr kumimoji="0" lang="es-ES"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a:t>
            </a:r>
            <a:endParaRPr kumimoji="0" lang="es-CO" sz="1400" b="0" i="0" u="none" strike="noStrike" cap="none" normalizeH="0" baseline="0" dirty="0" smtClean="0">
              <a:ln>
                <a:noFill/>
              </a:ln>
              <a:solidFill>
                <a:schemeClr val="bg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a:t>
            </a:r>
            <a:r>
              <a:rPr lang="es-MX" sz="1400" dirty="0" smtClean="0">
                <a:solidFill>
                  <a:schemeClr val="bg1"/>
                </a:solidFill>
                <a:latin typeface="Century Gothic" pitchFamily="34" charset="0"/>
                <a:ea typeface="Calibri" pitchFamily="34" charset="0"/>
                <a:cs typeface="Arial" pitchFamily="34" charset="0"/>
              </a:rPr>
              <a:t>	          </a:t>
            </a:r>
            <a:r>
              <a:rPr kumimoji="0" lang="es-ES" sz="1400" b="0"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1.0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En conclusión tenemos que: esta pieza de metal tiene una longitud real de 2.739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pulg</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(Antes de que fuera doblada) y se necesita una fuerza de 2364 </a:t>
            </a:r>
            <a:r>
              <a:rPr kumimoji="0" lang="es-ES"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Lbf</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para poder doblarla bajo las especificaciones dadas. </a:t>
            </a:r>
            <a:endParaRPr kumimoji="0" lang="es-ES"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7" name="6 Rectángulo"/>
          <p:cNvSpPr/>
          <p:nvPr/>
        </p:nvSpPr>
        <p:spPr>
          <a:xfrm>
            <a:off x="228600" y="2828836"/>
            <a:ext cx="8686800" cy="461665"/>
          </a:xfrm>
          <a:prstGeom prst="rect">
            <a:avLst/>
          </a:prstGeom>
        </p:spPr>
        <p:txBody>
          <a:bodyPr wrap="square">
            <a:spAutoFit/>
          </a:bodyPr>
          <a:lstStyle/>
          <a:p>
            <a:r>
              <a:rPr lang="es-ES" sz="1200" dirty="0" smtClean="0">
                <a:latin typeface="Century Gothic" pitchFamily="34" charset="0"/>
              </a:rPr>
              <a:t>Sabiendo cómo se procede ahora se lleva a el caso especifico de un entrepaño tipo D con dimensiones como las que se muestran en el </a:t>
            </a:r>
            <a:r>
              <a:rPr lang="es-ES" sz="1200" i="1" dirty="0" smtClean="0">
                <a:latin typeface="Century Gothic" pitchFamily="34" charset="0"/>
              </a:rPr>
              <a:t>Gráfico.</a:t>
            </a:r>
            <a:endParaRPr lang="es-CO" sz="1200" dirty="0">
              <a:latin typeface="Century Gothic" pitchFamily="34" charset="0"/>
            </a:endParaRPr>
          </a:p>
        </p:txBody>
      </p:sp>
      <p:pic>
        <p:nvPicPr>
          <p:cNvPr id="8" name="7 Imagen"/>
          <p:cNvPicPr/>
          <p:nvPr/>
        </p:nvPicPr>
        <p:blipFill>
          <a:blip r:embed="rId2" cstate="print">
            <a:lum bright="12000" contrast="20000"/>
            <a:grayscl/>
          </a:blip>
          <a:srcRect/>
          <a:stretch>
            <a:fillRect/>
          </a:stretch>
        </p:blipFill>
        <p:spPr bwMode="auto">
          <a:xfrm>
            <a:off x="512445" y="3380105"/>
            <a:ext cx="3907155" cy="21062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8 Imagen"/>
          <p:cNvPicPr/>
          <p:nvPr/>
        </p:nvPicPr>
        <p:blipFill>
          <a:blip r:embed="rId3" cstate="print"/>
          <a:srcRect/>
          <a:stretch>
            <a:fillRect/>
          </a:stretch>
        </p:blipFill>
        <p:spPr bwMode="auto">
          <a:xfrm>
            <a:off x="6719570" y="3352800"/>
            <a:ext cx="1891030" cy="190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9 Imagen"/>
          <p:cNvPicPr/>
          <p:nvPr/>
        </p:nvPicPr>
        <p:blipFill>
          <a:blip r:embed="rId4" cstate="print"/>
          <a:srcRect/>
          <a:stretch>
            <a:fillRect/>
          </a:stretch>
        </p:blipFill>
        <p:spPr bwMode="auto">
          <a:xfrm>
            <a:off x="4800600" y="3352800"/>
            <a:ext cx="1760220" cy="190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7346" name="Rectangle 2"/>
          <p:cNvSpPr>
            <a:spLocks noChangeArrowheads="1"/>
          </p:cNvSpPr>
          <p:nvPr/>
        </p:nvSpPr>
        <p:spPr bwMode="auto">
          <a:xfrm>
            <a:off x="457200" y="5562600"/>
            <a:ext cx="8229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Para este caso se anexan las dimensiones y los </a:t>
            </a:r>
            <a:r>
              <a:rPr kumimoji="0" lang="es-MX"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ángulos</a:t>
            </a: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del bisel porta pecio. </a:t>
            </a:r>
            <a:r>
              <a:rPr kumimoji="0" lang="es-ES" sz="14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Ver gráfico</a:t>
            </a: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MX"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Además</a:t>
            </a: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se utiliza un rodillo de radio de canto de 1.25 mm, ángulo 60º y abertura de 6 mm.</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2" name="11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3" name="12 Marcador de número de diapositiva"/>
          <p:cNvSpPr>
            <a:spLocks noGrp="1"/>
          </p:cNvSpPr>
          <p:nvPr>
            <p:ph type="sldNum" sz="quarter" idx="12"/>
          </p:nvPr>
        </p:nvSpPr>
        <p:spPr/>
        <p:txBody>
          <a:bodyPr/>
          <a:lstStyle/>
          <a:p>
            <a:fld id="{6A805086-C04F-4D1C-8E2A-65BEF81913EF}" type="slidenum">
              <a:rPr lang="en-US" smtClean="0"/>
              <a:pPr/>
              <a:t>40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childTnLst>
                          </p:cTn>
                        </p:par>
                        <p:par>
                          <p:cTn id="14" fill="hold">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4"/>
          <p:cNvSpPr>
            <a:spLocks noChangeArrowheads="1"/>
          </p:cNvSpPr>
          <p:nvPr/>
        </p:nvSpPr>
        <p:spPr bwMode="auto">
          <a:xfrm>
            <a:off x="228600" y="762000"/>
            <a:ext cx="8686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En la </a:t>
            </a: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Tabla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se relacionan los diferentes valores para </a:t>
            </a:r>
            <a:r>
              <a:rPr kumimoji="0" lang="es-ES" sz="1200" b="0" i="1"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y el número </a:t>
            </a:r>
            <a:r>
              <a:rPr kumimoji="0" lang="es-ES"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respectivamente para cada doblez que se presenta en la siguiente pieza.  En este caso la constante de doblado </a:t>
            </a:r>
            <a:r>
              <a:rPr kumimoji="0" lang="es-ES" sz="1200" b="0" i="1"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Kba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está dada por: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R&lt; 2t = 0.33 entonces para el caso {2}: (0.90, 1.25)     →     0.90/0.90 &lt; 2 </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1&lt;2 = 0.33 y para 1.25 / 0.9 &lt; 2 → 1.39 &lt; 2 = 0.33 para ambos casos respectivamente. </a:t>
            </a:r>
            <a:endParaRPr kumimoji="0" lang="es-ES"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2" name="1 CuadroTexto"/>
          <p:cNvSpPr txBox="1"/>
          <p:nvPr/>
        </p:nvSpPr>
        <p:spPr>
          <a:xfrm>
            <a:off x="5181600" y="1524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4572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3810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graphicFrame>
        <p:nvGraphicFramePr>
          <p:cNvPr id="58370" name="Object 2"/>
          <p:cNvGraphicFramePr>
            <a:graphicFrameLocks noChangeAspect="1"/>
          </p:cNvGraphicFramePr>
          <p:nvPr/>
        </p:nvGraphicFramePr>
        <p:xfrm>
          <a:off x="533400" y="2367362"/>
          <a:ext cx="7945032" cy="2738038"/>
        </p:xfrm>
        <a:graphic>
          <a:graphicData uri="http://schemas.openxmlformats.org/presentationml/2006/ole">
            <p:oleObj spid="_x0000_s58370" name="Worksheet" r:id="rId3" imgW="7191392" imgH="2476500" progId="Excel.Sheet.8">
              <p:embed/>
            </p:oleObj>
          </a:graphicData>
        </a:graphic>
      </p:graphicFrame>
      <p:pic>
        <p:nvPicPr>
          <p:cNvPr id="12" name="11 Imagen" descr="C:\Documents and Settings\SusanaR\Escritorio\Eduardo Santa Archivos SKC\Imagenes SKU\dobleces entrepaño Repizado.png"/>
          <p:cNvPicPr/>
          <p:nvPr/>
        </p:nvPicPr>
        <p:blipFill>
          <a:blip r:embed="rId4">
            <a:biLevel thresh="50000"/>
          </a:blip>
          <a:stretch>
            <a:fillRect/>
          </a:stretch>
        </p:blipFill>
        <p:spPr bwMode="auto">
          <a:xfrm>
            <a:off x="2590800" y="1219200"/>
            <a:ext cx="4038600" cy="620798"/>
          </a:xfrm>
          <a:prstGeom prst="rect">
            <a:avLst/>
          </a:prstGeom>
          <a:noFill/>
          <a:ln>
            <a:noFill/>
          </a:ln>
        </p:spPr>
      </p:pic>
      <p:sp>
        <p:nvSpPr>
          <p:cNvPr id="58371" name="Rectangle 3"/>
          <p:cNvSpPr>
            <a:spLocks noChangeArrowheads="1"/>
          </p:cNvSpPr>
          <p:nvPr/>
        </p:nvSpPr>
        <p:spPr bwMode="auto">
          <a:xfrm>
            <a:off x="152400" y="5108138"/>
            <a:ext cx="8763000"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El desarrollo total de la lámina que se necesita para la elaboración del entrepaño, está dada por la suma de las longitudes involucradas, menos el respectivo valor </a:t>
            </a:r>
            <a:r>
              <a:rPr kumimoji="0" lang="es-ES"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(tolerancia de doblado) pertinente para cada doblez.</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579,30 – (24.5/2) = </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568 mm</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 la longitud</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en profundidad de lámina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necesaria</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para la elaboración de un entrepaño repisado de tipo D profundidad 400 mm.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9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El </a:t>
            </a:r>
            <a:r>
              <a:rPr kumimoji="0" lang="es-MX" sz="1200" b="1"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a:t>
            </a:r>
            <a:r>
              <a:rPr kumimoji="0" lang="es-MX"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total, s</a:t>
            </a:r>
            <a:r>
              <a:rPr kumimoji="0" lang="es-ES"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 divide entre dos “por el factor de seguridad”, comúnmente utilizado en la compañía. </a:t>
            </a:r>
            <a:endParaRPr kumimoji="0" lang="es-ES"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41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58370"/>
                                        </p:tgtEl>
                                        <p:attrNameLst>
                                          <p:attrName>style.visibility</p:attrName>
                                        </p:attrNameLst>
                                      </p:cBhvr>
                                      <p:to>
                                        <p:strVal val="visible"/>
                                      </p:to>
                                    </p:set>
                                    <p:animEffect transition="in" filter="wipe(down)">
                                      <p:cBhvr>
                                        <p:cTn id="11" dur="5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858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 name="4 Rectángulo"/>
          <p:cNvSpPr/>
          <p:nvPr/>
        </p:nvSpPr>
        <p:spPr>
          <a:xfrm>
            <a:off x="304800" y="1066800"/>
            <a:ext cx="2565126" cy="369332"/>
          </a:xfrm>
          <a:prstGeom prst="rect">
            <a:avLst/>
          </a:prstGeom>
        </p:spPr>
        <p:txBody>
          <a:bodyPr wrap="none">
            <a:spAutoFit/>
          </a:bodyPr>
          <a:lstStyle/>
          <a:p>
            <a:r>
              <a:rPr lang="es-ES" b="1" dirty="0" smtClean="0">
                <a:latin typeface="Century Gothic" pitchFamily="34" charset="0"/>
              </a:rPr>
              <a:t>Desarrollo de lámina </a:t>
            </a:r>
            <a:endParaRPr lang="es-CO" dirty="0">
              <a:latin typeface="Century Gothic" pitchFamily="34" charset="0"/>
            </a:endParaRPr>
          </a:p>
        </p:txBody>
      </p:sp>
      <p:sp>
        <p:nvSpPr>
          <p:cNvPr id="59393" name="Rectangle 1"/>
          <p:cNvSpPr>
            <a:spLocks noChangeArrowheads="1"/>
          </p:cNvSpPr>
          <p:nvPr/>
        </p:nvSpPr>
        <p:spPr bwMode="auto">
          <a:xfrm>
            <a:off x="304800" y="1371600"/>
            <a:ext cx="8610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Siguiendo los cálculos establecidos podemos encontrar los desarrollos de las diferentes referencias para entrepaños tipo CFR como: 315, 415 y 515, de profundidad.</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7" name="8 Imagen" descr="desarrolo de lámina entrepaños carefour.jpg"/>
          <p:cNvPicPr/>
          <p:nvPr/>
        </p:nvPicPr>
        <p:blipFill>
          <a:blip r:embed="rId2"/>
          <a:srcRect l="11710" r="8038"/>
          <a:stretch>
            <a:fillRect/>
          </a:stretch>
        </p:blipFill>
        <p:spPr>
          <a:xfrm>
            <a:off x="381000" y="2057400"/>
            <a:ext cx="5638800" cy="3886200"/>
          </a:xfrm>
          <a:prstGeom prst="rect">
            <a:avLst/>
          </a:prstGeom>
          <a:ln>
            <a:noFill/>
          </a:ln>
          <a:effectLst>
            <a:outerShdw blurRad="292100" dist="139700" dir="2700000" algn="tl" rotWithShape="0">
              <a:srgbClr val="333333">
                <a:alpha val="65000"/>
              </a:srgbClr>
            </a:outerShdw>
          </a:effectLst>
        </p:spPr>
      </p:pic>
      <p:pic>
        <p:nvPicPr>
          <p:cNvPr id="8" name="9 Imagen" descr="DESARROLLO ENTREPAÑO CFR CON DOS REFUERSOS REPISADOS DE 35 mm.jpg"/>
          <p:cNvPicPr/>
          <p:nvPr/>
        </p:nvPicPr>
        <p:blipFill>
          <a:blip r:embed="rId3" cstate="print"/>
          <a:srcRect l="12014" r="12692"/>
          <a:stretch>
            <a:fillRect/>
          </a:stretch>
        </p:blipFill>
        <p:spPr>
          <a:xfrm>
            <a:off x="5346110" y="4038600"/>
            <a:ext cx="3645490" cy="2667000"/>
          </a:xfrm>
          <a:prstGeom prst="rect">
            <a:avLst/>
          </a:prstGeom>
          <a:ln>
            <a:noFill/>
          </a:ln>
          <a:effectLst>
            <a:outerShdw blurRad="292100" dist="139700" dir="2700000" algn="tl" rotWithShape="0">
              <a:srgbClr val="333333">
                <a:alpha val="65000"/>
              </a:srgbClr>
            </a:outerShdw>
          </a:effectLst>
        </p:spPr>
      </p:pic>
      <p:sp>
        <p:nvSpPr>
          <p:cNvPr id="9" name="8 CuadroTexto"/>
          <p:cNvSpPr txBox="1"/>
          <p:nvPr/>
        </p:nvSpPr>
        <p:spPr>
          <a:xfrm>
            <a:off x="6904003" y="64770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42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4800" y="1066800"/>
            <a:ext cx="2172390" cy="369332"/>
          </a:xfrm>
          <a:prstGeom prst="rect">
            <a:avLst/>
          </a:prstGeom>
        </p:spPr>
        <p:txBody>
          <a:bodyPr wrap="none">
            <a:spAutoFit/>
          </a:bodyPr>
          <a:lstStyle/>
          <a:p>
            <a:r>
              <a:rPr lang="es-ES" b="1" dirty="0" smtClean="0">
                <a:latin typeface="Century Gothic" pitchFamily="34" charset="0"/>
              </a:rPr>
              <a:t>Diagramas de flor</a:t>
            </a:r>
            <a:endParaRPr lang="es-CO" dirty="0">
              <a:latin typeface="Century Gothic" pitchFamily="34" charset="0"/>
            </a:endParaRPr>
          </a:p>
        </p:txBody>
      </p:sp>
      <p:sp>
        <p:nvSpPr>
          <p:cNvPr id="3" name="2 CuadroTexto"/>
          <p:cNvSpPr txBox="1"/>
          <p:nvPr/>
        </p:nvSpPr>
        <p:spPr>
          <a:xfrm>
            <a:off x="5181600" y="36189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4" name="3 Conector recto"/>
          <p:cNvCxnSpPr/>
          <p:nvPr/>
        </p:nvCxnSpPr>
        <p:spPr>
          <a:xfrm>
            <a:off x="5257800" y="760412"/>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97468"/>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60417" name="Rectangle 1"/>
          <p:cNvSpPr>
            <a:spLocks noChangeArrowheads="1"/>
          </p:cNvSpPr>
          <p:nvPr/>
        </p:nvSpPr>
        <p:spPr bwMode="auto">
          <a:xfrm>
            <a:off x="304800" y="1334869"/>
            <a:ext cx="8534400"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Los diagramas de flor son los bosquejos más importantes para el desarrollo posterior de los rodillos de arrastre, estos son la simulación previa de cada una de las estaciones por las cuales el fleje laminar debe pasar durante su recorrido en la banca de la máquina. </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7" name="22 Imagen" descr="FLORES.jpg"/>
          <p:cNvPicPr/>
          <p:nvPr/>
        </p:nvPicPr>
        <p:blipFill>
          <a:blip r:embed="rId2" cstate="print"/>
          <a:srcRect l="11368" r="7189"/>
          <a:stretch>
            <a:fillRect/>
          </a:stretch>
        </p:blipFill>
        <p:spPr>
          <a:xfrm>
            <a:off x="1005691" y="2209800"/>
            <a:ext cx="3947309" cy="2680881"/>
          </a:xfrm>
          <a:prstGeom prst="rect">
            <a:avLst/>
          </a:prstGeom>
          <a:ln>
            <a:noFill/>
          </a:ln>
          <a:effectLst>
            <a:outerShdw blurRad="292100" dist="139700" dir="2700000" algn="tl" rotWithShape="0">
              <a:srgbClr val="333333">
                <a:alpha val="65000"/>
              </a:srgbClr>
            </a:outerShdw>
          </a:effectLst>
        </p:spPr>
      </p:pic>
      <p:sp>
        <p:nvSpPr>
          <p:cNvPr id="60418" name="Rectangle 2"/>
          <p:cNvSpPr>
            <a:spLocks noChangeArrowheads="1"/>
          </p:cNvSpPr>
          <p:nvPr/>
        </p:nvSpPr>
        <p:spPr bwMode="auto">
          <a:xfrm>
            <a:off x="228600" y="5065693"/>
            <a:ext cx="86868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El número de “pétalos de flor” depende del número de estaciones que posea la máquina, de la complejidad del perfil y del calibre de lámina que se desea  rolar. Para el desarrollo de este proyecto cada una de las flores posee siete pétalos lo que significa que se obtiene un ángulo de 15° entre pétalos de flor.</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9" name="12 Imagen" descr="DESAROLLO DE refuerso.jpg"/>
          <p:cNvPicPr/>
          <p:nvPr/>
        </p:nvPicPr>
        <p:blipFill>
          <a:blip r:embed="rId3" cstate="print"/>
          <a:srcRect l="27549" r="22048"/>
          <a:stretch>
            <a:fillRect/>
          </a:stretch>
        </p:blipFill>
        <p:spPr>
          <a:xfrm>
            <a:off x="5181600" y="2209800"/>
            <a:ext cx="2819400" cy="2667000"/>
          </a:xfrm>
          <a:prstGeom prst="rect">
            <a:avLst/>
          </a:prstGeom>
          <a:ln>
            <a:noFill/>
          </a:ln>
          <a:effectLst>
            <a:outerShdw blurRad="292100" dist="139700" dir="2700000" algn="tl" rotWithShape="0">
              <a:srgbClr val="333333">
                <a:alpha val="65000"/>
              </a:srgbClr>
            </a:outerShdw>
          </a:effectLst>
        </p:spPr>
      </p:pic>
      <p:sp>
        <p:nvSpPr>
          <p:cNvPr id="10" name="9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43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6 Imagen" descr="OPSIONES REPISADO.jpg"/>
          <p:cNvPicPr/>
          <p:nvPr/>
        </p:nvPicPr>
        <p:blipFill>
          <a:blip r:embed="rId2"/>
          <a:srcRect l="29287" r="19959"/>
          <a:stretch>
            <a:fillRect/>
          </a:stretch>
        </p:blipFill>
        <p:spPr>
          <a:xfrm>
            <a:off x="304800" y="1764543"/>
            <a:ext cx="3657600" cy="3950457"/>
          </a:xfrm>
          <a:prstGeom prst="rect">
            <a:avLst/>
          </a:prstGeom>
          <a:ln>
            <a:noFill/>
          </a:ln>
          <a:effectLst>
            <a:outerShdw blurRad="292100" dist="139700" dir="2700000" algn="tl" rotWithShape="0">
              <a:srgbClr val="333333">
                <a:alpha val="65000"/>
              </a:srgbClr>
            </a:outerShdw>
          </a:effectLst>
        </p:spPr>
      </p:pic>
      <p:sp>
        <p:nvSpPr>
          <p:cNvPr id="3" name="2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4" name="3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61441" name="Rectangle 1"/>
          <p:cNvSpPr>
            <a:spLocks noChangeArrowheads="1"/>
          </p:cNvSpPr>
          <p:nvPr/>
        </p:nvSpPr>
        <p:spPr bwMode="auto">
          <a:xfrm>
            <a:off x="4114800" y="1600200"/>
            <a:ext cx="48006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Este repisado posee un ensanchamiento en la base, lo que le brinda a la bandeja del entrepaño mayor resistencia a la carga, pero en contraposición incrementa el área del corte de la lámina, incrementa el área de acabados y puede almacenar polvo y otras suciedades.</a:t>
            </a: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Este repisado posee por su geometría menos resistencia a la carga, pero es mínima el área de corte de la lámina, además no se incrementa el área de acabados y por su estrechamiento en la coyuntura superior, no permite el paso de suciedades.</a:t>
            </a: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C.</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Este repisado muy similar al anterior, posee la abertura completa, lo que conlleva al almacenamiento de suciedades.  Es un requerimiento que este tipo de entrepaños no posean ningún tipo de rendijas donde se puedan alberga pequeños insectos por ejemplo: (entrepaños para exhibición de productos alimenticios)</a:t>
            </a: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0850" algn="l"/>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D.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Este repisado de alta resistencia a la carga, posee una cierta dificultad, en última estancia para este tipo de desarrollos se necesita de un rodillo de transición para generar los 30° que se observan en el </a:t>
            </a:r>
            <a:r>
              <a:rPr kumimoji="0" lang="es-CO"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Gráfico</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Algo que no se contempla en este proyecto.</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8" name="7 Rectángulo"/>
          <p:cNvSpPr/>
          <p:nvPr/>
        </p:nvSpPr>
        <p:spPr>
          <a:xfrm>
            <a:off x="228600" y="1337846"/>
            <a:ext cx="1204176" cy="338554"/>
          </a:xfrm>
          <a:prstGeom prst="rect">
            <a:avLst/>
          </a:prstGeom>
        </p:spPr>
        <p:txBody>
          <a:bodyPr wrap="none">
            <a:spAutoFit/>
          </a:bodyPr>
          <a:lstStyle/>
          <a:p>
            <a:r>
              <a:rPr lang="es-CO" sz="1600" b="1" dirty="0" smtClean="0">
                <a:latin typeface="Century Gothic" pitchFamily="34" charset="0"/>
              </a:rPr>
              <a:t>Repisados</a:t>
            </a:r>
            <a:endParaRPr lang="es-CO" sz="1600" b="1" dirty="0">
              <a:latin typeface="Century Gothic" pitchFamily="34" charset="0"/>
            </a:endParaRPr>
          </a:p>
        </p:txBody>
      </p:sp>
      <p:sp>
        <p:nvSpPr>
          <p:cNvPr id="9" name="8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44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 name="4 Rectángulo"/>
          <p:cNvSpPr/>
          <p:nvPr/>
        </p:nvSpPr>
        <p:spPr>
          <a:xfrm>
            <a:off x="228600" y="1066800"/>
            <a:ext cx="1435008" cy="338554"/>
          </a:xfrm>
          <a:prstGeom prst="rect">
            <a:avLst/>
          </a:prstGeom>
        </p:spPr>
        <p:txBody>
          <a:bodyPr wrap="none">
            <a:spAutoFit/>
          </a:bodyPr>
          <a:lstStyle/>
          <a:p>
            <a:r>
              <a:rPr lang="es-ES" sz="1600" b="1" dirty="0" smtClean="0">
                <a:latin typeface="Century Gothic" pitchFamily="34" charset="0"/>
              </a:rPr>
              <a:t>La horizontal</a:t>
            </a:r>
            <a:endParaRPr lang="es-CO" sz="1600" dirty="0">
              <a:latin typeface="Century Gothic" pitchFamily="34" charset="0"/>
            </a:endParaRPr>
          </a:p>
        </p:txBody>
      </p:sp>
      <p:sp>
        <p:nvSpPr>
          <p:cNvPr id="62465" name="Rectangle 1"/>
          <p:cNvSpPr>
            <a:spLocks noChangeArrowheads="1"/>
          </p:cNvSpPr>
          <p:nvPr/>
        </p:nvSpPr>
        <p:spPr bwMode="auto">
          <a:xfrm>
            <a:off x="228600" y="1371600"/>
            <a:ext cx="86868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En todo diagrama de flor se debe trazar una horizontal, la cual es el punto de partida de todos los dobleces que se pretenda en una lámina.  En cierto tipo de operaciones de Rollforming los dobleces se abren por encima de la horizontal, como es el caso de rolado de tubería (redonda y cuadrada), pero en la mayoría de operaciones con lámina para bandejas y otros tipos de flejes, se realiza a la inversa, por debajo de la horizontal como lo muestra uno de los diseños previos de rodillería para rolar entrepaño tipo D. </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7" name="23 Imagen" descr="Primeras modelaciones de Rodillos.jpg"/>
          <p:cNvPicPr/>
          <p:nvPr/>
        </p:nvPicPr>
        <p:blipFill>
          <a:blip r:embed="rId2"/>
          <a:srcRect l="1139" t="8361" r="5775" b="3010"/>
          <a:stretch>
            <a:fillRect/>
          </a:stretch>
        </p:blipFill>
        <p:spPr>
          <a:xfrm>
            <a:off x="762000" y="3124200"/>
            <a:ext cx="4419600" cy="2537361"/>
          </a:xfrm>
          <a:prstGeom prst="rect">
            <a:avLst/>
          </a:prstGeom>
          <a:ln>
            <a:noFill/>
          </a:ln>
          <a:effectLst>
            <a:outerShdw blurRad="292100" dist="139700" dir="2700000" algn="tl" rotWithShape="0">
              <a:srgbClr val="333333">
                <a:alpha val="65000"/>
              </a:srgbClr>
            </a:outerShdw>
          </a:effectLst>
        </p:spPr>
      </p:pic>
      <p:sp>
        <p:nvSpPr>
          <p:cNvPr id="62466" name="Rectangle 2"/>
          <p:cNvSpPr>
            <a:spLocks noChangeArrowheads="1"/>
          </p:cNvSpPr>
          <p:nvPr/>
        </p:nvSpPr>
        <p:spPr bwMode="auto">
          <a:xfrm>
            <a:off x="5410200" y="4343400"/>
            <a:ext cx="3352800"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Nota. </a:t>
            </a: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Obsérvese en las estaciones 4, 5,</a:t>
            </a:r>
            <a:r>
              <a:rPr kumimoji="0" lang="es-CO" sz="1400" b="0" i="0" u="none" strike="noStrike" cap="none" normalizeH="0" dirty="0" smtClean="0">
                <a:ln>
                  <a:noFill/>
                </a:ln>
                <a:solidFill>
                  <a:schemeClr val="tx1"/>
                </a:solidFill>
                <a:effectLst/>
                <a:latin typeface="Century Gothic" pitchFamily="34" charset="0"/>
                <a:ea typeface="Calibri" pitchFamily="34" charset="0"/>
                <a:cs typeface="Arial" pitchFamily="34" charset="0"/>
              </a:rPr>
              <a:t> </a:t>
            </a: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6, 7 la utilización de rodillos de transición para rolar cierto tipo de ángulos que con rolado vertical no sería posible</a:t>
            </a:r>
            <a:r>
              <a:rPr kumimoji="0" lang="es-CO"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endParaRPr kumimoji="0" lang="es-CO"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8 CuadroTexto"/>
          <p:cNvSpPr txBox="1"/>
          <p:nvPr/>
        </p:nvSpPr>
        <p:spPr>
          <a:xfrm>
            <a:off x="68278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45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Documents and Settings\Administrador\Mis documentos\EDUARDO SANTA\Referente a Rollforming\IMAGENES VARIAS\IMAGENES SIMPLY\entrepaño 1.jpg"/>
          <p:cNvPicPr/>
          <p:nvPr/>
        </p:nvPicPr>
        <p:blipFill>
          <a:blip r:embed="rId2"/>
          <a:srcRect/>
          <a:stretch>
            <a:fillRect/>
          </a:stretch>
        </p:blipFill>
        <p:spPr bwMode="auto">
          <a:xfrm>
            <a:off x="457200" y="1676400"/>
            <a:ext cx="4267200" cy="1745673"/>
          </a:xfrm>
          <a:prstGeom prst="rect">
            <a:avLst/>
          </a:prstGeom>
          <a:noFill/>
          <a:effectLst>
            <a:outerShdw dist="35921" dir="2700000" algn="ctr" rotWithShape="0">
              <a:schemeClr val="folHlink"/>
            </a:outerShdw>
          </a:effectLst>
        </p:spPr>
      </p:pic>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smtClean="0">
                <a:solidFill>
                  <a:srgbClr val="26207B"/>
                </a:solidFill>
                <a:latin typeface="Century Gothic" pitchFamily="34" charset="0"/>
              </a:rPr>
              <a:t>Simply</a:t>
            </a:r>
          </a:p>
        </p:txBody>
      </p:sp>
      <p:sp>
        <p:nvSpPr>
          <p:cNvPr id="5" name="4 Rectángulo"/>
          <p:cNvSpPr/>
          <p:nvPr/>
        </p:nvSpPr>
        <p:spPr>
          <a:xfrm>
            <a:off x="381000" y="1219200"/>
            <a:ext cx="2714076" cy="369332"/>
          </a:xfrm>
          <a:prstGeom prst="rect">
            <a:avLst/>
          </a:prstGeom>
        </p:spPr>
        <p:txBody>
          <a:bodyPr wrap="none">
            <a:spAutoFit/>
          </a:bodyPr>
          <a:lstStyle/>
          <a:p>
            <a:r>
              <a:rPr lang="es-ES" b="1" dirty="0" err="1" smtClean="0"/>
              <a:t>Simply</a:t>
            </a:r>
            <a:r>
              <a:rPr lang="es-ES" b="1" dirty="0" smtClean="0"/>
              <a:t> Rollforming </a:t>
            </a:r>
            <a:r>
              <a:rPr lang="es-ES" b="1" dirty="0" err="1" smtClean="0"/>
              <a:t>tooling</a:t>
            </a:r>
            <a:endParaRPr lang="es-CO" dirty="0"/>
          </a:p>
        </p:txBody>
      </p:sp>
      <p:pic>
        <p:nvPicPr>
          <p:cNvPr id="7" name="6 Imagen" descr="C:\Documents and Settings\Administrador\Mis documentos\EDUARDO SANTA\Referente a Rollforming\IMAGENES VARIAS\IMAGENES SIMPLY\Primer ejercicio.jpg"/>
          <p:cNvPicPr/>
          <p:nvPr/>
        </p:nvPicPr>
        <p:blipFill>
          <a:blip r:embed="rId3"/>
          <a:srcRect/>
          <a:stretch>
            <a:fillRect/>
          </a:stretch>
        </p:blipFill>
        <p:spPr bwMode="auto">
          <a:xfrm>
            <a:off x="4800600" y="3048000"/>
            <a:ext cx="4203491" cy="3083598"/>
          </a:xfrm>
          <a:prstGeom prst="rect">
            <a:avLst/>
          </a:prstGeom>
          <a:noFill/>
          <a:effectLst>
            <a:outerShdw dist="35921" dir="2700000" algn="ctr" rotWithShape="0">
              <a:schemeClr val="folHlink"/>
            </a:outerShdw>
          </a:effectLst>
        </p:spPr>
      </p:pic>
      <p:pic>
        <p:nvPicPr>
          <p:cNvPr id="8" name="7 Imagen" descr="C:\Documents and Settings\Administrador\Mis documentos\EDUARDO SANTA\Referente a Rollforming\IMAGENES VARIAS\IMAGENES SIMPLY\visel en J acotacion.jpg"/>
          <p:cNvPicPr/>
          <p:nvPr/>
        </p:nvPicPr>
        <p:blipFill>
          <a:blip r:embed="rId4" cstate="print"/>
          <a:srcRect/>
          <a:stretch>
            <a:fillRect/>
          </a:stretch>
        </p:blipFill>
        <p:spPr bwMode="auto">
          <a:xfrm>
            <a:off x="3554095" y="3352800"/>
            <a:ext cx="1551305" cy="2057400"/>
          </a:xfrm>
          <a:prstGeom prst="rect">
            <a:avLst/>
          </a:prstGeom>
          <a:noFill/>
          <a:ln w="0" cmpd="sng">
            <a:solidFill>
              <a:schemeClr val="tx1"/>
            </a:solidFill>
          </a:ln>
          <a:effectLst>
            <a:outerShdw dist="35921" dir="2700000" algn="ctr" rotWithShape="0">
              <a:schemeClr val="folHlink"/>
            </a:outerShdw>
          </a:effectLst>
        </p:spPr>
      </p:pic>
      <p:sp>
        <p:nvSpPr>
          <p:cNvPr id="9" name="8 CuadroTexto"/>
          <p:cNvSpPr txBox="1"/>
          <p:nvPr/>
        </p:nvSpPr>
        <p:spPr>
          <a:xfrm>
            <a:off x="1143000"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Rectángulo"/>
          <p:cNvSpPr/>
          <p:nvPr/>
        </p:nvSpPr>
        <p:spPr>
          <a:xfrm>
            <a:off x="4800600" y="1484293"/>
            <a:ext cx="4191000" cy="954107"/>
          </a:xfrm>
          <a:prstGeom prst="rect">
            <a:avLst/>
          </a:prstGeom>
        </p:spPr>
        <p:txBody>
          <a:bodyPr wrap="square">
            <a:spAutoFit/>
          </a:bodyPr>
          <a:lstStyle/>
          <a:p>
            <a:pPr algn="just"/>
            <a:r>
              <a:rPr lang="es-ES" sz="1400" b="1" dirty="0" err="1" smtClean="0">
                <a:latin typeface="Century Gothic" pitchFamily="34" charset="0"/>
              </a:rPr>
              <a:t>S</a:t>
            </a:r>
            <a:r>
              <a:rPr lang="es-ES" sz="1400" dirty="0" err="1" smtClean="0">
                <a:latin typeface="Century Gothic" pitchFamily="34" charset="0"/>
              </a:rPr>
              <a:t>imply</a:t>
            </a:r>
            <a:r>
              <a:rPr lang="es-ES" sz="1400" dirty="0" smtClean="0">
                <a:latin typeface="Century Gothic" pitchFamily="34" charset="0"/>
              </a:rPr>
              <a:t> RH 95: Es un software el cual puede diseñar los desarrollos de rodillos de arrastre necesarios para la elaboración de cualquier perfil metálico bajo el principio de </a:t>
            </a:r>
            <a:r>
              <a:rPr lang="es-ES" sz="1400" dirty="0" err="1" smtClean="0">
                <a:latin typeface="Century Gothic" pitchFamily="34" charset="0"/>
              </a:rPr>
              <a:t>Rollforming</a:t>
            </a:r>
            <a:r>
              <a:rPr lang="es-ES" sz="1400" dirty="0" smtClean="0">
                <a:latin typeface="Century Gothic" pitchFamily="34" charset="0"/>
              </a:rPr>
              <a:t>. </a:t>
            </a:r>
            <a:endParaRPr lang="es-CO" sz="1400" dirty="0">
              <a:latin typeface="Century Gothic" pitchFamily="34" charset="0"/>
            </a:endParaRPr>
          </a:p>
        </p:txBody>
      </p:sp>
      <p:sp>
        <p:nvSpPr>
          <p:cNvPr id="88065" name="Rectangle 1"/>
          <p:cNvSpPr>
            <a:spLocks noChangeArrowheads="1"/>
          </p:cNvSpPr>
          <p:nvPr/>
        </p:nvSpPr>
        <p:spPr bwMode="auto">
          <a:xfrm>
            <a:off x="381000" y="3505200"/>
            <a:ext cx="3048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I</a:t>
            </a: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ntroduciendo parámetros y datos precisos tales como: (calibre de la lámina, material, número de dobleces por fleje de lámina, radios, distancia desde el radio, etc.), podemos construir una aproximación muy precisa en dos dimensiones de: medidas, ángulos, radios y detalles que debe tener un rodillo para el rolado de la pieza introducida. </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cxnSp>
        <p:nvCxnSpPr>
          <p:cNvPr id="13" name="12 Conector recto de flecha"/>
          <p:cNvCxnSpPr>
            <a:stCxn id="8" idx="3"/>
          </p:cNvCxnSpPr>
          <p:nvPr/>
        </p:nvCxnSpPr>
        <p:spPr>
          <a:xfrm flipV="1">
            <a:off x="5105400" y="4114800"/>
            <a:ext cx="1524000" cy="266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13 Marcador de número de diapositiva"/>
          <p:cNvSpPr>
            <a:spLocks noGrp="1"/>
          </p:cNvSpPr>
          <p:nvPr>
            <p:ph type="sldNum" sz="quarter" idx="12"/>
          </p:nvPr>
        </p:nvSpPr>
        <p:spPr/>
        <p:txBody>
          <a:bodyPr/>
          <a:lstStyle/>
          <a:p>
            <a:fld id="{6A805086-C04F-4D1C-8E2A-65BEF81913EF}" type="slidenum">
              <a:rPr lang="en-US" smtClean="0"/>
              <a:pPr/>
              <a:t>46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smtClean="0">
                <a:solidFill>
                  <a:srgbClr val="26207B"/>
                </a:solidFill>
                <a:latin typeface="Century Gothic" pitchFamily="34" charset="0"/>
              </a:rPr>
              <a:t>Simply</a:t>
            </a:r>
          </a:p>
        </p:txBody>
      </p:sp>
      <p:pic>
        <p:nvPicPr>
          <p:cNvPr id="5" name="4 Imagen" descr="C:\Documents and Settings\Administrador\Mis documentos\EDUARDO SANTA\Referente a Rollforming\IMAGENES VARIAS\IMAGENES SIMPLY\panel de control 2.jpg"/>
          <p:cNvPicPr/>
          <p:nvPr/>
        </p:nvPicPr>
        <p:blipFill>
          <a:blip r:embed="rId2"/>
          <a:srcRect/>
          <a:stretch>
            <a:fillRect/>
          </a:stretch>
        </p:blipFill>
        <p:spPr bwMode="auto">
          <a:xfrm>
            <a:off x="381000" y="1371600"/>
            <a:ext cx="3982934" cy="1365662"/>
          </a:xfrm>
          <a:prstGeom prst="rect">
            <a:avLst/>
          </a:prstGeom>
          <a:ln>
            <a:noFill/>
          </a:ln>
          <a:effectLst>
            <a:outerShdw blurRad="292100" dist="139700" dir="2700000" algn="tl" rotWithShape="0">
              <a:srgbClr val="333333">
                <a:alpha val="65000"/>
              </a:srgbClr>
            </a:outerShdw>
          </a:effectLst>
        </p:spPr>
      </p:pic>
      <p:sp>
        <p:nvSpPr>
          <p:cNvPr id="63489" name="Rectangle 1"/>
          <p:cNvSpPr>
            <a:spLocks noChangeArrowheads="1"/>
          </p:cNvSpPr>
          <p:nvPr/>
        </p:nvSpPr>
        <p:spPr bwMode="auto">
          <a:xfrm>
            <a:off x="4572000" y="1295400"/>
            <a:ext cx="43434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a:t>
            </a:r>
            <a:r>
              <a:rPr kumimoji="0" lang="es-ES"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 el cuadro de diálogo se introducen características preliminares de la pieza a modelar tales como: segmentos totales, segmentos a la derecha, segmentos a la izquierda, espesor del material, ángulo de inicio.</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7" name="20 Imagen" descr="Flor en Simply.jpg"/>
          <p:cNvPicPr/>
          <p:nvPr/>
        </p:nvPicPr>
        <p:blipFill>
          <a:blip r:embed="rId3"/>
          <a:srcRect l="12389" r="12111"/>
          <a:stretch>
            <a:fillRect/>
          </a:stretch>
        </p:blipFill>
        <p:spPr>
          <a:xfrm>
            <a:off x="4495800" y="3101681"/>
            <a:ext cx="4420359" cy="3070519"/>
          </a:xfrm>
          <a:prstGeom prst="rect">
            <a:avLst/>
          </a:prstGeom>
          <a:ln>
            <a:noFill/>
          </a:ln>
          <a:effectLst>
            <a:outerShdw blurRad="292100" dist="139700" dir="2700000" algn="tl" rotWithShape="0">
              <a:srgbClr val="333333">
                <a:alpha val="65000"/>
              </a:srgbClr>
            </a:outerShdw>
          </a:effectLst>
        </p:spPr>
      </p:pic>
      <p:sp>
        <p:nvSpPr>
          <p:cNvPr id="63490" name="Rectangle 2"/>
          <p:cNvSpPr>
            <a:spLocks noChangeArrowheads="1"/>
          </p:cNvSpPr>
          <p:nvPr/>
        </p:nvSpPr>
        <p:spPr bwMode="auto">
          <a:xfrm>
            <a:off x="381000" y="3124200"/>
            <a:ext cx="3962400" cy="298543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endParaRPr>
          </a:p>
          <a:p>
            <a:pPr algn="just" fontAlgn="base">
              <a:spcBef>
                <a:spcPct val="0"/>
              </a:spcBef>
              <a:spcAft>
                <a:spcPct val="0"/>
              </a:spcAft>
            </a:pPr>
            <a:r>
              <a:rPr lang="es-ES" sz="1400" b="1" dirty="0" smtClean="0">
                <a:latin typeface="Century Gothic" pitchFamily="34" charset="0"/>
                <a:ea typeface="Calibri" pitchFamily="34" charset="0"/>
                <a:cs typeface="Arial" pitchFamily="34" charset="0"/>
              </a:rPr>
              <a:t>P</a:t>
            </a:r>
            <a:r>
              <a:rPr lang="es-ES" sz="1400" dirty="0" smtClean="0">
                <a:latin typeface="Century Gothic" pitchFamily="34" charset="0"/>
                <a:ea typeface="Calibri" pitchFamily="34" charset="0"/>
                <a:cs typeface="Arial" pitchFamily="34" charset="0"/>
              </a:rPr>
              <a:t>ara dicho análisis tomaremos los dobleces del entrepaño tipo CFR que sean más relevantes, en la gráfica que se muestra a continuación estarán enumerados dichos dobleces.</a:t>
            </a:r>
          </a:p>
          <a:p>
            <a:pPr algn="just" fontAlgn="base">
              <a:spcBef>
                <a:spcPct val="0"/>
              </a:spcBef>
              <a:spcAft>
                <a:spcPct val="0"/>
              </a:spcAft>
            </a:pPr>
            <a:endParaRPr lang="es-ES" sz="2000" dirty="0" smtClean="0">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E</a:t>
            </a: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l software genera la flor respectiva para cualquier tipo de doblez, sólo es necesario introducir el número de estaciones que posee la máquina, definir el eje central, y el radio interior de doblado.</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CuadroTexto"/>
          <p:cNvSpPr txBox="1"/>
          <p:nvPr/>
        </p:nvSpPr>
        <p:spPr>
          <a:xfrm>
            <a:off x="6705600" y="63246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47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smtClean="0">
                <a:solidFill>
                  <a:srgbClr val="26207B"/>
                </a:solidFill>
                <a:latin typeface="Century Gothic" pitchFamily="34" charset="0"/>
              </a:rPr>
              <a:t>Simply</a:t>
            </a:r>
          </a:p>
        </p:txBody>
      </p:sp>
      <p:pic>
        <p:nvPicPr>
          <p:cNvPr id="5" name="2 Imagen" descr="rodillo en Simply.jpg"/>
          <p:cNvPicPr/>
          <p:nvPr/>
        </p:nvPicPr>
        <p:blipFill>
          <a:blip r:embed="rId2"/>
          <a:srcRect l="11029" r="8207"/>
          <a:stretch>
            <a:fillRect/>
          </a:stretch>
        </p:blipFill>
        <p:spPr>
          <a:xfrm>
            <a:off x="304800" y="1295400"/>
            <a:ext cx="4343400" cy="2819400"/>
          </a:xfrm>
          <a:prstGeom prst="rect">
            <a:avLst/>
          </a:prstGeom>
        </p:spPr>
      </p:pic>
      <p:pic>
        <p:nvPicPr>
          <p:cNvPr id="7" name="5 Imagen" descr="Isometric MHV 61 Zoom.jpg"/>
          <p:cNvPicPr/>
          <p:nvPr/>
        </p:nvPicPr>
        <p:blipFill>
          <a:blip r:embed="rId3" cstate="print"/>
          <a:stretch>
            <a:fillRect/>
          </a:stretch>
        </p:blipFill>
        <p:spPr>
          <a:xfrm>
            <a:off x="4724400" y="1295400"/>
            <a:ext cx="2057400" cy="2819400"/>
          </a:xfrm>
          <a:prstGeom prst="rect">
            <a:avLst/>
          </a:prstGeom>
          <a:ln>
            <a:solidFill>
              <a:schemeClr val="tx2"/>
            </a:solidFill>
          </a:ln>
        </p:spPr>
      </p:pic>
      <p:sp>
        <p:nvSpPr>
          <p:cNvPr id="65537" name="Rectangle 1"/>
          <p:cNvSpPr>
            <a:spLocks noChangeArrowheads="1"/>
          </p:cNvSpPr>
          <p:nvPr/>
        </p:nvSpPr>
        <p:spPr bwMode="auto">
          <a:xfrm>
            <a:off x="228600" y="4315361"/>
            <a:ext cx="861060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6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t>
            </a:r>
            <a:r>
              <a:rPr kumimoji="0" lang="es-CO" sz="16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or último el software genera una modelación acotada en 2D de los respectivos rodillos macho y hembra para cada uno de los pétalos de la flor.  Como recomendación, es indispensable solucionar previamente los problemas de ángulos agudos u obtusos, ya que el modelador sólo dibuja los parámetros establecidos por los usuarios, generando en muchos de los casos malos diseños.</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5538" name="Rectangle 2"/>
          <p:cNvSpPr>
            <a:spLocks noChangeArrowheads="1"/>
          </p:cNvSpPr>
          <p:nvPr/>
        </p:nvSpPr>
        <p:spPr bwMode="auto">
          <a:xfrm>
            <a:off x="6858000" y="3733800"/>
            <a:ext cx="1905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900" b="1" i="0" u="none" strike="noStrike" cap="none" normalizeH="0" baseline="0" dirty="0" smtClean="0">
                <a:ln>
                  <a:noFill/>
                </a:ln>
                <a:solidFill>
                  <a:schemeClr val="tx1"/>
                </a:solidFill>
                <a:effectLst/>
                <a:latin typeface="Arial" pitchFamily="34" charset="0"/>
                <a:ea typeface="Calibri" pitchFamily="34" charset="0"/>
                <a:cs typeface="Arial" pitchFamily="34" charset="0"/>
              </a:rPr>
              <a:t>Gr</a:t>
            </a:r>
            <a:r>
              <a:rPr kumimoji="0" lang="es-CO" sz="900" b="1" i="0" u="none" strike="noStrike" cap="none" normalizeH="0" baseline="0" dirty="0" smtClean="0">
                <a:ln>
                  <a:noFill/>
                </a:ln>
                <a:solidFill>
                  <a:schemeClr val="tx1"/>
                </a:solidFill>
                <a:effectLst/>
                <a:latin typeface="Calibri"/>
                <a:ea typeface="Calibri" pitchFamily="34" charset="0"/>
                <a:cs typeface="Arial" pitchFamily="34" charset="0"/>
              </a:rPr>
              <a:t>á</a:t>
            </a:r>
            <a:r>
              <a:rPr kumimoji="0" lang="es-CO" sz="900" b="1" i="0" u="none" strike="noStrike" cap="none" normalizeH="0" baseline="0" dirty="0" smtClean="0">
                <a:ln>
                  <a:noFill/>
                </a:ln>
                <a:solidFill>
                  <a:schemeClr val="tx1"/>
                </a:solidFill>
                <a:effectLst/>
                <a:latin typeface="Arial" pitchFamily="34" charset="0"/>
                <a:ea typeface="Calibri" pitchFamily="34" charset="0"/>
                <a:cs typeface="Arial" pitchFamily="34" charset="0"/>
              </a:rPr>
              <a:t>fico . Rodillos finales en 2D desarrollados en </a:t>
            </a:r>
            <a:r>
              <a:rPr kumimoji="0" lang="es-CO" sz="900" b="1"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Simply</a:t>
            </a:r>
            <a:r>
              <a:rPr kumimoji="0" lang="es-CO" sz="900"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8 CuadroTexto"/>
          <p:cNvSpPr txBox="1"/>
          <p:nvPr/>
        </p:nvSpPr>
        <p:spPr>
          <a:xfrm>
            <a:off x="6629400" y="62484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48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5" name="4 Rectángulo"/>
          <p:cNvSpPr/>
          <p:nvPr/>
        </p:nvSpPr>
        <p:spPr>
          <a:xfrm>
            <a:off x="304800" y="1066800"/>
            <a:ext cx="5943600" cy="338554"/>
          </a:xfrm>
          <a:prstGeom prst="rect">
            <a:avLst/>
          </a:prstGeom>
        </p:spPr>
        <p:txBody>
          <a:bodyPr wrap="square">
            <a:spAutoFit/>
          </a:bodyPr>
          <a:lstStyle/>
          <a:p>
            <a:r>
              <a:rPr lang="es-ES" sz="1600" b="1" dirty="0" smtClean="0">
                <a:latin typeface="Century Gothic" pitchFamily="34" charset="0"/>
              </a:rPr>
              <a:t>Consideraciones y restricciones para rodillos de arrastre</a:t>
            </a:r>
            <a:endParaRPr lang="es-CO" sz="1600" dirty="0">
              <a:latin typeface="Century Gothic" pitchFamily="34" charset="0"/>
            </a:endParaRPr>
          </a:p>
        </p:txBody>
      </p:sp>
      <p:pic>
        <p:nvPicPr>
          <p:cNvPr id="6" name="18 Imagen" descr="Isometric H 54 detalle angulo.jpg"/>
          <p:cNvPicPr/>
          <p:nvPr/>
        </p:nvPicPr>
        <p:blipFill>
          <a:blip r:embed="rId2"/>
          <a:srcRect l="4538" t="39569" r="42599" b="17086"/>
          <a:stretch>
            <a:fillRect/>
          </a:stretch>
        </p:blipFill>
        <p:spPr>
          <a:xfrm>
            <a:off x="381001" y="1524000"/>
            <a:ext cx="2133599" cy="2362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10 Imagen" descr="rodillo frontal.jpg"/>
          <p:cNvPicPr/>
          <p:nvPr/>
        </p:nvPicPr>
        <p:blipFill>
          <a:blip r:embed="rId3" cstate="print"/>
          <a:stretch>
            <a:fillRect/>
          </a:stretch>
        </p:blipFill>
        <p:spPr>
          <a:xfrm>
            <a:off x="2743200" y="1524000"/>
            <a:ext cx="2209800" cy="2362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19 Imagen" descr="Isometric H 42, 43 detalle anticorte.jpg"/>
          <p:cNvPicPr/>
          <p:nvPr/>
        </p:nvPicPr>
        <p:blipFill>
          <a:blip r:embed="rId4"/>
          <a:srcRect l="1650" t="33813" r="51285" b="13849"/>
          <a:stretch>
            <a:fillRect/>
          </a:stretch>
        </p:blipFill>
        <p:spPr>
          <a:xfrm>
            <a:off x="5181600" y="1524000"/>
            <a:ext cx="1600200" cy="2362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24 Imagen" descr="distancias.jpg"/>
          <p:cNvPicPr/>
          <p:nvPr/>
        </p:nvPicPr>
        <p:blipFill>
          <a:blip r:embed="rId5"/>
          <a:srcRect l="13028" r="23873"/>
          <a:stretch>
            <a:fillRect/>
          </a:stretch>
        </p:blipFill>
        <p:spPr>
          <a:xfrm>
            <a:off x="7047347" y="1524000"/>
            <a:ext cx="1715653" cy="2971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6561" name="Rectangle 1"/>
          <p:cNvSpPr>
            <a:spLocks noChangeArrowheads="1"/>
          </p:cNvSpPr>
          <p:nvPr/>
        </p:nvSpPr>
        <p:spPr bwMode="auto">
          <a:xfrm>
            <a:off x="304800" y="4114800"/>
            <a:ext cx="2286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Ángulos agudos y obtusos</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Este tipo de ángulos resultan demasiado dificultosos para desarrollar, en la mayoría de los casos se sugiere utilizar rodillos de transición o estáticos como apoyo.</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6562" name="Rectangle 2"/>
          <p:cNvSpPr>
            <a:spLocks noChangeArrowheads="1"/>
          </p:cNvSpPr>
          <p:nvPr/>
        </p:nvSpPr>
        <p:spPr bwMode="auto">
          <a:xfrm>
            <a:off x="2667000" y="4114800"/>
            <a:ext cx="2362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Rodillos de transición:</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Este tipo de rodillos permite la formación de geometrías complejas que no son posibles de realizarse con solo un par macho y hembra, las mayoría de las </a:t>
            </a:r>
            <a:r>
              <a:rPr kumimoji="0" lang="es-CO" sz="1200" b="0"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Rollfomer</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machines, no posen los ejes necesarios para dicho fin.</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6563" name="Rectangle 3"/>
          <p:cNvSpPr>
            <a:spLocks noChangeArrowheads="1"/>
          </p:cNvSpPr>
          <p:nvPr/>
        </p:nvSpPr>
        <p:spPr bwMode="auto">
          <a:xfrm>
            <a:off x="5105400" y="4114800"/>
            <a:ext cx="17526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Coyuntura anticorte:</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los rodillos configurados en V con pequeños radios tienden regularmente a cortar y generar arranque de virutas.</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6564" name="Rectangle 4"/>
          <p:cNvSpPr>
            <a:spLocks noChangeArrowheads="1"/>
          </p:cNvSpPr>
          <p:nvPr/>
        </p:nvSpPr>
        <p:spPr bwMode="auto">
          <a:xfrm>
            <a:off x="6934200" y="4648200"/>
            <a:ext cx="19050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Distancias y radios:</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estos son los parámetros más importantes que se deben tener en cuenta para que el juego de rodillos quede perfectamente alineado con la horizontal como se ilustra en el gráfico.</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4" name="13 CuadroTexto"/>
          <p:cNvSpPr txBox="1"/>
          <p:nvPr/>
        </p:nvSpPr>
        <p:spPr>
          <a:xfrm>
            <a:off x="1143000"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5" name="14 Marcador de número de diapositiva"/>
          <p:cNvSpPr>
            <a:spLocks noGrp="1"/>
          </p:cNvSpPr>
          <p:nvPr>
            <p:ph type="sldNum" sz="quarter" idx="12"/>
          </p:nvPr>
        </p:nvSpPr>
        <p:spPr/>
        <p:txBody>
          <a:bodyPr/>
          <a:lstStyle/>
          <a:p>
            <a:fld id="{6A805086-C04F-4D1C-8E2A-65BEF81913EF}" type="slidenum">
              <a:rPr lang="en-US" smtClean="0"/>
              <a:pPr/>
              <a:t>49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pic>
        <p:nvPicPr>
          <p:cNvPr id="5" name="21 Imagen" descr="Elemento de identificación.jpg"/>
          <p:cNvPicPr/>
          <p:nvPr/>
        </p:nvPicPr>
        <p:blipFill>
          <a:blip r:embed="rId2"/>
          <a:srcRect l="9086" t="2878" r="14748" b="38849"/>
          <a:stretch>
            <a:fillRect/>
          </a:stretch>
        </p:blipFill>
        <p:spPr>
          <a:xfrm>
            <a:off x="304800" y="1066800"/>
            <a:ext cx="3200400" cy="304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30 Imagen" descr="Planta de rodilleria tipo CFR.jpg"/>
          <p:cNvPicPr/>
          <p:nvPr/>
        </p:nvPicPr>
        <p:blipFill>
          <a:blip r:embed="rId3"/>
          <a:srcRect l="4742" t="12889" r="5276" b="4889"/>
          <a:stretch>
            <a:fillRect/>
          </a:stretch>
        </p:blipFill>
        <p:spPr>
          <a:xfrm>
            <a:off x="3524570" y="4114800"/>
            <a:ext cx="5314630" cy="2286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7585" name="Rectangle 1"/>
          <p:cNvSpPr>
            <a:spLocks noChangeArrowheads="1"/>
          </p:cNvSpPr>
          <p:nvPr/>
        </p:nvSpPr>
        <p:spPr bwMode="auto">
          <a:xfrm>
            <a:off x="3733800" y="915412"/>
            <a:ext cx="51816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endParaRPr lang="es-CO" sz="1200" dirty="0" smtClean="0">
              <a:latin typeface="Arial" pitchFamily="34" charset="0"/>
              <a:ea typeface="Calibri"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P</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ara el caso de los rodillos de arrastre se debe tener en cuenta las siguientes especificaciones:</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285750" marR="0" lvl="0" indent="-285750" algn="just" defTabSz="914400" rtl="0" eaLnBrk="0" fontAlgn="base" latinLnBrk="0" hangingPunct="0">
              <a:lnSpc>
                <a:spcPct val="100000"/>
              </a:lnSpc>
              <a:spcBef>
                <a:spcPct val="0"/>
              </a:spcBef>
              <a:spcAft>
                <a:spcPct val="0"/>
              </a:spcAft>
              <a:buClrTx/>
              <a:buSzTx/>
              <a:tabLst/>
            </a:pPr>
            <a:r>
              <a:rPr kumimoji="0" lang="es-CO" sz="1200" b="1"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i. </a:t>
            </a:r>
            <a:r>
              <a:rPr kumimoji="0" lang="es-CO" sz="1200"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Número de Rodillo: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Número de cantidad del rodillo en ejecución.</a:t>
            </a:r>
          </a:p>
          <a:p>
            <a:pPr marL="285750" marR="0" lvl="0" indent="-285750" algn="just" defTabSz="914400" rtl="0" eaLnBrk="0" fontAlgn="base" latinLnBrk="0" hangingPunct="0">
              <a:lnSpc>
                <a:spcPct val="100000"/>
              </a:lnSpc>
              <a:spcBef>
                <a:spcPct val="0"/>
              </a:spcBef>
              <a:spcAft>
                <a:spcPct val="0"/>
              </a:spcAft>
              <a:buClrTx/>
              <a:buSzTx/>
              <a:buFontTx/>
              <a:buAutoNum type="romanLcPeriod"/>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err="1" smtClean="0">
                <a:ln>
                  <a:noFill/>
                </a:ln>
                <a:solidFill>
                  <a:schemeClr val="accent1">
                    <a:lumMod val="75000"/>
                  </a:schemeClr>
                </a:solidFill>
                <a:effectLst/>
                <a:latin typeface="Century Gothic" pitchFamily="34" charset="0"/>
                <a:ea typeface="Calibri" pitchFamily="34" charset="0"/>
                <a:cs typeface="Arial" pitchFamily="34" charset="0"/>
              </a:rPr>
              <a:t>ii</a:t>
            </a:r>
            <a:r>
              <a:rPr kumimoji="0" lang="es-CO" sz="1200" b="1"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 </a:t>
            </a:r>
            <a:r>
              <a:rPr kumimoji="0" lang="es-CO" sz="1200" b="0"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Género del rodillo: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Macho o Hembra.</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err="1" smtClean="0">
                <a:ln>
                  <a:noFill/>
                </a:ln>
                <a:solidFill>
                  <a:schemeClr val="accent1">
                    <a:lumMod val="75000"/>
                  </a:schemeClr>
                </a:solidFill>
                <a:effectLst/>
                <a:latin typeface="Century Gothic" pitchFamily="34" charset="0"/>
                <a:ea typeface="Calibri" pitchFamily="34" charset="0"/>
                <a:cs typeface="Arial" pitchFamily="34" charset="0"/>
              </a:rPr>
              <a:t>iii</a:t>
            </a:r>
            <a:r>
              <a:rPr kumimoji="0" lang="es-CO" sz="1200" b="1"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 </a:t>
            </a:r>
            <a:r>
              <a:rPr kumimoji="0" lang="es-CO" sz="1200" b="0"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Fin del rodillo: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 Para bisel portaprecio, (J) bisel en J, (R) o fleje repisado.</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err="1" smtClean="0">
                <a:ln>
                  <a:noFill/>
                </a:ln>
                <a:solidFill>
                  <a:schemeClr val="accent1">
                    <a:lumMod val="75000"/>
                  </a:schemeClr>
                </a:solidFill>
                <a:effectLst/>
                <a:latin typeface="Century Gothic" pitchFamily="34" charset="0"/>
                <a:ea typeface="Calibri" pitchFamily="34" charset="0"/>
                <a:cs typeface="Arial" pitchFamily="34" charset="0"/>
              </a:rPr>
              <a:t>iv</a:t>
            </a:r>
            <a:r>
              <a:rPr kumimoji="0" lang="es-CO" sz="1200" b="1"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 </a:t>
            </a:r>
            <a:r>
              <a:rPr kumimoji="0" lang="es-CO" sz="1200" b="0"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Estación: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Número de estación a la que pertenece el rodillo en la banca de la maquina.</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v. </a:t>
            </a:r>
            <a:r>
              <a:rPr kumimoji="0" lang="es-CO" sz="1200" b="0" i="0" u="none" strike="noStrike" cap="none" normalizeH="0" baseline="0" dirty="0" smtClean="0">
                <a:ln>
                  <a:noFill/>
                </a:ln>
                <a:solidFill>
                  <a:schemeClr val="accent1">
                    <a:lumMod val="75000"/>
                  </a:schemeClr>
                </a:solidFill>
                <a:effectLst/>
                <a:latin typeface="Century Gothic" pitchFamily="34" charset="0"/>
                <a:ea typeface="Calibri" pitchFamily="34" charset="0"/>
                <a:cs typeface="Arial" pitchFamily="34" charset="0"/>
              </a:rPr>
              <a:t>Número de fila: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Ubicación del rodillo en la banca de la máquina.</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7586" name="Rectangle 2"/>
          <p:cNvSpPr>
            <a:spLocks noChangeArrowheads="1"/>
          </p:cNvSpPr>
          <p:nvPr/>
        </p:nvSpPr>
        <p:spPr bwMode="auto">
          <a:xfrm>
            <a:off x="228600" y="4267200"/>
            <a:ext cx="3124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Nomenclatura para el montaje de rodillos. </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Ya una vez establecidos los elementos de identificación para los Rodillos de Arrastre, se crea la nomenclatura y el orden de cómo deben ir ubicados los rodillos a lo largo de la banca. El </a:t>
            </a:r>
            <a:r>
              <a:rPr kumimoji="0" lang="es-CO" sz="1200" b="0" i="1"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Gráfico 65.</a:t>
            </a:r>
            <a:r>
              <a:rPr kumimoji="0" lang="es-CO" sz="12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Ilustra cómo van ubicados los rodillos para una operación de rolado de entrepaño tipo CFR.</a:t>
            </a:r>
            <a:endParaRPr kumimoji="0" lang="es-CO" sz="1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9" name="8 CuadroTexto"/>
          <p:cNvSpPr txBox="1"/>
          <p:nvPr/>
        </p:nvSpPr>
        <p:spPr>
          <a:xfrm>
            <a:off x="1143000"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50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ChangeArrowheads="1"/>
          </p:cNvSpPr>
          <p:nvPr/>
        </p:nvSpPr>
        <p:spPr bwMode="auto">
          <a:xfrm>
            <a:off x="3124200" y="1981200"/>
            <a:ext cx="2971800" cy="533400"/>
          </a:xfrm>
          <a:prstGeom prst="rect">
            <a:avLst/>
          </a:prstGeom>
          <a:ln>
            <a:headEnd/>
            <a:tailEnd/>
          </a:ln>
        </p:spPr>
        <p:style>
          <a:lnRef idx="1">
            <a:schemeClr val="accent5"/>
          </a:lnRef>
          <a:fillRef idx="3">
            <a:schemeClr val="accent5"/>
          </a:fillRef>
          <a:effectRef idx="2">
            <a:schemeClr val="accent5"/>
          </a:effectRef>
          <a:fontRef idx="minor">
            <a:schemeClr val="lt1"/>
          </a:fontRef>
        </p:style>
        <p:txBody>
          <a:bodyPr vert="horz" wrap="square" lIns="91440" tIns="45720" rIns="91440" bIns="45720" numCol="1" anchor="t" anchorCtr="0" compatLnSpc="1">
            <a:prstTxWarp prst="textNoShape">
              <a:avLst/>
            </a:prstTxWarp>
          </a:bodyPr>
          <a:lstStyle/>
          <a:p>
            <a:endParaRPr lang="es-CO"/>
          </a:p>
        </p:txBody>
      </p:sp>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584775"/>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sz="1400" dirty="0" smtClean="0">
                <a:solidFill>
                  <a:srgbClr val="26207B"/>
                </a:solidFill>
                <a:latin typeface="Century Gothic" pitchFamily="34" charset="0"/>
              </a:rPr>
              <a:t> </a:t>
            </a:r>
            <a:r>
              <a:rPr lang="en-US" sz="1400" dirty="0" err="1" smtClean="0">
                <a:solidFill>
                  <a:srgbClr val="26207B"/>
                </a:solidFill>
                <a:latin typeface="Century Gothic" pitchFamily="34" charset="0"/>
              </a:rPr>
              <a:t>Compensación</a:t>
            </a:r>
            <a:endParaRPr lang="en-US" sz="1400" dirty="0" smtClean="0">
              <a:solidFill>
                <a:srgbClr val="26207B"/>
              </a:solidFill>
              <a:latin typeface="Century Gothic" pitchFamily="34" charset="0"/>
            </a:endParaRPr>
          </a:p>
          <a:p>
            <a:endParaRPr lang="en-US" sz="1400" dirty="0" smtClean="0">
              <a:solidFill>
                <a:srgbClr val="26207B"/>
              </a:solidFill>
              <a:latin typeface="Century Gothic" pitchFamily="34" charset="0"/>
            </a:endParaRPr>
          </a:p>
        </p:txBody>
      </p:sp>
      <p:pic>
        <p:nvPicPr>
          <p:cNvPr id="5" name="31 Imagen" descr="Compensacíon.jpg"/>
          <p:cNvPicPr/>
          <p:nvPr/>
        </p:nvPicPr>
        <p:blipFill>
          <a:blip r:embed="rId2"/>
          <a:srcRect l="30877" t="3435" r="27151" b="9160"/>
          <a:stretch>
            <a:fillRect/>
          </a:stretch>
        </p:blipFill>
        <p:spPr>
          <a:xfrm>
            <a:off x="2057400" y="2743200"/>
            <a:ext cx="2367891" cy="27194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8609" name="Rectangle 1"/>
          <p:cNvSpPr>
            <a:spLocks noChangeArrowheads="1"/>
          </p:cNvSpPr>
          <p:nvPr/>
        </p:nvSpPr>
        <p:spPr bwMode="auto">
          <a:xfrm>
            <a:off x="4876800" y="2743200"/>
            <a:ext cx="3048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H = </a:t>
            </a:r>
            <a:r>
              <a:rPr kumimoji="0" lang="es-ES" sz="1200" b="1"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Df</a:t>
            </a: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Ba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Cos</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θ  =     </a:t>
            </a:r>
            <a:r>
              <a:rPr kumimoji="0" lang="es-ES" sz="1200" b="1" i="0" u="sng" strike="noStrike" cap="none" normalizeH="0" baseline="0" dirty="0" err="1" smtClean="0">
                <a:ln>
                  <a:noFill/>
                </a:ln>
                <a:solidFill>
                  <a:schemeClr val="tx1"/>
                </a:solidFill>
                <a:effectLst/>
                <a:latin typeface="Century Gothic" pitchFamily="34" charset="0"/>
                <a:ea typeface="Calibri" pitchFamily="34" charset="0"/>
                <a:cs typeface="Arial" pitchFamily="34" charset="0"/>
              </a:rPr>
              <a:t>Df</a:t>
            </a:r>
            <a:r>
              <a:rPr kumimoji="0" lang="es-ES" sz="1200" b="1" i="0" u="sng" strike="noStrike" cap="none" normalizeH="0" baseline="0" dirty="0" smtClean="0">
                <a:ln>
                  <a:noFill/>
                </a:ln>
                <a:solidFill>
                  <a:schemeClr val="tx1"/>
                </a:solidFill>
                <a:effectLst/>
                <a:latin typeface="Century Gothic" pitchFamily="34" charset="0"/>
                <a:ea typeface="Calibri" pitchFamily="34" charset="0"/>
                <a:cs typeface="Arial" pitchFamily="34" charset="0"/>
              </a:rPr>
              <a:t> -   d</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a:t>
            </a: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Df</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Ba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Df</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Distancia del fleje a rolar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Ba = Tolerancia de doblado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err="1" smtClean="0">
                <a:ln>
                  <a:noFill/>
                </a:ln>
                <a:solidFill>
                  <a:schemeClr val="tx1"/>
                </a:solidFill>
                <a:effectLst/>
                <a:latin typeface="Century Gothic" pitchFamily="34" charset="0"/>
                <a:ea typeface="Calibri" pitchFamily="34" charset="0"/>
                <a:cs typeface="Arial" pitchFamily="34" charset="0"/>
              </a:rPr>
              <a:t>Df</a:t>
            </a: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 – d = Factor de compensación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Θ = Ángulo entre las abscisas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d = Distancia compensada </a:t>
            </a:r>
            <a:endParaRPr kumimoji="0" lang="es-ES"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8610" name="Rectangle 2"/>
          <p:cNvSpPr>
            <a:spLocks noChangeArrowheads="1"/>
          </p:cNvSpPr>
          <p:nvPr/>
        </p:nvSpPr>
        <p:spPr bwMode="auto">
          <a:xfrm>
            <a:off x="3200400" y="2057400"/>
            <a:ext cx="2855269"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O" sz="16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Compensación = Ʃ (</a:t>
            </a:r>
            <a:r>
              <a:rPr kumimoji="0" lang="es-CO" sz="1600" b="1" i="0" u="none" strike="noStrike" cap="none" normalizeH="0" baseline="0" dirty="0" err="1" smtClean="0">
                <a:ln>
                  <a:noFill/>
                </a:ln>
                <a:solidFill>
                  <a:schemeClr val="bg1"/>
                </a:solidFill>
                <a:effectLst/>
                <a:latin typeface="Century Gothic" pitchFamily="34" charset="0"/>
                <a:ea typeface="Calibri" pitchFamily="34" charset="0"/>
                <a:cs typeface="Arial" pitchFamily="34" charset="0"/>
              </a:rPr>
              <a:t>Df</a:t>
            </a:r>
            <a:r>
              <a:rPr kumimoji="0" lang="es-CO" sz="1600" b="1" i="0" u="none" strike="noStrike" cap="none" normalizeH="0" baseline="0" dirty="0" smtClean="0">
                <a:ln>
                  <a:noFill/>
                </a:ln>
                <a:solidFill>
                  <a:schemeClr val="bg1"/>
                </a:solidFill>
                <a:effectLst/>
                <a:latin typeface="Century Gothic" pitchFamily="34" charset="0"/>
                <a:ea typeface="Calibri" pitchFamily="34" charset="0"/>
                <a:cs typeface="Arial" pitchFamily="34" charset="0"/>
              </a:rPr>
              <a:t> – d)</a:t>
            </a:r>
            <a:endParaRPr kumimoji="0" lang="es-CO" sz="1800" b="0" i="0" u="none" strike="noStrike" cap="none" normalizeH="0" baseline="0" dirty="0" smtClean="0">
              <a:ln>
                <a:noFill/>
              </a:ln>
              <a:solidFill>
                <a:schemeClr val="bg1"/>
              </a:solidFill>
              <a:effectLst/>
              <a:latin typeface="Century Gothic" pitchFamily="34" charset="0"/>
              <a:cs typeface="Arial" pitchFamily="34" charset="0"/>
            </a:endParaRPr>
          </a:p>
        </p:txBody>
      </p:sp>
      <p:sp>
        <p:nvSpPr>
          <p:cNvPr id="68612" name="Rectangle 4"/>
          <p:cNvSpPr>
            <a:spLocks noChangeArrowheads="1"/>
          </p:cNvSpPr>
          <p:nvPr/>
        </p:nvSpPr>
        <p:spPr bwMode="auto">
          <a:xfrm>
            <a:off x="228600" y="990600"/>
            <a:ext cx="86868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Se denomina compensación a la distancia entre el rodillo  número uno de la primera estación y el primer rodillo de la segunda estación, después de haber pasado por una operación de Rolado.  Es importante pensar que el ancho nominal de la lámina se disminuye mientras la bandeja pasa de una estación a otra.</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8613" name="Rectangle 5"/>
          <p:cNvSpPr>
            <a:spLocks noChangeArrowheads="1"/>
          </p:cNvSpPr>
          <p:nvPr/>
        </p:nvSpPr>
        <p:spPr bwMode="auto">
          <a:xfrm>
            <a:off x="228600" y="5562600"/>
            <a:ext cx="8763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Arial" pitchFamily="34" charset="0"/>
              </a:rPr>
              <a:t>Supongamos que se desea rolar un fleje Cal 20 de 40 mm de Ancho a 30 °, ¿Cuál es la distancia de compensación a la que debo  ubicar el rodillo de la segunda estación?</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51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68611"/>
                                        </p:tgtEl>
                                        <p:attrNameLst>
                                          <p:attrName>style.visibility</p:attrName>
                                        </p:attrNameLst>
                                      </p:cBhvr>
                                      <p:to>
                                        <p:strVal val="visible"/>
                                      </p:to>
                                    </p:set>
                                    <p:animEffect transition="in" filter="wipe(down)">
                                      <p:cBhvr>
                                        <p:cTn id="11" dur="500"/>
                                        <p:tgtEl>
                                          <p:spTgt spid="68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7467600" y="6172200"/>
            <a:ext cx="1219200" cy="533400"/>
          </a:xfrm>
          <a:prstGeom prst="rect">
            <a:avLst/>
          </a:prstGeom>
          <a:ln>
            <a:headEnd/>
            <a:tailEnd/>
          </a:ln>
        </p:spPr>
        <p:style>
          <a:lnRef idx="1">
            <a:schemeClr val="accent5"/>
          </a:lnRef>
          <a:fillRef idx="3">
            <a:schemeClr val="accent5"/>
          </a:fillRef>
          <a:effectRef idx="2">
            <a:schemeClr val="accent5"/>
          </a:effectRef>
          <a:fontRef idx="minor">
            <a:schemeClr val="lt1"/>
          </a:fontRef>
        </p:style>
        <p:txBody>
          <a:bodyPr vert="horz" wrap="square" lIns="91440" tIns="45720" rIns="91440" bIns="45720" numCol="1" anchor="t" anchorCtr="0" compatLnSpc="1">
            <a:prstTxWarp prst="textNoShape">
              <a:avLst/>
            </a:prstTxWarp>
          </a:bodyPr>
          <a:lstStyle/>
          <a:p>
            <a:endParaRPr lang="es-CO"/>
          </a:p>
        </p:txBody>
      </p:sp>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err="1" smtClean="0">
                <a:solidFill>
                  <a:srgbClr val="26207B"/>
                </a:solidFill>
                <a:latin typeface="Century Gothic" pitchFamily="34" charset="0"/>
              </a:rPr>
              <a:t>Compensación</a:t>
            </a:r>
            <a:endParaRPr lang="en-US" sz="1400" dirty="0" smtClean="0">
              <a:solidFill>
                <a:srgbClr val="26207B"/>
              </a:solidFill>
              <a:latin typeface="Century Gothic" pitchFamily="34" charset="0"/>
            </a:endParaRPr>
          </a:p>
        </p:txBody>
      </p:sp>
      <p:pic>
        <p:nvPicPr>
          <p:cNvPr id="5" name="32 Imagen" descr="Compensacíon. 2  jpg.jpg"/>
          <p:cNvPicPr/>
          <p:nvPr/>
        </p:nvPicPr>
        <p:blipFill>
          <a:blip r:embed="rId2"/>
          <a:srcRect l="32202" t="2676" r="28209" b="8246"/>
          <a:stretch>
            <a:fillRect/>
          </a:stretch>
        </p:blipFill>
        <p:spPr>
          <a:xfrm>
            <a:off x="533400" y="1295400"/>
            <a:ext cx="2296639" cy="28645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9634" name="Text Box 2"/>
          <p:cNvSpPr txBox="1">
            <a:spLocks noChangeArrowheads="1"/>
          </p:cNvSpPr>
          <p:nvPr/>
        </p:nvSpPr>
        <p:spPr bwMode="auto">
          <a:xfrm>
            <a:off x="3124200" y="1219200"/>
            <a:ext cx="5791200" cy="2779713"/>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n-US" sz="1400" b="1" i="0" u="none" strike="noStrike" cap="none" normalizeH="0" baseline="0" dirty="0" smtClean="0">
                <a:ln>
                  <a:noFill/>
                </a:ln>
                <a:solidFill>
                  <a:schemeClr val="tx1"/>
                </a:solidFill>
                <a:effectLst/>
                <a:latin typeface="Century Gothic" pitchFamily="34" charset="0"/>
                <a:cs typeface="Arial" pitchFamily="34" charset="0"/>
              </a:rPr>
              <a:t> – d  =  40 – d</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entury Gothic" pitchFamily="34" charset="0"/>
                <a:cs typeface="Arial" pitchFamily="34" charset="0"/>
              </a:rPr>
              <a:t>Cos </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θ</a:t>
            </a:r>
            <a:r>
              <a:rPr kumimoji="0" lang="en-US" sz="1400" b="1" i="0" u="none" strike="noStrike" cap="none" normalizeH="0" baseline="0" dirty="0" smtClean="0">
                <a:ln>
                  <a:noFill/>
                </a:ln>
                <a:solidFill>
                  <a:schemeClr val="tx1"/>
                </a:solidFill>
                <a:effectLst/>
                <a:latin typeface="Century Gothic" pitchFamily="34" charset="0"/>
                <a:cs typeface="Arial" pitchFamily="34" charset="0"/>
              </a:rPr>
              <a:t>  =     </a:t>
            </a:r>
            <a:r>
              <a:rPr kumimoji="0" lang="en-US" sz="1400" b="1" i="0" u="sng" strike="noStrike" cap="none" normalizeH="0" baseline="0" dirty="0" err="1" smtClean="0">
                <a:ln>
                  <a:noFill/>
                </a:ln>
                <a:solidFill>
                  <a:schemeClr val="tx1"/>
                </a:solidFill>
                <a:effectLst/>
                <a:latin typeface="Century Gothic" pitchFamily="34" charset="0"/>
                <a:cs typeface="Arial" pitchFamily="34" charset="0"/>
              </a:rPr>
              <a:t>Df</a:t>
            </a:r>
            <a:r>
              <a:rPr kumimoji="0" lang="en-US" sz="1400" b="1" i="0" u="sng" strike="noStrike" cap="none" normalizeH="0" baseline="0" dirty="0" smtClean="0">
                <a:ln>
                  <a:noFill/>
                </a:ln>
                <a:solidFill>
                  <a:schemeClr val="tx1"/>
                </a:solidFill>
                <a:effectLst/>
                <a:latin typeface="Century Gothic" pitchFamily="34" charset="0"/>
                <a:cs typeface="Arial" pitchFamily="34" charset="0"/>
              </a:rPr>
              <a:t> -   d</a:t>
            </a:r>
            <a:endParaRPr kumimoji="0" lang="en-US" sz="1400" b="1"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entury Gothic" pitchFamily="34" charset="0"/>
                <a:cs typeface="Arial" pitchFamily="34" charset="0"/>
              </a:rPr>
              <a:t>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 Ba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400" b="1"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cs typeface="Arial" pitchFamily="34" charset="0"/>
              </a:rPr>
              <a:t>(</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Cos</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θ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 Ba) =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 d</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400" b="1"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cs typeface="Arial" pitchFamily="34" charset="0"/>
              </a:rPr>
              <a:t>-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cos</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θ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 Ba) –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Df</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 d</a:t>
            </a:r>
          </a:p>
          <a:p>
            <a:pPr marL="0" marR="0" lvl="0" indent="0" algn="l" defTabSz="914400" rtl="0" eaLnBrk="1" fontAlgn="base" latinLnBrk="0" hangingPunct="1">
              <a:lnSpc>
                <a:spcPct val="100000"/>
              </a:lnSpc>
              <a:spcBef>
                <a:spcPct val="0"/>
              </a:spcBef>
              <a:spcAft>
                <a:spcPts val="100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1" i="0" u="none" strike="noStrike" cap="none" normalizeH="0" baseline="0" dirty="0" smtClean="0">
                <a:ln>
                  <a:noFill/>
                </a:ln>
                <a:solidFill>
                  <a:schemeClr val="tx1"/>
                </a:solidFill>
                <a:effectLst/>
                <a:latin typeface="Century Gothic" pitchFamily="34" charset="0"/>
                <a:cs typeface="Arial" pitchFamily="34" charset="0"/>
              </a:rPr>
              <a:t>Ba= 2</a:t>
            </a:r>
            <a:r>
              <a:rPr kumimoji="0" lang="es-ES" sz="1400" b="1" i="0" u="none" strike="noStrike" cap="none" normalizeH="0" baseline="0" dirty="0" smtClean="0">
                <a:ln>
                  <a:noFill/>
                </a:ln>
                <a:solidFill>
                  <a:schemeClr val="tx1"/>
                </a:solidFill>
                <a:effectLst/>
                <a:latin typeface="Arial" pitchFamily="34" charset="0"/>
                <a:cs typeface="Arial" pitchFamily="34" charset="0"/>
              </a:rPr>
              <a:t>Л</a:t>
            </a:r>
            <a:r>
              <a:rPr kumimoji="0" lang="es-CO" sz="1400" b="1" i="0" u="none" strike="noStrike" cap="none" normalizeH="0" baseline="0" dirty="0" smtClean="0">
                <a:ln>
                  <a:noFill/>
                </a:ln>
                <a:solidFill>
                  <a:schemeClr val="tx1"/>
                </a:solidFill>
                <a:effectLst/>
                <a:latin typeface="Arial" pitchFamily="34" charset="0"/>
                <a:cs typeface="Arial" pitchFamily="34" charset="0"/>
              </a:rPr>
              <a:t> </a:t>
            </a:r>
            <a:r>
              <a:rPr kumimoji="0" lang="es-CO" sz="1400" b="1" i="0" u="none" strike="noStrike" cap="none" normalizeH="0" baseline="0" dirty="0" smtClean="0">
                <a:ln>
                  <a:noFill/>
                </a:ln>
                <a:solidFill>
                  <a:schemeClr val="tx1"/>
                </a:solidFill>
                <a:effectLst/>
                <a:latin typeface="Century Gothic" pitchFamily="34" charset="0"/>
                <a:cs typeface="Arial" pitchFamily="34" charset="0"/>
              </a:rPr>
              <a:t>(</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θ </a:t>
            </a:r>
            <a:r>
              <a:rPr kumimoji="0" lang="es-CO" sz="1400" b="1" i="0" u="none" strike="noStrike" cap="none" normalizeH="0" baseline="0" dirty="0" smtClean="0">
                <a:ln>
                  <a:noFill/>
                </a:ln>
                <a:solidFill>
                  <a:schemeClr val="tx1"/>
                </a:solidFill>
                <a:effectLst/>
                <a:latin typeface="Century Gothic" pitchFamily="34" charset="0"/>
                <a:cs typeface="Arial" pitchFamily="34" charset="0"/>
              </a:rPr>
              <a:t>/360)(R + </a:t>
            </a:r>
            <a:r>
              <a:rPr kumimoji="0" lang="es-CO" sz="1400" b="1" i="0" u="none" strike="noStrike" cap="none" normalizeH="0" baseline="0" dirty="0" err="1" smtClean="0">
                <a:ln>
                  <a:noFill/>
                </a:ln>
                <a:solidFill>
                  <a:schemeClr val="tx1"/>
                </a:solidFill>
                <a:effectLst/>
                <a:latin typeface="Century Gothic" pitchFamily="34" charset="0"/>
                <a:cs typeface="Arial" pitchFamily="34" charset="0"/>
              </a:rPr>
              <a:t>Kbat</a:t>
            </a:r>
            <a:r>
              <a:rPr kumimoji="0" lang="es-CO" sz="1400" b="1" i="0" u="none" strike="noStrike" cap="none" normalizeH="0" baseline="0" dirty="0" smtClean="0">
                <a:ln>
                  <a:noFill/>
                </a:ln>
                <a:solidFill>
                  <a:schemeClr val="tx1"/>
                </a:solidFill>
                <a:effectLst/>
                <a:latin typeface="Century Gothic" pitchFamily="34" charset="0"/>
                <a:cs typeface="Arial" pitchFamily="34" charset="0"/>
              </a:rPr>
              <a:t>) </a:t>
            </a:r>
            <a:r>
              <a:rPr kumimoji="0" lang="es-CO" sz="1200" b="1" i="0" u="none" strike="noStrike" cap="none" normalizeH="0" baseline="0" dirty="0" smtClean="0">
                <a:ln>
                  <a:noFill/>
                </a:ln>
                <a:solidFill>
                  <a:schemeClr val="tx1"/>
                </a:solidFill>
                <a:effectLst/>
                <a:latin typeface="Century Gothic" pitchFamily="34" charset="0"/>
                <a:cs typeface="Arial" pitchFamily="34" charset="0"/>
              </a:rPr>
              <a:t>Según teoría de tolerancia de doblado</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35" name="Rectangle 3"/>
          <p:cNvSpPr>
            <a:spLocks noChangeArrowheads="1"/>
          </p:cNvSpPr>
          <p:nvPr/>
        </p:nvSpPr>
        <p:spPr bwMode="auto">
          <a:xfrm>
            <a:off x="3124200" y="3520857"/>
            <a:ext cx="54864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Entonces: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Ba = 2</a:t>
            </a:r>
            <a:r>
              <a:rPr kumimoji="0" lang="es-E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Л</a:t>
            </a: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(30°/360)( </a:t>
            </a:r>
            <a:r>
              <a:rPr kumimoji="0" lang="es-ES" sz="1400" b="1" i="0" u="sng"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t>
            </a: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1.25 + (0.33)(0.9))</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Kba</a:t>
            </a: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0,33 si R &lt; 2t  R = Radio interior de la lámina Cal 20 = </a:t>
            </a:r>
            <a:r>
              <a:rPr kumimoji="0" lang="es-ES" sz="1400" b="1" i="0" u="sng"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t>
            </a: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1.25 mm.</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  0,5 si R </a:t>
            </a:r>
            <a:r>
              <a:rPr kumimoji="0" lang="es-ES" sz="1400" b="1" i="0" u="sng"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&gt;</a:t>
            </a: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2t    1,25 &lt; 1.8</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Ba   = (0.524)(1.547) = 0,811</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sz="1400" b="1" i="0" u="none" strike="noStrike" cap="none" normalizeH="0" baseline="0" dirty="0" smtClean="0">
                <a:ln>
                  <a:noFill/>
                </a:ln>
                <a:solidFill>
                  <a:schemeClr val="tx1"/>
                </a:solidFill>
                <a:effectLst/>
                <a:latin typeface="Century Gothic" pitchFamily="34" charset="0"/>
                <a:cs typeface="Arial" pitchFamily="34" charset="0"/>
              </a:rPr>
              <a:t> ((</a:t>
            </a:r>
            <a:r>
              <a:rPr kumimoji="0" lang="es-ES" sz="1400" b="1" i="0" u="none" strike="noStrike" cap="none" normalizeH="0" baseline="0" dirty="0" err="1" smtClean="0">
                <a:ln>
                  <a:noFill/>
                </a:ln>
                <a:solidFill>
                  <a:schemeClr val="tx1"/>
                </a:solidFill>
                <a:effectLst/>
                <a:latin typeface="Century Gothic" pitchFamily="34" charset="0"/>
                <a:cs typeface="Arial" pitchFamily="34" charset="0"/>
              </a:rPr>
              <a:t>cos</a:t>
            </a:r>
            <a:r>
              <a:rPr kumimoji="0" lang="es-ES" sz="1400" b="1" i="0" u="none" strike="noStrike" cap="none" normalizeH="0" baseline="0" dirty="0" smtClean="0">
                <a:ln>
                  <a:noFill/>
                </a:ln>
                <a:solidFill>
                  <a:schemeClr val="tx1"/>
                </a:solidFill>
                <a:effectLst/>
                <a:latin typeface="Century Gothic" pitchFamily="34" charset="0"/>
                <a:cs typeface="Arial" pitchFamily="34" charset="0"/>
              </a:rPr>
              <a:t> 30°)(40 – 0,811)- 40) = d</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sz="1400" b="1" i="0" u="none" strike="noStrike" cap="none" normalizeH="0" baseline="0" dirty="0" smtClean="0">
                <a:ln>
                  <a:noFill/>
                </a:ln>
                <a:solidFill>
                  <a:schemeClr val="tx1"/>
                </a:solidFill>
                <a:effectLst/>
                <a:latin typeface="Century Gothic" pitchFamily="34" charset="0"/>
                <a:cs typeface="Arial" pitchFamily="34" charset="0"/>
              </a:rPr>
              <a:t>  (- 6,06) = d = 6,1	compensation = (40 – 6.1) =     </a:t>
            </a:r>
            <a:r>
              <a:rPr kumimoji="0" lang="en-US" sz="1400" b="1" i="0" u="none" strike="noStrike" cap="none" normalizeH="0" baseline="0" dirty="0" smtClean="0">
                <a:ln>
                  <a:noFill/>
                </a:ln>
                <a:solidFill>
                  <a:schemeClr val="bg1"/>
                </a:solidFill>
                <a:effectLst/>
                <a:latin typeface="Century Gothic" pitchFamily="34" charset="0"/>
                <a:cs typeface="Arial" pitchFamily="34" charset="0"/>
              </a:rPr>
              <a:t>33. 9 mm.</a:t>
            </a:r>
            <a:endParaRPr kumimoji="0" lang="en-US" sz="1400" b="0" i="0" u="none" strike="noStrike" cap="none" normalizeH="0" baseline="0" dirty="0" smtClean="0">
              <a:ln>
                <a:noFill/>
              </a:ln>
              <a:solidFill>
                <a:schemeClr val="bg1"/>
              </a:solidFill>
              <a:effectLst/>
              <a:latin typeface="Century Gothic" pitchFamily="34" charset="0"/>
              <a:cs typeface="Arial"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52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186952" y="990600"/>
            <a:ext cx="5424883"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Construcción del modelo entrepaños – herramientas</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3" name="2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4" name="3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err="1" smtClean="0">
                <a:solidFill>
                  <a:srgbClr val="26207B"/>
                </a:solidFill>
                <a:latin typeface="Century Gothic" pitchFamily="34" charset="0"/>
              </a:rPr>
              <a:t>Modelo</a:t>
            </a:r>
            <a:endParaRPr lang="en-US" sz="1400" dirty="0" smtClean="0">
              <a:solidFill>
                <a:srgbClr val="26207B"/>
              </a:solidFill>
              <a:latin typeface="Century Gothic" pitchFamily="34" charset="0"/>
            </a:endParaRPr>
          </a:p>
        </p:txBody>
      </p:sp>
      <p:sp>
        <p:nvSpPr>
          <p:cNvPr id="64514" name="Rectangle 2"/>
          <p:cNvSpPr>
            <a:spLocks noChangeArrowheads="1"/>
          </p:cNvSpPr>
          <p:nvPr/>
        </p:nvSpPr>
        <p:spPr bwMode="auto">
          <a:xfrm>
            <a:off x="152400" y="1295400"/>
            <a:ext cx="8763000" cy="32932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Se realizan las respectivas muestras de entrepaños Repisados para su posterior montaje de pruebas estáticas, cabe anotar que las muestras fueron realizadas en una plegadora convencional, lo que resulto muy difícil a la hora de lograr los pliegues repisados.</a:t>
            </a:r>
          </a:p>
          <a:p>
            <a:pPr marL="0" marR="0" lvl="0" indent="0" algn="just" defTabSz="914400" rtl="0" eaLnBrk="1" fontAlgn="base" latinLnBrk="0" hangingPunct="1">
              <a:lnSpc>
                <a:spcPct val="100000"/>
              </a:lnSpc>
              <a:spcBef>
                <a:spcPct val="0"/>
              </a:spcBef>
              <a:spcAft>
                <a:spcPct val="0"/>
              </a:spcAft>
              <a:buClrTx/>
              <a:buSzTx/>
              <a:buFontTx/>
              <a:buNone/>
              <a:tabLst>
                <a:tab pos="914400" algn="l"/>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Los pasos que se siguieron para la realización de las muestras de entrepaños repisados fueron:</a:t>
            </a:r>
          </a:p>
          <a:p>
            <a:pPr marL="0" marR="0" lvl="0" indent="0" algn="just" defTabSz="914400" rtl="0" eaLnBrk="0" fontAlgn="base" latinLnBrk="0" hangingPunct="0">
              <a:lnSpc>
                <a:spcPct val="100000"/>
              </a:lnSpc>
              <a:spcBef>
                <a:spcPct val="0"/>
              </a:spcBef>
              <a:spcAft>
                <a:spcPct val="0"/>
              </a:spcAft>
              <a:buClrTx/>
              <a:buSzTx/>
              <a:buFontTx/>
              <a:buNone/>
              <a:tabLst>
                <a:tab pos="914400" algn="l"/>
              </a:tabLst>
            </a:pP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Corte y punzando de lámina</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Formado de pliegues y repisados</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Aplicación de soldadura</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Preparación de superficies</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Acabados</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pic>
        <p:nvPicPr>
          <p:cNvPr id="7" name="229 Imagen" descr="100_0128.JPG"/>
          <p:cNvPicPr/>
          <p:nvPr/>
        </p:nvPicPr>
        <p:blipFill>
          <a:blip r:embed="rId2" cstate="print"/>
          <a:srcRect l="12851" r="5942" b="25743"/>
          <a:stretch>
            <a:fillRect/>
          </a:stretch>
        </p:blipFill>
        <p:spPr>
          <a:xfrm>
            <a:off x="3733800" y="3886200"/>
            <a:ext cx="3810000" cy="2209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230 Imagen" descr="DSC00018.JPG"/>
          <p:cNvPicPr/>
          <p:nvPr/>
        </p:nvPicPr>
        <p:blipFill>
          <a:blip r:embed="rId3" cstate="print"/>
          <a:stretch>
            <a:fillRect/>
          </a:stretch>
        </p:blipFill>
        <p:spPr>
          <a:xfrm>
            <a:off x="5867400" y="2971800"/>
            <a:ext cx="3047999" cy="1676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9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53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810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7620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6" name="5 CuadroTexto"/>
          <p:cNvSpPr txBox="1"/>
          <p:nvPr/>
        </p:nvSpPr>
        <p:spPr>
          <a:xfrm>
            <a:off x="5181600" y="685800"/>
            <a:ext cx="4114800" cy="369332"/>
          </a:xfrm>
          <a:prstGeom prst="rect">
            <a:avLst/>
          </a:prstGeom>
          <a:noFill/>
        </p:spPr>
        <p:txBody>
          <a:bodyPr wrap="square" rtlCol="0">
            <a:spAutoFit/>
          </a:bodyPr>
          <a:lstStyle/>
          <a:p>
            <a:r>
              <a:rPr lang="en-US" dirty="0" err="1" smtClean="0">
                <a:solidFill>
                  <a:srgbClr val="26207B"/>
                </a:solidFill>
                <a:latin typeface="Century Gothic" pitchFamily="34" charset="0"/>
              </a:rPr>
              <a:t>Planos</a:t>
            </a:r>
            <a:r>
              <a:rPr lang="en-US" dirty="0" smtClean="0">
                <a:solidFill>
                  <a:srgbClr val="26207B"/>
                </a:solidFill>
                <a:latin typeface="Century Gothic" pitchFamily="34" charset="0"/>
              </a:rPr>
              <a:t> y </a:t>
            </a:r>
            <a:r>
              <a:rPr lang="en-US" dirty="0" err="1" smtClean="0">
                <a:solidFill>
                  <a:srgbClr val="26207B"/>
                </a:solidFill>
                <a:latin typeface="Century Gothic" pitchFamily="34" charset="0"/>
              </a:rPr>
              <a:t>propuestas</a:t>
            </a:r>
            <a:r>
              <a:rPr lang="en-US" dirty="0" smtClean="0">
                <a:solidFill>
                  <a:srgbClr val="26207B"/>
                </a:solidFill>
                <a:latin typeface="Century Gothic" pitchFamily="34" charset="0"/>
              </a:rPr>
              <a:t>.</a:t>
            </a:r>
            <a:endParaRPr lang="en-US" sz="1200" dirty="0" smtClean="0">
              <a:solidFill>
                <a:srgbClr val="26207B"/>
              </a:solidFill>
              <a:latin typeface="Century Gothic" pitchFamily="34" charset="0"/>
            </a:endParaRPr>
          </a:p>
        </p:txBody>
      </p:sp>
      <p:pic>
        <p:nvPicPr>
          <p:cNvPr id="7" name="6 Imagen" descr="Explorar0020.jpg"/>
          <p:cNvPicPr>
            <a:picLocks noChangeAspect="1"/>
          </p:cNvPicPr>
          <p:nvPr/>
        </p:nvPicPr>
        <p:blipFill>
          <a:blip r:embed="rId2" cstate="print">
            <a:lum bright="10000" contrast="-10000"/>
          </a:blip>
          <a:stretch>
            <a:fillRect/>
          </a:stretch>
        </p:blipFill>
        <p:spPr>
          <a:xfrm>
            <a:off x="152400" y="1107292"/>
            <a:ext cx="2487075" cy="3159908"/>
          </a:xfrm>
          <a:prstGeom prst="rect">
            <a:avLst/>
          </a:prstGeom>
          <a:ln>
            <a:noFill/>
          </a:ln>
          <a:effectLst>
            <a:outerShdw blurRad="292100" dist="139700" dir="2700000" algn="tl" rotWithShape="0">
              <a:srgbClr val="333333">
                <a:alpha val="65000"/>
              </a:srgbClr>
            </a:outerShdw>
          </a:effectLst>
        </p:spPr>
      </p:pic>
      <p:pic>
        <p:nvPicPr>
          <p:cNvPr id="8" name="7 Imagen" descr="Explorar0021.jpg"/>
          <p:cNvPicPr>
            <a:picLocks noChangeAspect="1"/>
          </p:cNvPicPr>
          <p:nvPr/>
        </p:nvPicPr>
        <p:blipFill>
          <a:blip r:embed="rId3" cstate="print">
            <a:lum bright="10000" contrast="-10000"/>
          </a:blip>
          <a:stretch>
            <a:fillRect/>
          </a:stretch>
        </p:blipFill>
        <p:spPr>
          <a:xfrm>
            <a:off x="2746102" y="1066800"/>
            <a:ext cx="2511698" cy="3200400"/>
          </a:xfrm>
          <a:prstGeom prst="rect">
            <a:avLst/>
          </a:prstGeom>
          <a:ln>
            <a:noFill/>
          </a:ln>
          <a:effectLst>
            <a:outerShdw blurRad="292100" dist="139700" dir="2700000" algn="tl" rotWithShape="0">
              <a:srgbClr val="333333">
                <a:alpha val="65000"/>
              </a:srgbClr>
            </a:outerShdw>
          </a:effectLst>
        </p:spPr>
      </p:pic>
      <p:pic>
        <p:nvPicPr>
          <p:cNvPr id="9" name="8 Imagen" descr="Isometric MH 51.jpg"/>
          <p:cNvPicPr>
            <a:picLocks noChangeAspect="1"/>
          </p:cNvPicPr>
          <p:nvPr/>
        </p:nvPicPr>
        <p:blipFill>
          <a:blip r:embed="rId4"/>
          <a:stretch>
            <a:fillRect/>
          </a:stretch>
        </p:blipFill>
        <p:spPr>
          <a:xfrm>
            <a:off x="6400800" y="3505200"/>
            <a:ext cx="2562323" cy="3187952"/>
          </a:xfrm>
          <a:prstGeom prst="rect">
            <a:avLst/>
          </a:prstGeom>
          <a:ln>
            <a:noFill/>
          </a:ln>
          <a:effectLst>
            <a:outerShdw blurRad="292100" dist="139700" dir="2700000" algn="tl" rotWithShape="0">
              <a:srgbClr val="333333">
                <a:alpha val="65000"/>
              </a:srgbClr>
            </a:outerShdw>
          </a:effectLst>
        </p:spPr>
      </p:pic>
      <p:pic>
        <p:nvPicPr>
          <p:cNvPr id="10" name="9 Imagen" descr="Medidas H 71.jpg"/>
          <p:cNvPicPr>
            <a:picLocks noChangeAspect="1"/>
          </p:cNvPicPr>
          <p:nvPr/>
        </p:nvPicPr>
        <p:blipFill>
          <a:blip r:embed="rId5" cstate="print"/>
          <a:stretch>
            <a:fillRect/>
          </a:stretch>
        </p:blipFill>
        <p:spPr>
          <a:xfrm>
            <a:off x="2971800" y="4495800"/>
            <a:ext cx="3352800" cy="2198193"/>
          </a:xfrm>
          <a:prstGeom prst="rect">
            <a:avLst/>
          </a:prstGeom>
          <a:ln>
            <a:noFill/>
          </a:ln>
          <a:effectLst>
            <a:outerShdw blurRad="292100" dist="139700" dir="2700000" algn="tl" rotWithShape="0">
              <a:srgbClr val="333333">
                <a:alpha val="65000"/>
              </a:srgbClr>
            </a:outerShdw>
          </a:effectLst>
        </p:spPr>
      </p:pic>
      <p:sp>
        <p:nvSpPr>
          <p:cNvPr id="11" name="10 CuadroTexto"/>
          <p:cNvSpPr txBox="1"/>
          <p:nvPr/>
        </p:nvSpPr>
        <p:spPr>
          <a:xfrm>
            <a:off x="884203" y="65048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2" name="11 CuadroTexto"/>
          <p:cNvSpPr txBox="1"/>
          <p:nvPr/>
        </p:nvSpPr>
        <p:spPr>
          <a:xfrm>
            <a:off x="5486400" y="1295400"/>
            <a:ext cx="3429000" cy="2031325"/>
          </a:xfrm>
          <a:prstGeom prst="rect">
            <a:avLst/>
          </a:prstGeom>
          <a:noFill/>
        </p:spPr>
        <p:txBody>
          <a:bodyPr wrap="square" rtlCol="0">
            <a:spAutoFit/>
          </a:bodyPr>
          <a:lstStyle/>
          <a:p>
            <a:pPr algn="just"/>
            <a:r>
              <a:rPr lang="es-CO" sz="1400" dirty="0" smtClean="0">
                <a:latin typeface="Century Gothic" pitchFamily="34" charset="0"/>
              </a:rPr>
              <a:t>Antes de poner en acción la fabricación del producto y su respectivo herramental se deben tener plenamente solucionados los parámetros para diseño de detalle.</a:t>
            </a:r>
          </a:p>
          <a:p>
            <a:pPr algn="just"/>
            <a:endParaRPr lang="es-CO" sz="1400" dirty="0" smtClean="0">
              <a:latin typeface="Century Gothic" pitchFamily="34" charset="0"/>
            </a:endParaRPr>
          </a:p>
          <a:p>
            <a:pPr algn="just"/>
            <a:r>
              <a:rPr lang="es-CO" sz="1400" dirty="0" smtClean="0">
                <a:latin typeface="Century Gothic" pitchFamily="34" charset="0"/>
              </a:rPr>
              <a:t>Una vez listos se procede a realizar los planos y las modelaciones de los entrepaños.</a:t>
            </a:r>
            <a:endParaRPr lang="es-CO" sz="1400" dirty="0">
              <a:latin typeface="Century Gothic" pitchFamily="34" charset="0"/>
            </a:endParaRPr>
          </a:p>
        </p:txBody>
      </p:sp>
      <p:sp>
        <p:nvSpPr>
          <p:cNvPr id="14" name="13 CuadroTexto"/>
          <p:cNvSpPr txBox="1"/>
          <p:nvPr/>
        </p:nvSpPr>
        <p:spPr>
          <a:xfrm>
            <a:off x="76200" y="4406205"/>
            <a:ext cx="2819400" cy="1384995"/>
          </a:xfrm>
          <a:prstGeom prst="rect">
            <a:avLst/>
          </a:prstGeom>
          <a:noFill/>
        </p:spPr>
        <p:txBody>
          <a:bodyPr wrap="square" rtlCol="0">
            <a:spAutoFit/>
          </a:bodyPr>
          <a:lstStyle/>
          <a:p>
            <a:pPr algn="just"/>
            <a:r>
              <a:rPr lang="es-CO" sz="1400" dirty="0" smtClean="0">
                <a:latin typeface="Century Gothic" pitchFamily="34" charset="0"/>
              </a:rPr>
              <a:t>Los rodillos de arrastre son fabricados por la compañía constructora de la máquina. </a:t>
            </a:r>
            <a:r>
              <a:rPr lang="es-CO" sz="1400" dirty="0" err="1" smtClean="0">
                <a:latin typeface="Century Gothic" pitchFamily="34" charset="0"/>
              </a:rPr>
              <a:t>Algamar</a:t>
            </a:r>
            <a:r>
              <a:rPr lang="es-CO" sz="1400" dirty="0" smtClean="0">
                <a:latin typeface="Century Gothic" pitchFamily="34" charset="0"/>
              </a:rPr>
              <a:t> S.A. Les provee los planos y la orden de compra de la </a:t>
            </a:r>
            <a:r>
              <a:rPr lang="es-CO" sz="1400" dirty="0" err="1" smtClean="0">
                <a:latin typeface="Century Gothic" pitchFamily="34" charset="0"/>
              </a:rPr>
              <a:t>Rollformer</a:t>
            </a:r>
            <a:r>
              <a:rPr lang="es-CO" sz="1400" dirty="0" smtClean="0">
                <a:latin typeface="Century Gothic" pitchFamily="34" charset="0"/>
              </a:rPr>
              <a:t> Machine.</a:t>
            </a:r>
          </a:p>
        </p:txBody>
      </p:sp>
      <p:sp>
        <p:nvSpPr>
          <p:cNvPr id="13" name="12 Marcador de número de diapositiva"/>
          <p:cNvSpPr>
            <a:spLocks noGrp="1"/>
          </p:cNvSpPr>
          <p:nvPr>
            <p:ph type="sldNum" sz="quarter" idx="12"/>
          </p:nvPr>
        </p:nvSpPr>
        <p:spPr/>
        <p:txBody>
          <a:bodyPr/>
          <a:lstStyle/>
          <a:p>
            <a:fld id="{6A805086-C04F-4D1C-8E2A-65BEF81913EF}" type="slidenum">
              <a:rPr lang="en-US" smtClean="0"/>
              <a:pPr/>
              <a:t>54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err="1" smtClean="0">
                <a:solidFill>
                  <a:srgbClr val="26207B"/>
                </a:solidFill>
                <a:latin typeface="Century Gothic" pitchFamily="34" charset="0"/>
              </a:rPr>
              <a:t>Modelo</a:t>
            </a:r>
            <a:endParaRPr lang="en-US" sz="1400" dirty="0" smtClean="0">
              <a:solidFill>
                <a:srgbClr val="26207B"/>
              </a:solidFill>
              <a:latin typeface="Century Gothic" pitchFamily="34" charset="0"/>
            </a:endParaRPr>
          </a:p>
        </p:txBody>
      </p:sp>
      <p:pic>
        <p:nvPicPr>
          <p:cNvPr id="5" name="4 Imagen" descr="Explorar0022.jpg"/>
          <p:cNvPicPr>
            <a:picLocks noChangeAspect="1"/>
          </p:cNvPicPr>
          <p:nvPr/>
        </p:nvPicPr>
        <p:blipFill>
          <a:blip r:embed="rId2" cstate="print"/>
          <a:stretch>
            <a:fillRect/>
          </a:stretch>
        </p:blipFill>
        <p:spPr>
          <a:xfrm>
            <a:off x="202096" y="1143001"/>
            <a:ext cx="3379304" cy="4571999"/>
          </a:xfrm>
          <a:prstGeom prst="rect">
            <a:avLst/>
          </a:prstGeom>
          <a:ln>
            <a:noFill/>
          </a:ln>
          <a:effectLst>
            <a:outerShdw blurRad="292100" dist="139700" dir="2700000" algn="tl" rotWithShape="0">
              <a:srgbClr val="333333">
                <a:alpha val="65000"/>
              </a:srgbClr>
            </a:outerShdw>
          </a:effectLst>
        </p:spPr>
      </p:pic>
      <p:pic>
        <p:nvPicPr>
          <p:cNvPr id="6" name="5 Imagen" descr="Explorar0023.jpg"/>
          <p:cNvPicPr>
            <a:picLocks noChangeAspect="1"/>
          </p:cNvPicPr>
          <p:nvPr/>
        </p:nvPicPr>
        <p:blipFill>
          <a:blip r:embed="rId3" cstate="print"/>
          <a:stretch>
            <a:fillRect/>
          </a:stretch>
        </p:blipFill>
        <p:spPr>
          <a:xfrm>
            <a:off x="3810000" y="1143001"/>
            <a:ext cx="3442720" cy="4572000"/>
          </a:xfrm>
          <a:prstGeom prst="rect">
            <a:avLst/>
          </a:prstGeom>
          <a:ln>
            <a:noFill/>
          </a:ln>
          <a:effectLst>
            <a:outerShdw blurRad="292100" dist="139700" dir="2700000" algn="tl" rotWithShape="0">
              <a:srgbClr val="333333">
                <a:alpha val="65000"/>
              </a:srgbClr>
            </a:outerShdw>
          </a:effectLst>
        </p:spPr>
      </p:pic>
      <p:sp>
        <p:nvSpPr>
          <p:cNvPr id="7" name="6 CuadroTexto"/>
          <p:cNvSpPr txBox="1"/>
          <p:nvPr/>
        </p:nvSpPr>
        <p:spPr>
          <a:xfrm>
            <a:off x="7391400" y="1098352"/>
            <a:ext cx="1600201" cy="4832092"/>
          </a:xfrm>
          <a:prstGeom prst="rect">
            <a:avLst/>
          </a:prstGeom>
          <a:noFill/>
        </p:spPr>
        <p:txBody>
          <a:bodyPr wrap="square" rtlCol="0">
            <a:spAutoFit/>
          </a:bodyPr>
          <a:lstStyle/>
          <a:p>
            <a:pPr algn="just"/>
            <a:r>
              <a:rPr lang="es-CO" sz="1400" b="1" dirty="0" smtClean="0">
                <a:latin typeface="Century Gothic" pitchFamily="34" charset="0"/>
              </a:rPr>
              <a:t>E</a:t>
            </a:r>
            <a:r>
              <a:rPr lang="es-CO" sz="1400" dirty="0" smtClean="0">
                <a:latin typeface="Century Gothic" pitchFamily="34" charset="0"/>
              </a:rPr>
              <a:t>l primer paso es solicitar una orden de producción con su debido orden de despacho, en estas se debe relacionar la cantidad a fabricar, el acabado en el que debe ir la pieza y el costo como tal. En este caso el costo aparece en ceros, porque fue solicitado como un pedido de muestra.</a:t>
            </a:r>
            <a:endParaRPr lang="es-CO" sz="1400" dirty="0">
              <a:latin typeface="Century Gothic" pitchFamily="34" charset="0"/>
            </a:endParaRPr>
          </a:p>
        </p:txBody>
      </p:sp>
      <p:sp>
        <p:nvSpPr>
          <p:cNvPr id="14" name="13 CuadroTexto"/>
          <p:cNvSpPr txBox="1"/>
          <p:nvPr/>
        </p:nvSpPr>
        <p:spPr>
          <a:xfrm>
            <a:off x="914400" y="5877580"/>
            <a:ext cx="8077200" cy="523220"/>
          </a:xfrm>
          <a:prstGeom prst="rect">
            <a:avLst/>
          </a:prstGeom>
          <a:noFill/>
        </p:spPr>
        <p:txBody>
          <a:bodyPr wrap="square" rtlCol="0">
            <a:spAutoFit/>
          </a:bodyPr>
          <a:lstStyle/>
          <a:p>
            <a:pPr algn="just"/>
            <a:r>
              <a:rPr lang="es-CO" sz="1400" b="1" dirty="0" smtClean="0">
                <a:latin typeface="Century Gothic" pitchFamily="34" charset="0"/>
              </a:rPr>
              <a:t>E</a:t>
            </a:r>
            <a:r>
              <a:rPr lang="es-CO" sz="1400" dirty="0" smtClean="0">
                <a:latin typeface="Century Gothic" pitchFamily="34" charset="0"/>
              </a:rPr>
              <a:t>stas órdenes deben estar firmadas por el jefe inmediato del departamento comercial y su respectiva autorización de producción por el gerente de la compañía.</a:t>
            </a:r>
            <a:endParaRPr lang="es-CO" sz="1400" dirty="0">
              <a:latin typeface="Century Gothic"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55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legadora 1.JPG"/>
          <p:cNvPicPr>
            <a:picLocks noChangeAspect="1"/>
          </p:cNvPicPr>
          <p:nvPr/>
        </p:nvPicPr>
        <p:blipFill>
          <a:blip r:embed="rId2" cstate="print"/>
          <a:stretch>
            <a:fillRect/>
          </a:stretch>
        </p:blipFill>
        <p:spPr>
          <a:xfrm>
            <a:off x="3429000" y="1447800"/>
            <a:ext cx="2590800" cy="2057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2 Imagen" descr="Soldadura 3.JPG"/>
          <p:cNvPicPr>
            <a:picLocks noChangeAspect="1"/>
          </p:cNvPicPr>
          <p:nvPr/>
        </p:nvPicPr>
        <p:blipFill>
          <a:blip r:embed="rId3" cstate="print"/>
          <a:stretch>
            <a:fillRect/>
          </a:stretch>
        </p:blipFill>
        <p:spPr>
          <a:xfrm>
            <a:off x="6513525" y="1447800"/>
            <a:ext cx="2478075" cy="2049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3 Imagen" descr="Tto Superficies 2.JPG"/>
          <p:cNvPicPr>
            <a:picLocks noChangeAspect="1"/>
          </p:cNvPicPr>
          <p:nvPr/>
        </p:nvPicPr>
        <p:blipFill>
          <a:blip r:embed="rId4" cstate="print"/>
          <a:srcRect l="4545"/>
          <a:stretch>
            <a:fillRect/>
          </a:stretch>
        </p:blipFill>
        <p:spPr>
          <a:xfrm>
            <a:off x="152400" y="3886200"/>
            <a:ext cx="2591255" cy="2057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4 Imagen" descr="Pintura 3.JPG"/>
          <p:cNvPicPr>
            <a:picLocks noChangeAspect="1"/>
          </p:cNvPicPr>
          <p:nvPr/>
        </p:nvPicPr>
        <p:blipFill>
          <a:blip r:embed="rId5" cstate="print"/>
          <a:stretch>
            <a:fillRect/>
          </a:stretch>
        </p:blipFill>
        <p:spPr>
          <a:xfrm>
            <a:off x="3276600" y="3886200"/>
            <a:ext cx="2743200" cy="2057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5 Imagen" descr="Punzonadora 1.JPG"/>
          <p:cNvPicPr>
            <a:picLocks noChangeAspect="1"/>
          </p:cNvPicPr>
          <p:nvPr/>
        </p:nvPicPr>
        <p:blipFill>
          <a:blip r:embed="rId6" cstate="print"/>
          <a:stretch>
            <a:fillRect/>
          </a:stretch>
        </p:blipFill>
        <p:spPr>
          <a:xfrm>
            <a:off x="152401" y="1447800"/>
            <a:ext cx="2743199" cy="2057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6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8" name="7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9" name="8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r>
              <a:rPr lang="en-US" dirty="0" smtClean="0">
                <a:solidFill>
                  <a:srgbClr val="26207B"/>
                </a:solidFill>
                <a:latin typeface="Century Gothic" pitchFamily="34" charset="0"/>
              </a:rPr>
              <a:t> </a:t>
            </a:r>
            <a:r>
              <a:rPr lang="en-US" sz="1400" dirty="0" err="1" smtClean="0">
                <a:solidFill>
                  <a:srgbClr val="26207B"/>
                </a:solidFill>
                <a:latin typeface="Century Gothic" pitchFamily="34" charset="0"/>
              </a:rPr>
              <a:t>Modelo</a:t>
            </a:r>
            <a:endParaRPr lang="en-US" sz="1400" dirty="0" smtClean="0">
              <a:solidFill>
                <a:srgbClr val="26207B"/>
              </a:solidFill>
              <a:latin typeface="Century Gothic" pitchFamily="34" charset="0"/>
            </a:endParaRPr>
          </a:p>
        </p:txBody>
      </p:sp>
      <p:sp>
        <p:nvSpPr>
          <p:cNvPr id="10" name="9 Flecha derecha"/>
          <p:cNvSpPr/>
          <p:nvPr/>
        </p:nvSpPr>
        <p:spPr>
          <a:xfrm>
            <a:off x="2971800" y="24384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10 Flecha derecha"/>
          <p:cNvSpPr/>
          <p:nvPr/>
        </p:nvSpPr>
        <p:spPr>
          <a:xfrm>
            <a:off x="6096000" y="24384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11 Flecha derecha"/>
          <p:cNvSpPr/>
          <p:nvPr/>
        </p:nvSpPr>
        <p:spPr>
          <a:xfrm>
            <a:off x="2819400" y="4800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cxnSp>
        <p:nvCxnSpPr>
          <p:cNvPr id="17" name="16 Conector angular"/>
          <p:cNvCxnSpPr/>
          <p:nvPr/>
        </p:nvCxnSpPr>
        <p:spPr>
          <a:xfrm rot="5400000">
            <a:off x="4371695" y="505105"/>
            <a:ext cx="304800" cy="6304990"/>
          </a:xfrm>
          <a:prstGeom prst="bentConnector3">
            <a:avLst>
              <a:gd name="adj1" fmla="val 50000"/>
            </a:avLst>
          </a:prstGeom>
          <a:ln w="38100">
            <a:solidFill>
              <a:schemeClr val="accent6"/>
            </a:solidFill>
            <a:headEnd type="none" w="med" len="med"/>
            <a:tailEnd type="triangle" w="med" len="med"/>
          </a:ln>
        </p:spPr>
        <p:style>
          <a:lnRef idx="3">
            <a:schemeClr val="dk1"/>
          </a:lnRef>
          <a:fillRef idx="0">
            <a:schemeClr val="dk1"/>
          </a:fillRef>
          <a:effectRef idx="2">
            <a:schemeClr val="dk1"/>
          </a:effectRef>
          <a:fontRef idx="minor">
            <a:schemeClr val="tx1"/>
          </a:fontRef>
        </p:style>
      </p:cxnSp>
      <p:sp>
        <p:nvSpPr>
          <p:cNvPr id="18" name="17 CuadroTexto"/>
          <p:cNvSpPr txBox="1"/>
          <p:nvPr/>
        </p:nvSpPr>
        <p:spPr>
          <a:xfrm>
            <a:off x="136967" y="1066800"/>
            <a:ext cx="1317990" cy="338554"/>
          </a:xfrm>
          <a:prstGeom prst="rect">
            <a:avLst/>
          </a:prstGeom>
          <a:noFill/>
        </p:spPr>
        <p:txBody>
          <a:bodyPr wrap="none" rtlCol="0">
            <a:spAutoFit/>
          </a:bodyPr>
          <a:lstStyle/>
          <a:p>
            <a:r>
              <a:rPr lang="es-CO" sz="1600" b="1" dirty="0" err="1" smtClean="0">
                <a:latin typeface="Century Gothic" pitchFamily="34" charset="0"/>
              </a:rPr>
              <a:t>Punzonado</a:t>
            </a:r>
            <a:endParaRPr lang="es-CO" sz="1600" b="1" dirty="0">
              <a:latin typeface="Century Gothic" pitchFamily="34" charset="0"/>
            </a:endParaRPr>
          </a:p>
        </p:txBody>
      </p:sp>
      <p:sp>
        <p:nvSpPr>
          <p:cNvPr id="19" name="18 CuadroTexto"/>
          <p:cNvSpPr txBox="1"/>
          <p:nvPr/>
        </p:nvSpPr>
        <p:spPr>
          <a:xfrm>
            <a:off x="3337367" y="1066800"/>
            <a:ext cx="926857" cy="307777"/>
          </a:xfrm>
          <a:prstGeom prst="rect">
            <a:avLst/>
          </a:prstGeom>
          <a:noFill/>
        </p:spPr>
        <p:txBody>
          <a:bodyPr wrap="none" rtlCol="0">
            <a:spAutoFit/>
          </a:bodyPr>
          <a:lstStyle/>
          <a:p>
            <a:r>
              <a:rPr lang="es-CO" sz="1400" b="1" dirty="0" smtClean="0">
                <a:latin typeface="Century Gothic" pitchFamily="34" charset="0"/>
              </a:rPr>
              <a:t>Plegado</a:t>
            </a:r>
            <a:endParaRPr lang="es-CO" sz="1400" b="1" dirty="0">
              <a:latin typeface="Century Gothic" pitchFamily="34" charset="0"/>
            </a:endParaRPr>
          </a:p>
        </p:txBody>
      </p:sp>
      <p:sp>
        <p:nvSpPr>
          <p:cNvPr id="20" name="19 CuadroTexto"/>
          <p:cNvSpPr txBox="1"/>
          <p:nvPr/>
        </p:nvSpPr>
        <p:spPr>
          <a:xfrm>
            <a:off x="762000" y="5955268"/>
            <a:ext cx="2501006" cy="307777"/>
          </a:xfrm>
          <a:prstGeom prst="rect">
            <a:avLst/>
          </a:prstGeom>
          <a:noFill/>
        </p:spPr>
        <p:txBody>
          <a:bodyPr wrap="none" rtlCol="0">
            <a:spAutoFit/>
          </a:bodyPr>
          <a:lstStyle/>
          <a:p>
            <a:r>
              <a:rPr lang="es-CO" sz="1400" b="1" dirty="0" smtClean="0">
                <a:latin typeface="Century Gothic" pitchFamily="34" charset="0"/>
              </a:rPr>
              <a:t>Preparación de superficies</a:t>
            </a:r>
            <a:endParaRPr lang="es-CO" sz="1400" b="1" dirty="0">
              <a:latin typeface="Century Gothic" pitchFamily="34" charset="0"/>
            </a:endParaRPr>
          </a:p>
        </p:txBody>
      </p:sp>
      <p:sp>
        <p:nvSpPr>
          <p:cNvPr id="22" name="21 CuadroTexto"/>
          <p:cNvSpPr txBox="1"/>
          <p:nvPr/>
        </p:nvSpPr>
        <p:spPr>
          <a:xfrm>
            <a:off x="6400800" y="1066800"/>
            <a:ext cx="2111475" cy="307777"/>
          </a:xfrm>
          <a:prstGeom prst="rect">
            <a:avLst/>
          </a:prstGeom>
          <a:noFill/>
        </p:spPr>
        <p:txBody>
          <a:bodyPr wrap="none" rtlCol="0">
            <a:spAutoFit/>
          </a:bodyPr>
          <a:lstStyle/>
          <a:p>
            <a:r>
              <a:rPr lang="es-CO" sz="1400" b="1" dirty="0" smtClean="0">
                <a:latin typeface="Century Gothic" pitchFamily="34" charset="0"/>
              </a:rPr>
              <a:t>Soldadura y cerrajería</a:t>
            </a:r>
            <a:endParaRPr lang="es-CO" sz="1400" b="1" dirty="0">
              <a:latin typeface="Century Gothic" pitchFamily="34" charset="0"/>
            </a:endParaRPr>
          </a:p>
        </p:txBody>
      </p:sp>
      <p:sp>
        <p:nvSpPr>
          <p:cNvPr id="23" name="22 CuadroTexto"/>
          <p:cNvSpPr txBox="1"/>
          <p:nvPr/>
        </p:nvSpPr>
        <p:spPr>
          <a:xfrm>
            <a:off x="4091558" y="5955268"/>
            <a:ext cx="1111202" cy="307777"/>
          </a:xfrm>
          <a:prstGeom prst="rect">
            <a:avLst/>
          </a:prstGeom>
          <a:noFill/>
        </p:spPr>
        <p:txBody>
          <a:bodyPr wrap="none" rtlCol="0">
            <a:spAutoFit/>
          </a:bodyPr>
          <a:lstStyle/>
          <a:p>
            <a:r>
              <a:rPr lang="es-CO" sz="1400" b="1" dirty="0" smtClean="0">
                <a:latin typeface="Century Gothic" pitchFamily="34" charset="0"/>
              </a:rPr>
              <a:t>Acabados</a:t>
            </a:r>
            <a:endParaRPr lang="es-CO" sz="1400" b="1" dirty="0">
              <a:latin typeface="Century Gothic" pitchFamily="34" charset="0"/>
            </a:endParaRPr>
          </a:p>
        </p:txBody>
      </p:sp>
      <p:pic>
        <p:nvPicPr>
          <p:cNvPr id="24" name="23 Imagen" descr="Empaque.JPG"/>
          <p:cNvPicPr>
            <a:picLocks noChangeAspect="1"/>
          </p:cNvPicPr>
          <p:nvPr/>
        </p:nvPicPr>
        <p:blipFill>
          <a:blip r:embed="rId7" cstate="print"/>
          <a:stretch>
            <a:fillRect/>
          </a:stretch>
        </p:blipFill>
        <p:spPr>
          <a:xfrm>
            <a:off x="6553200" y="3886200"/>
            <a:ext cx="2438400" cy="2057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5" name="24 Flecha derecha"/>
          <p:cNvSpPr/>
          <p:nvPr/>
        </p:nvSpPr>
        <p:spPr>
          <a:xfrm>
            <a:off x="6096000" y="4800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7" name="26 CuadroTexto"/>
          <p:cNvSpPr txBox="1"/>
          <p:nvPr/>
        </p:nvSpPr>
        <p:spPr>
          <a:xfrm>
            <a:off x="6477000" y="5955268"/>
            <a:ext cx="1079142" cy="307777"/>
          </a:xfrm>
          <a:prstGeom prst="rect">
            <a:avLst/>
          </a:prstGeom>
          <a:noFill/>
        </p:spPr>
        <p:txBody>
          <a:bodyPr wrap="none" rtlCol="0">
            <a:spAutoFit/>
          </a:bodyPr>
          <a:lstStyle/>
          <a:p>
            <a:r>
              <a:rPr lang="es-CO" sz="1400" b="1" dirty="0" smtClean="0">
                <a:latin typeface="Century Gothic" pitchFamily="34" charset="0"/>
              </a:rPr>
              <a:t>Despacho</a:t>
            </a:r>
            <a:endParaRPr lang="es-CO" sz="1400" b="1" dirty="0">
              <a:latin typeface="Century Gothic" pitchFamily="34" charset="0"/>
            </a:endParaRPr>
          </a:p>
        </p:txBody>
      </p:sp>
      <p:sp>
        <p:nvSpPr>
          <p:cNvPr id="26" name="25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28" name="27 Marcador de número de diapositiva"/>
          <p:cNvSpPr>
            <a:spLocks noGrp="1"/>
          </p:cNvSpPr>
          <p:nvPr>
            <p:ph type="sldNum" sz="quarter" idx="12"/>
          </p:nvPr>
        </p:nvSpPr>
        <p:spPr/>
        <p:txBody>
          <a:bodyPr/>
          <a:lstStyle/>
          <a:p>
            <a:fld id="{6A805086-C04F-4D1C-8E2A-65BEF81913EF}" type="slidenum">
              <a:rPr lang="en-US" smtClean="0"/>
              <a:pPr/>
              <a:t>56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afterEffect">
                                  <p:stCondLst>
                                    <p:cond delay="0"/>
                                  </p:stCondLst>
                                  <p:childTnLst>
                                    <p:animMotion origin="layout" path="M -0.04166 2.52544E-6 L 6.66667E-6 2.52544E-6 " pathEditMode="relative" ptsTypes="AA">
                                      <p:cBhvr>
                                        <p:cTn id="6" dur="2000" fill="hold"/>
                                        <p:tgtEl>
                                          <p:spTgt spid="10"/>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grpId="0" nodeType="afterEffect">
                                  <p:stCondLst>
                                    <p:cond delay="0"/>
                                  </p:stCondLst>
                                  <p:childTnLst>
                                    <p:animMotion origin="layout" path="M -0.04166 2.52544E-6 L -3.33333E-6 2.52544E-6 " pathEditMode="relative" ptsTypes="AA">
                                      <p:cBhvr>
                                        <p:cTn id="9" dur="2000" fill="hold"/>
                                        <p:tgtEl>
                                          <p:spTgt spid="11"/>
                                        </p:tgtEl>
                                        <p:attrNameLst>
                                          <p:attrName>ppt_x</p:attrName>
                                          <p:attrName>ppt_y</p:attrName>
                                        </p:attrNameLst>
                                      </p:cBhvr>
                                    </p:animMotion>
                                  </p:childTnLst>
                                </p:cTn>
                              </p:par>
                            </p:childTnLst>
                          </p:cTn>
                        </p:par>
                        <p:par>
                          <p:cTn id="10" fill="hold">
                            <p:stCondLst>
                              <p:cond delay="4000"/>
                            </p:stCondLst>
                            <p:childTnLst>
                              <p:par>
                                <p:cTn id="11" presetID="22" presetClass="entr" presetSubtype="4"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childTnLst>
                          </p:cTn>
                        </p:par>
                        <p:par>
                          <p:cTn id="14" fill="hold">
                            <p:stCondLst>
                              <p:cond delay="4500"/>
                            </p:stCondLst>
                            <p:childTnLst>
                              <p:par>
                                <p:cTn id="15" presetID="0" presetClass="path" presetSubtype="0" accel="50000" decel="50000" fill="hold" grpId="0" nodeType="afterEffect">
                                  <p:stCondLst>
                                    <p:cond delay="0"/>
                                  </p:stCondLst>
                                  <p:childTnLst>
                                    <p:animMotion origin="layout" path="M -0.03333 -3.284E-6 L -3.33333E-6 -3.284E-6 " pathEditMode="relative" ptsTypes="AA">
                                      <p:cBhvr>
                                        <p:cTn id="16" dur="2000" fill="hold"/>
                                        <p:tgtEl>
                                          <p:spTgt spid="12"/>
                                        </p:tgtEl>
                                        <p:attrNameLst>
                                          <p:attrName>ppt_x</p:attrName>
                                          <p:attrName>ppt_y</p:attrName>
                                        </p:attrNameLst>
                                      </p:cBhvr>
                                    </p:animMotion>
                                  </p:childTnLst>
                                </p:cTn>
                              </p:par>
                            </p:childTnLst>
                          </p:cTn>
                        </p:par>
                        <p:par>
                          <p:cTn id="17" fill="hold">
                            <p:stCondLst>
                              <p:cond delay="6500"/>
                            </p:stCondLst>
                            <p:childTnLst>
                              <p:par>
                                <p:cTn id="18" presetID="0" presetClass="path" presetSubtype="0" accel="50000" decel="50000" fill="hold" grpId="0" nodeType="afterEffect">
                                  <p:stCondLst>
                                    <p:cond delay="0"/>
                                  </p:stCondLst>
                                  <p:childTnLst>
                                    <p:animMotion origin="layout" path="M -0.04166 -3.284E-6 L -3.33333E-6 -3.284E-6 " pathEditMode="relative" ptsTypes="AA">
                                      <p:cBhvr>
                                        <p:cTn id="19" dur="2000" fill="hold"/>
                                        <p:tgtEl>
                                          <p:spTgt spid="2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2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31 Imagen" descr="DSC00006.JPG"/>
          <p:cNvPicPr/>
          <p:nvPr/>
        </p:nvPicPr>
        <p:blipFill>
          <a:blip r:embed="rId2" cstate="print"/>
          <a:stretch>
            <a:fillRect/>
          </a:stretch>
        </p:blipFill>
        <p:spPr>
          <a:xfrm>
            <a:off x="533400" y="1752600"/>
            <a:ext cx="2660072" cy="2006930"/>
          </a:xfrm>
          <a:prstGeom prst="rect">
            <a:avLst/>
          </a:prstGeom>
        </p:spPr>
      </p:pic>
      <p:pic>
        <p:nvPicPr>
          <p:cNvPr id="3" name="232 Imagen" descr="DSC00004.JPG"/>
          <p:cNvPicPr/>
          <p:nvPr/>
        </p:nvPicPr>
        <p:blipFill>
          <a:blip r:embed="rId3" cstate="print"/>
          <a:stretch>
            <a:fillRect/>
          </a:stretch>
        </p:blipFill>
        <p:spPr>
          <a:xfrm>
            <a:off x="3352800" y="1752600"/>
            <a:ext cx="2672691" cy="2004520"/>
          </a:xfrm>
          <a:prstGeom prst="rect">
            <a:avLst/>
          </a:prstGeom>
        </p:spPr>
      </p:pic>
      <p:pic>
        <p:nvPicPr>
          <p:cNvPr id="5" name="233 Imagen" descr="rolls1.jpg"/>
          <p:cNvPicPr/>
          <p:nvPr/>
        </p:nvPicPr>
        <p:blipFill>
          <a:blip r:embed="rId4"/>
          <a:stretch>
            <a:fillRect/>
          </a:stretch>
        </p:blipFill>
        <p:spPr>
          <a:xfrm>
            <a:off x="533400" y="3886201"/>
            <a:ext cx="2667000" cy="1981199"/>
          </a:xfrm>
          <a:prstGeom prst="rect">
            <a:avLst/>
          </a:prstGeom>
        </p:spPr>
      </p:pic>
      <p:sp>
        <p:nvSpPr>
          <p:cNvPr id="6" name="5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DISEÑO DEL NUEVO PRODUCTO</a:t>
            </a:r>
            <a:endParaRPr lang="en-US" sz="2000" b="1" dirty="0">
              <a:solidFill>
                <a:srgbClr val="FF8B23"/>
              </a:solidFill>
              <a:latin typeface="Century Gothic" pitchFamily="34" charset="0"/>
            </a:endParaRPr>
          </a:p>
        </p:txBody>
      </p:sp>
      <p:cxnSp>
        <p:nvCxnSpPr>
          <p:cNvPr id="7" name="6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8" name="7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Diseño</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detalle</a:t>
            </a:r>
            <a:endParaRPr lang="en-US" dirty="0" smtClean="0">
              <a:solidFill>
                <a:srgbClr val="26207B"/>
              </a:solidFill>
              <a:latin typeface="Century Gothic" pitchFamily="34" charset="0"/>
            </a:endParaRPr>
          </a:p>
        </p:txBody>
      </p:sp>
      <p:sp>
        <p:nvSpPr>
          <p:cNvPr id="9" name="8 Rectángulo"/>
          <p:cNvSpPr/>
          <p:nvPr/>
        </p:nvSpPr>
        <p:spPr>
          <a:xfrm>
            <a:off x="6096000" y="1752600"/>
            <a:ext cx="2895600" cy="2031325"/>
          </a:xfrm>
          <a:prstGeom prst="rect">
            <a:avLst/>
          </a:prstGeom>
        </p:spPr>
        <p:txBody>
          <a:bodyPr wrap="square">
            <a:spAutoFit/>
          </a:bodyPr>
          <a:lstStyle/>
          <a:p>
            <a:pPr algn="just"/>
            <a:r>
              <a:rPr lang="es-CO" sz="1400" b="1" dirty="0" smtClean="0">
                <a:latin typeface="Century Gothic" pitchFamily="34" charset="0"/>
              </a:rPr>
              <a:t>Rodillos muestra. </a:t>
            </a:r>
            <a:r>
              <a:rPr lang="es-CO" sz="1400" dirty="0" smtClean="0">
                <a:latin typeface="Century Gothic" pitchFamily="34" charset="0"/>
              </a:rPr>
              <a:t>después de haber desarrollado los rodillos en </a:t>
            </a:r>
            <a:r>
              <a:rPr lang="es-CO" sz="1400" dirty="0" err="1" smtClean="0">
                <a:latin typeface="Century Gothic" pitchFamily="34" charset="0"/>
              </a:rPr>
              <a:t>Simply</a:t>
            </a:r>
            <a:r>
              <a:rPr lang="es-CO" sz="1400" dirty="0" smtClean="0">
                <a:latin typeface="Century Gothic" pitchFamily="34" charset="0"/>
              </a:rPr>
              <a:t> y modelados en </a:t>
            </a:r>
            <a:r>
              <a:rPr lang="es-CO" sz="1400" dirty="0" err="1" smtClean="0">
                <a:latin typeface="Century Gothic" pitchFamily="34" charset="0"/>
              </a:rPr>
              <a:t>Solid</a:t>
            </a:r>
            <a:r>
              <a:rPr lang="es-CO" sz="1400" dirty="0" smtClean="0">
                <a:latin typeface="Century Gothic" pitchFamily="34" charset="0"/>
              </a:rPr>
              <a:t> Works, se imprime un formato </a:t>
            </a:r>
            <a:r>
              <a:rPr lang="es-CO" sz="1400" dirty="0" err="1" smtClean="0">
                <a:latin typeface="Century Gothic" pitchFamily="34" charset="0"/>
              </a:rPr>
              <a:t>Dfx</a:t>
            </a:r>
            <a:r>
              <a:rPr lang="es-CO" sz="1400" dirty="0" smtClean="0">
                <a:latin typeface="Century Gothic" pitchFamily="34" charset="0"/>
              </a:rPr>
              <a:t> que será entregado a la empresa </a:t>
            </a:r>
            <a:r>
              <a:rPr lang="es-CO" sz="1400" i="1" dirty="0" err="1" smtClean="0">
                <a:latin typeface="Century Gothic" pitchFamily="34" charset="0"/>
              </a:rPr>
              <a:t>Simelca</a:t>
            </a:r>
            <a:r>
              <a:rPr lang="es-CO" sz="1400" i="1" dirty="0" smtClean="0">
                <a:latin typeface="Century Gothic" pitchFamily="34" charset="0"/>
              </a:rPr>
              <a:t> S.A., </a:t>
            </a:r>
            <a:r>
              <a:rPr lang="es-CO" sz="1400" dirty="0" smtClean="0">
                <a:latin typeface="Century Gothic" pitchFamily="34" charset="0"/>
              </a:rPr>
              <a:t>Quienes con una máquina de control numérico fabrican las piezas Macho y Hembra </a:t>
            </a:r>
            <a:endParaRPr lang="es-CO" sz="1400" dirty="0">
              <a:latin typeface="Century Gothic" pitchFamily="34" charset="0"/>
            </a:endParaRPr>
          </a:p>
        </p:txBody>
      </p:sp>
      <p:sp>
        <p:nvSpPr>
          <p:cNvPr id="76801" name="Rectangle 1"/>
          <p:cNvSpPr>
            <a:spLocks noChangeArrowheads="1"/>
          </p:cNvSpPr>
          <p:nvPr/>
        </p:nvSpPr>
        <p:spPr bwMode="auto">
          <a:xfrm>
            <a:off x="2819400" y="3886200"/>
            <a:ext cx="6096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tabLst>
                <a:tab pos="914400" algn="l"/>
              </a:tabLst>
            </a:pPr>
            <a:r>
              <a:rPr kumimoji="0" lang="es-CO" sz="16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Rodillos Modelo.</a:t>
            </a: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Después del análisis de viabilidad y el estudio de materiales, se procede a realizarse un contrato con la empresa Industrias </a:t>
            </a:r>
            <a:r>
              <a:rPr kumimoji="0" lang="es-CO" sz="16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Metálicas Miller Ltda.</a:t>
            </a:r>
            <a:r>
              <a:rPr kumimoji="0" lang="es-CO" sz="16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Quienes anteriormente han elaborado desarrollos de herramientas para la compañía, se elije esta empresa, por su buen manejo con las máquinas de control numérico y por sus altos avances en la industria Metalmecánica.</a:t>
            </a:r>
            <a:endParaRPr kumimoji="0" lang="es-CO" sz="16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57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4" name="3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Carga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estática</a:t>
            </a:r>
            <a:endParaRPr lang="en-US" dirty="0" smtClean="0">
              <a:solidFill>
                <a:srgbClr val="26207B"/>
              </a:solidFill>
              <a:latin typeface="Century Gothic" pitchFamily="34" charset="0"/>
            </a:endParaRPr>
          </a:p>
        </p:txBody>
      </p:sp>
      <p:sp>
        <p:nvSpPr>
          <p:cNvPr id="77825" name="Rectangle 1"/>
          <p:cNvSpPr>
            <a:spLocks noChangeArrowheads="1"/>
          </p:cNvSpPr>
          <p:nvPr/>
        </p:nvSpPr>
        <p:spPr bwMode="auto">
          <a:xfrm>
            <a:off x="228600" y="1066801"/>
            <a:ext cx="6781800" cy="16619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s-MX"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OBJETOS DE ESTUDIO</a:t>
            </a:r>
          </a:p>
          <a:p>
            <a:pPr marL="0" marR="0" lvl="0" indent="0" algn="l" defTabSz="914400" rtl="0" eaLnBrk="1" fontAlgn="base" latinLnBrk="0" hangingPunct="1">
              <a:lnSpc>
                <a:spcPct val="100000"/>
              </a:lnSpc>
              <a:spcBef>
                <a:spcPct val="0"/>
              </a:spcBef>
              <a:spcAft>
                <a:spcPct val="0"/>
              </a:spcAft>
              <a:buClrTx/>
              <a:buSzTx/>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Entrepaño repisado de 973 x 400 mm, canal </a:t>
            </a:r>
            <a:r>
              <a:rPr kumimoji="0" lang="es-MX" sz="14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portaprecio</a:t>
            </a: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Entrepaño repisado tipo CFR de 1300 x 415 mm y canal </a:t>
            </a:r>
            <a:r>
              <a:rPr kumimoji="0" lang="es-MX" sz="14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portaprecio</a:t>
            </a: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en J.</a:t>
            </a: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7826" name="Object 2"/>
          <p:cNvGraphicFramePr>
            <a:graphicFrameLocks noChangeAspect="1"/>
          </p:cNvGraphicFramePr>
          <p:nvPr/>
        </p:nvGraphicFramePr>
        <p:xfrm>
          <a:off x="381000" y="2514600"/>
          <a:ext cx="4821238" cy="1598613"/>
        </p:xfrm>
        <a:graphic>
          <a:graphicData uri="http://schemas.openxmlformats.org/presentationml/2006/ole">
            <p:oleObj spid="_x0000_s77826" r:id="rId3" imgW="12142857" imgH="4029637" progId="">
              <p:embed/>
            </p:oleObj>
          </a:graphicData>
        </a:graphic>
      </p:graphicFrame>
      <p:pic>
        <p:nvPicPr>
          <p:cNvPr id="8" name="30 Imagen" descr="ENTREPAÑO REPISADO CARREFOUR 1303 X 415 DETALLES.jpg"/>
          <p:cNvPicPr/>
          <p:nvPr/>
        </p:nvPicPr>
        <p:blipFill>
          <a:blip r:embed="rId4"/>
          <a:srcRect l="15492" t="60714" r="10563"/>
          <a:stretch>
            <a:fillRect/>
          </a:stretch>
        </p:blipFill>
        <p:spPr>
          <a:xfrm>
            <a:off x="381000" y="4495800"/>
            <a:ext cx="4800600" cy="1409700"/>
          </a:xfrm>
          <a:prstGeom prst="rect">
            <a:avLst/>
          </a:prstGeom>
          <a:effectLst>
            <a:outerShdw blurRad="50800" dist="38100" dir="2700000" algn="tl" rotWithShape="0">
              <a:prstClr val="black">
                <a:alpha val="40000"/>
              </a:prstClr>
            </a:outerShdw>
          </a:effectLst>
        </p:spPr>
      </p:pic>
      <p:sp>
        <p:nvSpPr>
          <p:cNvPr id="9" name="8 Rectángulo"/>
          <p:cNvSpPr/>
          <p:nvPr/>
        </p:nvSpPr>
        <p:spPr>
          <a:xfrm>
            <a:off x="381000" y="2209800"/>
            <a:ext cx="359394" cy="369332"/>
          </a:xfrm>
          <a:prstGeom prst="rect">
            <a:avLst/>
          </a:prstGeom>
        </p:spPr>
        <p:txBody>
          <a:bodyPr wrap="none">
            <a:spAutoFit/>
          </a:bodyPr>
          <a:lstStyle/>
          <a:p>
            <a:r>
              <a:rPr lang="es-ES" b="1" dirty="0" smtClean="0"/>
              <a:t>a.</a:t>
            </a:r>
            <a:endParaRPr lang="es-CO" dirty="0"/>
          </a:p>
        </p:txBody>
      </p:sp>
      <p:sp>
        <p:nvSpPr>
          <p:cNvPr id="77827" name="Rectangle 3"/>
          <p:cNvSpPr>
            <a:spLocks noChangeArrowheads="1"/>
          </p:cNvSpPr>
          <p:nvPr/>
        </p:nvSpPr>
        <p:spPr bwMode="auto">
          <a:xfrm>
            <a:off x="381000" y="4114800"/>
            <a:ext cx="381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0850" algn="l"/>
              </a:tabLst>
            </a:pPr>
            <a:r>
              <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b.</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2" name="Rectangle 3"/>
          <p:cNvSpPr>
            <a:spLocks noChangeArrowheads="1"/>
          </p:cNvSpPr>
          <p:nvPr/>
        </p:nvSpPr>
        <p:spPr bwMode="auto">
          <a:xfrm>
            <a:off x="5334000" y="2438400"/>
            <a:ext cx="35814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MX"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OBJETIVO DEL ESTUDIO</a:t>
            </a:r>
          </a:p>
          <a:p>
            <a:pPr marL="0" marR="0" lvl="0" indent="0" algn="just" defTabSz="914400" rtl="0" eaLnBrk="1" fontAlgn="base" latinLnBrk="0" hangingPunct="1">
              <a:lnSpc>
                <a:spcPct val="100000"/>
              </a:lnSpc>
              <a:spcBef>
                <a:spcPct val="0"/>
              </a:spcBef>
              <a:spcAft>
                <a:spcPct val="0"/>
              </a:spcAft>
              <a:buClrTx/>
              <a:buSzTx/>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Examinar el comportamiento mecánico de los entrepaños repisados, características físico mecánicas, apariencia estética y capacidad de carga, tanto la aparente, como la real, aplicada en supermercados y almacenes de cadena.</a:t>
            </a:r>
            <a:r>
              <a:rPr kumimoji="0" lang="es-MX"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a:t>
            </a:r>
            <a:endParaRPr kumimoji="0" lang="es-MX"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1" name="10 CuadroTexto"/>
          <p:cNvSpPr txBox="1"/>
          <p:nvPr/>
        </p:nvSpPr>
        <p:spPr>
          <a:xfrm>
            <a:off x="6827803"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2" name="11 Marcador de número de diapositiva"/>
          <p:cNvSpPr>
            <a:spLocks noGrp="1"/>
          </p:cNvSpPr>
          <p:nvPr>
            <p:ph type="sldNum" sz="quarter" idx="12"/>
          </p:nvPr>
        </p:nvSpPr>
        <p:spPr/>
        <p:txBody>
          <a:bodyPr/>
          <a:lstStyle/>
          <a:p>
            <a:fld id="{6A805086-C04F-4D1C-8E2A-65BEF81913EF}" type="slidenum">
              <a:rPr lang="en-US" smtClean="0"/>
              <a:pPr/>
              <a:t>58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wipe(down)">
                                      <p:cBhvr>
                                        <p:cTn id="7" dur="500"/>
                                        <p:tgtEl>
                                          <p:spTgt spid="7782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09588.JPG"/>
          <p:cNvPicPr>
            <a:picLocks noChangeAspect="1"/>
          </p:cNvPicPr>
          <p:nvPr/>
        </p:nvPicPr>
        <p:blipFill>
          <a:blip r:embed="rId3" cstate="print"/>
          <a:stretch>
            <a:fillRect/>
          </a:stretch>
        </p:blipFill>
        <p:spPr>
          <a:xfrm>
            <a:off x="428596" y="1643050"/>
            <a:ext cx="3143272" cy="2357454"/>
          </a:xfrm>
          <a:prstGeom prst="rect">
            <a:avLst/>
          </a:prstGeom>
          <a:ln>
            <a:noFill/>
          </a:ln>
          <a:effectLst>
            <a:outerShdw blurRad="50800" dist="38100" dir="2700000" algn="tl" rotWithShape="0">
              <a:prstClr val="black">
                <a:alpha val="40000"/>
              </a:prstClr>
            </a:outerShdw>
          </a:effectLst>
        </p:spPr>
      </p:pic>
      <p:pic>
        <p:nvPicPr>
          <p:cNvPr id="3" name="2 Imagen" descr="C:\Documents and Settings\SusanaR\Escritorio\Eduardo Santa\Archivos Algamar\fotografias roller former\fotografias prueva entrepaño\100_0139.JPG"/>
          <p:cNvPicPr/>
          <p:nvPr/>
        </p:nvPicPr>
        <p:blipFill>
          <a:blip r:embed="rId4" cstate="print"/>
          <a:srcRect/>
          <a:stretch>
            <a:fillRect/>
          </a:stretch>
        </p:blipFill>
        <p:spPr bwMode="auto">
          <a:xfrm>
            <a:off x="3657600" y="1676400"/>
            <a:ext cx="1752600" cy="2286000"/>
          </a:xfrm>
          <a:prstGeom prst="rect">
            <a:avLst/>
          </a:prstGeom>
          <a:noFill/>
          <a:ln w="28575">
            <a:solidFill>
              <a:schemeClr val="tx1"/>
            </a:solidFill>
          </a:ln>
          <a:effectLst>
            <a:outerShdw blurRad="50800" dist="38100" dir="2700000" algn="tl" rotWithShape="0">
              <a:prstClr val="black">
                <a:alpha val="40000"/>
              </a:prstClr>
            </a:outerShdw>
          </a:effectLst>
        </p:spPr>
      </p:pic>
      <p:graphicFrame>
        <p:nvGraphicFramePr>
          <p:cNvPr id="79874" name="Object 2"/>
          <p:cNvGraphicFramePr>
            <a:graphicFrameLocks noChangeAspect="1"/>
          </p:cNvGraphicFramePr>
          <p:nvPr/>
        </p:nvGraphicFramePr>
        <p:xfrm>
          <a:off x="838200" y="4191000"/>
          <a:ext cx="4260850" cy="1552575"/>
        </p:xfrm>
        <a:graphic>
          <a:graphicData uri="http://schemas.openxmlformats.org/presentationml/2006/ole">
            <p:oleObj spid="_x0000_s79874" r:id="rId5" imgW="20876190" imgH="7602011" progId="">
              <p:embed/>
            </p:oleObj>
          </a:graphicData>
        </a:graphic>
      </p:graphicFrame>
      <p:sp>
        <p:nvSpPr>
          <p:cNvPr id="5" name="4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6" name="5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Carga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estática</a:t>
            </a:r>
            <a:endParaRPr lang="en-US" dirty="0" smtClean="0">
              <a:solidFill>
                <a:srgbClr val="26207B"/>
              </a:solidFill>
              <a:latin typeface="Century Gothic" pitchFamily="34" charset="0"/>
            </a:endParaRPr>
          </a:p>
        </p:txBody>
      </p:sp>
      <p:sp>
        <p:nvSpPr>
          <p:cNvPr id="79875" name="Rectangle 3"/>
          <p:cNvSpPr>
            <a:spLocks noChangeArrowheads="1"/>
          </p:cNvSpPr>
          <p:nvPr/>
        </p:nvSpPr>
        <p:spPr bwMode="auto">
          <a:xfrm>
            <a:off x="5524500" y="1600200"/>
            <a:ext cx="3467100"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MX"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U</a:t>
            </a: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na vez lista la muestra, se procede a realizar las pruebas; dos de ellas de orden demostrativo (capacidad de carga para saber la deformación máxima visible de la bandeja del entrepaño, más una prueba cíclica con aumento de pesos cada 45 minutos aproximadamente). </a:t>
            </a: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Las siguientes imágenes nos muestran algunos momentos durante la realización de la prueba:</a:t>
            </a:r>
            <a:endParaRPr kumimoji="0" lang="es-ES"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79876" name="Rectangle 4"/>
          <p:cNvSpPr>
            <a:spLocks noChangeArrowheads="1"/>
          </p:cNvSpPr>
          <p:nvPr/>
        </p:nvSpPr>
        <p:spPr bwMode="auto">
          <a:xfrm>
            <a:off x="5181600" y="4267200"/>
            <a:ext cx="3810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CO"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a:t>
            </a:r>
            <a:r>
              <a:rPr kumimoji="0" lang="es-CO" sz="140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a:t>
            </a:r>
            <a:r>
              <a:rPr kumimoji="0" lang="es-CO" sz="1400" i="0" u="none" strike="noStrike" cap="none" normalizeH="0" dirty="0" smtClean="0">
                <a:ln>
                  <a:noFill/>
                </a:ln>
                <a:solidFill>
                  <a:schemeClr val="tx1"/>
                </a:solidFill>
                <a:effectLst/>
                <a:latin typeface="Century Gothic" pitchFamily="34" charset="0"/>
                <a:ea typeface="Times New Roman" pitchFamily="18" charset="0"/>
                <a:cs typeface="Arial" pitchFamily="34" charset="0"/>
              </a:rPr>
              <a:t> </a:t>
            </a:r>
            <a:r>
              <a:rPr kumimoji="0" lang="es-CO" sz="140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montaje para la realización de pruebas </a:t>
            </a:r>
            <a:r>
              <a:rPr lang="es-CO" sz="1400" dirty="0" smtClean="0">
                <a:latin typeface="Century Gothic" pitchFamily="34" charset="0"/>
                <a:ea typeface="Times New Roman" pitchFamily="18" charset="0"/>
                <a:cs typeface="Arial" pitchFamily="34" charset="0"/>
              </a:rPr>
              <a:t>c</a:t>
            </a:r>
            <a:r>
              <a:rPr kumimoji="0" lang="es-CO" sz="140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onsiste en: columna tipo D, objeto del estudio y los tubo-acoples de unión entre columnas, más un bloque de cemento para cumplir la función de anclaje de la estructura.</a:t>
            </a:r>
            <a:endParaRPr kumimoji="0" lang="es-CO" sz="140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59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79874"/>
                                        </p:tgtEl>
                                        <p:attrNameLst>
                                          <p:attrName>style.visibility</p:attrName>
                                        </p:attrNameLst>
                                      </p:cBhvr>
                                      <p:to>
                                        <p:strVal val="visible"/>
                                      </p:to>
                                    </p:set>
                                    <p:anim calcmode="lin" valueType="num">
                                      <p:cBhvr additive="base">
                                        <p:cTn id="12" dur="500" fill="hold"/>
                                        <p:tgtEl>
                                          <p:spTgt spid="79874"/>
                                        </p:tgtEl>
                                        <p:attrNameLst>
                                          <p:attrName>ppt_x</p:attrName>
                                        </p:attrNameLst>
                                      </p:cBhvr>
                                      <p:tavLst>
                                        <p:tav tm="0">
                                          <p:val>
                                            <p:strVal val="#ppt_x"/>
                                          </p:val>
                                        </p:tav>
                                        <p:tav tm="100000">
                                          <p:val>
                                            <p:strVal val="#ppt_x"/>
                                          </p:val>
                                        </p:tav>
                                      </p:tavLst>
                                    </p:anim>
                                    <p:anim calcmode="lin" valueType="num">
                                      <p:cBhvr additive="base">
                                        <p:cTn id="13" dur="500" fill="hold"/>
                                        <p:tgtEl>
                                          <p:spTgt spid="79874"/>
                                        </p:tgtEl>
                                        <p:attrNameLst>
                                          <p:attrName>ppt_y</p:attrName>
                                        </p:attrNameLst>
                                      </p:cBhvr>
                                      <p:tavLst>
                                        <p:tav tm="0">
                                          <p:val>
                                            <p:strVal val="1+#ppt_h/2"/>
                                          </p:val>
                                        </p:tav>
                                        <p:tav tm="100000">
                                          <p:val>
                                            <p:strVal val="#ppt_y"/>
                                          </p:val>
                                        </p:tav>
                                      </p:tavLst>
                                    </p:anim>
                                  </p:childTnLst>
                                </p:cTn>
                              </p:par>
                              <p:par>
                                <p:cTn id="14" presetID="12" presetClass="entr" presetSubtype="4"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Bottom)">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Documents and Settings\SusanaR\Escritorio\imagenes\PROVETAS 72 KG.png"/>
          <p:cNvPicPr/>
          <p:nvPr/>
        </p:nvPicPr>
        <p:blipFill>
          <a:blip r:embed="rId3" cstate="print"/>
          <a:srcRect/>
          <a:stretch>
            <a:fillRect/>
          </a:stretch>
        </p:blipFill>
        <p:spPr bwMode="auto">
          <a:xfrm>
            <a:off x="457200" y="1102729"/>
            <a:ext cx="3124200" cy="2402471"/>
          </a:xfrm>
          <a:prstGeom prst="rect">
            <a:avLst/>
          </a:prstGeom>
          <a:noFill/>
          <a:effectLst>
            <a:outerShdw blurRad="50800" dist="38100" dir="2700000" algn="tl" rotWithShape="0">
              <a:prstClr val="black">
                <a:alpha val="40000"/>
              </a:prstClr>
            </a:outerShdw>
          </a:effectLst>
        </p:spPr>
      </p:pic>
      <p:pic>
        <p:nvPicPr>
          <p:cNvPr id="3" name="2 Imagen" descr="C:\Documents and Settings\SusanaR\Escritorio\imagenes\PROVETAS 120 KG.png"/>
          <p:cNvPicPr/>
          <p:nvPr/>
        </p:nvPicPr>
        <p:blipFill>
          <a:blip r:embed="rId4" cstate="print"/>
          <a:srcRect/>
          <a:stretch>
            <a:fillRect/>
          </a:stretch>
        </p:blipFill>
        <p:spPr bwMode="auto">
          <a:xfrm>
            <a:off x="457200" y="3581400"/>
            <a:ext cx="3094892" cy="2438400"/>
          </a:xfrm>
          <a:prstGeom prst="rect">
            <a:avLst/>
          </a:prstGeom>
          <a:noFill/>
          <a:effectLst>
            <a:outerShdw blurRad="50800" dist="38100" dir="2700000" algn="tl" rotWithShape="0">
              <a:prstClr val="black">
                <a:alpha val="40000"/>
              </a:prstClr>
            </a:outerShdw>
          </a:effectLst>
        </p:spPr>
      </p:pic>
      <p:graphicFrame>
        <p:nvGraphicFramePr>
          <p:cNvPr id="80898" name="Object 2"/>
          <p:cNvGraphicFramePr>
            <a:graphicFrameLocks noChangeAspect="1"/>
          </p:cNvGraphicFramePr>
          <p:nvPr/>
        </p:nvGraphicFramePr>
        <p:xfrm>
          <a:off x="3733800" y="3581400"/>
          <a:ext cx="3819525" cy="2438400"/>
        </p:xfrm>
        <a:graphic>
          <a:graphicData uri="http://schemas.openxmlformats.org/presentationml/2006/ole">
            <p:oleObj spid="_x0000_s80898" name="Worksheet" r:id="rId5" imgW="3819441" imgH="2438400" progId="Excel.Sheet.8">
              <p:embed/>
            </p:oleObj>
          </a:graphicData>
        </a:graphic>
      </p:graphicFrame>
      <p:sp>
        <p:nvSpPr>
          <p:cNvPr id="6" name="5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7" name="6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8" name="7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Carga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estática</a:t>
            </a:r>
            <a:endParaRPr lang="en-US" dirty="0" smtClean="0">
              <a:solidFill>
                <a:srgbClr val="26207B"/>
              </a:solidFill>
              <a:latin typeface="Century Gothic" pitchFamily="34" charset="0"/>
            </a:endParaRPr>
          </a:p>
        </p:txBody>
      </p:sp>
      <p:sp>
        <p:nvSpPr>
          <p:cNvPr id="80899" name="Rectangle 3"/>
          <p:cNvSpPr>
            <a:spLocks noChangeArrowheads="1"/>
          </p:cNvSpPr>
          <p:nvPr/>
        </p:nvSpPr>
        <p:spPr bwMode="auto">
          <a:xfrm>
            <a:off x="3657600" y="990600"/>
            <a:ext cx="5257800" cy="24929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MX" sz="13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a:t>
            </a:r>
            <a:r>
              <a:rPr kumimoji="0" lang="es-MX" sz="13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 esta primera prueba se determina la deformación máxima visible de la bandeja del entrepaño, en función del peso, ubicado en cargas disipadas y puntuales como se muestra en las </a:t>
            </a:r>
            <a:r>
              <a:rPr kumimoji="0" lang="es-MX" sz="1300" b="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ilustraciones.</a:t>
            </a: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endParaRPr kumimoji="0" lang="es-MX" sz="1300" b="0" i="1"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MX" sz="13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Cada vez que se aumenta el peso, se toman medidas de cada extremo (derecho, centro, izquierdo), esto determina la incidencia del peso en los refuerzos repisados. </a:t>
            </a: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endParaRPr kumimoji="0" lang="es-MX" sz="13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MX" sz="13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Para dicha prueba se carga el módulo con 60, 80, 100, 120, 130 kg durante 3 días en intervalos de 12 horas aproximadamente. </a:t>
            </a:r>
            <a:endParaRPr kumimoji="0" lang="es-MX" sz="13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9" name="8 CuadroTexto"/>
          <p:cNvSpPr txBox="1"/>
          <p:nvPr/>
        </p:nvSpPr>
        <p:spPr>
          <a:xfrm>
            <a:off x="6827803" y="64008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CuadroTexto"/>
          <p:cNvSpPr txBox="1"/>
          <p:nvPr/>
        </p:nvSpPr>
        <p:spPr>
          <a:xfrm>
            <a:off x="7543800" y="4572000"/>
            <a:ext cx="1524000" cy="1200329"/>
          </a:xfrm>
          <a:prstGeom prst="rect">
            <a:avLst/>
          </a:prstGeom>
          <a:noFill/>
        </p:spPr>
        <p:txBody>
          <a:bodyPr wrap="square" rtlCol="0">
            <a:spAutoFit/>
          </a:bodyPr>
          <a:lstStyle/>
          <a:p>
            <a:pPr algn="just"/>
            <a:r>
              <a:rPr lang="es-CO" sz="1200" dirty="0" smtClean="0">
                <a:latin typeface="Century Gothic" pitchFamily="34" charset="0"/>
              </a:rPr>
              <a:t>Toma de datos en el de carga proceso durante 6 horas, pasando de 80 a 130 Kg en 13 ciclos</a:t>
            </a:r>
            <a:endParaRPr lang="es-CO" sz="1200" dirty="0">
              <a:latin typeface="Century Gothic" pitchFamily="34" charset="0"/>
            </a:endParaRPr>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60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80898"/>
                                        </p:tgtEl>
                                        <p:attrNameLst>
                                          <p:attrName>style.visibility</p:attrName>
                                        </p:attrNameLst>
                                      </p:cBhvr>
                                      <p:to>
                                        <p:strVal val="visible"/>
                                      </p:to>
                                    </p:set>
                                    <p:animEffect transition="in" filter="wipe(down)">
                                      <p:cBhvr>
                                        <p:cTn id="19" dur="500"/>
                                        <p:tgtEl>
                                          <p:spTgt spid="80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22" name="Object 2"/>
          <p:cNvGraphicFramePr>
            <a:graphicFrameLocks noChangeAspect="1"/>
          </p:cNvGraphicFramePr>
          <p:nvPr/>
        </p:nvGraphicFramePr>
        <p:xfrm>
          <a:off x="381000" y="1219200"/>
          <a:ext cx="3659257" cy="3124200"/>
        </p:xfrm>
        <a:graphic>
          <a:graphicData uri="http://schemas.openxmlformats.org/presentationml/2006/ole">
            <p:oleObj spid="_x0000_s81922" r:id="rId3" imgW="10066667" imgH="8590476" progId="">
              <p:embed/>
            </p:oleObj>
          </a:graphicData>
        </a:graphic>
      </p:graphicFrame>
      <p:sp>
        <p:nvSpPr>
          <p:cNvPr id="3" name="2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4" name="3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Carga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estática</a:t>
            </a:r>
            <a:endParaRPr lang="en-US" dirty="0" smtClean="0">
              <a:solidFill>
                <a:srgbClr val="26207B"/>
              </a:solidFill>
              <a:latin typeface="Century Gothic" pitchFamily="34" charset="0"/>
            </a:endParaRPr>
          </a:p>
        </p:txBody>
      </p:sp>
      <p:sp>
        <p:nvSpPr>
          <p:cNvPr id="81923" name="Rectangle 3"/>
          <p:cNvSpPr>
            <a:spLocks noChangeArrowheads="1"/>
          </p:cNvSpPr>
          <p:nvPr/>
        </p:nvSpPr>
        <p:spPr bwMode="auto">
          <a:xfrm>
            <a:off x="4038600" y="1143000"/>
            <a:ext cx="48768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buFontTx/>
              <a:buChar char="•"/>
              <a:tabLst>
                <a:tab pos="450850" algn="l"/>
              </a:tabLst>
            </a:pP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Posición 0 = 950mm, desde el suelo hasta la bandeja cargada, después de 3 días y una carga final de 130kg, la deformación máxima </a:t>
            </a:r>
            <a:r>
              <a:rPr lang="es-CO" sz="1400" dirty="0" smtClean="0">
                <a:latin typeface="Century Gothic" pitchFamily="34" charset="0"/>
                <a:ea typeface="Times New Roman" pitchFamily="18" charset="0"/>
                <a:cs typeface="Arial" pitchFamily="34" charset="0"/>
              </a:rPr>
              <a:t>en mm. </a:t>
            </a: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de cada uno de los puntos extremos fue respectivamente de: 937, 943, 947mm. Esta prueba fue realizada bajo principios experimentales, mas no regida la</a:t>
            </a:r>
            <a:r>
              <a:rPr kumimoji="0" lang="es-CO" sz="1400" b="0" i="0" u="none" strike="noStrike" cap="none" normalizeH="0" dirty="0" smtClean="0">
                <a:ln>
                  <a:noFill/>
                </a:ln>
                <a:solidFill>
                  <a:schemeClr val="tx1"/>
                </a:solidFill>
                <a:effectLst/>
                <a:latin typeface="Century Gothic" pitchFamily="34" charset="0"/>
                <a:ea typeface="Times New Roman" pitchFamily="18" charset="0"/>
                <a:cs typeface="Arial" pitchFamily="34" charset="0"/>
              </a:rPr>
              <a:t> </a:t>
            </a: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norma técnica, ICONTEC. El diseño seguro se mide dentro de la empresa como: la deformación máxima en</a:t>
            </a:r>
            <a:r>
              <a:rPr kumimoji="0" lang="es-CO" sz="1400" b="0" i="0" u="none" strike="noStrike" cap="none" normalizeH="0" dirty="0" smtClean="0">
                <a:ln>
                  <a:noFill/>
                </a:ln>
                <a:solidFill>
                  <a:schemeClr val="tx1"/>
                </a:solidFill>
                <a:effectLst/>
                <a:latin typeface="Century Gothic" pitchFamily="34" charset="0"/>
                <a:ea typeface="Times New Roman" pitchFamily="18" charset="0"/>
                <a:cs typeface="Arial" pitchFamily="34" charset="0"/>
              </a:rPr>
              <a:t> mm.</a:t>
            </a:r>
            <a:r>
              <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no debe superar el 1% de las medidas nominales del objeto de estudio.</a:t>
            </a:r>
          </a:p>
          <a:p>
            <a:pPr lvl="0" algn="just" fontAlgn="base">
              <a:spcBef>
                <a:spcPct val="0"/>
              </a:spcBef>
              <a:spcAft>
                <a:spcPct val="0"/>
              </a:spcAft>
              <a:buFontTx/>
              <a:buChar char="•"/>
              <a:tabLst>
                <a:tab pos="450850" algn="l"/>
              </a:tabLst>
            </a:pPr>
            <a:endParaRPr kumimoji="0" lang="es-CO"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endParaRPr>
          </a:p>
          <a:p>
            <a:pPr lvl="1" algn="just" fontAlgn="base">
              <a:spcBef>
                <a:spcPct val="0"/>
              </a:spcBef>
              <a:spcAft>
                <a:spcPct val="0"/>
              </a:spcAft>
              <a:buFontTx/>
              <a:buChar char="•"/>
              <a:tabLst>
                <a:tab pos="450850" algn="l"/>
              </a:tabLst>
            </a:pPr>
            <a:r>
              <a:rPr lang="es-CO" sz="1400" dirty="0" smtClean="0">
                <a:latin typeface="Century Gothic" pitchFamily="34" charset="0"/>
                <a:cs typeface="Arial" pitchFamily="34" charset="0"/>
              </a:rPr>
              <a:t> Para entrepaño tipo D = 9.73 mm.</a:t>
            </a:r>
          </a:p>
          <a:p>
            <a:pPr lvl="0" algn="just" fontAlgn="base">
              <a:spcBef>
                <a:spcPct val="0"/>
              </a:spcBef>
              <a:spcAft>
                <a:spcPct val="0"/>
              </a:spcAft>
              <a:buFontTx/>
              <a:buChar char="•"/>
              <a:tabLst>
                <a:tab pos="450850" algn="l"/>
              </a:tabLst>
            </a:pPr>
            <a:endParaRPr lang="es-CO" sz="1400" dirty="0" smtClean="0">
              <a:latin typeface="Century Gothic" pitchFamily="34" charset="0"/>
              <a:cs typeface="Arial" pitchFamily="34" charset="0"/>
            </a:endParaRPr>
          </a:p>
          <a:p>
            <a:pPr lvl="1" algn="just" fontAlgn="base">
              <a:spcBef>
                <a:spcPct val="0"/>
              </a:spcBef>
              <a:spcAft>
                <a:spcPct val="0"/>
              </a:spcAft>
              <a:buFontTx/>
              <a:buChar char="•"/>
              <a:tabLst>
                <a:tab pos="450850" algn="l"/>
              </a:tabLst>
            </a:pPr>
            <a:r>
              <a:rPr lang="es-CO" sz="1400" dirty="0" smtClean="0">
                <a:latin typeface="Century Gothic" pitchFamily="34" charset="0"/>
                <a:cs typeface="Arial" pitchFamily="34" charset="0"/>
              </a:rPr>
              <a:t> Para entrepaño tipo CFR = 13.03 mm. </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81924" name="Rectangle 4"/>
          <p:cNvSpPr>
            <a:spLocks noChangeArrowheads="1"/>
          </p:cNvSpPr>
          <p:nvPr/>
        </p:nvSpPr>
        <p:spPr bwMode="auto">
          <a:xfrm>
            <a:off x="304800" y="4495800"/>
            <a:ext cx="8610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0850" algn="l"/>
              </a:tabLst>
            </a:pPr>
            <a:r>
              <a:rPr kumimoji="0" lang="es-MX"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a:t>
            </a:r>
            <a:r>
              <a:rPr kumimoji="0" lang="es-MX"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ichas tomas revelan que la muestra utilizada se flecta en promedio 6.67mm a cargas superiores a 80kg. </a:t>
            </a:r>
            <a:endParaRPr kumimoji="0" lang="es-MX"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8" name="7 Rectángulo"/>
          <p:cNvSpPr/>
          <p:nvPr/>
        </p:nvSpPr>
        <p:spPr>
          <a:xfrm>
            <a:off x="304800" y="5052536"/>
            <a:ext cx="8610600" cy="738664"/>
          </a:xfrm>
          <a:prstGeom prst="rect">
            <a:avLst/>
          </a:prstGeom>
        </p:spPr>
        <p:txBody>
          <a:bodyPr wrap="square">
            <a:spAutoFit/>
          </a:bodyPr>
          <a:lstStyle/>
          <a:p>
            <a:pPr algn="just"/>
            <a:r>
              <a:rPr lang="es-MX" sz="1400" b="1" dirty="0" smtClean="0">
                <a:latin typeface="Century Gothic" pitchFamily="34" charset="0"/>
              </a:rPr>
              <a:t>L</a:t>
            </a:r>
            <a:r>
              <a:rPr lang="es-MX" sz="1400" dirty="0" smtClean="0">
                <a:latin typeface="Century Gothic" pitchFamily="34" charset="0"/>
              </a:rPr>
              <a:t>a diferencia a 120kg de carga es muy mínima, por lo tanto describe una constante; lo inusual de esta prueba es que a 130kg de carga se mantuvo igual. Una vez terminadas las pruebas, la muestra volvió a su estado original  debido a la recuperación elástica de la lámina.</a:t>
            </a:r>
            <a:endParaRPr lang="es-CO" sz="1400" dirty="0">
              <a:latin typeface="Century Gothic"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61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81922"/>
                                        </p:tgtEl>
                                        <p:attrNameLst>
                                          <p:attrName>style.visibility</p:attrName>
                                        </p:attrNameLst>
                                      </p:cBhvr>
                                      <p:to>
                                        <p:strVal val="visible"/>
                                      </p:to>
                                    </p:set>
                                    <p:anim calcmode="lin" valueType="num">
                                      <p:cBhvr>
                                        <p:cTn id="7" dur="1000" fill="hold"/>
                                        <p:tgtEl>
                                          <p:spTgt spid="81922"/>
                                        </p:tgtEl>
                                        <p:attrNameLst>
                                          <p:attrName>ppt_x</p:attrName>
                                        </p:attrNameLst>
                                      </p:cBhvr>
                                      <p:tavLst>
                                        <p:tav tm="0">
                                          <p:val>
                                            <p:strVal val="#ppt_x-.2"/>
                                          </p:val>
                                        </p:tav>
                                        <p:tav tm="100000">
                                          <p:val>
                                            <p:strVal val="#ppt_x"/>
                                          </p:val>
                                        </p:tav>
                                      </p:tavLst>
                                    </p:anim>
                                    <p:anim calcmode="lin" valueType="num">
                                      <p:cBhvr>
                                        <p:cTn id="8" dur="1000" fill="hold"/>
                                        <p:tgtEl>
                                          <p:spTgt spid="819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smtClean="0">
                <a:solidFill>
                  <a:srgbClr val="26207B"/>
                </a:solidFill>
                <a:latin typeface="Century Gothic" pitchFamily="34" charset="0"/>
              </a:rPr>
              <a:t>Ensayo de </a:t>
            </a:r>
            <a:r>
              <a:rPr lang="en-US" dirty="0" err="1" smtClean="0">
                <a:solidFill>
                  <a:srgbClr val="26207B"/>
                </a:solidFill>
                <a:latin typeface="Century Gothic" pitchFamily="34" charset="0"/>
              </a:rPr>
              <a:t>dureza</a:t>
            </a:r>
            <a:endParaRPr lang="en-US" dirty="0" smtClean="0">
              <a:solidFill>
                <a:srgbClr val="26207B"/>
              </a:solidFill>
              <a:latin typeface="Century Gothic" pitchFamily="34" charset="0"/>
            </a:endParaRPr>
          </a:p>
        </p:txBody>
      </p:sp>
      <p:sp>
        <p:nvSpPr>
          <p:cNvPr id="82945" name="Rectangle 1"/>
          <p:cNvSpPr>
            <a:spLocks noChangeArrowheads="1"/>
          </p:cNvSpPr>
          <p:nvPr/>
        </p:nvSpPr>
        <p:spPr bwMode="auto">
          <a:xfrm>
            <a:off x="76200" y="1026616"/>
            <a:ext cx="86868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90488" algn="just" defTabSz="914400" rtl="0" eaLnBrk="1" fontAlgn="base" latinLnBrk="0" hangingPunct="1">
              <a:lnSpc>
                <a:spcPct val="100000"/>
              </a:lnSpc>
              <a:spcBef>
                <a:spcPct val="0"/>
              </a:spcBef>
              <a:spcAft>
                <a:spcPct val="0"/>
              </a:spcAft>
              <a:buClrTx/>
              <a:buSzTx/>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Objetos de estudio</a:t>
            </a:r>
          </a:p>
          <a:p>
            <a:pPr marL="0" marR="0" lvl="0" indent="90488" algn="just" defTabSz="914400" rtl="0" eaLnBrk="1" fontAlgn="base" latinLnBrk="0" hangingPunct="1">
              <a:lnSpc>
                <a:spcPct val="100000"/>
              </a:lnSpc>
              <a:spcBef>
                <a:spcPct val="0"/>
              </a:spcBef>
              <a:spcAft>
                <a:spcPct val="0"/>
              </a:spcAft>
              <a:buClrTx/>
              <a:buSzTx/>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9 probetas laminares de acero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Coldrolled</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1020 Calibres 20,16,12.</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Muestras de rodillo de arrastre MH71 Acero 1020 Cementado superficial 0.75 mm de capa.</a:t>
            </a:r>
          </a:p>
          <a:p>
            <a:pPr marL="0" marR="0" lvl="0" indent="0" algn="just" defTabSz="914400" rtl="0" eaLnBrk="0" fontAlgn="base" latinLnBrk="0" hangingPunct="0">
              <a:lnSpc>
                <a:spcPct val="100000"/>
              </a:lnSpc>
              <a:spcBef>
                <a:spcPct val="0"/>
              </a:spcBef>
              <a:spcAft>
                <a:spcPct val="0"/>
              </a:spcAft>
              <a:buClrTx/>
              <a:buSzTx/>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Norma empleada:</a:t>
            </a:r>
          </a:p>
          <a:p>
            <a:pPr marL="0" marR="0" lvl="0" indent="0" algn="just" defTabSz="914400" rtl="0" eaLnBrk="0" fontAlgn="base" latinLnBrk="0" hangingPunct="0">
              <a:lnSpc>
                <a:spcPct val="100000"/>
              </a:lnSpc>
              <a:spcBef>
                <a:spcPct val="0"/>
              </a:spcBef>
              <a:spcAft>
                <a:spcPct val="0"/>
              </a:spcAft>
              <a:buClrTx/>
              <a:buSzTx/>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NTC 3922 (1996-08-21) “Materiales metálicos. Ensayo de dureza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Vickers</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Parte 1. HV 5 A HV 100”</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NTC 3923 (1996 -08-21) “materiales metálicos. Ensayo de dureza. Ensayo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Vickers</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 parte 2 HV 0,2 A HV5, excluido.</a:t>
            </a:r>
          </a:p>
          <a:p>
            <a:pPr marL="0" marR="0" lvl="0" indent="0" algn="just" defTabSz="914400" rtl="0" eaLnBrk="0" fontAlgn="base" latinLnBrk="0" hangingPunct="0">
              <a:lnSpc>
                <a:spcPct val="100000"/>
              </a:lnSpc>
              <a:spcBef>
                <a:spcPct val="0"/>
              </a:spcBef>
              <a:spcAft>
                <a:spcPct val="0"/>
              </a:spcAft>
              <a:buClrTx/>
              <a:buSzTx/>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Equipos utilizados:</a:t>
            </a:r>
          </a:p>
          <a:p>
            <a:pPr marL="0" marR="0" lvl="0" indent="0" algn="just" defTabSz="914400" rtl="0" eaLnBrk="0" fontAlgn="base" latinLnBrk="0" hangingPunct="0">
              <a:lnSpc>
                <a:spcPct val="100000"/>
              </a:lnSpc>
              <a:spcBef>
                <a:spcPct val="0"/>
              </a:spcBef>
              <a:spcAft>
                <a:spcPct val="0"/>
              </a:spcAft>
              <a:buClrTx/>
              <a:buSzTx/>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s-ES" sz="12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Durómetro digital</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Marca:		     Albert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Gnehm</a:t>
            </a: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Tipo:		     160 RODI</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Tipo de dureza:	     </a:t>
            </a:r>
            <a:r>
              <a:rPr kumimoji="0" lang="es-ES" sz="1200" b="0" i="0" u="none" strike="noStrike" cap="none" normalizeH="0" baseline="0" dirty="0" err="1" smtClean="0">
                <a:ln>
                  <a:noFill/>
                </a:ln>
                <a:solidFill>
                  <a:schemeClr val="tx1"/>
                </a:solidFill>
                <a:effectLst/>
                <a:latin typeface="Century Gothic" pitchFamily="34" charset="0"/>
                <a:ea typeface="Times New Roman" pitchFamily="18" charset="0"/>
                <a:cs typeface="Arial" pitchFamily="34" charset="0"/>
              </a:rPr>
              <a:t>Vickers</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Carga empleada:	     3 Kgf, 30Kgf.</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Identador: 		     Pirámide de diamante de 136°</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Tiempo de sostenimiento:    30s, 10 s</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Repetitividad:	     0,3</a:t>
            </a: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Fecha última calibración:   Agosto 14 del 2007</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6" name="5 CuadroTexto"/>
          <p:cNvSpPr txBox="1"/>
          <p:nvPr/>
        </p:nvSpPr>
        <p:spPr>
          <a:xfrm>
            <a:off x="4648200" y="3242608"/>
            <a:ext cx="4800600" cy="1938992"/>
          </a:xfrm>
          <a:prstGeom prst="rect">
            <a:avLst/>
          </a:prstGeom>
          <a:noFill/>
        </p:spPr>
        <p:txBody>
          <a:bodyPr wrap="square" rtlCol="0">
            <a:spAutoFit/>
          </a:bodyPr>
          <a:lstStyle/>
          <a:p>
            <a:pPr lvl="0" algn="just" eaLnBrk="0" fontAlgn="base" hangingPunct="0">
              <a:spcBef>
                <a:spcPct val="0"/>
              </a:spcBef>
              <a:spcAft>
                <a:spcPct val="0"/>
              </a:spcAft>
            </a:pPr>
            <a:r>
              <a:rPr lang="es-ES" sz="1200" b="1" dirty="0" smtClean="0">
                <a:latin typeface="Century Gothic" pitchFamily="34" charset="0"/>
                <a:ea typeface="Times New Roman" pitchFamily="18" charset="0"/>
                <a:cs typeface="Arial" pitchFamily="34" charset="0"/>
              </a:rPr>
              <a:t>Microscopio metalográfico</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Marca: 			</a:t>
            </a:r>
            <a:r>
              <a:rPr lang="es-ES" sz="1200" dirty="0" err="1" smtClean="0">
                <a:latin typeface="Century Gothic" pitchFamily="34" charset="0"/>
                <a:ea typeface="Times New Roman" pitchFamily="18" charset="0"/>
                <a:cs typeface="Arial" pitchFamily="34" charset="0"/>
              </a:rPr>
              <a:t>Leitz</a:t>
            </a:r>
            <a:r>
              <a:rPr lang="es-ES" sz="1200" dirty="0" smtClean="0">
                <a:latin typeface="Century Gothic" pitchFamily="34" charset="0"/>
                <a:ea typeface="Times New Roman" pitchFamily="18" charset="0"/>
                <a:cs typeface="Arial" pitchFamily="34" charset="0"/>
              </a:rPr>
              <a:t>.</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Tipo: 			</a:t>
            </a:r>
            <a:r>
              <a:rPr lang="es-ES" sz="1200" dirty="0" err="1" smtClean="0">
                <a:latin typeface="Century Gothic" pitchFamily="34" charset="0"/>
                <a:ea typeface="Times New Roman" pitchFamily="18" charset="0"/>
                <a:cs typeface="Arial" pitchFamily="34" charset="0"/>
              </a:rPr>
              <a:t>Metallux</a:t>
            </a:r>
            <a:r>
              <a:rPr lang="es-ES" sz="1200" dirty="0" smtClean="0">
                <a:latin typeface="Century Gothic" pitchFamily="34" charset="0"/>
                <a:ea typeface="Times New Roman" pitchFamily="18" charset="0"/>
                <a:cs typeface="Arial" pitchFamily="34" charset="0"/>
              </a:rPr>
              <a:t> II.</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Ocular graduado:		0,002 mm.</a:t>
            </a:r>
          </a:p>
          <a:p>
            <a:pPr lvl="0" algn="just" eaLnBrk="0" fontAlgn="base" hangingPunct="0">
              <a:spcBef>
                <a:spcPct val="0"/>
              </a:spcBef>
              <a:spcAft>
                <a:spcPct val="0"/>
              </a:spcAft>
            </a:pP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b="1" dirty="0" smtClean="0">
                <a:latin typeface="Century Gothic" pitchFamily="34" charset="0"/>
                <a:ea typeface="Times New Roman" pitchFamily="18" charset="0"/>
                <a:cs typeface="Arial" pitchFamily="34" charset="0"/>
              </a:rPr>
              <a:t>Otros equipos</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Termohigrómetro 		N° 2</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Marca: 			Cole-</a:t>
            </a:r>
            <a:r>
              <a:rPr lang="es-ES" sz="1200" dirty="0" err="1" smtClean="0">
                <a:latin typeface="Century Gothic" pitchFamily="34" charset="0"/>
                <a:ea typeface="Times New Roman" pitchFamily="18" charset="0"/>
                <a:cs typeface="Arial" pitchFamily="34" charset="0"/>
              </a:rPr>
              <a:t>parmer</a:t>
            </a:r>
            <a:endParaRPr lang="es-CO" sz="1200" dirty="0" smtClean="0">
              <a:latin typeface="Century Gothic" pitchFamily="34" charset="0"/>
              <a:cs typeface="Arial" pitchFamily="34" charset="0"/>
            </a:endParaRP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Apreciación: 		1°C, 1% de </a:t>
            </a:r>
          </a:p>
          <a:p>
            <a:pPr lvl="0" algn="just" eaLnBrk="0" fontAlgn="base" hangingPunct="0">
              <a:spcBef>
                <a:spcPct val="0"/>
              </a:spcBef>
              <a:spcAft>
                <a:spcPct val="0"/>
              </a:spcAft>
            </a:pPr>
            <a:r>
              <a:rPr lang="es-ES" sz="1200" dirty="0" smtClean="0">
                <a:latin typeface="Century Gothic" pitchFamily="34" charset="0"/>
                <a:ea typeface="Times New Roman" pitchFamily="18" charset="0"/>
                <a:cs typeface="Arial" pitchFamily="34" charset="0"/>
              </a:rPr>
              <a:t>			humedad relativa</a:t>
            </a:r>
            <a:endParaRPr lang="es-CO" dirty="0"/>
          </a:p>
        </p:txBody>
      </p:sp>
      <p:pic>
        <p:nvPicPr>
          <p:cNvPr id="7" name="59 Imagen" descr="09.jpg"/>
          <p:cNvPicPr/>
          <p:nvPr/>
        </p:nvPicPr>
        <p:blipFill>
          <a:blip r:embed="rId2" cstate="print"/>
          <a:stretch>
            <a:fillRect/>
          </a:stretch>
        </p:blipFill>
        <p:spPr>
          <a:xfrm>
            <a:off x="990600" y="5181600"/>
            <a:ext cx="2209800" cy="1491079"/>
          </a:xfrm>
          <a:prstGeom prst="rect">
            <a:avLst/>
          </a:prstGeom>
          <a:effectLst>
            <a:outerShdw blurRad="50800" dist="38100" dir="2700000" algn="tl" rotWithShape="0">
              <a:prstClr val="black">
                <a:alpha val="40000"/>
              </a:prstClr>
            </a:outerShdw>
          </a:effectLst>
        </p:spPr>
      </p:pic>
      <p:pic>
        <p:nvPicPr>
          <p:cNvPr id="8" name="62 Imagen" descr="1-1.bmp"/>
          <p:cNvPicPr/>
          <p:nvPr/>
        </p:nvPicPr>
        <p:blipFill>
          <a:blip r:embed="rId3" cstate="print"/>
          <a:stretch>
            <a:fillRect/>
          </a:stretch>
        </p:blipFill>
        <p:spPr>
          <a:xfrm>
            <a:off x="3352800" y="5181600"/>
            <a:ext cx="1981200" cy="1524000"/>
          </a:xfrm>
          <a:prstGeom prst="rect">
            <a:avLst/>
          </a:prstGeom>
          <a:effectLst>
            <a:outerShdw blurRad="50800" dist="38100" dir="2700000" algn="tl" rotWithShape="0">
              <a:prstClr val="black">
                <a:alpha val="40000"/>
              </a:prstClr>
            </a:outerShdw>
          </a:effectLst>
        </p:spPr>
      </p:pic>
      <p:sp>
        <p:nvSpPr>
          <p:cNvPr id="10" name="9 CuadroTexto"/>
          <p:cNvSpPr txBox="1"/>
          <p:nvPr/>
        </p:nvSpPr>
        <p:spPr>
          <a:xfrm>
            <a:off x="6473962" y="6504801"/>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62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60 Imagen" descr="07.jpg"/>
          <p:cNvPicPr/>
          <p:nvPr/>
        </p:nvPicPr>
        <p:blipFill>
          <a:blip r:embed="rId2" cstate="print"/>
          <a:stretch>
            <a:fillRect/>
          </a:stretch>
        </p:blipFill>
        <p:spPr>
          <a:xfrm>
            <a:off x="1066800" y="3048000"/>
            <a:ext cx="2362200" cy="1676400"/>
          </a:xfrm>
          <a:prstGeom prst="rect">
            <a:avLst/>
          </a:prstGeom>
        </p:spPr>
      </p:pic>
      <p:pic>
        <p:nvPicPr>
          <p:cNvPr id="3" name="58 Imagen" descr="06.jpg"/>
          <p:cNvPicPr/>
          <p:nvPr/>
        </p:nvPicPr>
        <p:blipFill>
          <a:blip r:embed="rId3" cstate="print"/>
          <a:stretch>
            <a:fillRect/>
          </a:stretch>
        </p:blipFill>
        <p:spPr>
          <a:xfrm>
            <a:off x="1066800" y="1143000"/>
            <a:ext cx="2362200" cy="1371600"/>
          </a:xfrm>
          <a:prstGeom prst="rect">
            <a:avLst/>
          </a:prstGeom>
        </p:spPr>
      </p:pic>
      <p:pic>
        <p:nvPicPr>
          <p:cNvPr id="4" name="193 Imagen" descr="13.jpg"/>
          <p:cNvPicPr/>
          <p:nvPr/>
        </p:nvPicPr>
        <p:blipFill>
          <a:blip r:embed="rId4" cstate="print"/>
          <a:stretch>
            <a:fillRect/>
          </a:stretch>
        </p:blipFill>
        <p:spPr>
          <a:xfrm>
            <a:off x="1066801" y="5257800"/>
            <a:ext cx="2362199" cy="1430976"/>
          </a:xfrm>
          <a:prstGeom prst="rect">
            <a:avLst/>
          </a:prstGeom>
        </p:spPr>
      </p:pic>
      <p:pic>
        <p:nvPicPr>
          <p:cNvPr id="5" name="62 Imagen" descr="1-1.bmp"/>
          <p:cNvPicPr/>
          <p:nvPr/>
        </p:nvPicPr>
        <p:blipFill>
          <a:blip r:embed="rId5" cstate="print"/>
          <a:stretch>
            <a:fillRect/>
          </a:stretch>
        </p:blipFill>
        <p:spPr>
          <a:xfrm>
            <a:off x="4008829" y="5311671"/>
            <a:ext cx="1858571" cy="1393929"/>
          </a:xfrm>
          <a:prstGeom prst="rect">
            <a:avLst/>
          </a:prstGeom>
        </p:spPr>
      </p:pic>
      <p:pic>
        <p:nvPicPr>
          <p:cNvPr id="6" name="19 Imagen" descr="23.jpg"/>
          <p:cNvPicPr/>
          <p:nvPr/>
        </p:nvPicPr>
        <p:blipFill>
          <a:blip r:embed="rId6" cstate="print"/>
          <a:stretch>
            <a:fillRect/>
          </a:stretch>
        </p:blipFill>
        <p:spPr>
          <a:xfrm>
            <a:off x="6477000" y="1127760"/>
            <a:ext cx="1981200" cy="1386840"/>
          </a:xfrm>
          <a:prstGeom prst="rect">
            <a:avLst/>
          </a:prstGeom>
        </p:spPr>
      </p:pic>
      <p:pic>
        <p:nvPicPr>
          <p:cNvPr id="7" name="21 Imagen" descr="21.jpg"/>
          <p:cNvPicPr/>
          <p:nvPr/>
        </p:nvPicPr>
        <p:blipFill>
          <a:blip r:embed="rId7" cstate="print"/>
          <a:stretch>
            <a:fillRect/>
          </a:stretch>
        </p:blipFill>
        <p:spPr>
          <a:xfrm>
            <a:off x="6400800" y="3048000"/>
            <a:ext cx="2286000" cy="1676400"/>
          </a:xfrm>
          <a:prstGeom prst="rect">
            <a:avLst/>
          </a:prstGeom>
        </p:spPr>
      </p:pic>
      <p:pic>
        <p:nvPicPr>
          <p:cNvPr id="8" name="22 Imagen" descr="24.jpg"/>
          <p:cNvPicPr/>
          <p:nvPr/>
        </p:nvPicPr>
        <p:blipFill>
          <a:blip r:embed="rId8" cstate="print"/>
          <a:stretch>
            <a:fillRect/>
          </a:stretch>
        </p:blipFill>
        <p:spPr>
          <a:xfrm>
            <a:off x="6477000" y="5231022"/>
            <a:ext cx="2209800" cy="1474578"/>
          </a:xfrm>
          <a:prstGeom prst="rect">
            <a:avLst/>
          </a:prstGeom>
        </p:spPr>
      </p:pic>
      <p:sp>
        <p:nvSpPr>
          <p:cNvPr id="9" name="8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10" name="9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11" name="10 CuadroTexto"/>
          <p:cNvSpPr txBox="1"/>
          <p:nvPr/>
        </p:nvSpPr>
        <p:spPr>
          <a:xfrm>
            <a:off x="5181600" y="609600"/>
            <a:ext cx="3810000" cy="369332"/>
          </a:xfrm>
          <a:prstGeom prst="rect">
            <a:avLst/>
          </a:prstGeom>
          <a:noFill/>
        </p:spPr>
        <p:txBody>
          <a:bodyPr wrap="square" rtlCol="0">
            <a:spAutoFit/>
          </a:bodyPr>
          <a:lstStyle/>
          <a:p>
            <a:r>
              <a:rPr lang="en-US" dirty="0" smtClean="0">
                <a:solidFill>
                  <a:srgbClr val="26207B"/>
                </a:solidFill>
                <a:latin typeface="Century Gothic" pitchFamily="34" charset="0"/>
              </a:rPr>
              <a:t>Ensayo de </a:t>
            </a:r>
            <a:r>
              <a:rPr lang="en-US" dirty="0" err="1" smtClean="0">
                <a:solidFill>
                  <a:srgbClr val="26207B"/>
                </a:solidFill>
                <a:latin typeface="Century Gothic" pitchFamily="34" charset="0"/>
              </a:rPr>
              <a:t>dureza</a:t>
            </a:r>
            <a:endParaRPr lang="en-US" dirty="0" smtClean="0">
              <a:solidFill>
                <a:srgbClr val="26207B"/>
              </a:solidFill>
              <a:latin typeface="Century Gothic" pitchFamily="34" charset="0"/>
            </a:endParaRPr>
          </a:p>
        </p:txBody>
      </p:sp>
      <p:sp>
        <p:nvSpPr>
          <p:cNvPr id="12" name="11 Flecha derecha"/>
          <p:cNvSpPr/>
          <p:nvPr/>
        </p:nvSpPr>
        <p:spPr>
          <a:xfrm rot="5400000">
            <a:off x="2019300" y="27051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12 Flecha derecha"/>
          <p:cNvSpPr/>
          <p:nvPr/>
        </p:nvSpPr>
        <p:spPr>
          <a:xfrm rot="5400000">
            <a:off x="2019300" y="49149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13 Flecha derecha"/>
          <p:cNvSpPr/>
          <p:nvPr/>
        </p:nvSpPr>
        <p:spPr>
          <a:xfrm rot="5400000">
            <a:off x="7353300" y="27051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14 Flecha derecha"/>
          <p:cNvSpPr/>
          <p:nvPr/>
        </p:nvSpPr>
        <p:spPr>
          <a:xfrm rot="5400000">
            <a:off x="7429499" y="49149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15 Flecha derecha"/>
          <p:cNvSpPr/>
          <p:nvPr/>
        </p:nvSpPr>
        <p:spPr>
          <a:xfrm rot="10800000">
            <a:off x="5943600" y="5943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7" name="16 Flecha derecha"/>
          <p:cNvSpPr/>
          <p:nvPr/>
        </p:nvSpPr>
        <p:spPr>
          <a:xfrm>
            <a:off x="3505200" y="5943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8" name="17 Rectángulo"/>
          <p:cNvSpPr/>
          <p:nvPr/>
        </p:nvSpPr>
        <p:spPr>
          <a:xfrm>
            <a:off x="3505200" y="2971800"/>
            <a:ext cx="2819400" cy="954107"/>
          </a:xfrm>
          <a:prstGeom prst="rect">
            <a:avLst/>
          </a:prstGeom>
        </p:spPr>
        <p:txBody>
          <a:bodyPr wrap="square">
            <a:spAutoFit/>
          </a:bodyPr>
          <a:lstStyle/>
          <a:p>
            <a:pPr algn="just"/>
            <a:r>
              <a:rPr lang="es-ES" sz="1400" b="1" dirty="0" smtClean="0">
                <a:latin typeface="Century Gothic" pitchFamily="34" charset="0"/>
              </a:rPr>
              <a:t>L</a:t>
            </a:r>
            <a:r>
              <a:rPr lang="es-ES" sz="1400" dirty="0" smtClean="0">
                <a:latin typeface="Century Gothic" pitchFamily="34" charset="0"/>
              </a:rPr>
              <a:t>as marcas de </a:t>
            </a:r>
            <a:r>
              <a:rPr lang="es-ES" sz="1400" dirty="0" err="1" smtClean="0">
                <a:latin typeface="Century Gothic" pitchFamily="34" charset="0"/>
              </a:rPr>
              <a:t>identación</a:t>
            </a:r>
            <a:r>
              <a:rPr lang="es-ES" sz="1400" dirty="0" smtClean="0">
                <a:latin typeface="Century Gothic" pitchFamily="34" charset="0"/>
              </a:rPr>
              <a:t> de diamante, están ubicadas en el centro de cada uno de los cuadros negros.</a:t>
            </a:r>
            <a:endParaRPr lang="es-CO" sz="1400" dirty="0">
              <a:latin typeface="Century Gothic" pitchFamily="34" charset="0"/>
            </a:endParaRPr>
          </a:p>
        </p:txBody>
      </p:sp>
      <p:sp>
        <p:nvSpPr>
          <p:cNvPr id="19" name="18 Rectángulo"/>
          <p:cNvSpPr/>
          <p:nvPr/>
        </p:nvSpPr>
        <p:spPr>
          <a:xfrm>
            <a:off x="3505200" y="1219200"/>
            <a:ext cx="2819400" cy="1169551"/>
          </a:xfrm>
          <a:prstGeom prst="rect">
            <a:avLst/>
          </a:prstGeom>
        </p:spPr>
        <p:txBody>
          <a:bodyPr wrap="square">
            <a:spAutoFit/>
          </a:bodyPr>
          <a:lstStyle/>
          <a:p>
            <a:pPr algn="just"/>
            <a:r>
              <a:rPr lang="es-CO" sz="1400" b="1" dirty="0" smtClean="0">
                <a:latin typeface="Century Gothic" pitchFamily="34" charset="0"/>
              </a:rPr>
              <a:t>E</a:t>
            </a:r>
            <a:r>
              <a:rPr lang="es-CO" sz="1400" dirty="0" smtClean="0">
                <a:latin typeface="Century Gothic" pitchFamily="34" charset="0"/>
              </a:rPr>
              <a:t>l durómetro ejerce 30Kgf. Sobre la lámina de acero </a:t>
            </a:r>
            <a:r>
              <a:rPr lang="es-CO" sz="1400" dirty="0" err="1" smtClean="0">
                <a:latin typeface="Century Gothic" pitchFamily="34" charset="0"/>
              </a:rPr>
              <a:t>Cold</a:t>
            </a:r>
            <a:r>
              <a:rPr lang="es-CO" sz="1400" dirty="0" smtClean="0">
                <a:latin typeface="Century Gothic" pitchFamily="34" charset="0"/>
              </a:rPr>
              <a:t> </a:t>
            </a:r>
            <a:r>
              <a:rPr lang="es-CO" sz="1400" dirty="0" err="1" smtClean="0">
                <a:latin typeface="Century Gothic" pitchFamily="34" charset="0"/>
              </a:rPr>
              <a:t>rolled</a:t>
            </a:r>
            <a:r>
              <a:rPr lang="es-CO" sz="1400" dirty="0" smtClean="0">
                <a:latin typeface="Century Gothic" pitchFamily="34" charset="0"/>
              </a:rPr>
              <a:t>, mientras que ejerce 3 Kgf sobre el Rodillo muestra.</a:t>
            </a:r>
            <a:endParaRPr lang="es-CO" sz="1400" dirty="0">
              <a:latin typeface="Century Gothic" pitchFamily="34" charset="0"/>
            </a:endParaRPr>
          </a:p>
        </p:txBody>
      </p:sp>
      <p:sp>
        <p:nvSpPr>
          <p:cNvPr id="20" name="19 Rectángulo"/>
          <p:cNvSpPr/>
          <p:nvPr/>
        </p:nvSpPr>
        <p:spPr>
          <a:xfrm>
            <a:off x="3505200" y="4303693"/>
            <a:ext cx="2819400" cy="954107"/>
          </a:xfrm>
          <a:prstGeom prst="rect">
            <a:avLst/>
          </a:prstGeom>
        </p:spPr>
        <p:txBody>
          <a:bodyPr wrap="square">
            <a:spAutoFit/>
          </a:bodyPr>
          <a:lstStyle/>
          <a:p>
            <a:pPr algn="just"/>
            <a:r>
              <a:rPr lang="es-CO" sz="1400" b="1" dirty="0" smtClean="0">
                <a:latin typeface="Century Gothic" pitchFamily="34" charset="0"/>
              </a:rPr>
              <a:t>L</a:t>
            </a:r>
            <a:r>
              <a:rPr lang="es-CO" sz="1400" dirty="0" smtClean="0">
                <a:latin typeface="Century Gothic" pitchFamily="34" charset="0"/>
              </a:rPr>
              <a:t>a diminuta marca de identación del rodillo, no es visible en el microscopio Metalográfico.</a:t>
            </a:r>
            <a:endParaRPr lang="es-CO" sz="1400" dirty="0">
              <a:latin typeface="Century Gothic" pitchFamily="34" charset="0"/>
            </a:endParaRPr>
          </a:p>
        </p:txBody>
      </p:sp>
      <p:sp>
        <p:nvSpPr>
          <p:cNvPr id="21" name="20 CuadroTexto"/>
          <p:cNvSpPr txBox="1"/>
          <p:nvPr/>
        </p:nvSpPr>
        <p:spPr>
          <a:xfrm>
            <a:off x="990600" y="762000"/>
            <a:ext cx="2441438" cy="276999"/>
          </a:xfrm>
          <a:prstGeom prst="rect">
            <a:avLst/>
          </a:prstGeom>
          <a:noFill/>
        </p:spPr>
        <p:txBody>
          <a:bodyPr wrap="none" rtlCol="0">
            <a:spAutoFit/>
          </a:bodyPr>
          <a:lstStyle/>
          <a:p>
            <a:r>
              <a:rPr lang="es-CO" sz="1200" b="1" dirty="0" smtClean="0"/>
              <a:t>Fotografías _ Archivos Algamar S.A.</a:t>
            </a:r>
            <a:endParaRPr lang="es-CO" sz="1200" b="1" dirty="0"/>
          </a:p>
        </p:txBody>
      </p:sp>
      <p:sp>
        <p:nvSpPr>
          <p:cNvPr id="22" name="21 Marcador de número de diapositiva"/>
          <p:cNvSpPr>
            <a:spLocks noGrp="1"/>
          </p:cNvSpPr>
          <p:nvPr>
            <p:ph type="sldNum" sz="quarter" idx="12"/>
          </p:nvPr>
        </p:nvSpPr>
        <p:spPr/>
        <p:txBody>
          <a:bodyPr/>
          <a:lstStyle/>
          <a:p>
            <a:fld id="{6A805086-C04F-4D1C-8E2A-65BEF81913EF}" type="slidenum">
              <a:rPr lang="en-US" smtClean="0"/>
              <a:pPr/>
              <a:t>63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afterEffect">
                                  <p:stCondLst>
                                    <p:cond delay="0"/>
                                  </p:stCondLst>
                                  <p:childTnLst>
                                    <p:animMotion origin="layout" path="M 3.33333E-6 -0.0555 L 3.33333E-6 4.16281E-7 " pathEditMode="relative" ptsTypes="AA">
                                      <p:cBhvr>
                                        <p:cTn id="6" dur="2000" fill="hold"/>
                                        <p:tgtEl>
                                          <p:spTgt spid="12"/>
                                        </p:tgtEl>
                                        <p:attrNameLst>
                                          <p:attrName>ppt_x</p:attrName>
                                          <p:attrName>ppt_y</p:attrName>
                                        </p:attrNameLst>
                                      </p:cBhvr>
                                    </p:animMotion>
                                  </p:childTnLst>
                                </p:cTn>
                              </p:par>
                              <p:par>
                                <p:cTn id="7" presetID="0" presetClass="path" presetSubtype="0" accel="50000" decel="50000" fill="hold" grpId="0" nodeType="withEffect">
                                  <p:stCondLst>
                                    <p:cond delay="0"/>
                                  </p:stCondLst>
                                  <p:childTnLst>
                                    <p:animMotion origin="layout" path="M 0 -0.0555 L 0 -4.16281E-7 " pathEditMode="relative" ptsTypes="AA">
                                      <p:cBhvr>
                                        <p:cTn id="8" dur="2000" fill="hold"/>
                                        <p:tgtEl>
                                          <p:spTgt spid="14"/>
                                        </p:tgtEl>
                                        <p:attrNameLst>
                                          <p:attrName>ppt_x</p:attrName>
                                          <p:attrName>ppt_y</p:attrName>
                                        </p:attrNameLst>
                                      </p:cBhvr>
                                    </p:animMotion>
                                  </p:childTnLst>
                                </p:cTn>
                              </p:par>
                            </p:childTnLst>
                          </p:cTn>
                        </p:par>
                        <p:par>
                          <p:cTn id="9" fill="hold">
                            <p:stCondLst>
                              <p:cond delay="2000"/>
                            </p:stCondLst>
                            <p:childTnLst>
                              <p:par>
                                <p:cTn id="10" presetID="0" presetClass="path" presetSubtype="0" accel="50000" decel="50000" fill="hold" grpId="0" nodeType="afterEffect">
                                  <p:stCondLst>
                                    <p:cond delay="0"/>
                                  </p:stCondLst>
                                  <p:childTnLst>
                                    <p:animMotion origin="layout" path="M 3.33333E-6 -0.0555 L 3.33333E-6 -4.16281E-7 " pathEditMode="relative" ptsTypes="AA">
                                      <p:cBhvr>
                                        <p:cTn id="11" dur="2000" fill="hold"/>
                                        <p:tgtEl>
                                          <p:spTgt spid="13"/>
                                        </p:tgtEl>
                                        <p:attrNameLst>
                                          <p:attrName>ppt_x</p:attrName>
                                          <p:attrName>ppt_y</p:attrName>
                                        </p:attrNameLst>
                                      </p:cBhvr>
                                    </p:animMotion>
                                  </p:childTnLst>
                                </p:cTn>
                              </p:par>
                              <p:par>
                                <p:cTn id="12" presetID="0" presetClass="path" presetSubtype="0" accel="50000" decel="50000" fill="hold" grpId="0" nodeType="withEffect">
                                  <p:stCondLst>
                                    <p:cond delay="0"/>
                                  </p:stCondLst>
                                  <p:childTnLst>
                                    <p:animMotion origin="layout" path="M -3.33333E-6 -0.0555 L -3.33333E-6 4.16281E-7 " pathEditMode="relative" ptsTypes="AA">
                                      <p:cBhvr>
                                        <p:cTn id="13" dur="2000" fill="hold"/>
                                        <p:tgtEl>
                                          <p:spTgt spid="15"/>
                                        </p:tgtEl>
                                        <p:attrNameLst>
                                          <p:attrName>ppt_x</p:attrName>
                                          <p:attrName>ppt_y</p:attrName>
                                        </p:attrNameLst>
                                      </p:cBhvr>
                                    </p:animMotion>
                                  </p:childTnLst>
                                </p:cTn>
                              </p:par>
                            </p:childTnLst>
                          </p:cTn>
                        </p:par>
                        <p:par>
                          <p:cTn id="14" fill="hold">
                            <p:stCondLst>
                              <p:cond delay="4000"/>
                            </p:stCondLst>
                            <p:childTnLst>
                              <p:par>
                                <p:cTn id="15" presetID="0" presetClass="path" presetSubtype="0" accel="50000" decel="50000" fill="hold" grpId="0" nodeType="afterEffect">
                                  <p:stCondLst>
                                    <p:cond delay="0"/>
                                  </p:stCondLst>
                                  <p:childTnLst>
                                    <p:animMotion origin="layout" path="M -0.04167 4.22757E-6 L -3.33333E-6 4.22757E-6 " pathEditMode="relative" ptsTypes="AA">
                                      <p:cBhvr>
                                        <p:cTn id="16" dur="2000" fill="hold"/>
                                        <p:tgtEl>
                                          <p:spTgt spid="17"/>
                                        </p:tgtEl>
                                        <p:attrNameLst>
                                          <p:attrName>ppt_x</p:attrName>
                                          <p:attrName>ppt_y</p:attrName>
                                        </p:attrNameLst>
                                      </p:cBhvr>
                                    </p:animMotion>
                                  </p:childTnLst>
                                </p:cTn>
                              </p:par>
                              <p:par>
                                <p:cTn id="17" presetID="0" presetClass="path" presetSubtype="0" accel="50000" decel="50000" fill="hold" grpId="0" nodeType="withEffect">
                                  <p:stCondLst>
                                    <p:cond delay="0"/>
                                  </p:stCondLst>
                                  <p:childTnLst>
                                    <p:animMotion origin="layout" path="M 0.03334 4.22757E-6 L 1.73472E-18 4.22757E-6 " pathEditMode="relative" ptsTypes="AA">
                                      <p:cBhvr>
                                        <p:cTn id="18" dur="2000" fill="hold"/>
                                        <p:tgtEl>
                                          <p:spTgt spid="1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smtClean="0">
                <a:solidFill>
                  <a:srgbClr val="26207B"/>
                </a:solidFill>
                <a:latin typeface="Century Gothic" pitchFamily="34" charset="0"/>
              </a:rPr>
              <a:t>Ensayo de </a:t>
            </a:r>
            <a:r>
              <a:rPr lang="en-US" dirty="0" err="1" smtClean="0">
                <a:solidFill>
                  <a:srgbClr val="26207B"/>
                </a:solidFill>
                <a:latin typeface="Century Gothic" pitchFamily="34" charset="0"/>
              </a:rPr>
              <a:t>dureza</a:t>
            </a:r>
            <a:r>
              <a:rPr lang="en-US" dirty="0" smtClean="0">
                <a:solidFill>
                  <a:srgbClr val="26207B"/>
                </a:solidFill>
                <a:latin typeface="Century Gothic" pitchFamily="34" charset="0"/>
              </a:rPr>
              <a:t> </a:t>
            </a:r>
            <a:r>
              <a:rPr lang="en-US" sz="1100" dirty="0" err="1" smtClean="0">
                <a:solidFill>
                  <a:srgbClr val="26207B"/>
                </a:solidFill>
                <a:latin typeface="Century Gothic" pitchFamily="34" charset="0"/>
              </a:rPr>
              <a:t>Resultados</a:t>
            </a:r>
            <a:endParaRPr lang="en-US" sz="1100" dirty="0" smtClean="0">
              <a:solidFill>
                <a:srgbClr val="26207B"/>
              </a:solidFill>
              <a:latin typeface="Century Gothic" pitchFamily="34" charset="0"/>
            </a:endParaRPr>
          </a:p>
        </p:txBody>
      </p:sp>
      <p:graphicFrame>
        <p:nvGraphicFramePr>
          <p:cNvPr id="6" name="5 Tabla"/>
          <p:cNvGraphicFramePr>
            <a:graphicFrameLocks noGrp="1"/>
          </p:cNvGraphicFramePr>
          <p:nvPr/>
        </p:nvGraphicFramePr>
        <p:xfrm>
          <a:off x="990598" y="2133600"/>
          <a:ext cx="7239002" cy="3379610"/>
        </p:xfrm>
        <a:graphic>
          <a:graphicData uri="http://schemas.openxmlformats.org/drawingml/2006/table">
            <a:tbl>
              <a:tblPr>
                <a:effectLst>
                  <a:outerShdw blurRad="50800" dist="38100" algn="l" rotWithShape="0">
                    <a:prstClr val="black">
                      <a:alpha val="40000"/>
                    </a:prstClr>
                  </a:outerShdw>
                </a:effectLst>
                <a:tableStyleId>{35758FB7-9AC5-4552-8A53-C91805E547FA}</a:tableStyleId>
              </a:tblPr>
              <a:tblGrid>
                <a:gridCol w="728453"/>
                <a:gridCol w="728453"/>
                <a:gridCol w="728453"/>
                <a:gridCol w="728453"/>
                <a:gridCol w="728453"/>
                <a:gridCol w="1386937"/>
                <a:gridCol w="1199071"/>
                <a:gridCol w="1010729"/>
              </a:tblGrid>
              <a:tr h="428145">
                <a:tc>
                  <a:txBody>
                    <a:bodyPr/>
                    <a:lstStyle/>
                    <a:p>
                      <a:pPr algn="ctr" fontAlgn="ctr"/>
                      <a:r>
                        <a:rPr lang="es-CO" sz="1000" u="none" strike="noStrike" dirty="0"/>
                        <a:t>Muestra</a:t>
                      </a:r>
                      <a:endParaRPr lang="es-CO" sz="1000" b="1" i="0" u="none" strike="noStrike" dirty="0">
                        <a:solidFill>
                          <a:srgbClr val="000000"/>
                        </a:solidFill>
                        <a:latin typeface="Arial"/>
                      </a:endParaRPr>
                    </a:p>
                  </a:txBody>
                  <a:tcPr marL="9109" marR="9109" marT="9109" marB="0" anchor="ctr"/>
                </a:tc>
                <a:tc>
                  <a:txBody>
                    <a:bodyPr/>
                    <a:lstStyle/>
                    <a:p>
                      <a:pPr algn="ctr" fontAlgn="ctr"/>
                      <a:r>
                        <a:rPr lang="es-CO" sz="1000" u="none" strike="noStrike"/>
                        <a:t>Lectura 1 (HV 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Lectura 2 (HV 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Lectura 3 (HV 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Promedio (HV 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Desviación Estándar (HV 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dirty="0" err="1"/>
                        <a:t>Repetibilidad</a:t>
                      </a:r>
                      <a:r>
                        <a:rPr lang="es-CO" sz="1000" u="none" strike="noStrike" dirty="0"/>
                        <a:t> (HV 30)</a:t>
                      </a:r>
                      <a:endParaRPr lang="es-CO" sz="1000" b="1" i="0" u="none" strike="noStrike" dirty="0">
                        <a:solidFill>
                          <a:srgbClr val="000000"/>
                        </a:solidFill>
                        <a:latin typeface="Arial"/>
                      </a:endParaRPr>
                    </a:p>
                  </a:txBody>
                  <a:tcPr marL="9109" marR="9109" marT="9109" marB="0" anchor="ctr"/>
                </a:tc>
                <a:tc>
                  <a:txBody>
                    <a:bodyPr/>
                    <a:lstStyle/>
                    <a:p>
                      <a:pPr algn="ctr" fontAlgn="ctr"/>
                      <a:r>
                        <a:rPr lang="es-CO" sz="1000" u="none" strike="noStrike"/>
                        <a:t>Incertidumbre (HV 30)</a:t>
                      </a:r>
                      <a:endParaRPr lang="es-CO" sz="1000" b="1" i="0" u="none" strike="noStrike">
                        <a:solidFill>
                          <a:srgbClr val="000000"/>
                        </a:solidFill>
                        <a:latin typeface="Arial"/>
                      </a:endParaRPr>
                    </a:p>
                  </a:txBody>
                  <a:tcPr marL="9109" marR="9109" marT="9109" marB="0" anchor="ctr"/>
                </a:tc>
              </a:tr>
              <a:tr h="182189">
                <a:tc>
                  <a:txBody>
                    <a:bodyPr/>
                    <a:lstStyle/>
                    <a:p>
                      <a:pPr algn="ctr" fontAlgn="b"/>
                      <a:r>
                        <a:rPr lang="es-CO" sz="1000" u="none" strike="noStrike"/>
                        <a:t>1</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111,71</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114,13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114,79</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113,54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1.62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3,07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3,23</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2</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112,99</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114,46</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111,87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113,11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dirty="0"/>
                        <a:t>1,3</a:t>
                      </a:r>
                      <a:endParaRPr lang="es-CO" sz="1000" b="0" i="0" u="none" strike="noStrike" dirty="0">
                        <a:solidFill>
                          <a:srgbClr val="000000"/>
                        </a:solidFill>
                        <a:latin typeface="Arial"/>
                      </a:endParaRPr>
                    </a:p>
                  </a:txBody>
                  <a:tcPr marL="9109" marR="9109" marT="9109" marB="0" anchor="b"/>
                </a:tc>
                <a:tc>
                  <a:txBody>
                    <a:bodyPr/>
                    <a:lstStyle/>
                    <a:p>
                      <a:pPr algn="ctr" fontAlgn="b"/>
                      <a:r>
                        <a:rPr lang="es-CO" sz="1000" u="none" strike="noStrike"/>
                        <a:t>2,58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2,59</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3</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116,45</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118,5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118,85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dirty="0"/>
                        <a:t>117,93</a:t>
                      </a:r>
                      <a:endParaRPr lang="es-CO" sz="1000" b="0" i="0" u="none" strike="noStrike" dirty="0">
                        <a:solidFill>
                          <a:srgbClr val="000000"/>
                        </a:solidFill>
                        <a:latin typeface="Arial"/>
                      </a:endParaRPr>
                    </a:p>
                  </a:txBody>
                  <a:tcPr marL="9109" marR="9109" marT="9109" marB="0" anchor="b"/>
                </a:tc>
                <a:tc>
                  <a:txBody>
                    <a:bodyPr/>
                    <a:lstStyle/>
                    <a:p>
                      <a:pPr algn="ctr" fontAlgn="b"/>
                      <a:r>
                        <a:rPr lang="es-CO" sz="1000" u="none" strike="noStrike"/>
                        <a:t>1,29</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2,40</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2,59</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4</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100,45</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101,27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101,27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101,00</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0,47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0,82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0,94</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5</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105,49</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103,35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101,68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103,51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1,91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3,82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3,83</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6</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99,65</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100,05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102,09</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100,60</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1,31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2,45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2,62</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7</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100,45</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100,45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97,55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99,48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1,68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2,91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3,36</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8</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89,43</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90,12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90,23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89,93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0,43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0,80</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0,86</a:t>
                      </a:r>
                      <a:endParaRPr lang="es-CO" sz="1000" b="0" i="0" u="none" strike="noStrike">
                        <a:solidFill>
                          <a:srgbClr val="000000"/>
                        </a:solidFill>
                        <a:latin typeface="Arial"/>
                      </a:endParaRPr>
                    </a:p>
                  </a:txBody>
                  <a:tcPr marL="9109" marR="9109" marT="9109" marB="0" anchor="b"/>
                </a:tc>
              </a:tr>
              <a:tr h="191299">
                <a:tc>
                  <a:txBody>
                    <a:bodyPr/>
                    <a:lstStyle/>
                    <a:p>
                      <a:pPr algn="ctr" fontAlgn="b"/>
                      <a:r>
                        <a:rPr lang="es-CO" sz="1000" u="none" strike="noStrike"/>
                        <a:t>9</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92,94</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93,66</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93,42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93,34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0,37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0,73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0,74</a:t>
                      </a:r>
                      <a:endParaRPr lang="es-CO" sz="1000" b="0" i="0" u="none" strike="noStrike">
                        <a:solidFill>
                          <a:srgbClr val="000000"/>
                        </a:solidFill>
                        <a:latin typeface="Arial"/>
                      </a:endParaRPr>
                    </a:p>
                  </a:txBody>
                  <a:tcPr marL="9109" marR="9109" marT="9109" marB="0" anchor="b"/>
                </a:tc>
              </a:tr>
              <a:tr h="191299">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ctr"/>
                      <a:endParaRPr lang="es-CO" sz="1000" b="0" i="0" u="none" strike="noStrike">
                        <a:solidFill>
                          <a:srgbClr val="000000"/>
                        </a:solidFill>
                        <a:latin typeface="Arial"/>
                      </a:endParaRPr>
                    </a:p>
                  </a:txBody>
                  <a:tcPr marL="9109" marR="9109" marT="9109" marB="0" anchor="ctr"/>
                </a:tc>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b"/>
                      <a:endParaRPr lang="es-CO" sz="1000" b="0" i="0" u="none" strike="noStrike">
                        <a:solidFill>
                          <a:srgbClr val="000000"/>
                        </a:solidFill>
                        <a:latin typeface="Arial"/>
                      </a:endParaRPr>
                    </a:p>
                  </a:txBody>
                  <a:tcPr marL="9109" marR="9109" marT="9109" marB="0" anchor="b"/>
                </a:tc>
                <a:tc>
                  <a:txBody>
                    <a:bodyPr/>
                    <a:lstStyle/>
                    <a:p>
                      <a:pPr algn="ctr" fontAlgn="b"/>
                      <a:endParaRPr lang="es-CO" sz="1000" b="0" i="0" u="none" strike="noStrike">
                        <a:solidFill>
                          <a:srgbClr val="000000"/>
                        </a:solidFill>
                        <a:latin typeface="Arial"/>
                      </a:endParaRPr>
                    </a:p>
                  </a:txBody>
                  <a:tcPr marL="9109" marR="9109" marT="9109" marB="0" anchor="b"/>
                </a:tc>
              </a:tr>
              <a:tr h="555678">
                <a:tc>
                  <a:txBody>
                    <a:bodyPr/>
                    <a:lstStyle/>
                    <a:p>
                      <a:pPr algn="ctr" fontAlgn="ctr"/>
                      <a:r>
                        <a:rPr lang="es-CO" sz="1000" u="none" strike="noStrike"/>
                        <a:t>Muestra</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Lectura 1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Lectura 2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Lectura 3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Promedio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Desviación Estándar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Repetibilidad (HV 3/30)</a:t>
                      </a:r>
                      <a:endParaRPr lang="es-CO" sz="1000" b="1" i="0" u="none" strike="noStrike">
                        <a:solidFill>
                          <a:srgbClr val="000000"/>
                        </a:solidFill>
                        <a:latin typeface="Arial"/>
                      </a:endParaRPr>
                    </a:p>
                  </a:txBody>
                  <a:tcPr marL="9109" marR="9109" marT="9109" marB="0" anchor="ctr"/>
                </a:tc>
                <a:tc>
                  <a:txBody>
                    <a:bodyPr/>
                    <a:lstStyle/>
                    <a:p>
                      <a:pPr algn="ctr" fontAlgn="ctr"/>
                      <a:r>
                        <a:rPr lang="es-CO" sz="1000" u="none" strike="noStrike"/>
                        <a:t>Incertidumbre (HV 3/30)</a:t>
                      </a:r>
                      <a:endParaRPr lang="es-CO" sz="1000" b="1" i="0" u="none" strike="noStrike">
                        <a:solidFill>
                          <a:srgbClr val="000000"/>
                        </a:solidFill>
                        <a:latin typeface="Arial"/>
                      </a:endParaRPr>
                    </a:p>
                  </a:txBody>
                  <a:tcPr marL="9109" marR="9109" marT="9109" marB="0" anchor="ctr"/>
                </a:tc>
              </a:tr>
              <a:tr h="182189">
                <a:tc>
                  <a:txBody>
                    <a:bodyPr/>
                    <a:lstStyle/>
                    <a:p>
                      <a:pPr algn="ctr" fontAlgn="b"/>
                      <a:r>
                        <a:rPr lang="es-CO" sz="1000" u="none" strike="noStrike"/>
                        <a:t>10</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416,81</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271,91</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459,53</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382,75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98,34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187,62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196,68</a:t>
                      </a:r>
                      <a:endParaRPr lang="es-CO" sz="1000" b="0" i="0" u="none" strike="noStrike">
                        <a:solidFill>
                          <a:srgbClr val="000000"/>
                        </a:solidFill>
                        <a:latin typeface="Arial"/>
                      </a:endParaRPr>
                    </a:p>
                  </a:txBody>
                  <a:tcPr marL="9109" marR="9109" marT="9109" marB="0" anchor="b"/>
                </a:tc>
              </a:tr>
              <a:tr h="182189">
                <a:tc>
                  <a:txBody>
                    <a:bodyPr/>
                    <a:lstStyle/>
                    <a:p>
                      <a:pPr algn="ctr" fontAlgn="b"/>
                      <a:r>
                        <a:rPr lang="es-CO" sz="1000" u="none" strike="noStrike"/>
                        <a:t>11</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447,25</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350,24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439,34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412,28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dirty="0"/>
                        <a:t>53,87</a:t>
                      </a:r>
                      <a:endParaRPr lang="es-CO" sz="1000" b="0" i="0" u="none" strike="noStrike" dirty="0">
                        <a:solidFill>
                          <a:srgbClr val="000000"/>
                        </a:solidFill>
                        <a:latin typeface="Arial"/>
                      </a:endParaRPr>
                    </a:p>
                  </a:txBody>
                  <a:tcPr marL="9109" marR="9109" marT="9109" marB="0" anchor="b"/>
                </a:tc>
                <a:tc>
                  <a:txBody>
                    <a:bodyPr/>
                    <a:lstStyle/>
                    <a:p>
                      <a:pPr algn="ctr" fontAlgn="b"/>
                      <a:r>
                        <a:rPr lang="es-CO" sz="1000" u="none" strike="noStrike"/>
                        <a:t>97,02</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107,75</a:t>
                      </a:r>
                      <a:endParaRPr lang="es-CO" sz="1000" b="0" i="0" u="none" strike="noStrike">
                        <a:solidFill>
                          <a:srgbClr val="000000"/>
                        </a:solidFill>
                        <a:latin typeface="Arial"/>
                      </a:endParaRPr>
                    </a:p>
                  </a:txBody>
                  <a:tcPr marL="9109" marR="9109" marT="9109" marB="0" anchor="b"/>
                </a:tc>
              </a:tr>
              <a:tr h="191299">
                <a:tc>
                  <a:txBody>
                    <a:bodyPr/>
                    <a:lstStyle/>
                    <a:p>
                      <a:pPr algn="ctr" fontAlgn="b"/>
                      <a:r>
                        <a:rPr lang="es-CO" sz="1000" u="none" strike="noStrike"/>
                        <a:t>12</a:t>
                      </a:r>
                      <a:endParaRPr lang="es-CO" sz="1000" b="0" i="0" u="none" strike="noStrike">
                        <a:solidFill>
                          <a:srgbClr val="000000"/>
                        </a:solidFill>
                        <a:latin typeface="Arial"/>
                      </a:endParaRPr>
                    </a:p>
                  </a:txBody>
                  <a:tcPr marL="9109" marR="9109" marT="9109" marB="0" anchor="b"/>
                </a:tc>
                <a:tc>
                  <a:txBody>
                    <a:bodyPr/>
                    <a:lstStyle/>
                    <a:p>
                      <a:pPr algn="ctr" fontAlgn="ctr"/>
                      <a:r>
                        <a:rPr lang="es-CO" sz="1000" u="none" strike="noStrike"/>
                        <a:t>431,63</a:t>
                      </a:r>
                      <a:endParaRPr lang="es-CO" sz="1000" b="0" i="0" u="none" strike="noStrike">
                        <a:solidFill>
                          <a:srgbClr val="000000"/>
                        </a:solidFill>
                        <a:latin typeface="Arial"/>
                      </a:endParaRPr>
                    </a:p>
                  </a:txBody>
                  <a:tcPr marL="9109" marR="9109" marT="9109" marB="0" anchor="ctr"/>
                </a:tc>
                <a:tc>
                  <a:txBody>
                    <a:bodyPr/>
                    <a:lstStyle/>
                    <a:p>
                      <a:pPr algn="ctr" fontAlgn="b"/>
                      <a:r>
                        <a:rPr lang="es-CO" sz="1000" u="none" strike="noStrike"/>
                        <a:t>439,34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494,87</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455,28</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34,5</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a:t>63,24</a:t>
                      </a:r>
                      <a:endParaRPr lang="es-CO" sz="1000" b="0" i="0" u="none" strike="noStrike">
                        <a:solidFill>
                          <a:srgbClr val="000000"/>
                        </a:solidFill>
                        <a:latin typeface="Arial"/>
                      </a:endParaRPr>
                    </a:p>
                  </a:txBody>
                  <a:tcPr marL="9109" marR="9109" marT="9109" marB="0" anchor="b"/>
                </a:tc>
                <a:tc>
                  <a:txBody>
                    <a:bodyPr/>
                    <a:lstStyle/>
                    <a:p>
                      <a:pPr algn="ctr" fontAlgn="b"/>
                      <a:r>
                        <a:rPr lang="es-CO" sz="1000" u="none" strike="noStrike" dirty="0"/>
                        <a:t>69,01</a:t>
                      </a:r>
                      <a:endParaRPr lang="es-CO" sz="1000" b="0" i="0" u="none" strike="noStrike" dirty="0">
                        <a:solidFill>
                          <a:srgbClr val="000000"/>
                        </a:solidFill>
                        <a:latin typeface="Arial"/>
                      </a:endParaRPr>
                    </a:p>
                  </a:txBody>
                  <a:tcPr marL="9109" marR="9109" marT="9109" marB="0" anchor="b"/>
                </a:tc>
              </a:tr>
            </a:tbl>
          </a:graphicData>
        </a:graphic>
      </p:graphicFrame>
      <p:sp>
        <p:nvSpPr>
          <p:cNvPr id="7" name="6 CuadroTexto"/>
          <p:cNvSpPr txBox="1"/>
          <p:nvPr/>
        </p:nvSpPr>
        <p:spPr>
          <a:xfrm>
            <a:off x="914400" y="1066800"/>
            <a:ext cx="5493812" cy="1231106"/>
          </a:xfrm>
          <a:prstGeom prst="rect">
            <a:avLst/>
          </a:prstGeom>
          <a:noFill/>
        </p:spPr>
        <p:txBody>
          <a:bodyPr wrap="none" rtlCol="0">
            <a:spAutoFit/>
          </a:bodyPr>
          <a:lstStyle/>
          <a:p>
            <a:r>
              <a:rPr lang="es-CO" sz="1400" b="1" dirty="0" smtClean="0">
                <a:latin typeface="Century Gothic" pitchFamily="34" charset="0"/>
              </a:rPr>
              <a:t>Muestras</a:t>
            </a:r>
            <a:r>
              <a:rPr lang="es-CO" sz="1400" dirty="0" smtClean="0">
                <a:latin typeface="Century Gothic" pitchFamily="34" charset="0"/>
              </a:rPr>
              <a:t> 1,2, y 3: Lámina </a:t>
            </a:r>
            <a:r>
              <a:rPr lang="es-CO" sz="1400" dirty="0" err="1" smtClean="0">
                <a:latin typeface="Century Gothic" pitchFamily="34" charset="0"/>
              </a:rPr>
              <a:t>Cold</a:t>
            </a:r>
            <a:r>
              <a:rPr lang="es-CO" sz="1400" dirty="0" smtClean="0">
                <a:latin typeface="Century Gothic" pitchFamily="34" charset="0"/>
              </a:rPr>
              <a:t> </a:t>
            </a:r>
            <a:r>
              <a:rPr lang="es-CO" sz="1400" dirty="0" err="1" smtClean="0">
                <a:latin typeface="Century Gothic" pitchFamily="34" charset="0"/>
              </a:rPr>
              <a:t>Rolled</a:t>
            </a:r>
            <a:r>
              <a:rPr lang="es-CO" sz="1400" dirty="0" smtClean="0">
                <a:latin typeface="Century Gothic" pitchFamily="34" charset="0"/>
              </a:rPr>
              <a:t> Calibre 12 AISI 1020.</a:t>
            </a:r>
          </a:p>
          <a:p>
            <a:r>
              <a:rPr lang="es-CO" sz="1400" b="1" dirty="0" smtClean="0">
                <a:latin typeface="Century Gothic" pitchFamily="34" charset="0"/>
              </a:rPr>
              <a:t>Muestras</a:t>
            </a:r>
            <a:r>
              <a:rPr lang="es-CO" sz="1400" dirty="0" smtClean="0">
                <a:latin typeface="Century Gothic" pitchFamily="34" charset="0"/>
              </a:rPr>
              <a:t> 4,5, y 6: Lámina </a:t>
            </a:r>
            <a:r>
              <a:rPr lang="es-CO" sz="1400" dirty="0" err="1" smtClean="0">
                <a:latin typeface="Century Gothic" pitchFamily="34" charset="0"/>
              </a:rPr>
              <a:t>Cold</a:t>
            </a:r>
            <a:r>
              <a:rPr lang="es-CO" sz="1400" dirty="0" smtClean="0">
                <a:latin typeface="Century Gothic" pitchFamily="34" charset="0"/>
              </a:rPr>
              <a:t> </a:t>
            </a:r>
            <a:r>
              <a:rPr lang="es-CO" sz="1400" dirty="0" err="1" smtClean="0">
                <a:latin typeface="Century Gothic" pitchFamily="34" charset="0"/>
              </a:rPr>
              <a:t>Rolled</a:t>
            </a:r>
            <a:r>
              <a:rPr lang="es-CO" sz="1400" dirty="0" smtClean="0">
                <a:latin typeface="Century Gothic" pitchFamily="34" charset="0"/>
              </a:rPr>
              <a:t> Calibre 18 AISI 1020.</a:t>
            </a:r>
          </a:p>
          <a:p>
            <a:r>
              <a:rPr lang="es-CO" sz="1400" b="1" dirty="0" smtClean="0">
                <a:latin typeface="Century Gothic" pitchFamily="34" charset="0"/>
              </a:rPr>
              <a:t>Muestras</a:t>
            </a:r>
            <a:r>
              <a:rPr lang="es-CO" sz="1400" dirty="0" smtClean="0">
                <a:latin typeface="Century Gothic" pitchFamily="34" charset="0"/>
              </a:rPr>
              <a:t> 7,8, y 9: Lámina </a:t>
            </a:r>
            <a:r>
              <a:rPr lang="es-CO" sz="1400" dirty="0" err="1" smtClean="0">
                <a:latin typeface="Century Gothic" pitchFamily="34" charset="0"/>
              </a:rPr>
              <a:t>Cold</a:t>
            </a:r>
            <a:r>
              <a:rPr lang="es-CO" sz="1400" dirty="0" smtClean="0">
                <a:latin typeface="Century Gothic" pitchFamily="34" charset="0"/>
              </a:rPr>
              <a:t> </a:t>
            </a:r>
            <a:r>
              <a:rPr lang="es-CO" sz="1400" dirty="0" err="1" smtClean="0">
                <a:latin typeface="Century Gothic" pitchFamily="34" charset="0"/>
              </a:rPr>
              <a:t>Rolled</a:t>
            </a:r>
            <a:r>
              <a:rPr lang="es-CO" sz="1400" dirty="0" smtClean="0">
                <a:latin typeface="Century Gothic" pitchFamily="34" charset="0"/>
              </a:rPr>
              <a:t> Calibre 20 AISI  1020.</a:t>
            </a:r>
          </a:p>
          <a:p>
            <a:r>
              <a:rPr lang="es-CO" sz="1400" b="1" dirty="0" smtClean="0">
                <a:latin typeface="Century Gothic" pitchFamily="34" charset="0"/>
              </a:rPr>
              <a:t>Muestras </a:t>
            </a:r>
            <a:r>
              <a:rPr lang="es-CO" sz="1400" dirty="0" smtClean="0">
                <a:latin typeface="Century Gothic" pitchFamily="34" charset="0"/>
              </a:rPr>
              <a:t>10,11 y 12: Rodillo de arrastre AISI 1020 Cementado.</a:t>
            </a:r>
          </a:p>
          <a:p>
            <a:endParaRPr lang="es-CO" dirty="0"/>
          </a:p>
        </p:txBody>
      </p:sp>
      <p:sp>
        <p:nvSpPr>
          <p:cNvPr id="8" name="7 Rectángulo"/>
          <p:cNvSpPr/>
          <p:nvPr/>
        </p:nvSpPr>
        <p:spPr>
          <a:xfrm>
            <a:off x="914400" y="5638800"/>
            <a:ext cx="7391400" cy="954107"/>
          </a:xfrm>
          <a:prstGeom prst="rect">
            <a:avLst/>
          </a:prstGeom>
        </p:spPr>
        <p:txBody>
          <a:bodyPr wrap="square">
            <a:spAutoFit/>
          </a:bodyPr>
          <a:lstStyle/>
          <a:p>
            <a:pPr algn="just"/>
            <a:r>
              <a:rPr lang="es-ES" sz="1400" b="1" dirty="0" smtClean="0">
                <a:latin typeface="Century Gothic" pitchFamily="34" charset="0"/>
              </a:rPr>
              <a:t>C</a:t>
            </a:r>
            <a:r>
              <a:rPr lang="es-ES" sz="1400" dirty="0" smtClean="0">
                <a:latin typeface="Century Gothic" pitchFamily="34" charset="0"/>
              </a:rPr>
              <a:t>omo resultado, se tiene una dureza de 5 a 1.   La capa cementada del rodillo con un alivio de tensiones (revenido) es 5 veces más duro que la lámina de acero </a:t>
            </a:r>
            <a:r>
              <a:rPr lang="es-ES" sz="1400" dirty="0" err="1" smtClean="0">
                <a:latin typeface="Century Gothic" pitchFamily="34" charset="0"/>
              </a:rPr>
              <a:t>Cold</a:t>
            </a:r>
            <a:r>
              <a:rPr lang="es-ES" sz="1400" dirty="0" smtClean="0">
                <a:latin typeface="Century Gothic" pitchFamily="34" charset="0"/>
              </a:rPr>
              <a:t> </a:t>
            </a:r>
            <a:r>
              <a:rPr lang="es-ES" sz="1400" dirty="0" err="1" smtClean="0">
                <a:latin typeface="Century Gothic" pitchFamily="34" charset="0"/>
              </a:rPr>
              <a:t>rolled</a:t>
            </a:r>
            <a:r>
              <a:rPr lang="es-ES" sz="1400" dirty="0" smtClean="0">
                <a:latin typeface="Century Gothic" pitchFamily="34" charset="0"/>
              </a:rPr>
              <a:t>, por lo tanto el desgaste percibido de la herramienta haciendo su función de trabajo, es mínima. </a:t>
            </a:r>
            <a:endParaRPr lang="es-CO" sz="1400" dirty="0">
              <a:latin typeface="Century Gothic" pitchFamily="34" charset="0"/>
            </a:endParaRPr>
          </a:p>
        </p:txBody>
      </p:sp>
      <p:sp>
        <p:nvSpPr>
          <p:cNvPr id="9" name="8 Marcador de número de diapositiva"/>
          <p:cNvSpPr>
            <a:spLocks noGrp="1"/>
          </p:cNvSpPr>
          <p:nvPr>
            <p:ph type="sldNum" sz="quarter" idx="12"/>
          </p:nvPr>
        </p:nvSpPr>
        <p:spPr/>
        <p:txBody>
          <a:bodyPr/>
          <a:lstStyle/>
          <a:p>
            <a:fld id="{6A805086-C04F-4D1C-8E2A-65BEF81913EF}" type="slidenum">
              <a:rPr lang="en-US" smtClean="0"/>
              <a:pPr/>
              <a:t>64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1816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3" name="2 Conector recto"/>
          <p:cNvCxnSpPr/>
          <p:nvPr/>
        </p:nvCxnSpPr>
        <p:spPr>
          <a:xfrm>
            <a:off x="5257800" y="6858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5181600" y="6096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Cámara</a:t>
            </a:r>
            <a:r>
              <a:rPr lang="en-US" dirty="0" smtClean="0">
                <a:solidFill>
                  <a:srgbClr val="26207B"/>
                </a:solidFill>
                <a:latin typeface="Century Gothic" pitchFamily="34" charset="0"/>
              </a:rPr>
              <a:t> Salina</a:t>
            </a:r>
            <a:endParaRPr lang="en-US" sz="1100" dirty="0" smtClean="0">
              <a:solidFill>
                <a:srgbClr val="26207B"/>
              </a:solidFill>
              <a:latin typeface="Century Gothic" pitchFamily="34" charset="0"/>
            </a:endParaRPr>
          </a:p>
        </p:txBody>
      </p:sp>
      <p:pic>
        <p:nvPicPr>
          <p:cNvPr id="5" name="195 Imagen" descr="provetas 1.jpg"/>
          <p:cNvPicPr/>
          <p:nvPr/>
        </p:nvPicPr>
        <p:blipFill>
          <a:blip r:embed="rId2" cstate="print"/>
          <a:stretch>
            <a:fillRect/>
          </a:stretch>
        </p:blipFill>
        <p:spPr>
          <a:xfrm>
            <a:off x="304800" y="2742211"/>
            <a:ext cx="2541319" cy="1905989"/>
          </a:xfrm>
          <a:prstGeom prst="rect">
            <a:avLst/>
          </a:prstGeom>
          <a:effectLst>
            <a:outerShdw blurRad="50800" dist="38100" dir="2700000" algn="tl" rotWithShape="0">
              <a:prstClr val="black">
                <a:alpha val="40000"/>
              </a:prstClr>
            </a:outerShdw>
          </a:effectLst>
        </p:spPr>
      </p:pic>
      <p:pic>
        <p:nvPicPr>
          <p:cNvPr id="6" name="196 Imagen" descr="provetas 2.jpg"/>
          <p:cNvPicPr/>
          <p:nvPr/>
        </p:nvPicPr>
        <p:blipFill>
          <a:blip r:embed="rId3" cstate="print"/>
          <a:stretch>
            <a:fillRect/>
          </a:stretch>
        </p:blipFill>
        <p:spPr>
          <a:xfrm>
            <a:off x="3352800" y="2742211"/>
            <a:ext cx="2529444" cy="1897084"/>
          </a:xfrm>
          <a:prstGeom prst="rect">
            <a:avLst/>
          </a:prstGeom>
          <a:effectLst>
            <a:outerShdw blurRad="50800" dist="38100" dir="2700000" algn="tl" rotWithShape="0">
              <a:prstClr val="black">
                <a:alpha val="40000"/>
              </a:prstClr>
            </a:outerShdw>
          </a:effectLst>
        </p:spPr>
      </p:pic>
      <p:pic>
        <p:nvPicPr>
          <p:cNvPr id="7" name="197 Imagen" descr="provetas 3.jpg"/>
          <p:cNvPicPr/>
          <p:nvPr/>
        </p:nvPicPr>
        <p:blipFill>
          <a:blip r:embed="rId4" cstate="print"/>
          <a:stretch>
            <a:fillRect/>
          </a:stretch>
        </p:blipFill>
        <p:spPr>
          <a:xfrm>
            <a:off x="6400800" y="2721863"/>
            <a:ext cx="2516332" cy="1925348"/>
          </a:xfrm>
          <a:prstGeom prst="rect">
            <a:avLst/>
          </a:prstGeom>
          <a:effectLst>
            <a:outerShdw blurRad="50800" dist="38100" dir="2700000" algn="tl" rotWithShape="0">
              <a:prstClr val="black">
                <a:alpha val="40000"/>
              </a:prstClr>
            </a:outerShdw>
          </a:effectLst>
        </p:spPr>
      </p:pic>
      <p:sp>
        <p:nvSpPr>
          <p:cNvPr id="8" name="7 CuadroTexto"/>
          <p:cNvSpPr txBox="1"/>
          <p:nvPr/>
        </p:nvSpPr>
        <p:spPr>
          <a:xfrm>
            <a:off x="3703603" y="65810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0353" name="Rectangle 1"/>
          <p:cNvSpPr>
            <a:spLocks noChangeArrowheads="1"/>
          </p:cNvSpPr>
          <p:nvPr/>
        </p:nvSpPr>
        <p:spPr bwMode="auto">
          <a:xfrm>
            <a:off x="228600" y="1066800"/>
            <a:ext cx="7239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s-CO" sz="1400" b="1" i="0" u="none" strike="noStrike" cap="none" normalizeH="0" baseline="0" dirty="0" smtClean="0">
                <a:ln>
                  <a:noFill/>
                </a:ln>
                <a:solidFill>
                  <a:schemeClr val="tx1"/>
                </a:solidFill>
                <a:effectLst/>
                <a:latin typeface="Century Gothic" pitchFamily="34" charset="0"/>
                <a:ea typeface="Calibri" pitchFamily="34" charset="0"/>
                <a:cs typeface="Times New Roman" pitchFamily="18" charset="0"/>
              </a:rPr>
              <a:t>Datos de la muestra</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Times New Roman" pitchFamily="18" charset="0"/>
              </a:rPr>
              <a:t>Tipo de tratamiento: solo desengrase, fosfato</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Times New Roman" pitchFamily="18" charset="0"/>
              </a:rPr>
              <a:t>Tipo de acabado: pintura en polvo </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Times New Roman" pitchFamily="18" charset="0"/>
              </a:rPr>
              <a:t>Resistencia requerida: 700 horas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400" b="0" i="0" u="none" strike="noStrike" cap="none" normalizeH="0" baseline="0" dirty="0" smtClean="0">
                <a:ln>
                  <a:noFill/>
                </a:ln>
                <a:solidFill>
                  <a:schemeClr val="tx1"/>
                </a:solidFill>
                <a:effectLst/>
                <a:latin typeface="Century Gothic" pitchFamily="34" charset="0"/>
                <a:ea typeface="Calibri" pitchFamily="34" charset="0"/>
                <a:cs typeface="Times New Roman" pitchFamily="18" charset="0"/>
              </a:rPr>
              <a:t>Fecha de ingreso: 04/27/08</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10" name="9 Flecha derecha"/>
          <p:cNvSpPr/>
          <p:nvPr/>
        </p:nvSpPr>
        <p:spPr>
          <a:xfrm>
            <a:off x="2895600" y="3657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10 Flecha derecha"/>
          <p:cNvSpPr/>
          <p:nvPr/>
        </p:nvSpPr>
        <p:spPr>
          <a:xfrm>
            <a:off x="5943600" y="3657600"/>
            <a:ext cx="381000" cy="152400"/>
          </a:xfrm>
          <a:prstGeom prst="rightArrow">
            <a:avLst/>
          </a:prstGeom>
          <a:solidFill>
            <a:schemeClr val="accent6"/>
          </a:solidFill>
          <a:ln>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11 CuadroTexto"/>
          <p:cNvSpPr txBox="1"/>
          <p:nvPr/>
        </p:nvSpPr>
        <p:spPr>
          <a:xfrm>
            <a:off x="4333756" y="1066800"/>
            <a:ext cx="5724644" cy="1877437"/>
          </a:xfrm>
          <a:prstGeom prst="rect">
            <a:avLst/>
          </a:prstGeom>
          <a:noFill/>
        </p:spPr>
        <p:txBody>
          <a:bodyPr wrap="none" rtlCol="0">
            <a:spAutoFit/>
          </a:bodyPr>
          <a:lstStyle/>
          <a:p>
            <a:pPr lvl="0" algn="just" eaLnBrk="0" fontAlgn="base" hangingPunct="0">
              <a:spcBef>
                <a:spcPct val="0"/>
              </a:spcBef>
              <a:spcAft>
                <a:spcPct val="0"/>
              </a:spcAft>
            </a:pPr>
            <a:r>
              <a:rPr lang="es-CO" sz="1400" b="1" dirty="0" smtClean="0">
                <a:latin typeface="Century Gothic" pitchFamily="34" charset="0"/>
                <a:ea typeface="Calibri" pitchFamily="34" charset="0"/>
                <a:cs typeface="Times New Roman" pitchFamily="18" charset="0"/>
              </a:rPr>
              <a:t>Condiciones de ensayo</a:t>
            </a:r>
            <a:endParaRPr lang="es-CO" sz="1400" dirty="0" smtClean="0">
              <a:latin typeface="Century Gothic" pitchFamily="34" charset="0"/>
              <a:cs typeface="Arial" pitchFamily="34" charset="0"/>
            </a:endParaRP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Temperatura: 35° C	</a:t>
            </a: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Presión: 18 PSI		</a:t>
            </a: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PH: 6,5	Densidad: 1,06</a:t>
            </a:r>
            <a:endParaRPr lang="es-CO" sz="1400" dirty="0" smtClean="0">
              <a:latin typeface="Century Gothic" pitchFamily="34" charset="0"/>
              <a:cs typeface="Arial" pitchFamily="34" charset="0"/>
            </a:endParaRP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Angulo: 20°		</a:t>
            </a: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Método: Norma ICONTEC 1156				</a:t>
            </a:r>
            <a:endParaRPr lang="es-CO" sz="1400" dirty="0" smtClean="0">
              <a:latin typeface="Century Gothic" pitchFamily="34" charset="0"/>
              <a:cs typeface="Arial" pitchFamily="34" charset="0"/>
            </a:endParaRPr>
          </a:p>
          <a:p>
            <a:pPr lvl="0" algn="just" eaLnBrk="0" fontAlgn="base" hangingPunct="0">
              <a:spcBef>
                <a:spcPct val="0"/>
              </a:spcBef>
              <a:spcAft>
                <a:spcPct val="0"/>
              </a:spcAft>
            </a:pPr>
            <a:r>
              <a:rPr lang="es-CO" sz="1400" dirty="0" smtClean="0">
                <a:latin typeface="Century Gothic" pitchFamily="34" charset="0"/>
                <a:ea typeface="Calibri" pitchFamily="34" charset="0"/>
                <a:cs typeface="Times New Roman" pitchFamily="18" charset="0"/>
              </a:rPr>
              <a:t>Limpieza después de la exposición: Si</a:t>
            </a:r>
            <a:endParaRPr lang="es-CO" sz="1400" dirty="0" smtClean="0">
              <a:latin typeface="Century Gothic" pitchFamily="34" charset="0"/>
              <a:cs typeface="Arial" pitchFamily="34" charset="0"/>
            </a:endParaRPr>
          </a:p>
          <a:p>
            <a:endParaRPr lang="es-CO" dirty="0"/>
          </a:p>
        </p:txBody>
      </p:sp>
      <p:sp>
        <p:nvSpPr>
          <p:cNvPr id="13" name="12 Rectángulo"/>
          <p:cNvSpPr/>
          <p:nvPr/>
        </p:nvSpPr>
        <p:spPr>
          <a:xfrm>
            <a:off x="228600" y="4648200"/>
            <a:ext cx="2667000" cy="954107"/>
          </a:xfrm>
          <a:prstGeom prst="rect">
            <a:avLst/>
          </a:prstGeom>
        </p:spPr>
        <p:txBody>
          <a:bodyPr wrap="square">
            <a:spAutoFit/>
          </a:bodyPr>
          <a:lstStyle/>
          <a:p>
            <a:pPr algn="just"/>
            <a:r>
              <a:rPr lang="es-ES" sz="1400" b="1" dirty="0" smtClean="0">
                <a:latin typeface="Century Gothic" pitchFamily="34" charset="0"/>
              </a:rPr>
              <a:t>D</a:t>
            </a:r>
            <a:r>
              <a:rPr lang="es-ES" sz="1400" dirty="0" smtClean="0">
                <a:latin typeface="Century Gothic" pitchFamily="34" charset="0"/>
              </a:rPr>
              <a:t>etalle de las probetas sumergidas en Cámara Salina después de x 96 horas.</a:t>
            </a:r>
            <a:endParaRPr lang="es-CO" sz="1400" dirty="0">
              <a:latin typeface="Century Gothic" pitchFamily="34" charset="0"/>
            </a:endParaRPr>
          </a:p>
        </p:txBody>
      </p:sp>
      <p:sp>
        <p:nvSpPr>
          <p:cNvPr id="14" name="13 Rectángulo"/>
          <p:cNvSpPr/>
          <p:nvPr/>
        </p:nvSpPr>
        <p:spPr>
          <a:xfrm>
            <a:off x="3276600" y="4724400"/>
            <a:ext cx="2667000" cy="1600438"/>
          </a:xfrm>
          <a:prstGeom prst="rect">
            <a:avLst/>
          </a:prstGeom>
        </p:spPr>
        <p:txBody>
          <a:bodyPr wrap="square">
            <a:spAutoFit/>
          </a:bodyPr>
          <a:lstStyle/>
          <a:p>
            <a:pPr algn="just"/>
            <a:r>
              <a:rPr lang="es-ES" sz="1400" b="1" dirty="0" smtClean="0">
                <a:latin typeface="Century Gothic" pitchFamily="34" charset="0"/>
              </a:rPr>
              <a:t>D</a:t>
            </a:r>
            <a:r>
              <a:rPr lang="es-ES" sz="1400" dirty="0" smtClean="0">
                <a:latin typeface="Century Gothic" pitchFamily="34" charset="0"/>
              </a:rPr>
              <a:t>etalle de las probetas sumergidas en Cámara Salina después de x 264 horas.  Nótese que las probetas presentan </a:t>
            </a:r>
            <a:r>
              <a:rPr lang="es-ES" sz="1400" dirty="0" err="1" smtClean="0">
                <a:latin typeface="Century Gothic" pitchFamily="34" charset="0"/>
              </a:rPr>
              <a:t>ampollamiento</a:t>
            </a:r>
            <a:r>
              <a:rPr lang="es-ES" sz="1400" dirty="0" smtClean="0">
                <a:latin typeface="Century Gothic" pitchFamily="34" charset="0"/>
              </a:rPr>
              <a:t> insipiente en diagonales</a:t>
            </a:r>
            <a:endParaRPr lang="es-CO" sz="1400" dirty="0">
              <a:latin typeface="Century Gothic" pitchFamily="34" charset="0"/>
            </a:endParaRPr>
          </a:p>
        </p:txBody>
      </p:sp>
      <p:sp>
        <p:nvSpPr>
          <p:cNvPr id="15" name="14 Rectángulo"/>
          <p:cNvSpPr/>
          <p:nvPr/>
        </p:nvSpPr>
        <p:spPr>
          <a:xfrm>
            <a:off x="6324600" y="4724400"/>
            <a:ext cx="2667000" cy="1892826"/>
          </a:xfrm>
          <a:prstGeom prst="rect">
            <a:avLst/>
          </a:prstGeom>
        </p:spPr>
        <p:txBody>
          <a:bodyPr wrap="square">
            <a:spAutoFit/>
          </a:bodyPr>
          <a:lstStyle/>
          <a:p>
            <a:pPr algn="just"/>
            <a:r>
              <a:rPr lang="es-ES" sz="1300" b="1" dirty="0" smtClean="0">
                <a:latin typeface="Century Gothic" pitchFamily="34" charset="0"/>
              </a:rPr>
              <a:t>D</a:t>
            </a:r>
            <a:r>
              <a:rPr lang="es-ES" sz="1300" dirty="0" smtClean="0">
                <a:latin typeface="Century Gothic" pitchFamily="34" charset="0"/>
              </a:rPr>
              <a:t>etalle de las probetas sumergidas en Cámara Salina después de x 472 horas.  Nótese que la probeta Blanca solo sigue presentando </a:t>
            </a:r>
            <a:r>
              <a:rPr lang="es-ES" sz="1300" dirty="0" err="1" smtClean="0">
                <a:latin typeface="Century Gothic" pitchFamily="34" charset="0"/>
              </a:rPr>
              <a:t>Ampollamiento</a:t>
            </a:r>
            <a:r>
              <a:rPr lang="es-ES" sz="1300" dirty="0" smtClean="0">
                <a:latin typeface="Century Gothic" pitchFamily="34" charset="0"/>
              </a:rPr>
              <a:t> incipiente, mientras la probeta gris sale de cámara salina mostrando falla. </a:t>
            </a:r>
            <a:endParaRPr lang="es-CO" sz="1300" dirty="0">
              <a:latin typeface="Century Gothic" pitchFamily="34" charset="0"/>
            </a:endParaRPr>
          </a:p>
        </p:txBody>
      </p:sp>
      <p:sp>
        <p:nvSpPr>
          <p:cNvPr id="16" name="15 Marcador de número de diapositiva"/>
          <p:cNvSpPr>
            <a:spLocks noGrp="1"/>
          </p:cNvSpPr>
          <p:nvPr>
            <p:ph type="sldNum" sz="quarter" idx="12"/>
          </p:nvPr>
        </p:nvSpPr>
        <p:spPr/>
        <p:txBody>
          <a:bodyPr/>
          <a:lstStyle/>
          <a:p>
            <a:fld id="{6A805086-C04F-4D1C-8E2A-65BEF81913EF}" type="slidenum">
              <a:rPr lang="en-US" smtClean="0"/>
              <a:pPr/>
              <a:t>65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afterEffect">
                                  <p:stCondLst>
                                    <p:cond delay="0"/>
                                  </p:stCondLst>
                                  <p:childTnLst>
                                    <p:animMotion origin="layout" path="M -0.04166 2.52544E-6 L 6.66667E-6 2.52544E-6 " pathEditMode="relative" ptsTypes="AA">
                                      <p:cBhvr>
                                        <p:cTn id="6" dur="2000" fill="hold"/>
                                        <p:tgtEl>
                                          <p:spTgt spid="10"/>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grpId="0" nodeType="afterEffect">
                                  <p:stCondLst>
                                    <p:cond delay="0"/>
                                  </p:stCondLst>
                                  <p:childTnLst>
                                    <p:animMotion origin="layout" path="M -0.04166 2.52544E-6 L 6.66667E-6 2.52544E-6 " pathEditMode="relative" ptsTypes="AA">
                                      <p:cBhvr>
                                        <p:cTn id="9" dur="2000" fill="hold"/>
                                        <p:tgtEl>
                                          <p:spTgt spid="1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5181600" y="2286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ENSAYOS Y PRUEBAS</a:t>
            </a:r>
            <a:endParaRPr lang="en-US" sz="2000" b="1" dirty="0">
              <a:solidFill>
                <a:srgbClr val="FF8B23"/>
              </a:solidFill>
              <a:latin typeface="Century Gothic" pitchFamily="34" charset="0"/>
            </a:endParaRPr>
          </a:p>
        </p:txBody>
      </p:sp>
      <p:cxnSp>
        <p:nvCxnSpPr>
          <p:cNvPr id="4" name="3 Conector recto"/>
          <p:cNvCxnSpPr/>
          <p:nvPr/>
        </p:nvCxnSpPr>
        <p:spPr>
          <a:xfrm>
            <a:off x="5257800" y="609600"/>
            <a:ext cx="38862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5181600" y="533400"/>
            <a:ext cx="3810000" cy="369332"/>
          </a:xfrm>
          <a:prstGeom prst="rect">
            <a:avLst/>
          </a:prstGeom>
          <a:noFill/>
        </p:spPr>
        <p:txBody>
          <a:bodyPr wrap="square" rtlCol="0">
            <a:spAutoFit/>
          </a:bodyPr>
          <a:lstStyle/>
          <a:p>
            <a:r>
              <a:rPr lang="en-US" dirty="0" err="1" smtClean="0">
                <a:solidFill>
                  <a:srgbClr val="26207B"/>
                </a:solidFill>
                <a:latin typeface="Century Gothic" pitchFamily="34" charset="0"/>
              </a:rPr>
              <a:t>Cámara</a:t>
            </a:r>
            <a:r>
              <a:rPr lang="en-US" dirty="0" smtClean="0">
                <a:solidFill>
                  <a:srgbClr val="26207B"/>
                </a:solidFill>
                <a:latin typeface="Century Gothic" pitchFamily="34" charset="0"/>
              </a:rPr>
              <a:t> Salina</a:t>
            </a:r>
            <a:endParaRPr lang="en-US" sz="1100" dirty="0" smtClean="0">
              <a:solidFill>
                <a:srgbClr val="26207B"/>
              </a:solidFill>
              <a:latin typeface="Century Gothic" pitchFamily="34" charset="0"/>
            </a:endParaRPr>
          </a:p>
        </p:txBody>
      </p:sp>
      <p:graphicFrame>
        <p:nvGraphicFramePr>
          <p:cNvPr id="8" name="7 Tabla"/>
          <p:cNvGraphicFramePr>
            <a:graphicFrameLocks noGrp="1"/>
          </p:cNvGraphicFramePr>
          <p:nvPr/>
        </p:nvGraphicFramePr>
        <p:xfrm>
          <a:off x="609600" y="960611"/>
          <a:ext cx="5257801" cy="5059188"/>
        </p:xfrm>
        <a:graphic>
          <a:graphicData uri="http://schemas.openxmlformats.org/drawingml/2006/table">
            <a:tbl>
              <a:tblPr>
                <a:tableStyleId>{35758FB7-9AC5-4552-8A53-C91805E547FA}</a:tableStyleId>
              </a:tblPr>
              <a:tblGrid>
                <a:gridCol w="503151"/>
                <a:gridCol w="638922"/>
                <a:gridCol w="375368"/>
                <a:gridCol w="638922"/>
                <a:gridCol w="457895"/>
                <a:gridCol w="362056"/>
                <a:gridCol w="244920"/>
                <a:gridCol w="383355"/>
                <a:gridCol w="851897"/>
                <a:gridCol w="330110"/>
                <a:gridCol w="471205"/>
              </a:tblGrid>
              <a:tr h="165304">
                <a:tc>
                  <a:txBody>
                    <a:bodyPr/>
                    <a:lstStyle/>
                    <a:p>
                      <a:pPr algn="ctr" fontAlgn="b"/>
                      <a:r>
                        <a:rPr lang="es-CO" sz="700" u="none" strike="noStrike" dirty="0"/>
                        <a:t>Fecha</a:t>
                      </a:r>
                      <a:endParaRPr lang="es-CO" sz="700" b="1" i="0" u="none" strike="noStrike" dirty="0">
                        <a:solidFill>
                          <a:srgbClr val="000000"/>
                        </a:solidFill>
                        <a:latin typeface="Calibri"/>
                      </a:endParaRPr>
                    </a:p>
                  </a:txBody>
                  <a:tcPr marL="5916" marR="5916" marT="5916" marB="0" anchor="b"/>
                </a:tc>
                <a:tc>
                  <a:txBody>
                    <a:bodyPr/>
                    <a:lstStyle/>
                    <a:p>
                      <a:pPr algn="ctr" fontAlgn="b"/>
                      <a:r>
                        <a:rPr lang="es-CO" sz="700" u="none" strike="noStrike" dirty="0"/>
                        <a:t>04/29/2008</a:t>
                      </a:r>
                      <a:endParaRPr lang="es-CO" sz="700" b="0" i="0" u="none" strike="noStrike" dirty="0">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02:00 p.m.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1.06</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Falla</a:t>
                      </a:r>
                      <a:endParaRPr lang="es-CO" sz="700" b="1" i="0" u="none" strike="noStrike">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gridSpan="3">
                  <a:txBody>
                    <a:bodyPr/>
                    <a:lstStyle/>
                    <a:p>
                      <a:pPr algn="l" fontAlgn="b"/>
                      <a:r>
                        <a:rPr lang="es-CO" sz="700" u="none" strike="noStrike" dirty="0"/>
                        <a:t>Comportamiento</a:t>
                      </a:r>
                      <a:endParaRPr lang="es-CO" sz="700" b="0" i="0" u="none" strike="noStrike" dirty="0">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4">
                  <a:txBody>
                    <a:bodyPr/>
                    <a:lstStyle/>
                    <a:p>
                      <a:pPr algn="l" fontAlgn="b"/>
                      <a:r>
                        <a:rPr lang="es-CO" sz="700" u="none" strike="noStrike"/>
                        <a:t>Entran Dos provetas, una Gris y una Blanca</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05/02/2008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07:00 a.m.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1.06</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7">
                  <a:txBody>
                    <a:bodyPr/>
                    <a:lstStyle/>
                    <a:p>
                      <a:pPr algn="l" fontAlgn="b"/>
                      <a:r>
                        <a:rPr lang="es-CO" sz="700" u="none" strike="noStrike" dirty="0"/>
                        <a:t>Las dos </a:t>
                      </a:r>
                      <a:r>
                        <a:rPr lang="es-CO" sz="700" u="none" strike="noStrike" dirty="0" err="1"/>
                        <a:t>provetas</a:t>
                      </a:r>
                      <a:r>
                        <a:rPr lang="es-CO" sz="700" u="none" strike="noStrike" dirty="0"/>
                        <a:t> no muestran cambios en la superficie expuesta</a:t>
                      </a:r>
                      <a:endParaRPr lang="es-CO" sz="700" b="0" i="0" u="none" strike="noStrike" dirty="0">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05/06/2008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07:00 a.m.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err="1"/>
                        <a:t>Dens</a:t>
                      </a:r>
                      <a:r>
                        <a:rPr lang="es-CO" sz="700" u="none" strike="noStrike" dirty="0"/>
                        <a:t>. </a:t>
                      </a:r>
                      <a:r>
                        <a:rPr lang="es-CO" sz="700" u="none" strike="noStrike" dirty="0" err="1"/>
                        <a:t>Sln.</a:t>
                      </a:r>
                      <a:r>
                        <a:rPr lang="es-CO" sz="700" u="none" strike="noStrike" dirty="0"/>
                        <a:t> </a:t>
                      </a:r>
                      <a:r>
                        <a:rPr lang="es-CO" sz="700" u="none" strike="noStrike" dirty="0" err="1"/>
                        <a:t>recog</a:t>
                      </a:r>
                      <a:endParaRPr lang="es-CO" sz="700" b="1" i="0" u="none" strike="noStrike" dirty="0">
                        <a:solidFill>
                          <a:srgbClr val="000000"/>
                        </a:solidFill>
                        <a:latin typeface="Calibri"/>
                      </a:endParaRPr>
                    </a:p>
                  </a:txBody>
                  <a:tcPr marL="5916" marR="5916" marT="5916" marB="0" anchor="b"/>
                </a:tc>
                <a:tc>
                  <a:txBody>
                    <a:bodyPr/>
                    <a:lstStyle/>
                    <a:p>
                      <a:pPr algn="ctr" fontAlgn="b"/>
                      <a:r>
                        <a:rPr lang="es-CO" sz="700" u="none" strike="noStrike"/>
                        <a:t>1.06</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6">
                  <a:txBody>
                    <a:bodyPr/>
                    <a:lstStyle/>
                    <a:p>
                      <a:pPr algn="l" fontAlgn="b"/>
                      <a:r>
                        <a:rPr lang="es-CO" sz="700" u="none" strike="noStrike"/>
                        <a:t>Las dos provetas muestran ampollamiento incipiente</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26557">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05/09/2008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07:00 a.m.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err="1"/>
                        <a:t>Dens</a:t>
                      </a:r>
                      <a:r>
                        <a:rPr lang="es-CO" sz="700" u="none" strike="noStrike" dirty="0"/>
                        <a:t>. </a:t>
                      </a:r>
                      <a:r>
                        <a:rPr lang="es-CO" sz="700" u="none" strike="noStrike" dirty="0" err="1"/>
                        <a:t>Sln.</a:t>
                      </a:r>
                      <a:r>
                        <a:rPr lang="es-CO" sz="700" u="none" strike="noStrike" dirty="0"/>
                        <a:t> </a:t>
                      </a:r>
                      <a:r>
                        <a:rPr lang="es-CO" sz="700" u="none" strike="noStrike" dirty="0" err="1"/>
                        <a:t>recog</a:t>
                      </a:r>
                      <a:endParaRPr lang="es-CO" sz="700" b="1" i="0" u="none" strike="noStrike" dirty="0">
                        <a:solidFill>
                          <a:srgbClr val="000000"/>
                        </a:solidFill>
                        <a:latin typeface="Calibri"/>
                      </a:endParaRPr>
                    </a:p>
                  </a:txBody>
                  <a:tcPr marL="5916" marR="5916" marT="5916" marB="0" anchor="b"/>
                </a:tc>
                <a:tc>
                  <a:txBody>
                    <a:bodyPr/>
                    <a:lstStyle/>
                    <a:p>
                      <a:pPr algn="ctr" fontAlgn="b"/>
                      <a:r>
                        <a:rPr lang="es-CO" sz="700" u="none" strike="noStrike"/>
                        <a:t>1.06</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8">
                  <a:txBody>
                    <a:bodyPr/>
                    <a:lstStyle/>
                    <a:p>
                      <a:pPr algn="l" fontAlgn="b"/>
                      <a:r>
                        <a:rPr lang="es-CO" sz="700" u="none" strike="noStrike"/>
                        <a:t>Las provetas expuestas continuan estables desde el ultimo reporte</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05/13/2008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07:00 a.m.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dirty="0"/>
                        <a:t>1.06</a:t>
                      </a:r>
                      <a:endParaRPr lang="es-CO" sz="700" b="0" i="0" u="none" strike="noStrike" dirty="0">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57432">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9">
                  <a:txBody>
                    <a:bodyPr/>
                    <a:lstStyle/>
                    <a:p>
                      <a:pPr algn="l" fontAlgn="b"/>
                      <a:r>
                        <a:rPr lang="es-CO" sz="700" u="none" strike="noStrike"/>
                        <a:t>Las proveta gris continua con el ampollamiento en diagonales igual que la banca</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43732">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05/16/2008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02:00 p.m.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dirty="0"/>
                        <a:t>1.06</a:t>
                      </a:r>
                      <a:endParaRPr lang="es-CO" sz="700" b="0" i="0" u="none" strike="noStrike" dirty="0">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8">
                  <a:txBody>
                    <a:bodyPr/>
                    <a:lstStyle/>
                    <a:p>
                      <a:pPr algn="l" fontAlgn="b"/>
                      <a:r>
                        <a:rPr lang="es-CO" sz="700" u="none" strike="noStrike"/>
                        <a:t>Las proveta blanca continua mostrando ampollamiento incipiente</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24474">
                <a:tc gridSpan="7">
                  <a:txBody>
                    <a:bodyPr/>
                    <a:lstStyle/>
                    <a:p>
                      <a:pPr algn="l" fontAlgn="b"/>
                      <a:r>
                        <a:rPr lang="es-CO" sz="700" u="none" strike="noStrike"/>
                        <a:t>La provta gris sale mostrando falla de adherencia a las 408 Horas.</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05/19/2008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07:00 a.m.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dirty="0"/>
                        <a:t>1.06</a:t>
                      </a:r>
                      <a:endParaRPr lang="es-CO" sz="700" b="0" i="0" u="none" strike="noStrike" dirty="0">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8">
                  <a:txBody>
                    <a:bodyPr/>
                    <a:lstStyle/>
                    <a:p>
                      <a:pPr algn="l" fontAlgn="b"/>
                      <a:r>
                        <a:rPr lang="es-CO" sz="700" u="none" strike="noStrike"/>
                        <a:t>Las proveta blanca continua mostrando ampollamiento en diagonales</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65304">
                <a:tc>
                  <a:txBody>
                    <a:bodyPr/>
                    <a:lstStyle/>
                    <a:p>
                      <a:pPr algn="ctr" fontAlgn="b"/>
                      <a:r>
                        <a:rPr lang="es-CO" sz="700" u="none" strike="noStrike"/>
                        <a:t>Fecha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05/23/2008</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Hora</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02:00 p.m.</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TMP°C</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35</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PH</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7.1</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a:t>Dens. Sln. recog</a:t>
                      </a:r>
                      <a:endParaRPr lang="es-CO" sz="700" b="1" i="0" u="none" strike="noStrike">
                        <a:solidFill>
                          <a:srgbClr val="000000"/>
                        </a:solidFill>
                        <a:latin typeface="Calibri"/>
                      </a:endParaRPr>
                    </a:p>
                  </a:txBody>
                  <a:tcPr marL="5916" marR="5916" marT="5916" marB="0" anchor="b"/>
                </a:tc>
                <a:tc>
                  <a:txBody>
                    <a:bodyPr/>
                    <a:lstStyle/>
                    <a:p>
                      <a:pPr algn="ctr" fontAlgn="b"/>
                      <a:r>
                        <a:rPr lang="es-CO" sz="700" u="none" strike="noStrike"/>
                        <a:t>1.06</a:t>
                      </a:r>
                      <a:endParaRPr lang="es-CO" sz="700" b="0" i="0" u="none" strike="noStrike">
                        <a:solidFill>
                          <a:srgbClr val="000000"/>
                        </a:solidFill>
                        <a:latin typeface="Calibri"/>
                      </a:endParaRPr>
                    </a:p>
                  </a:txBody>
                  <a:tcPr marL="5916" marR="5916" marT="5916" marB="0" anchor="b"/>
                </a:tc>
                <a:tc>
                  <a:txBody>
                    <a:bodyPr/>
                    <a:lstStyle/>
                    <a:p>
                      <a:pPr algn="ctr" fontAlgn="b"/>
                      <a:r>
                        <a:rPr lang="es-CO" sz="700" u="none" strike="noStrike" dirty="0"/>
                        <a:t>Falla</a:t>
                      </a:r>
                      <a:endParaRPr lang="es-CO" sz="700" b="1" i="0" u="none" strike="noStrike" dirty="0">
                        <a:solidFill>
                          <a:srgbClr val="000000"/>
                        </a:solidFill>
                        <a:latin typeface="Calibri"/>
                      </a:endParaRPr>
                    </a:p>
                  </a:txBody>
                  <a:tcPr marL="5916" marR="5916" marT="5916" marB="0" anchor="b"/>
                </a:tc>
              </a:tr>
              <a:tr h="149827">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gridSpan="3">
                  <a:txBody>
                    <a:bodyPr/>
                    <a:lstStyle/>
                    <a:p>
                      <a:pPr algn="l" fontAlgn="b"/>
                      <a:r>
                        <a:rPr lang="es-CO" sz="700" u="none" strike="noStrike"/>
                        <a:t>Comportamiento</a:t>
                      </a:r>
                      <a:endParaRPr lang="es-CO" sz="700" b="0" i="0" u="none" strike="noStrike">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a:txBody>
                    <a:bodyPr/>
                    <a:lstStyle/>
                    <a:p>
                      <a:pPr algn="l" fontAlgn="b"/>
                      <a:endParaRPr lang="es-CO" sz="700" b="0" i="0" u="none" strike="noStrike" dirty="0">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57432">
                <a:tc gridSpan="11">
                  <a:txBody>
                    <a:bodyPr/>
                    <a:lstStyle/>
                    <a:p>
                      <a:pPr algn="l" fontAlgn="b"/>
                      <a:r>
                        <a:rPr lang="es-CO" sz="700" u="none" strike="noStrike" dirty="0"/>
                        <a:t>Las </a:t>
                      </a:r>
                      <a:r>
                        <a:rPr lang="es-CO" sz="700" u="none" strike="noStrike" dirty="0" err="1"/>
                        <a:t>proveta</a:t>
                      </a:r>
                      <a:r>
                        <a:rPr lang="es-CO" sz="700" u="none" strike="noStrike" dirty="0"/>
                        <a:t> blanca sale de cámara </a:t>
                      </a:r>
                      <a:r>
                        <a:rPr lang="es-CO" sz="700" u="none" strike="noStrike" dirty="0" err="1"/>
                        <a:t>salina,el</a:t>
                      </a:r>
                      <a:r>
                        <a:rPr lang="es-CO" sz="700" u="none" strike="noStrike" dirty="0"/>
                        <a:t> ampollamiento que presenta supera los tres </a:t>
                      </a:r>
                      <a:r>
                        <a:rPr lang="es-CO" sz="700" u="none" strike="noStrike" dirty="0" err="1"/>
                        <a:t>milimetros</a:t>
                      </a:r>
                      <a:r>
                        <a:rPr lang="es-CO" sz="700" u="none" strike="noStrike" dirty="0"/>
                        <a:t> </a:t>
                      </a:r>
                      <a:endParaRPr lang="es-CO" sz="700" b="0" i="0" u="none" strike="noStrike" dirty="0">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57432">
                <a:tc gridSpan="8">
                  <a:txBody>
                    <a:bodyPr/>
                    <a:lstStyle/>
                    <a:p>
                      <a:pPr algn="l" fontAlgn="b"/>
                      <a:r>
                        <a:rPr lang="es-CO" sz="700" u="none" strike="noStrike" dirty="0"/>
                        <a:t>permitidos por la norma, la muestra falla de adherencia a las 576 Horas</a:t>
                      </a:r>
                      <a:endParaRPr lang="es-CO" sz="700" b="0" i="0" u="none" strike="noStrike" dirty="0">
                        <a:solidFill>
                          <a:srgbClr val="000000"/>
                        </a:solidFill>
                        <a:latin typeface="Calibri"/>
                      </a:endParaRPr>
                    </a:p>
                  </a:txBody>
                  <a:tcPr marL="5916" marR="5916" marT="5916" marB="0" anchor="b"/>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r h="119814">
                <a:tc>
                  <a:txBody>
                    <a:bodyPr/>
                    <a:lstStyle/>
                    <a:p>
                      <a:pPr algn="l" fontAlgn="b"/>
                      <a:r>
                        <a:rPr lang="es-CO" sz="700" u="none" strike="noStrike"/>
                        <a:t>Causa:</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a:t> </a:t>
                      </a:r>
                      <a:endParaRPr lang="es-CO" sz="700" b="0" i="0" u="none" strike="noStrike">
                        <a:solidFill>
                          <a:srgbClr val="000000"/>
                        </a:solidFill>
                        <a:latin typeface="Calibri"/>
                      </a:endParaRPr>
                    </a:p>
                  </a:txBody>
                  <a:tcPr marL="5916" marR="5916" marT="5916" marB="0" anchor="b"/>
                </a:tc>
                <a:tc>
                  <a:txBody>
                    <a:bodyPr/>
                    <a:lstStyle/>
                    <a:p>
                      <a:pPr algn="l" fontAlgn="b"/>
                      <a:r>
                        <a:rPr lang="es-CO" sz="700" u="none" strike="noStrike" dirty="0"/>
                        <a:t> </a:t>
                      </a:r>
                      <a:endParaRPr lang="es-CO" sz="700" b="0" i="0" u="none" strike="noStrike" dirty="0">
                        <a:solidFill>
                          <a:srgbClr val="000000"/>
                        </a:solidFill>
                        <a:latin typeface="Calibri"/>
                      </a:endParaRPr>
                    </a:p>
                  </a:txBody>
                  <a:tcPr marL="5916" marR="5916" marT="5916" marB="0" anchor="b"/>
                </a:tc>
              </a:tr>
            </a:tbl>
          </a:graphicData>
        </a:graphic>
      </p:graphicFrame>
      <p:sp>
        <p:nvSpPr>
          <p:cNvPr id="9" name="8 Rectángulo"/>
          <p:cNvSpPr/>
          <p:nvPr/>
        </p:nvSpPr>
        <p:spPr>
          <a:xfrm>
            <a:off x="5943600" y="914400"/>
            <a:ext cx="2895600" cy="5478423"/>
          </a:xfrm>
          <a:prstGeom prst="rect">
            <a:avLst/>
          </a:prstGeom>
        </p:spPr>
        <p:txBody>
          <a:bodyPr wrap="square">
            <a:spAutoFit/>
          </a:bodyPr>
          <a:lstStyle/>
          <a:p>
            <a:pPr lvl="0" algn="just">
              <a:buFont typeface="Arial" pitchFamily="34" charset="0"/>
              <a:buChar char="•"/>
            </a:pPr>
            <a:r>
              <a:rPr lang="es-ES" sz="1400" dirty="0" smtClean="0">
                <a:latin typeface="Century Gothic" pitchFamily="34" charset="0"/>
              </a:rPr>
              <a:t> </a:t>
            </a:r>
            <a:r>
              <a:rPr lang="es-ES" sz="1400" b="1" dirty="0" smtClean="0">
                <a:latin typeface="Century Gothic" pitchFamily="34" charset="0"/>
              </a:rPr>
              <a:t>E</a:t>
            </a:r>
            <a:r>
              <a:rPr lang="es-ES" sz="1400" dirty="0" smtClean="0">
                <a:latin typeface="Century Gothic" pitchFamily="34" charset="0"/>
              </a:rPr>
              <a:t>l equipo para la ejecución de la prueba está en condiciones optimas para su uso, calibrado, limpio, completo en todas sus partes y sin desgaste que pueda alterar significativamente el resultado de la prueba.</a:t>
            </a:r>
          </a:p>
          <a:p>
            <a:pPr algn="just"/>
            <a:endParaRPr lang="es-ES" sz="1400" dirty="0" smtClean="0">
              <a:latin typeface="Century Gothic" pitchFamily="34" charset="0"/>
            </a:endParaRPr>
          </a:p>
          <a:p>
            <a:pPr lvl="0" algn="just">
              <a:buFont typeface="Arial" pitchFamily="34" charset="0"/>
              <a:buChar char="•"/>
            </a:pPr>
            <a:r>
              <a:rPr lang="es-ES" sz="1400" dirty="0" smtClean="0"/>
              <a:t> </a:t>
            </a:r>
            <a:r>
              <a:rPr lang="es-ES" sz="1400" b="1" dirty="0" smtClean="0">
                <a:latin typeface="Century Gothic" pitchFamily="34" charset="0"/>
              </a:rPr>
              <a:t>A</a:t>
            </a:r>
            <a:r>
              <a:rPr lang="es-ES" sz="1400" dirty="0" smtClean="0">
                <a:latin typeface="Century Gothic" pitchFamily="34" charset="0"/>
              </a:rPr>
              <a:t>parato de niebla salina, construido por un gabinete de un material que no afecte el poder corrosivo de la niebla, con dispositivos para calentamiento y control de temperaturas, recipiente para la solución salina, equipo de aire comprimido.</a:t>
            </a:r>
          </a:p>
          <a:p>
            <a:pPr lvl="0" algn="just">
              <a:buFont typeface="Arial" pitchFamily="34" charset="0"/>
              <a:buChar char="•"/>
            </a:pPr>
            <a:endParaRPr lang="es-CO" sz="1400" dirty="0" smtClean="0">
              <a:latin typeface="Century Gothic" pitchFamily="34" charset="0"/>
            </a:endParaRPr>
          </a:p>
          <a:p>
            <a:pPr lvl="0" algn="just">
              <a:buFont typeface="Arial" pitchFamily="34" charset="0"/>
              <a:buChar char="•"/>
            </a:pPr>
            <a:r>
              <a:rPr lang="es-ES" sz="1400" dirty="0" smtClean="0">
                <a:latin typeface="Century Gothic" pitchFamily="34" charset="0"/>
              </a:rPr>
              <a:t> </a:t>
            </a:r>
            <a:r>
              <a:rPr lang="es-ES" sz="1400" b="1" dirty="0" smtClean="0">
                <a:latin typeface="Century Gothic" pitchFamily="34" charset="0"/>
              </a:rPr>
              <a:t>M</a:t>
            </a:r>
            <a:r>
              <a:rPr lang="es-ES" sz="1400" dirty="0" smtClean="0">
                <a:latin typeface="Century Gothic" pitchFamily="34" charset="0"/>
              </a:rPr>
              <a:t>edidor de espesor de película seca: este aparato magnético no destructivo, sirve para medir espesores de pintura.</a:t>
            </a:r>
            <a:endParaRPr lang="es-CO" sz="1400" dirty="0" smtClean="0">
              <a:latin typeface="Century Gothic" pitchFamily="34" charset="0"/>
            </a:endParaRPr>
          </a:p>
          <a:p>
            <a:pPr algn="just">
              <a:buFont typeface="Arial" pitchFamily="34" charset="0"/>
              <a:buChar char="•"/>
            </a:pPr>
            <a:endParaRPr lang="es-CO" sz="1400" dirty="0" smtClean="0">
              <a:latin typeface="Century Gothic" pitchFamily="34" charset="0"/>
            </a:endParaRPr>
          </a:p>
        </p:txBody>
      </p:sp>
      <p:sp>
        <p:nvSpPr>
          <p:cNvPr id="7" name="6 Marcador de número de diapositiva"/>
          <p:cNvSpPr>
            <a:spLocks noGrp="1"/>
          </p:cNvSpPr>
          <p:nvPr>
            <p:ph type="sldNum" sz="quarter" idx="12"/>
          </p:nvPr>
        </p:nvSpPr>
        <p:spPr/>
        <p:txBody>
          <a:bodyPr/>
          <a:lstStyle/>
          <a:p>
            <a:fld id="{6A805086-C04F-4D1C-8E2A-65BEF81913EF}" type="slidenum">
              <a:rPr lang="en-US" smtClean="0"/>
              <a:pPr/>
              <a:t>66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2484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RESULTADOS</a:t>
            </a:r>
            <a:endParaRPr lang="en-US" sz="2000" b="1" dirty="0">
              <a:solidFill>
                <a:srgbClr val="FF8B23"/>
              </a:solidFill>
              <a:latin typeface="Century Gothic" pitchFamily="34" charset="0"/>
            </a:endParaRPr>
          </a:p>
        </p:txBody>
      </p:sp>
      <p:cxnSp>
        <p:nvCxnSpPr>
          <p:cNvPr id="3" name="2 Conector recto"/>
          <p:cNvCxnSpPr/>
          <p:nvPr/>
        </p:nvCxnSpPr>
        <p:spPr>
          <a:xfrm>
            <a:off x="6324600" y="685800"/>
            <a:ext cx="28194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6248400" y="609600"/>
            <a:ext cx="2438400" cy="369332"/>
          </a:xfrm>
          <a:prstGeom prst="rect">
            <a:avLst/>
          </a:prstGeom>
          <a:noFill/>
        </p:spPr>
        <p:txBody>
          <a:bodyPr wrap="square" rtlCol="0">
            <a:spAutoFit/>
          </a:bodyPr>
          <a:lstStyle/>
          <a:p>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CFR.</a:t>
            </a:r>
            <a:endParaRPr lang="en-US" sz="1100" dirty="0" smtClean="0">
              <a:solidFill>
                <a:srgbClr val="26207B"/>
              </a:solidFill>
              <a:latin typeface="Century Gothic" pitchFamily="34" charset="0"/>
            </a:endParaRPr>
          </a:p>
        </p:txBody>
      </p:sp>
      <p:pic>
        <p:nvPicPr>
          <p:cNvPr id="5" name="198 Imagen" descr="Entrepaño de 1303 x 415.jpg"/>
          <p:cNvPicPr/>
          <p:nvPr/>
        </p:nvPicPr>
        <p:blipFill>
          <a:blip r:embed="rId2" cstate="print"/>
          <a:stretch>
            <a:fillRect/>
          </a:stretch>
        </p:blipFill>
        <p:spPr>
          <a:xfrm>
            <a:off x="381000" y="1143000"/>
            <a:ext cx="3253154" cy="2286000"/>
          </a:xfrm>
          <a:prstGeom prst="rect">
            <a:avLst/>
          </a:prstGeom>
          <a:ln>
            <a:noFill/>
          </a:ln>
          <a:effectLst>
            <a:outerShdw blurRad="292100" dist="139700" dir="2700000" algn="tl" rotWithShape="0">
              <a:srgbClr val="333333">
                <a:alpha val="65000"/>
              </a:srgbClr>
            </a:outerShdw>
          </a:effectLst>
        </p:spPr>
      </p:pic>
      <p:pic>
        <p:nvPicPr>
          <p:cNvPr id="6" name="61 Imagen" descr="Entrepaño .jpg"/>
          <p:cNvPicPr/>
          <p:nvPr/>
        </p:nvPicPr>
        <p:blipFill>
          <a:blip r:embed="rId3" cstate="print"/>
          <a:stretch>
            <a:fillRect/>
          </a:stretch>
        </p:blipFill>
        <p:spPr>
          <a:xfrm>
            <a:off x="381000" y="3657600"/>
            <a:ext cx="3237089" cy="2362200"/>
          </a:xfrm>
          <a:prstGeom prst="rect">
            <a:avLst/>
          </a:prstGeom>
          <a:ln>
            <a:noFill/>
          </a:ln>
          <a:effectLst>
            <a:outerShdw blurRad="292100" dist="139700" dir="2700000" algn="tl" rotWithShape="0">
              <a:srgbClr val="333333">
                <a:alpha val="65000"/>
              </a:srgbClr>
            </a:outerShdw>
          </a:effectLst>
        </p:spPr>
      </p:pic>
      <p:pic>
        <p:nvPicPr>
          <p:cNvPr id="7" name="193 Imagen" descr="entrepaño por debajo.jpg"/>
          <p:cNvPicPr/>
          <p:nvPr/>
        </p:nvPicPr>
        <p:blipFill>
          <a:blip r:embed="rId4" cstate="print"/>
          <a:stretch>
            <a:fillRect/>
          </a:stretch>
        </p:blipFill>
        <p:spPr>
          <a:xfrm>
            <a:off x="3840823" y="3657600"/>
            <a:ext cx="3779177" cy="2362200"/>
          </a:xfrm>
          <a:prstGeom prst="rect">
            <a:avLst/>
          </a:prstGeom>
          <a:ln>
            <a:noFill/>
          </a:ln>
          <a:effectLst>
            <a:outerShdw blurRad="292100" dist="139700" dir="2700000" algn="tl" rotWithShape="0">
              <a:srgbClr val="333333">
                <a:alpha val="65000"/>
              </a:srgbClr>
            </a:outerShdw>
          </a:effectLst>
        </p:spPr>
      </p:pic>
      <p:sp>
        <p:nvSpPr>
          <p:cNvPr id="8" name="7 CuadroTexto"/>
          <p:cNvSpPr txBox="1"/>
          <p:nvPr/>
        </p:nvSpPr>
        <p:spPr>
          <a:xfrm>
            <a:off x="6827803" y="64770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9" name="8 CuadroTexto"/>
          <p:cNvSpPr txBox="1"/>
          <p:nvPr/>
        </p:nvSpPr>
        <p:spPr>
          <a:xfrm>
            <a:off x="3733800" y="1066800"/>
            <a:ext cx="5181600" cy="2831544"/>
          </a:xfrm>
          <a:prstGeom prst="rect">
            <a:avLst/>
          </a:prstGeom>
          <a:noFill/>
        </p:spPr>
        <p:txBody>
          <a:bodyPr wrap="square" rtlCol="0">
            <a:spAutoFit/>
          </a:bodyPr>
          <a:lstStyle/>
          <a:p>
            <a:pPr algn="just"/>
            <a:r>
              <a:rPr lang="es-CO" sz="1600" b="1" dirty="0" smtClean="0">
                <a:latin typeface="Century Gothic" pitchFamily="34" charset="0"/>
              </a:rPr>
              <a:t>E</a:t>
            </a:r>
            <a:r>
              <a:rPr lang="es-CO" sz="1600" dirty="0" smtClean="0">
                <a:latin typeface="Century Gothic" pitchFamily="34" charset="0"/>
              </a:rPr>
              <a:t>ntrepaño versátil constituido por sólo tres piezas:</a:t>
            </a:r>
          </a:p>
          <a:p>
            <a:pPr algn="just"/>
            <a:endParaRPr lang="es-CO" sz="1600" dirty="0" smtClean="0">
              <a:latin typeface="Century Gothic" pitchFamily="34" charset="0"/>
            </a:endParaRPr>
          </a:p>
          <a:p>
            <a:pPr algn="just">
              <a:buFont typeface="Arial" charset="0"/>
              <a:buChar char="•"/>
            </a:pPr>
            <a:r>
              <a:rPr lang="es-CO" sz="1600" dirty="0" smtClean="0">
                <a:latin typeface="Century Gothic" pitchFamily="34" charset="0"/>
              </a:rPr>
              <a:t> Bandeja repisada con canal en J portaprecio y pliegues laterales para acople fácil hacia los soportes</a:t>
            </a:r>
          </a:p>
          <a:p>
            <a:pPr algn="just">
              <a:buFont typeface="Arial" charset="0"/>
              <a:buChar char="•"/>
            </a:pPr>
            <a:r>
              <a:rPr lang="es-CO" sz="1600" dirty="0" smtClean="0">
                <a:latin typeface="Century Gothic" pitchFamily="34" charset="0"/>
              </a:rPr>
              <a:t> Dos Soportes para columna tipo CFR de una  posición.</a:t>
            </a:r>
          </a:p>
          <a:p>
            <a:pPr algn="just"/>
            <a:endParaRPr lang="es-CO" sz="1600" dirty="0" smtClean="0">
              <a:latin typeface="Century Gothic" pitchFamily="34" charset="0"/>
            </a:endParaRPr>
          </a:p>
          <a:p>
            <a:pPr algn="just"/>
            <a:r>
              <a:rPr lang="es-CO" sz="1600" dirty="0" smtClean="0">
                <a:latin typeface="Century Gothic" pitchFamily="34" charset="0"/>
              </a:rPr>
              <a:t>Diseño especial para Grandes superficies de Carrefour Colombia.</a:t>
            </a:r>
          </a:p>
          <a:p>
            <a:pPr>
              <a:buFont typeface="Arial" charset="0"/>
              <a:buChar char="•"/>
            </a:pPr>
            <a:endParaRPr lang="es-CO" dirty="0" smtClean="0"/>
          </a:p>
        </p:txBody>
      </p:sp>
      <p:sp>
        <p:nvSpPr>
          <p:cNvPr id="10" name="9 Marcador de número de diapositiva"/>
          <p:cNvSpPr>
            <a:spLocks noGrp="1"/>
          </p:cNvSpPr>
          <p:nvPr>
            <p:ph type="sldNum" sz="quarter" idx="12"/>
          </p:nvPr>
        </p:nvSpPr>
        <p:spPr/>
        <p:txBody>
          <a:bodyPr/>
          <a:lstStyle/>
          <a:p>
            <a:fld id="{6A805086-C04F-4D1C-8E2A-65BEF81913EF}" type="slidenum">
              <a:rPr lang="en-US" smtClean="0"/>
              <a:pPr/>
              <a:t>67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49 Imagen" descr="Entrepaño tipo D.jpg"/>
          <p:cNvPicPr/>
          <p:nvPr/>
        </p:nvPicPr>
        <p:blipFill>
          <a:blip r:embed="rId2" cstate="print"/>
          <a:stretch>
            <a:fillRect/>
          </a:stretch>
        </p:blipFill>
        <p:spPr>
          <a:xfrm>
            <a:off x="533399" y="990600"/>
            <a:ext cx="3189761" cy="2514600"/>
          </a:xfrm>
          <a:prstGeom prst="rect">
            <a:avLst/>
          </a:prstGeom>
          <a:ln>
            <a:noFill/>
          </a:ln>
          <a:effectLst>
            <a:outerShdw blurRad="292100" dist="139700" dir="2700000" algn="tl" rotWithShape="0">
              <a:srgbClr val="333333">
                <a:alpha val="65000"/>
              </a:srgbClr>
            </a:outerShdw>
          </a:effectLst>
        </p:spPr>
      </p:pic>
      <p:pic>
        <p:nvPicPr>
          <p:cNvPr id="3" name="250 Imagen" descr="Entrepaño tipo D 2.jpg"/>
          <p:cNvPicPr/>
          <p:nvPr/>
        </p:nvPicPr>
        <p:blipFill>
          <a:blip r:embed="rId3" cstate="print"/>
          <a:stretch>
            <a:fillRect/>
          </a:stretch>
        </p:blipFill>
        <p:spPr>
          <a:xfrm>
            <a:off x="533400" y="3581400"/>
            <a:ext cx="3200400" cy="2377440"/>
          </a:xfrm>
          <a:prstGeom prst="rect">
            <a:avLst/>
          </a:prstGeom>
          <a:ln>
            <a:noFill/>
          </a:ln>
          <a:effectLst>
            <a:outerShdw blurRad="292100" dist="139700" dir="2700000" algn="tl" rotWithShape="0">
              <a:srgbClr val="333333">
                <a:alpha val="65000"/>
              </a:srgbClr>
            </a:outerShdw>
          </a:effectLst>
        </p:spPr>
      </p:pic>
      <p:pic>
        <p:nvPicPr>
          <p:cNvPr id="4" name="251 Imagen" descr="Entrepaño iluminado Tipo D.jpg"/>
          <p:cNvPicPr/>
          <p:nvPr/>
        </p:nvPicPr>
        <p:blipFill>
          <a:blip r:embed="rId4" cstate="print"/>
          <a:srcRect t="12787" b="21956"/>
          <a:stretch>
            <a:fillRect/>
          </a:stretch>
        </p:blipFill>
        <p:spPr>
          <a:xfrm>
            <a:off x="3871546" y="3581400"/>
            <a:ext cx="4815254" cy="2362200"/>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62484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RESULTADOS</a:t>
            </a:r>
            <a:endParaRPr lang="en-US" sz="2000" b="1" dirty="0">
              <a:solidFill>
                <a:srgbClr val="FF8B23"/>
              </a:solidFill>
              <a:latin typeface="Century Gothic" pitchFamily="34" charset="0"/>
            </a:endParaRPr>
          </a:p>
        </p:txBody>
      </p:sp>
      <p:cxnSp>
        <p:nvCxnSpPr>
          <p:cNvPr id="6" name="5 Conector recto"/>
          <p:cNvCxnSpPr/>
          <p:nvPr/>
        </p:nvCxnSpPr>
        <p:spPr>
          <a:xfrm>
            <a:off x="6324600" y="685800"/>
            <a:ext cx="28194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CuadroTexto"/>
          <p:cNvSpPr txBox="1"/>
          <p:nvPr/>
        </p:nvSpPr>
        <p:spPr>
          <a:xfrm>
            <a:off x="6248400" y="609600"/>
            <a:ext cx="2438400" cy="369332"/>
          </a:xfrm>
          <a:prstGeom prst="rect">
            <a:avLst/>
          </a:prstGeom>
          <a:noFill/>
        </p:spPr>
        <p:txBody>
          <a:bodyPr wrap="square" rtlCol="0">
            <a:spAutoFit/>
          </a:bodyPr>
          <a:lstStyle/>
          <a:p>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D.</a:t>
            </a:r>
            <a:endParaRPr lang="en-US" sz="1100" dirty="0" smtClean="0">
              <a:solidFill>
                <a:srgbClr val="26207B"/>
              </a:solidFill>
              <a:latin typeface="Century Gothic" pitchFamily="34" charset="0"/>
            </a:endParaRPr>
          </a:p>
        </p:txBody>
      </p:sp>
      <p:sp>
        <p:nvSpPr>
          <p:cNvPr id="8" name="7 CuadroTexto"/>
          <p:cNvSpPr txBox="1"/>
          <p:nvPr/>
        </p:nvSpPr>
        <p:spPr>
          <a:xfrm>
            <a:off x="6827803" y="6477000"/>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CuadroTexto"/>
          <p:cNvSpPr txBox="1"/>
          <p:nvPr/>
        </p:nvSpPr>
        <p:spPr>
          <a:xfrm>
            <a:off x="3810000" y="990600"/>
            <a:ext cx="4953000" cy="2831544"/>
          </a:xfrm>
          <a:prstGeom prst="rect">
            <a:avLst/>
          </a:prstGeom>
          <a:noFill/>
        </p:spPr>
        <p:txBody>
          <a:bodyPr wrap="square" rtlCol="0">
            <a:spAutoFit/>
          </a:bodyPr>
          <a:lstStyle/>
          <a:p>
            <a:pPr algn="just"/>
            <a:r>
              <a:rPr lang="es-CO" sz="1600" b="1" dirty="0" smtClean="0">
                <a:latin typeface="Century Gothic" pitchFamily="34" charset="0"/>
              </a:rPr>
              <a:t>E</a:t>
            </a:r>
            <a:r>
              <a:rPr lang="es-CO" sz="1600" dirty="0" smtClean="0">
                <a:latin typeface="Century Gothic" pitchFamily="34" charset="0"/>
              </a:rPr>
              <a:t>ntrepaño versátil constituido por solo tres piezas:</a:t>
            </a:r>
          </a:p>
          <a:p>
            <a:pPr algn="just"/>
            <a:endParaRPr lang="es-CO" sz="1600" dirty="0" smtClean="0">
              <a:latin typeface="Century Gothic" pitchFamily="34" charset="0"/>
            </a:endParaRPr>
          </a:p>
          <a:p>
            <a:pPr algn="just">
              <a:buFont typeface="Arial" charset="0"/>
              <a:buChar char="•"/>
            </a:pPr>
            <a:r>
              <a:rPr lang="es-CO" sz="1600" dirty="0" smtClean="0">
                <a:latin typeface="Century Gothic" pitchFamily="34" charset="0"/>
              </a:rPr>
              <a:t> Bandeja repisada con canal portaprecio </a:t>
            </a:r>
          </a:p>
          <a:p>
            <a:pPr algn="just"/>
            <a:endParaRPr lang="es-CO" sz="1600" dirty="0" smtClean="0">
              <a:latin typeface="Century Gothic" pitchFamily="34" charset="0"/>
            </a:endParaRPr>
          </a:p>
          <a:p>
            <a:pPr algn="just">
              <a:buFont typeface="Arial" charset="0"/>
              <a:buChar char="•"/>
            </a:pPr>
            <a:r>
              <a:rPr lang="es-CO" sz="1600" dirty="0" smtClean="0">
                <a:latin typeface="Century Gothic" pitchFamily="34" charset="0"/>
              </a:rPr>
              <a:t> Dos Soportes para columna tipo D de tres posiciones</a:t>
            </a:r>
          </a:p>
          <a:p>
            <a:pPr algn="just"/>
            <a:endParaRPr lang="es-CO" sz="1600" dirty="0" smtClean="0">
              <a:latin typeface="Century Gothic" pitchFamily="34" charset="0"/>
            </a:endParaRPr>
          </a:p>
          <a:p>
            <a:pPr algn="just"/>
            <a:r>
              <a:rPr lang="es-CO" sz="1600" dirty="0" smtClean="0">
                <a:latin typeface="Century Gothic" pitchFamily="34" charset="0"/>
              </a:rPr>
              <a:t>Diseño especial para Almacenes éxito, </a:t>
            </a:r>
            <a:r>
              <a:rPr lang="es-CO" sz="1600" dirty="0" err="1" smtClean="0">
                <a:latin typeface="Century Gothic" pitchFamily="34" charset="0"/>
              </a:rPr>
              <a:t>Carulla</a:t>
            </a:r>
            <a:r>
              <a:rPr lang="es-CO" sz="1600" dirty="0" smtClean="0">
                <a:latin typeface="Century Gothic" pitchFamily="34" charset="0"/>
              </a:rPr>
              <a:t>, Pomona y otros almacenes de cadena.</a:t>
            </a:r>
          </a:p>
          <a:p>
            <a:pPr>
              <a:buFont typeface="Arial" charset="0"/>
              <a:buChar char="•"/>
            </a:pPr>
            <a:endParaRPr lang="es-CO" dirty="0" smtClean="0"/>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68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42 Imagen" descr="Rolado de bisel en J 2..jpg"/>
          <p:cNvPicPr/>
          <p:nvPr/>
        </p:nvPicPr>
        <p:blipFill>
          <a:blip r:embed="rId2" cstate="print"/>
          <a:stretch>
            <a:fillRect/>
          </a:stretch>
        </p:blipFill>
        <p:spPr>
          <a:xfrm>
            <a:off x="457200" y="1676400"/>
            <a:ext cx="2667000" cy="1981200"/>
          </a:xfrm>
          <a:prstGeom prst="rect">
            <a:avLst/>
          </a:prstGeom>
          <a:ln>
            <a:noFill/>
          </a:ln>
          <a:effectLst>
            <a:outerShdw blurRad="292100" dist="139700" dir="2700000" algn="tl" rotWithShape="0">
              <a:srgbClr val="333333">
                <a:alpha val="65000"/>
              </a:srgbClr>
            </a:outerShdw>
          </a:effectLst>
        </p:spPr>
      </p:pic>
      <p:pic>
        <p:nvPicPr>
          <p:cNvPr id="3" name="199 Imagen" descr="Rolado de bisel portaprecio 2.jpg"/>
          <p:cNvPicPr/>
          <p:nvPr/>
        </p:nvPicPr>
        <p:blipFill>
          <a:blip r:embed="rId3" cstate="print"/>
          <a:stretch>
            <a:fillRect/>
          </a:stretch>
        </p:blipFill>
        <p:spPr>
          <a:xfrm>
            <a:off x="457200" y="3810000"/>
            <a:ext cx="2667000" cy="2057400"/>
          </a:xfrm>
          <a:prstGeom prst="rect">
            <a:avLst/>
          </a:prstGeom>
          <a:ln>
            <a:noFill/>
          </a:ln>
          <a:effectLst>
            <a:outerShdw blurRad="292100" dist="139700" dir="2700000" algn="tl" rotWithShape="0">
              <a:srgbClr val="333333">
                <a:alpha val="65000"/>
              </a:srgbClr>
            </a:outerShdw>
          </a:effectLst>
        </p:spPr>
      </p:pic>
      <p:pic>
        <p:nvPicPr>
          <p:cNvPr id="4" name="254 Imagen" descr="Rolando entrepaño tipo CFR..jpg"/>
          <p:cNvPicPr/>
          <p:nvPr/>
        </p:nvPicPr>
        <p:blipFill>
          <a:blip r:embed="rId4"/>
          <a:stretch>
            <a:fillRect/>
          </a:stretch>
        </p:blipFill>
        <p:spPr>
          <a:xfrm>
            <a:off x="3276600" y="1676400"/>
            <a:ext cx="5486400" cy="4202430"/>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60198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RESULTADOS</a:t>
            </a:r>
            <a:endParaRPr lang="en-US" sz="2000" b="1" dirty="0">
              <a:solidFill>
                <a:srgbClr val="FF8B23"/>
              </a:solidFill>
              <a:latin typeface="Century Gothic" pitchFamily="34" charset="0"/>
            </a:endParaRPr>
          </a:p>
        </p:txBody>
      </p:sp>
      <p:cxnSp>
        <p:nvCxnSpPr>
          <p:cNvPr id="6" name="5 Conector recto"/>
          <p:cNvCxnSpPr/>
          <p:nvPr/>
        </p:nvCxnSpPr>
        <p:spPr>
          <a:xfrm>
            <a:off x="6096000" y="685800"/>
            <a:ext cx="30480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7" name="6 CuadroTexto"/>
          <p:cNvSpPr txBox="1"/>
          <p:nvPr/>
        </p:nvSpPr>
        <p:spPr>
          <a:xfrm>
            <a:off x="6019800" y="609600"/>
            <a:ext cx="2819400" cy="646331"/>
          </a:xfrm>
          <a:prstGeom prst="rect">
            <a:avLst/>
          </a:prstGeom>
          <a:noFill/>
        </p:spPr>
        <p:txBody>
          <a:bodyPr wrap="square" rtlCol="0">
            <a:spAutoFit/>
          </a:bodyPr>
          <a:lstStyle/>
          <a:p>
            <a:r>
              <a:rPr lang="en-US" dirty="0" err="1" smtClean="0">
                <a:solidFill>
                  <a:srgbClr val="26207B"/>
                </a:solidFill>
                <a:latin typeface="Century Gothic" pitchFamily="34" charset="0"/>
              </a:rPr>
              <a:t>Rodillos</a:t>
            </a:r>
            <a:r>
              <a:rPr lang="en-US" dirty="0" smtClean="0">
                <a:solidFill>
                  <a:srgbClr val="26207B"/>
                </a:solidFill>
                <a:latin typeface="Century Gothic" pitchFamily="34" charset="0"/>
              </a:rPr>
              <a:t> de </a:t>
            </a:r>
            <a:r>
              <a:rPr lang="en-US" dirty="0" err="1" smtClean="0">
                <a:solidFill>
                  <a:srgbClr val="26207B"/>
                </a:solidFill>
                <a:latin typeface="Century Gothic" pitchFamily="34" charset="0"/>
              </a:rPr>
              <a:t>arastre</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para</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entrepaño</a:t>
            </a:r>
            <a:r>
              <a:rPr lang="en-US" dirty="0" smtClean="0">
                <a:solidFill>
                  <a:srgbClr val="26207B"/>
                </a:solidFill>
                <a:latin typeface="Century Gothic" pitchFamily="34" charset="0"/>
              </a:rPr>
              <a:t> </a:t>
            </a:r>
            <a:r>
              <a:rPr lang="en-US" dirty="0" err="1" smtClean="0">
                <a:solidFill>
                  <a:srgbClr val="26207B"/>
                </a:solidFill>
                <a:latin typeface="Century Gothic" pitchFamily="34" charset="0"/>
              </a:rPr>
              <a:t>tipo</a:t>
            </a:r>
            <a:r>
              <a:rPr lang="en-US" dirty="0" smtClean="0">
                <a:solidFill>
                  <a:srgbClr val="26207B"/>
                </a:solidFill>
                <a:latin typeface="Century Gothic" pitchFamily="34" charset="0"/>
              </a:rPr>
              <a:t> CFR</a:t>
            </a:r>
            <a:endParaRPr lang="en-US" sz="1100" dirty="0" smtClean="0">
              <a:solidFill>
                <a:srgbClr val="26207B"/>
              </a:solidFill>
              <a:latin typeface="Century Gothic" pitchFamily="34" charset="0"/>
            </a:endParaRPr>
          </a:p>
        </p:txBody>
      </p:sp>
      <p:sp>
        <p:nvSpPr>
          <p:cNvPr id="8" name="7 CuadroTexto"/>
          <p:cNvSpPr txBox="1"/>
          <p:nvPr/>
        </p:nvSpPr>
        <p:spPr>
          <a:xfrm>
            <a:off x="6781800" y="65048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0" name="9 CuadroTexto"/>
          <p:cNvSpPr txBox="1"/>
          <p:nvPr/>
        </p:nvSpPr>
        <p:spPr>
          <a:xfrm>
            <a:off x="381000" y="1295400"/>
            <a:ext cx="7154523" cy="307777"/>
          </a:xfrm>
          <a:prstGeom prst="rect">
            <a:avLst/>
          </a:prstGeom>
          <a:noFill/>
        </p:spPr>
        <p:txBody>
          <a:bodyPr wrap="none" rtlCol="0">
            <a:spAutoFit/>
          </a:bodyPr>
          <a:lstStyle/>
          <a:p>
            <a:r>
              <a:rPr lang="es-CO" sz="1400" b="1" dirty="0" smtClean="0">
                <a:latin typeface="Century Gothic" pitchFamily="34" charset="0"/>
              </a:rPr>
              <a:t>J</a:t>
            </a:r>
            <a:r>
              <a:rPr lang="es-CO" sz="1400" dirty="0" smtClean="0">
                <a:latin typeface="Century Gothic" pitchFamily="34" charset="0"/>
              </a:rPr>
              <a:t>uego de 55 Rodillos Macho/Hembra para el Rolado de entrepaño tipo D y CFR.</a:t>
            </a:r>
            <a:endParaRPr lang="es-CO" sz="1400" dirty="0">
              <a:latin typeface="Century Gothic" pitchFamily="34" charset="0"/>
            </a:endParaRPr>
          </a:p>
        </p:txBody>
      </p:sp>
      <p:sp>
        <p:nvSpPr>
          <p:cNvPr id="11" name="10 Marcador de número de diapositiva"/>
          <p:cNvSpPr>
            <a:spLocks noGrp="1"/>
          </p:cNvSpPr>
          <p:nvPr>
            <p:ph type="sldNum" sz="quarter" idx="12"/>
          </p:nvPr>
        </p:nvSpPr>
        <p:spPr/>
        <p:txBody>
          <a:bodyPr/>
          <a:lstStyle/>
          <a:p>
            <a:fld id="{6A805086-C04F-4D1C-8E2A-65BEF81913EF}" type="slidenum">
              <a:rPr lang="en-US" smtClean="0"/>
              <a:pPr/>
              <a:t>69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6A805086-C04F-4D1C-8E2A-65BEF81913EF}" type="slidenum">
              <a:rPr lang="en-US" smtClean="0"/>
              <a:pPr/>
              <a:t>70</a:t>
            </a:fld>
            <a:endParaRPr lang="en-US"/>
          </a:p>
        </p:txBody>
      </p:sp>
      <p:graphicFrame>
        <p:nvGraphicFramePr>
          <p:cNvPr id="3" name="2 Diagrama"/>
          <p:cNvGraphicFramePr/>
          <p:nvPr/>
        </p:nvGraphicFramePr>
        <p:xfrm>
          <a:off x="1676400" y="1143000"/>
          <a:ext cx="54102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CuadroTexto"/>
          <p:cNvSpPr txBox="1"/>
          <p:nvPr/>
        </p:nvSpPr>
        <p:spPr>
          <a:xfrm>
            <a:off x="60198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CONCLUSIONES</a:t>
            </a:r>
            <a:endParaRPr lang="en-US" sz="2000" b="1" dirty="0">
              <a:solidFill>
                <a:srgbClr val="FF8B23"/>
              </a:solidFill>
              <a:latin typeface="Century Gothic" pitchFamily="34" charset="0"/>
            </a:endParaRPr>
          </a:p>
        </p:txBody>
      </p:sp>
      <p:cxnSp>
        <p:nvCxnSpPr>
          <p:cNvPr id="5" name="4 Conector recto"/>
          <p:cNvCxnSpPr/>
          <p:nvPr/>
        </p:nvCxnSpPr>
        <p:spPr>
          <a:xfrm>
            <a:off x="6096000" y="685800"/>
            <a:ext cx="30480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6" name="5 CuadroTexto"/>
          <p:cNvSpPr txBox="1"/>
          <p:nvPr/>
        </p:nvSpPr>
        <p:spPr>
          <a:xfrm>
            <a:off x="6019800" y="609600"/>
            <a:ext cx="2819400" cy="369332"/>
          </a:xfrm>
          <a:prstGeom prst="rect">
            <a:avLst/>
          </a:prstGeom>
          <a:noFill/>
        </p:spPr>
        <p:txBody>
          <a:bodyPr wrap="square" rtlCol="0">
            <a:spAutoFit/>
          </a:bodyPr>
          <a:lstStyle/>
          <a:p>
            <a:r>
              <a:rPr lang="en-US" dirty="0" err="1" smtClean="0">
                <a:solidFill>
                  <a:srgbClr val="26207B"/>
                </a:solidFill>
                <a:latin typeface="Century Gothic" pitchFamily="34" charset="0"/>
              </a:rPr>
              <a:t>Metodológicas</a:t>
            </a:r>
            <a:endParaRPr lang="en-US" sz="1100" dirty="0" smtClean="0">
              <a:solidFill>
                <a:srgbClr val="26207B"/>
              </a:solidFill>
              <a:latin typeface="Century Gothic" pitchFamily="34" charset="0"/>
            </a:endParaRPr>
          </a:p>
        </p:txBody>
      </p:sp>
      <p:grpSp>
        <p:nvGrpSpPr>
          <p:cNvPr id="49" name="48 Grupo"/>
          <p:cNvGrpSpPr/>
          <p:nvPr/>
        </p:nvGrpSpPr>
        <p:grpSpPr>
          <a:xfrm>
            <a:off x="5867400" y="1524000"/>
            <a:ext cx="686594" cy="306388"/>
            <a:chOff x="5867400" y="1524000"/>
            <a:chExt cx="686594" cy="306388"/>
          </a:xfrm>
          <a:effectLst>
            <a:outerShdw blurRad="50800" dist="38100" dir="2700000" algn="tl" rotWithShape="0">
              <a:prstClr val="black">
                <a:alpha val="40000"/>
              </a:prstClr>
            </a:outerShdw>
          </a:effectLst>
        </p:grpSpPr>
        <p:cxnSp>
          <p:nvCxnSpPr>
            <p:cNvPr id="16" name="15 Conector recto de flecha"/>
            <p:cNvCxnSpPr/>
            <p:nvPr/>
          </p:nvCxnSpPr>
          <p:spPr>
            <a:xfrm rot="10800000">
              <a:off x="5867400" y="1524000"/>
              <a:ext cx="6858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18" name="17 Conector recto de flecha"/>
            <p:cNvCxnSpPr/>
            <p:nvPr/>
          </p:nvCxnSpPr>
          <p:spPr>
            <a:xfrm rot="10800000">
              <a:off x="5867400" y="1828800"/>
              <a:ext cx="6858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20" name="19 Conector recto"/>
            <p:cNvCxnSpPr/>
            <p:nvPr/>
          </p:nvCxnSpPr>
          <p:spPr>
            <a:xfrm rot="5400000">
              <a:off x="6400800" y="1676400"/>
              <a:ext cx="304800" cy="1588"/>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50" name="49 Grupo"/>
          <p:cNvGrpSpPr/>
          <p:nvPr/>
        </p:nvGrpSpPr>
        <p:grpSpPr>
          <a:xfrm>
            <a:off x="5791200" y="2590800"/>
            <a:ext cx="1219994" cy="306388"/>
            <a:chOff x="5791200" y="2590800"/>
            <a:chExt cx="1219994" cy="306388"/>
          </a:xfrm>
          <a:effectLst>
            <a:outerShdw blurRad="50800" dist="38100" dir="2700000" algn="tl" rotWithShape="0">
              <a:prstClr val="black">
                <a:alpha val="40000"/>
              </a:prstClr>
            </a:outerShdw>
          </a:effectLst>
        </p:grpSpPr>
        <p:cxnSp>
          <p:nvCxnSpPr>
            <p:cNvPr id="22" name="21 Conector recto de flecha"/>
            <p:cNvCxnSpPr/>
            <p:nvPr/>
          </p:nvCxnSpPr>
          <p:spPr>
            <a:xfrm rot="10800000">
              <a:off x="5791200" y="2590800"/>
              <a:ext cx="12192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24" name="23 Conector recto de flecha"/>
            <p:cNvCxnSpPr/>
            <p:nvPr/>
          </p:nvCxnSpPr>
          <p:spPr>
            <a:xfrm rot="10800000">
              <a:off x="6705600" y="2895600"/>
              <a:ext cx="3048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26" name="25 Conector recto"/>
            <p:cNvCxnSpPr/>
            <p:nvPr/>
          </p:nvCxnSpPr>
          <p:spPr>
            <a:xfrm rot="5400000">
              <a:off x="6858000" y="2743200"/>
              <a:ext cx="304800" cy="1588"/>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51" name="50 Grupo"/>
          <p:cNvGrpSpPr/>
          <p:nvPr/>
        </p:nvGrpSpPr>
        <p:grpSpPr>
          <a:xfrm>
            <a:off x="4419600" y="3733800"/>
            <a:ext cx="991394" cy="306388"/>
            <a:chOff x="4419600" y="3733800"/>
            <a:chExt cx="991394" cy="306388"/>
          </a:xfrm>
          <a:effectLst>
            <a:outerShdw blurRad="50800" dist="38100" dir="2700000" algn="tl" rotWithShape="0">
              <a:prstClr val="black">
                <a:alpha val="40000"/>
              </a:prstClr>
            </a:outerShdw>
          </a:effectLst>
        </p:grpSpPr>
        <p:cxnSp>
          <p:nvCxnSpPr>
            <p:cNvPr id="28" name="27 Conector recto de flecha"/>
            <p:cNvCxnSpPr/>
            <p:nvPr/>
          </p:nvCxnSpPr>
          <p:spPr>
            <a:xfrm rot="10800000">
              <a:off x="4419600" y="3733800"/>
              <a:ext cx="9906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30" name="29 Conector recto de flecha"/>
            <p:cNvCxnSpPr/>
            <p:nvPr/>
          </p:nvCxnSpPr>
          <p:spPr>
            <a:xfrm rot="10800000">
              <a:off x="4419600" y="4038600"/>
              <a:ext cx="9906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32" name="31 Conector recto"/>
            <p:cNvCxnSpPr/>
            <p:nvPr/>
          </p:nvCxnSpPr>
          <p:spPr>
            <a:xfrm rot="5400000">
              <a:off x="5257800" y="3886200"/>
              <a:ext cx="304800" cy="1588"/>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52" name="51 Grupo"/>
          <p:cNvGrpSpPr/>
          <p:nvPr/>
        </p:nvGrpSpPr>
        <p:grpSpPr>
          <a:xfrm>
            <a:off x="5562600" y="3886200"/>
            <a:ext cx="1143794" cy="382588"/>
            <a:chOff x="5562600" y="3886200"/>
            <a:chExt cx="1143794" cy="382588"/>
          </a:xfrm>
          <a:effectLst>
            <a:outerShdw blurRad="50800" dist="38100" dir="2700000" algn="tl" rotWithShape="0">
              <a:prstClr val="black">
                <a:alpha val="40000"/>
              </a:prstClr>
            </a:outerShdw>
          </a:effectLst>
        </p:grpSpPr>
        <p:cxnSp>
          <p:nvCxnSpPr>
            <p:cNvPr id="34" name="33 Conector recto de flecha"/>
            <p:cNvCxnSpPr/>
            <p:nvPr/>
          </p:nvCxnSpPr>
          <p:spPr>
            <a:xfrm rot="10800000">
              <a:off x="6096000" y="4267200"/>
              <a:ext cx="6096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38" name="37 Conector recto"/>
            <p:cNvCxnSpPr/>
            <p:nvPr/>
          </p:nvCxnSpPr>
          <p:spPr>
            <a:xfrm rot="5400000">
              <a:off x="6515100" y="4076700"/>
              <a:ext cx="381000" cy="1588"/>
            </a:xfrm>
            <a:prstGeom prst="line">
              <a:avLst/>
            </a:prstGeom>
          </p:spPr>
          <p:style>
            <a:lnRef idx="1">
              <a:schemeClr val="accent6"/>
            </a:lnRef>
            <a:fillRef idx="0">
              <a:schemeClr val="accent6"/>
            </a:fillRef>
            <a:effectRef idx="0">
              <a:schemeClr val="accent6"/>
            </a:effectRef>
            <a:fontRef idx="minor">
              <a:schemeClr val="tx1"/>
            </a:fontRef>
          </p:style>
        </p:cxnSp>
        <p:cxnSp>
          <p:nvCxnSpPr>
            <p:cNvPr id="40" name="39 Conector recto de flecha"/>
            <p:cNvCxnSpPr/>
            <p:nvPr/>
          </p:nvCxnSpPr>
          <p:spPr>
            <a:xfrm rot="10800000">
              <a:off x="5562600" y="3886200"/>
              <a:ext cx="11430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grpSp>
      <p:grpSp>
        <p:nvGrpSpPr>
          <p:cNvPr id="53" name="52 Grupo"/>
          <p:cNvGrpSpPr/>
          <p:nvPr/>
        </p:nvGrpSpPr>
        <p:grpSpPr>
          <a:xfrm>
            <a:off x="6629400" y="1674812"/>
            <a:ext cx="915194" cy="1069976"/>
            <a:chOff x="6629400" y="1674812"/>
            <a:chExt cx="915194" cy="1069976"/>
          </a:xfrm>
          <a:effectLst>
            <a:outerShdw blurRad="50800" dist="38100" dir="2700000" algn="tl" rotWithShape="0">
              <a:prstClr val="black">
                <a:alpha val="40000"/>
              </a:prstClr>
            </a:outerShdw>
          </a:effectLst>
        </p:grpSpPr>
        <p:cxnSp>
          <p:nvCxnSpPr>
            <p:cNvPr id="42" name="41 Conector recto de flecha"/>
            <p:cNvCxnSpPr/>
            <p:nvPr/>
          </p:nvCxnSpPr>
          <p:spPr>
            <a:xfrm rot="10800000">
              <a:off x="6629400" y="1674812"/>
              <a:ext cx="9144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44" name="43 Conector recto de flecha"/>
            <p:cNvCxnSpPr/>
            <p:nvPr/>
          </p:nvCxnSpPr>
          <p:spPr>
            <a:xfrm rot="10800000">
              <a:off x="7162800" y="2743200"/>
              <a:ext cx="381000" cy="1588"/>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46" name="45 Conector recto"/>
            <p:cNvCxnSpPr/>
            <p:nvPr/>
          </p:nvCxnSpPr>
          <p:spPr>
            <a:xfrm rot="5400000">
              <a:off x="7010400" y="2209800"/>
              <a:ext cx="1066800" cy="1588"/>
            </a:xfrm>
            <a:prstGeom prst="line">
              <a:avLst/>
            </a:prstGeom>
          </p:spPr>
          <p:style>
            <a:lnRef idx="1">
              <a:schemeClr val="accent6"/>
            </a:lnRef>
            <a:fillRef idx="0">
              <a:schemeClr val="accent6"/>
            </a:fillRef>
            <a:effectRef idx="0">
              <a:schemeClr val="accent6"/>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2000"/>
                                        <p:tgtEl>
                                          <p:spTgt spid="49"/>
                                        </p:tgtEl>
                                      </p:cBhvr>
                                    </p:animEffect>
                                  </p:childTnLst>
                                </p:cTn>
                              </p:par>
                              <p:par>
                                <p:cTn id="11" presetID="10"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2000"/>
                                        <p:tgtEl>
                                          <p:spTgt spid="53"/>
                                        </p:tgtEl>
                                      </p:cBhvr>
                                    </p:animEffect>
                                  </p:childTnLst>
                                </p:cTn>
                              </p:par>
                              <p:par>
                                <p:cTn id="14" presetID="10" presetClass="entr" presetSubtype="0"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2000"/>
                                        <p:tgtEl>
                                          <p:spTgt spid="50"/>
                                        </p:tgtEl>
                                      </p:cBhvr>
                                    </p:animEffect>
                                  </p:childTnLst>
                                </p:cTn>
                              </p:par>
                              <p:par>
                                <p:cTn id="17" presetID="10" presetClass="entr" presetSubtype="0"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2000"/>
                                        <p:tgtEl>
                                          <p:spTgt spid="52"/>
                                        </p:tgtEl>
                                      </p:cBhvr>
                                    </p:animEffect>
                                  </p:childTnLst>
                                </p:cTn>
                              </p:par>
                              <p:par>
                                <p:cTn id="20" presetID="10" presetClass="entr" presetSubtype="0" fill="hold"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1"/>
          <p:cNvSpPr>
            <a:spLocks noChangeArrowheads="1"/>
          </p:cNvSpPr>
          <p:nvPr/>
        </p:nvSpPr>
        <p:spPr bwMode="auto">
          <a:xfrm>
            <a:off x="152400" y="1066800"/>
            <a:ext cx="8839200" cy="52322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Lst>
            </a:pPr>
            <a:r>
              <a:rPr kumimoji="0" lang="es-ES" sz="1400" b="1"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a:t>
            </a: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os entrepaños repisados son sistemas versátiles que pueden albergar una carga superior a 80 Kg. solamente con dos refuerzos, capaz de resistir al imparto y las altas vibraciones, los soportes que los complementan pueden ser cambiados sin ninguna dificultad.</a:t>
            </a:r>
          </a:p>
          <a:p>
            <a:pPr marL="0" marR="0" lvl="0" indent="0" algn="just" defTabSz="914400" rtl="0" eaLnBrk="1" fontAlgn="base" latinLnBrk="0" hangingPunct="1">
              <a:lnSpc>
                <a:spcPct val="100000"/>
              </a:lnSpc>
              <a:spcBef>
                <a:spcPct val="0"/>
              </a:spcBef>
              <a:spcAft>
                <a:spcPct val="0"/>
              </a:spcAft>
              <a:buClrTx/>
              <a:buSzTx/>
              <a:buFontTx/>
              <a:buNone/>
              <a:tabLst>
                <a:tab pos="914400" algn="l"/>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Los entrepaños repisados representan una gran ventaja competitiva dentro de un negocio de herraje debido a:</a:t>
            </a:r>
          </a:p>
          <a:p>
            <a:pPr marL="0" marR="0" lvl="0" indent="0" algn="just" defTabSz="914400" rtl="0" eaLnBrk="0" fontAlgn="base" latinLnBrk="0" hangingPunct="0">
              <a:lnSpc>
                <a:spcPct val="100000"/>
              </a:lnSpc>
              <a:spcBef>
                <a:spcPct val="0"/>
              </a:spcBef>
              <a:spcAft>
                <a:spcPct val="0"/>
              </a:spcAft>
              <a:buClrTx/>
              <a:buSzTx/>
              <a:buFontTx/>
              <a:buNone/>
              <a:tabLst>
                <a:tab pos="914400" algn="l"/>
              </a:tabLst>
            </a:pP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Bajos costos.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Cortos tiempos de producción.</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Fácil despacho y empaque.</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Ahorro de materias primas, disminución de partes.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Cero reutilización de procesos.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Diseño más limpio y esbelto.</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Fácil preparación de superficies.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Fácil acabados.</a:t>
            </a:r>
            <a:endParaRPr kumimoji="0" lang="es-CO" sz="1400" b="0" i="0" u="none" strike="noStrike" cap="none" normalizeH="0" baseline="0" dirty="0" smtClean="0">
              <a:ln>
                <a:noFill/>
              </a:ln>
              <a:solidFill>
                <a:schemeClr val="tx1"/>
              </a:solidFill>
              <a:effectLst/>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kumimoji="0" lang="es-ES" sz="1400" b="0" i="0" u="none" strike="noStrike" cap="none" normalizeH="0" baseline="0" dirty="0" smtClean="0">
                <a:ln>
                  <a:noFill/>
                </a:ln>
                <a:solidFill>
                  <a:schemeClr val="tx1"/>
                </a:solidFill>
                <a:effectLst/>
                <a:latin typeface="Century Gothic" pitchFamily="34" charset="0"/>
                <a:ea typeface="Times New Roman" pitchFamily="18" charset="0"/>
                <a:cs typeface="Arial" pitchFamily="34" charset="0"/>
              </a:rPr>
              <a:t>Disminución de peso (Real y aparente)</a:t>
            </a:r>
          </a:p>
          <a:p>
            <a:pPr marL="457200" marR="0" lvl="1" indent="0" algn="just" defTabSz="914400" rtl="0" eaLnBrk="0" fontAlgn="base" latinLnBrk="0" hangingPunct="0">
              <a:lnSpc>
                <a:spcPct val="100000"/>
              </a:lnSpc>
              <a:spcBef>
                <a:spcPct val="0"/>
              </a:spcBef>
              <a:spcAft>
                <a:spcPct val="0"/>
              </a:spcAft>
              <a:buClrTx/>
              <a:buSzTx/>
              <a:buFontTx/>
              <a:buAutoNum type="arabicPeriod"/>
              <a:tabLst>
                <a:tab pos="914400" algn="l"/>
              </a:tabLst>
            </a:pPr>
            <a:endParaRPr lang="es-ES" sz="1400" dirty="0" smtClean="0">
              <a:latin typeface="Century Gothic"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r>
              <a:rPr lang="es-ES" sz="1400" b="1" dirty="0" err="1" smtClean="0">
                <a:latin typeface="Century Gothic" pitchFamily="34" charset="0"/>
              </a:rPr>
              <a:t>Algamar</a:t>
            </a:r>
            <a:r>
              <a:rPr lang="es-ES" sz="1400" b="1" dirty="0" smtClean="0">
                <a:latin typeface="Century Gothic" pitchFamily="34" charset="0"/>
              </a:rPr>
              <a:t> S.A.</a:t>
            </a:r>
            <a:r>
              <a:rPr lang="es-ES" sz="1400" dirty="0" smtClean="0">
                <a:latin typeface="Century Gothic" pitchFamily="34" charset="0"/>
              </a:rPr>
              <a:t> cuenta con un gran equipo técnico que facilita el proceso de diseño de cualquier complemento mecánico, ya que permite realizar rápidamente prototipos y modelos, sin embargo es indispensable retroalimentarse con otro tipo de herramientas que permitan enriquecer los diseños como análisis de esfuerzos (FEA), aunque el software está siendo vagamente implementado dentro del departamento de diseño, tiene condiciones limitadas para la definición de condiciones de frontera y refinamiento de malla </a:t>
            </a:r>
            <a:endParaRPr lang="es-CO" sz="1400" dirty="0" smtClean="0">
              <a:latin typeface="Century Gothic" pitchFamily="34" charset="0"/>
            </a:endParaRPr>
          </a:p>
          <a:p>
            <a:pPr marL="457200" marR="0" lvl="1" indent="0" algn="just" defTabSz="914400" rtl="0" eaLnBrk="0" fontAlgn="base" latinLnBrk="0" hangingPunct="0">
              <a:lnSpc>
                <a:spcPct val="100000"/>
              </a:lnSpc>
              <a:spcBef>
                <a:spcPct val="0"/>
              </a:spcBef>
              <a:spcAft>
                <a:spcPct val="0"/>
              </a:spcAft>
              <a:buClrTx/>
              <a:buSzTx/>
              <a:tabLst>
                <a:tab pos="914400" algn="l"/>
              </a:tabLst>
            </a:pP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p:txBody>
      </p:sp>
      <p:sp>
        <p:nvSpPr>
          <p:cNvPr id="3" name="2 CuadroTexto"/>
          <p:cNvSpPr txBox="1"/>
          <p:nvPr/>
        </p:nvSpPr>
        <p:spPr>
          <a:xfrm>
            <a:off x="60198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CONCLUSIONES</a:t>
            </a:r>
            <a:endParaRPr lang="en-US" sz="2000" b="1" dirty="0">
              <a:solidFill>
                <a:srgbClr val="FF8B23"/>
              </a:solidFill>
              <a:latin typeface="Century Gothic" pitchFamily="34" charset="0"/>
            </a:endParaRPr>
          </a:p>
        </p:txBody>
      </p:sp>
      <p:cxnSp>
        <p:nvCxnSpPr>
          <p:cNvPr id="4" name="3 Conector recto"/>
          <p:cNvCxnSpPr/>
          <p:nvPr/>
        </p:nvCxnSpPr>
        <p:spPr>
          <a:xfrm>
            <a:off x="6096000" y="685800"/>
            <a:ext cx="30480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5" name="4 CuadroTexto"/>
          <p:cNvSpPr txBox="1"/>
          <p:nvPr/>
        </p:nvSpPr>
        <p:spPr>
          <a:xfrm>
            <a:off x="6019800" y="609600"/>
            <a:ext cx="2819400" cy="369332"/>
          </a:xfrm>
          <a:prstGeom prst="rect">
            <a:avLst/>
          </a:prstGeom>
          <a:noFill/>
        </p:spPr>
        <p:txBody>
          <a:bodyPr wrap="square" rtlCol="0">
            <a:spAutoFit/>
          </a:bodyPr>
          <a:lstStyle/>
          <a:p>
            <a:r>
              <a:rPr lang="en-US" dirty="0" smtClean="0">
                <a:solidFill>
                  <a:srgbClr val="26207B"/>
                </a:solidFill>
                <a:latin typeface="Century Gothic" pitchFamily="34" charset="0"/>
              </a:rPr>
              <a:t>Del </a:t>
            </a:r>
            <a:r>
              <a:rPr lang="en-US" dirty="0" err="1" smtClean="0">
                <a:solidFill>
                  <a:srgbClr val="26207B"/>
                </a:solidFill>
                <a:latin typeface="Century Gothic" pitchFamily="34" charset="0"/>
              </a:rPr>
              <a:t>producto</a:t>
            </a:r>
            <a:endParaRPr lang="en-US" sz="1100" dirty="0" smtClean="0">
              <a:solidFill>
                <a:srgbClr val="26207B"/>
              </a:solidFill>
              <a:latin typeface="Century Gothic" pitchFamily="34" charset="0"/>
            </a:endParaRPr>
          </a:p>
        </p:txBody>
      </p:sp>
      <p:sp>
        <p:nvSpPr>
          <p:cNvPr id="6" name="5 Marcador de número de diapositiva"/>
          <p:cNvSpPr>
            <a:spLocks noGrp="1"/>
          </p:cNvSpPr>
          <p:nvPr>
            <p:ph type="sldNum" sz="quarter" idx="12"/>
          </p:nvPr>
        </p:nvSpPr>
        <p:spPr/>
        <p:txBody>
          <a:bodyPr/>
          <a:lstStyle/>
          <a:p>
            <a:fld id="{6A805086-C04F-4D1C-8E2A-65BEF81913EF}" type="slidenum">
              <a:rPr lang="en-US" smtClean="0"/>
              <a:pPr/>
              <a:t>71</a:t>
            </a:fld>
            <a:endParaRPr lang="en-US"/>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019800" y="304800"/>
            <a:ext cx="4191000" cy="400110"/>
          </a:xfrm>
          <a:prstGeom prst="rect">
            <a:avLst/>
          </a:prstGeom>
          <a:noFill/>
        </p:spPr>
        <p:txBody>
          <a:bodyPr wrap="square" rtlCol="0">
            <a:spAutoFit/>
          </a:bodyPr>
          <a:lstStyle/>
          <a:p>
            <a:r>
              <a:rPr lang="en-US" sz="2000" b="1" dirty="0" smtClean="0">
                <a:solidFill>
                  <a:srgbClr val="FF8B23"/>
                </a:solidFill>
                <a:latin typeface="Century Gothic" pitchFamily="34" charset="0"/>
              </a:rPr>
              <a:t>ANEXOS</a:t>
            </a:r>
            <a:endParaRPr lang="en-US" sz="2000" b="1" dirty="0">
              <a:solidFill>
                <a:srgbClr val="FF8B23"/>
              </a:solidFill>
              <a:latin typeface="Century Gothic" pitchFamily="34" charset="0"/>
            </a:endParaRPr>
          </a:p>
        </p:txBody>
      </p:sp>
      <p:cxnSp>
        <p:nvCxnSpPr>
          <p:cNvPr id="3" name="2 Conector recto"/>
          <p:cNvCxnSpPr/>
          <p:nvPr/>
        </p:nvCxnSpPr>
        <p:spPr>
          <a:xfrm>
            <a:off x="6096000" y="685800"/>
            <a:ext cx="3048000" cy="1588"/>
          </a:xfrm>
          <a:prstGeom prst="line">
            <a:avLst/>
          </a:prstGeom>
        </p:spPr>
        <p:style>
          <a:lnRef idx="1">
            <a:schemeClr val="accent6"/>
          </a:lnRef>
          <a:fillRef idx="0">
            <a:schemeClr val="accent6"/>
          </a:fillRef>
          <a:effectRef idx="0">
            <a:schemeClr val="accent6"/>
          </a:effectRef>
          <a:fontRef idx="minor">
            <a:schemeClr val="tx1"/>
          </a:fontRef>
        </p:style>
      </p:cxnSp>
      <p:sp>
        <p:nvSpPr>
          <p:cNvPr id="4" name="3 CuadroTexto"/>
          <p:cNvSpPr txBox="1"/>
          <p:nvPr/>
        </p:nvSpPr>
        <p:spPr>
          <a:xfrm>
            <a:off x="6019800" y="682823"/>
            <a:ext cx="2819400" cy="369332"/>
          </a:xfrm>
          <a:prstGeom prst="rect">
            <a:avLst/>
          </a:prstGeom>
          <a:noFill/>
        </p:spPr>
        <p:txBody>
          <a:bodyPr wrap="square" rtlCol="0">
            <a:spAutoFit/>
          </a:bodyPr>
          <a:lstStyle/>
          <a:p>
            <a:r>
              <a:rPr lang="en-US" dirty="0" err="1" smtClean="0">
                <a:solidFill>
                  <a:srgbClr val="26207B"/>
                </a:solidFill>
                <a:latin typeface="Century Gothic" pitchFamily="34" charset="0"/>
              </a:rPr>
              <a:t>Modelaciones</a:t>
            </a:r>
            <a:endParaRPr lang="en-US" dirty="0" smtClean="0">
              <a:solidFill>
                <a:srgbClr val="26207B"/>
              </a:solidFill>
              <a:latin typeface="Century Gothic" pitchFamily="34" charset="0"/>
            </a:endParaRPr>
          </a:p>
        </p:txBody>
      </p:sp>
      <p:pic>
        <p:nvPicPr>
          <p:cNvPr id="5" name="4 Imagen" descr="Rolado de bisel portaprecio 3.jpg"/>
          <p:cNvPicPr>
            <a:picLocks noChangeAspect="1"/>
          </p:cNvPicPr>
          <p:nvPr/>
        </p:nvPicPr>
        <p:blipFill>
          <a:blip r:embed="rId2" cstate="print"/>
          <a:stretch>
            <a:fillRect/>
          </a:stretch>
        </p:blipFill>
        <p:spPr>
          <a:xfrm>
            <a:off x="1219200" y="1371600"/>
            <a:ext cx="2844800" cy="2133600"/>
          </a:xfrm>
          <a:prstGeom prst="rect">
            <a:avLst/>
          </a:prstGeom>
          <a:effectLst>
            <a:outerShdw blurRad="50800" dist="38100" dir="2700000" algn="tl" rotWithShape="0">
              <a:prstClr val="black">
                <a:alpha val="40000"/>
              </a:prstClr>
            </a:outerShdw>
          </a:effectLst>
        </p:spPr>
      </p:pic>
      <p:pic>
        <p:nvPicPr>
          <p:cNvPr id="6" name="5 Imagen" descr="Rolado de bisel repisado doble 4.jpg"/>
          <p:cNvPicPr>
            <a:picLocks noChangeAspect="1"/>
          </p:cNvPicPr>
          <p:nvPr/>
        </p:nvPicPr>
        <p:blipFill>
          <a:blip r:embed="rId3"/>
          <a:srcRect l="16463" t="9756" b="29268"/>
          <a:stretch>
            <a:fillRect/>
          </a:stretch>
        </p:blipFill>
        <p:spPr>
          <a:xfrm>
            <a:off x="4495800" y="1371600"/>
            <a:ext cx="3897376" cy="2133600"/>
          </a:xfrm>
          <a:prstGeom prst="rect">
            <a:avLst/>
          </a:prstGeom>
          <a:effectLst>
            <a:outerShdw blurRad="50800" dist="38100" dir="2700000" algn="tl" rotWithShape="0">
              <a:prstClr val="black">
                <a:alpha val="40000"/>
              </a:prstClr>
            </a:outerShdw>
          </a:effectLst>
        </p:spPr>
      </p:pic>
      <p:pic>
        <p:nvPicPr>
          <p:cNvPr id="9" name="8 Imagen" descr="Rolado de bisel en J 2..jpg"/>
          <p:cNvPicPr>
            <a:picLocks noChangeAspect="1"/>
          </p:cNvPicPr>
          <p:nvPr/>
        </p:nvPicPr>
        <p:blipFill>
          <a:blip r:embed="rId4" cstate="print"/>
          <a:stretch>
            <a:fillRect/>
          </a:stretch>
        </p:blipFill>
        <p:spPr>
          <a:xfrm>
            <a:off x="1219200" y="3886200"/>
            <a:ext cx="2844800" cy="2133600"/>
          </a:xfrm>
          <a:prstGeom prst="rect">
            <a:avLst/>
          </a:prstGeom>
          <a:effectLst>
            <a:outerShdw blurRad="50800" dist="38100" dir="2700000" algn="tl" rotWithShape="0">
              <a:prstClr val="black">
                <a:alpha val="40000"/>
              </a:prstClr>
            </a:outerShdw>
          </a:effectLst>
        </p:spPr>
      </p:pic>
      <p:pic>
        <p:nvPicPr>
          <p:cNvPr id="10" name="9 Imagen" descr="Rolado de bisel repisado doble 2.jpg"/>
          <p:cNvPicPr>
            <a:picLocks noChangeAspect="1"/>
          </p:cNvPicPr>
          <p:nvPr/>
        </p:nvPicPr>
        <p:blipFill>
          <a:blip r:embed="rId5"/>
          <a:stretch>
            <a:fillRect/>
          </a:stretch>
        </p:blipFill>
        <p:spPr>
          <a:xfrm>
            <a:off x="4495800" y="3867150"/>
            <a:ext cx="3886200" cy="2914650"/>
          </a:xfrm>
          <a:prstGeom prst="rect">
            <a:avLst/>
          </a:prstGeom>
          <a:effectLst>
            <a:outerShdw blurRad="50800" dist="38100" dir="2700000" algn="tl" rotWithShape="0">
              <a:prstClr val="black">
                <a:alpha val="40000"/>
              </a:prstClr>
            </a:outerShdw>
          </a:effectLst>
        </p:spPr>
      </p:pic>
      <p:sp>
        <p:nvSpPr>
          <p:cNvPr id="11" name="10 CuadroTexto"/>
          <p:cNvSpPr txBox="1"/>
          <p:nvPr/>
        </p:nvSpPr>
        <p:spPr>
          <a:xfrm>
            <a:off x="1143000" y="1002268"/>
            <a:ext cx="2521844" cy="307777"/>
          </a:xfrm>
          <a:prstGeom prst="rect">
            <a:avLst/>
          </a:prstGeom>
          <a:noFill/>
        </p:spPr>
        <p:txBody>
          <a:bodyPr wrap="none" rtlCol="0">
            <a:spAutoFit/>
          </a:bodyPr>
          <a:lstStyle/>
          <a:p>
            <a:r>
              <a:rPr lang="es-CO" sz="1400" dirty="0" smtClean="0">
                <a:latin typeface="Century Gothic" pitchFamily="34" charset="0"/>
              </a:rPr>
              <a:t>1. Detalle bisel portaprecio</a:t>
            </a:r>
            <a:endParaRPr lang="es-CO" sz="1400" dirty="0">
              <a:latin typeface="Century Gothic" pitchFamily="34" charset="0"/>
            </a:endParaRPr>
          </a:p>
        </p:txBody>
      </p:sp>
      <p:sp>
        <p:nvSpPr>
          <p:cNvPr id="15" name="14 CuadroTexto"/>
          <p:cNvSpPr txBox="1"/>
          <p:nvPr/>
        </p:nvSpPr>
        <p:spPr>
          <a:xfrm>
            <a:off x="4419600" y="1002268"/>
            <a:ext cx="2366353" cy="307777"/>
          </a:xfrm>
          <a:prstGeom prst="rect">
            <a:avLst/>
          </a:prstGeom>
          <a:noFill/>
        </p:spPr>
        <p:txBody>
          <a:bodyPr wrap="none" rtlCol="0">
            <a:spAutoFit/>
          </a:bodyPr>
          <a:lstStyle/>
          <a:p>
            <a:r>
              <a:rPr lang="es-CO" sz="1400" dirty="0" smtClean="0">
                <a:latin typeface="Century Gothic" pitchFamily="34" charset="0"/>
              </a:rPr>
              <a:t>2. Detalle flejes repisados</a:t>
            </a:r>
            <a:endParaRPr lang="es-CO" sz="1400" dirty="0">
              <a:latin typeface="Century Gothic" pitchFamily="34" charset="0"/>
            </a:endParaRPr>
          </a:p>
        </p:txBody>
      </p:sp>
      <p:sp>
        <p:nvSpPr>
          <p:cNvPr id="16" name="15 CuadroTexto"/>
          <p:cNvSpPr txBox="1"/>
          <p:nvPr/>
        </p:nvSpPr>
        <p:spPr>
          <a:xfrm>
            <a:off x="1219200" y="3581400"/>
            <a:ext cx="1895071" cy="307777"/>
          </a:xfrm>
          <a:prstGeom prst="rect">
            <a:avLst/>
          </a:prstGeom>
          <a:noFill/>
        </p:spPr>
        <p:txBody>
          <a:bodyPr wrap="none" rtlCol="0">
            <a:spAutoFit/>
          </a:bodyPr>
          <a:lstStyle/>
          <a:p>
            <a:r>
              <a:rPr lang="es-CO" sz="1400" dirty="0" smtClean="0">
                <a:latin typeface="Century Gothic" pitchFamily="34" charset="0"/>
              </a:rPr>
              <a:t>1. Detalle bisel en J.</a:t>
            </a:r>
            <a:endParaRPr lang="es-CO" sz="1400" dirty="0">
              <a:latin typeface="Century Gothic" pitchFamily="34" charset="0"/>
            </a:endParaRPr>
          </a:p>
        </p:txBody>
      </p:sp>
      <p:sp>
        <p:nvSpPr>
          <p:cNvPr id="17" name="16 CuadroTexto"/>
          <p:cNvSpPr txBox="1"/>
          <p:nvPr/>
        </p:nvSpPr>
        <p:spPr>
          <a:xfrm>
            <a:off x="4419600" y="3581400"/>
            <a:ext cx="3148619" cy="307777"/>
          </a:xfrm>
          <a:prstGeom prst="rect">
            <a:avLst/>
          </a:prstGeom>
          <a:noFill/>
        </p:spPr>
        <p:txBody>
          <a:bodyPr wrap="none" rtlCol="0">
            <a:spAutoFit/>
          </a:bodyPr>
          <a:lstStyle/>
          <a:p>
            <a:r>
              <a:rPr lang="es-CO" sz="1400" dirty="0" smtClean="0">
                <a:latin typeface="Century Gothic" pitchFamily="34" charset="0"/>
              </a:rPr>
              <a:t>4. Detalle superior flejes repisados</a:t>
            </a:r>
            <a:endParaRPr lang="es-CO" sz="1400" dirty="0">
              <a:latin typeface="Century Gothic" pitchFamily="34" charset="0"/>
            </a:endParaRPr>
          </a:p>
        </p:txBody>
      </p:sp>
      <p:sp>
        <p:nvSpPr>
          <p:cNvPr id="18" name="17 CuadroTexto"/>
          <p:cNvSpPr txBox="1"/>
          <p:nvPr/>
        </p:nvSpPr>
        <p:spPr>
          <a:xfrm>
            <a:off x="2027203" y="6428601"/>
            <a:ext cx="2163797" cy="276999"/>
          </a:xfrm>
          <a:prstGeom prst="rect">
            <a:avLst/>
          </a:prstGeom>
          <a:noFill/>
        </p:spPr>
        <p:txBody>
          <a:bodyPr wrap="none" rtlCol="0">
            <a:spAutoFit/>
          </a:bodyPr>
          <a:lstStyle/>
          <a:p>
            <a:r>
              <a:rPr lang="es-CO" sz="1200" b="1" dirty="0" smtClean="0"/>
              <a:t>Modelaciones_ Eduardo Santa.</a:t>
            </a:r>
            <a:endParaRPr lang="es-CO" sz="1200" b="1" dirty="0"/>
          </a:p>
        </p:txBody>
      </p:sp>
      <p:sp>
        <p:nvSpPr>
          <p:cNvPr id="19" name="18 Marcador de número de diapositiva"/>
          <p:cNvSpPr>
            <a:spLocks noGrp="1"/>
          </p:cNvSpPr>
          <p:nvPr>
            <p:ph type="sldNum" sz="quarter" idx="12"/>
          </p:nvPr>
        </p:nvSpPr>
        <p:spPr/>
        <p:txBody>
          <a:bodyPr/>
          <a:lstStyle/>
          <a:p>
            <a:fld id="{6A805086-C04F-4D1C-8E2A-65BEF81913EF}" type="slidenum">
              <a:rPr lang="en-US" smtClean="0"/>
              <a:pPr/>
              <a:t>72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6A805086-C04F-4D1C-8E2A-65BEF81913EF}" type="slidenum">
              <a:rPr lang="en-US" smtClean="0"/>
              <a:pPr/>
              <a:t>73</a:t>
            </a:fld>
            <a:endParaRPr lang="en-US"/>
          </a:p>
        </p:txBody>
      </p:sp>
      <p:sp>
        <p:nvSpPr>
          <p:cNvPr id="3" name="2 CuadroTexto"/>
          <p:cNvSpPr txBox="1"/>
          <p:nvPr/>
        </p:nvSpPr>
        <p:spPr>
          <a:xfrm>
            <a:off x="3200400" y="2590800"/>
            <a:ext cx="2654253" cy="461665"/>
          </a:xfrm>
          <a:prstGeom prst="rect">
            <a:avLst/>
          </a:prstGeom>
          <a:noFill/>
          <a:effectLst/>
        </p:spPr>
        <p:txBody>
          <a:bodyPr wrap="none" rtlCol="0">
            <a:spAutoFit/>
          </a:bodyPr>
          <a:lstStyle/>
          <a:p>
            <a:r>
              <a:rPr lang="es-CO" sz="2400" dirty="0" smtClean="0">
                <a:solidFill>
                  <a:schemeClr val="tx2">
                    <a:lumMod val="75000"/>
                  </a:schemeClr>
                </a:solidFill>
              </a:rPr>
              <a:t>MUCHAS GRACIAS !</a:t>
            </a:r>
            <a:endParaRPr lang="es-CO" sz="2400" dirty="0">
              <a:solidFill>
                <a:schemeClr val="tx2">
                  <a:lumMod val="75000"/>
                </a:schemeClr>
              </a:solidFill>
            </a:endParaRPr>
          </a:p>
        </p:txBody>
      </p:sp>
      <p:pic>
        <p:nvPicPr>
          <p:cNvPr id="5" name="j0214098.wav">
            <a:hlinkClick r:id="" action="ppaction://media"/>
          </p:cNvPr>
          <p:cNvPicPr>
            <a:picLocks noRot="1" noChangeAspect="1"/>
          </p:cNvPicPr>
          <p:nvPr>
            <a:wavAudioFile r:embed="rId1" name="j0214098.wav"/>
          </p:nvPr>
        </p:nvPicPr>
        <p:blipFill>
          <a:blip r:embed="rId3"/>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474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1"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3"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2314</TotalTime>
  <Words>7588</Words>
  <Application>Microsoft Office PowerPoint</Application>
  <PresentationFormat>Presentación en pantalla (4:3)</PresentationFormat>
  <Paragraphs>1214</Paragraphs>
  <Slides>73</Slides>
  <Notes>2</Notes>
  <HiddenSlides>0</HiddenSlides>
  <MMClips>1</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73</vt:i4>
      </vt:variant>
    </vt:vector>
  </HeadingPairs>
  <TitlesOfParts>
    <vt:vector size="75" baseType="lpstr">
      <vt:lpstr>Tema de Office</vt:lpstr>
      <vt:lpstr>Worksheet</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Diana henao</dc:creator>
  <cp:lastModifiedBy>King Bathroz</cp:lastModifiedBy>
  <cp:revision>296</cp:revision>
  <dcterms:created xsi:type="dcterms:W3CDTF">2008-10-05T21:37:51Z</dcterms:created>
  <dcterms:modified xsi:type="dcterms:W3CDTF">2008-11-25T02:08:09Z</dcterms:modified>
</cp:coreProperties>
</file>