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69" r:id="rId1"/>
  </p:sldMasterIdLst>
  <p:notesMasterIdLst>
    <p:notesMasterId r:id="rId13"/>
  </p:notesMasterIdLst>
  <p:handoutMasterIdLst>
    <p:handoutMasterId r:id="rId14"/>
  </p:handoutMasterIdLst>
  <p:sldIdLst>
    <p:sldId id="259" r:id="rId2"/>
    <p:sldId id="273" r:id="rId3"/>
    <p:sldId id="274" r:id="rId4"/>
    <p:sldId id="275" r:id="rId5"/>
    <p:sldId id="276" r:id="rId6"/>
    <p:sldId id="278" r:id="rId7"/>
    <p:sldId id="277" r:id="rId8"/>
    <p:sldId id="279" r:id="rId9"/>
    <p:sldId id="280" r:id="rId10"/>
    <p:sldId id="281" r:id="rId11"/>
    <p:sldId id="282" r:id="rId12"/>
  </p:sldIdLst>
  <p:sldSz cx="9144000" cy="6858000" type="screen4x3"/>
  <p:notesSz cx="7086600" cy="9410700"/>
  <p:embeddedFontLst>
    <p:embeddedFont>
      <p:font typeface="Calibri" pitchFamily="34" charset="0"/>
      <p:regular r:id="rId15"/>
      <p:bold r:id="rId16"/>
      <p:italic r:id="rId17"/>
      <p:boldItalic r:id="rId18"/>
    </p:embeddedFont>
    <p:embeddedFont>
      <p:font typeface="Constantia" pitchFamily="18" charset="0"/>
      <p:regular r:id="rId19"/>
      <p:bold r:id="rId20"/>
      <p:italic r:id="rId21"/>
      <p:boldItalic r:id="rId22"/>
    </p:embeddedFont>
    <p:embeddedFont>
      <p:font typeface="Wingdings 2" pitchFamily="18" charset="2"/>
      <p:regular r:id="rId23"/>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1F1"/>
    <a:srgbClr val="FAE600"/>
    <a:srgbClr val="B4B4B4"/>
    <a:srgbClr val="FFD200"/>
    <a:srgbClr val="000000"/>
    <a:srgbClr val="646464"/>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3" autoAdjust="0"/>
    <p:restoredTop sz="81593" autoAdjust="0"/>
  </p:normalViewPr>
  <p:slideViewPr>
    <p:cSldViewPr>
      <p:cViewPr>
        <p:scale>
          <a:sx n="70" d="100"/>
          <a:sy n="70" d="100"/>
        </p:scale>
        <p:origin x="-1212" y="-20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8" name="Rectangle 6"/>
          <p:cNvSpPr>
            <a:spLocks noChangeArrowheads="1"/>
          </p:cNvSpPr>
          <p:nvPr/>
        </p:nvSpPr>
        <p:spPr bwMode="auto">
          <a:xfrm>
            <a:off x="158750" y="9136063"/>
            <a:ext cx="1289050" cy="144462"/>
          </a:xfrm>
          <a:prstGeom prst="rect">
            <a:avLst/>
          </a:prstGeom>
          <a:noFill/>
          <a:ln w="9525">
            <a:noFill/>
            <a:miter lim="800000"/>
            <a:headEnd/>
            <a:tailEnd/>
          </a:ln>
          <a:effectLst/>
        </p:spPr>
        <p:txBody>
          <a:bodyPr lIns="0" tIns="0" rIns="0" bIns="0"/>
          <a:lstStyle/>
          <a:p>
            <a:r>
              <a:rPr lang="en-US" sz="1100">
                <a:cs typeface="Arial" charset="0"/>
              </a:rPr>
              <a:t>May 22, 2008</a:t>
            </a:r>
          </a:p>
        </p:txBody>
      </p:sp>
      <p:sp>
        <p:nvSpPr>
          <p:cNvPr id="69639" name="Rectangle 7"/>
          <p:cNvSpPr>
            <a:spLocks noChangeArrowheads="1"/>
          </p:cNvSpPr>
          <p:nvPr/>
        </p:nvSpPr>
        <p:spPr bwMode="auto">
          <a:xfrm>
            <a:off x="2481263" y="9136063"/>
            <a:ext cx="2057400" cy="196850"/>
          </a:xfrm>
          <a:prstGeom prst="rect">
            <a:avLst/>
          </a:prstGeom>
          <a:noFill/>
          <a:ln w="9525">
            <a:noFill/>
            <a:miter lim="800000"/>
            <a:headEnd/>
            <a:tailEnd/>
          </a:ln>
          <a:effectLst/>
        </p:spPr>
        <p:txBody>
          <a:bodyPr lIns="0" tIns="0" rIns="0" bIns="0"/>
          <a:lstStyle/>
          <a:p>
            <a:r>
              <a:rPr lang="en-US" sz="1100">
                <a:cs typeface="Arial" charset="0"/>
              </a:rPr>
              <a:t>Presentation title</a:t>
            </a:r>
          </a:p>
        </p:txBody>
      </p:sp>
      <p:sp>
        <p:nvSpPr>
          <p:cNvPr id="69640" name="Rectangle 8"/>
          <p:cNvSpPr>
            <a:spLocks noChangeArrowheads="1"/>
          </p:cNvSpPr>
          <p:nvPr/>
        </p:nvSpPr>
        <p:spPr bwMode="auto">
          <a:xfrm>
            <a:off x="1635125" y="9136063"/>
            <a:ext cx="663575" cy="196850"/>
          </a:xfrm>
          <a:prstGeom prst="rect">
            <a:avLst/>
          </a:prstGeom>
          <a:noFill/>
          <a:ln w="9525">
            <a:noFill/>
            <a:miter lim="800000"/>
            <a:headEnd/>
            <a:tailEnd/>
          </a:ln>
          <a:effectLst/>
        </p:spPr>
        <p:txBody>
          <a:bodyPr lIns="0" tIns="0" rIns="0" bIns="0"/>
          <a:lstStyle/>
          <a:p>
            <a:r>
              <a:rPr lang="en-US" sz="1100">
                <a:cs typeface="Arial" charset="0"/>
              </a:rPr>
              <a:t>Page </a:t>
            </a:r>
            <a:fld id="{74984DEF-64B7-4B0D-9CAD-88AC71C7ACA2}" type="slidenum">
              <a:rPr lang="en-US" sz="1100">
                <a:cs typeface="Arial" charset="0"/>
              </a:rPr>
              <a:pPr/>
              <a:t>‹#›</a:t>
            </a:fld>
            <a:endParaRPr lang="en-US" sz="1100">
              <a:cs typeface="Arial" charset="0"/>
            </a:endParaRPr>
          </a:p>
        </p:txBody>
      </p:sp>
      <p:pic>
        <p:nvPicPr>
          <p:cNvPr id="69641" name="Picture 9" descr="logo_tagblack"/>
          <p:cNvPicPr>
            <a:picLocks noChangeAspect="1" noChangeArrowheads="1"/>
          </p:cNvPicPr>
          <p:nvPr/>
        </p:nvPicPr>
        <p:blipFill>
          <a:blip r:embed="rId2" cstate="print"/>
          <a:srcRect/>
          <a:stretch>
            <a:fillRect/>
          </a:stretch>
        </p:blipFill>
        <p:spPr bwMode="auto">
          <a:xfrm>
            <a:off x="5462588" y="8953500"/>
            <a:ext cx="1485900" cy="333375"/>
          </a:xfrm>
          <a:prstGeom prst="rect">
            <a:avLst/>
          </a:prstGeom>
          <a:noFill/>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6" name="Rectangle 4"/>
          <p:cNvSpPr>
            <a:spLocks noGrp="1" noRot="1" noChangeAspect="1" noChangeArrowheads="1" noTextEdit="1"/>
          </p:cNvSpPr>
          <p:nvPr>
            <p:ph type="sldImg" idx="2"/>
          </p:nvPr>
        </p:nvSpPr>
        <p:spPr bwMode="auto">
          <a:xfrm>
            <a:off x="1190625" y="706438"/>
            <a:ext cx="4705350" cy="3529012"/>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708025" y="4470400"/>
            <a:ext cx="5670550" cy="4233863"/>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200" name="Rectangle 8"/>
          <p:cNvSpPr>
            <a:spLocks noChangeArrowheads="1"/>
          </p:cNvSpPr>
          <p:nvPr/>
        </p:nvSpPr>
        <p:spPr bwMode="auto">
          <a:xfrm>
            <a:off x="158750" y="9136063"/>
            <a:ext cx="1289050" cy="144462"/>
          </a:xfrm>
          <a:prstGeom prst="rect">
            <a:avLst/>
          </a:prstGeom>
          <a:noFill/>
          <a:ln w="9525">
            <a:noFill/>
            <a:miter lim="800000"/>
            <a:headEnd/>
            <a:tailEnd/>
          </a:ln>
          <a:effectLst/>
        </p:spPr>
        <p:txBody>
          <a:bodyPr lIns="0" tIns="0" rIns="0" bIns="0"/>
          <a:lstStyle/>
          <a:p>
            <a:r>
              <a:rPr lang="en-US" sz="1100">
                <a:cs typeface="Arial" charset="0"/>
              </a:rPr>
              <a:t>May 22, 2008</a:t>
            </a:r>
          </a:p>
        </p:txBody>
      </p:sp>
      <p:sp>
        <p:nvSpPr>
          <p:cNvPr id="8201" name="Rectangle 9"/>
          <p:cNvSpPr>
            <a:spLocks noChangeArrowheads="1"/>
          </p:cNvSpPr>
          <p:nvPr/>
        </p:nvSpPr>
        <p:spPr bwMode="auto">
          <a:xfrm>
            <a:off x="2481263" y="9136063"/>
            <a:ext cx="2057400" cy="196850"/>
          </a:xfrm>
          <a:prstGeom prst="rect">
            <a:avLst/>
          </a:prstGeom>
          <a:noFill/>
          <a:ln w="9525">
            <a:noFill/>
            <a:miter lim="800000"/>
            <a:headEnd/>
            <a:tailEnd/>
          </a:ln>
          <a:effectLst/>
        </p:spPr>
        <p:txBody>
          <a:bodyPr lIns="0" tIns="0" rIns="0" bIns="0"/>
          <a:lstStyle/>
          <a:p>
            <a:r>
              <a:rPr lang="en-US" sz="1100">
                <a:cs typeface="Arial" charset="0"/>
              </a:rPr>
              <a:t>Presentation title</a:t>
            </a:r>
          </a:p>
        </p:txBody>
      </p:sp>
      <p:sp>
        <p:nvSpPr>
          <p:cNvPr id="8202" name="Rectangle 10"/>
          <p:cNvSpPr>
            <a:spLocks noChangeArrowheads="1"/>
          </p:cNvSpPr>
          <p:nvPr/>
        </p:nvSpPr>
        <p:spPr bwMode="auto">
          <a:xfrm>
            <a:off x="1635125" y="9136063"/>
            <a:ext cx="663575" cy="196850"/>
          </a:xfrm>
          <a:prstGeom prst="rect">
            <a:avLst/>
          </a:prstGeom>
          <a:noFill/>
          <a:ln w="9525">
            <a:noFill/>
            <a:miter lim="800000"/>
            <a:headEnd/>
            <a:tailEnd/>
          </a:ln>
          <a:effectLst/>
        </p:spPr>
        <p:txBody>
          <a:bodyPr lIns="0" tIns="0" rIns="0" bIns="0"/>
          <a:lstStyle/>
          <a:p>
            <a:r>
              <a:rPr lang="en-US" sz="1100">
                <a:cs typeface="Arial" charset="0"/>
              </a:rPr>
              <a:t>Page </a:t>
            </a:r>
            <a:fld id="{FA5FCB97-0EDB-4471-BEA3-C3A3F240EE22}" type="slidenum">
              <a:rPr lang="en-US" sz="1100">
                <a:cs typeface="Arial" charset="0"/>
              </a:rPr>
              <a:pPr/>
              <a:t>‹#›</a:t>
            </a:fld>
            <a:endParaRPr lang="en-US" sz="1100">
              <a:cs typeface="Arial" charset="0"/>
            </a:endParaRPr>
          </a:p>
        </p:txBody>
      </p:sp>
      <p:pic>
        <p:nvPicPr>
          <p:cNvPr id="8203" name="Picture 11" descr="logo_tagblack"/>
          <p:cNvPicPr>
            <a:picLocks noChangeAspect="1" noChangeArrowheads="1"/>
          </p:cNvPicPr>
          <p:nvPr/>
        </p:nvPicPr>
        <p:blipFill>
          <a:blip r:embed="rId2"/>
          <a:srcRect/>
          <a:stretch>
            <a:fillRect/>
          </a:stretch>
        </p:blipFill>
        <p:spPr bwMode="auto">
          <a:xfrm>
            <a:off x="5462588" y="8953500"/>
            <a:ext cx="1485900" cy="333375"/>
          </a:xfrm>
          <a:prstGeom prst="rect">
            <a:avLst/>
          </a:prstGeom>
          <a:noFill/>
        </p:spPr>
      </p:pic>
    </p:spTree>
  </p:cSld>
  <p:clrMap bg1="lt1" tx1="dk1" bg2="lt2" tx2="dk2" accent1="accent1" accent2="accent2" accent3="accent3" accent4="accent4" accent5="accent5" accent6="accent6" hlink="hlink" folHlink="folHlink"/>
  <p:notesStyle>
    <a:lvl1pPr algn="l" rtl="0" fontAlgn="base">
      <a:spcBef>
        <a:spcPct val="30000"/>
      </a:spcBef>
      <a:spcAft>
        <a:spcPct val="0"/>
      </a:spcAft>
      <a:buClr>
        <a:srgbClr val="FFD200"/>
      </a:buClr>
      <a:buSzPct val="75000"/>
      <a:buFont typeface="Arial" charset="0"/>
      <a:defRPr sz="1200" kern="1200">
        <a:solidFill>
          <a:schemeClr val="tx1"/>
        </a:solidFill>
        <a:latin typeface="Arial" charset="0"/>
        <a:ea typeface="+mn-ea"/>
        <a:cs typeface="+mn-cs"/>
      </a:defRPr>
    </a:lvl1pPr>
    <a:lvl2pPr marL="1588" indent="179388" algn="l" rtl="0" fontAlgn="base">
      <a:spcBef>
        <a:spcPct val="30000"/>
      </a:spcBef>
      <a:spcAft>
        <a:spcPct val="0"/>
      </a:spcAft>
      <a:buClr>
        <a:srgbClr val="FFD200"/>
      </a:buClr>
      <a:buSzPct val="75000"/>
      <a:buFont typeface="Arial" charset="0"/>
      <a:buChar char="►"/>
      <a:defRPr sz="1200" kern="1200">
        <a:solidFill>
          <a:schemeClr val="tx1"/>
        </a:solidFill>
        <a:latin typeface="Arial" charset="0"/>
        <a:ea typeface="+mn-ea"/>
        <a:cs typeface="+mn-cs"/>
      </a:defRPr>
    </a:lvl2pPr>
    <a:lvl3pPr marL="360363" indent="190500" algn="l" rtl="0" fontAlgn="base">
      <a:spcBef>
        <a:spcPct val="30000"/>
      </a:spcBef>
      <a:spcAft>
        <a:spcPct val="0"/>
      </a:spcAft>
      <a:buClr>
        <a:srgbClr val="FFD200"/>
      </a:buClr>
      <a:buSzPct val="75000"/>
      <a:buFont typeface="Arial" charset="0"/>
      <a:buChar char="►"/>
      <a:defRPr sz="1200" kern="1200">
        <a:solidFill>
          <a:schemeClr val="tx1"/>
        </a:solidFill>
        <a:latin typeface="Arial" charset="0"/>
        <a:ea typeface="+mn-ea"/>
        <a:cs typeface="+mn-cs"/>
      </a:defRPr>
    </a:lvl3pPr>
    <a:lvl4pPr marL="723900" indent="177800" algn="l" rtl="0" fontAlgn="base">
      <a:spcBef>
        <a:spcPct val="30000"/>
      </a:spcBef>
      <a:spcAft>
        <a:spcPct val="0"/>
      </a:spcAft>
      <a:buClr>
        <a:srgbClr val="FFD200"/>
      </a:buClr>
      <a:buSzPct val="75000"/>
      <a:buFont typeface="Arial" charset="0"/>
      <a:buChar char="►"/>
      <a:defRPr sz="1200" kern="1200">
        <a:solidFill>
          <a:schemeClr val="tx1"/>
        </a:solidFill>
        <a:latin typeface="Arial" charset="0"/>
        <a:ea typeface="+mn-ea"/>
        <a:cs typeface="+mn-cs"/>
      </a:defRPr>
    </a:lvl4pPr>
    <a:lvl5pPr marL="1081088" indent="176213" algn="l" rtl="0" fontAlgn="base">
      <a:spcBef>
        <a:spcPct val="30000"/>
      </a:spcBef>
      <a:spcAft>
        <a:spcPct val="0"/>
      </a:spcAft>
      <a:buClr>
        <a:srgbClr val="FFD200"/>
      </a:buClr>
      <a:buSzPct val="75000"/>
      <a:buFont typeface="Arial" charset="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p:txBody>
          <a:bodyPr/>
          <a:lstStyle/>
          <a:p>
            <a:pPr>
              <a:lnSpc>
                <a:spcPct val="90000"/>
              </a:lnSpc>
            </a:pPr>
            <a:r>
              <a:rPr lang="en-GB" sz="1000"/>
              <a:t>For information on applying this template onto existing presentations, refer to the notes on slide 2 of this presentation.</a:t>
            </a:r>
          </a:p>
          <a:p>
            <a:pPr>
              <a:lnSpc>
                <a:spcPct val="90000"/>
              </a:lnSpc>
            </a:pPr>
            <a:r>
              <a:rPr lang="en-GB" sz="1000"/>
              <a:t>The Input area of the Beam can be customized to reflect the content of the</a:t>
            </a:r>
            <a:br>
              <a:rPr lang="en-GB" sz="1000"/>
            </a:br>
            <a:r>
              <a:rPr lang="en-GB" sz="1000"/>
              <a:t>presentation. The Input area is an AutoShape with a picture fill. To change this, ensure you have the image you wish to use (ideally a </a:t>
            </a:r>
            <a:r>
              <a:rPr lang="en-GB" sz="1000" b="1"/>
              <a:t>.jpg</a:t>
            </a:r>
            <a:r>
              <a:rPr lang="en-GB" sz="1000"/>
              <a:t> or a </a:t>
            </a:r>
            <a:r>
              <a:rPr lang="en-GB" sz="1000" b="1"/>
              <a:t>.png</a:t>
            </a:r>
            <a:r>
              <a:rPr lang="en-GB" sz="1000"/>
              <a:t> file) in an accessible folder. The image should have a ratio of 1:1 to ensure it does not appear distorted.</a:t>
            </a:r>
          </a:p>
          <a:p>
            <a:pPr>
              <a:lnSpc>
                <a:spcPct val="90000"/>
              </a:lnSpc>
            </a:pPr>
            <a:r>
              <a:rPr lang="en-GB" sz="1000"/>
              <a:t>Acceptable images for importing into the Input area of the Beam are the three approved graphics (lines), and black and white photography or illustrations which follow the principles laid out on </a:t>
            </a:r>
            <a:r>
              <a:rPr lang="en-GB" sz="1000" i="1"/>
              <a:t>The Branding Zone. </a:t>
            </a:r>
            <a:r>
              <a:rPr lang="en-GB" sz="1000"/>
              <a:t>Color images should never be imported into this area.</a:t>
            </a:r>
          </a:p>
          <a:p>
            <a:pPr>
              <a:lnSpc>
                <a:spcPct val="90000"/>
              </a:lnSpc>
            </a:pPr>
            <a:r>
              <a:rPr lang="en-GB" sz="1000"/>
              <a:t>To create a thank you slide with a picture in the Input area of the Beam, duplicate this master slide and create a new master slide. If using the graphic on the title slide the same should be used on the thank you slide. If using a picture in the Input area of the Beam in the title slide, the same or different but related picture can be used on the thank you slide. </a:t>
            </a:r>
          </a:p>
          <a:p>
            <a:pPr>
              <a:lnSpc>
                <a:spcPct val="90000"/>
              </a:lnSpc>
            </a:pPr>
            <a:r>
              <a:rPr lang="en-GB" sz="1000"/>
              <a:t>Customize the Input area of the Beam as described below. </a:t>
            </a:r>
          </a:p>
          <a:p>
            <a:pPr lvl="1">
              <a:lnSpc>
                <a:spcPct val="90000"/>
              </a:lnSpc>
            </a:pPr>
            <a:r>
              <a:rPr lang="en-GB" sz="1000"/>
              <a:t>Click on the </a:t>
            </a:r>
            <a:r>
              <a:rPr lang="en-GB" sz="1000" b="1"/>
              <a:t>View</a:t>
            </a:r>
            <a:r>
              <a:rPr lang="en-GB" sz="1000"/>
              <a:t> tab from the menu bar and select </a:t>
            </a:r>
            <a:r>
              <a:rPr lang="en-GB" sz="1000" b="1"/>
              <a:t>Master&gt;Slide Master</a:t>
            </a:r>
          </a:p>
          <a:p>
            <a:pPr lvl="1">
              <a:lnSpc>
                <a:spcPct val="90000"/>
              </a:lnSpc>
            </a:pPr>
            <a:r>
              <a:rPr lang="en-GB" sz="1000"/>
              <a:t>Right-click on the Input graphic and select </a:t>
            </a:r>
            <a:r>
              <a:rPr lang="en-GB" sz="1000" b="1"/>
              <a:t>Format AutoShape</a:t>
            </a:r>
          </a:p>
          <a:p>
            <a:pPr lvl="1">
              <a:lnSpc>
                <a:spcPct val="90000"/>
              </a:lnSpc>
            </a:pPr>
            <a:r>
              <a:rPr lang="en-GB" sz="1000"/>
              <a:t>From the </a:t>
            </a:r>
            <a:r>
              <a:rPr lang="en-GB" sz="1000" b="1"/>
              <a:t>Fill</a:t>
            </a:r>
            <a:r>
              <a:rPr lang="en-GB" sz="1000"/>
              <a:t> menu, under the </a:t>
            </a:r>
            <a:r>
              <a:rPr lang="en-GB" sz="1000" b="1"/>
              <a:t>Color and Lines</a:t>
            </a:r>
            <a:r>
              <a:rPr lang="en-GB" sz="1000"/>
              <a:t> tab, click on the drop-down arrow next to </a:t>
            </a:r>
            <a:r>
              <a:rPr lang="en-GB" sz="1000" b="1"/>
              <a:t>Color</a:t>
            </a:r>
            <a:r>
              <a:rPr lang="en-GB" sz="1000"/>
              <a:t> and select the </a:t>
            </a:r>
            <a:r>
              <a:rPr lang="en-GB" sz="1000" b="1"/>
              <a:t>Fill Effects</a:t>
            </a:r>
            <a:r>
              <a:rPr lang="en-GB" sz="1000"/>
              <a:t> menu</a:t>
            </a:r>
          </a:p>
          <a:p>
            <a:pPr lvl="1">
              <a:lnSpc>
                <a:spcPct val="90000"/>
              </a:lnSpc>
            </a:pPr>
            <a:r>
              <a:rPr lang="en-GB" sz="1000"/>
              <a:t>From the </a:t>
            </a:r>
            <a:r>
              <a:rPr lang="en-GB" sz="1000" b="1"/>
              <a:t>Picture</a:t>
            </a:r>
            <a:r>
              <a:rPr lang="en-GB" sz="1000"/>
              <a:t> tab, click on </a:t>
            </a:r>
            <a:r>
              <a:rPr lang="en-GB" sz="1000" b="1"/>
              <a:t>Select Picture</a:t>
            </a:r>
            <a:r>
              <a:rPr lang="en-GB" sz="1000"/>
              <a:t>. Navigate to the folder containing the image you wish to insert in the Input area. Highlight the image and tick the </a:t>
            </a:r>
            <a:r>
              <a:rPr lang="en-GB" sz="1000" b="1"/>
              <a:t>Lock picture aspect ratio</a:t>
            </a:r>
            <a:r>
              <a:rPr lang="en-GB" sz="1000"/>
              <a:t> box. Click on </a:t>
            </a:r>
            <a:r>
              <a:rPr lang="en-GB" sz="1000" b="1"/>
              <a:t>OK</a:t>
            </a:r>
            <a:r>
              <a:rPr lang="en-GB" sz="1000"/>
              <a:t>.</a:t>
            </a:r>
          </a:p>
          <a:p>
            <a:pPr lvl="1">
              <a:lnSpc>
                <a:spcPct val="90000"/>
              </a:lnSpc>
            </a:pPr>
            <a:r>
              <a:rPr lang="en-GB" sz="1000"/>
              <a:t>You can now preview the image before continuing. If you are happy with how it looks, click </a:t>
            </a:r>
            <a:r>
              <a:rPr lang="en-GB" sz="1000" b="1"/>
              <a:t>Ok</a:t>
            </a:r>
            <a:r>
              <a:rPr lang="en-GB" sz="1000"/>
              <a:t> to continue. Otherwise, repeat the process until you are happy with your selected image</a:t>
            </a:r>
          </a:p>
          <a:p>
            <a:pPr lvl="1">
              <a:lnSpc>
                <a:spcPct val="90000"/>
              </a:lnSpc>
            </a:pPr>
            <a:r>
              <a:rPr lang="en-GB" sz="1000"/>
              <a:t>To exit from </a:t>
            </a:r>
            <a:r>
              <a:rPr lang="en-GB" sz="1000" b="1"/>
              <a:t>Master View</a:t>
            </a:r>
            <a:r>
              <a:rPr lang="en-GB" sz="1000"/>
              <a:t>, click on </a:t>
            </a:r>
            <a:r>
              <a:rPr lang="en-GB" sz="1000" b="1"/>
              <a:t>View&gt;Normal</a:t>
            </a:r>
            <a:r>
              <a:rPr lang="en-GB" sz="1000"/>
              <a:t>. The change you made to the Input graphic should now be visible on the title slide</a:t>
            </a:r>
            <a:endParaRPr lang="en-US"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r>
              <a:rPr lang="en-GB"/>
              <a:t>It is possible to apply this template to exiting presentations.</a:t>
            </a:r>
          </a:p>
          <a:p>
            <a:pPr lvl="1" indent="177800"/>
            <a:r>
              <a:rPr lang="en-GB"/>
              <a:t>Have the latest presentation template open</a:t>
            </a:r>
          </a:p>
          <a:p>
            <a:pPr lvl="1" indent="177800"/>
            <a:r>
              <a:rPr lang="en-GB"/>
              <a:t>Click on the </a:t>
            </a:r>
            <a:r>
              <a:rPr lang="en-GB" b="1"/>
              <a:t>View</a:t>
            </a:r>
            <a:r>
              <a:rPr lang="en-GB"/>
              <a:t> tab and select </a:t>
            </a:r>
            <a:r>
              <a:rPr lang="en-GB" b="1"/>
              <a:t>Normal </a:t>
            </a:r>
            <a:endParaRPr lang="en-GB"/>
          </a:p>
          <a:p>
            <a:pPr lvl="1" indent="177800"/>
            <a:r>
              <a:rPr lang="en-GB"/>
              <a:t>Delete all unwanted slides</a:t>
            </a:r>
          </a:p>
          <a:p>
            <a:pPr lvl="1" indent="177800"/>
            <a:r>
              <a:rPr lang="en-GB"/>
              <a:t>Click on the </a:t>
            </a:r>
            <a:r>
              <a:rPr lang="en-GB" b="1"/>
              <a:t>Insert</a:t>
            </a:r>
            <a:r>
              <a:rPr lang="en-GB"/>
              <a:t> tab from the menu bar and select </a:t>
            </a:r>
            <a:r>
              <a:rPr lang="en-GB" b="1"/>
              <a:t>Slides from Files</a:t>
            </a:r>
          </a:p>
          <a:p>
            <a:pPr lvl="1" indent="177800"/>
            <a:r>
              <a:rPr lang="en-GB"/>
              <a:t>Click on </a:t>
            </a:r>
            <a:r>
              <a:rPr lang="en-GB" b="1"/>
              <a:t>Browse</a:t>
            </a:r>
            <a:r>
              <a:rPr lang="en-GB"/>
              <a:t>. Navigate to the presentation you wish to update with the new template. Highlight the presentation and click </a:t>
            </a:r>
            <a:r>
              <a:rPr lang="en-GB" b="1"/>
              <a:t>Open</a:t>
            </a:r>
            <a:r>
              <a:rPr lang="en-GB"/>
              <a:t> </a:t>
            </a:r>
          </a:p>
          <a:p>
            <a:pPr lvl="1" indent="177800"/>
            <a:r>
              <a:rPr lang="en-GB"/>
              <a:t>Wait for the slides from the presentation to load and click on </a:t>
            </a:r>
            <a:r>
              <a:rPr lang="en-GB" b="1"/>
              <a:t>Insert All</a:t>
            </a:r>
            <a:r>
              <a:rPr lang="en-GB"/>
              <a:t>. Then click </a:t>
            </a:r>
            <a:r>
              <a:rPr lang="en-GB" b="1"/>
              <a:t>Close</a:t>
            </a:r>
          </a:p>
          <a:p>
            <a:pPr lvl="1" indent="177800"/>
            <a:r>
              <a:rPr lang="en-GB"/>
              <a:t>Check the inserted slides to ensure that the most appropriate master slide has been used on each slide </a:t>
            </a:r>
          </a:p>
          <a:p>
            <a:pPr lvl="1" indent="177800"/>
            <a:r>
              <a:rPr lang="en-GB"/>
              <a:t>To change the master applied to a slide select the slide you wish to apply a different master to then click on the </a:t>
            </a:r>
            <a:r>
              <a:rPr lang="en-GB" b="1"/>
              <a:t>Format</a:t>
            </a:r>
            <a:r>
              <a:rPr lang="en-GB"/>
              <a:t> tab from the menu bar and select </a:t>
            </a:r>
            <a:r>
              <a:rPr lang="en-GB" b="1"/>
              <a:t>Slide Design</a:t>
            </a:r>
          </a:p>
          <a:p>
            <a:pPr lvl="1" indent="177800"/>
            <a:r>
              <a:rPr lang="en-GB"/>
              <a:t>From the </a:t>
            </a:r>
            <a:r>
              <a:rPr lang="en-GB" b="1"/>
              <a:t>Used in This Presentation</a:t>
            </a:r>
            <a:r>
              <a:rPr lang="en-GB"/>
              <a:t> section choose the master you wish to apply to the slide and hover over it to reveal a drop-down arrow. Click on the arrow and select </a:t>
            </a:r>
            <a:r>
              <a:rPr lang="en-GB" b="1"/>
              <a:t>Apply to Selected Slides</a:t>
            </a:r>
          </a:p>
          <a:p>
            <a:r>
              <a:rPr lang="en-GB"/>
              <a:t>It is important to thoroughly check the presentation to ensure that no further formatting is needed.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8CFA630-13BB-46C4-BD44-B2C5F9B66074}" type="datetimeFigureOut">
              <a:rPr lang="en-US" smtClean="0"/>
              <a:pPr/>
              <a:t>11/5/2012</a:t>
            </a:fld>
            <a:endParaRPr lang="en-US" dirty="0">
              <a:solidFill>
                <a:srgbClr val="FFFFFF"/>
              </a:solidFill>
            </a:endParaRPr>
          </a:p>
        </p:txBody>
      </p:sp>
      <p:sp>
        <p:nvSpPr>
          <p:cNvPr id="19" name="Footer Placeholder 18"/>
          <p:cNvSpPr>
            <a:spLocks noGrp="1"/>
          </p:cNvSpPr>
          <p:nvPr>
            <p:ph type="ftr" sz="quarter" idx="11"/>
          </p:nvPr>
        </p:nvSpPr>
        <p:spPr/>
        <p:txBody>
          <a:bodyPr/>
          <a:lstStyle/>
          <a:p>
            <a:endParaRPr kumimoji="0" lang="en-US" dirty="0">
              <a:solidFill>
                <a:srgbClr val="FFFFFF"/>
              </a:solidFill>
            </a:endParaRPr>
          </a:p>
        </p:txBody>
      </p:sp>
      <p:sp>
        <p:nvSpPr>
          <p:cNvPr id="27" name="Slide Number Placeholder 26"/>
          <p:cNvSpPr>
            <a:spLocks noGrp="1"/>
          </p:cNvSpPr>
          <p:nvPr>
            <p:ph type="sldNum" sz="quarter" idx="12"/>
          </p:nvPr>
        </p:nvSpPr>
        <p:spPr/>
        <p:txBody>
          <a:bodyPr/>
          <a:lstStyle/>
          <a:p>
            <a:fld id="{BC5217A8-0E06-4059-AC45-433E2E67A85D}" type="slidenum">
              <a:rPr kumimoji="0" lang="en-US" smtClean="0"/>
              <a:pPr/>
              <a:t>‹#›</a:t>
            </a:fld>
            <a:endParaRPr kumimoji="0" lang="en-US" dirty="0">
              <a:solidFill>
                <a:srgbClr val="FFFFFF"/>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CFA630-13BB-46C4-BD44-B2C5F9B66074}" type="datetimeFigureOut">
              <a:rPr lang="en-US" smtClean="0"/>
              <a:pPr/>
              <a:t>11/5/2012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CFA630-13BB-46C4-BD44-B2C5F9B66074}" type="datetimeFigureOut">
              <a:rPr lang="en-US" smtClean="0"/>
              <a:pPr/>
              <a:t>11/5/2012</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BC5217A8-0E06-4059-AC45-433E2E67A85D}" type="slidenum">
              <a:rPr kumimoji="0" lang="en-US" smtClean="0"/>
              <a:pPr/>
              <a:t>‹#›</a:t>
            </a:fld>
            <a:endParaRPr kumimoji="0" lang="en-US" dirty="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CFA630-13BB-46C4-BD44-B2C5F9B66074}" type="datetimeFigureOut">
              <a:rPr lang="en-US" smtClean="0"/>
              <a:pPr/>
              <a:t>11/5/2012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8CFA630-13BB-46C4-BD44-B2C5F9B66074}" type="datetimeFigureOut">
              <a:rPr lang="en-US" smtClean="0"/>
              <a:pPr/>
              <a:t>11/5/2012</a:t>
            </a:fld>
            <a:endParaRPr lang="en-US">
              <a:solidFill>
                <a:schemeClr val="tx2"/>
              </a:solidFill>
            </a:endParaRPr>
          </a:p>
        </p:txBody>
      </p:sp>
      <p:sp>
        <p:nvSpPr>
          <p:cNvPr id="5" name="Footer Placeholder 4"/>
          <p:cNvSpPr>
            <a:spLocks noGrp="1"/>
          </p:cNvSpPr>
          <p:nvPr>
            <p:ph type="ftr" sz="quarter" idx="11"/>
          </p:nvPr>
        </p:nvSpPr>
        <p:spPr/>
        <p:txBody>
          <a:bodyPr/>
          <a:lstStyle/>
          <a:p>
            <a:endParaRPr kumimoji="0" lang="en-US" dirty="0">
              <a:solidFill>
                <a:schemeClr val="tx2"/>
              </a:solidFill>
            </a:endParaRPr>
          </a:p>
        </p:txBody>
      </p:sp>
      <p:sp>
        <p:nvSpPr>
          <p:cNvPr id="6" name="Slide Number Placeholder 5"/>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8CFA630-13BB-46C4-BD44-B2C5F9B66074}" type="datetimeFigureOut">
              <a:rPr lang="en-US" smtClean="0"/>
              <a:pPr/>
              <a:t>11/5/2012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8CFA630-13BB-46C4-BD44-B2C5F9B66074}" type="datetimeFigureOut">
              <a:rPr lang="en-US" smtClean="0"/>
              <a:pPr/>
              <a:t>11/5/2012</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8CFA630-13BB-46C4-BD44-B2C5F9B66074}" type="datetimeFigureOut">
              <a:rPr lang="en-US" smtClean="0"/>
              <a:pPr/>
              <a:t>11/5/2012</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CFA630-13BB-46C4-BD44-B2C5F9B66074}" type="datetimeFigureOut">
              <a:rPr lang="en-US" smtClean="0"/>
              <a:pPr/>
              <a:t>11/5/2012</a:t>
            </a:fld>
            <a:endParaRPr lang="en-US" dirty="0">
              <a:solidFill>
                <a:schemeClr val="tx2"/>
              </a:solidFill>
            </a:endParaRPr>
          </a:p>
        </p:txBody>
      </p:sp>
      <p:sp>
        <p:nvSpPr>
          <p:cNvPr id="3" name="Footer Placeholder 2"/>
          <p:cNvSpPr>
            <a:spLocks noGrp="1"/>
          </p:cNvSpPr>
          <p:nvPr>
            <p:ph type="ftr" sz="quarter" idx="11"/>
          </p:nvPr>
        </p:nvSpPr>
        <p:spPr/>
        <p:txBody>
          <a:bodyPr/>
          <a:lstStyle/>
          <a:p>
            <a:endParaRPr kumimoji="0" lang="en-US" dirty="0">
              <a:solidFill>
                <a:schemeClr val="tx2"/>
              </a:solidFill>
            </a:endParaRPr>
          </a:p>
        </p:txBody>
      </p:sp>
      <p:sp>
        <p:nvSpPr>
          <p:cNvPr id="4" name="Slide Number Placeholder 3"/>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8CFA630-13BB-46C4-BD44-B2C5F9B66074}" type="datetimeFigureOut">
              <a:rPr lang="en-US" smtClean="0"/>
              <a:pPr/>
              <a:t>11/5/2012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BC5217A8-0E06-4059-AC45-433E2E67A85D}"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8CFA630-13BB-46C4-BD44-B2C5F9B66074}" type="datetimeFigureOut">
              <a:rPr lang="en-US" smtClean="0"/>
              <a:pPr/>
              <a:t>11/5/2012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a:xfrm>
            <a:off x="8077200" y="6356350"/>
            <a:ext cx="609600" cy="365125"/>
          </a:xfrm>
        </p:spPr>
        <p:txBody>
          <a:bodyPr/>
          <a:lstStyle/>
          <a:p>
            <a:fld id="{BC5217A8-0E06-4059-AC45-433E2E67A85D}" type="slidenum">
              <a:rPr kumimoji="0" lang="en-US" smtClean="0"/>
              <a:pPr/>
              <a:t>‹#›</a:t>
            </a:fld>
            <a:endParaRPr kumimoji="0"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C9B81F-C347-4BEF-BFDF-29C42F48304A}" type="datetimeFigureOut">
              <a:rPr lang="en-US" smtClean="0"/>
              <a:pPr/>
              <a:t>11/5/2012</a:t>
            </a:fld>
            <a:endParaRPr lang="en-US" dirty="0">
              <a:solidFill>
                <a:schemeClr val="tx2">
                  <a:shade val="90000"/>
                </a:scheme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endParaRPr kumimoji="0" lang="en-US" dirty="0">
              <a:solidFill>
                <a:schemeClr val="tx2">
                  <a:shade val="90000"/>
                </a:scheme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AED99-7FB4-404E-8A97-64753DCE42EC}" type="slidenum">
              <a:rPr kumimoji="0" lang="en-US" smtClean="0"/>
              <a:pPr/>
              <a:t>‹#›</a:t>
            </a:fld>
            <a:endParaRPr kumimoji="0" lang="en-US" dirty="0">
              <a:solidFill>
                <a:schemeClr val="tx2">
                  <a:shade val="90000"/>
                </a:scheme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5"/>
          <p:cNvSpPr>
            <a:spLocks noGrp="1" noChangeArrowheads="1"/>
          </p:cNvSpPr>
          <p:nvPr>
            <p:ph type="ctrTitle"/>
          </p:nvPr>
        </p:nvSpPr>
        <p:spPr/>
        <p:txBody>
          <a:bodyPr>
            <a:normAutofit/>
          </a:bodyPr>
          <a:lstStyle/>
          <a:p>
            <a:r>
              <a:rPr lang="es-CO" sz="3000" dirty="0" smtClean="0"/>
              <a:t>Determinar el impacto económico y financiero bajo NIIF en los estados financieros de la Compañía Servicios Públicos E.S.P.</a:t>
            </a:r>
            <a:endParaRPr lang="en-US" sz="3000" dirty="0"/>
          </a:p>
        </p:txBody>
      </p:sp>
      <p:sp>
        <p:nvSpPr>
          <p:cNvPr id="15366" name="Rectangle 6"/>
          <p:cNvSpPr>
            <a:spLocks noGrp="1" noChangeArrowheads="1"/>
          </p:cNvSpPr>
          <p:nvPr>
            <p:ph type="subTitle" idx="1"/>
          </p:nvPr>
        </p:nvSpPr>
        <p:spPr>
          <a:xfrm>
            <a:off x="3062288" y="4005064"/>
            <a:ext cx="5541962" cy="1368624"/>
          </a:xfrm>
        </p:spPr>
        <p:txBody>
          <a:bodyPr>
            <a:normAutofit fontScale="92500" lnSpcReduction="10000"/>
          </a:bodyPr>
          <a:lstStyle/>
          <a:p>
            <a:endParaRPr lang="en-GB" sz="1600" dirty="0" smtClean="0"/>
          </a:p>
          <a:p>
            <a:r>
              <a:rPr lang="en-GB" sz="1600" dirty="0" err="1" smtClean="0"/>
              <a:t>Maestría</a:t>
            </a:r>
            <a:r>
              <a:rPr lang="en-GB" sz="1600" dirty="0" smtClean="0"/>
              <a:t> en </a:t>
            </a:r>
            <a:r>
              <a:rPr lang="en-GB" sz="1600" dirty="0" err="1" smtClean="0"/>
              <a:t>Administración</a:t>
            </a:r>
            <a:r>
              <a:rPr lang="en-GB" sz="1600" dirty="0" smtClean="0"/>
              <a:t> </a:t>
            </a:r>
            <a:r>
              <a:rPr lang="en-GB" sz="1600" dirty="0" err="1" smtClean="0"/>
              <a:t>Financiera</a:t>
            </a:r>
            <a:r>
              <a:rPr lang="en-GB" sz="1600" dirty="0" smtClean="0"/>
              <a:t> </a:t>
            </a:r>
          </a:p>
          <a:p>
            <a:r>
              <a:rPr lang="en-GB" sz="1600" dirty="0" smtClean="0"/>
              <a:t>Universidad EAFIT</a:t>
            </a:r>
          </a:p>
          <a:p>
            <a:r>
              <a:rPr lang="en-GB" sz="1600" dirty="0" smtClean="0"/>
              <a:t>Kenny Vanessa Moreno</a:t>
            </a:r>
          </a:p>
          <a:p>
            <a:r>
              <a:rPr lang="en-GB" sz="1600" dirty="0" smtClean="0"/>
              <a:t>2012</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48680"/>
            <a:ext cx="8229600" cy="722344"/>
          </a:xfrm>
        </p:spPr>
        <p:txBody>
          <a:bodyPr>
            <a:normAutofit fontScale="90000"/>
          </a:bodyPr>
          <a:lstStyle/>
          <a:p>
            <a:r>
              <a:rPr lang="es-CO" dirty="0" smtClean="0"/>
              <a:t>Conclusiones y recomendaciones</a:t>
            </a:r>
            <a:endParaRPr lang="es-CO" dirty="0"/>
          </a:p>
        </p:txBody>
      </p:sp>
      <p:sp>
        <p:nvSpPr>
          <p:cNvPr id="3" name="Content Placeholder 2"/>
          <p:cNvSpPr>
            <a:spLocks noGrp="1"/>
          </p:cNvSpPr>
          <p:nvPr>
            <p:ph idx="1"/>
          </p:nvPr>
        </p:nvSpPr>
        <p:spPr>
          <a:xfrm>
            <a:off x="457200" y="1268760"/>
            <a:ext cx="8229600" cy="5055840"/>
          </a:xfrm>
        </p:spPr>
        <p:txBody>
          <a:bodyPr>
            <a:normAutofit fontScale="92500" lnSpcReduction="10000"/>
          </a:bodyPr>
          <a:lstStyle/>
          <a:p>
            <a:r>
              <a:rPr lang="es-CO" dirty="0" smtClean="0"/>
              <a:t>A nivel general del trabajo se observa que aún falta mucho camino por recorrer en Colombia, puesto que falta conocimiento por parte de profesionales, del regulador, y del público en general</a:t>
            </a:r>
          </a:p>
          <a:p>
            <a:r>
              <a:rPr lang="es-CO" dirty="0" smtClean="0"/>
              <a:t>A nivel de empresa se recomienda realizar un trabajo en equipo, en donde se integren las distintas áreas de la organización</a:t>
            </a:r>
          </a:p>
          <a:p>
            <a:r>
              <a:rPr lang="es-CO" dirty="0" smtClean="0"/>
              <a:t>A nivel de ejercicio contable se observa </a:t>
            </a:r>
          </a:p>
          <a:p>
            <a:pPr lvl="1"/>
            <a:r>
              <a:rPr lang="es-CO" dirty="0" smtClean="0"/>
              <a:t>un aumento del activo representado por el impuesto diferido, sin embargo se observa una disminución en activos intangibles.</a:t>
            </a:r>
          </a:p>
          <a:p>
            <a:pPr lvl="1"/>
            <a:r>
              <a:rPr lang="es-CO" dirty="0" smtClean="0"/>
              <a:t>Un aumento del pasivo por el aumento de la valoración en las obligaciones laborales y la constitución del impuesto diferido pasivo</a:t>
            </a:r>
          </a:p>
          <a:p>
            <a:pPr lvl="1">
              <a:buNone/>
            </a:pPr>
            <a:endParaRPr lang="es-CO"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794352"/>
          </a:xfrm>
        </p:spPr>
        <p:txBody>
          <a:bodyPr>
            <a:normAutofit fontScale="90000"/>
          </a:bodyPr>
          <a:lstStyle/>
          <a:p>
            <a:r>
              <a:rPr lang="es-CO" dirty="0" smtClean="0"/>
              <a:t>Preguntas</a:t>
            </a:r>
            <a:endParaRPr lang="es-CO" dirty="0"/>
          </a:p>
        </p:txBody>
      </p:sp>
      <p:sp>
        <p:nvSpPr>
          <p:cNvPr id="3" name="Content Placeholder 2"/>
          <p:cNvSpPr>
            <a:spLocks noGrp="1"/>
          </p:cNvSpPr>
          <p:nvPr>
            <p:ph idx="1"/>
          </p:nvPr>
        </p:nvSpPr>
        <p:spPr/>
        <p:txBody>
          <a:bodyPr/>
          <a:lstStyle/>
          <a:p>
            <a:pPr algn="ctr">
              <a:buNone/>
            </a:pPr>
            <a:r>
              <a:rPr lang="es-CO" sz="17000" dirty="0" smtClean="0">
                <a:solidFill>
                  <a:schemeClr val="accent1"/>
                </a:solidFill>
              </a:rPr>
              <a:t>?</a:t>
            </a:r>
            <a:endParaRPr lang="es-CO" sz="17000" dirty="0">
              <a:solidFill>
                <a:schemeClr val="accen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6" name="Rectangle 6"/>
          <p:cNvSpPr>
            <a:spLocks noGrp="1" noChangeArrowheads="1"/>
          </p:cNvSpPr>
          <p:nvPr>
            <p:ph type="title"/>
          </p:nvPr>
        </p:nvSpPr>
        <p:spPr>
          <a:xfrm>
            <a:off x="467544" y="836712"/>
            <a:ext cx="8229600" cy="866360"/>
          </a:xfrm>
        </p:spPr>
        <p:txBody>
          <a:bodyPr/>
          <a:lstStyle/>
          <a:p>
            <a:r>
              <a:rPr lang="en-GB" dirty="0" smtClean="0"/>
              <a:t>Agenda</a:t>
            </a:r>
            <a:endParaRPr lang="en-US" sz="2600" b="0" dirty="0"/>
          </a:p>
        </p:txBody>
      </p:sp>
      <p:sp>
        <p:nvSpPr>
          <p:cNvPr id="51207" name="Rectangle 7"/>
          <p:cNvSpPr>
            <a:spLocks noGrp="1" noChangeArrowheads="1"/>
          </p:cNvSpPr>
          <p:nvPr>
            <p:ph idx="1"/>
          </p:nvPr>
        </p:nvSpPr>
        <p:spPr>
          <a:xfrm>
            <a:off x="457200" y="1772816"/>
            <a:ext cx="8229600" cy="4551784"/>
          </a:xfrm>
        </p:spPr>
        <p:txBody>
          <a:bodyPr/>
          <a:lstStyle/>
          <a:p>
            <a:r>
              <a:rPr lang="en-US" dirty="0" err="1" smtClean="0"/>
              <a:t>Objetivo</a:t>
            </a:r>
            <a:r>
              <a:rPr lang="en-US" dirty="0" smtClean="0"/>
              <a:t> del </a:t>
            </a:r>
            <a:r>
              <a:rPr lang="en-US" dirty="0" err="1" smtClean="0"/>
              <a:t>trabajo</a:t>
            </a:r>
            <a:endParaRPr lang="en-US" dirty="0" smtClean="0"/>
          </a:p>
          <a:p>
            <a:r>
              <a:rPr lang="en-US" dirty="0" smtClean="0"/>
              <a:t>Para </a:t>
            </a:r>
            <a:r>
              <a:rPr lang="en-US" dirty="0" err="1" smtClean="0"/>
              <a:t>que</a:t>
            </a:r>
            <a:r>
              <a:rPr lang="en-US" dirty="0" smtClean="0"/>
              <a:t> </a:t>
            </a:r>
            <a:r>
              <a:rPr lang="en-US" dirty="0" err="1" smtClean="0"/>
              <a:t>sirve</a:t>
            </a:r>
            <a:endParaRPr lang="en-US" dirty="0" smtClean="0"/>
          </a:p>
          <a:p>
            <a:pPr marL="548640" lvl="2" indent="-274320">
              <a:buClr>
                <a:schemeClr val="accent3"/>
              </a:buClr>
              <a:buSzPct val="95000"/>
            </a:pPr>
            <a:r>
              <a:rPr lang="en-US" dirty="0" err="1" smtClean="0"/>
              <a:t>Regulación</a:t>
            </a:r>
            <a:r>
              <a:rPr lang="en-US" dirty="0" smtClean="0"/>
              <a:t> en Colombia</a:t>
            </a:r>
          </a:p>
          <a:p>
            <a:r>
              <a:rPr lang="en-US" dirty="0" smtClean="0"/>
              <a:t>Como se </a:t>
            </a:r>
            <a:r>
              <a:rPr lang="en-US" dirty="0" err="1" smtClean="0"/>
              <a:t>estructura</a:t>
            </a:r>
            <a:r>
              <a:rPr lang="en-US" dirty="0" smtClean="0"/>
              <a:t> el </a:t>
            </a:r>
            <a:r>
              <a:rPr lang="en-US" dirty="0" err="1" smtClean="0"/>
              <a:t>trabajo</a:t>
            </a:r>
            <a:endParaRPr lang="en-US" dirty="0" smtClean="0"/>
          </a:p>
          <a:p>
            <a:r>
              <a:rPr lang="en-US" dirty="0" err="1" smtClean="0"/>
              <a:t>Empresa</a:t>
            </a:r>
            <a:r>
              <a:rPr lang="en-US" dirty="0" smtClean="0"/>
              <a:t> </a:t>
            </a:r>
            <a:r>
              <a:rPr lang="en-US" dirty="0" err="1" smtClean="0"/>
              <a:t>seleccionada</a:t>
            </a:r>
            <a:endParaRPr lang="en-US" dirty="0" smtClean="0"/>
          </a:p>
          <a:p>
            <a:r>
              <a:rPr lang="en-US" dirty="0" err="1" smtClean="0"/>
              <a:t>Ejercicio</a:t>
            </a:r>
            <a:r>
              <a:rPr lang="en-US" dirty="0" smtClean="0"/>
              <a:t> de </a:t>
            </a:r>
            <a:r>
              <a:rPr lang="en-US" dirty="0" err="1" smtClean="0"/>
              <a:t>conversión</a:t>
            </a:r>
            <a:r>
              <a:rPr lang="en-US" dirty="0" smtClean="0"/>
              <a:t> (</a:t>
            </a:r>
            <a:r>
              <a:rPr lang="en-US" dirty="0" err="1" smtClean="0"/>
              <a:t>Resumen</a:t>
            </a:r>
            <a:r>
              <a:rPr lang="en-US" dirty="0" smtClean="0"/>
              <a:t>)</a:t>
            </a:r>
          </a:p>
          <a:p>
            <a:r>
              <a:rPr lang="en-US" dirty="0" err="1" smtClean="0"/>
              <a:t>Conclusiones</a:t>
            </a:r>
            <a:r>
              <a:rPr lang="en-US" dirty="0" smtClean="0"/>
              <a:t> y </a:t>
            </a:r>
            <a:r>
              <a:rPr lang="en-US" dirty="0" err="1" smtClean="0"/>
              <a:t>recomendaciones</a:t>
            </a:r>
            <a:endParaRPr lang="en-US" dirty="0" smtClean="0"/>
          </a:p>
          <a:p>
            <a:r>
              <a:rPr lang="en-US" dirty="0" err="1" smtClean="0"/>
              <a:t>Preguntas</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Objetivos del trabajo</a:t>
            </a:r>
            <a:endParaRPr lang="es-CO" dirty="0"/>
          </a:p>
        </p:txBody>
      </p:sp>
      <p:sp>
        <p:nvSpPr>
          <p:cNvPr id="3" name="Content Placeholder 2"/>
          <p:cNvSpPr>
            <a:spLocks noGrp="1"/>
          </p:cNvSpPr>
          <p:nvPr>
            <p:ph idx="1"/>
          </p:nvPr>
        </p:nvSpPr>
        <p:spPr/>
        <p:txBody>
          <a:bodyPr/>
          <a:lstStyle/>
          <a:p>
            <a:pPr marL="0" indent="0">
              <a:buNone/>
            </a:pPr>
            <a:r>
              <a:rPr lang="es-CO" dirty="0" smtClean="0"/>
              <a:t>El trabajo pretende realizar la conversión de los estados financieros de la norma local colombiana a Normas internacionales de información financiera, haciendo énfasis en la aplicación de NIIF 1 de adopción por primera vez.</a:t>
            </a:r>
            <a:endParaRPr lang="es-CO" dirty="0"/>
          </a:p>
        </p:txBody>
      </p:sp>
      <p:pic>
        <p:nvPicPr>
          <p:cNvPr id="1026" name="Picture 2"/>
          <p:cNvPicPr>
            <a:picLocks noChangeAspect="1" noChangeArrowheads="1"/>
          </p:cNvPicPr>
          <p:nvPr/>
        </p:nvPicPr>
        <p:blipFill>
          <a:blip r:embed="rId2" cstate="print"/>
          <a:srcRect l="35137" t="24210" r="32379" b="36100"/>
          <a:stretch>
            <a:fillRect/>
          </a:stretch>
        </p:blipFill>
        <p:spPr bwMode="auto">
          <a:xfrm>
            <a:off x="4283968" y="3717032"/>
            <a:ext cx="3312368" cy="252944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650336"/>
          </a:xfrm>
        </p:spPr>
        <p:txBody>
          <a:bodyPr>
            <a:normAutofit fontScale="90000"/>
          </a:bodyPr>
          <a:lstStyle/>
          <a:p>
            <a:r>
              <a:rPr lang="es-CO" dirty="0" smtClean="0"/>
              <a:t>Para que sirve el trabajo</a:t>
            </a:r>
            <a:endParaRPr lang="es-CO" dirty="0"/>
          </a:p>
        </p:txBody>
      </p:sp>
      <p:sp>
        <p:nvSpPr>
          <p:cNvPr id="3" name="Content Placeholder 2"/>
          <p:cNvSpPr>
            <a:spLocks noGrp="1"/>
          </p:cNvSpPr>
          <p:nvPr>
            <p:ph idx="1"/>
          </p:nvPr>
        </p:nvSpPr>
        <p:spPr>
          <a:xfrm>
            <a:off x="467544" y="1412776"/>
            <a:ext cx="8229600" cy="4623792"/>
          </a:xfrm>
        </p:spPr>
        <p:txBody>
          <a:bodyPr>
            <a:normAutofit fontScale="92500" lnSpcReduction="10000"/>
          </a:bodyPr>
          <a:lstStyle/>
          <a:p>
            <a:r>
              <a:rPr lang="es-CO" dirty="0" smtClean="0"/>
              <a:t>Este trabajo permite a la empresa seleccionada realizar un análisis de cómo se presentarán sus cifras una vez se apliquen las NIIF en su compañía. </a:t>
            </a:r>
          </a:p>
          <a:p>
            <a:endParaRPr lang="es-CO" dirty="0" smtClean="0"/>
          </a:p>
          <a:p>
            <a:r>
              <a:rPr lang="es-CO" dirty="0" smtClean="0"/>
              <a:t>Permitirá la consulta por parte de profesionales, estudiantes, personal de la compañía, y al público en general de temas técnicos tratados en la aplicación de NIIF, y su apropiado registro.</a:t>
            </a:r>
          </a:p>
          <a:p>
            <a:endParaRPr lang="es-CO" dirty="0" smtClean="0"/>
          </a:p>
          <a:p>
            <a:r>
              <a:rPr lang="es-CO" dirty="0" smtClean="0"/>
              <a:t>La aplicación de NIIF permite mayor transparencia en la presentación de la información financiera, y </a:t>
            </a:r>
            <a:r>
              <a:rPr lang="es-CO" dirty="0" err="1" smtClean="0"/>
              <a:t>comparabilidad</a:t>
            </a:r>
            <a:r>
              <a:rPr lang="es-CO" dirty="0" smtClean="0"/>
              <a:t> en compañías de similares </a:t>
            </a:r>
            <a:r>
              <a:rPr lang="es-CO" dirty="0" err="1" smtClean="0"/>
              <a:t>caracterísitcas</a:t>
            </a:r>
            <a:r>
              <a:rPr lang="es-CO" dirty="0" smtClean="0"/>
              <a:t>.</a:t>
            </a:r>
            <a:endParaRPr lang="es-C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76672"/>
            <a:ext cx="8229600" cy="722344"/>
          </a:xfrm>
        </p:spPr>
        <p:txBody>
          <a:bodyPr>
            <a:normAutofit fontScale="90000"/>
          </a:bodyPr>
          <a:lstStyle/>
          <a:p>
            <a:r>
              <a:rPr lang="es-CO" dirty="0" smtClean="0"/>
              <a:t>Aplicación de NIIF en Colombia</a:t>
            </a:r>
            <a:endParaRPr lang="es-CO" dirty="0"/>
          </a:p>
        </p:txBody>
      </p:sp>
      <p:sp>
        <p:nvSpPr>
          <p:cNvPr id="3" name="Content Placeholder 2"/>
          <p:cNvSpPr>
            <a:spLocks noGrp="1"/>
          </p:cNvSpPr>
          <p:nvPr>
            <p:ph idx="1"/>
          </p:nvPr>
        </p:nvSpPr>
        <p:spPr>
          <a:xfrm>
            <a:off x="457200" y="1196752"/>
            <a:ext cx="8229600" cy="5127848"/>
          </a:xfrm>
        </p:spPr>
        <p:txBody>
          <a:bodyPr/>
          <a:lstStyle/>
          <a:p>
            <a:r>
              <a:rPr lang="es-CO" dirty="0" smtClean="0"/>
              <a:t>Impulsó a la realización de este trabajo la obligatoriedad legal que ya existe en Colombia sobre la aplicación de las NIIF. Actualmente se encuentra el siguiente panorama regulatorio:</a:t>
            </a:r>
          </a:p>
          <a:p>
            <a:endParaRPr lang="es-CO" dirty="0" smtClean="0"/>
          </a:p>
          <a:p>
            <a:pPr lvl="1"/>
            <a:r>
              <a:rPr lang="es-CO" dirty="0" smtClean="0"/>
              <a:t>Ley 1314 de 2009 crea el CTCP. En su cumplimiento se determina el direccionamiento técnico de aplicación de  NIIF, el cual define 3 grupos para la aplicación de NIIF en Colombia:</a:t>
            </a:r>
          </a:p>
          <a:p>
            <a:pPr lvl="2"/>
            <a:r>
              <a:rPr lang="es-CO" sz="2400" dirty="0" smtClean="0"/>
              <a:t>Grupo 1: Compañías de interés público</a:t>
            </a:r>
          </a:p>
          <a:p>
            <a:pPr lvl="2"/>
            <a:r>
              <a:rPr lang="es-CO" sz="2400" dirty="0" smtClean="0"/>
              <a:t>Grupo 2: Compañías Grandes y medianas</a:t>
            </a:r>
          </a:p>
          <a:p>
            <a:pPr lvl="2"/>
            <a:r>
              <a:rPr lang="es-CO" sz="2400" dirty="0" smtClean="0"/>
              <a:t>Grupo 3: Compañías Pymes</a:t>
            </a:r>
          </a:p>
          <a:p>
            <a:pPr lvl="1">
              <a:buNone/>
            </a:pPr>
            <a:endParaRPr lang="es-CO"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6456"/>
            <a:ext cx="8229600" cy="578328"/>
          </a:xfrm>
        </p:spPr>
        <p:txBody>
          <a:bodyPr>
            <a:normAutofit fontScale="90000"/>
          </a:bodyPr>
          <a:lstStyle/>
          <a:p>
            <a:r>
              <a:rPr lang="es-CO" sz="3500" b="1" dirty="0" smtClean="0"/>
              <a:t>Convergencia en Colombia </a:t>
            </a:r>
            <a:br>
              <a:rPr lang="es-CO" sz="3500" b="1" dirty="0" smtClean="0"/>
            </a:br>
            <a:r>
              <a:rPr lang="es-CO" sz="3500" b="1" dirty="0" smtClean="0"/>
              <a:t>Comunicado Ministerio de comercio</a:t>
            </a:r>
            <a:endParaRPr lang="es-CO" sz="3500" b="1" dirty="0"/>
          </a:p>
        </p:txBody>
      </p:sp>
      <p:sp>
        <p:nvSpPr>
          <p:cNvPr id="4" name="TextBox 3"/>
          <p:cNvSpPr txBox="1"/>
          <p:nvPr/>
        </p:nvSpPr>
        <p:spPr>
          <a:xfrm>
            <a:off x="827584" y="1484784"/>
            <a:ext cx="5472608" cy="430887"/>
          </a:xfrm>
          <a:prstGeom prst="rect">
            <a:avLst/>
          </a:prstGeom>
          <a:noFill/>
        </p:spPr>
        <p:txBody>
          <a:bodyPr wrap="square" rtlCol="0">
            <a:spAutoFit/>
          </a:bodyPr>
          <a:lstStyle/>
          <a:p>
            <a:r>
              <a:rPr lang="es-CO" sz="2200" dirty="0" smtClean="0"/>
              <a:t>Primer año de cifras comparativas:</a:t>
            </a:r>
            <a:endParaRPr lang="es-CO" sz="2200" dirty="0"/>
          </a:p>
        </p:txBody>
      </p:sp>
      <p:sp>
        <p:nvSpPr>
          <p:cNvPr id="5" name="TextBox 4"/>
          <p:cNvSpPr txBox="1"/>
          <p:nvPr/>
        </p:nvSpPr>
        <p:spPr>
          <a:xfrm>
            <a:off x="899592" y="2276872"/>
            <a:ext cx="4968552" cy="430887"/>
          </a:xfrm>
          <a:prstGeom prst="rect">
            <a:avLst/>
          </a:prstGeom>
          <a:noFill/>
        </p:spPr>
        <p:txBody>
          <a:bodyPr wrap="square" rtlCol="0">
            <a:spAutoFit/>
          </a:bodyPr>
          <a:lstStyle/>
          <a:p>
            <a:r>
              <a:rPr lang="es-CO" sz="2200" b="1" dirty="0" smtClean="0">
                <a:solidFill>
                  <a:schemeClr val="accent1">
                    <a:lumMod val="60000"/>
                    <a:lumOff val="40000"/>
                  </a:schemeClr>
                </a:solidFill>
              </a:rPr>
              <a:t>Fecha de transición a IFRS*</a:t>
            </a:r>
            <a:endParaRPr lang="es-CO" sz="2200" b="1" dirty="0">
              <a:solidFill>
                <a:schemeClr val="accent1">
                  <a:lumMod val="60000"/>
                  <a:lumOff val="40000"/>
                </a:schemeClr>
              </a:solidFill>
            </a:endParaRPr>
          </a:p>
        </p:txBody>
      </p:sp>
      <p:cxnSp>
        <p:nvCxnSpPr>
          <p:cNvPr id="10" name="Straight Connector 9"/>
          <p:cNvCxnSpPr/>
          <p:nvPr/>
        </p:nvCxnSpPr>
        <p:spPr>
          <a:xfrm>
            <a:off x="1115616" y="3933056"/>
            <a:ext cx="70567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1115616" y="3429000"/>
            <a:ext cx="0" cy="50405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4716016" y="3429000"/>
            <a:ext cx="0" cy="50405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8172400" y="3429000"/>
            <a:ext cx="0" cy="50405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83568" y="2996952"/>
            <a:ext cx="2592288" cy="384721"/>
          </a:xfrm>
          <a:prstGeom prst="rect">
            <a:avLst/>
          </a:prstGeom>
          <a:noFill/>
        </p:spPr>
        <p:txBody>
          <a:bodyPr wrap="square" rtlCol="0">
            <a:spAutoFit/>
          </a:bodyPr>
          <a:lstStyle/>
          <a:p>
            <a:r>
              <a:rPr lang="es-CO" sz="1900" b="1" dirty="0" smtClean="0">
                <a:solidFill>
                  <a:schemeClr val="accent1">
                    <a:lumMod val="60000"/>
                    <a:lumOff val="40000"/>
                  </a:schemeClr>
                </a:solidFill>
              </a:rPr>
              <a:t>Balance Inicial IFRS</a:t>
            </a:r>
          </a:p>
        </p:txBody>
      </p:sp>
      <p:sp>
        <p:nvSpPr>
          <p:cNvPr id="16" name="TextBox 15"/>
          <p:cNvSpPr txBox="1"/>
          <p:nvPr/>
        </p:nvSpPr>
        <p:spPr>
          <a:xfrm>
            <a:off x="6876256" y="2996952"/>
            <a:ext cx="2160240" cy="384721"/>
          </a:xfrm>
          <a:prstGeom prst="rect">
            <a:avLst/>
          </a:prstGeom>
          <a:noFill/>
        </p:spPr>
        <p:txBody>
          <a:bodyPr wrap="square" rtlCol="0">
            <a:spAutoFit/>
          </a:bodyPr>
          <a:lstStyle/>
          <a:p>
            <a:r>
              <a:rPr lang="es-CO" sz="1900" b="1" dirty="0" smtClean="0">
                <a:solidFill>
                  <a:schemeClr val="accent1">
                    <a:lumMod val="60000"/>
                    <a:lumOff val="40000"/>
                  </a:schemeClr>
                </a:solidFill>
              </a:rPr>
              <a:t>Fecha de reporte</a:t>
            </a:r>
          </a:p>
        </p:txBody>
      </p:sp>
      <p:sp>
        <p:nvSpPr>
          <p:cNvPr id="17" name="TextBox 16"/>
          <p:cNvSpPr txBox="1"/>
          <p:nvPr/>
        </p:nvSpPr>
        <p:spPr>
          <a:xfrm>
            <a:off x="755576" y="4005064"/>
            <a:ext cx="1512168" cy="461665"/>
          </a:xfrm>
          <a:prstGeom prst="rect">
            <a:avLst/>
          </a:prstGeom>
          <a:noFill/>
        </p:spPr>
        <p:txBody>
          <a:bodyPr wrap="square" rtlCol="0">
            <a:spAutoFit/>
          </a:bodyPr>
          <a:lstStyle/>
          <a:p>
            <a:r>
              <a:rPr lang="es-CO" sz="2400" b="1" dirty="0" smtClean="0"/>
              <a:t>1/1/2014</a:t>
            </a:r>
            <a:endParaRPr lang="es-CO" sz="2400" b="1" dirty="0"/>
          </a:p>
        </p:txBody>
      </p:sp>
      <p:sp>
        <p:nvSpPr>
          <p:cNvPr id="18" name="TextBox 17"/>
          <p:cNvSpPr txBox="1"/>
          <p:nvPr/>
        </p:nvSpPr>
        <p:spPr>
          <a:xfrm>
            <a:off x="3923928" y="4005064"/>
            <a:ext cx="1800200" cy="461665"/>
          </a:xfrm>
          <a:prstGeom prst="rect">
            <a:avLst/>
          </a:prstGeom>
          <a:noFill/>
        </p:spPr>
        <p:txBody>
          <a:bodyPr wrap="square" rtlCol="0">
            <a:spAutoFit/>
          </a:bodyPr>
          <a:lstStyle/>
          <a:p>
            <a:r>
              <a:rPr lang="es-CO" sz="2400" b="1" dirty="0" smtClean="0"/>
              <a:t>31/12/2014</a:t>
            </a:r>
            <a:endParaRPr lang="es-CO" sz="2400" b="1" dirty="0"/>
          </a:p>
        </p:txBody>
      </p:sp>
      <p:sp>
        <p:nvSpPr>
          <p:cNvPr id="19" name="TextBox 18"/>
          <p:cNvSpPr txBox="1"/>
          <p:nvPr/>
        </p:nvSpPr>
        <p:spPr>
          <a:xfrm>
            <a:off x="7092280" y="4005064"/>
            <a:ext cx="1800200" cy="461665"/>
          </a:xfrm>
          <a:prstGeom prst="rect">
            <a:avLst/>
          </a:prstGeom>
          <a:noFill/>
        </p:spPr>
        <p:txBody>
          <a:bodyPr wrap="square" rtlCol="0">
            <a:spAutoFit/>
          </a:bodyPr>
          <a:lstStyle/>
          <a:p>
            <a:r>
              <a:rPr lang="es-CO" sz="2400" b="1" dirty="0" smtClean="0"/>
              <a:t>31/12/2015</a:t>
            </a:r>
            <a:endParaRPr lang="es-CO" sz="2400" b="1" dirty="0"/>
          </a:p>
        </p:txBody>
      </p:sp>
      <p:sp>
        <p:nvSpPr>
          <p:cNvPr id="20" name="TextBox 19"/>
          <p:cNvSpPr txBox="1"/>
          <p:nvPr/>
        </p:nvSpPr>
        <p:spPr>
          <a:xfrm>
            <a:off x="755576" y="4437112"/>
            <a:ext cx="1512168" cy="461665"/>
          </a:xfrm>
          <a:prstGeom prst="rect">
            <a:avLst/>
          </a:prstGeom>
          <a:noFill/>
        </p:spPr>
        <p:txBody>
          <a:bodyPr wrap="square" rtlCol="0">
            <a:spAutoFit/>
          </a:bodyPr>
          <a:lstStyle/>
          <a:p>
            <a:r>
              <a:rPr lang="es-CO" sz="2400" b="1" dirty="0" smtClean="0"/>
              <a:t>1/1/2015</a:t>
            </a:r>
            <a:endParaRPr lang="es-CO" sz="2400" b="1" dirty="0"/>
          </a:p>
        </p:txBody>
      </p:sp>
      <p:sp>
        <p:nvSpPr>
          <p:cNvPr id="21" name="TextBox 20"/>
          <p:cNvSpPr txBox="1"/>
          <p:nvPr/>
        </p:nvSpPr>
        <p:spPr>
          <a:xfrm>
            <a:off x="3923928" y="4437112"/>
            <a:ext cx="1800200" cy="461665"/>
          </a:xfrm>
          <a:prstGeom prst="rect">
            <a:avLst/>
          </a:prstGeom>
          <a:noFill/>
        </p:spPr>
        <p:txBody>
          <a:bodyPr wrap="square" rtlCol="0">
            <a:spAutoFit/>
          </a:bodyPr>
          <a:lstStyle/>
          <a:p>
            <a:r>
              <a:rPr lang="es-CO" sz="2400" b="1" dirty="0" smtClean="0"/>
              <a:t>31/12/2015</a:t>
            </a:r>
            <a:endParaRPr lang="es-CO" sz="2400" b="1" dirty="0"/>
          </a:p>
        </p:txBody>
      </p:sp>
      <p:sp>
        <p:nvSpPr>
          <p:cNvPr id="22" name="TextBox 21"/>
          <p:cNvSpPr txBox="1"/>
          <p:nvPr/>
        </p:nvSpPr>
        <p:spPr>
          <a:xfrm>
            <a:off x="7092280" y="4407495"/>
            <a:ext cx="1800200" cy="461665"/>
          </a:xfrm>
          <a:prstGeom prst="rect">
            <a:avLst/>
          </a:prstGeom>
          <a:noFill/>
        </p:spPr>
        <p:txBody>
          <a:bodyPr wrap="square" rtlCol="0">
            <a:spAutoFit/>
          </a:bodyPr>
          <a:lstStyle/>
          <a:p>
            <a:r>
              <a:rPr lang="es-CO" sz="2400" b="1" dirty="0" smtClean="0"/>
              <a:t>31/12/2016</a:t>
            </a:r>
            <a:endParaRPr lang="es-CO" sz="2400" b="1" dirty="0"/>
          </a:p>
        </p:txBody>
      </p:sp>
      <p:sp>
        <p:nvSpPr>
          <p:cNvPr id="23" name="TextBox 22"/>
          <p:cNvSpPr txBox="1"/>
          <p:nvPr/>
        </p:nvSpPr>
        <p:spPr>
          <a:xfrm>
            <a:off x="1403648" y="5013176"/>
            <a:ext cx="3456384" cy="430887"/>
          </a:xfrm>
          <a:prstGeom prst="rect">
            <a:avLst/>
          </a:prstGeom>
          <a:solidFill>
            <a:schemeClr val="tx1"/>
          </a:solidFill>
        </p:spPr>
        <p:txBody>
          <a:bodyPr wrap="square" rtlCol="0">
            <a:spAutoFit/>
          </a:bodyPr>
          <a:lstStyle/>
          <a:p>
            <a:r>
              <a:rPr lang="es-CO" sz="2200" b="1" dirty="0" smtClean="0">
                <a:solidFill>
                  <a:schemeClr val="bg1"/>
                </a:solidFill>
              </a:rPr>
              <a:t>IFRS E/F Comparativos</a:t>
            </a:r>
            <a:endParaRPr lang="es-CO" sz="2200" b="1" dirty="0">
              <a:solidFill>
                <a:schemeClr val="bg1"/>
              </a:solidFill>
            </a:endParaRPr>
          </a:p>
        </p:txBody>
      </p:sp>
      <p:sp>
        <p:nvSpPr>
          <p:cNvPr id="24" name="TextBox 23"/>
          <p:cNvSpPr txBox="1"/>
          <p:nvPr/>
        </p:nvSpPr>
        <p:spPr>
          <a:xfrm>
            <a:off x="4860032" y="5013176"/>
            <a:ext cx="3456384" cy="430887"/>
          </a:xfrm>
          <a:prstGeom prst="rect">
            <a:avLst/>
          </a:prstGeom>
          <a:solidFill>
            <a:schemeClr val="bg1">
              <a:lumMod val="95000"/>
            </a:schemeClr>
          </a:solidFill>
        </p:spPr>
        <p:txBody>
          <a:bodyPr wrap="square" rtlCol="0">
            <a:spAutoFit/>
          </a:bodyPr>
          <a:lstStyle/>
          <a:p>
            <a:r>
              <a:rPr lang="es-CO" sz="2200" b="1" dirty="0" smtClean="0"/>
              <a:t>1er Estados financieros</a:t>
            </a:r>
            <a:endParaRPr lang="es-CO" sz="2200" b="1" dirty="0"/>
          </a:p>
        </p:txBody>
      </p:sp>
      <p:sp>
        <p:nvSpPr>
          <p:cNvPr id="25" name="TextBox 24"/>
          <p:cNvSpPr txBox="1"/>
          <p:nvPr/>
        </p:nvSpPr>
        <p:spPr>
          <a:xfrm>
            <a:off x="971600" y="5733256"/>
            <a:ext cx="4824536" cy="338554"/>
          </a:xfrm>
          <a:prstGeom prst="rect">
            <a:avLst/>
          </a:prstGeom>
          <a:noFill/>
        </p:spPr>
        <p:txBody>
          <a:bodyPr wrap="square" rtlCol="0">
            <a:spAutoFit/>
          </a:bodyPr>
          <a:lstStyle/>
          <a:p>
            <a:r>
              <a:rPr lang="es-CO" sz="1600" b="1" i="1" dirty="0" smtClean="0">
                <a:latin typeface="Times New Roman" pitchFamily="18" charset="0"/>
                <a:cs typeface="Times New Roman" pitchFamily="18" charset="0"/>
              </a:rPr>
              <a:t>* Para un ejercicio terminado el 31 de diciembre</a:t>
            </a:r>
            <a:endParaRPr lang="es-CO" sz="1600"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764704"/>
            <a:ext cx="8229600" cy="722344"/>
          </a:xfrm>
        </p:spPr>
        <p:txBody>
          <a:bodyPr>
            <a:normAutofit fontScale="90000"/>
          </a:bodyPr>
          <a:lstStyle/>
          <a:p>
            <a:r>
              <a:rPr lang="es-CO" dirty="0" smtClean="0"/>
              <a:t>Como se estructura el trabajo</a:t>
            </a:r>
            <a:endParaRPr lang="es-CO" dirty="0"/>
          </a:p>
        </p:txBody>
      </p:sp>
      <p:sp>
        <p:nvSpPr>
          <p:cNvPr id="3" name="Content Placeholder 2"/>
          <p:cNvSpPr>
            <a:spLocks noGrp="1"/>
          </p:cNvSpPr>
          <p:nvPr>
            <p:ph idx="1"/>
          </p:nvPr>
        </p:nvSpPr>
        <p:spPr>
          <a:xfrm>
            <a:off x="457200" y="1700808"/>
            <a:ext cx="8229600" cy="4623792"/>
          </a:xfrm>
        </p:spPr>
        <p:txBody>
          <a:bodyPr/>
          <a:lstStyle/>
          <a:p>
            <a:r>
              <a:rPr lang="es-CO" dirty="0" smtClean="0"/>
              <a:t>En el trabajo se observan los siguientes temas principales</a:t>
            </a:r>
          </a:p>
          <a:p>
            <a:pPr lvl="1"/>
            <a:r>
              <a:rPr lang="es-CO" dirty="0" smtClean="0"/>
              <a:t>Marco histórico: Determina los antecedentes de las NIIF en el mundo, y la adopción de NIIF en Colombia</a:t>
            </a:r>
          </a:p>
          <a:p>
            <a:pPr lvl="1"/>
            <a:r>
              <a:rPr lang="es-CO" dirty="0" smtClean="0"/>
              <a:t>Marco legal: Define las normas principales en las que se estructura el trabajo, a saber decreto 2649 (</a:t>
            </a:r>
            <a:r>
              <a:rPr lang="es-CO" dirty="0" err="1" smtClean="0"/>
              <a:t>Contailidad</a:t>
            </a:r>
            <a:r>
              <a:rPr lang="es-CO" dirty="0" smtClean="0"/>
              <a:t> local) y NIIF 1 adopción por primera vez (NIIF)</a:t>
            </a:r>
          </a:p>
          <a:p>
            <a:pPr lvl="1"/>
            <a:r>
              <a:rPr lang="es-CO" dirty="0" smtClean="0"/>
              <a:t>Conocimiento general de la empresa seleccionada</a:t>
            </a:r>
          </a:p>
          <a:p>
            <a:pPr lvl="1"/>
            <a:r>
              <a:rPr lang="es-CO" dirty="0" smtClean="0"/>
              <a:t>Aplicación de las normas internacionales, ejercicio de conversión </a:t>
            </a:r>
          </a:p>
          <a:p>
            <a:pPr lvl="1"/>
            <a:r>
              <a:rPr lang="es-CO" dirty="0" smtClean="0"/>
              <a:t>Conclusiones y recomendaciones</a:t>
            </a:r>
            <a:endParaRPr lang="es-CO"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506320"/>
          </a:xfrm>
        </p:spPr>
        <p:txBody>
          <a:bodyPr>
            <a:normAutofit fontScale="90000"/>
          </a:bodyPr>
          <a:lstStyle/>
          <a:p>
            <a:r>
              <a:rPr lang="es-CO" dirty="0" smtClean="0"/>
              <a:t>Conociendo la empresa</a:t>
            </a:r>
            <a:endParaRPr lang="es-CO" dirty="0"/>
          </a:p>
        </p:txBody>
      </p:sp>
      <p:sp>
        <p:nvSpPr>
          <p:cNvPr id="3" name="Content Placeholder 2"/>
          <p:cNvSpPr>
            <a:spLocks noGrp="1"/>
          </p:cNvSpPr>
          <p:nvPr>
            <p:ph idx="1"/>
          </p:nvPr>
        </p:nvSpPr>
        <p:spPr>
          <a:xfrm>
            <a:off x="457200" y="1196752"/>
            <a:ext cx="8229600" cy="5127848"/>
          </a:xfrm>
        </p:spPr>
        <p:txBody>
          <a:bodyPr/>
          <a:lstStyle/>
          <a:p>
            <a:r>
              <a:rPr lang="es-CO" dirty="0" smtClean="0"/>
              <a:t>La empresa seleccionada es una compañía de servicios públicos denominada para efectos del trabajo como Compañía de Servicios públicos ESP</a:t>
            </a:r>
          </a:p>
          <a:p>
            <a:r>
              <a:rPr lang="es-CO" dirty="0" smtClean="0"/>
              <a:t>Se dedica a la prestación de servicios públicos de acueducto y saneamiento básico</a:t>
            </a:r>
          </a:p>
          <a:p>
            <a:r>
              <a:rPr lang="es-CO" dirty="0" smtClean="0"/>
              <a:t>Cuenta con 419 empleados de los cuales 10 son de contabilidad</a:t>
            </a:r>
          </a:p>
          <a:p>
            <a:r>
              <a:rPr lang="es-CO" dirty="0" smtClean="0"/>
              <a:t>Cuenta con aproximadamente 203.000 suscriptores</a:t>
            </a:r>
            <a:endParaRPr lang="es-CO" dirty="0"/>
          </a:p>
        </p:txBody>
      </p:sp>
      <p:pic>
        <p:nvPicPr>
          <p:cNvPr id="1026" name="Picture 2"/>
          <p:cNvPicPr>
            <a:picLocks noChangeAspect="1" noChangeArrowheads="1"/>
          </p:cNvPicPr>
          <p:nvPr/>
        </p:nvPicPr>
        <p:blipFill>
          <a:blip r:embed="rId2" cstate="print"/>
          <a:srcRect l="7379" t="49725" r="68406" b="18145"/>
          <a:stretch>
            <a:fillRect/>
          </a:stretch>
        </p:blipFill>
        <p:spPr bwMode="auto">
          <a:xfrm>
            <a:off x="3059832" y="4653136"/>
            <a:ext cx="2448272" cy="187220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764704"/>
            <a:ext cx="8229600" cy="794352"/>
          </a:xfrm>
        </p:spPr>
        <p:txBody>
          <a:bodyPr>
            <a:normAutofit fontScale="90000"/>
          </a:bodyPr>
          <a:lstStyle/>
          <a:p>
            <a:r>
              <a:rPr lang="es-CO" dirty="0" smtClean="0"/>
              <a:t>Ejercicio de conversión</a:t>
            </a:r>
            <a:endParaRPr lang="es-CO" dirty="0"/>
          </a:p>
        </p:txBody>
      </p:sp>
      <p:graphicFrame>
        <p:nvGraphicFramePr>
          <p:cNvPr id="4" name="Content Placeholder 3"/>
          <p:cNvGraphicFramePr>
            <a:graphicFrameLocks noChangeAspect="1"/>
          </p:cNvGraphicFramePr>
          <p:nvPr>
            <p:ph idx="1"/>
          </p:nvPr>
        </p:nvGraphicFramePr>
        <p:xfrm>
          <a:off x="3995936" y="2564904"/>
          <a:ext cx="914400" cy="714375"/>
        </p:xfrm>
        <a:graphic>
          <a:graphicData uri="http://schemas.openxmlformats.org/presentationml/2006/ole">
            <p:oleObj spid="_x0000_s2050" name="Worksheet" showAsIcon="1" r:id="rId3" imgW="914400" imgH="714240" progId="Excel.Sheet.12">
              <p:embed/>
            </p:oleObj>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808080"/>
      </a:accent1>
      <a:accent2>
        <a:srgbClr val="FFD200"/>
      </a:accent2>
      <a:accent3>
        <a:srgbClr val="FFFFFF"/>
      </a:accent3>
      <a:accent4>
        <a:srgbClr val="000000"/>
      </a:accent4>
      <a:accent5>
        <a:srgbClr val="C0C0C0"/>
      </a:accent5>
      <a:accent6>
        <a:srgbClr val="E7BE00"/>
      </a:accent6>
      <a:hlink>
        <a:srgbClr val="808080"/>
      </a:hlink>
      <a:folHlink>
        <a:srgbClr val="C0C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28</TotalTime>
  <Words>788</Words>
  <Application>Microsoft Office PowerPoint</Application>
  <PresentationFormat>On-screen Show (4:3)</PresentationFormat>
  <Paragraphs>87</Paragraphs>
  <Slides>11</Slides>
  <Notes>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Constantia</vt:lpstr>
      <vt:lpstr>Wingdings 2</vt:lpstr>
      <vt:lpstr>Times New Roman</vt:lpstr>
      <vt:lpstr>Flow</vt:lpstr>
      <vt:lpstr>Microsoft Office Excel Worksheet</vt:lpstr>
      <vt:lpstr>Determinar el impacto económico y financiero bajo NIIF en los estados financieros de la Compañía Servicios Públicos E.S.P.</vt:lpstr>
      <vt:lpstr>Agenda</vt:lpstr>
      <vt:lpstr>Objetivos del trabajo</vt:lpstr>
      <vt:lpstr>Para que sirve el trabajo</vt:lpstr>
      <vt:lpstr>Aplicación de NIIF en Colombia</vt:lpstr>
      <vt:lpstr>Convergencia en Colombia  Comunicado Ministerio de comercio</vt:lpstr>
      <vt:lpstr>Como se estructura el trabajo</vt:lpstr>
      <vt:lpstr>Conociendo la empresa</vt:lpstr>
      <vt:lpstr>Ejercicio de conversión</vt:lpstr>
      <vt:lpstr>Conclusiones y recomendaciones</vt:lpstr>
      <vt:lpstr>Preguntas</vt:lpstr>
    </vt:vector>
  </TitlesOfParts>
  <Company>Ernst &amp; Young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Determinar el impacto económico y financiero bajo NIIF en los estados financieros de la Compañía Servicios Públicos E.S.P.</dc:title>
  <dc:creator>Kenny Moreno</dc:creator>
  <cp:lastModifiedBy>Kenny Moreno</cp:lastModifiedBy>
  <cp:revision>7</cp:revision>
  <dcterms:created xsi:type="dcterms:W3CDTF">2012-11-06T03:59:21Z</dcterms:created>
  <dcterms:modified xsi:type="dcterms:W3CDTF">2012-11-06T04:46:48Z</dcterms:modified>
</cp:coreProperties>
</file>