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52"/>
  </p:notesMasterIdLst>
  <p:handoutMasterIdLst>
    <p:handoutMasterId r:id="rId53"/>
  </p:handoutMasterIdLst>
  <p:sldIdLst>
    <p:sldId id="362" r:id="rId2"/>
    <p:sldId id="364" r:id="rId3"/>
    <p:sldId id="307" r:id="rId4"/>
    <p:sldId id="310" r:id="rId5"/>
    <p:sldId id="348" r:id="rId6"/>
    <p:sldId id="311" r:id="rId7"/>
    <p:sldId id="316" r:id="rId8"/>
    <p:sldId id="317" r:id="rId9"/>
    <p:sldId id="368" r:id="rId10"/>
    <p:sldId id="258" r:id="rId11"/>
    <p:sldId id="349" r:id="rId12"/>
    <p:sldId id="312" r:id="rId13"/>
    <p:sldId id="350" r:id="rId14"/>
    <p:sldId id="351" r:id="rId15"/>
    <p:sldId id="318" r:id="rId16"/>
    <p:sldId id="367" r:id="rId17"/>
    <p:sldId id="319" r:id="rId18"/>
    <p:sldId id="336" r:id="rId19"/>
    <p:sldId id="352" r:id="rId20"/>
    <p:sldId id="314" r:id="rId21"/>
    <p:sldId id="339" r:id="rId22"/>
    <p:sldId id="353" r:id="rId23"/>
    <p:sldId id="354" r:id="rId24"/>
    <p:sldId id="329" r:id="rId25"/>
    <p:sldId id="355" r:id="rId26"/>
    <p:sldId id="313" r:id="rId27"/>
    <p:sldId id="320" r:id="rId28"/>
    <p:sldId id="337" r:id="rId29"/>
    <p:sldId id="356" r:id="rId30"/>
    <p:sldId id="370" r:id="rId31"/>
    <p:sldId id="338" r:id="rId32"/>
    <p:sldId id="360" r:id="rId33"/>
    <p:sldId id="371" r:id="rId34"/>
    <p:sldId id="325" r:id="rId35"/>
    <p:sldId id="324" r:id="rId36"/>
    <p:sldId id="326" r:id="rId37"/>
    <p:sldId id="366" r:id="rId38"/>
    <p:sldId id="357" r:id="rId39"/>
    <p:sldId id="358" r:id="rId40"/>
    <p:sldId id="340" r:id="rId41"/>
    <p:sldId id="341" r:id="rId42"/>
    <p:sldId id="342" r:id="rId43"/>
    <p:sldId id="331" r:id="rId44"/>
    <p:sldId id="343" r:id="rId45"/>
    <p:sldId id="332" r:id="rId46"/>
    <p:sldId id="361" r:id="rId47"/>
    <p:sldId id="345" r:id="rId48"/>
    <p:sldId id="346" r:id="rId49"/>
    <p:sldId id="347" r:id="rId50"/>
    <p:sldId id="333" r:id="rId51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2925">
          <p15:clr>
            <a:srgbClr val="A4A3A4"/>
          </p15:clr>
        </p15:guide>
        <p15:guide id="4" pos="6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4F4F0"/>
    <a:srgbClr val="EFCC01"/>
    <a:srgbClr val="5FC305"/>
    <a:srgbClr val="F2F2F2"/>
    <a:srgbClr val="EA8F16"/>
    <a:srgbClr val="F8F8F6"/>
    <a:srgbClr val="FFFF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Estilo claro 3 - Énfasis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24" autoAdjust="0"/>
    <p:restoredTop sz="94620" autoAdjust="0"/>
  </p:normalViewPr>
  <p:slideViewPr>
    <p:cSldViewPr>
      <p:cViewPr varScale="1">
        <p:scale>
          <a:sx n="85" d="100"/>
          <a:sy n="85" d="100"/>
        </p:scale>
        <p:origin x="-1808" y="-104"/>
      </p:cViewPr>
      <p:guideLst>
        <p:guide orient="horz" pos="2160"/>
        <p:guide pos="2880"/>
        <p:guide pos="6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notesMaster" Target="notesMasters/notesMaster1.xml"/><Relationship Id="rId53" Type="http://schemas.openxmlformats.org/officeDocument/2006/relationships/handoutMaster" Target="handoutMasters/handoutMaster1.xml"/><Relationship Id="rId54" Type="http://schemas.openxmlformats.org/officeDocument/2006/relationships/printerSettings" Target="printerSettings/printerSettings1.bin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27B76-2C4A-4843-8846-039569F79BDA}" type="datetime1">
              <a:rPr lang="es-CO" smtClean="0"/>
              <a:t>28/08/14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D8C17A-32F5-9941-AE39-1AAB13A95D6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0235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28F68-AA2D-B443-BD1E-6739CCD19F66}" type="datetime1">
              <a:rPr lang="es-CO" smtClean="0"/>
              <a:t>28/08/14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400974-3B72-41AC-B3CC-C007C49E7FB1}" type="slidenum">
              <a:rPr lang="es-CO" smtClean="0"/>
              <a:pPr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232578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43984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16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963288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17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12794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18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468568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20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095898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21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3171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22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3171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23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3171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24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091415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26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77863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27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2495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69200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28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343135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29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343135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30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617852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31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91514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32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442047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34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720040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35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442047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40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1992901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41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308942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42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6544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9669317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43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2887419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44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4848342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45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5134714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46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5134714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47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8648683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48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2471986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49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8668969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50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494043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704510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10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5157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12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595418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13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59541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14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820735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00974-3B72-41AC-B3CC-C007C49E7FB1}" type="slidenum">
              <a:rPr lang="es-CO" smtClean="0"/>
              <a:pPr/>
              <a:t>15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82073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>
    <p:pull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8 Conector recto"/>
          <p:cNvCxnSpPr/>
          <p:nvPr userDrawn="1"/>
        </p:nvCxnSpPr>
        <p:spPr>
          <a:xfrm>
            <a:off x="0" y="404664"/>
            <a:ext cx="9144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pull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4258111"/>
      </p:ext>
    </p:extLst>
  </p:cSld>
  <p:clrMapOvr>
    <a:masterClrMapping/>
  </p:clrMapOvr>
  <p:transition xmlns:p14="http://schemas.microsoft.com/office/powerpoint/2010/main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04C78-7D5B-2A45-BE2C-6DCCC97EC7EB}" type="slidenum">
              <a:rPr lang="es-ES" smtClean="0"/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</p:sldLayoutIdLst>
  <p:transition xmlns:p14="http://schemas.microsoft.com/office/powerpoint/2010/main">
    <p:pull dir="r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6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1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2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9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0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95536" y="3218861"/>
            <a:ext cx="8496944" cy="1446550"/>
          </a:xfrm>
          <a:prstGeom prst="rect">
            <a:avLst/>
          </a:prstGeom>
          <a:noFill/>
        </p:spPr>
        <p:txBody>
          <a:bodyPr wrap="square" lIns="108000" rtlCol="0" anchor="ctr">
            <a:spAutoFit/>
          </a:bodyPr>
          <a:lstStyle/>
          <a:p>
            <a:r>
              <a:rPr lang="es-ES" sz="8800" dirty="0" smtClean="0">
                <a:solidFill>
                  <a:srgbClr val="FFC000"/>
                </a:solidFill>
                <a:latin typeface="Arial Narrow" panose="020B060602020203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CONOCIMIENTO</a:t>
            </a:r>
            <a:endParaRPr lang="es-MX" sz="8800" dirty="0">
              <a:solidFill>
                <a:srgbClr val="FFC000"/>
              </a:solidFill>
              <a:latin typeface="Arial Narrow" panose="020B060602020203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784239" y="1185615"/>
            <a:ext cx="4768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 s t r a t e g i a</a:t>
            </a:r>
            <a:endParaRPr lang="es-MX" sz="54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315392" y="4414042"/>
            <a:ext cx="6714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 E R S P E C T I V A</a:t>
            </a:r>
            <a:endParaRPr lang="es-MX" sz="48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811097" y="5044541"/>
            <a:ext cx="3009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800" dirty="0" smtClean="0">
                <a:solidFill>
                  <a:srgbClr val="FFC000"/>
                </a:solidFill>
                <a:latin typeface="Arial Narrow" panose="020B060602020203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 o m p l e j a</a:t>
            </a:r>
            <a:endParaRPr lang="es-MX" sz="2800" dirty="0">
              <a:solidFill>
                <a:srgbClr val="FFC000"/>
              </a:solidFill>
              <a:latin typeface="Arial Narrow" panose="020B060602020203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807382" y="1990396"/>
            <a:ext cx="24451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Equipo</a:t>
            </a:r>
          </a:p>
          <a:p>
            <a:r>
              <a:rPr lang="es-E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de alta dirección </a:t>
            </a:r>
            <a:endParaRPr lang="es-MX" sz="24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-4514" y="2291746"/>
            <a:ext cx="22426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Conocimiento tácito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649244" y="1924536"/>
            <a:ext cx="17968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 E T O S </a:t>
            </a:r>
            <a:endParaRPr lang="es-ES" sz="32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201363" y="2988472"/>
            <a:ext cx="4320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 E S P L I E G E de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047954" y="4388911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Sujeto</a:t>
            </a:r>
          </a:p>
          <a:p>
            <a:pPr algn="r"/>
            <a:r>
              <a:rPr lang="es-E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Objeto</a:t>
            </a:r>
          </a:p>
          <a:p>
            <a:pPr algn="r"/>
            <a:r>
              <a:rPr lang="es-E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Contexto</a:t>
            </a:r>
            <a:endParaRPr lang="es-MX" sz="24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547664" y="525760"/>
            <a:ext cx="65042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 sz="4800" cap="all">
                <a:latin typeface="Arial Narrow" panose="020B060602020203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 u l t i n e g o c i o</a:t>
            </a:r>
            <a:endParaRPr lang="es-MX" sz="5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5454097" y="1420760"/>
            <a:ext cx="1640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corporativa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081704" y="1813466"/>
            <a:ext cx="5544616" cy="1446550"/>
          </a:xfrm>
          <a:prstGeom prst="rect">
            <a:avLst/>
          </a:prstGeom>
          <a:noFill/>
        </p:spPr>
        <p:txBody>
          <a:bodyPr wrap="square" lIns="108000" rtlCol="0" anchor="ctr">
            <a:spAutoFit/>
          </a:bodyPr>
          <a:lstStyle/>
          <a:p>
            <a:r>
              <a:rPr lang="es-ES" sz="8800" dirty="0" smtClean="0">
                <a:solidFill>
                  <a:srgbClr val="FFC000"/>
                </a:solidFill>
                <a:latin typeface="Arial Narrow" panose="020B060602020203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GERENCIA</a:t>
            </a:r>
            <a:endParaRPr lang="es-MX" sz="8800" dirty="0">
              <a:solidFill>
                <a:srgbClr val="FFC000"/>
              </a:solidFill>
              <a:latin typeface="Arial Narrow" panose="020B060602020203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6732240" y="3966214"/>
            <a:ext cx="2242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Codificado</a:t>
            </a:r>
            <a:endParaRPr lang="es-MX" sz="24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-1264868" y="723950"/>
            <a:ext cx="3009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Empresa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Imagen 15"/>
          <p:cNvPicPr/>
          <p:nvPr/>
        </p:nvPicPr>
        <p:blipFill rotWithShape="1">
          <a:blip r:embed="rId2"/>
          <a:srcRect l="23252" t="31697" r="56042" b="15174"/>
          <a:stretch/>
        </p:blipFill>
        <p:spPr bwMode="auto">
          <a:xfrm>
            <a:off x="16339" y="4743607"/>
            <a:ext cx="1531325" cy="211130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1873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95536" y="1707192"/>
            <a:ext cx="842493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¿</a:t>
            </a:r>
            <a:r>
              <a:rPr lang="es-ES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Cómo se despliega </a:t>
            </a:r>
          </a:p>
          <a:p>
            <a:pPr algn="ctr"/>
            <a:r>
              <a:rPr lang="es-ES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 </a:t>
            </a:r>
            <a:r>
              <a:rPr lang="es-ES" sz="3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conocimiento gerencial </a:t>
            </a:r>
            <a:r>
              <a:rPr lang="es-ES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 la administración de una</a:t>
            </a:r>
          </a:p>
          <a:p>
            <a:pPr algn="ctr"/>
            <a:r>
              <a:rPr lang="es-ES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3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empresa multinegocios</a:t>
            </a:r>
            <a:r>
              <a:rPr lang="es-ES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endParaRPr lang="es-ES" sz="6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18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19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2F2F2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20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2F2F2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21" name="Conector recto 20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24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25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26" name="Conector recto 25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5</a:t>
            </a:r>
            <a:endParaRPr lang="es-ES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259632" y="2636912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>
              <a:buFont typeface="+mj-lt"/>
              <a:buAutoNum type="arabicPeriod" startAt="2"/>
            </a:pPr>
            <a:r>
              <a:rPr lang="es-ES" sz="3600" b="1" dirty="0" smtClean="0">
                <a:solidFill>
                  <a:schemeClr val="bg1"/>
                </a:solidFill>
              </a:rPr>
              <a:t>PERSPECTIVA TEÓRICA </a:t>
            </a:r>
          </a:p>
          <a:p>
            <a:pPr algn="ctr"/>
            <a:r>
              <a:rPr lang="es-ES" sz="3600" b="1" dirty="0" smtClean="0">
                <a:solidFill>
                  <a:schemeClr val="bg1"/>
                </a:solidFill>
              </a:rPr>
              <a:t>Y DE ANÁLISIS </a:t>
            </a:r>
            <a:endParaRPr lang="es-E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336999"/>
      </p:ext>
    </p:extLst>
  </p:cSld>
  <p:clrMapOvr>
    <a:masterClrMapping/>
  </p:clrMapOvr>
  <p:transition xmlns:p14="http://schemas.microsoft.com/office/powerpoint/2010/main">
    <p:pull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899592" y="2060848"/>
            <a:ext cx="5371982" cy="2322840"/>
            <a:chOff x="683568" y="2420888"/>
            <a:chExt cx="7101941" cy="2322840"/>
          </a:xfrm>
        </p:grpSpPr>
        <p:sp>
          <p:nvSpPr>
            <p:cNvPr id="11" name="CuadroTexto 10"/>
            <p:cNvSpPr txBox="1"/>
            <p:nvPr/>
          </p:nvSpPr>
          <p:spPr>
            <a:xfrm>
              <a:off x="683568" y="2420888"/>
              <a:ext cx="280831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Ciencias de la complejidad</a:t>
              </a:r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3825069" y="4005064"/>
              <a:ext cx="396044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Clr>
                  <a:srgbClr val="FFC000"/>
                </a:buClr>
                <a:buFont typeface="Calibri" panose="020F0502020204030204" pitchFamily="34" charset="0"/>
                <a:buChar char="→"/>
              </a:pPr>
              <a:r>
                <a:rPr lang="es-E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Objeto de estudio: </a:t>
              </a:r>
            </a:p>
            <a:p>
              <a:pPr algn="ctr">
                <a:buClr>
                  <a:srgbClr val="FFC000"/>
                </a:buClr>
              </a:pPr>
              <a:r>
                <a:rPr lang="es-E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</a:t>
              </a:r>
              <a:r>
                <a:rPr lang="es-ES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istemas complejos</a:t>
              </a:r>
              <a:endParaRPr lang="es-ES" sz="2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3" name="CuadroTexto 12"/>
          <p:cNvSpPr txBox="1"/>
          <p:nvPr/>
        </p:nvSpPr>
        <p:spPr>
          <a:xfrm>
            <a:off x="5402878" y="2060848"/>
            <a:ext cx="324036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Pensamiento complejo</a:t>
            </a:r>
          </a:p>
          <a:p>
            <a:pPr algn="ctr"/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14 Redondear rectángulo de esquina sencilla"/>
          <p:cNvSpPr/>
          <p:nvPr/>
        </p:nvSpPr>
        <p:spPr>
          <a:xfrm flipH="1">
            <a:off x="1043608" y="68240"/>
            <a:ext cx="6696744" cy="1080288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bg1">
                    <a:lumMod val="50000"/>
                  </a:schemeClr>
                </a:solidFill>
              </a:rPr>
              <a:t>Multidimensionalidad del conocimiento Perspectiva compleja</a:t>
            </a:r>
            <a:r>
              <a:rPr lang="es-ES" sz="2400" dirty="0" smtClean="0">
                <a:solidFill>
                  <a:srgbClr val="A6A6A6"/>
                </a:solidFill>
              </a:rPr>
              <a:t> </a:t>
            </a:r>
            <a:endParaRPr lang="es-ES" sz="20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9" name="Conector recto 18"/>
          <p:cNvCxnSpPr/>
          <p:nvPr/>
        </p:nvCxnSpPr>
        <p:spPr>
          <a:xfrm>
            <a:off x="4535996" y="1147339"/>
            <a:ext cx="4700" cy="139189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2195736" y="1340768"/>
            <a:ext cx="4784504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>
            <a:off x="2231423" y="1364552"/>
            <a:ext cx="5018" cy="72008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/>
          <p:nvPr/>
        </p:nvCxnSpPr>
        <p:spPr>
          <a:xfrm>
            <a:off x="6948264" y="1340768"/>
            <a:ext cx="0" cy="72008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611560" y="4869160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Carácter cuantitativo</a:t>
            </a:r>
          </a:p>
          <a:p>
            <a:pPr algn="ctr"/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Universalidad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5004048" y="4869160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Carácter cualitativo</a:t>
            </a:r>
          </a:p>
          <a:p>
            <a:pPr algn="ctr"/>
            <a:r>
              <a:rPr lang="es-ES" dirty="0"/>
              <a:t>Búsqueda de especificidad</a:t>
            </a:r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14" name="CuadroTexto 13"/>
          <p:cNvSpPr txBox="1"/>
          <p:nvPr/>
        </p:nvSpPr>
        <p:spPr>
          <a:xfrm>
            <a:off x="4716016" y="2420888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A6A6A6"/>
                </a:solidFill>
              </a:rPr>
              <a:t>Morin (1990,2006)</a:t>
            </a:r>
          </a:p>
          <a:p>
            <a:pPr algn="ctr"/>
            <a:r>
              <a:rPr lang="es-ES" dirty="0" smtClean="0">
                <a:solidFill>
                  <a:srgbClr val="A6A6A6"/>
                </a:solidFill>
              </a:rPr>
              <a:t>Nicolescu (1996)</a:t>
            </a:r>
            <a:endParaRPr lang="es-ES" dirty="0">
              <a:solidFill>
                <a:srgbClr val="A6A6A6"/>
              </a:solidFill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251520" y="2636912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A6A6A6"/>
                </a:solidFill>
              </a:rPr>
              <a:t>Mitchell (2009),</a:t>
            </a:r>
          </a:p>
          <a:p>
            <a:pPr algn="ctr"/>
            <a:r>
              <a:rPr lang="es-ES" dirty="0" smtClean="0">
                <a:solidFill>
                  <a:srgbClr val="A6A6A6"/>
                </a:solidFill>
              </a:rPr>
              <a:t> </a:t>
            </a:r>
            <a:r>
              <a:rPr lang="es-ES" dirty="0" err="1" smtClean="0">
                <a:solidFill>
                  <a:srgbClr val="A6A6A6"/>
                </a:solidFill>
              </a:rPr>
              <a:t>Maguire</a:t>
            </a:r>
            <a:r>
              <a:rPr lang="es-ES" dirty="0" smtClean="0">
                <a:solidFill>
                  <a:srgbClr val="A6A6A6"/>
                </a:solidFill>
              </a:rPr>
              <a:t>, Allen y McElvey (2011)</a:t>
            </a:r>
            <a:endParaRPr lang="es-ES" dirty="0">
              <a:solidFill>
                <a:srgbClr val="A6A6A6"/>
              </a:solidFill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3023828" y="1340768"/>
            <a:ext cx="34203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Oposición al reduccionismo: estudio del todo</a:t>
            </a:r>
          </a:p>
          <a:p>
            <a:pPr algn="ctr"/>
            <a:r>
              <a:rPr lang="es-ES" i="1" dirty="0">
                <a:solidFill>
                  <a:srgbClr val="A6A6A6"/>
                </a:solidFill>
              </a:rPr>
              <a:t>Maldonado y Gómez (2010)</a:t>
            </a:r>
            <a:endParaRPr lang="es-ES" b="1" i="1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es-ES" dirty="0"/>
          </a:p>
        </p:txBody>
      </p:sp>
      <p:cxnSp>
        <p:nvCxnSpPr>
          <p:cNvPr id="34" name="Conector recto 33"/>
          <p:cNvCxnSpPr/>
          <p:nvPr/>
        </p:nvCxnSpPr>
        <p:spPr>
          <a:xfrm>
            <a:off x="2195736" y="3284984"/>
            <a:ext cx="0" cy="936104"/>
          </a:xfrm>
          <a:prstGeom prst="line">
            <a:avLst/>
          </a:prstGeom>
          <a:ln>
            <a:solidFill>
              <a:srgbClr val="EFCC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/>
          <p:cNvCxnSpPr/>
          <p:nvPr/>
        </p:nvCxnSpPr>
        <p:spPr>
          <a:xfrm>
            <a:off x="7020272" y="3068960"/>
            <a:ext cx="0" cy="1152128"/>
          </a:xfrm>
          <a:prstGeom prst="line">
            <a:avLst/>
          </a:prstGeom>
          <a:ln>
            <a:solidFill>
              <a:srgbClr val="EFCC0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36"/>
          <p:cNvCxnSpPr/>
          <p:nvPr/>
        </p:nvCxnSpPr>
        <p:spPr>
          <a:xfrm>
            <a:off x="2141730" y="4221088"/>
            <a:ext cx="1134126" cy="0"/>
          </a:xfrm>
          <a:prstGeom prst="straightConnector1">
            <a:avLst/>
          </a:prstGeom>
          <a:ln>
            <a:solidFill>
              <a:srgbClr val="EFCC0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de flecha 38"/>
          <p:cNvCxnSpPr/>
          <p:nvPr/>
        </p:nvCxnSpPr>
        <p:spPr>
          <a:xfrm flipH="1">
            <a:off x="6012160" y="4221088"/>
            <a:ext cx="1008112" cy="0"/>
          </a:xfrm>
          <a:prstGeom prst="straightConnector1">
            <a:avLst/>
          </a:prstGeom>
          <a:ln>
            <a:solidFill>
              <a:srgbClr val="EFCC0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ángulo 30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32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33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6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2F2F2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8" name="Conector recto 37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42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43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44" name="Conector recto 43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47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uadroTexto 49"/>
          <p:cNvSpPr txBox="1"/>
          <p:nvPr/>
        </p:nvSpPr>
        <p:spPr>
          <a:xfrm>
            <a:off x="2887216" y="4365104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A6A6A6"/>
                </a:solidFill>
              </a:rPr>
              <a:t>Richardson y </a:t>
            </a:r>
            <a:r>
              <a:rPr lang="es-ES" dirty="0" err="1" smtClean="0">
                <a:solidFill>
                  <a:srgbClr val="A6A6A6"/>
                </a:solidFill>
              </a:rPr>
              <a:t>Cilliers</a:t>
            </a:r>
            <a:r>
              <a:rPr lang="es-ES" dirty="0" smtClean="0">
                <a:solidFill>
                  <a:srgbClr val="A6A6A6"/>
                </a:solidFill>
              </a:rPr>
              <a:t> (2001)</a:t>
            </a:r>
            <a:endParaRPr lang="es-ES" dirty="0">
              <a:solidFill>
                <a:srgbClr val="A6A6A6"/>
              </a:solidFill>
            </a:endParaRPr>
          </a:p>
        </p:txBody>
      </p:sp>
      <p:sp>
        <p:nvSpPr>
          <p:cNvPr id="51" name="Elipse 50"/>
          <p:cNvSpPr/>
          <p:nvPr/>
        </p:nvSpPr>
        <p:spPr>
          <a:xfrm>
            <a:off x="3563888" y="3429000"/>
            <a:ext cx="4824536" cy="2736304"/>
          </a:xfrm>
          <a:prstGeom prst="ellipse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6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3567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0" grpId="0"/>
      <p:bldP spid="17" grpId="0"/>
      <p:bldP spid="14" grpId="0"/>
      <p:bldP spid="27" grpId="0"/>
      <p:bldP spid="50" grpId="0"/>
      <p:bldP spid="51" grpId="0" animBg="1"/>
      <p:bldP spid="51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899592" y="2060848"/>
            <a:ext cx="2808312" cy="3523635"/>
            <a:chOff x="683568" y="2420888"/>
            <a:chExt cx="2808312" cy="3523635"/>
          </a:xfrm>
        </p:grpSpPr>
        <p:sp>
          <p:nvSpPr>
            <p:cNvPr id="11" name="CuadroTexto 10"/>
            <p:cNvSpPr txBox="1"/>
            <p:nvPr/>
          </p:nvSpPr>
          <p:spPr>
            <a:xfrm>
              <a:off x="683568" y="2420888"/>
              <a:ext cx="2808312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Principio de los sistemas complejos</a:t>
              </a:r>
            </a:p>
            <a:p>
              <a:pPr algn="ctr"/>
              <a:r>
                <a:rPr lang="es-ES" sz="1600" dirty="0" smtClean="0">
                  <a:solidFill>
                    <a:schemeClr val="bg1">
                      <a:lumMod val="65000"/>
                    </a:schemeClr>
                  </a:solidFill>
                </a:rPr>
                <a:t>Richardson y Cilliers (2001)</a:t>
              </a:r>
              <a:endParaRPr lang="es-ES" sz="16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683568" y="3636199"/>
              <a:ext cx="280831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Clr>
                  <a:srgbClr val="FFC000"/>
                </a:buClr>
                <a:buFont typeface="Calibri" panose="020F0502020204030204" pitchFamily="34" charset="0"/>
                <a:buChar char="→"/>
              </a:pPr>
              <a:r>
                <a:rPr lang="es-E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Agentes y su interacción</a:t>
              </a:r>
            </a:p>
            <a:p>
              <a:pPr marL="342900" indent="-342900">
                <a:buClr>
                  <a:srgbClr val="FFC000"/>
                </a:buClr>
                <a:buFont typeface="Calibri" panose="020F0502020204030204" pitchFamily="34" charset="0"/>
                <a:buChar char="→"/>
              </a:pPr>
              <a:r>
                <a:rPr lang="es-E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Adaptabilidad</a:t>
              </a:r>
            </a:p>
            <a:p>
              <a:pPr marL="342900" indent="-342900">
                <a:buClr>
                  <a:srgbClr val="FFC000"/>
                </a:buClr>
                <a:buFont typeface="Calibri" panose="020F0502020204030204" pitchFamily="34" charset="0"/>
                <a:buChar char="→"/>
              </a:pPr>
              <a:r>
                <a:rPr lang="es-E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Auto-organización</a:t>
              </a:r>
            </a:p>
            <a:p>
              <a:pPr marL="342900" indent="-342900">
                <a:buClr>
                  <a:srgbClr val="FFC000"/>
                </a:buClr>
                <a:buFont typeface="Calibri" panose="020F0502020204030204" pitchFamily="34" charset="0"/>
                <a:buChar char="→"/>
              </a:pPr>
              <a:r>
                <a:rPr lang="es-E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Inestabilidad</a:t>
              </a:r>
            </a:p>
            <a:p>
              <a:pPr marL="342900" indent="-342900">
                <a:buClr>
                  <a:srgbClr val="FFC000"/>
                </a:buClr>
                <a:buFont typeface="Calibri" panose="020F0502020204030204" pitchFamily="34" charset="0"/>
                <a:buChar char="→"/>
              </a:pPr>
              <a:r>
                <a:rPr lang="es-E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Influencia de la historia</a:t>
              </a:r>
            </a:p>
            <a:p>
              <a:pPr marL="342900" indent="-342900">
                <a:buClr>
                  <a:srgbClr val="FFC000"/>
                </a:buClr>
                <a:buFont typeface="Calibri" panose="020F0502020204030204" pitchFamily="34" charset="0"/>
                <a:buChar char="→"/>
              </a:pPr>
              <a:r>
                <a:rPr lang="es-E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Permeabilidad de sus límites</a:t>
              </a:r>
            </a:p>
            <a:p>
              <a:pPr marL="342900" indent="-342900">
                <a:buClr>
                  <a:srgbClr val="FFC000"/>
                </a:buClr>
                <a:buFont typeface="Calibri" panose="020F0502020204030204" pitchFamily="34" charset="0"/>
                <a:buChar char="→"/>
              </a:pPr>
              <a:r>
                <a:rPr lang="es-E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Irreductibilidad</a:t>
              </a:r>
              <a:endParaRPr lang="es-E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7" name="Grupo 26"/>
          <p:cNvGrpSpPr/>
          <p:nvPr/>
        </p:nvGrpSpPr>
        <p:grpSpPr>
          <a:xfrm>
            <a:off x="5402878" y="2060848"/>
            <a:ext cx="3381118" cy="3456384"/>
            <a:chOff x="5402878" y="2425739"/>
            <a:chExt cx="3381118" cy="3456384"/>
          </a:xfrm>
        </p:grpSpPr>
        <p:sp>
          <p:nvSpPr>
            <p:cNvPr id="13" name="CuadroTexto 12"/>
            <p:cNvSpPr txBox="1"/>
            <p:nvPr/>
          </p:nvSpPr>
          <p:spPr>
            <a:xfrm>
              <a:off x="5402878" y="2425739"/>
              <a:ext cx="3240360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Elementos centrales </a:t>
              </a:r>
            </a:p>
            <a:p>
              <a:pPr algn="ctr"/>
              <a:r>
                <a:rPr lang="es-E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 los sistemas complejos adaptativos (CAS)</a:t>
              </a:r>
            </a:p>
            <a:p>
              <a:pPr algn="ctr"/>
              <a:r>
                <a:rPr lang="es-ES" sz="1600" dirty="0">
                  <a:solidFill>
                    <a:schemeClr val="bg1">
                      <a:lumMod val="65000"/>
                    </a:schemeClr>
                  </a:solidFill>
                </a:rPr>
                <a:t>Holland (1992, 1995), Anderson (1999), Espinosa y Porter (2010).</a:t>
              </a:r>
            </a:p>
            <a:p>
              <a:pPr algn="ctr"/>
              <a:endParaRPr lang="es-E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" name="CuadroTexto 13"/>
            <p:cNvSpPr txBox="1"/>
            <p:nvPr/>
          </p:nvSpPr>
          <p:spPr>
            <a:xfrm>
              <a:off x="5687652" y="4404795"/>
              <a:ext cx="3096344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Clr>
                  <a:srgbClr val="FFC000"/>
                </a:buClr>
                <a:buFont typeface="Calibri" panose="020F0502020204030204" pitchFamily="34" charset="0"/>
                <a:buChar char="→"/>
              </a:pPr>
              <a:r>
                <a:rPr lang="es-E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Gran cantidad de agentes con esquemas en interacción </a:t>
              </a:r>
            </a:p>
            <a:p>
              <a:pPr marL="342900" indent="-342900">
                <a:buClr>
                  <a:srgbClr val="FFC000"/>
                </a:buClr>
                <a:buFont typeface="Calibri" panose="020F0502020204030204" pitchFamily="34" charset="0"/>
                <a:buChar char="→"/>
              </a:pPr>
              <a:r>
                <a:rPr lang="es-E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Reglas simples</a:t>
              </a:r>
            </a:p>
            <a:p>
              <a:pPr marL="342900" indent="-342900">
                <a:buClr>
                  <a:srgbClr val="FFC000"/>
                </a:buClr>
                <a:buFont typeface="Calibri" panose="020F0502020204030204" pitchFamily="34" charset="0"/>
                <a:buChar char="→"/>
              </a:pPr>
              <a:r>
                <a:rPr lang="es-E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Redes auto-organizadas</a:t>
              </a:r>
              <a:endParaRPr lang="es-E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6" name="14 Redondear rectángulo de esquina sencilla"/>
          <p:cNvSpPr/>
          <p:nvPr/>
        </p:nvSpPr>
        <p:spPr>
          <a:xfrm flipH="1">
            <a:off x="1117717" y="233353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bg1">
                    <a:lumMod val="50000"/>
                  </a:schemeClr>
                </a:solidFill>
              </a:rPr>
              <a:t>Multidimensionalidad del conocimiento Perspectiva de la complejidad</a:t>
            </a:r>
            <a:endParaRPr lang="es-E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9" name="Conector recto 18"/>
          <p:cNvCxnSpPr/>
          <p:nvPr/>
        </p:nvCxnSpPr>
        <p:spPr>
          <a:xfrm flipH="1">
            <a:off x="4540696" y="996650"/>
            <a:ext cx="0" cy="28987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2236440" y="1295724"/>
            <a:ext cx="4784504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>
            <a:off x="2231422" y="1268760"/>
            <a:ext cx="5018" cy="792088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/>
          <p:nvPr/>
        </p:nvCxnSpPr>
        <p:spPr>
          <a:xfrm>
            <a:off x="7020944" y="1268760"/>
            <a:ext cx="0" cy="792088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>
            <a:stCxn id="11" idx="3"/>
          </p:cNvCxnSpPr>
          <p:nvPr/>
        </p:nvCxnSpPr>
        <p:spPr>
          <a:xfrm>
            <a:off x="3707904" y="2553291"/>
            <a:ext cx="1656184" cy="11613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ángulo 28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30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31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2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2F2F2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3" name="Conector recto 32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36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37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38" name="Conector recto 37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14257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/>
          <p:cNvSpPr txBox="1"/>
          <p:nvPr/>
        </p:nvSpPr>
        <p:spPr>
          <a:xfrm>
            <a:off x="1136887" y="1776775"/>
            <a:ext cx="6912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 conocimiento se conceptualiza como un </a:t>
            </a:r>
            <a:r>
              <a:rPr lang="es-E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sistema de acción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un organismo que vivo que despliega respuestas adaptativas. </a:t>
            </a:r>
          </a:p>
          <a:p>
            <a:pPr algn="r"/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</a:rPr>
              <a:t>Boisot </a:t>
            </a:r>
            <a:r>
              <a:rPr lang="es-ES" sz="1600" dirty="0">
                <a:solidFill>
                  <a:schemeClr val="bg1">
                    <a:lumMod val="65000"/>
                  </a:schemeClr>
                </a:solidFill>
              </a:rPr>
              <a:t>(2005</a:t>
            </a:r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</a:rPr>
              <a:t>)</a:t>
            </a:r>
            <a:endParaRPr lang="es-E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14 Redondear rectángulo de esquina sencilla"/>
          <p:cNvSpPr/>
          <p:nvPr/>
        </p:nvSpPr>
        <p:spPr>
          <a:xfrm flipH="1">
            <a:off x="1117717" y="233353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bg1">
                    <a:lumMod val="50000"/>
                  </a:schemeClr>
                </a:solidFill>
              </a:rPr>
              <a:t>El conocimiento </a:t>
            </a:r>
            <a:r>
              <a:rPr lang="es-MX" sz="2400" b="1" dirty="0">
                <a:solidFill>
                  <a:schemeClr val="bg1">
                    <a:lumMod val="50000"/>
                  </a:schemeClr>
                </a:solidFill>
              </a:rPr>
              <a:t>desde </a:t>
            </a:r>
            <a:r>
              <a:rPr lang="es-MX" sz="2400" b="1" dirty="0" smtClean="0">
                <a:solidFill>
                  <a:schemeClr val="bg1">
                    <a:lumMod val="50000"/>
                  </a:schemeClr>
                </a:solidFill>
              </a:rPr>
              <a:t>la perspectiva compleja según Boisot (2005, 2011)</a:t>
            </a:r>
            <a:endParaRPr lang="es-MX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0" y="3068960"/>
            <a:ext cx="9144000" cy="3093075"/>
          </a:xfrm>
          <a:prstGeom prst="rect">
            <a:avLst/>
          </a:prstGeom>
          <a:solidFill>
            <a:schemeClr val="bg1">
              <a:lumMod val="95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7" name="CuadroTexto 26"/>
          <p:cNvSpPr txBox="1"/>
          <p:nvPr/>
        </p:nvSpPr>
        <p:spPr>
          <a:xfrm>
            <a:off x="1217397" y="3199271"/>
            <a:ext cx="69127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“Como seres inteligentes, nosotros actuamos, sobrevivimos y prosperamos sobre la base de un conocimiento que </a:t>
            </a:r>
            <a:r>
              <a:rPr lang="es-E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desplegamos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como </a:t>
            </a:r>
            <a:r>
              <a:rPr lang="es-E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respuestas adaptativas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la </a:t>
            </a:r>
            <a:r>
              <a:rPr lang="es-E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diversidad de fenómenos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que enfrentamos”</a:t>
            </a:r>
            <a:r>
              <a:rPr lang="es-ES" sz="2400" dirty="0" smtClean="0"/>
              <a:t> </a:t>
            </a:r>
          </a:p>
          <a:p>
            <a:pPr algn="r"/>
            <a:r>
              <a:rPr lang="es-ES" sz="1600" dirty="0" smtClean="0">
                <a:solidFill>
                  <a:srgbClr val="7F7F7F"/>
                </a:solidFill>
              </a:rPr>
              <a:t>Boisot (2011, p.436)</a:t>
            </a:r>
            <a:endParaRPr lang="es-ES" sz="1600" dirty="0">
              <a:solidFill>
                <a:srgbClr val="7F7F7F"/>
              </a:solidFill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33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34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5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2F2F2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6" name="Conector recto 35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39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40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41" name="Conector recto 40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8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12080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4 Redondear rectángulo de esquina sencilla"/>
          <p:cNvSpPr/>
          <p:nvPr/>
        </p:nvSpPr>
        <p:spPr>
          <a:xfrm flipH="1">
            <a:off x="1117717" y="233353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bg1">
                    <a:lumMod val="50000"/>
                  </a:schemeClr>
                </a:solidFill>
              </a:rPr>
              <a:t>El aporte de la perspectiva compleja al conocimiento</a:t>
            </a:r>
            <a:endParaRPr lang="es-MX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7741"/>
              </p:ext>
            </p:extLst>
          </p:nvPr>
        </p:nvGraphicFramePr>
        <p:xfrm>
          <a:off x="683568" y="1196752"/>
          <a:ext cx="7848873" cy="47294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2376264"/>
                <a:gridCol w="2448272"/>
                <a:gridCol w="302433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Conocimiento</a:t>
                      </a:r>
                    </a:p>
                    <a:p>
                      <a:pPr algn="ctr"/>
                      <a:r>
                        <a:rPr lang="es-ES" sz="1800" b="1" dirty="0" smtClean="0"/>
                        <a:t>Recurso</a:t>
                      </a:r>
                      <a:endParaRPr lang="es-ES" sz="1800" b="1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Principios de los sistemas complejos</a:t>
                      </a:r>
                      <a:endParaRPr lang="es-ES" sz="1800" b="1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Conocimiento </a:t>
                      </a:r>
                    </a:p>
                    <a:p>
                      <a:pPr algn="ctr"/>
                      <a:r>
                        <a:rPr lang="es-ES" sz="1800" b="1" dirty="0" smtClean="0"/>
                        <a:t>Sistema complejo</a:t>
                      </a:r>
                      <a:endParaRPr lang="es-ES" sz="1800" b="1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Objeto (datos/información)</a:t>
                      </a:r>
                      <a:endParaRPr lang="es-ES" sz="16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i="1" dirty="0" smtClean="0"/>
                        <a:t>Agentes</a:t>
                      </a:r>
                      <a:r>
                        <a:rPr lang="es-ES" sz="1600" b="0" i="1" baseline="0" dirty="0" smtClean="0"/>
                        <a:t> en interacción</a:t>
                      </a:r>
                      <a:endParaRPr lang="es-ES" sz="1600" b="0" i="1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Objeto-Sujeto-Contexto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Operacionalización</a:t>
                      </a:r>
                      <a:endParaRPr lang="es-ES" sz="16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i="1" dirty="0" smtClean="0"/>
                        <a:t>Auto-organización</a:t>
                      </a:r>
                      <a:endParaRPr lang="es-ES" sz="1600" b="0" i="1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Aprendizaje-</a:t>
                      </a:r>
                      <a:r>
                        <a:rPr lang="es-ES" sz="1600" dirty="0" err="1" smtClean="0"/>
                        <a:t>desaprendizaje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A-histórico, estático</a:t>
                      </a:r>
                      <a:endParaRPr lang="es-ES" sz="16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i="1" dirty="0" smtClean="0"/>
                        <a:t>Influencia</a:t>
                      </a:r>
                      <a:r>
                        <a:rPr lang="es-ES" sz="1600" b="0" i="1" baseline="0" dirty="0" smtClean="0"/>
                        <a:t> de la historia</a:t>
                      </a:r>
                      <a:endParaRPr lang="es-ES" sz="1600" b="0" i="1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Memoria, esquemas mentales, patrones </a:t>
                      </a:r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Separabilidad del sujeto del objeto</a:t>
                      </a:r>
                    </a:p>
                    <a:p>
                      <a:pPr algn="ctr"/>
                      <a:r>
                        <a:rPr lang="es-ES" sz="1600" dirty="0" smtClean="0"/>
                        <a:t>Divisible en partes</a:t>
                      </a:r>
                      <a:endParaRPr lang="es-ES" sz="16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i="1" dirty="0" smtClean="0"/>
                        <a:t>Irreductibilidad</a:t>
                      </a:r>
                      <a:endParaRPr lang="es-ES" sz="1600" b="0" i="1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No divisible en partes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No alterable por la objetividad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i="1" dirty="0" smtClean="0"/>
                        <a:t>Adaptabilidad</a:t>
                      </a:r>
                      <a:endParaRPr lang="es-ES" sz="1600" b="0" i="1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Aprendizaje-desaprendizaje</a:t>
                      </a:r>
                      <a:r>
                        <a:rPr lang="es-ES" sz="1600" baseline="0" dirty="0" smtClean="0"/>
                        <a:t> conlleva a la adaptación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Estable, regular</a:t>
                      </a:r>
                      <a:endParaRPr lang="es-ES" sz="16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i="1" dirty="0" smtClean="0"/>
                        <a:t>Inestabilidad</a:t>
                      </a:r>
                      <a:endParaRPr lang="es-ES" sz="1600" b="0" i="1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Vulnerabilidad</a:t>
                      </a:r>
                      <a:r>
                        <a:rPr lang="es-ES" sz="1600" baseline="0" dirty="0" smtClean="0"/>
                        <a:t> ante incertidumbre y diversidad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Cerrado, aislado del entorno</a:t>
                      </a:r>
                      <a:endParaRPr lang="es-ES" sz="16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i="1" dirty="0" smtClean="0"/>
                        <a:t>Límites permeables</a:t>
                      </a:r>
                      <a:endParaRPr lang="es-ES" sz="1600" b="0" i="1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Abierto, no aislable</a:t>
                      </a:r>
                      <a:r>
                        <a:rPr lang="es-ES" sz="1600" baseline="0" dirty="0" smtClean="0"/>
                        <a:t> del contexto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7" name="Rectángulo 26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32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33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4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2F2F2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5" name="Conector recto 34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38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39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40" name="Conector recto 39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9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225671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4 Redondear rectángulo de esquina sencilla"/>
          <p:cNvSpPr/>
          <p:nvPr/>
        </p:nvSpPr>
        <p:spPr>
          <a:xfrm flipH="1">
            <a:off x="1117715" y="116632"/>
            <a:ext cx="6982676" cy="963399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bg1">
                    <a:lumMod val="50000"/>
                  </a:schemeClr>
                </a:solidFill>
              </a:rPr>
              <a:t>El aporte de la perspectiva compleja</a:t>
            </a:r>
          </a:p>
          <a:p>
            <a:pPr algn="ctr"/>
            <a:r>
              <a:rPr lang="es-MX" sz="2400" b="1" dirty="0" smtClean="0">
                <a:solidFill>
                  <a:schemeClr val="bg1">
                    <a:lumMod val="50000"/>
                  </a:schemeClr>
                </a:solidFill>
              </a:rPr>
              <a:t> a la estrategia corporativa</a:t>
            </a:r>
          </a:p>
          <a:p>
            <a:pPr algn="ctr"/>
            <a:r>
              <a:rPr lang="es-MX" sz="2000" i="1" dirty="0" smtClean="0">
                <a:solidFill>
                  <a:srgbClr val="A6A6A6"/>
                </a:solidFill>
              </a:rPr>
              <a:t>Eisenhardt y Piezunka (2011)</a:t>
            </a:r>
            <a:endParaRPr lang="es-MX" sz="2000" i="1" dirty="0">
              <a:solidFill>
                <a:srgbClr val="A6A6A6"/>
              </a:solidFill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31808"/>
              </p:ext>
            </p:extLst>
          </p:nvPr>
        </p:nvGraphicFramePr>
        <p:xfrm>
          <a:off x="323528" y="1196752"/>
          <a:ext cx="8568953" cy="46634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3024336"/>
                <a:gridCol w="1584176"/>
                <a:gridCol w="396044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Tradicional</a:t>
                      </a:r>
                    </a:p>
                    <a:p>
                      <a:pPr algn="ctr"/>
                      <a:r>
                        <a:rPr lang="es-ES" sz="1800" b="1" dirty="0" smtClean="0"/>
                        <a:t>Corpocéntrica</a:t>
                      </a:r>
                      <a:endParaRPr lang="es-ES" sz="1800" b="1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/>
                        <a:t>Elementos</a:t>
                      </a:r>
                      <a:endParaRPr lang="es-ES" sz="1800" b="1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baseline="0" dirty="0" smtClean="0"/>
                        <a:t>Compleja</a:t>
                      </a:r>
                    </a:p>
                    <a:p>
                      <a:pPr algn="ctr"/>
                      <a:r>
                        <a:rPr lang="es-ES" sz="1800" b="1" dirty="0" smtClean="0"/>
                        <a:t>Centrada en las UN</a:t>
                      </a:r>
                      <a:endParaRPr lang="es-ES" sz="1800" b="1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" sz="1600" dirty="0" smtClean="0"/>
                        <a:t>Toma de</a:t>
                      </a:r>
                      <a:r>
                        <a:rPr lang="es-ES" sz="1600" baseline="0" dirty="0" smtClean="0"/>
                        <a:t> decisiones estratégicas efectivas </a:t>
                      </a:r>
                      <a:r>
                        <a:rPr lang="es-ES" sz="160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(Chandler, 1962; </a:t>
                      </a:r>
                      <a:r>
                        <a:rPr lang="es-ES" sz="1600" i="1" baseline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Galbraith</a:t>
                      </a:r>
                      <a:r>
                        <a:rPr lang="es-ES" sz="160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, 1973)</a:t>
                      </a:r>
                    </a:p>
                    <a:p>
                      <a:pPr algn="l"/>
                      <a:endParaRPr lang="es-ES" sz="1600" i="1" baseline="0" dirty="0" smtClean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  <a:p>
                      <a:pPr marL="0" algn="l" defTabSz="914400" rtl="0" eaLnBrk="1" latinLnBrk="0" hangingPunct="1"/>
                      <a:r>
                        <a:rPr lang="es-ES" sz="1600" baseline="0" dirty="0" smtClean="0"/>
                        <a:t>Mitigación de oportunismo </a:t>
                      </a:r>
                      <a:r>
                        <a:rPr lang="es-ES" sz="1600" i="1" kern="12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s-ES" sz="1600" i="1" kern="1200" baseline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Berle</a:t>
                      </a:r>
                      <a:r>
                        <a:rPr lang="es-ES" sz="1600" i="1" kern="12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s-ES" sz="1600" i="1" kern="1200" baseline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Means</a:t>
                      </a:r>
                      <a:r>
                        <a:rPr lang="es-ES" sz="1600" i="1" kern="12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1932; </a:t>
                      </a:r>
                      <a:r>
                        <a:rPr lang="es-ES" sz="1600" i="1" kern="1200" baseline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Murman</a:t>
                      </a:r>
                      <a:r>
                        <a:rPr lang="es-ES" sz="1600" i="1" kern="12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s-ES" sz="1600" i="1" kern="1200" baseline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Frenken</a:t>
                      </a:r>
                      <a:r>
                        <a:rPr lang="es-ES" sz="1600" i="1" kern="12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2006)</a:t>
                      </a:r>
                    </a:p>
                    <a:p>
                      <a:pPr marL="0" algn="l" defTabSz="914400" rtl="0" eaLnBrk="1" latinLnBrk="0" hangingPunct="1"/>
                      <a:endParaRPr lang="es-ES" sz="1600" i="1" kern="1200" baseline="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i="1" dirty="0" smtClean="0"/>
                        <a:t>Formas de creación de valor</a:t>
                      </a:r>
                    </a:p>
                    <a:p>
                      <a:pPr algn="ctr"/>
                      <a:r>
                        <a:rPr lang="es-ES" sz="1600" b="0" i="1" dirty="0" err="1" smtClean="0"/>
                        <a:t>cojunta</a:t>
                      </a:r>
                      <a:endParaRPr lang="es-ES" sz="1600" b="0" i="1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600" dirty="0" smtClean="0"/>
                        <a:t>Estructura</a:t>
                      </a:r>
                      <a:r>
                        <a:rPr lang="es-ES" sz="1600" baseline="0" dirty="0" smtClean="0"/>
                        <a:t> óptima entre eficiencia y flexibilidad</a:t>
                      </a:r>
                    </a:p>
                    <a:p>
                      <a:pPr algn="l"/>
                      <a:r>
                        <a:rPr lang="es-ES" sz="1600" baseline="0" dirty="0" smtClean="0"/>
                        <a:t> </a:t>
                      </a:r>
                      <a:r>
                        <a:rPr lang="es-ES" sz="1600" i="1" kern="12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(Davis, </a:t>
                      </a:r>
                      <a:r>
                        <a:rPr lang="es-ES" sz="1600" i="1" kern="1200" baseline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Eisenhardt</a:t>
                      </a:r>
                      <a:r>
                        <a:rPr lang="es-ES" sz="1600" i="1" kern="12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s-ES" sz="1600" i="1" kern="1200" baseline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Bingham</a:t>
                      </a:r>
                      <a:r>
                        <a:rPr lang="es-ES" sz="1600" i="1" kern="12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2009)</a:t>
                      </a:r>
                    </a:p>
                    <a:p>
                      <a:pPr algn="l"/>
                      <a:r>
                        <a:rPr lang="es-ES" sz="1600" baseline="0" dirty="0" smtClean="0"/>
                        <a:t>Relación entre estructura óptima y entorno </a:t>
                      </a:r>
                      <a:r>
                        <a:rPr lang="es-ES" sz="1600" i="1" kern="12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s-ES" sz="1600" i="1" kern="1200" baseline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Eisenhardt</a:t>
                      </a:r>
                      <a:r>
                        <a:rPr lang="es-ES" sz="1600" i="1" kern="12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s-ES" sz="1600" i="1" kern="1200" baseline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Sull</a:t>
                      </a:r>
                      <a:r>
                        <a:rPr lang="es-ES" sz="1600" i="1" kern="12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2001)</a:t>
                      </a:r>
                    </a:p>
                    <a:p>
                      <a:pPr marL="0" algn="l" defTabSz="914400" rtl="0" eaLnBrk="1" latinLnBrk="0" hangingPunct="1"/>
                      <a:r>
                        <a:rPr lang="es-ES" sz="1600" baseline="0" dirty="0" smtClean="0"/>
                        <a:t>Mejora de creación de valor por colaboración entre UN</a:t>
                      </a:r>
                    </a:p>
                    <a:p>
                      <a:pPr marL="0" algn="l" defTabSz="914400" rtl="0" eaLnBrk="1" latinLnBrk="0" hangingPunct="1"/>
                      <a:r>
                        <a:rPr lang="es-ES" sz="1600" baseline="0" dirty="0" smtClean="0"/>
                        <a:t> </a:t>
                      </a:r>
                      <a:r>
                        <a:rPr lang="es-ES" sz="1600" i="1" kern="12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s-ES" sz="1600" i="1" kern="1200" baseline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Helfat</a:t>
                      </a:r>
                      <a:r>
                        <a:rPr lang="es-ES" sz="1600" i="1" kern="12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s-ES" sz="1600" i="1" kern="1200" baseline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Eisenhardt</a:t>
                      </a:r>
                      <a:r>
                        <a:rPr lang="es-ES" sz="1600" i="1" kern="12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2004)</a:t>
                      </a:r>
                      <a:endParaRPr lang="es-ES" sz="1600" i="1" kern="1200" baseline="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" sz="1600" dirty="0" smtClean="0"/>
                        <a:t>Alineamiento</a:t>
                      </a:r>
                      <a:r>
                        <a:rPr lang="es-ES" sz="1600" baseline="0" dirty="0" smtClean="0"/>
                        <a:t> eficiente entre UN y los objetivos de la EMN</a:t>
                      </a:r>
                      <a:endParaRPr lang="es-ES" sz="16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i="1" dirty="0" smtClean="0"/>
                        <a:t>Objetivo</a:t>
                      </a:r>
                      <a:endParaRPr lang="es-ES" sz="1600" b="0" i="1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600" dirty="0" smtClean="0"/>
                        <a:t>Estructuración</a:t>
                      </a:r>
                      <a:r>
                        <a:rPr lang="es-ES" sz="1600" baseline="0" dirty="0" smtClean="0"/>
                        <a:t> efectiva de la UN en </a:t>
                      </a:r>
                      <a:r>
                        <a:rPr lang="es-ES" sz="1600" baseline="0" dirty="0" err="1" smtClean="0"/>
                        <a:t>coevolución</a:t>
                      </a:r>
                      <a:r>
                        <a:rPr lang="es-ES" sz="1600" baseline="0" dirty="0" smtClean="0"/>
                        <a:t> con el mercado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" sz="1600" dirty="0" smtClean="0"/>
                        <a:t>Monitorear</a:t>
                      </a:r>
                      <a:r>
                        <a:rPr lang="es-ES" sz="1600" baseline="0" dirty="0" smtClean="0"/>
                        <a:t> las acciones de la UN</a:t>
                      </a:r>
                      <a:endParaRPr lang="es-ES" sz="1600" dirty="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i="1" dirty="0" smtClean="0"/>
                        <a:t>Rol de</a:t>
                      </a:r>
                      <a:r>
                        <a:rPr lang="es-ES" sz="1600" b="0" i="1" baseline="0" dirty="0" smtClean="0"/>
                        <a:t> los ejecutivos corporativos</a:t>
                      </a:r>
                      <a:endParaRPr lang="es-ES" sz="1600" b="0" i="1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600" dirty="0" smtClean="0"/>
                        <a:t>Seleccionar ejecutivos de alta</a:t>
                      </a:r>
                      <a:r>
                        <a:rPr lang="es-ES" sz="1600" baseline="0" dirty="0" smtClean="0"/>
                        <a:t> calidad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" sz="1600" dirty="0" smtClean="0"/>
                        <a:t>Centralizada y jerárquica</a:t>
                      </a:r>
                      <a:endParaRPr lang="es-ES" sz="16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i="1" dirty="0" smtClean="0"/>
                        <a:t>Toma</a:t>
                      </a:r>
                      <a:r>
                        <a:rPr lang="es-ES" sz="1600" b="0" i="1" baseline="0" dirty="0" smtClean="0"/>
                        <a:t> de decisiones</a:t>
                      </a:r>
                      <a:endParaRPr lang="es-ES" sz="1600" b="0" i="1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600" dirty="0" smtClean="0"/>
                        <a:t>Descentralizada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7" name="Rectángulo 26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32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33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4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2F2F2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5" name="Conector recto 34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38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39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40" name="Conector recto 39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10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80949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ángulo 33"/>
          <p:cNvSpPr/>
          <p:nvPr/>
        </p:nvSpPr>
        <p:spPr>
          <a:xfrm>
            <a:off x="-36512" y="1564900"/>
            <a:ext cx="9144000" cy="1039862"/>
          </a:xfrm>
          <a:prstGeom prst="rect">
            <a:avLst/>
          </a:prstGeom>
          <a:solidFill>
            <a:schemeClr val="bg1">
              <a:lumMod val="95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-17712" y="1268760"/>
            <a:ext cx="8854796" cy="27363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CuadroTexto 11"/>
          <p:cNvSpPr txBox="1"/>
          <p:nvPr/>
        </p:nvSpPr>
        <p:spPr>
          <a:xfrm>
            <a:off x="899592" y="1888678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Proposición 1</a:t>
            </a:r>
          </a:p>
          <a:p>
            <a:r>
              <a:rPr lang="es-E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 conocimiento es un sistema complejo</a:t>
            </a:r>
          </a:p>
        </p:txBody>
      </p:sp>
      <p:sp>
        <p:nvSpPr>
          <p:cNvPr id="30" name="CuadroTexto 29"/>
          <p:cNvSpPr txBox="1"/>
          <p:nvPr/>
        </p:nvSpPr>
        <p:spPr>
          <a:xfrm>
            <a:off x="971600" y="2708920"/>
            <a:ext cx="5328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Proposición 2</a:t>
            </a:r>
            <a:endParaRPr lang="es-E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 conocimiento gerencial es un sistema complejo</a:t>
            </a: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14 Redondear rectángulo de esquina sencilla"/>
          <p:cNvSpPr/>
          <p:nvPr/>
        </p:nvSpPr>
        <p:spPr>
          <a:xfrm flipH="1">
            <a:off x="1117717" y="233353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>
                <a:solidFill>
                  <a:schemeClr val="bg1">
                    <a:lumMod val="50000"/>
                  </a:schemeClr>
                </a:solidFill>
              </a:rPr>
              <a:t>Marco </a:t>
            </a:r>
            <a:r>
              <a:rPr lang="es-MX" sz="2400" b="1" dirty="0" smtClean="0">
                <a:solidFill>
                  <a:schemeClr val="bg1">
                    <a:lumMod val="50000"/>
                  </a:schemeClr>
                </a:solidFill>
              </a:rPr>
              <a:t>Conceptual: perspectiva de la complejidad </a:t>
            </a:r>
            <a:endParaRPr lang="es-MX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36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37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8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2F2F2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9" name="Conector recto 38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42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43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44" name="Conector recto 43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47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751215"/>
              </p:ext>
            </p:extLst>
          </p:nvPr>
        </p:nvGraphicFramePr>
        <p:xfrm>
          <a:off x="670438" y="3836640"/>
          <a:ext cx="7151757" cy="17526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2154649"/>
                <a:gridCol w="4997108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Elementos centrales</a:t>
                      </a:r>
                      <a:endParaRPr lang="es-MX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Conocimiento gerencial como sistema complejo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Componentes</a:t>
                      </a:r>
                      <a:endParaRPr lang="es-MX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Agentes de</a:t>
                      </a:r>
                      <a:r>
                        <a:rPr lang="es-ES" baseline="0" dirty="0" smtClean="0"/>
                        <a:t> nivel corporativo y de negocios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Características</a:t>
                      </a:r>
                      <a:endParaRPr lang="es-MX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 Tácito, colectivo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Mecanismos</a:t>
                      </a:r>
                      <a:endParaRPr lang="es-MX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Retroalimentación entre niveles</a:t>
                      </a:r>
                    </a:p>
                    <a:p>
                      <a:r>
                        <a:rPr lang="es-ES" dirty="0" smtClean="0"/>
                        <a:t>Emergencia</a:t>
                      </a:r>
                      <a:r>
                        <a:rPr lang="es-ES" baseline="0" dirty="0" smtClean="0"/>
                        <a:t> de respuestas adaptativas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11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1390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2" grpId="0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Imagen 2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2726" y="1052736"/>
            <a:ext cx="5725778" cy="5112568"/>
          </a:xfrm>
          <a:prstGeom prst="rect">
            <a:avLst/>
          </a:prstGeom>
        </p:spPr>
      </p:pic>
      <p:cxnSp>
        <p:nvCxnSpPr>
          <p:cNvPr id="111" name="Conector recto 110"/>
          <p:cNvCxnSpPr/>
          <p:nvPr/>
        </p:nvCxnSpPr>
        <p:spPr>
          <a:xfrm flipH="1">
            <a:off x="3275856" y="3501008"/>
            <a:ext cx="583264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CuadroTexto 111"/>
          <p:cNvSpPr txBox="1"/>
          <p:nvPr/>
        </p:nvSpPr>
        <p:spPr>
          <a:xfrm>
            <a:off x="552797" y="1196752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>
                    <a:lumMod val="50000"/>
                  </a:schemeClr>
                </a:solidFill>
              </a:rPr>
              <a:t>NIVEL  CORPORATIVO</a:t>
            </a:r>
            <a:endParaRPr lang="es-MX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3" name="CuadroTexto 112"/>
          <p:cNvSpPr txBox="1"/>
          <p:nvPr/>
        </p:nvSpPr>
        <p:spPr>
          <a:xfrm>
            <a:off x="395536" y="4211796"/>
            <a:ext cx="1995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>
                    <a:lumMod val="50000"/>
                  </a:schemeClr>
                </a:solidFill>
              </a:rPr>
              <a:t>NIVEL NEGOCIOS</a:t>
            </a:r>
            <a:endParaRPr lang="es-MX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CuadroTexto 114"/>
          <p:cNvSpPr txBox="1"/>
          <p:nvPr/>
        </p:nvSpPr>
        <p:spPr>
          <a:xfrm flipH="1">
            <a:off x="323528" y="4931876"/>
            <a:ext cx="1707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5FC305"/>
                </a:solidFill>
              </a:rPr>
              <a:t>Competencia</a:t>
            </a:r>
            <a:endParaRPr lang="es-MX" b="1" dirty="0">
              <a:solidFill>
                <a:srgbClr val="5FC305"/>
              </a:solidFill>
            </a:endParaRPr>
          </a:p>
        </p:txBody>
      </p:sp>
      <p:sp>
        <p:nvSpPr>
          <p:cNvPr id="116" name="Flecha derecha 115"/>
          <p:cNvSpPr/>
          <p:nvPr/>
        </p:nvSpPr>
        <p:spPr>
          <a:xfrm>
            <a:off x="2555776" y="2338555"/>
            <a:ext cx="905289" cy="370365"/>
          </a:xfrm>
          <a:prstGeom prst="rightArrow">
            <a:avLst/>
          </a:prstGeom>
          <a:solidFill>
            <a:srgbClr val="5FC305"/>
          </a:solidFill>
          <a:ln>
            <a:solidFill>
              <a:srgbClr val="5FC3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i="1" dirty="0" smtClean="0"/>
              <a:t>Estímulo</a:t>
            </a:r>
            <a:endParaRPr lang="es-MX" sz="1100" i="1" dirty="0"/>
          </a:p>
        </p:txBody>
      </p:sp>
      <p:sp>
        <p:nvSpPr>
          <p:cNvPr id="117" name="CuadroTexto 116"/>
          <p:cNvSpPr txBox="1"/>
          <p:nvPr/>
        </p:nvSpPr>
        <p:spPr>
          <a:xfrm flipH="1">
            <a:off x="0" y="1622698"/>
            <a:ext cx="32758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5FC305"/>
                </a:solidFill>
              </a:rPr>
              <a:t>Diversidad</a:t>
            </a:r>
            <a:r>
              <a:rPr lang="es-ES" sz="1600" b="1" dirty="0" smtClean="0">
                <a:solidFill>
                  <a:srgbClr val="5FC305"/>
                </a:solidFill>
              </a:rPr>
              <a:t> </a:t>
            </a:r>
          </a:p>
          <a:p>
            <a:pPr algn="ctr"/>
            <a:r>
              <a:rPr lang="es-ES" sz="1400" dirty="0" err="1" smtClean="0">
                <a:solidFill>
                  <a:schemeClr val="bg1">
                    <a:lumMod val="65000"/>
                  </a:schemeClr>
                </a:solidFill>
              </a:rPr>
              <a:t>Rumelt</a:t>
            </a:r>
            <a:r>
              <a:rPr lang="es-ES" sz="1400" dirty="0" smtClean="0">
                <a:solidFill>
                  <a:schemeClr val="bg1">
                    <a:lumMod val="65000"/>
                  </a:schemeClr>
                </a:solidFill>
              </a:rPr>
              <a:t> (1974),</a:t>
            </a:r>
            <a:r>
              <a:rPr lang="es-ES" sz="1400" dirty="0" err="1" smtClean="0">
                <a:solidFill>
                  <a:schemeClr val="bg1">
                    <a:lumMod val="65000"/>
                  </a:schemeClr>
                </a:solidFill>
              </a:rPr>
              <a:t>Prahalad</a:t>
            </a:r>
            <a:r>
              <a:rPr lang="es-ES" sz="1400" dirty="0" smtClean="0">
                <a:solidFill>
                  <a:schemeClr val="bg1">
                    <a:lumMod val="65000"/>
                  </a:schemeClr>
                </a:solidFill>
              </a:rPr>
              <a:t> y </a:t>
            </a:r>
            <a:r>
              <a:rPr lang="es-ES" sz="1400" dirty="0" err="1" smtClean="0">
                <a:solidFill>
                  <a:schemeClr val="bg1">
                    <a:lumMod val="65000"/>
                  </a:schemeClr>
                </a:solidFill>
              </a:rPr>
              <a:t>Bettis</a:t>
            </a:r>
            <a:r>
              <a:rPr lang="es-ES" sz="1400" dirty="0" smtClean="0">
                <a:solidFill>
                  <a:schemeClr val="bg1">
                    <a:lumMod val="65000"/>
                  </a:schemeClr>
                </a:solidFill>
              </a:rPr>
              <a:t> (1986), </a:t>
            </a:r>
            <a:r>
              <a:rPr lang="es-ES" sz="1400" dirty="0" err="1" smtClean="0">
                <a:solidFill>
                  <a:schemeClr val="bg1">
                    <a:lumMod val="65000"/>
                  </a:schemeClr>
                </a:solidFill>
              </a:rPr>
              <a:t>Dess</a:t>
            </a:r>
            <a:r>
              <a:rPr lang="es-ES" sz="140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s-ES" sz="1400" dirty="0" err="1" smtClean="0">
                <a:solidFill>
                  <a:schemeClr val="bg1">
                    <a:lumMod val="65000"/>
                  </a:schemeClr>
                </a:solidFill>
              </a:rPr>
              <a:t>Lumpkin</a:t>
            </a:r>
            <a:r>
              <a:rPr lang="es-ES" sz="1400" dirty="0" smtClean="0">
                <a:solidFill>
                  <a:schemeClr val="bg1">
                    <a:lumMod val="65000"/>
                  </a:schemeClr>
                </a:solidFill>
              </a:rPr>
              <a:t> y </a:t>
            </a:r>
            <a:r>
              <a:rPr lang="es-ES" sz="1400" dirty="0" err="1" smtClean="0">
                <a:solidFill>
                  <a:schemeClr val="bg1">
                    <a:lumMod val="65000"/>
                  </a:schemeClr>
                </a:solidFill>
              </a:rPr>
              <a:t>Eisner</a:t>
            </a:r>
            <a:r>
              <a:rPr lang="es-ES" sz="1400" dirty="0" smtClean="0">
                <a:solidFill>
                  <a:schemeClr val="bg1">
                    <a:lumMod val="65000"/>
                  </a:schemeClr>
                </a:solidFill>
              </a:rPr>
              <a:t> (2011)</a:t>
            </a:r>
          </a:p>
          <a:p>
            <a:pPr algn="ctr"/>
            <a:r>
              <a:rPr lang="es-ES" sz="1600" b="1" dirty="0" smtClean="0">
                <a:solidFill>
                  <a:srgbClr val="5FC305"/>
                </a:solidFill>
              </a:rPr>
              <a:t>  </a:t>
            </a:r>
          </a:p>
          <a:p>
            <a:pPr algn="ctr"/>
            <a:r>
              <a:rPr lang="es-ES" b="1" dirty="0" smtClean="0">
                <a:solidFill>
                  <a:srgbClr val="5FC305"/>
                </a:solidFill>
              </a:rPr>
              <a:t>Sinergia</a:t>
            </a:r>
          </a:p>
          <a:p>
            <a:pPr algn="ctr"/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Ansoff</a:t>
            </a:r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</a:rPr>
              <a:t> (1965),Porter1997),</a:t>
            </a:r>
          </a:p>
          <a:p>
            <a:pPr algn="ctr"/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Eisenhardt</a:t>
            </a:r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</a:rPr>
              <a:t> y </a:t>
            </a:r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Galunic</a:t>
            </a:r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</a:rPr>
              <a:t> (2000)</a:t>
            </a:r>
            <a:endParaRPr lang="es-ES" sz="1600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es-ES" sz="1600" b="1" dirty="0" smtClean="0">
                <a:solidFill>
                  <a:srgbClr val="5FC305"/>
                </a:solidFill>
              </a:rPr>
              <a:t> </a:t>
            </a:r>
          </a:p>
        </p:txBody>
      </p:sp>
      <p:sp>
        <p:nvSpPr>
          <p:cNvPr id="246" name="14 Redondear rectángulo de esquina sencilla"/>
          <p:cNvSpPr/>
          <p:nvPr/>
        </p:nvSpPr>
        <p:spPr>
          <a:xfrm flipH="1">
            <a:off x="1117717" y="233353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bg1">
                    <a:lumMod val="50000"/>
                  </a:schemeClr>
                </a:solidFill>
              </a:rPr>
              <a:t>El conocimiento gerencial como sistema complejo</a:t>
            </a:r>
            <a:endParaRPr lang="es-MX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2" name="Imagen 9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7755" y="1924447"/>
            <a:ext cx="314325" cy="352425"/>
          </a:xfrm>
          <a:prstGeom prst="rect">
            <a:avLst/>
          </a:prstGeom>
        </p:spPr>
      </p:pic>
      <p:pic>
        <p:nvPicPr>
          <p:cNvPr id="94" name="Imagen 9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120" y="1420391"/>
            <a:ext cx="314325" cy="352425"/>
          </a:xfrm>
          <a:prstGeom prst="rect">
            <a:avLst/>
          </a:prstGeom>
        </p:spPr>
      </p:pic>
      <p:sp>
        <p:nvSpPr>
          <p:cNvPr id="95" name="Triángulo isósceles 94"/>
          <p:cNvSpPr/>
          <p:nvPr/>
        </p:nvSpPr>
        <p:spPr>
          <a:xfrm rot="10800000">
            <a:off x="5678413" y="1551566"/>
            <a:ext cx="223539" cy="149242"/>
          </a:xfrm>
          <a:prstGeom prst="triangle">
            <a:avLst/>
          </a:prstGeom>
          <a:solidFill>
            <a:srgbClr val="5FC305"/>
          </a:solidFill>
          <a:ln>
            <a:solidFill>
              <a:srgbClr val="5FC3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6" name="Elipse 95"/>
          <p:cNvSpPr/>
          <p:nvPr/>
        </p:nvSpPr>
        <p:spPr>
          <a:xfrm>
            <a:off x="5715406" y="1412776"/>
            <a:ext cx="151532" cy="110233"/>
          </a:xfrm>
          <a:prstGeom prst="ellipse">
            <a:avLst/>
          </a:prstGeom>
          <a:solidFill>
            <a:srgbClr val="5FC3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1" name="Triángulo isósceles 100"/>
          <p:cNvSpPr/>
          <p:nvPr/>
        </p:nvSpPr>
        <p:spPr>
          <a:xfrm rot="10800000">
            <a:off x="4996533" y="2063237"/>
            <a:ext cx="223539" cy="149242"/>
          </a:xfrm>
          <a:prstGeom prst="triangle">
            <a:avLst/>
          </a:prstGeom>
          <a:solidFill>
            <a:srgbClr val="5FC305"/>
          </a:solidFill>
          <a:ln>
            <a:solidFill>
              <a:srgbClr val="5FC3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2" name="Elipse 101"/>
          <p:cNvSpPr/>
          <p:nvPr/>
        </p:nvSpPr>
        <p:spPr>
          <a:xfrm>
            <a:off x="5033526" y="1924447"/>
            <a:ext cx="151532" cy="110233"/>
          </a:xfrm>
          <a:prstGeom prst="ellipse">
            <a:avLst/>
          </a:prstGeom>
          <a:solidFill>
            <a:srgbClr val="5FC3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3" name="Triángulo isósceles 102"/>
          <p:cNvSpPr/>
          <p:nvPr/>
        </p:nvSpPr>
        <p:spPr>
          <a:xfrm>
            <a:off x="5477192" y="2117853"/>
            <a:ext cx="223539" cy="149242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FFC000"/>
              </a:solidFill>
            </a:endParaRPr>
          </a:p>
        </p:txBody>
      </p:sp>
      <p:sp>
        <p:nvSpPr>
          <p:cNvPr id="104" name="Elipse 103"/>
          <p:cNvSpPr/>
          <p:nvPr/>
        </p:nvSpPr>
        <p:spPr>
          <a:xfrm>
            <a:off x="5511691" y="1972768"/>
            <a:ext cx="151532" cy="11023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05" name="Grupo 104"/>
          <p:cNvGrpSpPr/>
          <p:nvPr/>
        </p:nvGrpSpPr>
        <p:grpSpPr>
          <a:xfrm>
            <a:off x="4680982" y="1590675"/>
            <a:ext cx="1547202" cy="514719"/>
            <a:chOff x="3600862" y="1340768"/>
            <a:chExt cx="1547202" cy="514719"/>
          </a:xfrm>
        </p:grpSpPr>
        <p:cxnSp>
          <p:nvCxnSpPr>
            <p:cNvPr id="106" name="Conector curvado 105"/>
            <p:cNvCxnSpPr/>
            <p:nvPr/>
          </p:nvCxnSpPr>
          <p:spPr>
            <a:xfrm rot="16200000" flipH="1">
              <a:off x="4117106" y="896535"/>
              <a:ext cx="442708" cy="1475195"/>
            </a:xfrm>
            <a:prstGeom prst="curvedConnector4">
              <a:avLst>
                <a:gd name="adj1" fmla="val -93058"/>
                <a:gd name="adj2" fmla="val 115496"/>
              </a:avLst>
            </a:prstGeom>
            <a:ln w="285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ector curvado 106"/>
            <p:cNvCxnSpPr/>
            <p:nvPr/>
          </p:nvCxnSpPr>
          <p:spPr>
            <a:xfrm rot="5400000" flipH="1">
              <a:off x="4189113" y="824524"/>
              <a:ext cx="442707" cy="1475195"/>
            </a:xfrm>
            <a:prstGeom prst="curvedConnector4">
              <a:avLst>
                <a:gd name="adj1" fmla="val -93058"/>
                <a:gd name="adj2" fmla="val 115496"/>
              </a:avLst>
            </a:prstGeom>
            <a:ln w="285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8" name="Imagen 1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9963" y="3886962"/>
            <a:ext cx="314325" cy="352425"/>
          </a:xfrm>
          <a:prstGeom prst="rect">
            <a:avLst/>
          </a:prstGeom>
        </p:spPr>
      </p:pic>
      <p:pic>
        <p:nvPicPr>
          <p:cNvPr id="119" name="Imagen 1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2051" y="3796655"/>
            <a:ext cx="314325" cy="352425"/>
          </a:xfrm>
          <a:prstGeom prst="rect">
            <a:avLst/>
          </a:prstGeom>
        </p:spPr>
      </p:pic>
      <p:sp>
        <p:nvSpPr>
          <p:cNvPr id="120" name="Triángulo isósceles 119"/>
          <p:cNvSpPr/>
          <p:nvPr/>
        </p:nvSpPr>
        <p:spPr>
          <a:xfrm rot="10800000">
            <a:off x="7668344" y="3927830"/>
            <a:ext cx="223539" cy="149242"/>
          </a:xfrm>
          <a:prstGeom prst="triangle">
            <a:avLst/>
          </a:prstGeom>
          <a:solidFill>
            <a:srgbClr val="5FC305"/>
          </a:solidFill>
          <a:ln>
            <a:solidFill>
              <a:srgbClr val="5FC3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1" name="Elipse 120"/>
          <p:cNvSpPr/>
          <p:nvPr/>
        </p:nvSpPr>
        <p:spPr>
          <a:xfrm>
            <a:off x="7705337" y="3789040"/>
            <a:ext cx="151532" cy="110233"/>
          </a:xfrm>
          <a:prstGeom prst="ellipse">
            <a:avLst/>
          </a:prstGeom>
          <a:solidFill>
            <a:srgbClr val="5FC3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2" name="Triángulo isósceles 121"/>
          <p:cNvSpPr/>
          <p:nvPr/>
        </p:nvSpPr>
        <p:spPr>
          <a:xfrm rot="10800000">
            <a:off x="6868741" y="4025752"/>
            <a:ext cx="223539" cy="149242"/>
          </a:xfrm>
          <a:prstGeom prst="triangle">
            <a:avLst/>
          </a:prstGeom>
          <a:solidFill>
            <a:srgbClr val="5FC305"/>
          </a:solidFill>
          <a:ln>
            <a:solidFill>
              <a:srgbClr val="5FC3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3" name="Elipse 122"/>
          <p:cNvSpPr/>
          <p:nvPr/>
        </p:nvSpPr>
        <p:spPr>
          <a:xfrm>
            <a:off x="6905734" y="3886962"/>
            <a:ext cx="151532" cy="110233"/>
          </a:xfrm>
          <a:prstGeom prst="ellipse">
            <a:avLst/>
          </a:prstGeom>
          <a:solidFill>
            <a:srgbClr val="5FC3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4" name="Triángulo isósceles 123"/>
          <p:cNvSpPr/>
          <p:nvPr/>
        </p:nvSpPr>
        <p:spPr>
          <a:xfrm>
            <a:off x="7164288" y="4304007"/>
            <a:ext cx="223539" cy="149242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FFC000"/>
              </a:solidFill>
            </a:endParaRPr>
          </a:p>
        </p:txBody>
      </p:sp>
      <p:sp>
        <p:nvSpPr>
          <p:cNvPr id="125" name="Elipse 124"/>
          <p:cNvSpPr/>
          <p:nvPr/>
        </p:nvSpPr>
        <p:spPr>
          <a:xfrm>
            <a:off x="7198787" y="4158922"/>
            <a:ext cx="151532" cy="11023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26" name="Grupo 125"/>
          <p:cNvGrpSpPr/>
          <p:nvPr/>
        </p:nvGrpSpPr>
        <p:grpSpPr>
          <a:xfrm>
            <a:off x="6625198" y="3804291"/>
            <a:ext cx="1547202" cy="514719"/>
            <a:chOff x="3600862" y="1340768"/>
            <a:chExt cx="1547202" cy="514719"/>
          </a:xfrm>
        </p:grpSpPr>
        <p:cxnSp>
          <p:nvCxnSpPr>
            <p:cNvPr id="127" name="Conector curvado 126"/>
            <p:cNvCxnSpPr/>
            <p:nvPr/>
          </p:nvCxnSpPr>
          <p:spPr>
            <a:xfrm rot="16200000" flipH="1">
              <a:off x="4117106" y="896535"/>
              <a:ext cx="442708" cy="1475195"/>
            </a:xfrm>
            <a:prstGeom prst="curvedConnector4">
              <a:avLst>
                <a:gd name="adj1" fmla="val -93058"/>
                <a:gd name="adj2" fmla="val 115496"/>
              </a:avLst>
            </a:prstGeom>
            <a:ln w="285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ector curvado 127"/>
            <p:cNvCxnSpPr/>
            <p:nvPr/>
          </p:nvCxnSpPr>
          <p:spPr>
            <a:xfrm rot="5400000" flipH="1">
              <a:off x="4189113" y="824524"/>
              <a:ext cx="442707" cy="1475195"/>
            </a:xfrm>
            <a:prstGeom prst="curvedConnector4">
              <a:avLst>
                <a:gd name="adj1" fmla="val -93058"/>
                <a:gd name="adj2" fmla="val 115496"/>
              </a:avLst>
            </a:prstGeom>
            <a:ln w="285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2" name="Imagen 1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3025" y="3864303"/>
            <a:ext cx="314325" cy="352425"/>
          </a:xfrm>
          <a:prstGeom prst="rect">
            <a:avLst/>
          </a:prstGeom>
        </p:spPr>
      </p:pic>
      <p:pic>
        <p:nvPicPr>
          <p:cNvPr id="133" name="Imagen 1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992" y="3724647"/>
            <a:ext cx="314325" cy="352425"/>
          </a:xfrm>
          <a:prstGeom prst="rect">
            <a:avLst/>
          </a:prstGeom>
        </p:spPr>
      </p:pic>
      <p:sp>
        <p:nvSpPr>
          <p:cNvPr id="134" name="Triángulo isósceles 133"/>
          <p:cNvSpPr/>
          <p:nvPr/>
        </p:nvSpPr>
        <p:spPr>
          <a:xfrm rot="10800000">
            <a:off x="4526285" y="3855822"/>
            <a:ext cx="223539" cy="149242"/>
          </a:xfrm>
          <a:prstGeom prst="triangle">
            <a:avLst/>
          </a:prstGeom>
          <a:solidFill>
            <a:srgbClr val="5FC305"/>
          </a:solidFill>
          <a:ln>
            <a:solidFill>
              <a:srgbClr val="5FC3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5" name="Elipse 134"/>
          <p:cNvSpPr/>
          <p:nvPr/>
        </p:nvSpPr>
        <p:spPr>
          <a:xfrm>
            <a:off x="4563278" y="3717032"/>
            <a:ext cx="151532" cy="110233"/>
          </a:xfrm>
          <a:prstGeom prst="ellipse">
            <a:avLst/>
          </a:prstGeom>
          <a:solidFill>
            <a:srgbClr val="5FC3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6" name="Triángulo isósceles 135"/>
          <p:cNvSpPr/>
          <p:nvPr/>
        </p:nvSpPr>
        <p:spPr>
          <a:xfrm rot="10800000">
            <a:off x="4111803" y="4003093"/>
            <a:ext cx="223539" cy="149242"/>
          </a:xfrm>
          <a:prstGeom prst="triangle">
            <a:avLst/>
          </a:prstGeom>
          <a:solidFill>
            <a:srgbClr val="5FC305"/>
          </a:solidFill>
          <a:ln>
            <a:solidFill>
              <a:srgbClr val="5FC3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7" name="Elipse 136"/>
          <p:cNvSpPr/>
          <p:nvPr/>
        </p:nvSpPr>
        <p:spPr>
          <a:xfrm>
            <a:off x="4148796" y="3864303"/>
            <a:ext cx="151532" cy="110233"/>
          </a:xfrm>
          <a:prstGeom prst="ellipse">
            <a:avLst/>
          </a:prstGeom>
          <a:solidFill>
            <a:srgbClr val="5FC3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8" name="Triángulo isósceles 137"/>
          <p:cNvSpPr/>
          <p:nvPr/>
        </p:nvSpPr>
        <p:spPr>
          <a:xfrm>
            <a:off x="4852517" y="4222157"/>
            <a:ext cx="223539" cy="149242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FFC000"/>
              </a:solidFill>
            </a:endParaRPr>
          </a:p>
        </p:txBody>
      </p:sp>
      <p:sp>
        <p:nvSpPr>
          <p:cNvPr id="139" name="Elipse 138"/>
          <p:cNvSpPr/>
          <p:nvPr/>
        </p:nvSpPr>
        <p:spPr>
          <a:xfrm>
            <a:off x="4887016" y="4077072"/>
            <a:ext cx="151532" cy="11023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40" name="Grupo 139"/>
          <p:cNvGrpSpPr/>
          <p:nvPr/>
        </p:nvGrpSpPr>
        <p:grpSpPr>
          <a:xfrm>
            <a:off x="3868261" y="3904977"/>
            <a:ext cx="1547201" cy="514720"/>
            <a:chOff x="3600863" y="1340768"/>
            <a:chExt cx="1547201" cy="514720"/>
          </a:xfrm>
        </p:grpSpPr>
        <p:cxnSp>
          <p:nvCxnSpPr>
            <p:cNvPr id="141" name="Conector curvado 140"/>
            <p:cNvCxnSpPr/>
            <p:nvPr/>
          </p:nvCxnSpPr>
          <p:spPr>
            <a:xfrm rot="16200000" flipH="1">
              <a:off x="4117107" y="896536"/>
              <a:ext cx="442708" cy="1475195"/>
            </a:xfrm>
            <a:prstGeom prst="curvedConnector4">
              <a:avLst>
                <a:gd name="adj1" fmla="val -93058"/>
                <a:gd name="adj2" fmla="val 115496"/>
              </a:avLst>
            </a:prstGeom>
            <a:ln w="285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ector curvado 141"/>
            <p:cNvCxnSpPr/>
            <p:nvPr/>
          </p:nvCxnSpPr>
          <p:spPr>
            <a:xfrm rot="5400000" flipH="1">
              <a:off x="4189113" y="824524"/>
              <a:ext cx="442707" cy="1475195"/>
            </a:xfrm>
            <a:prstGeom prst="curvedConnector4">
              <a:avLst>
                <a:gd name="adj1" fmla="val -93058"/>
                <a:gd name="adj2" fmla="val 115496"/>
              </a:avLst>
            </a:prstGeom>
            <a:ln w="285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3" name="Imagen 1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963" y="5079977"/>
            <a:ext cx="314325" cy="352425"/>
          </a:xfrm>
          <a:prstGeom prst="rect">
            <a:avLst/>
          </a:prstGeom>
        </p:spPr>
      </p:pic>
      <p:pic>
        <p:nvPicPr>
          <p:cNvPr id="144" name="Imagen 1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7027" y="4799560"/>
            <a:ext cx="314325" cy="352425"/>
          </a:xfrm>
          <a:prstGeom prst="rect">
            <a:avLst/>
          </a:prstGeom>
        </p:spPr>
      </p:pic>
      <p:sp>
        <p:nvSpPr>
          <p:cNvPr id="145" name="Triángulo isósceles 144"/>
          <p:cNvSpPr/>
          <p:nvPr/>
        </p:nvSpPr>
        <p:spPr>
          <a:xfrm rot="10800000">
            <a:off x="6013320" y="4930735"/>
            <a:ext cx="223539" cy="149242"/>
          </a:xfrm>
          <a:prstGeom prst="triangle">
            <a:avLst/>
          </a:prstGeom>
          <a:solidFill>
            <a:srgbClr val="5FC305"/>
          </a:solidFill>
          <a:ln>
            <a:solidFill>
              <a:srgbClr val="5FC3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6" name="Elipse 145"/>
          <p:cNvSpPr/>
          <p:nvPr/>
        </p:nvSpPr>
        <p:spPr>
          <a:xfrm>
            <a:off x="6050313" y="4791945"/>
            <a:ext cx="151532" cy="110233"/>
          </a:xfrm>
          <a:prstGeom prst="ellipse">
            <a:avLst/>
          </a:prstGeom>
          <a:solidFill>
            <a:srgbClr val="5FC3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7" name="Triángulo isósceles 146"/>
          <p:cNvSpPr/>
          <p:nvPr/>
        </p:nvSpPr>
        <p:spPr>
          <a:xfrm rot="10800000">
            <a:off x="5429741" y="5218767"/>
            <a:ext cx="223539" cy="149242"/>
          </a:xfrm>
          <a:prstGeom prst="triangle">
            <a:avLst/>
          </a:prstGeom>
          <a:solidFill>
            <a:srgbClr val="5FC305"/>
          </a:solidFill>
          <a:ln>
            <a:solidFill>
              <a:srgbClr val="5FC3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8" name="Elipse 147"/>
          <p:cNvSpPr/>
          <p:nvPr/>
        </p:nvSpPr>
        <p:spPr>
          <a:xfrm>
            <a:off x="5466734" y="5079977"/>
            <a:ext cx="151532" cy="110233"/>
          </a:xfrm>
          <a:prstGeom prst="ellipse">
            <a:avLst/>
          </a:prstGeom>
          <a:solidFill>
            <a:srgbClr val="5FC3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9" name="Triángulo isósceles 148"/>
          <p:cNvSpPr/>
          <p:nvPr/>
        </p:nvSpPr>
        <p:spPr>
          <a:xfrm>
            <a:off x="5704935" y="5542791"/>
            <a:ext cx="223539" cy="149242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FFC000"/>
              </a:solidFill>
            </a:endParaRPr>
          </a:p>
        </p:txBody>
      </p:sp>
      <p:sp>
        <p:nvSpPr>
          <p:cNvPr id="150" name="Elipse 149"/>
          <p:cNvSpPr/>
          <p:nvPr/>
        </p:nvSpPr>
        <p:spPr>
          <a:xfrm>
            <a:off x="5724128" y="5373216"/>
            <a:ext cx="151532" cy="11023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51" name="Grupo 150"/>
          <p:cNvGrpSpPr/>
          <p:nvPr/>
        </p:nvGrpSpPr>
        <p:grpSpPr>
          <a:xfrm>
            <a:off x="4932040" y="4997306"/>
            <a:ext cx="1369312" cy="495409"/>
            <a:chOff x="3600862" y="1340768"/>
            <a:chExt cx="1547202" cy="514719"/>
          </a:xfrm>
        </p:grpSpPr>
        <p:cxnSp>
          <p:nvCxnSpPr>
            <p:cNvPr id="152" name="Conector curvado 151"/>
            <p:cNvCxnSpPr/>
            <p:nvPr/>
          </p:nvCxnSpPr>
          <p:spPr>
            <a:xfrm rot="16200000" flipH="1">
              <a:off x="4117106" y="896535"/>
              <a:ext cx="442708" cy="1475195"/>
            </a:xfrm>
            <a:prstGeom prst="curvedConnector4">
              <a:avLst>
                <a:gd name="adj1" fmla="val -93058"/>
                <a:gd name="adj2" fmla="val 115496"/>
              </a:avLst>
            </a:prstGeom>
            <a:ln w="285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ector curvado 152"/>
            <p:cNvCxnSpPr/>
            <p:nvPr/>
          </p:nvCxnSpPr>
          <p:spPr>
            <a:xfrm rot="5400000" flipH="1">
              <a:off x="4189113" y="824524"/>
              <a:ext cx="442707" cy="1475195"/>
            </a:xfrm>
            <a:prstGeom prst="curvedConnector4">
              <a:avLst>
                <a:gd name="adj1" fmla="val -93058"/>
                <a:gd name="adj2" fmla="val 115496"/>
              </a:avLst>
            </a:prstGeom>
            <a:ln w="285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upo 107"/>
          <p:cNvGrpSpPr/>
          <p:nvPr/>
        </p:nvGrpSpPr>
        <p:grpSpPr>
          <a:xfrm>
            <a:off x="3868261" y="3904978"/>
            <a:ext cx="1547201" cy="514720"/>
            <a:chOff x="3600863" y="1340768"/>
            <a:chExt cx="1547201" cy="514720"/>
          </a:xfrm>
        </p:grpSpPr>
        <p:cxnSp>
          <p:nvCxnSpPr>
            <p:cNvPr id="109" name="Conector curvado 108"/>
            <p:cNvCxnSpPr/>
            <p:nvPr/>
          </p:nvCxnSpPr>
          <p:spPr>
            <a:xfrm rot="16200000" flipH="1">
              <a:off x="4117107" y="896536"/>
              <a:ext cx="442708" cy="1475195"/>
            </a:xfrm>
            <a:prstGeom prst="curvedConnector4">
              <a:avLst>
                <a:gd name="adj1" fmla="val -93058"/>
                <a:gd name="adj2" fmla="val 115496"/>
              </a:avLst>
            </a:prstGeom>
            <a:ln w="285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ector curvado 109"/>
            <p:cNvCxnSpPr/>
            <p:nvPr/>
          </p:nvCxnSpPr>
          <p:spPr>
            <a:xfrm rot="5400000" flipH="1">
              <a:off x="4189113" y="824524"/>
              <a:ext cx="442707" cy="1475195"/>
            </a:xfrm>
            <a:prstGeom prst="curvedConnector4">
              <a:avLst>
                <a:gd name="adj1" fmla="val -93058"/>
                <a:gd name="adj2" fmla="val 115496"/>
              </a:avLst>
            </a:prstGeom>
            <a:ln w="285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0" name="Conector curvado 129"/>
          <p:cNvCxnSpPr/>
          <p:nvPr/>
        </p:nvCxnSpPr>
        <p:spPr>
          <a:xfrm rot="5400000">
            <a:off x="6286046" y="4254694"/>
            <a:ext cx="736386" cy="705774"/>
          </a:xfrm>
          <a:prstGeom prst="curvedConnector2">
            <a:avLst/>
          </a:prstGeom>
          <a:ln w="28575">
            <a:solidFill>
              <a:schemeClr val="tx2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ector curvado 130"/>
          <p:cNvCxnSpPr/>
          <p:nvPr/>
        </p:nvCxnSpPr>
        <p:spPr>
          <a:xfrm rot="5400000">
            <a:off x="6101736" y="3919936"/>
            <a:ext cx="1468332" cy="1926625"/>
          </a:xfrm>
          <a:prstGeom prst="curvedConnector2">
            <a:avLst/>
          </a:prstGeom>
          <a:ln w="28575">
            <a:solidFill>
              <a:schemeClr val="tx2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ector curvado 159"/>
          <p:cNvCxnSpPr/>
          <p:nvPr/>
        </p:nvCxnSpPr>
        <p:spPr>
          <a:xfrm rot="10800000" flipV="1">
            <a:off x="4167690" y="2100662"/>
            <a:ext cx="810067" cy="1977054"/>
          </a:xfrm>
          <a:prstGeom prst="curvedConnector3">
            <a:avLst>
              <a:gd name="adj1" fmla="val 135119"/>
            </a:avLst>
          </a:prstGeom>
          <a:ln w="28575">
            <a:solidFill>
              <a:schemeClr val="tx2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Conector curvado 161"/>
          <p:cNvCxnSpPr/>
          <p:nvPr/>
        </p:nvCxnSpPr>
        <p:spPr>
          <a:xfrm flipV="1">
            <a:off x="5020172" y="2192477"/>
            <a:ext cx="624676" cy="2104303"/>
          </a:xfrm>
          <a:prstGeom prst="curvedConnector2">
            <a:avLst/>
          </a:prstGeom>
          <a:ln w="28575">
            <a:solidFill>
              <a:schemeClr val="tx2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ector curvado 162"/>
          <p:cNvCxnSpPr/>
          <p:nvPr/>
        </p:nvCxnSpPr>
        <p:spPr>
          <a:xfrm flipH="1" flipV="1">
            <a:off x="5966446" y="1596606"/>
            <a:ext cx="1383874" cy="2617435"/>
          </a:xfrm>
          <a:prstGeom prst="curvedConnector3">
            <a:avLst>
              <a:gd name="adj1" fmla="val -16519"/>
            </a:avLst>
          </a:prstGeom>
          <a:ln w="28575">
            <a:solidFill>
              <a:schemeClr val="tx2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Conector curvado 164"/>
          <p:cNvCxnSpPr/>
          <p:nvPr/>
        </p:nvCxnSpPr>
        <p:spPr>
          <a:xfrm rot="10800000">
            <a:off x="5809284" y="1772819"/>
            <a:ext cx="1040680" cy="2290359"/>
          </a:xfrm>
          <a:prstGeom prst="curvedConnector2">
            <a:avLst/>
          </a:prstGeom>
          <a:ln w="28575">
            <a:solidFill>
              <a:schemeClr val="tx2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ector curvado 165"/>
          <p:cNvCxnSpPr/>
          <p:nvPr/>
        </p:nvCxnSpPr>
        <p:spPr>
          <a:xfrm rot="16200000" flipH="1">
            <a:off x="4955784" y="4491675"/>
            <a:ext cx="1017960" cy="777413"/>
          </a:xfrm>
          <a:prstGeom prst="curvedConnector3">
            <a:avLst>
              <a:gd name="adj1" fmla="val 50000"/>
            </a:avLst>
          </a:prstGeom>
          <a:ln w="28575">
            <a:solidFill>
              <a:schemeClr val="tx2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7" name="Grupo 186"/>
          <p:cNvGrpSpPr/>
          <p:nvPr/>
        </p:nvGrpSpPr>
        <p:grpSpPr>
          <a:xfrm>
            <a:off x="4313445" y="1631938"/>
            <a:ext cx="2850846" cy="3893095"/>
            <a:chOff x="4313445" y="1703946"/>
            <a:chExt cx="2850846" cy="3893095"/>
          </a:xfrm>
        </p:grpSpPr>
        <p:cxnSp>
          <p:nvCxnSpPr>
            <p:cNvPr id="188" name="Conector curvado 187"/>
            <p:cNvCxnSpPr/>
            <p:nvPr/>
          </p:nvCxnSpPr>
          <p:spPr>
            <a:xfrm flipV="1">
              <a:off x="4688496" y="1724168"/>
              <a:ext cx="732411" cy="291477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FF33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ector curvado 189"/>
            <p:cNvCxnSpPr/>
            <p:nvPr/>
          </p:nvCxnSpPr>
          <p:spPr>
            <a:xfrm rot="10800000">
              <a:off x="5364088" y="1703946"/>
              <a:ext cx="793236" cy="716942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FF33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ector curvado 190"/>
            <p:cNvCxnSpPr/>
            <p:nvPr/>
          </p:nvCxnSpPr>
          <p:spPr>
            <a:xfrm rot="16200000" flipH="1">
              <a:off x="5715381" y="2869083"/>
              <a:ext cx="1880863" cy="984476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FF33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ector curvado 191"/>
            <p:cNvCxnSpPr/>
            <p:nvPr/>
          </p:nvCxnSpPr>
          <p:spPr>
            <a:xfrm rot="16200000" flipH="1">
              <a:off x="4207127" y="4340854"/>
              <a:ext cx="991460" cy="778823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FF33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ector curvado 192"/>
            <p:cNvCxnSpPr/>
            <p:nvPr/>
          </p:nvCxnSpPr>
          <p:spPr>
            <a:xfrm rot="16200000" flipH="1">
              <a:off x="5013531" y="5112190"/>
              <a:ext cx="551988" cy="417714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FF33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ector curvado 193"/>
            <p:cNvCxnSpPr/>
            <p:nvPr/>
          </p:nvCxnSpPr>
          <p:spPr>
            <a:xfrm rot="10800000" flipV="1">
              <a:off x="5537407" y="4959549"/>
              <a:ext cx="1535639" cy="599388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FF33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ector curvado 194"/>
            <p:cNvCxnSpPr/>
            <p:nvPr/>
          </p:nvCxnSpPr>
          <p:spPr>
            <a:xfrm rot="5400000">
              <a:off x="3401138" y="3010880"/>
              <a:ext cx="2193786" cy="346999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FF33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ector curvado 195"/>
            <p:cNvCxnSpPr/>
            <p:nvPr/>
          </p:nvCxnSpPr>
          <p:spPr>
            <a:xfrm rot="5400000">
              <a:off x="6789677" y="4535714"/>
              <a:ext cx="636672" cy="112556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FF33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Conector curvado 197"/>
            <p:cNvCxnSpPr/>
            <p:nvPr/>
          </p:nvCxnSpPr>
          <p:spPr>
            <a:xfrm rot="16200000" flipH="1">
              <a:off x="4207128" y="4340855"/>
              <a:ext cx="991460" cy="778823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FF33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ector curvado 198"/>
            <p:cNvCxnSpPr/>
            <p:nvPr/>
          </p:nvCxnSpPr>
          <p:spPr>
            <a:xfrm rot="16200000" flipH="1">
              <a:off x="4207129" y="4340856"/>
              <a:ext cx="991460" cy="778823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FF33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ector curvado 199"/>
            <p:cNvCxnSpPr/>
            <p:nvPr/>
          </p:nvCxnSpPr>
          <p:spPr>
            <a:xfrm rot="16200000" flipH="1">
              <a:off x="4207130" y="4340857"/>
              <a:ext cx="991460" cy="778823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FF33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Elipse 64"/>
          <p:cNvSpPr/>
          <p:nvPr/>
        </p:nvSpPr>
        <p:spPr>
          <a:xfrm>
            <a:off x="7452320" y="1772816"/>
            <a:ext cx="1257310" cy="922657"/>
          </a:xfrm>
          <a:prstGeom prst="ellipse">
            <a:avLst/>
          </a:prstGeom>
          <a:solidFill>
            <a:srgbClr val="FFC0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cap="small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Sistemas de acción</a:t>
            </a:r>
            <a:endParaRPr lang="es-MX" sz="1400" b="1" cap="small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" name="Conector recto 2"/>
          <p:cNvCxnSpPr/>
          <p:nvPr/>
        </p:nvCxnSpPr>
        <p:spPr>
          <a:xfrm>
            <a:off x="5652120" y="1772816"/>
            <a:ext cx="1800200" cy="504056"/>
          </a:xfrm>
          <a:prstGeom prst="line">
            <a:avLst/>
          </a:prstGeom>
          <a:ln>
            <a:solidFill>
              <a:srgbClr val="EFCC0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Conector recto 97"/>
          <p:cNvCxnSpPr/>
          <p:nvPr/>
        </p:nvCxnSpPr>
        <p:spPr>
          <a:xfrm flipV="1">
            <a:off x="6948264" y="2564904"/>
            <a:ext cx="648072" cy="936104"/>
          </a:xfrm>
          <a:prstGeom prst="line">
            <a:avLst/>
          </a:prstGeom>
          <a:ln>
            <a:solidFill>
              <a:srgbClr val="EFCC0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9" name="Flecha derecha 128"/>
          <p:cNvSpPr/>
          <p:nvPr/>
        </p:nvSpPr>
        <p:spPr>
          <a:xfrm>
            <a:off x="2442575" y="5013176"/>
            <a:ext cx="905289" cy="360040"/>
          </a:xfrm>
          <a:prstGeom prst="rightArrow">
            <a:avLst/>
          </a:prstGeom>
          <a:solidFill>
            <a:srgbClr val="5FC305"/>
          </a:solidFill>
          <a:ln>
            <a:solidFill>
              <a:srgbClr val="5FC3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i="1" dirty="0" smtClean="0"/>
              <a:t>Estímulo</a:t>
            </a:r>
            <a:endParaRPr lang="es-MX" sz="1100" i="1" dirty="0"/>
          </a:p>
        </p:txBody>
      </p:sp>
      <p:sp>
        <p:nvSpPr>
          <p:cNvPr id="9" name="Rectángulo 8"/>
          <p:cNvSpPr/>
          <p:nvPr/>
        </p:nvSpPr>
        <p:spPr>
          <a:xfrm>
            <a:off x="367460" y="5148481"/>
            <a:ext cx="18631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1600" dirty="0" err="1">
                <a:solidFill>
                  <a:schemeClr val="bg1">
                    <a:lumMod val="65000"/>
                  </a:schemeClr>
                </a:solidFill>
              </a:rPr>
              <a:t>Porter</a:t>
            </a:r>
            <a:r>
              <a:rPr lang="es-ES" sz="1600" dirty="0">
                <a:solidFill>
                  <a:schemeClr val="bg1">
                    <a:lumMod val="65000"/>
                  </a:schemeClr>
                </a:solidFill>
              </a:rPr>
              <a:t> (1995,1997), </a:t>
            </a:r>
            <a:endParaRPr lang="es-ES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es-ES" sz="1600" dirty="0" err="1" smtClean="0">
                <a:solidFill>
                  <a:schemeClr val="bg1">
                    <a:lumMod val="65000"/>
                  </a:schemeClr>
                </a:solidFill>
              </a:rPr>
              <a:t>Abell</a:t>
            </a:r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600" dirty="0">
                <a:solidFill>
                  <a:schemeClr val="bg1">
                    <a:lumMod val="65000"/>
                  </a:schemeClr>
                </a:solidFill>
              </a:rPr>
              <a:t>(1980)</a:t>
            </a:r>
          </a:p>
        </p:txBody>
      </p:sp>
      <p:sp>
        <p:nvSpPr>
          <p:cNvPr id="97" name="Rectángulo 96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99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100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114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2F2F2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154" name="Conector recto 153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ector recto 154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157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158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159" name="Conector recto 158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ector recto 160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ector recto 163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ector recto 166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Conector recto 167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Conector recto 168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12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401505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"/>
                            </p:stCondLst>
                            <p:childTnLst>
                              <p:par>
                                <p:cTn id="1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  <p:bldP spid="113" grpId="0"/>
      <p:bldP spid="115" grpId="0"/>
      <p:bldP spid="116" grpId="0" animBg="1"/>
      <p:bldP spid="117" grpId="0"/>
      <p:bldP spid="95" grpId="0" animBg="1"/>
      <p:bldP spid="96" grpId="0" animBg="1"/>
      <p:bldP spid="101" grpId="0" animBg="1"/>
      <p:bldP spid="102" grpId="0" animBg="1"/>
      <p:bldP spid="103" grpId="0" animBg="1"/>
      <p:bldP spid="104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65" grpId="0" animBg="1"/>
      <p:bldP spid="12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475656" y="2780928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>
              <a:buFont typeface="+mj-lt"/>
              <a:buAutoNum type="arabicPeriod" startAt="3"/>
            </a:pPr>
            <a:r>
              <a:rPr lang="es-ES" sz="3600" b="1" dirty="0" smtClean="0">
                <a:solidFill>
                  <a:schemeClr val="bg1"/>
                </a:solidFill>
              </a:rPr>
              <a:t>ASPECTOS METODOLÓGICOS</a:t>
            </a:r>
            <a:endParaRPr lang="es-E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746146"/>
      </p:ext>
    </p:extLst>
  </p:cSld>
  <p:clrMapOvr>
    <a:masterClrMapping/>
  </p:clrMapOvr>
  <p:transition xmlns:p14="http://schemas.microsoft.com/office/powerpoint/2010/main">
    <p:pull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115616" y="1628800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“Cada maestro tiene que inventar continuamente </a:t>
            </a:r>
          </a:p>
          <a:p>
            <a:pPr algn="r"/>
            <a:r>
              <a:rPr lang="es-ES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 por si mismo su forma de educar” </a:t>
            </a:r>
          </a:p>
          <a:p>
            <a:pPr algn="r"/>
            <a:r>
              <a:rPr lang="es-ES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Melo (2008, p.2)</a:t>
            </a:r>
            <a:endParaRPr lang="es-MX" sz="2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65265"/>
      </p:ext>
    </p:extLst>
  </p:cSld>
  <p:clrMapOvr>
    <a:masterClrMapping/>
  </p:clrMapOvr>
  <p:transition xmlns:p14="http://schemas.microsoft.com/office/powerpoint/2010/main">
    <p:pull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adroTexto 10"/>
          <p:cNvSpPr txBox="1"/>
          <p:nvPr/>
        </p:nvSpPr>
        <p:spPr>
          <a:xfrm>
            <a:off x="899592" y="1599480"/>
            <a:ext cx="698477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Enfoque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cualitativo </a:t>
            </a:r>
            <a:r>
              <a:rPr lang="es-ES" sz="2000" dirty="0" smtClean="0">
                <a:solidFill>
                  <a:schemeClr val="bg1">
                    <a:lumMod val="65000"/>
                  </a:schemeClr>
                </a:solidFill>
              </a:rPr>
              <a:t>-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dirty="0" smtClean="0">
                <a:solidFill>
                  <a:schemeClr val="bg1">
                    <a:lumMod val="65000"/>
                  </a:schemeClr>
                </a:solidFill>
              </a:rPr>
              <a:t>Patton </a:t>
            </a:r>
            <a:r>
              <a:rPr lang="es-ES" dirty="0">
                <a:solidFill>
                  <a:schemeClr val="bg1">
                    <a:lumMod val="65000"/>
                  </a:schemeClr>
                </a:solidFill>
              </a:rPr>
              <a:t>(2002</a:t>
            </a:r>
            <a:r>
              <a:rPr lang="es-ES" dirty="0" smtClean="0">
                <a:solidFill>
                  <a:schemeClr val="bg1">
                    <a:lumMod val="65000"/>
                  </a:schemeClr>
                </a:solidFill>
              </a:rPr>
              <a:t>) </a:t>
            </a:r>
            <a:endParaRPr lang="es-E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14 Redondear rectángulo de esquina sencilla"/>
          <p:cNvSpPr/>
          <p:nvPr/>
        </p:nvSpPr>
        <p:spPr>
          <a:xfrm flipH="1">
            <a:off x="1117717" y="69579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Posicionamiento </a:t>
            </a:r>
            <a:r>
              <a:rPr lang="es-E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epistemológico de </a:t>
            </a:r>
            <a:r>
              <a:rPr lang="es-E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 </a:t>
            </a:r>
            <a:r>
              <a:rPr lang="es-E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tesis</a:t>
            </a:r>
            <a:r>
              <a:rPr lang="es-ES" sz="2400" b="1" dirty="0" smtClean="0">
                <a:solidFill>
                  <a:srgbClr val="7F7F7F"/>
                </a:solidFill>
              </a:rPr>
              <a:t> 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467381" y="1672057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899592" y="3673008"/>
            <a:ext cx="6984776" cy="9694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Perspectiva interpretativa </a:t>
            </a:r>
            <a:r>
              <a:rPr lang="es-ES" sz="2000" dirty="0">
                <a:solidFill>
                  <a:schemeClr val="bg1">
                    <a:lumMod val="65000"/>
                  </a:schemeClr>
                </a:solidFill>
              </a:rPr>
              <a:t>- </a:t>
            </a:r>
            <a:r>
              <a:rPr lang="es-ES" dirty="0">
                <a:solidFill>
                  <a:schemeClr val="bg1">
                    <a:lumMod val="65000"/>
                  </a:schemeClr>
                </a:solidFill>
              </a:rPr>
              <a:t>Burrel y Morgan (1979)</a:t>
            </a:r>
          </a:p>
          <a:p>
            <a:pPr>
              <a:lnSpc>
                <a:spcPct val="150000"/>
              </a:lnSpc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899592" y="2227284"/>
            <a:ext cx="4729115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Paradigma de la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complejidad - </a:t>
            </a:r>
            <a:r>
              <a:rPr lang="es-ES" dirty="0">
                <a:solidFill>
                  <a:schemeClr val="bg1">
                    <a:lumMod val="65000"/>
                  </a:schemeClr>
                </a:solidFill>
              </a:rPr>
              <a:t>Blaikie (2007)</a:t>
            </a:r>
          </a:p>
        </p:txBody>
      </p:sp>
      <p:sp>
        <p:nvSpPr>
          <p:cNvPr id="5" name="Rectángulo 4"/>
          <p:cNvSpPr/>
          <p:nvPr/>
        </p:nvSpPr>
        <p:spPr>
          <a:xfrm>
            <a:off x="899592" y="2947010"/>
            <a:ext cx="567037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Epistemología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constructivista </a:t>
            </a:r>
            <a:r>
              <a:rPr lang="es-ES" dirty="0">
                <a:solidFill>
                  <a:schemeClr val="bg1">
                    <a:lumMod val="65000"/>
                  </a:schemeClr>
                </a:solidFill>
              </a:rPr>
              <a:t>- </a:t>
            </a:r>
            <a:r>
              <a:rPr lang="es-ES" dirty="0" err="1">
                <a:solidFill>
                  <a:schemeClr val="bg1">
                    <a:lumMod val="65000"/>
                  </a:schemeClr>
                </a:solidFill>
              </a:rPr>
              <a:t>Guba</a:t>
            </a:r>
            <a:r>
              <a:rPr lang="es-ES" dirty="0">
                <a:solidFill>
                  <a:schemeClr val="bg1">
                    <a:lumMod val="65000"/>
                  </a:schemeClr>
                </a:solidFill>
              </a:rPr>
              <a:t> y Lincoln (1994)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467218" y="2276872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467381" y="2977788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467381" y="3697868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25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26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27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28" name="Conector recto 27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31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32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33" name="Conector recto 32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13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221154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ángulo 29"/>
          <p:cNvSpPr/>
          <p:nvPr/>
        </p:nvSpPr>
        <p:spPr>
          <a:xfrm>
            <a:off x="-89989" y="-34417"/>
            <a:ext cx="4528120" cy="6162036"/>
          </a:xfrm>
          <a:prstGeom prst="rect">
            <a:avLst/>
          </a:prstGeom>
          <a:solidFill>
            <a:schemeClr val="bg1">
              <a:lumMod val="95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CuadroTexto 12"/>
          <p:cNvSpPr txBox="1"/>
          <p:nvPr/>
        </p:nvSpPr>
        <p:spPr>
          <a:xfrm>
            <a:off x="463860" y="601278"/>
            <a:ext cx="360040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Método de investigación </a:t>
            </a:r>
            <a:endParaRPr lang="es-E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4788024" y="392604"/>
            <a:ext cx="396044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Técnicas de recolección</a:t>
            </a:r>
          </a:p>
          <a:p>
            <a:pPr algn="ctr"/>
            <a:r>
              <a:rPr lang="es-E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</a:t>
            </a:r>
            <a:r>
              <a:rPr lang="es-E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 datos</a:t>
            </a:r>
            <a:endParaRPr lang="es-E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16" name="Tab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373570"/>
              </p:ext>
            </p:extLst>
          </p:nvPr>
        </p:nvGraphicFramePr>
        <p:xfrm>
          <a:off x="4644008" y="1844824"/>
          <a:ext cx="4176464" cy="30591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56206"/>
                <a:gridCol w="2320258"/>
              </a:tblGrid>
              <a:tr h="1023314">
                <a:tc>
                  <a:txBody>
                    <a:bodyPr/>
                    <a:lstStyle/>
                    <a:p>
                      <a:r>
                        <a:rPr lang="es-E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Revisión documental</a:t>
                      </a:r>
                      <a:endParaRPr lang="es-E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sz="2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475</a:t>
                      </a:r>
                      <a:r>
                        <a:rPr lang="es-E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páginas de documentos confidenciales</a:t>
                      </a:r>
                      <a:endParaRPr lang="es-E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0"/>
                    </a:solidFill>
                  </a:tcPr>
                </a:tc>
              </a:tr>
              <a:tr h="593547">
                <a:tc>
                  <a:txBody>
                    <a:bodyPr/>
                    <a:lstStyle/>
                    <a:p>
                      <a:r>
                        <a:rPr lang="es-E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Entrevistas</a:t>
                      </a:r>
                      <a:endParaRPr lang="es-E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sz="2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22 </a:t>
                      </a:r>
                      <a:r>
                        <a:rPr lang="es-ES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entrevistas</a:t>
                      </a:r>
                      <a:r>
                        <a:rPr lang="es-ES" sz="2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endParaRPr lang="es-ES" sz="18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2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47 </a:t>
                      </a:r>
                      <a:r>
                        <a:rPr lang="es-E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horas</a:t>
                      </a:r>
                      <a:endParaRPr lang="es-E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0"/>
                    </a:solidFill>
                  </a:tcPr>
                </a:tc>
              </a:tr>
              <a:tr h="1047435">
                <a:tc>
                  <a:txBody>
                    <a:bodyPr/>
                    <a:lstStyle/>
                    <a:p>
                      <a:r>
                        <a:rPr lang="es-E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Observación no participante</a:t>
                      </a:r>
                      <a:endParaRPr lang="es-E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sz="2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29 </a:t>
                      </a:r>
                      <a:r>
                        <a:rPr lang="es-ES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sesiones</a:t>
                      </a:r>
                    </a:p>
                    <a:p>
                      <a:r>
                        <a:rPr lang="es-ES" sz="2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107 </a:t>
                      </a:r>
                      <a:r>
                        <a:rPr lang="es-E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horas</a:t>
                      </a:r>
                      <a:endParaRPr lang="es-E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4F0"/>
                    </a:solidFill>
                  </a:tcPr>
                </a:tc>
              </a:tr>
            </a:tbl>
          </a:graphicData>
        </a:graphic>
      </p:graphicFrame>
      <p:sp>
        <p:nvSpPr>
          <p:cNvPr id="17" name="CuadroTexto 16"/>
          <p:cNvSpPr txBox="1"/>
          <p:nvPr/>
        </p:nvSpPr>
        <p:spPr>
          <a:xfrm>
            <a:off x="827584" y="3046601"/>
            <a:ext cx="3528392" cy="12618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s-CO"/>
            </a:defPPr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 smtClean="0"/>
              <a:t>Desde </a:t>
            </a:r>
            <a:r>
              <a:rPr lang="es-ES" dirty="0"/>
              <a:t>la perspectiva compleja. </a:t>
            </a:r>
            <a:r>
              <a:rPr lang="es-ES" sz="1800" dirty="0">
                <a:solidFill>
                  <a:schemeClr val="bg1">
                    <a:lumMod val="65000"/>
                  </a:schemeClr>
                </a:solidFill>
              </a:rPr>
              <a:t>Anderson et al (2005)</a:t>
            </a:r>
          </a:p>
          <a:p>
            <a:pPr lvl="1"/>
            <a:endParaRPr lang="es-ES" dirty="0"/>
          </a:p>
          <a:p>
            <a:endParaRPr lang="es-ES" dirty="0"/>
          </a:p>
        </p:txBody>
      </p:sp>
      <p:sp>
        <p:nvSpPr>
          <p:cNvPr id="31" name="CuadroTexto 30"/>
          <p:cNvSpPr txBox="1"/>
          <p:nvPr/>
        </p:nvSpPr>
        <p:spPr>
          <a:xfrm>
            <a:off x="827584" y="2068733"/>
            <a:ext cx="360040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Estudio de caso. </a:t>
            </a:r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</a:rPr>
              <a:t>Yin </a:t>
            </a:r>
            <a:r>
              <a:rPr lang="es-ES" sz="1600" dirty="0">
                <a:solidFill>
                  <a:schemeClr val="bg1">
                    <a:lumMod val="65000"/>
                  </a:schemeClr>
                </a:solidFill>
              </a:rPr>
              <a:t>(2009), </a:t>
            </a:r>
            <a:r>
              <a:rPr lang="es-ES" sz="1600" dirty="0" err="1">
                <a:solidFill>
                  <a:schemeClr val="bg1">
                    <a:lumMod val="65000"/>
                  </a:schemeClr>
                </a:solidFill>
              </a:rPr>
              <a:t>Eisenhardt</a:t>
            </a:r>
            <a:r>
              <a:rPr lang="es-ES" sz="1600" dirty="0">
                <a:solidFill>
                  <a:schemeClr val="bg1">
                    <a:lumMod val="65000"/>
                  </a:schemeClr>
                </a:solidFill>
              </a:rPr>
              <a:t> (1989,2007)</a:t>
            </a:r>
          </a:p>
          <a:p>
            <a:endParaRPr lang="es-ES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179349" y="2078319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179512" y="3022840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827584" y="4437112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Empresa estudiada: Suramericana S.A. </a:t>
            </a: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35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36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7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8" name="Conector recto 37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41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42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43" name="Conector recto 42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47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ángulo 25"/>
          <p:cNvSpPr/>
          <p:nvPr/>
        </p:nvSpPr>
        <p:spPr>
          <a:xfrm>
            <a:off x="179512" y="4381700"/>
            <a:ext cx="4690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7" name="Imagen 26"/>
          <p:cNvPicPr/>
          <p:nvPr/>
        </p:nvPicPr>
        <p:blipFill rotWithShape="1">
          <a:blip r:embed="rId3"/>
          <a:srcRect l="15615" t="38338" r="48574" b="22117"/>
          <a:stretch/>
        </p:blipFill>
        <p:spPr bwMode="auto">
          <a:xfrm>
            <a:off x="3042728" y="4806444"/>
            <a:ext cx="1076896" cy="6025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14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1669401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1" grpId="0"/>
      <p:bldP spid="32" grpId="0"/>
      <p:bldP spid="33" grpId="0"/>
      <p:bldP spid="4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ángulo 29"/>
          <p:cNvSpPr/>
          <p:nvPr/>
        </p:nvSpPr>
        <p:spPr>
          <a:xfrm>
            <a:off x="0" y="-27295"/>
            <a:ext cx="4528120" cy="6162036"/>
          </a:xfrm>
          <a:prstGeom prst="rect">
            <a:avLst/>
          </a:prstGeom>
          <a:solidFill>
            <a:schemeClr val="bg1">
              <a:lumMod val="95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CuadroTexto 16"/>
          <p:cNvSpPr txBox="1"/>
          <p:nvPr/>
        </p:nvSpPr>
        <p:spPr>
          <a:xfrm>
            <a:off x="827584" y="3338989"/>
            <a:ext cx="3528392" cy="6771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s-CO"/>
            </a:defPPr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1"/>
            <a:endParaRPr lang="es-ES" dirty="0"/>
          </a:p>
          <a:p>
            <a:endParaRPr lang="es-ES" dirty="0"/>
          </a:p>
        </p:txBody>
      </p:sp>
      <p:sp>
        <p:nvSpPr>
          <p:cNvPr id="31" name="CuadroTexto 30"/>
          <p:cNvSpPr txBox="1"/>
          <p:nvPr/>
        </p:nvSpPr>
        <p:spPr>
          <a:xfrm>
            <a:off x="624373" y="712076"/>
            <a:ext cx="3975755" cy="50167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Comité directivo</a:t>
            </a: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(12 sesiones, 10 personas)</a:t>
            </a:r>
          </a:p>
          <a:p>
            <a:pPr lvl="1"/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Sesiones de planeación </a:t>
            </a:r>
          </a:p>
          <a:p>
            <a:pPr lvl="1"/>
            <a:r>
              <a:rPr lang="es-E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(8, 50-60 personas ) </a:t>
            </a:r>
          </a:p>
          <a:p>
            <a:pPr lvl="1"/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Grupos primarios VP</a:t>
            </a:r>
          </a:p>
          <a:p>
            <a:pPr lvl="1"/>
            <a:r>
              <a:rPr lang="es-E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(4, 12-14 personas)</a:t>
            </a:r>
          </a:p>
          <a:p>
            <a:pPr lvl="1"/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Grupos primarios ampliados </a:t>
            </a:r>
          </a:p>
          <a:p>
            <a:pPr lvl="1"/>
            <a:r>
              <a:rPr lang="es-E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(2, 60-70 personas)</a:t>
            </a:r>
          </a:p>
          <a:p>
            <a:pPr lvl="1"/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Otras </a:t>
            </a:r>
          </a:p>
          <a:p>
            <a:pPr lvl="1"/>
            <a:r>
              <a:rPr lang="es-E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(3, 90-1000 personas)</a:t>
            </a:r>
            <a:endParaRPr lang="es-ES" sz="16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es-ES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541774" y="1124744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" name="Imagen 1" descr="AltaD-3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840" y="1556792"/>
            <a:ext cx="3756066" cy="3744416"/>
          </a:xfrm>
          <a:prstGeom prst="rect">
            <a:avLst/>
          </a:prstGeom>
        </p:spPr>
      </p:pic>
      <p:sp>
        <p:nvSpPr>
          <p:cNvPr id="33" name="Rectángulo 32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35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36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7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8" name="Conector recto 37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41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42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43" name="Conector recto 42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47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14 Redondear rectángulo de esquina sencilla"/>
          <p:cNvSpPr/>
          <p:nvPr/>
        </p:nvSpPr>
        <p:spPr>
          <a:xfrm flipH="1">
            <a:off x="2555776" y="188640"/>
            <a:ext cx="3947627" cy="483438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bg1">
                    <a:lumMod val="50000"/>
                  </a:schemeClr>
                </a:solidFill>
              </a:rPr>
              <a:t>Unidad de análisis</a:t>
            </a:r>
            <a:endParaRPr lang="es-MX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519775" y="2996952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536845" y="2060848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519774" y="3861048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539389" y="4653136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652120" y="2107492"/>
            <a:ext cx="29492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Reuniones gerenciales</a:t>
            </a:r>
          </a:p>
        </p:txBody>
      </p:sp>
      <p:sp>
        <p:nvSpPr>
          <p:cNvPr id="4" name="Título 3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15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9224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ángulo 29"/>
          <p:cNvSpPr/>
          <p:nvPr/>
        </p:nvSpPr>
        <p:spPr>
          <a:xfrm>
            <a:off x="0" y="-27295"/>
            <a:ext cx="4528120" cy="61620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CuadroTexto 16"/>
          <p:cNvSpPr txBox="1"/>
          <p:nvPr/>
        </p:nvSpPr>
        <p:spPr>
          <a:xfrm>
            <a:off x="827584" y="3338989"/>
            <a:ext cx="3528392" cy="6771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s-CO"/>
            </a:defPPr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1"/>
            <a:endParaRPr lang="es-ES" dirty="0"/>
          </a:p>
          <a:p>
            <a:endParaRPr lang="es-ES" dirty="0"/>
          </a:p>
        </p:txBody>
      </p:sp>
      <p:sp>
        <p:nvSpPr>
          <p:cNvPr id="31" name="Rectángulo 30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33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34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5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6" name="Conector recto 35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39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40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41" name="Conector recto 40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03877"/>
              </p:ext>
            </p:extLst>
          </p:nvPr>
        </p:nvGraphicFramePr>
        <p:xfrm>
          <a:off x="395533" y="1747128"/>
          <a:ext cx="8424938" cy="2407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40163"/>
                <a:gridCol w="2082992"/>
                <a:gridCol w="2221120"/>
                <a:gridCol w="26806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Rol</a:t>
                      </a:r>
                      <a:endParaRPr lang="es-MX" sz="2000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Ex-directivo</a:t>
                      </a:r>
                      <a:endParaRPr lang="es-MX" sz="2000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Directivo</a:t>
                      </a:r>
                      <a:endParaRPr lang="es-MX" sz="2000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No directivo</a:t>
                      </a:r>
                      <a:endParaRPr lang="es-MX" sz="2000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Corporativo</a:t>
                      </a:r>
                      <a:endParaRPr lang="es-MX" sz="2000" dirty="0"/>
                    </a:p>
                  </a:txBody>
                  <a:tcPr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Presidentes (3)</a:t>
                      </a:r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Presidente</a:t>
                      </a:r>
                      <a:r>
                        <a:rPr lang="es-ES" sz="2000" baseline="0" dirty="0" smtClean="0"/>
                        <a:t> (1)</a:t>
                      </a:r>
                    </a:p>
                    <a:p>
                      <a:r>
                        <a:rPr lang="es-ES" sz="2000" baseline="0" dirty="0" smtClean="0"/>
                        <a:t>Vicepresidentes (6)</a:t>
                      </a:r>
                      <a:endParaRPr lang="es-MX" sz="2000" baseline="0" dirty="0" smtClean="0"/>
                    </a:p>
                    <a:p>
                      <a:r>
                        <a:rPr lang="es-ES" sz="2000" baseline="0" dirty="0" smtClean="0"/>
                        <a:t>Gerente (1)</a:t>
                      </a:r>
                      <a:endParaRPr lang="es-MX" sz="2000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Gerente (2)</a:t>
                      </a:r>
                    </a:p>
                    <a:p>
                      <a:r>
                        <a:rPr lang="es-ES" sz="2000" dirty="0" smtClean="0"/>
                        <a:t>Director (4)</a:t>
                      </a:r>
                    </a:p>
                    <a:p>
                      <a:r>
                        <a:rPr lang="es-ES" sz="2000" dirty="0" smtClean="0"/>
                        <a:t>Analista (1)</a:t>
                      </a:r>
                    </a:p>
                    <a:p>
                      <a:r>
                        <a:rPr lang="es-ES" sz="2000" dirty="0" smtClean="0"/>
                        <a:t>Líder de programa (1)</a:t>
                      </a:r>
                      <a:endParaRPr lang="es-MX" sz="2000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Corporativo-Negocio</a:t>
                      </a:r>
                      <a:endParaRPr lang="es-MX" sz="2000" dirty="0"/>
                    </a:p>
                  </a:txBody>
                  <a:tcPr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 smtClean="0"/>
                        <a:t>Vicepresidente</a:t>
                      </a:r>
                      <a:r>
                        <a:rPr lang="es-ES" sz="2000" baseline="0" dirty="0" smtClean="0"/>
                        <a:t> (1)</a:t>
                      </a:r>
                      <a:endParaRPr lang="es-MX" sz="2000" dirty="0" smtClean="0"/>
                    </a:p>
                    <a:p>
                      <a:endParaRPr lang="es-MX" sz="2000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Vicepresidentes (2)</a:t>
                      </a:r>
                      <a:endParaRPr lang="es-MX" sz="2000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s-MX" sz="2000" dirty="0"/>
                    </a:p>
                  </a:txBody>
                  <a:tcPr>
                    <a:lnL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EFCC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24" name="14 Redondear rectángulo de esquina sencilla"/>
          <p:cNvSpPr/>
          <p:nvPr/>
        </p:nvSpPr>
        <p:spPr>
          <a:xfrm flipH="1">
            <a:off x="2555776" y="188640"/>
            <a:ext cx="3947627" cy="483438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bg1">
                    <a:lumMod val="50000"/>
                  </a:schemeClr>
                </a:solidFill>
              </a:rPr>
              <a:t>Entrevistas</a:t>
            </a:r>
            <a:endParaRPr lang="es-MX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16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171472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uadroTexto 18"/>
          <p:cNvSpPr txBox="1"/>
          <p:nvPr/>
        </p:nvSpPr>
        <p:spPr>
          <a:xfrm>
            <a:off x="467544" y="1505109"/>
            <a:ext cx="187220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Codificación </a:t>
            </a:r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</a:rPr>
              <a:t>Strauss y Corbin (2003)</a:t>
            </a:r>
            <a:endParaRPr lang="es-E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0" name="Imagen 19" descr="definicionsinergiaenero221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35003"/>
            <a:ext cx="2736305" cy="2034157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3707904" y="1505109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Juegos de Frontera</a:t>
            </a:r>
          </a:p>
          <a:p>
            <a:pPr algn="ctr"/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</a:rPr>
              <a:t>Velez-Castiblanco (2012)</a:t>
            </a:r>
            <a:endParaRPr lang="es-E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2" name="Imagen 21" descr="juegosdefronter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850480"/>
            <a:ext cx="2060974" cy="2162696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6660232" y="1412776"/>
            <a:ext cx="187220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Restricción contextual de 2º orden</a:t>
            </a:r>
          </a:p>
          <a:p>
            <a:pPr algn="ctr"/>
            <a:r>
              <a:rPr lang="es-ES" sz="1600" dirty="0" err="1">
                <a:solidFill>
                  <a:schemeClr val="bg1">
                    <a:lumMod val="65000"/>
                  </a:schemeClr>
                </a:solidFill>
              </a:rPr>
              <a:t>Velez</a:t>
            </a:r>
            <a:r>
              <a:rPr lang="es-ES" sz="1600" dirty="0">
                <a:solidFill>
                  <a:schemeClr val="bg1">
                    <a:lumMod val="65000"/>
                  </a:schemeClr>
                </a:solidFill>
              </a:rPr>
              <a:t>-Castiblanco (2012</a:t>
            </a:r>
            <a:r>
              <a:rPr lang="es-ES" sz="1600" dirty="0" smtClean="0">
                <a:solidFill>
                  <a:schemeClr val="bg1">
                    <a:lumMod val="65000"/>
                  </a:schemeClr>
                </a:solidFill>
              </a:rPr>
              <a:t>)</a:t>
            </a:r>
            <a:endParaRPr lang="es-E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4" name="Imagen 23" descr="Interactions4-08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996952"/>
            <a:ext cx="2343486" cy="1731640"/>
          </a:xfrm>
          <a:prstGeom prst="rect">
            <a:avLst/>
          </a:prstGeom>
        </p:spPr>
      </p:pic>
      <p:sp>
        <p:nvSpPr>
          <p:cNvPr id="25" name="Flecha izquierda y derecha 24"/>
          <p:cNvSpPr/>
          <p:nvPr/>
        </p:nvSpPr>
        <p:spPr>
          <a:xfrm>
            <a:off x="2627784" y="1659040"/>
            <a:ext cx="936104" cy="288032"/>
          </a:xfrm>
          <a:prstGeom prst="leftRightArrow">
            <a:avLst/>
          </a:prstGeom>
          <a:solidFill>
            <a:srgbClr val="EFCC0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Flecha izquierda y derecha 25"/>
          <p:cNvSpPr/>
          <p:nvPr/>
        </p:nvSpPr>
        <p:spPr>
          <a:xfrm>
            <a:off x="5571268" y="1684454"/>
            <a:ext cx="944947" cy="262618"/>
          </a:xfrm>
          <a:prstGeom prst="leftRightArrow">
            <a:avLst/>
          </a:prstGeom>
          <a:solidFill>
            <a:srgbClr val="EFCC0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14 Redondear rectángulo de esquina sencilla"/>
          <p:cNvSpPr/>
          <p:nvPr/>
        </p:nvSpPr>
        <p:spPr>
          <a:xfrm flipH="1">
            <a:off x="1117717" y="96875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Tratamiento </a:t>
            </a:r>
            <a:r>
              <a:rPr lang="es-E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 datos y análisis</a:t>
            </a:r>
            <a:endParaRPr lang="es-E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23528" y="5157192"/>
            <a:ext cx="273630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chemeClr val="bg1">
                    <a:lumMod val="50000"/>
                  </a:schemeClr>
                </a:solidFill>
              </a:rPr>
              <a:t>Notas de observación, entrevistas, documentos</a:t>
            </a:r>
            <a:endParaRPr lang="es-E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347864" y="5013176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s-ES" dirty="0"/>
              <a:t>Notas de observación de sesiones (2) </a:t>
            </a:r>
            <a:r>
              <a:rPr lang="es-ES" dirty="0" smtClean="0">
                <a:sym typeface="Wingdings"/>
              </a:rPr>
              <a:t></a:t>
            </a:r>
            <a:r>
              <a:rPr lang="es-ES" dirty="0" smtClean="0"/>
              <a:t> </a:t>
            </a:r>
            <a:r>
              <a:rPr lang="es-ES" dirty="0"/>
              <a:t>I</a:t>
            </a:r>
            <a:r>
              <a:rPr lang="es-ES" dirty="0" smtClean="0"/>
              <a:t>nteracciones   	        de </a:t>
            </a:r>
            <a:r>
              <a:rPr lang="es-ES" dirty="0"/>
              <a:t>agentes</a:t>
            </a:r>
          </a:p>
        </p:txBody>
      </p:sp>
      <p:sp>
        <p:nvSpPr>
          <p:cNvPr id="40" name="CuadroTexto 39"/>
          <p:cNvSpPr txBox="1"/>
          <p:nvPr/>
        </p:nvSpPr>
        <p:spPr>
          <a:xfrm>
            <a:off x="6156176" y="5013176"/>
            <a:ext cx="27363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s-ES" dirty="0"/>
              <a:t>Notas de observación de sesiones (2) </a:t>
            </a:r>
            <a:r>
              <a:rPr lang="es-ES" dirty="0" smtClean="0">
                <a:sym typeface="Wingdings"/>
              </a:rPr>
              <a:t></a:t>
            </a:r>
            <a:r>
              <a:rPr lang="es-ES" dirty="0" smtClean="0"/>
              <a:t> </a:t>
            </a:r>
            <a:r>
              <a:rPr lang="es-ES" dirty="0"/>
              <a:t>I</a:t>
            </a:r>
            <a:r>
              <a:rPr lang="es-ES" dirty="0" smtClean="0"/>
              <a:t>nteracciones   	        de agentes</a:t>
            </a:r>
          </a:p>
          <a:p>
            <a:r>
              <a:rPr lang="es-ES" dirty="0"/>
              <a:t>	</a:t>
            </a:r>
            <a:r>
              <a:rPr lang="es-ES" dirty="0" smtClean="0"/>
              <a:t>        en debates</a:t>
            </a:r>
            <a:endParaRPr lang="es-ES" dirty="0"/>
          </a:p>
        </p:txBody>
      </p:sp>
      <p:sp>
        <p:nvSpPr>
          <p:cNvPr id="41" name="Rectángulo 40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42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43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44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45" name="Conector recto 44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48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49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50" name="Conector recto 49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50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51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cto 52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cto 53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54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ítulo 3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17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58621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3" grpId="0"/>
      <p:bldP spid="25" grpId="0" animBg="1"/>
      <p:bldP spid="26" grpId="0" animBg="1"/>
      <p:bldP spid="2" grpId="0"/>
      <p:bldP spid="3" grpId="0"/>
      <p:bldP spid="4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763688" y="0"/>
            <a:ext cx="7380312" cy="68580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CuadroTexto 1"/>
          <p:cNvSpPr txBox="1"/>
          <p:nvPr/>
        </p:nvSpPr>
        <p:spPr>
          <a:xfrm>
            <a:off x="1763688" y="2761337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>
              <a:buFont typeface="+mj-lt"/>
              <a:buAutoNum type="arabicPeriod" startAt="4"/>
            </a:pPr>
            <a:r>
              <a:rPr lang="es-ES" sz="3600" b="1" dirty="0" smtClean="0">
                <a:solidFill>
                  <a:schemeClr val="bg1"/>
                </a:solidFill>
              </a:rPr>
              <a:t>RESULTADOS</a:t>
            </a:r>
            <a:endParaRPr lang="es-ES" sz="2400" b="1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/>
          <p:nvPr/>
        </p:nvPicPr>
        <p:blipFill rotWithShape="1">
          <a:blip r:embed="rId2"/>
          <a:srcRect l="23252" t="31697" r="56042" b="15174"/>
          <a:stretch/>
        </p:blipFill>
        <p:spPr bwMode="auto">
          <a:xfrm>
            <a:off x="16339" y="4743607"/>
            <a:ext cx="1531325" cy="211130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n 5"/>
          <p:cNvPicPr/>
          <p:nvPr/>
        </p:nvPicPr>
        <p:blipFill rotWithShape="1">
          <a:blip r:embed="rId3"/>
          <a:srcRect l="15615" t="38338" r="48574" b="22117"/>
          <a:stretch/>
        </p:blipFill>
        <p:spPr bwMode="auto">
          <a:xfrm>
            <a:off x="243553" y="6309320"/>
            <a:ext cx="1016079" cy="5486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58420953"/>
      </p:ext>
    </p:extLst>
  </p:cSld>
  <p:clrMapOvr>
    <a:masterClrMapping/>
  </p:clrMapOvr>
  <p:transition xmlns:p14="http://schemas.microsoft.com/office/powerpoint/2010/main">
    <p:pull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4752600" y="4107246"/>
            <a:ext cx="3096344" cy="15007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043028" y="1280373"/>
            <a:ext cx="6193268" cy="49244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E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Caracterización del conocimiento gerencial  </a:t>
            </a:r>
            <a:endParaRPr lang="es-ES" sz="2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572000" y="4239928"/>
            <a:ext cx="3131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Caso</a:t>
            </a:r>
          </a:p>
          <a:p>
            <a:pPr algn="ctr"/>
            <a:r>
              <a:rPr lang="es-E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Suramericana S.A</a:t>
            </a:r>
            <a:endParaRPr lang="es-E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5536" y="4869160"/>
            <a:ext cx="1668463" cy="12605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560165" y="1268760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971600" y="2060848"/>
            <a:ext cx="7416824" cy="49244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E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Proceso de despliegue en una empresa multinegocios </a:t>
            </a:r>
            <a:endParaRPr lang="es-ES" sz="2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583940" y="2043115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22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23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24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25" name="Conector recto 24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28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29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30" name="Conector recto 29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18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134006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671185"/>
              </p:ext>
            </p:extLst>
          </p:nvPr>
        </p:nvGraphicFramePr>
        <p:xfrm>
          <a:off x="683568" y="1399982"/>
          <a:ext cx="8208912" cy="4328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56384"/>
                <a:gridCol w="4752528"/>
              </a:tblGrid>
              <a:tr h="658872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Antecedentes históricos</a:t>
                      </a:r>
                      <a:endParaRPr lang="es-ES" sz="2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E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Origen empresarial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s-E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Emergencia de las EMN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s-E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Cultura</a:t>
                      </a:r>
                      <a:r>
                        <a:rPr lang="es-ES" sz="20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y valores</a:t>
                      </a:r>
                      <a:endParaRPr lang="es-E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872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Estrategia</a:t>
                      </a:r>
                      <a:endParaRPr lang="es-ES" sz="2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Direccionamiento Estratégico</a:t>
                      </a:r>
                    </a:p>
                    <a:p>
                      <a:r>
                        <a:rPr lang="es-E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Implementación </a:t>
                      </a:r>
                      <a:endParaRPr lang="es-E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872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Estructura de </a:t>
                      </a:r>
                    </a:p>
                    <a:p>
                      <a:r>
                        <a:rPr lang="es-ES" sz="2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nivel</a:t>
                      </a:r>
                      <a:r>
                        <a:rPr lang="es-ES" sz="2000" b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corporativo</a:t>
                      </a:r>
                      <a:endParaRPr lang="es-ES" sz="2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E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Centro de servicios compartidos (CSC)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s-E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Evolución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s-E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Rol actual</a:t>
                      </a:r>
                      <a:endParaRPr lang="es-E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872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Quehacer gerencial</a:t>
                      </a:r>
                      <a:endParaRPr lang="es-ES" sz="2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E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Alta dirección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s-E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Presidentes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s-E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Comité directivo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s-E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Espacios</a:t>
                      </a:r>
                      <a:r>
                        <a:rPr lang="es-ES" sz="20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de interacción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s-ES" sz="20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Rutinas</a:t>
                      </a:r>
                      <a:endParaRPr lang="es-E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5536" y="4869160"/>
            <a:ext cx="1668463" cy="1260500"/>
          </a:xfrm>
          <a:prstGeom prst="rect">
            <a:avLst/>
          </a:prstGeom>
        </p:spPr>
      </p:pic>
      <p:sp>
        <p:nvSpPr>
          <p:cNvPr id="12" name="14 Redondear rectángulo de esquina sencilla"/>
          <p:cNvSpPr/>
          <p:nvPr/>
        </p:nvSpPr>
        <p:spPr>
          <a:xfrm flipH="1">
            <a:off x="1117717" y="206058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rgbClr val="7F7F7F"/>
                </a:solidFill>
              </a:rPr>
              <a:t>Estudio de caso 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3469940" y="1628800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3469940" y="2549855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3469940" y="3372199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3469939" y="4505508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-107503" y="6129660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34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35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6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7" name="Conector recto 36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40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41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42" name="Conector recto 41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19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4143633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212262"/>
              </p:ext>
            </p:extLst>
          </p:nvPr>
        </p:nvGraphicFramePr>
        <p:xfrm>
          <a:off x="683568" y="1399982"/>
          <a:ext cx="7776864" cy="45565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6543"/>
                <a:gridCol w="5730321"/>
              </a:tblGrid>
              <a:tr h="926465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Componentes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ES" sz="2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Agentes multinivel: </a:t>
                      </a:r>
                    </a:p>
                    <a:p>
                      <a:pPr marL="914400" lvl="2" indent="0">
                        <a:buFontTx/>
                        <a:buNone/>
                      </a:pPr>
                      <a:r>
                        <a:rPr lang="es-ES" sz="2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corporativo, corporativo-negocios, negocio</a:t>
                      </a:r>
                    </a:p>
                  </a:txBody>
                  <a:tcPr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5718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Características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2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Tácito, </a:t>
                      </a:r>
                      <a:r>
                        <a:rPr lang="pt-BR" sz="20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colectivo</a:t>
                      </a:r>
                      <a:r>
                        <a:rPr lang="pt-BR" sz="2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, relacional, integrador, colaborativo</a:t>
                      </a:r>
                    </a:p>
                  </a:txBody>
                  <a:tcP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6465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Mecanismos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500"/>
                        </a:lnSpc>
                        <a:buClr>
                          <a:srgbClr val="FFC000"/>
                        </a:buClr>
                        <a:buFontTx/>
                        <a:buNone/>
                      </a:pPr>
                      <a:endParaRPr lang="es-MX" sz="20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0" indent="0">
                        <a:lnSpc>
                          <a:spcPts val="1500"/>
                        </a:lnSpc>
                        <a:buClr>
                          <a:srgbClr val="FFC000"/>
                        </a:buClr>
                        <a:buFontTx/>
                        <a:buNone/>
                      </a:pPr>
                      <a:r>
                        <a:rPr lang="es-MX" sz="2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Ruptura de “silos” de conocimiento especializado</a:t>
                      </a:r>
                    </a:p>
                    <a:p>
                      <a:pPr marL="0" indent="0">
                        <a:lnSpc>
                          <a:spcPts val="1500"/>
                        </a:lnSpc>
                        <a:buClr>
                          <a:srgbClr val="FFC000"/>
                        </a:buClr>
                        <a:buFontTx/>
                        <a:buNone/>
                      </a:pPr>
                      <a:endParaRPr lang="es-MX" sz="20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0" indent="0">
                        <a:lnSpc>
                          <a:spcPts val="1500"/>
                        </a:lnSpc>
                        <a:buClr>
                          <a:srgbClr val="FFC000"/>
                        </a:buClr>
                        <a:buFontTx/>
                        <a:buNone/>
                      </a:pPr>
                      <a:r>
                        <a:rPr lang="es-MX" sz="2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Integración </a:t>
                      </a:r>
                    </a:p>
                    <a:p>
                      <a:pPr marL="0" indent="0">
                        <a:lnSpc>
                          <a:spcPts val="1500"/>
                        </a:lnSpc>
                        <a:buClr>
                          <a:srgbClr val="FFC000"/>
                        </a:buClr>
                        <a:buFontTx/>
                        <a:buNone/>
                      </a:pPr>
                      <a:endParaRPr lang="es-MX" sz="20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0" indent="0">
                        <a:lnSpc>
                          <a:spcPts val="1500"/>
                        </a:lnSpc>
                        <a:buClr>
                          <a:srgbClr val="FFC000"/>
                        </a:buClr>
                        <a:buFontTx/>
                        <a:buNone/>
                      </a:pPr>
                      <a:r>
                        <a:rPr lang="es-MX" sz="2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Retroalimentación</a:t>
                      </a:r>
                    </a:p>
                    <a:p>
                      <a:pPr marL="0" indent="0">
                        <a:lnSpc>
                          <a:spcPts val="1500"/>
                        </a:lnSpc>
                        <a:buClr>
                          <a:srgbClr val="FFC000"/>
                        </a:buClr>
                        <a:buFontTx/>
                        <a:buNone/>
                      </a:pPr>
                      <a:r>
                        <a:rPr lang="es-MX" sz="2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</a:p>
                    <a:p>
                      <a:pPr marL="0" indent="0">
                        <a:lnSpc>
                          <a:spcPts val="1500"/>
                        </a:lnSpc>
                        <a:buClr>
                          <a:srgbClr val="FFC000"/>
                        </a:buClr>
                        <a:buFontTx/>
                        <a:buNone/>
                      </a:pPr>
                      <a:r>
                        <a:rPr lang="es-MX" sz="2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Emergencia de respuestas adaptativas</a:t>
                      </a:r>
                    </a:p>
                    <a:p>
                      <a:pPr marL="0" indent="0">
                        <a:lnSpc>
                          <a:spcPts val="1500"/>
                        </a:lnSpc>
                        <a:buClr>
                          <a:srgbClr val="FFC000"/>
                        </a:buClr>
                        <a:buFontTx/>
                        <a:buNone/>
                      </a:pPr>
                      <a:endParaRPr lang="es-MX" sz="20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0" indent="0">
                        <a:lnSpc>
                          <a:spcPts val="1500"/>
                        </a:lnSpc>
                        <a:buClr>
                          <a:srgbClr val="FFC000"/>
                        </a:buClr>
                        <a:buFontTx/>
                        <a:buNone/>
                      </a:pPr>
                      <a:r>
                        <a:rPr lang="es-MX" sz="2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Construcción de sistemas de acción</a:t>
                      </a:r>
                    </a:p>
                    <a:p>
                      <a:pPr marL="0" indent="0">
                        <a:lnSpc>
                          <a:spcPts val="1500"/>
                        </a:lnSpc>
                        <a:buClr>
                          <a:srgbClr val="FFC000"/>
                        </a:buClr>
                        <a:buFontTx/>
                        <a:buNone/>
                      </a:pPr>
                      <a:endParaRPr lang="es-MX" sz="20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0" indent="0">
                        <a:lnSpc>
                          <a:spcPts val="1500"/>
                        </a:lnSpc>
                        <a:buClr>
                          <a:srgbClr val="FFC000"/>
                        </a:buClr>
                        <a:buFontTx/>
                        <a:buNone/>
                      </a:pPr>
                      <a:r>
                        <a:rPr lang="es-MX" sz="2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Aprendizaje</a:t>
                      </a:r>
                    </a:p>
                  </a:txBody>
                  <a:tcP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6878">
                <a:tc>
                  <a:txBody>
                    <a:bodyPr/>
                    <a:lstStyle/>
                    <a:p>
                      <a:endParaRPr lang="es-ES" sz="20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lang="es-E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12" name="14 Redondear rectángulo de esquina sencilla"/>
          <p:cNvSpPr/>
          <p:nvPr/>
        </p:nvSpPr>
        <p:spPr>
          <a:xfrm flipH="1">
            <a:off x="1117717" y="206058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rgbClr val="7F7F7F"/>
                </a:solidFill>
              </a:rPr>
              <a:t>Caracterización del conocimiento gerencial </a:t>
            </a:r>
          </a:p>
          <a:p>
            <a:pPr algn="ctr"/>
            <a:r>
              <a:rPr lang="es-ES" sz="2400" b="1" dirty="0" smtClean="0">
                <a:solidFill>
                  <a:srgbClr val="7F7F7F"/>
                </a:solidFill>
              </a:rPr>
              <a:t>en el nivel corporativo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2267581" y="1594429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2267581" y="2401724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2267581" y="3913892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31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32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3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4" name="Conector recto 33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37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38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39" name="Conector recto 38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20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471880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884630"/>
              </p:ext>
            </p:extLst>
          </p:nvPr>
        </p:nvGraphicFramePr>
        <p:xfrm>
          <a:off x="755576" y="1760022"/>
          <a:ext cx="7776864" cy="16689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6543"/>
                <a:gridCol w="5730321"/>
              </a:tblGrid>
              <a:tr h="1668978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Agentes</a:t>
                      </a: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corporativo, corporativo-negocios</a:t>
                      </a:r>
                    </a:p>
                    <a:p>
                      <a:endParaRPr lang="es-ES" sz="2000" b="1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lang="es-ES" sz="20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es-ES" sz="2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Patrones de interacción: EAD</a:t>
                      </a:r>
                      <a:r>
                        <a:rPr lang="es-ES" sz="20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es deliberativo</a:t>
                      </a:r>
                      <a:endParaRPr lang="es-ES" sz="20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14 Redondear rectángulo de esquina sencilla"/>
          <p:cNvSpPr/>
          <p:nvPr/>
        </p:nvSpPr>
        <p:spPr>
          <a:xfrm flipH="1">
            <a:off x="1117717" y="206058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rgbClr val="7F7F7F"/>
                </a:solidFill>
              </a:rPr>
              <a:t>Caracterización del conocimiento gerencial </a:t>
            </a:r>
          </a:p>
          <a:p>
            <a:pPr algn="ctr"/>
            <a:r>
              <a:rPr lang="es-ES" sz="2400" b="1" dirty="0" smtClean="0">
                <a:solidFill>
                  <a:srgbClr val="7F7F7F"/>
                </a:solidFill>
              </a:rPr>
              <a:t>en el nivel corporativo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2267581" y="1594429"/>
            <a:ext cx="4322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2800" dirty="0" smtClean="0">
              <a:solidFill>
                <a:srgbClr val="FFC000"/>
              </a:solidFill>
              <a:sym typeface="Wingdings" panose="05000000000000000000" pitchFamily="2" charset="2"/>
            </a:endParaRPr>
          </a:p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2195736" y="4221088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21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31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2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3" name="Conector recto 32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36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37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38" name="Conector recto 37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/>
          <p:cNvSpPr txBox="1"/>
          <p:nvPr/>
        </p:nvSpPr>
        <p:spPr>
          <a:xfrm>
            <a:off x="755576" y="3997513"/>
            <a:ext cx="15841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>
              <a:defRPr/>
            </a:pPr>
            <a:r>
              <a:rPr lang="es-E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Juegos de frontera 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(frecuencia)</a:t>
            </a: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887688" y="4005064"/>
            <a:ext cx="55007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pt-BR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Setting</a:t>
            </a:r>
            <a:r>
              <a:rPr lang="pt-B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(89) </a:t>
            </a:r>
            <a:r>
              <a:rPr lang="pt-BR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conocimiento</a:t>
            </a:r>
            <a:r>
              <a:rPr lang="pt-B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BR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integrador</a:t>
            </a:r>
          </a:p>
          <a:p>
            <a:pPr fontAlgn="t"/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fontAlgn="t"/>
            <a:r>
              <a:rPr lang="pt-BR" sz="20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Following</a:t>
            </a:r>
            <a:r>
              <a:rPr lang="pt-B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(73) </a:t>
            </a:r>
            <a:r>
              <a:rPr lang="pt-BR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conocimiento</a:t>
            </a:r>
            <a:r>
              <a:rPr lang="pt-B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BR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relacional</a:t>
            </a:r>
          </a:p>
          <a:p>
            <a:pPr fontAlgn="t"/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fontAlgn="t"/>
            <a:r>
              <a:rPr lang="pt-BR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Challenging</a:t>
            </a:r>
            <a:r>
              <a:rPr lang="pt-BR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B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(68) </a:t>
            </a:r>
            <a:r>
              <a:rPr lang="pt-BR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conocimiento</a:t>
            </a:r>
            <a:r>
              <a:rPr lang="pt-B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tácito</a:t>
            </a: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ítulo 3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21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631956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5475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pSp>
        <p:nvGrpSpPr>
          <p:cNvPr id="10" name="9 Grupo"/>
          <p:cNvGrpSpPr/>
          <p:nvPr/>
        </p:nvGrpSpPr>
        <p:grpSpPr>
          <a:xfrm>
            <a:off x="683568" y="1628801"/>
            <a:ext cx="7488832" cy="2520279"/>
            <a:chOff x="10169" y="476672"/>
            <a:chExt cx="8676456" cy="3384379"/>
          </a:xfrm>
          <a:solidFill>
            <a:srgbClr val="FFC000"/>
          </a:solidFill>
        </p:grpSpPr>
        <p:sp>
          <p:nvSpPr>
            <p:cNvPr id="13" name="12 Redondear rectángulo de esquina sencilla"/>
            <p:cNvSpPr/>
            <p:nvPr/>
          </p:nvSpPr>
          <p:spPr>
            <a:xfrm>
              <a:off x="10169" y="476672"/>
              <a:ext cx="8676456" cy="3384379"/>
            </a:xfrm>
            <a:prstGeom prst="round1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4" name="13 Rectángulo"/>
            <p:cNvSpPr/>
            <p:nvPr/>
          </p:nvSpPr>
          <p:spPr>
            <a:xfrm>
              <a:off x="161063" y="589637"/>
              <a:ext cx="8525561" cy="24384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" sz="2800" b="1" dirty="0" smtClean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Conocimiento Gerencial </a:t>
              </a:r>
              <a:endParaRPr lang="es-ES" sz="28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  <a:p>
              <a:r>
                <a:rPr lang="es-ES" sz="2800" b="1" dirty="0" smtClean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en una Empresa Multinegocios</a:t>
              </a:r>
            </a:p>
            <a:p>
              <a:r>
                <a:rPr lang="es-ES" sz="2800" dirty="0" smtClean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/>
              </a:r>
              <a:br>
                <a:rPr lang="es-ES" sz="2800" dirty="0" smtClean="0">
                  <a:solidFill>
                    <a:schemeClr val="bg1"/>
                  </a:solidFill>
                  <a:latin typeface="+mj-lt"/>
                  <a:cs typeface="Arial" pitchFamily="34" charset="0"/>
                </a:rPr>
              </a:br>
              <a:r>
                <a:rPr lang="es-ES" sz="2800" b="1" dirty="0" smtClean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Caso Suramericana S.A. </a:t>
              </a:r>
              <a:endParaRPr lang="es-CO" sz="28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15" name="14 Redondear rectángulo de esquina sencilla"/>
          <p:cNvSpPr/>
          <p:nvPr/>
        </p:nvSpPr>
        <p:spPr>
          <a:xfrm flipH="1">
            <a:off x="1621769" y="3543302"/>
            <a:ext cx="6550630" cy="217616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Luz María Rivas Montoya</a:t>
            </a:r>
          </a:p>
          <a:p>
            <a:r>
              <a:rPr lang="es-CO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Candidata a doctor (Ph.D. en Administración)</a:t>
            </a:r>
          </a:p>
          <a:p>
            <a:r>
              <a:rPr lang="es-CO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endParaRPr lang="es-CO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CO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Silvia Ponce, Ph.D. </a:t>
            </a:r>
          </a:p>
          <a:p>
            <a:r>
              <a:rPr lang="es-CO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Profesora HEC de Montreal</a:t>
            </a:r>
          </a:p>
          <a:p>
            <a:r>
              <a:rPr lang="es-CO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Directora				Agosto 20 de 2014</a:t>
            </a:r>
            <a:endParaRPr lang="es-CO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1" name="Imagen 10" descr="C:\Users\imontesg\Desktop\logo-blanco-transparente.png"/>
          <p:cNvPicPr/>
          <p:nvPr/>
        </p:nvPicPr>
        <p:blipFill>
          <a:blip r:embed="rId2" cstate="print"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759" y="546092"/>
            <a:ext cx="1750624" cy="10549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042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Conector recto 66"/>
          <p:cNvCxnSpPr>
            <a:endCxn id="49" idx="1"/>
          </p:cNvCxnSpPr>
          <p:nvPr/>
        </p:nvCxnSpPr>
        <p:spPr>
          <a:xfrm>
            <a:off x="4218688" y="4509120"/>
            <a:ext cx="1549652" cy="75969"/>
          </a:xfrm>
          <a:prstGeom prst="line">
            <a:avLst/>
          </a:prstGeom>
          <a:ln w="57150">
            <a:solidFill>
              <a:srgbClr val="5FC3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recto 62"/>
          <p:cNvCxnSpPr>
            <a:endCxn id="85" idx="3"/>
          </p:cNvCxnSpPr>
          <p:nvPr/>
        </p:nvCxnSpPr>
        <p:spPr>
          <a:xfrm flipV="1">
            <a:off x="3695997" y="1787254"/>
            <a:ext cx="3248778" cy="221472"/>
          </a:xfrm>
          <a:prstGeom prst="line">
            <a:avLst/>
          </a:prstGeom>
          <a:ln w="57150">
            <a:solidFill>
              <a:srgbClr val="5FC3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lecha derecha 54"/>
          <p:cNvSpPr/>
          <p:nvPr/>
        </p:nvSpPr>
        <p:spPr>
          <a:xfrm rot="5189187">
            <a:off x="2985117" y="1219390"/>
            <a:ext cx="792088" cy="273444"/>
          </a:xfrm>
          <a:prstGeom prst="rightArrow">
            <a:avLst/>
          </a:prstGeom>
          <a:solidFill>
            <a:srgbClr val="5FC305"/>
          </a:solidFill>
          <a:ln>
            <a:solidFill>
              <a:srgbClr val="5FC3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Redondear rectángulo de esquina sencilla"/>
          <p:cNvSpPr/>
          <p:nvPr/>
        </p:nvSpPr>
        <p:spPr>
          <a:xfrm flipH="1">
            <a:off x="1117717" y="178762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rgbClr val="7F7F7F"/>
                </a:solidFill>
              </a:rPr>
              <a:t>Estímulos y </a:t>
            </a:r>
            <a:r>
              <a:rPr lang="es-ES" sz="2400" b="1" dirty="0">
                <a:solidFill>
                  <a:srgbClr val="7F7F7F"/>
                </a:solidFill>
              </a:rPr>
              <a:t>respuestas adaptativas </a:t>
            </a:r>
          </a:p>
        </p:txBody>
      </p:sp>
      <p:sp>
        <p:nvSpPr>
          <p:cNvPr id="26" name="Rectángulo 25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27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35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6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7" name="Conector recto 36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40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41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42" name="Conector recto 41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228" y="3247625"/>
            <a:ext cx="517703" cy="433751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2907" y="2359358"/>
            <a:ext cx="691879" cy="60084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7684" y="3735836"/>
            <a:ext cx="851133" cy="890721"/>
          </a:xfrm>
          <a:prstGeom prst="rect">
            <a:avLst/>
          </a:prstGeom>
        </p:spPr>
      </p:pic>
      <p:pic>
        <p:nvPicPr>
          <p:cNvPr id="48" name="Imagen 4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1897" y="4048936"/>
            <a:ext cx="851133" cy="890721"/>
          </a:xfrm>
          <a:prstGeom prst="rect">
            <a:avLst/>
          </a:prstGeom>
        </p:spPr>
      </p:pic>
      <p:pic>
        <p:nvPicPr>
          <p:cNvPr id="49" name="Imagen 4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8340" y="4139728"/>
            <a:ext cx="851133" cy="890721"/>
          </a:xfrm>
          <a:prstGeom prst="rect">
            <a:avLst/>
          </a:prstGeom>
        </p:spPr>
      </p:pic>
      <p:pic>
        <p:nvPicPr>
          <p:cNvPr id="50" name="Imagen 4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6601" y="2676917"/>
            <a:ext cx="851133" cy="890721"/>
          </a:xfrm>
          <a:prstGeom prst="rect">
            <a:avLst/>
          </a:prstGeom>
        </p:spPr>
      </p:pic>
      <p:pic>
        <p:nvPicPr>
          <p:cNvPr id="51" name="Imagen 5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5005" y="2572837"/>
            <a:ext cx="851133" cy="890721"/>
          </a:xfrm>
          <a:prstGeom prst="rect">
            <a:avLst/>
          </a:prstGeom>
        </p:spPr>
      </p:pic>
      <p:pic>
        <p:nvPicPr>
          <p:cNvPr id="52" name="Imagen 5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8801" y="2845115"/>
            <a:ext cx="851133" cy="890721"/>
          </a:xfrm>
          <a:prstGeom prst="rect">
            <a:avLst/>
          </a:prstGeom>
        </p:spPr>
      </p:pic>
      <p:sp>
        <p:nvSpPr>
          <p:cNvPr id="53" name="Flecha derecha 52"/>
          <p:cNvSpPr/>
          <p:nvPr/>
        </p:nvSpPr>
        <p:spPr>
          <a:xfrm rot="1992049">
            <a:off x="192529" y="2854324"/>
            <a:ext cx="792088" cy="273444"/>
          </a:xfrm>
          <a:prstGeom prst="rightArrow">
            <a:avLst/>
          </a:prstGeom>
          <a:solidFill>
            <a:srgbClr val="5FC305"/>
          </a:solidFill>
          <a:ln>
            <a:solidFill>
              <a:srgbClr val="5FC3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4" name="Flecha derecha 53"/>
          <p:cNvSpPr/>
          <p:nvPr/>
        </p:nvSpPr>
        <p:spPr>
          <a:xfrm rot="1992049">
            <a:off x="887825" y="2000161"/>
            <a:ext cx="792088" cy="273444"/>
          </a:xfrm>
          <a:prstGeom prst="rightArrow">
            <a:avLst/>
          </a:prstGeom>
          <a:solidFill>
            <a:srgbClr val="5FC305"/>
          </a:solidFill>
          <a:ln>
            <a:solidFill>
              <a:srgbClr val="5FC3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6" name="Flecha derecha 55"/>
          <p:cNvSpPr/>
          <p:nvPr/>
        </p:nvSpPr>
        <p:spPr>
          <a:xfrm rot="19259591">
            <a:off x="1048420" y="4592944"/>
            <a:ext cx="792088" cy="273444"/>
          </a:xfrm>
          <a:prstGeom prst="rightArrow">
            <a:avLst/>
          </a:prstGeom>
          <a:solidFill>
            <a:srgbClr val="5FC305"/>
          </a:solidFill>
          <a:ln>
            <a:solidFill>
              <a:srgbClr val="5FC3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8"/>
          <p:cNvSpPr/>
          <p:nvPr/>
        </p:nvSpPr>
        <p:spPr>
          <a:xfrm>
            <a:off x="3346405" y="2284850"/>
            <a:ext cx="289491" cy="1465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7" name="Rectángulo 56"/>
          <p:cNvSpPr/>
          <p:nvPr/>
        </p:nvSpPr>
        <p:spPr>
          <a:xfrm>
            <a:off x="6588224" y="2428866"/>
            <a:ext cx="289491" cy="1465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8" name="Imagen 5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0041" y="1830525"/>
            <a:ext cx="691879" cy="600841"/>
          </a:xfrm>
          <a:prstGeom prst="rect">
            <a:avLst/>
          </a:prstGeom>
        </p:spPr>
      </p:pic>
      <p:pic>
        <p:nvPicPr>
          <p:cNvPr id="59" name="Imagen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6256" y="1567270"/>
            <a:ext cx="691879" cy="600841"/>
          </a:xfrm>
          <a:prstGeom prst="rect">
            <a:avLst/>
          </a:prstGeom>
        </p:spPr>
      </p:pic>
      <p:cxnSp>
        <p:nvCxnSpPr>
          <p:cNvPr id="11" name="Conector recto 10"/>
          <p:cNvCxnSpPr/>
          <p:nvPr/>
        </p:nvCxnSpPr>
        <p:spPr>
          <a:xfrm flipV="1">
            <a:off x="1327988" y="2845114"/>
            <a:ext cx="365747" cy="445361"/>
          </a:xfrm>
          <a:prstGeom prst="line">
            <a:avLst/>
          </a:prstGeom>
          <a:ln w="38100">
            <a:solidFill>
              <a:srgbClr val="5FC3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cto 59"/>
          <p:cNvCxnSpPr>
            <a:endCxn id="58" idx="1"/>
          </p:cNvCxnSpPr>
          <p:nvPr/>
        </p:nvCxnSpPr>
        <p:spPr>
          <a:xfrm flipV="1">
            <a:off x="2142213" y="2130946"/>
            <a:ext cx="1017828" cy="367560"/>
          </a:xfrm>
          <a:prstGeom prst="line">
            <a:avLst/>
          </a:prstGeom>
          <a:ln w="38100">
            <a:solidFill>
              <a:srgbClr val="5FC3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ector recto 60"/>
          <p:cNvCxnSpPr/>
          <p:nvPr/>
        </p:nvCxnSpPr>
        <p:spPr>
          <a:xfrm>
            <a:off x="1370386" y="3580993"/>
            <a:ext cx="548460" cy="434998"/>
          </a:xfrm>
          <a:prstGeom prst="line">
            <a:avLst/>
          </a:prstGeom>
          <a:ln w="38100">
            <a:solidFill>
              <a:srgbClr val="5FC3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cto 61"/>
          <p:cNvCxnSpPr>
            <a:endCxn id="48" idx="1"/>
          </p:cNvCxnSpPr>
          <p:nvPr/>
        </p:nvCxnSpPr>
        <p:spPr>
          <a:xfrm>
            <a:off x="2495289" y="4356230"/>
            <a:ext cx="1046608" cy="138067"/>
          </a:xfrm>
          <a:prstGeom prst="line">
            <a:avLst/>
          </a:prstGeom>
          <a:ln w="38100">
            <a:solidFill>
              <a:srgbClr val="5FC3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ctor recto 65"/>
          <p:cNvCxnSpPr/>
          <p:nvPr/>
        </p:nvCxnSpPr>
        <p:spPr>
          <a:xfrm flipV="1">
            <a:off x="2427683" y="3344170"/>
            <a:ext cx="1063467" cy="671821"/>
          </a:xfrm>
          <a:prstGeom prst="line">
            <a:avLst/>
          </a:prstGeom>
          <a:ln w="38100">
            <a:solidFill>
              <a:srgbClr val="5FC3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ector recto 67"/>
          <p:cNvCxnSpPr>
            <a:endCxn id="51" idx="1"/>
          </p:cNvCxnSpPr>
          <p:nvPr/>
        </p:nvCxnSpPr>
        <p:spPr>
          <a:xfrm flipV="1">
            <a:off x="4175898" y="3018198"/>
            <a:ext cx="1109107" cy="49597"/>
          </a:xfrm>
          <a:prstGeom prst="line">
            <a:avLst/>
          </a:prstGeom>
          <a:ln w="57150">
            <a:solidFill>
              <a:srgbClr val="5FC3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ector recto 70"/>
          <p:cNvCxnSpPr>
            <a:endCxn id="52" idx="1"/>
          </p:cNvCxnSpPr>
          <p:nvPr/>
        </p:nvCxnSpPr>
        <p:spPr>
          <a:xfrm>
            <a:off x="6106771" y="3042996"/>
            <a:ext cx="1352030" cy="247480"/>
          </a:xfrm>
          <a:prstGeom prst="line">
            <a:avLst/>
          </a:prstGeom>
          <a:ln w="38100">
            <a:solidFill>
              <a:srgbClr val="5FC3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ector recto 72"/>
          <p:cNvCxnSpPr/>
          <p:nvPr/>
        </p:nvCxnSpPr>
        <p:spPr>
          <a:xfrm flipV="1">
            <a:off x="6511369" y="3580993"/>
            <a:ext cx="1156975" cy="913303"/>
          </a:xfrm>
          <a:prstGeom prst="line">
            <a:avLst/>
          </a:prstGeom>
          <a:ln w="38100">
            <a:solidFill>
              <a:srgbClr val="5FC3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ector recto 75"/>
          <p:cNvCxnSpPr/>
          <p:nvPr/>
        </p:nvCxnSpPr>
        <p:spPr>
          <a:xfrm>
            <a:off x="7329801" y="2021160"/>
            <a:ext cx="518055" cy="969886"/>
          </a:xfrm>
          <a:prstGeom prst="line">
            <a:avLst/>
          </a:prstGeom>
          <a:ln w="38100">
            <a:solidFill>
              <a:srgbClr val="5FC3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Flecha derecha 83"/>
          <p:cNvSpPr/>
          <p:nvPr/>
        </p:nvSpPr>
        <p:spPr>
          <a:xfrm>
            <a:off x="3797224" y="1904421"/>
            <a:ext cx="323978" cy="263690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5" name="Flecha abajo 84"/>
          <p:cNvSpPr/>
          <p:nvPr/>
        </p:nvSpPr>
        <p:spPr>
          <a:xfrm>
            <a:off x="6620797" y="1655409"/>
            <a:ext cx="323978" cy="263690"/>
          </a:xfrm>
          <a:prstGeom prst="down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6" name="Flecha abajo 85"/>
          <p:cNvSpPr/>
          <p:nvPr/>
        </p:nvSpPr>
        <p:spPr>
          <a:xfrm>
            <a:off x="5768340" y="2603106"/>
            <a:ext cx="323978" cy="263690"/>
          </a:xfrm>
          <a:prstGeom prst="down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7" name="Flecha izquierda 86"/>
          <p:cNvSpPr/>
          <p:nvPr/>
        </p:nvSpPr>
        <p:spPr>
          <a:xfrm>
            <a:off x="5580305" y="4406274"/>
            <a:ext cx="323978" cy="263690"/>
          </a:xfrm>
          <a:prstGeom prst="lef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8" name="Flecha arriba 87"/>
          <p:cNvSpPr/>
          <p:nvPr/>
        </p:nvSpPr>
        <p:spPr>
          <a:xfrm>
            <a:off x="3713207" y="4007883"/>
            <a:ext cx="323978" cy="263690"/>
          </a:xfrm>
          <a:prstGeom prst="up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0" name="Flecha arriba 89"/>
          <p:cNvSpPr/>
          <p:nvPr/>
        </p:nvSpPr>
        <p:spPr>
          <a:xfrm>
            <a:off x="3632345" y="2603106"/>
            <a:ext cx="323978" cy="263690"/>
          </a:xfrm>
          <a:prstGeom prst="up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64" name="Conector recto 63"/>
          <p:cNvCxnSpPr/>
          <p:nvPr/>
        </p:nvCxnSpPr>
        <p:spPr>
          <a:xfrm flipH="1" flipV="1">
            <a:off x="3539083" y="2314726"/>
            <a:ext cx="154608" cy="570966"/>
          </a:xfrm>
          <a:prstGeom prst="line">
            <a:avLst/>
          </a:prstGeom>
          <a:ln w="57150">
            <a:solidFill>
              <a:srgbClr val="5FC3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ctor recto 64"/>
          <p:cNvCxnSpPr>
            <a:stCxn id="88" idx="2"/>
          </p:cNvCxnSpPr>
          <p:nvPr/>
        </p:nvCxnSpPr>
        <p:spPr>
          <a:xfrm flipH="1" flipV="1">
            <a:off x="3854811" y="3412392"/>
            <a:ext cx="20385" cy="859181"/>
          </a:xfrm>
          <a:prstGeom prst="line">
            <a:avLst/>
          </a:prstGeom>
          <a:ln w="38100">
            <a:solidFill>
              <a:srgbClr val="5FC3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ector recto 68"/>
          <p:cNvCxnSpPr/>
          <p:nvPr/>
        </p:nvCxnSpPr>
        <p:spPr>
          <a:xfrm>
            <a:off x="5742294" y="3362124"/>
            <a:ext cx="268306" cy="945997"/>
          </a:xfrm>
          <a:prstGeom prst="line">
            <a:avLst/>
          </a:prstGeom>
          <a:ln w="57150">
            <a:solidFill>
              <a:srgbClr val="5FC3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ector recto 69"/>
          <p:cNvCxnSpPr/>
          <p:nvPr/>
        </p:nvCxnSpPr>
        <p:spPr>
          <a:xfrm flipV="1">
            <a:off x="5969057" y="2005429"/>
            <a:ext cx="1114513" cy="875787"/>
          </a:xfrm>
          <a:prstGeom prst="line">
            <a:avLst/>
          </a:prstGeom>
          <a:ln w="57150">
            <a:solidFill>
              <a:srgbClr val="5FC3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22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3230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7.40741E-7 L 0.31805 -0.03518 " pathEditMode="relative" rAng="0" ptsTypes="AA">
                                      <p:cBhvr>
                                        <p:cTn id="6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03" y="-1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85185E-6 L -0.09983 0.14213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7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59259E-6 L -0.02066 0.26297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2" y="13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44444E-6 L -0.20417 -0.05811 " pathEditMode="relative" rAng="0" ptsTypes="AA">
                                      <p:cBhvr>
                                        <p:cTn id="7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7037E-6 L -0.00885 -0.20486 " pathEditMode="relative" rAng="0" ptsTypes="AA">
                                      <p:cBhvr>
                                        <p:cTn id="8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1" y="-10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59259E-6 L 0.01806 -0.10185 " pathEditMode="relative" rAng="0" ptsTypes="AA">
                                      <p:cBhvr>
                                        <p:cTn id="8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" y="-5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7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9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n 24" descr="Interactions4-0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113576"/>
            <a:ext cx="8856984" cy="5383579"/>
          </a:xfrm>
          <a:prstGeom prst="rect">
            <a:avLst/>
          </a:prstGeom>
        </p:spPr>
      </p:pic>
      <p:sp>
        <p:nvSpPr>
          <p:cNvPr id="15" name="14 Redondear rectángulo de esquina sencilla"/>
          <p:cNvSpPr/>
          <p:nvPr/>
        </p:nvSpPr>
        <p:spPr>
          <a:xfrm flipH="1">
            <a:off x="1117717" y="178762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rgbClr val="7F7F7F"/>
                </a:solidFill>
              </a:rPr>
              <a:t>Sinergia como estímulo</a:t>
            </a:r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2267744" y="1916832"/>
            <a:ext cx="1584176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Visión integral </a:t>
            </a:r>
          </a:p>
          <a:p>
            <a:pPr algn="r"/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cliente</a:t>
            </a:r>
            <a:endParaRPr lang="es-MX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475928" y="2276872"/>
            <a:ext cx="1647800" cy="6709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SINERGIA</a:t>
            </a:r>
            <a:endParaRPr lang="es-MX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2267744" y="3262250"/>
            <a:ext cx="1448617" cy="4549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Información compartida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6694751" y="1977408"/>
            <a:ext cx="999728" cy="4549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Marca Sura</a:t>
            </a:r>
            <a:endParaRPr lang="es-MX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5724128" y="2875800"/>
            <a:ext cx="2520280" cy="265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Creación conjunta de valor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5112060" y="4869160"/>
            <a:ext cx="1260140" cy="3566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Tecnología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6588224" y="4653136"/>
            <a:ext cx="2592288" cy="13681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Rectángulo 1"/>
          <p:cNvSpPr/>
          <p:nvPr/>
        </p:nvSpPr>
        <p:spPr>
          <a:xfrm>
            <a:off x="1187624" y="2852936"/>
            <a:ext cx="1045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i="1" dirty="0"/>
              <a:t>Estímulo</a:t>
            </a:r>
          </a:p>
        </p:txBody>
      </p:sp>
      <p:sp>
        <p:nvSpPr>
          <p:cNvPr id="26" name="Rectángulo 25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27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35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6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7" name="Conector recto 36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40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41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42" name="Conector recto 41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23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71751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599884"/>
              </p:ext>
            </p:extLst>
          </p:nvPr>
        </p:nvGraphicFramePr>
        <p:xfrm>
          <a:off x="4094548" y="1988840"/>
          <a:ext cx="5976664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73066"/>
                <a:gridCol w="300359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Nivel</a:t>
                      </a:r>
                      <a:r>
                        <a:rPr lang="es-E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endParaRPr lang="es-E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Corporativo</a:t>
                      </a:r>
                      <a:endParaRPr lang="es-E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Corporativo-negocios</a:t>
                      </a:r>
                      <a:endParaRPr lang="es-E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Negocios</a:t>
                      </a:r>
                      <a:endParaRPr lang="es-E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Funcional </a:t>
                      </a:r>
                      <a:endParaRPr lang="es-E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6"/>
                    </a:solidFill>
                  </a:tcPr>
                </a:tc>
              </a:tr>
            </a:tbl>
          </a:graphicData>
        </a:graphic>
      </p:graphicFrame>
      <p:sp>
        <p:nvSpPr>
          <p:cNvPr id="16" name="CuadroTexto 15"/>
          <p:cNvSpPr txBox="1"/>
          <p:nvPr/>
        </p:nvSpPr>
        <p:spPr>
          <a:xfrm>
            <a:off x="1385950" y="2276872"/>
            <a:ext cx="191180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Calibri" panose="020F0502020204030204" pitchFamily="34" charset="0"/>
              <a:buChar char="→"/>
            </a:pPr>
            <a:r>
              <a:rPr lang="es-ES" sz="2000" dirty="0" smtClean="0"/>
              <a:t>Percepciones</a:t>
            </a:r>
          </a:p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Calibri" panose="020F0502020204030204" pitchFamily="34" charset="0"/>
              <a:buChar char="→"/>
            </a:pPr>
            <a:r>
              <a:rPr lang="es-ES" sz="2000" dirty="0" smtClean="0"/>
              <a:t>Inhibidores</a:t>
            </a:r>
          </a:p>
          <a:p>
            <a:pPr marL="342900" indent="-342900">
              <a:lnSpc>
                <a:spcPct val="150000"/>
              </a:lnSpc>
              <a:buClr>
                <a:srgbClr val="FFC000"/>
              </a:buClr>
              <a:buFont typeface="Calibri" panose="020F0502020204030204" pitchFamily="34" charset="0"/>
              <a:buChar char="→"/>
            </a:pPr>
            <a:r>
              <a:rPr lang="es-ES" sz="2000" dirty="0" smtClean="0"/>
              <a:t>Facilitadores</a:t>
            </a:r>
            <a:endParaRPr lang="es-ES" sz="2000" dirty="0"/>
          </a:p>
        </p:txBody>
      </p:sp>
      <p:sp>
        <p:nvSpPr>
          <p:cNvPr id="13" name="14 Redondear rectángulo de esquina sencilla"/>
          <p:cNvSpPr/>
          <p:nvPr/>
        </p:nvSpPr>
        <p:spPr>
          <a:xfrm flipH="1">
            <a:off x="1117717" y="124170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rgbClr val="7F7F7F"/>
                </a:solidFill>
              </a:rPr>
              <a:t>Estímulo: lineamiento de sinergia</a:t>
            </a:r>
          </a:p>
        </p:txBody>
      </p:sp>
      <p:sp>
        <p:nvSpPr>
          <p:cNvPr id="2" name="Medio marco 1"/>
          <p:cNvSpPr/>
          <p:nvPr/>
        </p:nvSpPr>
        <p:spPr>
          <a:xfrm rot="8002484">
            <a:off x="2704658" y="2535695"/>
            <a:ext cx="1143191" cy="1000257"/>
          </a:xfrm>
          <a:prstGeom prst="halfFram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948264" y="1700808"/>
            <a:ext cx="3240360" cy="2592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9" name="Rectángulo 28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30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31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2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3" name="Conector recto 32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36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37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38" name="Conector recto 37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upo 21"/>
          <p:cNvGrpSpPr/>
          <p:nvPr/>
        </p:nvGrpSpPr>
        <p:grpSpPr>
          <a:xfrm>
            <a:off x="8680935" y="3195280"/>
            <a:ext cx="380333" cy="393164"/>
            <a:chOff x="7211243" y="2439796"/>
            <a:chExt cx="1249189" cy="1016597"/>
          </a:xfrm>
        </p:grpSpPr>
        <p:sp>
          <p:nvSpPr>
            <p:cNvPr id="23" name="Elipse 22"/>
            <p:cNvSpPr/>
            <p:nvPr/>
          </p:nvSpPr>
          <p:spPr>
            <a:xfrm>
              <a:off x="7687191" y="2715477"/>
              <a:ext cx="246398" cy="152501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" name="Acorde 23"/>
            <p:cNvSpPr/>
            <p:nvPr/>
          </p:nvSpPr>
          <p:spPr>
            <a:xfrm rot="6608006">
              <a:off x="7622745" y="2878384"/>
              <a:ext cx="424440" cy="443328"/>
            </a:xfrm>
            <a:prstGeom prst="chord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" name="Triángulo isósceles 24"/>
            <p:cNvSpPr/>
            <p:nvPr/>
          </p:nvSpPr>
          <p:spPr>
            <a:xfrm rot="10472761">
              <a:off x="7782246" y="2913663"/>
              <a:ext cx="139236" cy="26141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" name="Elipse 25"/>
            <p:cNvSpPr/>
            <p:nvPr/>
          </p:nvSpPr>
          <p:spPr>
            <a:xfrm>
              <a:off x="7211243" y="2439796"/>
              <a:ext cx="1249189" cy="1016597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3948347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upo 85"/>
          <p:cNvGrpSpPr/>
          <p:nvPr/>
        </p:nvGrpSpPr>
        <p:grpSpPr>
          <a:xfrm>
            <a:off x="1685688" y="116632"/>
            <a:ext cx="5982656" cy="5040560"/>
            <a:chOff x="1685688" y="836712"/>
            <a:chExt cx="5982656" cy="5040560"/>
          </a:xfrm>
        </p:grpSpPr>
        <p:cxnSp>
          <p:nvCxnSpPr>
            <p:cNvPr id="37" name="Conector recto 36"/>
            <p:cNvCxnSpPr/>
            <p:nvPr/>
          </p:nvCxnSpPr>
          <p:spPr>
            <a:xfrm>
              <a:off x="1691680" y="836712"/>
              <a:ext cx="0" cy="5040560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ector recto 38"/>
            <p:cNvCxnSpPr/>
            <p:nvPr/>
          </p:nvCxnSpPr>
          <p:spPr>
            <a:xfrm flipH="1">
              <a:off x="1691680" y="5877272"/>
              <a:ext cx="5976664" cy="0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ector recto 44"/>
            <p:cNvCxnSpPr/>
            <p:nvPr/>
          </p:nvCxnSpPr>
          <p:spPr>
            <a:xfrm flipH="1" flipV="1">
              <a:off x="1691680" y="2708920"/>
              <a:ext cx="5976664" cy="0"/>
            </a:xfrm>
            <a:prstGeom prst="line">
              <a:avLst/>
            </a:prstGeom>
            <a:ln w="571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ector recto 48"/>
            <p:cNvCxnSpPr/>
            <p:nvPr/>
          </p:nvCxnSpPr>
          <p:spPr>
            <a:xfrm flipH="1" flipV="1">
              <a:off x="1685688" y="3915836"/>
              <a:ext cx="5976664" cy="0"/>
            </a:xfrm>
            <a:prstGeom prst="line">
              <a:avLst/>
            </a:prstGeom>
            <a:ln w="571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CuadroTexto 43"/>
          <p:cNvSpPr txBox="1"/>
          <p:nvPr/>
        </p:nvSpPr>
        <p:spPr>
          <a:xfrm>
            <a:off x="728406" y="1830847"/>
            <a:ext cx="553998" cy="176099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s-ES" sz="2400" cap="small" dirty="0" smtClean="0"/>
              <a:t>Conocimiento</a:t>
            </a:r>
            <a:endParaRPr lang="es-MX" sz="2400" cap="small" dirty="0"/>
          </a:p>
        </p:txBody>
      </p:sp>
      <p:grpSp>
        <p:nvGrpSpPr>
          <p:cNvPr id="159" name="Grupo 158"/>
          <p:cNvGrpSpPr/>
          <p:nvPr/>
        </p:nvGrpSpPr>
        <p:grpSpPr>
          <a:xfrm>
            <a:off x="7578003" y="1814669"/>
            <a:ext cx="546824" cy="534211"/>
            <a:chOff x="7211243" y="2439796"/>
            <a:chExt cx="1249189" cy="1016597"/>
          </a:xfrm>
        </p:grpSpPr>
        <p:sp>
          <p:nvSpPr>
            <p:cNvPr id="105" name="Elipse 104"/>
            <p:cNvSpPr/>
            <p:nvPr/>
          </p:nvSpPr>
          <p:spPr>
            <a:xfrm>
              <a:off x="7687191" y="2715477"/>
              <a:ext cx="246398" cy="152501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7" name="Acorde 106"/>
            <p:cNvSpPr/>
            <p:nvPr/>
          </p:nvSpPr>
          <p:spPr>
            <a:xfrm rot="6608006">
              <a:off x="7622745" y="2878384"/>
              <a:ext cx="424440" cy="443328"/>
            </a:xfrm>
            <a:prstGeom prst="chord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8" name="Triángulo isósceles 107"/>
            <p:cNvSpPr/>
            <p:nvPr/>
          </p:nvSpPr>
          <p:spPr>
            <a:xfrm rot="10472761">
              <a:off x="7782246" y="2913663"/>
              <a:ext cx="139236" cy="26141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9" name="Elipse 108"/>
            <p:cNvSpPr/>
            <p:nvPr/>
          </p:nvSpPr>
          <p:spPr>
            <a:xfrm>
              <a:off x="7211243" y="2439796"/>
              <a:ext cx="1249189" cy="1016597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3" name="Grupo 2"/>
          <p:cNvGrpSpPr/>
          <p:nvPr/>
        </p:nvGrpSpPr>
        <p:grpSpPr>
          <a:xfrm>
            <a:off x="306617" y="3395735"/>
            <a:ext cx="7033203" cy="1316058"/>
            <a:chOff x="306617" y="3395735"/>
            <a:chExt cx="7033203" cy="1316058"/>
          </a:xfrm>
        </p:grpSpPr>
        <p:pic>
          <p:nvPicPr>
            <p:cNvPr id="21" name="Imagen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59832" y="3652837"/>
              <a:ext cx="314325" cy="352425"/>
            </a:xfrm>
            <a:prstGeom prst="rect">
              <a:avLst/>
            </a:prstGeom>
          </p:spPr>
        </p:pic>
        <p:pic>
          <p:nvPicPr>
            <p:cNvPr id="22" name="Imagen 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51920" y="3588444"/>
              <a:ext cx="314325" cy="352425"/>
            </a:xfrm>
            <a:prstGeom prst="rect">
              <a:avLst/>
            </a:prstGeom>
          </p:spPr>
        </p:pic>
        <p:pic>
          <p:nvPicPr>
            <p:cNvPr id="23" name="Imagen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83536" y="3873905"/>
              <a:ext cx="276225" cy="400050"/>
            </a:xfrm>
            <a:prstGeom prst="rect">
              <a:avLst/>
            </a:prstGeom>
          </p:spPr>
        </p:pic>
        <p:pic>
          <p:nvPicPr>
            <p:cNvPr id="30" name="Imagen 2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33611" y="4090675"/>
              <a:ext cx="314325" cy="352425"/>
            </a:xfrm>
            <a:prstGeom prst="rect">
              <a:avLst/>
            </a:prstGeom>
          </p:spPr>
        </p:pic>
        <p:pic>
          <p:nvPicPr>
            <p:cNvPr id="32" name="Imagen 3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57315" y="4311743"/>
              <a:ext cx="276225" cy="400050"/>
            </a:xfrm>
            <a:prstGeom prst="rect">
              <a:avLst/>
            </a:prstGeom>
          </p:spPr>
        </p:pic>
        <p:sp>
          <p:nvSpPr>
            <p:cNvPr id="53" name="Triángulo isósceles 52"/>
            <p:cNvSpPr/>
            <p:nvPr/>
          </p:nvSpPr>
          <p:spPr>
            <a:xfrm rot="10800000">
              <a:off x="3091757" y="3791627"/>
              <a:ext cx="223539" cy="149242"/>
            </a:xfrm>
            <a:prstGeom prst="triangle">
              <a:avLst/>
            </a:prstGeom>
            <a:solidFill>
              <a:srgbClr val="5FC305"/>
            </a:solidFill>
            <a:ln>
              <a:solidFill>
                <a:srgbClr val="5FC3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4" name="Elipse 53"/>
            <p:cNvSpPr/>
            <p:nvPr/>
          </p:nvSpPr>
          <p:spPr>
            <a:xfrm>
              <a:off x="3128750" y="3652837"/>
              <a:ext cx="151532" cy="110233"/>
            </a:xfrm>
            <a:prstGeom prst="ellipse">
              <a:avLst/>
            </a:prstGeom>
            <a:solidFill>
              <a:srgbClr val="5FC3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5" name="Triángulo isósceles 54"/>
            <p:cNvSpPr/>
            <p:nvPr/>
          </p:nvSpPr>
          <p:spPr>
            <a:xfrm rot="10800000">
              <a:off x="3883845" y="3711806"/>
              <a:ext cx="223539" cy="149242"/>
            </a:xfrm>
            <a:prstGeom prst="triangle">
              <a:avLst/>
            </a:prstGeom>
            <a:solidFill>
              <a:srgbClr val="5FC305"/>
            </a:solidFill>
            <a:ln>
              <a:solidFill>
                <a:srgbClr val="5FC3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6" name="Elipse 55"/>
            <p:cNvSpPr/>
            <p:nvPr/>
          </p:nvSpPr>
          <p:spPr>
            <a:xfrm>
              <a:off x="3920838" y="3573016"/>
              <a:ext cx="151532" cy="110233"/>
            </a:xfrm>
            <a:prstGeom prst="ellipse">
              <a:avLst/>
            </a:prstGeom>
            <a:solidFill>
              <a:srgbClr val="5FC3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7" name="Triángulo isósceles 56"/>
            <p:cNvSpPr/>
            <p:nvPr/>
          </p:nvSpPr>
          <p:spPr>
            <a:xfrm>
              <a:off x="3503866" y="4053252"/>
              <a:ext cx="223539" cy="149242"/>
            </a:xfrm>
            <a:prstGeom prst="triangl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rgbClr val="FFC000"/>
                </a:solidFill>
              </a:endParaRPr>
            </a:p>
          </p:txBody>
        </p:sp>
        <p:sp>
          <p:nvSpPr>
            <p:cNvPr id="58" name="Elipse 57"/>
            <p:cNvSpPr/>
            <p:nvPr/>
          </p:nvSpPr>
          <p:spPr>
            <a:xfrm>
              <a:off x="3545273" y="3908462"/>
              <a:ext cx="151532" cy="11023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9" name="Triángulo isósceles 58"/>
            <p:cNvSpPr/>
            <p:nvPr/>
          </p:nvSpPr>
          <p:spPr>
            <a:xfrm rot="10800000">
              <a:off x="4755457" y="4215861"/>
              <a:ext cx="223539" cy="149242"/>
            </a:xfrm>
            <a:prstGeom prst="triangle">
              <a:avLst/>
            </a:prstGeom>
            <a:solidFill>
              <a:srgbClr val="5FC305"/>
            </a:solidFill>
            <a:ln>
              <a:solidFill>
                <a:srgbClr val="5FC3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0" name="Elipse 59"/>
            <p:cNvSpPr/>
            <p:nvPr/>
          </p:nvSpPr>
          <p:spPr>
            <a:xfrm>
              <a:off x="4792450" y="4077071"/>
              <a:ext cx="151532" cy="110233"/>
            </a:xfrm>
            <a:prstGeom prst="ellipse">
              <a:avLst/>
            </a:prstGeom>
            <a:solidFill>
              <a:srgbClr val="5FC3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1" name="Triángulo isósceles 60"/>
            <p:cNvSpPr/>
            <p:nvPr/>
          </p:nvSpPr>
          <p:spPr>
            <a:xfrm rot="10800000">
              <a:off x="5547545" y="4143854"/>
              <a:ext cx="223539" cy="149242"/>
            </a:xfrm>
            <a:prstGeom prst="triangle">
              <a:avLst/>
            </a:prstGeom>
            <a:solidFill>
              <a:srgbClr val="5FC305"/>
            </a:solidFill>
            <a:ln>
              <a:solidFill>
                <a:srgbClr val="5FC3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2" name="Elipse 61"/>
            <p:cNvSpPr/>
            <p:nvPr/>
          </p:nvSpPr>
          <p:spPr>
            <a:xfrm>
              <a:off x="5584538" y="4005064"/>
              <a:ext cx="151532" cy="110233"/>
            </a:xfrm>
            <a:prstGeom prst="ellipse">
              <a:avLst/>
            </a:prstGeom>
            <a:solidFill>
              <a:srgbClr val="5FC3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3" name="Triángulo isósceles 62"/>
            <p:cNvSpPr/>
            <p:nvPr/>
          </p:nvSpPr>
          <p:spPr>
            <a:xfrm rot="10800000">
              <a:off x="6437305" y="3580406"/>
              <a:ext cx="223539" cy="149242"/>
            </a:xfrm>
            <a:prstGeom prst="triangle">
              <a:avLst/>
            </a:prstGeom>
            <a:solidFill>
              <a:srgbClr val="5FC305"/>
            </a:solidFill>
            <a:ln>
              <a:solidFill>
                <a:srgbClr val="5FC3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4" name="Elipse 63"/>
            <p:cNvSpPr/>
            <p:nvPr/>
          </p:nvSpPr>
          <p:spPr>
            <a:xfrm>
              <a:off x="6474298" y="3441616"/>
              <a:ext cx="151532" cy="110233"/>
            </a:xfrm>
            <a:prstGeom prst="ellipse">
              <a:avLst/>
            </a:prstGeom>
            <a:solidFill>
              <a:srgbClr val="5FC3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5" name="Triángulo isósceles 64"/>
            <p:cNvSpPr/>
            <p:nvPr/>
          </p:nvSpPr>
          <p:spPr>
            <a:xfrm rot="10800000">
              <a:off x="6979212" y="3811485"/>
              <a:ext cx="223539" cy="149242"/>
            </a:xfrm>
            <a:prstGeom prst="triangle">
              <a:avLst/>
            </a:prstGeom>
            <a:solidFill>
              <a:srgbClr val="5FC305"/>
            </a:solidFill>
            <a:ln>
              <a:solidFill>
                <a:srgbClr val="5FC3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6" name="Elipse 65"/>
            <p:cNvSpPr/>
            <p:nvPr/>
          </p:nvSpPr>
          <p:spPr>
            <a:xfrm>
              <a:off x="7016205" y="3672695"/>
              <a:ext cx="151532" cy="110233"/>
            </a:xfrm>
            <a:prstGeom prst="ellipse">
              <a:avLst/>
            </a:prstGeom>
            <a:solidFill>
              <a:srgbClr val="5FC3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3" name="Triángulo isósceles 72"/>
            <p:cNvSpPr/>
            <p:nvPr/>
          </p:nvSpPr>
          <p:spPr>
            <a:xfrm>
              <a:off x="5179989" y="4503894"/>
              <a:ext cx="223539" cy="149242"/>
            </a:xfrm>
            <a:prstGeom prst="triangl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rgbClr val="FFC000"/>
                </a:solidFill>
              </a:endParaRPr>
            </a:p>
          </p:txBody>
        </p:sp>
        <p:sp>
          <p:nvSpPr>
            <p:cNvPr id="74" name="Elipse 73"/>
            <p:cNvSpPr/>
            <p:nvPr/>
          </p:nvSpPr>
          <p:spPr>
            <a:xfrm>
              <a:off x="5221396" y="4359104"/>
              <a:ext cx="151532" cy="11023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5" name="Triángulo isósceles 74"/>
            <p:cNvSpPr/>
            <p:nvPr/>
          </p:nvSpPr>
          <p:spPr>
            <a:xfrm>
              <a:off x="6755672" y="3505968"/>
              <a:ext cx="223539" cy="149242"/>
            </a:xfrm>
            <a:prstGeom prst="triangl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rgbClr val="FFC000"/>
                </a:solidFill>
              </a:endParaRPr>
            </a:p>
          </p:txBody>
        </p:sp>
        <p:sp>
          <p:nvSpPr>
            <p:cNvPr id="76" name="Elipse 75"/>
            <p:cNvSpPr/>
            <p:nvPr/>
          </p:nvSpPr>
          <p:spPr>
            <a:xfrm>
              <a:off x="6780724" y="3395735"/>
              <a:ext cx="151532" cy="11023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2" name="CuadroTexto 51"/>
            <p:cNvSpPr txBox="1"/>
            <p:nvPr/>
          </p:nvSpPr>
          <p:spPr>
            <a:xfrm flipH="1">
              <a:off x="411320" y="4258509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cap="small" dirty="0" smtClean="0">
                  <a:solidFill>
                    <a:srgbClr val="5FC305"/>
                  </a:solidFill>
                </a:rPr>
                <a:t>Codificado</a:t>
              </a:r>
              <a:endParaRPr lang="es-MX" b="1" cap="small" dirty="0">
                <a:solidFill>
                  <a:srgbClr val="5FC305"/>
                </a:solidFill>
              </a:endParaRPr>
            </a:p>
          </p:txBody>
        </p:sp>
        <p:sp>
          <p:nvSpPr>
            <p:cNvPr id="81" name="CuadroTexto 80"/>
            <p:cNvSpPr txBox="1"/>
            <p:nvPr/>
          </p:nvSpPr>
          <p:spPr>
            <a:xfrm flipH="1">
              <a:off x="306617" y="3995772"/>
              <a:ext cx="14533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cap="small" dirty="0" smtClean="0">
                  <a:solidFill>
                    <a:srgbClr val="5FC305"/>
                  </a:solidFill>
                </a:rPr>
                <a:t>Especializado</a:t>
              </a:r>
              <a:endParaRPr lang="es-MX" b="1" cap="small" dirty="0">
                <a:solidFill>
                  <a:srgbClr val="5FC305"/>
                </a:solidFill>
              </a:endParaRPr>
            </a:p>
          </p:txBody>
        </p:sp>
        <p:sp>
          <p:nvSpPr>
            <p:cNvPr id="89" name="CuadroTexto 88"/>
            <p:cNvSpPr txBox="1"/>
            <p:nvPr/>
          </p:nvSpPr>
          <p:spPr>
            <a:xfrm>
              <a:off x="1877647" y="3644211"/>
              <a:ext cx="104067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dirty="0" smtClean="0">
                  <a:solidFill>
                    <a:schemeClr val="bg1">
                      <a:lumMod val="50000"/>
                    </a:schemeClr>
                  </a:solidFill>
                </a:rPr>
                <a:t>Nivel </a:t>
              </a:r>
            </a:p>
            <a:p>
              <a:pPr algn="ctr"/>
              <a:r>
                <a:rPr lang="es-ES" dirty="0" smtClean="0">
                  <a:solidFill>
                    <a:schemeClr val="bg1">
                      <a:lumMod val="50000"/>
                    </a:schemeClr>
                  </a:solidFill>
                </a:rPr>
                <a:t>Negocios</a:t>
              </a:r>
              <a:endParaRPr lang="es-MX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110" name="Grupo 109"/>
            <p:cNvGrpSpPr/>
            <p:nvPr/>
          </p:nvGrpSpPr>
          <p:grpSpPr>
            <a:xfrm>
              <a:off x="3068400" y="3573016"/>
              <a:ext cx="1215568" cy="492830"/>
              <a:chOff x="3600862" y="1340768"/>
              <a:chExt cx="1547202" cy="514719"/>
            </a:xfrm>
          </p:grpSpPr>
          <p:cxnSp>
            <p:nvCxnSpPr>
              <p:cNvPr id="111" name="Conector curvado 110"/>
              <p:cNvCxnSpPr/>
              <p:nvPr/>
            </p:nvCxnSpPr>
            <p:spPr>
              <a:xfrm rot="16200000" flipH="1">
                <a:off x="4117106" y="896535"/>
                <a:ext cx="442708" cy="1475195"/>
              </a:xfrm>
              <a:prstGeom prst="curvedConnector4">
                <a:avLst>
                  <a:gd name="adj1" fmla="val -93058"/>
                  <a:gd name="adj2" fmla="val 115496"/>
                </a:avLst>
              </a:prstGeom>
              <a:ln w="285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ector curvado 111"/>
              <p:cNvCxnSpPr/>
              <p:nvPr/>
            </p:nvCxnSpPr>
            <p:spPr>
              <a:xfrm rot="5400000" flipH="1">
                <a:off x="4189113" y="824524"/>
                <a:ext cx="442707" cy="1475195"/>
              </a:xfrm>
              <a:prstGeom prst="curvedConnector4">
                <a:avLst>
                  <a:gd name="adj1" fmla="val -93058"/>
                  <a:gd name="adj2" fmla="val 115496"/>
                </a:avLst>
              </a:prstGeom>
              <a:ln w="285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3" name="Grupo 112"/>
            <p:cNvGrpSpPr/>
            <p:nvPr/>
          </p:nvGrpSpPr>
          <p:grpSpPr>
            <a:xfrm>
              <a:off x="4724584" y="4016290"/>
              <a:ext cx="1215568" cy="492830"/>
              <a:chOff x="3600862" y="1340768"/>
              <a:chExt cx="1547202" cy="514719"/>
            </a:xfrm>
          </p:grpSpPr>
          <p:cxnSp>
            <p:nvCxnSpPr>
              <p:cNvPr id="114" name="Conector curvado 113"/>
              <p:cNvCxnSpPr/>
              <p:nvPr/>
            </p:nvCxnSpPr>
            <p:spPr>
              <a:xfrm rot="16200000" flipH="1">
                <a:off x="4117106" y="896535"/>
                <a:ext cx="442708" cy="1475195"/>
              </a:xfrm>
              <a:prstGeom prst="curvedConnector4">
                <a:avLst>
                  <a:gd name="adj1" fmla="val -93058"/>
                  <a:gd name="adj2" fmla="val 115496"/>
                </a:avLst>
              </a:prstGeom>
              <a:ln w="285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ector curvado 114"/>
              <p:cNvCxnSpPr/>
              <p:nvPr/>
            </p:nvCxnSpPr>
            <p:spPr>
              <a:xfrm rot="5400000" flipH="1">
                <a:off x="4189113" y="824524"/>
                <a:ext cx="442707" cy="1475195"/>
              </a:xfrm>
              <a:prstGeom prst="curvedConnector4">
                <a:avLst>
                  <a:gd name="adj1" fmla="val -93058"/>
                  <a:gd name="adj2" fmla="val 115496"/>
                </a:avLst>
              </a:prstGeom>
              <a:ln w="285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" name="Grupo 115"/>
            <p:cNvGrpSpPr/>
            <p:nvPr/>
          </p:nvGrpSpPr>
          <p:grpSpPr>
            <a:xfrm>
              <a:off x="6228184" y="3563724"/>
              <a:ext cx="1111636" cy="297324"/>
              <a:chOff x="3600862" y="1340768"/>
              <a:chExt cx="1547202" cy="514719"/>
            </a:xfrm>
          </p:grpSpPr>
          <p:cxnSp>
            <p:nvCxnSpPr>
              <p:cNvPr id="117" name="Conector curvado 116"/>
              <p:cNvCxnSpPr/>
              <p:nvPr/>
            </p:nvCxnSpPr>
            <p:spPr>
              <a:xfrm rot="16200000" flipH="1">
                <a:off x="4117106" y="896535"/>
                <a:ext cx="442708" cy="1475195"/>
              </a:xfrm>
              <a:prstGeom prst="curvedConnector4">
                <a:avLst>
                  <a:gd name="adj1" fmla="val -93058"/>
                  <a:gd name="adj2" fmla="val 115496"/>
                </a:avLst>
              </a:prstGeom>
              <a:ln w="285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ector curvado 117"/>
              <p:cNvCxnSpPr/>
              <p:nvPr/>
            </p:nvCxnSpPr>
            <p:spPr>
              <a:xfrm rot="5400000" flipH="1">
                <a:off x="4189113" y="824524"/>
                <a:ext cx="442707" cy="1475195"/>
              </a:xfrm>
              <a:prstGeom prst="curvedConnector4">
                <a:avLst>
                  <a:gd name="adj1" fmla="val -93058"/>
                  <a:gd name="adj2" fmla="val 115496"/>
                </a:avLst>
              </a:prstGeom>
              <a:ln w="285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upo 4"/>
          <p:cNvGrpSpPr/>
          <p:nvPr/>
        </p:nvGrpSpPr>
        <p:grpSpPr>
          <a:xfrm>
            <a:off x="1691680" y="2157981"/>
            <a:ext cx="4032448" cy="923330"/>
            <a:chOff x="1691680" y="2157981"/>
            <a:chExt cx="4032448" cy="923330"/>
          </a:xfrm>
        </p:grpSpPr>
        <p:pic>
          <p:nvPicPr>
            <p:cNvPr id="17" name="Imagen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59026" y="2276871"/>
              <a:ext cx="276225" cy="400050"/>
            </a:xfrm>
            <a:prstGeom prst="rect">
              <a:avLst/>
            </a:prstGeom>
          </p:spPr>
        </p:pic>
        <p:sp>
          <p:nvSpPr>
            <p:cNvPr id="67" name="Triángulo isósceles 66"/>
            <p:cNvSpPr/>
            <p:nvPr/>
          </p:nvSpPr>
          <p:spPr>
            <a:xfrm rot="10800000">
              <a:off x="5173948" y="2775702"/>
              <a:ext cx="223539" cy="149242"/>
            </a:xfrm>
            <a:prstGeom prst="triangle">
              <a:avLst/>
            </a:prstGeom>
            <a:solidFill>
              <a:srgbClr val="5FC305"/>
            </a:solidFill>
            <a:ln>
              <a:solidFill>
                <a:srgbClr val="5FC3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8" name="Elipse 67"/>
            <p:cNvSpPr/>
            <p:nvPr/>
          </p:nvSpPr>
          <p:spPr>
            <a:xfrm>
              <a:off x="5210941" y="2636912"/>
              <a:ext cx="151532" cy="110233"/>
            </a:xfrm>
            <a:prstGeom prst="ellipse">
              <a:avLst/>
            </a:prstGeom>
            <a:solidFill>
              <a:srgbClr val="5FC3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7" name="Triángulo isósceles 76"/>
            <p:cNvSpPr/>
            <p:nvPr/>
          </p:nvSpPr>
          <p:spPr>
            <a:xfrm>
              <a:off x="3883005" y="2454309"/>
              <a:ext cx="223539" cy="149242"/>
            </a:xfrm>
            <a:prstGeom prst="triangl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rgbClr val="FFC000"/>
                </a:solidFill>
              </a:endParaRPr>
            </a:p>
          </p:txBody>
        </p:sp>
        <p:sp>
          <p:nvSpPr>
            <p:cNvPr id="78" name="Elipse 77"/>
            <p:cNvSpPr/>
            <p:nvPr/>
          </p:nvSpPr>
          <p:spPr>
            <a:xfrm>
              <a:off x="3924412" y="2309519"/>
              <a:ext cx="151532" cy="11023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8" name="CuadroTexto 87"/>
            <p:cNvSpPr txBox="1"/>
            <p:nvPr/>
          </p:nvSpPr>
          <p:spPr>
            <a:xfrm>
              <a:off x="1691680" y="2157981"/>
              <a:ext cx="138114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dirty="0" smtClean="0">
                  <a:solidFill>
                    <a:schemeClr val="bg1">
                      <a:lumMod val="50000"/>
                    </a:schemeClr>
                  </a:solidFill>
                </a:rPr>
                <a:t>Nivel </a:t>
              </a:r>
            </a:p>
            <a:p>
              <a:pPr algn="ctr"/>
              <a:r>
                <a:rPr lang="es-ES" dirty="0" smtClean="0">
                  <a:solidFill>
                    <a:schemeClr val="bg1">
                      <a:lumMod val="50000"/>
                    </a:schemeClr>
                  </a:solidFill>
                </a:rPr>
                <a:t>Corporativo/</a:t>
              </a:r>
            </a:p>
            <a:p>
              <a:pPr algn="ctr"/>
              <a:r>
                <a:rPr lang="es-ES" dirty="0" smtClean="0">
                  <a:solidFill>
                    <a:schemeClr val="bg1">
                      <a:lumMod val="50000"/>
                    </a:schemeClr>
                  </a:solidFill>
                </a:rPr>
                <a:t>Negocios</a:t>
              </a:r>
              <a:endParaRPr lang="es-MX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119" name="Grupo 118"/>
            <p:cNvGrpSpPr/>
            <p:nvPr/>
          </p:nvGrpSpPr>
          <p:grpSpPr>
            <a:xfrm>
              <a:off x="3669295" y="2348879"/>
              <a:ext cx="720080" cy="265831"/>
              <a:chOff x="3600862" y="1340768"/>
              <a:chExt cx="1547202" cy="514719"/>
            </a:xfrm>
          </p:grpSpPr>
          <p:cxnSp>
            <p:nvCxnSpPr>
              <p:cNvPr id="120" name="Conector curvado 119"/>
              <p:cNvCxnSpPr/>
              <p:nvPr/>
            </p:nvCxnSpPr>
            <p:spPr>
              <a:xfrm rot="16200000" flipH="1">
                <a:off x="4117106" y="896535"/>
                <a:ext cx="442708" cy="1475195"/>
              </a:xfrm>
              <a:prstGeom prst="curvedConnector4">
                <a:avLst>
                  <a:gd name="adj1" fmla="val -93058"/>
                  <a:gd name="adj2" fmla="val 115496"/>
                </a:avLst>
              </a:prstGeom>
              <a:ln w="285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ector curvado 120"/>
              <p:cNvCxnSpPr/>
              <p:nvPr/>
            </p:nvCxnSpPr>
            <p:spPr>
              <a:xfrm rot="5400000" flipH="1">
                <a:off x="4189113" y="824524"/>
                <a:ext cx="442707" cy="1475195"/>
              </a:xfrm>
              <a:prstGeom prst="curvedConnector4">
                <a:avLst>
                  <a:gd name="adj1" fmla="val -93058"/>
                  <a:gd name="adj2" fmla="val 115496"/>
                </a:avLst>
              </a:prstGeom>
              <a:ln w="285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2" name="Grupo 121"/>
            <p:cNvGrpSpPr/>
            <p:nvPr/>
          </p:nvGrpSpPr>
          <p:grpSpPr>
            <a:xfrm>
              <a:off x="4893431" y="2523694"/>
              <a:ext cx="830697" cy="329241"/>
              <a:chOff x="3600862" y="1340768"/>
              <a:chExt cx="1547202" cy="514719"/>
            </a:xfrm>
          </p:grpSpPr>
          <p:cxnSp>
            <p:nvCxnSpPr>
              <p:cNvPr id="123" name="Conector curvado 122"/>
              <p:cNvCxnSpPr/>
              <p:nvPr/>
            </p:nvCxnSpPr>
            <p:spPr>
              <a:xfrm rot="16200000" flipH="1">
                <a:off x="4117106" y="896535"/>
                <a:ext cx="442708" cy="1475195"/>
              </a:xfrm>
              <a:prstGeom prst="curvedConnector4">
                <a:avLst>
                  <a:gd name="adj1" fmla="val -93058"/>
                  <a:gd name="adj2" fmla="val 115496"/>
                </a:avLst>
              </a:prstGeom>
              <a:ln w="285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Conector curvado 123"/>
              <p:cNvCxnSpPr/>
              <p:nvPr/>
            </p:nvCxnSpPr>
            <p:spPr>
              <a:xfrm rot="5400000" flipH="1">
                <a:off x="4189113" y="824524"/>
                <a:ext cx="442707" cy="1475195"/>
              </a:xfrm>
              <a:prstGeom prst="curvedConnector4">
                <a:avLst>
                  <a:gd name="adj1" fmla="val -93058"/>
                  <a:gd name="adj2" fmla="val 115496"/>
                </a:avLst>
              </a:prstGeom>
              <a:ln w="285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9" name="CuadroTexto 128"/>
          <p:cNvSpPr txBox="1"/>
          <p:nvPr/>
        </p:nvSpPr>
        <p:spPr>
          <a:xfrm>
            <a:off x="6163380" y="5157192"/>
            <a:ext cx="1432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cap="small" dirty="0" smtClean="0"/>
              <a:t>+</a:t>
            </a:r>
            <a:r>
              <a:rPr lang="es-ES" cap="small" dirty="0" err="1" smtClean="0"/>
              <a:t>Coevolución</a:t>
            </a:r>
            <a:endParaRPr lang="es-MX" cap="small" dirty="0"/>
          </a:p>
        </p:txBody>
      </p:sp>
      <p:cxnSp>
        <p:nvCxnSpPr>
          <p:cNvPr id="173" name="Conector curvado 172"/>
          <p:cNvCxnSpPr>
            <a:stCxn id="109" idx="1"/>
            <a:endCxn id="91" idx="2"/>
          </p:cNvCxnSpPr>
          <p:nvPr/>
        </p:nvCxnSpPr>
        <p:spPr>
          <a:xfrm rot="16200000" flipV="1">
            <a:off x="6013682" y="248499"/>
            <a:ext cx="760345" cy="2528461"/>
          </a:xfrm>
          <a:prstGeom prst="curvedConnector2">
            <a:avLst/>
          </a:prstGeom>
          <a:ln w="28575">
            <a:solidFill>
              <a:schemeClr val="tx2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Conector curvado 182"/>
          <p:cNvCxnSpPr>
            <a:stCxn id="64" idx="7"/>
            <a:endCxn id="109" idx="4"/>
          </p:cNvCxnSpPr>
          <p:nvPr/>
        </p:nvCxnSpPr>
        <p:spPr>
          <a:xfrm rot="5400000" flipH="1" flipV="1">
            <a:off x="6673088" y="2279432"/>
            <a:ext cx="1108879" cy="1247776"/>
          </a:xfrm>
          <a:prstGeom prst="curvedConnector3">
            <a:avLst>
              <a:gd name="adj1" fmla="val 50000"/>
            </a:avLst>
          </a:prstGeom>
          <a:ln w="28575">
            <a:solidFill>
              <a:schemeClr val="tx2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6" name="Grupo 235"/>
          <p:cNvGrpSpPr/>
          <p:nvPr/>
        </p:nvGrpSpPr>
        <p:grpSpPr>
          <a:xfrm>
            <a:off x="4034876" y="1027440"/>
            <a:ext cx="4353550" cy="3807132"/>
            <a:chOff x="4034876" y="1459488"/>
            <a:chExt cx="4353550" cy="3807132"/>
          </a:xfrm>
        </p:grpSpPr>
        <p:cxnSp>
          <p:nvCxnSpPr>
            <p:cNvPr id="212" name="Conector curvado 211"/>
            <p:cNvCxnSpPr/>
            <p:nvPr/>
          </p:nvCxnSpPr>
          <p:spPr>
            <a:xfrm rot="16200000" flipH="1">
              <a:off x="7910279" y="2034936"/>
              <a:ext cx="524242" cy="432049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FF33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5" name="Grupo 234"/>
            <p:cNvGrpSpPr/>
            <p:nvPr/>
          </p:nvGrpSpPr>
          <p:grpSpPr>
            <a:xfrm>
              <a:off x="4034876" y="1459488"/>
              <a:ext cx="4353550" cy="3807132"/>
              <a:chOff x="4034876" y="1459488"/>
              <a:chExt cx="4353550" cy="3807132"/>
            </a:xfrm>
          </p:grpSpPr>
          <p:cxnSp>
            <p:nvCxnSpPr>
              <p:cNvPr id="148" name="Conector curvado 147"/>
              <p:cNvCxnSpPr/>
              <p:nvPr/>
            </p:nvCxnSpPr>
            <p:spPr>
              <a:xfrm rot="5400000">
                <a:off x="4674788" y="4689718"/>
                <a:ext cx="815894" cy="322562"/>
              </a:xfrm>
              <a:prstGeom prst="curvedConnector3">
                <a:avLst>
                  <a:gd name="adj1" fmla="val 50000"/>
                </a:avLst>
              </a:prstGeom>
              <a:ln w="28575">
                <a:solidFill>
                  <a:srgbClr val="FF33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Conector curvado 133"/>
              <p:cNvCxnSpPr/>
              <p:nvPr/>
            </p:nvCxnSpPr>
            <p:spPr>
              <a:xfrm flipV="1">
                <a:off x="4589904" y="1459488"/>
                <a:ext cx="1051830" cy="113028"/>
              </a:xfrm>
              <a:prstGeom prst="curvedConnector3">
                <a:avLst>
                  <a:gd name="adj1" fmla="val 50000"/>
                </a:avLst>
              </a:prstGeom>
              <a:ln w="28575">
                <a:solidFill>
                  <a:srgbClr val="FF33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Conector curvado 134"/>
              <p:cNvCxnSpPr/>
              <p:nvPr/>
            </p:nvCxnSpPr>
            <p:spPr>
              <a:xfrm rot="10800000">
                <a:off x="5547544" y="1459490"/>
                <a:ext cx="2408832" cy="529350"/>
              </a:xfrm>
              <a:prstGeom prst="curvedConnector3">
                <a:avLst>
                  <a:gd name="adj1" fmla="val 50000"/>
                </a:avLst>
              </a:prstGeom>
              <a:ln w="28575">
                <a:solidFill>
                  <a:srgbClr val="FF33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Conector curvado 142"/>
              <p:cNvCxnSpPr/>
              <p:nvPr/>
            </p:nvCxnSpPr>
            <p:spPr>
              <a:xfrm rot="16200000" flipH="1">
                <a:off x="3355802" y="2635756"/>
                <a:ext cx="2560849" cy="1202702"/>
              </a:xfrm>
              <a:prstGeom prst="curvedConnector3">
                <a:avLst>
                  <a:gd name="adj1" fmla="val 50000"/>
                </a:avLst>
              </a:prstGeom>
              <a:ln w="28575">
                <a:solidFill>
                  <a:srgbClr val="FF33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Conector curvado 151"/>
              <p:cNvCxnSpPr/>
              <p:nvPr/>
            </p:nvCxnSpPr>
            <p:spPr>
              <a:xfrm rot="10800000" flipV="1">
                <a:off x="4932094" y="4262779"/>
                <a:ext cx="1656131" cy="1003841"/>
              </a:xfrm>
              <a:prstGeom prst="curvedConnector3">
                <a:avLst>
                  <a:gd name="adj1" fmla="val 50000"/>
                </a:avLst>
              </a:prstGeom>
              <a:ln w="28575">
                <a:solidFill>
                  <a:srgbClr val="FF33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Conector curvado 159"/>
              <p:cNvCxnSpPr/>
              <p:nvPr/>
            </p:nvCxnSpPr>
            <p:spPr>
              <a:xfrm rot="10800000" flipV="1">
                <a:off x="6520694" y="2590029"/>
                <a:ext cx="1867732" cy="1671068"/>
              </a:xfrm>
              <a:prstGeom prst="curvedConnector3">
                <a:avLst>
                  <a:gd name="adj1" fmla="val 50000"/>
                </a:avLst>
              </a:prstGeom>
              <a:ln w="28575">
                <a:solidFill>
                  <a:srgbClr val="FF33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Conector curvado 216"/>
              <p:cNvCxnSpPr/>
              <p:nvPr/>
            </p:nvCxnSpPr>
            <p:spPr>
              <a:xfrm flipV="1">
                <a:off x="4041007" y="1571073"/>
                <a:ext cx="511476" cy="343952"/>
              </a:xfrm>
              <a:prstGeom prst="curvedConnector3">
                <a:avLst>
                  <a:gd name="adj1" fmla="val 50000"/>
                </a:avLst>
              </a:prstGeom>
              <a:ln w="28575">
                <a:solidFill>
                  <a:srgbClr val="FF33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7" name="Elipse 236"/>
          <p:cNvSpPr/>
          <p:nvPr/>
        </p:nvSpPr>
        <p:spPr>
          <a:xfrm>
            <a:off x="6335385" y="952857"/>
            <a:ext cx="1440111" cy="922657"/>
          </a:xfrm>
          <a:prstGeom prst="ellipse">
            <a:avLst/>
          </a:prstGeom>
          <a:solidFill>
            <a:srgbClr val="FFC0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cap="small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Sistema de acción: Programa CRM</a:t>
            </a:r>
            <a:endParaRPr lang="es-MX" sz="1400" b="1" cap="small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6" name="14 Redondear rectángulo de esquina sencilla"/>
          <p:cNvSpPr/>
          <p:nvPr/>
        </p:nvSpPr>
        <p:spPr>
          <a:xfrm flipH="1">
            <a:off x="5742097" y="63829"/>
            <a:ext cx="2574319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rgbClr val="7F7F7F"/>
                </a:solidFill>
              </a:rPr>
              <a:t>Proceso de despliegue</a:t>
            </a:r>
          </a:p>
        </p:txBody>
      </p:sp>
      <p:cxnSp>
        <p:nvCxnSpPr>
          <p:cNvPr id="125" name="Conector recto 124"/>
          <p:cNvCxnSpPr>
            <a:endCxn id="237" idx="2"/>
          </p:cNvCxnSpPr>
          <p:nvPr/>
        </p:nvCxnSpPr>
        <p:spPr>
          <a:xfrm>
            <a:off x="5256356" y="1060547"/>
            <a:ext cx="1079029" cy="353639"/>
          </a:xfrm>
          <a:prstGeom prst="line">
            <a:avLst/>
          </a:prstGeom>
          <a:ln>
            <a:solidFill>
              <a:srgbClr val="EFCC0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Conector recto 156"/>
          <p:cNvCxnSpPr/>
          <p:nvPr/>
        </p:nvCxnSpPr>
        <p:spPr>
          <a:xfrm flipH="1" flipV="1">
            <a:off x="6764739" y="1802286"/>
            <a:ext cx="57196" cy="1487659"/>
          </a:xfrm>
          <a:prstGeom prst="line">
            <a:avLst/>
          </a:prstGeom>
          <a:ln>
            <a:solidFill>
              <a:srgbClr val="EFCC0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8" name="CuadroTexto 157"/>
          <p:cNvSpPr txBox="1"/>
          <p:nvPr/>
        </p:nvSpPr>
        <p:spPr>
          <a:xfrm>
            <a:off x="323528" y="5373216"/>
            <a:ext cx="5256584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i="1" dirty="0" smtClean="0"/>
              <a:t>Estos resultados concuerdan parcialmente con los planteamientos de Eisenhardt y Piezunka (2011)</a:t>
            </a:r>
            <a:endParaRPr lang="es-ES" i="1" dirty="0"/>
          </a:p>
        </p:txBody>
      </p:sp>
      <p:sp>
        <p:nvSpPr>
          <p:cNvPr id="126" name="Rectángulo 125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127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128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130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131" name="Conector recto 130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ector recto 131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141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161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162" name="Conector recto 161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ector recto 162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ector recto 163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Conector recto 164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ector recto 165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ector recto 166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o 3"/>
          <p:cNvGrpSpPr/>
          <p:nvPr/>
        </p:nvGrpSpPr>
        <p:grpSpPr>
          <a:xfrm>
            <a:off x="251520" y="143136"/>
            <a:ext cx="4878103" cy="1615504"/>
            <a:chOff x="251520" y="143136"/>
            <a:chExt cx="4878103" cy="1615504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07904" y="980728"/>
              <a:ext cx="314325" cy="352425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83968" y="700311"/>
              <a:ext cx="314325" cy="352425"/>
            </a:xfrm>
            <a:prstGeom prst="rect">
              <a:avLst/>
            </a:prstGeom>
          </p:spPr>
        </p:pic>
        <p:sp>
          <p:nvSpPr>
            <p:cNvPr id="69" name="Triángulo isósceles 68"/>
            <p:cNvSpPr/>
            <p:nvPr/>
          </p:nvSpPr>
          <p:spPr>
            <a:xfrm rot="10800000">
              <a:off x="4310261" y="831486"/>
              <a:ext cx="223539" cy="149242"/>
            </a:xfrm>
            <a:prstGeom prst="triangle">
              <a:avLst/>
            </a:prstGeom>
            <a:solidFill>
              <a:srgbClr val="5FC305"/>
            </a:solidFill>
            <a:ln>
              <a:solidFill>
                <a:srgbClr val="5FC3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0" name="Elipse 69"/>
            <p:cNvSpPr/>
            <p:nvPr/>
          </p:nvSpPr>
          <p:spPr>
            <a:xfrm>
              <a:off x="4347254" y="692696"/>
              <a:ext cx="151532" cy="110233"/>
            </a:xfrm>
            <a:prstGeom prst="ellipse">
              <a:avLst/>
            </a:prstGeom>
            <a:solidFill>
              <a:srgbClr val="5FC3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1" name="Triángulo isósceles 70"/>
            <p:cNvSpPr/>
            <p:nvPr/>
          </p:nvSpPr>
          <p:spPr>
            <a:xfrm rot="10800000">
              <a:off x="3726682" y="1119518"/>
              <a:ext cx="223539" cy="149242"/>
            </a:xfrm>
            <a:prstGeom prst="triangle">
              <a:avLst/>
            </a:prstGeom>
            <a:solidFill>
              <a:srgbClr val="5FC305"/>
            </a:solidFill>
            <a:ln>
              <a:solidFill>
                <a:srgbClr val="5FC3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2" name="Elipse 71"/>
            <p:cNvSpPr/>
            <p:nvPr/>
          </p:nvSpPr>
          <p:spPr>
            <a:xfrm>
              <a:off x="3763675" y="980728"/>
              <a:ext cx="151532" cy="110233"/>
            </a:xfrm>
            <a:prstGeom prst="ellipse">
              <a:avLst/>
            </a:prstGeom>
            <a:solidFill>
              <a:srgbClr val="5FC3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9" name="Triángulo isósceles 78"/>
            <p:cNvSpPr/>
            <p:nvPr/>
          </p:nvSpPr>
          <p:spPr>
            <a:xfrm>
              <a:off x="4329360" y="1397773"/>
              <a:ext cx="223539" cy="149242"/>
            </a:xfrm>
            <a:prstGeom prst="triangl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rgbClr val="FFC000"/>
                </a:solidFill>
              </a:endParaRPr>
            </a:p>
          </p:txBody>
        </p:sp>
        <p:sp>
          <p:nvSpPr>
            <p:cNvPr id="80" name="Elipse 79"/>
            <p:cNvSpPr/>
            <p:nvPr/>
          </p:nvSpPr>
          <p:spPr>
            <a:xfrm>
              <a:off x="4363859" y="1252688"/>
              <a:ext cx="151532" cy="11023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7" name="CuadroTexto 86"/>
            <p:cNvSpPr txBox="1"/>
            <p:nvPr/>
          </p:nvSpPr>
          <p:spPr>
            <a:xfrm>
              <a:off x="1653462" y="656151"/>
              <a:ext cx="129137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dirty="0" smtClean="0">
                  <a:solidFill>
                    <a:schemeClr val="bg1">
                      <a:lumMod val="50000"/>
                    </a:schemeClr>
                  </a:solidFill>
                </a:rPr>
                <a:t>Nivel </a:t>
              </a:r>
            </a:p>
            <a:p>
              <a:pPr algn="ctr"/>
              <a:r>
                <a:rPr lang="es-ES" dirty="0" smtClean="0">
                  <a:solidFill>
                    <a:schemeClr val="bg1">
                      <a:lumMod val="50000"/>
                    </a:schemeClr>
                  </a:solidFill>
                </a:rPr>
                <a:t>Corporativo</a:t>
              </a:r>
              <a:endParaRPr lang="es-MX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91" name="Elipse 90"/>
            <p:cNvSpPr/>
            <p:nvPr/>
          </p:nvSpPr>
          <p:spPr>
            <a:xfrm flipH="1">
              <a:off x="3401324" y="506473"/>
              <a:ext cx="1728299" cy="1252167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grpSp>
          <p:nvGrpSpPr>
            <p:cNvPr id="104" name="Grupo 103"/>
            <p:cNvGrpSpPr/>
            <p:nvPr/>
          </p:nvGrpSpPr>
          <p:grpSpPr>
            <a:xfrm>
              <a:off x="3483536" y="896251"/>
              <a:ext cx="1547202" cy="514719"/>
              <a:chOff x="3600862" y="1340768"/>
              <a:chExt cx="1547202" cy="514719"/>
            </a:xfrm>
          </p:grpSpPr>
          <p:cxnSp>
            <p:nvCxnSpPr>
              <p:cNvPr id="93" name="Conector curvado 92"/>
              <p:cNvCxnSpPr/>
              <p:nvPr/>
            </p:nvCxnSpPr>
            <p:spPr>
              <a:xfrm rot="16200000" flipH="1">
                <a:off x="4117106" y="896535"/>
                <a:ext cx="442708" cy="1475195"/>
              </a:xfrm>
              <a:prstGeom prst="curvedConnector4">
                <a:avLst>
                  <a:gd name="adj1" fmla="val -93058"/>
                  <a:gd name="adj2" fmla="val 115496"/>
                </a:avLst>
              </a:prstGeom>
              <a:ln w="285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Conector curvado 100"/>
              <p:cNvCxnSpPr/>
              <p:nvPr/>
            </p:nvCxnSpPr>
            <p:spPr>
              <a:xfrm rot="5400000" flipH="1">
                <a:off x="4189113" y="824524"/>
                <a:ext cx="442707" cy="1475195"/>
              </a:xfrm>
              <a:prstGeom prst="curvedConnector4">
                <a:avLst>
                  <a:gd name="adj1" fmla="val -93058"/>
                  <a:gd name="adj2" fmla="val 115496"/>
                </a:avLst>
              </a:prstGeom>
              <a:ln w="285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" name="Grupo 1"/>
            <p:cNvGrpSpPr/>
            <p:nvPr/>
          </p:nvGrpSpPr>
          <p:grpSpPr>
            <a:xfrm>
              <a:off x="251520" y="143136"/>
              <a:ext cx="1478803" cy="1062908"/>
              <a:chOff x="251520" y="143136"/>
              <a:chExt cx="1478803" cy="1062908"/>
            </a:xfrm>
          </p:grpSpPr>
          <p:sp>
            <p:nvSpPr>
              <p:cNvPr id="82" name="CuadroTexto 81"/>
              <p:cNvSpPr txBox="1"/>
              <p:nvPr/>
            </p:nvSpPr>
            <p:spPr>
              <a:xfrm flipH="1">
                <a:off x="363893" y="395372"/>
                <a:ext cx="12961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b="1" cap="small" dirty="0" smtClean="0">
                    <a:solidFill>
                      <a:srgbClr val="5FC305"/>
                    </a:solidFill>
                  </a:rPr>
                  <a:t>Integrador</a:t>
                </a:r>
                <a:endParaRPr lang="es-MX" b="1" cap="small" dirty="0">
                  <a:solidFill>
                    <a:srgbClr val="5FC305"/>
                  </a:solidFill>
                </a:endParaRPr>
              </a:p>
            </p:txBody>
          </p:sp>
          <p:sp>
            <p:nvSpPr>
              <p:cNvPr id="83" name="CuadroTexto 82"/>
              <p:cNvSpPr txBox="1"/>
              <p:nvPr/>
            </p:nvSpPr>
            <p:spPr>
              <a:xfrm flipH="1">
                <a:off x="599343" y="143136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b="1" cap="small" dirty="0" smtClean="0">
                    <a:solidFill>
                      <a:srgbClr val="5FC305"/>
                    </a:solidFill>
                  </a:rPr>
                  <a:t>Tácito</a:t>
                </a:r>
                <a:endParaRPr lang="es-MX" b="1" cap="small" dirty="0">
                  <a:solidFill>
                    <a:srgbClr val="5FC305"/>
                  </a:solidFill>
                </a:endParaRPr>
              </a:p>
            </p:txBody>
          </p:sp>
          <p:sp>
            <p:nvSpPr>
              <p:cNvPr id="142" name="CuadroTexto 141"/>
              <p:cNvSpPr txBox="1"/>
              <p:nvPr/>
            </p:nvSpPr>
            <p:spPr>
              <a:xfrm flipH="1">
                <a:off x="395536" y="620688"/>
                <a:ext cx="12961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b="1" cap="small" dirty="0" smtClean="0">
                    <a:solidFill>
                      <a:srgbClr val="5FC305"/>
                    </a:solidFill>
                  </a:rPr>
                  <a:t>Relacional</a:t>
                </a:r>
                <a:endParaRPr lang="es-MX" b="1" cap="small" dirty="0">
                  <a:solidFill>
                    <a:srgbClr val="5FC305"/>
                  </a:solidFill>
                </a:endParaRPr>
              </a:p>
            </p:txBody>
          </p:sp>
          <p:sp>
            <p:nvSpPr>
              <p:cNvPr id="144" name="CuadroTexto 143"/>
              <p:cNvSpPr txBox="1"/>
              <p:nvPr/>
            </p:nvSpPr>
            <p:spPr>
              <a:xfrm flipH="1">
                <a:off x="251520" y="836712"/>
                <a:ext cx="14788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b="1" cap="small" dirty="0" smtClean="0">
                    <a:solidFill>
                      <a:srgbClr val="5FC305"/>
                    </a:solidFill>
                  </a:rPr>
                  <a:t>Colaborativo</a:t>
                </a:r>
                <a:endParaRPr lang="es-MX" b="1" cap="small" dirty="0">
                  <a:solidFill>
                    <a:srgbClr val="5FC305"/>
                  </a:solidFill>
                </a:endParaRPr>
              </a:p>
            </p:txBody>
          </p:sp>
        </p:grpSp>
      </p:grpSp>
      <p:grpSp>
        <p:nvGrpSpPr>
          <p:cNvPr id="6" name="Grupo 5"/>
          <p:cNvGrpSpPr/>
          <p:nvPr/>
        </p:nvGrpSpPr>
        <p:grpSpPr>
          <a:xfrm>
            <a:off x="3817607" y="1665085"/>
            <a:ext cx="3273374" cy="2846684"/>
            <a:chOff x="3817607" y="1665085"/>
            <a:chExt cx="3273374" cy="2846684"/>
          </a:xfrm>
        </p:grpSpPr>
        <p:cxnSp>
          <p:nvCxnSpPr>
            <p:cNvPr id="178" name="Conector curvado 177"/>
            <p:cNvCxnSpPr>
              <a:stCxn id="68" idx="0"/>
            </p:cNvCxnSpPr>
            <p:nvPr/>
          </p:nvCxnSpPr>
          <p:spPr>
            <a:xfrm rot="16200000" flipV="1">
              <a:off x="4377254" y="1727459"/>
              <a:ext cx="971827" cy="847080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2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ector curvado 179"/>
            <p:cNvCxnSpPr>
              <a:stCxn id="64" idx="1"/>
            </p:cNvCxnSpPr>
            <p:nvPr/>
          </p:nvCxnSpPr>
          <p:spPr>
            <a:xfrm rot="16200000" flipV="1">
              <a:off x="5642189" y="2603459"/>
              <a:ext cx="624583" cy="1084018"/>
            </a:xfrm>
            <a:prstGeom prst="curvedConnector2">
              <a:avLst/>
            </a:prstGeom>
            <a:ln w="28575">
              <a:solidFill>
                <a:schemeClr val="tx2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ector curvado 149"/>
            <p:cNvCxnSpPr/>
            <p:nvPr/>
          </p:nvCxnSpPr>
          <p:spPr>
            <a:xfrm rot="16200000" flipV="1">
              <a:off x="4536219" y="3552532"/>
              <a:ext cx="1416547" cy="101880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2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ector curvado 150"/>
            <p:cNvCxnSpPr/>
            <p:nvPr/>
          </p:nvCxnSpPr>
          <p:spPr>
            <a:xfrm rot="10800000">
              <a:off x="4159401" y="3728552"/>
              <a:ext cx="574211" cy="538336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2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ector curvado 152"/>
            <p:cNvCxnSpPr/>
            <p:nvPr/>
          </p:nvCxnSpPr>
          <p:spPr>
            <a:xfrm rot="10800000">
              <a:off x="3817607" y="4185532"/>
              <a:ext cx="1339709" cy="326237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2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ector curvado 153"/>
            <p:cNvCxnSpPr/>
            <p:nvPr/>
          </p:nvCxnSpPr>
          <p:spPr>
            <a:xfrm flipV="1">
              <a:off x="6130147" y="3960727"/>
              <a:ext cx="960834" cy="429495"/>
            </a:xfrm>
            <a:prstGeom prst="curvedConnector2">
              <a:avLst/>
            </a:prstGeom>
            <a:ln w="28575">
              <a:solidFill>
                <a:schemeClr val="tx2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ítulo 6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24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91584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129" grpId="0"/>
      <p:bldP spid="237" grpId="0" animBg="1"/>
      <p:bldP spid="15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uadroTexto 20"/>
          <p:cNvSpPr txBox="1"/>
          <p:nvPr/>
        </p:nvSpPr>
        <p:spPr>
          <a:xfrm>
            <a:off x="1299258" y="3288598"/>
            <a:ext cx="1440160" cy="369332"/>
          </a:xfrm>
          <a:prstGeom prst="rect">
            <a:avLst/>
          </a:prstGeom>
          <a:solidFill>
            <a:srgbClr val="F4F4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i="1" dirty="0" smtClean="0"/>
              <a:t>Back office</a:t>
            </a:r>
            <a:endParaRPr lang="es-ES" i="1" dirty="0"/>
          </a:p>
        </p:txBody>
      </p:sp>
      <p:sp>
        <p:nvSpPr>
          <p:cNvPr id="22" name="CuadroTexto 21"/>
          <p:cNvSpPr txBox="1"/>
          <p:nvPr/>
        </p:nvSpPr>
        <p:spPr>
          <a:xfrm>
            <a:off x="6156176" y="3264856"/>
            <a:ext cx="1440160" cy="369332"/>
          </a:xfrm>
          <a:prstGeom prst="rect">
            <a:avLst/>
          </a:prstGeom>
          <a:solidFill>
            <a:srgbClr val="F4F4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i="1" dirty="0" smtClean="0"/>
              <a:t>Front office</a:t>
            </a:r>
            <a:endParaRPr lang="es-ES" i="1" dirty="0"/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3534410" y="2806096"/>
            <a:ext cx="1987420" cy="1656184"/>
          </a:xfrm>
          <a:prstGeom prst="rect">
            <a:avLst/>
          </a:prstGeom>
        </p:spPr>
      </p:pic>
      <p:sp>
        <p:nvSpPr>
          <p:cNvPr id="42" name="14 Redondear rectángulo de esquina sencilla"/>
          <p:cNvSpPr/>
          <p:nvPr/>
        </p:nvSpPr>
        <p:spPr>
          <a:xfrm flipH="1">
            <a:off x="1117717" y="124170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rgbClr val="7F7F7F"/>
                </a:solidFill>
              </a:rPr>
              <a:t>Sinergia como sistema de acción </a:t>
            </a:r>
          </a:p>
        </p:txBody>
      </p:sp>
      <p:sp>
        <p:nvSpPr>
          <p:cNvPr id="43" name="Flecha derecha 42"/>
          <p:cNvSpPr/>
          <p:nvPr/>
        </p:nvSpPr>
        <p:spPr>
          <a:xfrm>
            <a:off x="2755609" y="3360744"/>
            <a:ext cx="792088" cy="273444"/>
          </a:xfrm>
          <a:prstGeom prst="rightArrow">
            <a:avLst/>
          </a:prstGeom>
          <a:solidFill>
            <a:srgbClr val="5FC305"/>
          </a:solidFill>
          <a:ln>
            <a:solidFill>
              <a:srgbClr val="5FC3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4" name="Flecha derecha 43"/>
          <p:cNvSpPr/>
          <p:nvPr/>
        </p:nvSpPr>
        <p:spPr>
          <a:xfrm>
            <a:off x="5378489" y="3336542"/>
            <a:ext cx="792088" cy="273444"/>
          </a:xfrm>
          <a:prstGeom prst="rightArrow">
            <a:avLst/>
          </a:prstGeom>
          <a:solidFill>
            <a:srgbClr val="5FC305"/>
          </a:solidFill>
          <a:ln>
            <a:solidFill>
              <a:srgbClr val="5FC3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Flecha derecha 44"/>
          <p:cNvSpPr/>
          <p:nvPr/>
        </p:nvSpPr>
        <p:spPr>
          <a:xfrm rot="5400000">
            <a:off x="4168662" y="2222739"/>
            <a:ext cx="792088" cy="273444"/>
          </a:xfrm>
          <a:prstGeom prst="rightArrow">
            <a:avLst/>
          </a:prstGeom>
          <a:solidFill>
            <a:srgbClr val="EFCC0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6" name="Flecha derecha 45"/>
          <p:cNvSpPr/>
          <p:nvPr/>
        </p:nvSpPr>
        <p:spPr>
          <a:xfrm rot="5400000">
            <a:off x="4133708" y="4706828"/>
            <a:ext cx="792088" cy="273444"/>
          </a:xfrm>
          <a:prstGeom prst="rightArrow">
            <a:avLst/>
          </a:prstGeom>
          <a:solidFill>
            <a:srgbClr val="EFCC0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7" name="CuadroTexto 46"/>
          <p:cNvSpPr txBox="1"/>
          <p:nvPr/>
        </p:nvSpPr>
        <p:spPr>
          <a:xfrm>
            <a:off x="3844626" y="1547500"/>
            <a:ext cx="1440160" cy="369332"/>
          </a:xfrm>
          <a:prstGeom prst="rect">
            <a:avLst/>
          </a:prstGeom>
          <a:solidFill>
            <a:srgbClr val="F4F4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i="1" dirty="0" smtClean="0"/>
              <a:t>Up office</a:t>
            </a:r>
            <a:endParaRPr lang="es-ES" i="1" dirty="0"/>
          </a:p>
        </p:txBody>
      </p:sp>
      <p:sp>
        <p:nvSpPr>
          <p:cNvPr id="48" name="CuadroTexto 47"/>
          <p:cNvSpPr txBox="1"/>
          <p:nvPr/>
        </p:nvSpPr>
        <p:spPr>
          <a:xfrm>
            <a:off x="3851920" y="5291916"/>
            <a:ext cx="1440160" cy="369332"/>
          </a:xfrm>
          <a:prstGeom prst="rect">
            <a:avLst/>
          </a:prstGeom>
          <a:solidFill>
            <a:srgbClr val="F4F4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i="1" dirty="0" smtClean="0"/>
              <a:t>Down office</a:t>
            </a:r>
            <a:endParaRPr lang="es-ES" i="1" dirty="0"/>
          </a:p>
        </p:txBody>
      </p:sp>
      <p:cxnSp>
        <p:nvCxnSpPr>
          <p:cNvPr id="3" name="Conector curvado 2"/>
          <p:cNvCxnSpPr>
            <a:stCxn id="47" idx="3"/>
            <a:endCxn id="4" idx="2"/>
          </p:cNvCxnSpPr>
          <p:nvPr/>
        </p:nvCxnSpPr>
        <p:spPr>
          <a:xfrm flipV="1">
            <a:off x="5284786" y="1334087"/>
            <a:ext cx="295326" cy="398079"/>
          </a:xfrm>
          <a:prstGeom prst="curvedConnector2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adroTexto 3"/>
          <p:cNvSpPr txBox="1"/>
          <p:nvPr/>
        </p:nvSpPr>
        <p:spPr>
          <a:xfrm>
            <a:off x="4211960" y="964755"/>
            <a:ext cx="2736304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/>
              <a:t>Vicepresidencia de </a:t>
            </a:r>
            <a:r>
              <a:rPr lang="es-ES" dirty="0" smtClean="0"/>
              <a:t>Riesgos</a:t>
            </a:r>
            <a:endParaRPr lang="es-ES" dirty="0"/>
          </a:p>
        </p:txBody>
      </p:sp>
      <p:sp>
        <p:nvSpPr>
          <p:cNvPr id="51" name="CuadroTexto 50"/>
          <p:cNvSpPr txBox="1"/>
          <p:nvPr/>
        </p:nvSpPr>
        <p:spPr>
          <a:xfrm>
            <a:off x="6740939" y="2336083"/>
            <a:ext cx="2367565" cy="64633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Consultoría en gestión de  riesgos</a:t>
            </a:r>
          </a:p>
        </p:txBody>
      </p:sp>
      <p:cxnSp>
        <p:nvCxnSpPr>
          <p:cNvPr id="62" name="Conector curvado 61"/>
          <p:cNvCxnSpPr/>
          <p:nvPr/>
        </p:nvCxnSpPr>
        <p:spPr>
          <a:xfrm flipV="1">
            <a:off x="7628661" y="2992465"/>
            <a:ext cx="295326" cy="370966"/>
          </a:xfrm>
          <a:prstGeom prst="curvedConnector2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uadroTexto 62"/>
          <p:cNvSpPr txBox="1"/>
          <p:nvPr/>
        </p:nvSpPr>
        <p:spPr>
          <a:xfrm>
            <a:off x="4986794" y="4438853"/>
            <a:ext cx="2367565" cy="64633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Vicepresidencia de Contraloría</a:t>
            </a:r>
          </a:p>
        </p:txBody>
      </p:sp>
      <p:cxnSp>
        <p:nvCxnSpPr>
          <p:cNvPr id="64" name="Conector curvado 63"/>
          <p:cNvCxnSpPr/>
          <p:nvPr/>
        </p:nvCxnSpPr>
        <p:spPr>
          <a:xfrm flipV="1">
            <a:off x="5335660" y="5153832"/>
            <a:ext cx="295326" cy="370966"/>
          </a:xfrm>
          <a:prstGeom prst="curvedConnector2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CuadroTexto 65"/>
          <p:cNvSpPr txBox="1"/>
          <p:nvPr/>
        </p:nvSpPr>
        <p:spPr>
          <a:xfrm>
            <a:off x="1001018" y="2265550"/>
            <a:ext cx="2367565" cy="64633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Centro de servicios compartidos</a:t>
            </a:r>
          </a:p>
        </p:txBody>
      </p:sp>
      <p:cxnSp>
        <p:nvCxnSpPr>
          <p:cNvPr id="67" name="Conector curvado 66"/>
          <p:cNvCxnSpPr/>
          <p:nvPr/>
        </p:nvCxnSpPr>
        <p:spPr>
          <a:xfrm flipV="1">
            <a:off x="1900710" y="2915246"/>
            <a:ext cx="295326" cy="370966"/>
          </a:xfrm>
          <a:prstGeom prst="curvedConnector2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CuadroTexto 68"/>
          <p:cNvSpPr txBox="1"/>
          <p:nvPr/>
        </p:nvSpPr>
        <p:spPr>
          <a:xfrm>
            <a:off x="467545" y="4088357"/>
            <a:ext cx="2983952" cy="92333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Vicepresidencia de Seguros </a:t>
            </a:r>
          </a:p>
          <a:p>
            <a:pPr algn="ctr"/>
            <a:r>
              <a:rPr lang="es-ES" dirty="0"/>
              <a:t>Vicepresidencia de Seguridad Social </a:t>
            </a:r>
          </a:p>
        </p:txBody>
      </p:sp>
      <p:cxnSp>
        <p:nvCxnSpPr>
          <p:cNvPr id="70" name="Conector curvado 69"/>
          <p:cNvCxnSpPr>
            <a:endCxn id="69" idx="3"/>
          </p:cNvCxnSpPr>
          <p:nvPr/>
        </p:nvCxnSpPr>
        <p:spPr>
          <a:xfrm rot="10800000" flipV="1">
            <a:off x="3451498" y="4083050"/>
            <a:ext cx="718447" cy="466971"/>
          </a:xfrm>
          <a:prstGeom prst="curvedConnector3">
            <a:avLst>
              <a:gd name="adj1" fmla="val 50000"/>
            </a:avLst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ángulo 48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50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52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53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54" name="Conector recto 53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54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57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58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59" name="Conector recto 58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cto 59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ector recto 60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ctor recto 64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ector recto 67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ector recto 70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25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284242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" grpId="0" animBg="1"/>
      <p:bldP spid="51" grpId="0" animBg="1"/>
      <p:bldP spid="63" grpId="0" animBg="1"/>
      <p:bldP spid="66" grpId="0" animBg="1"/>
      <p:bldP spid="6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4 Redondear rectángulo de esquina sencilla"/>
          <p:cNvSpPr/>
          <p:nvPr/>
        </p:nvSpPr>
        <p:spPr>
          <a:xfrm flipH="1">
            <a:off x="1475656" y="3356992"/>
            <a:ext cx="6694643" cy="1800200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smtClean="0">
                <a:solidFill>
                  <a:srgbClr val="7F7F7F"/>
                </a:solidFill>
              </a:rPr>
              <a:t>“</a:t>
            </a:r>
            <a:r>
              <a:rPr lang="es-ES" sz="2000" i="1" dirty="0" err="1" smtClean="0">
                <a:solidFill>
                  <a:srgbClr val="7F7F7F"/>
                </a:solidFill>
              </a:rPr>
              <a:t>To</a:t>
            </a:r>
            <a:r>
              <a:rPr lang="es-ES" sz="2000" i="1" dirty="0" smtClean="0">
                <a:solidFill>
                  <a:srgbClr val="7F7F7F"/>
                </a:solidFill>
              </a:rPr>
              <a:t> </a:t>
            </a:r>
            <a:r>
              <a:rPr lang="es-ES" sz="2000" i="1" dirty="0" err="1" smtClean="0">
                <a:solidFill>
                  <a:srgbClr val="7F7F7F"/>
                </a:solidFill>
              </a:rPr>
              <a:t>harness</a:t>
            </a:r>
            <a:r>
              <a:rPr lang="es-ES" sz="2000" i="1" dirty="0" smtClean="0">
                <a:solidFill>
                  <a:srgbClr val="7F7F7F"/>
                </a:solidFill>
              </a:rPr>
              <a:t> </a:t>
            </a:r>
            <a:r>
              <a:rPr lang="es-ES" sz="2000" i="1" dirty="0" err="1" smtClean="0">
                <a:solidFill>
                  <a:srgbClr val="7F7F7F"/>
                </a:solidFill>
              </a:rPr>
              <a:t>complexity</a:t>
            </a:r>
            <a:r>
              <a:rPr lang="es-ES" sz="2000" i="1" dirty="0" smtClean="0">
                <a:solidFill>
                  <a:srgbClr val="7F7F7F"/>
                </a:solidFill>
              </a:rPr>
              <a:t>, </a:t>
            </a:r>
            <a:r>
              <a:rPr lang="es-ES" sz="2000" i="1" dirty="0" err="1" smtClean="0">
                <a:solidFill>
                  <a:srgbClr val="7F7F7F"/>
                </a:solidFill>
              </a:rPr>
              <a:t>effectively</a:t>
            </a:r>
            <a:r>
              <a:rPr lang="es-ES" sz="2000" i="1" dirty="0" smtClean="0">
                <a:solidFill>
                  <a:srgbClr val="7F7F7F"/>
                </a:solidFill>
              </a:rPr>
              <a:t>, </a:t>
            </a:r>
          </a:p>
          <a:p>
            <a:pPr algn="ctr"/>
            <a:r>
              <a:rPr lang="es-ES" sz="2000" i="1" dirty="0" err="1" smtClean="0">
                <a:solidFill>
                  <a:srgbClr val="7F7F7F"/>
                </a:solidFill>
              </a:rPr>
              <a:t>many</a:t>
            </a:r>
            <a:r>
              <a:rPr lang="es-ES" sz="2000" i="1" dirty="0" smtClean="0">
                <a:solidFill>
                  <a:srgbClr val="7F7F7F"/>
                </a:solidFill>
              </a:rPr>
              <a:t> </a:t>
            </a:r>
            <a:r>
              <a:rPr lang="es-ES" sz="2000" i="1" dirty="0" err="1" smtClean="0">
                <a:solidFill>
                  <a:srgbClr val="7F7F7F"/>
                </a:solidFill>
              </a:rPr>
              <a:t>kinds</a:t>
            </a:r>
            <a:r>
              <a:rPr lang="es-ES" sz="2000" i="1" dirty="0" smtClean="0">
                <a:solidFill>
                  <a:srgbClr val="7F7F7F"/>
                </a:solidFill>
              </a:rPr>
              <a:t> of </a:t>
            </a:r>
            <a:r>
              <a:rPr lang="es-ES" sz="2000" i="1" dirty="0" err="1" smtClean="0">
                <a:solidFill>
                  <a:srgbClr val="7F7F7F"/>
                </a:solidFill>
              </a:rPr>
              <a:t>complex</a:t>
            </a:r>
            <a:r>
              <a:rPr lang="es-ES" sz="2000" i="1" dirty="0" smtClean="0">
                <a:solidFill>
                  <a:srgbClr val="7F7F7F"/>
                </a:solidFill>
              </a:rPr>
              <a:t> </a:t>
            </a:r>
            <a:r>
              <a:rPr lang="es-ES" sz="2000" i="1" dirty="0" err="1" smtClean="0">
                <a:solidFill>
                  <a:srgbClr val="7F7F7F"/>
                </a:solidFill>
              </a:rPr>
              <a:t>adaptive</a:t>
            </a:r>
            <a:r>
              <a:rPr lang="es-ES" sz="2000" i="1" dirty="0" smtClean="0">
                <a:solidFill>
                  <a:srgbClr val="7F7F7F"/>
                </a:solidFill>
              </a:rPr>
              <a:t> </a:t>
            </a:r>
            <a:r>
              <a:rPr lang="es-ES" sz="2000" i="1" dirty="0" err="1" smtClean="0">
                <a:solidFill>
                  <a:srgbClr val="7F7F7F"/>
                </a:solidFill>
              </a:rPr>
              <a:t>systems</a:t>
            </a:r>
            <a:r>
              <a:rPr lang="es-ES" sz="2000" i="1" dirty="0" smtClean="0">
                <a:solidFill>
                  <a:srgbClr val="7F7F7F"/>
                </a:solidFill>
              </a:rPr>
              <a:t> </a:t>
            </a:r>
          </a:p>
          <a:p>
            <a:pPr algn="ctr"/>
            <a:r>
              <a:rPr lang="es-ES" sz="2000" i="1" dirty="0" err="1" smtClean="0">
                <a:solidFill>
                  <a:srgbClr val="7F7F7F"/>
                </a:solidFill>
              </a:rPr>
              <a:t>must</a:t>
            </a:r>
            <a:r>
              <a:rPr lang="es-ES" sz="2000" i="1" dirty="0" smtClean="0">
                <a:solidFill>
                  <a:srgbClr val="7F7F7F"/>
                </a:solidFill>
              </a:rPr>
              <a:t> be </a:t>
            </a:r>
            <a:r>
              <a:rPr lang="es-ES" sz="2000" i="1" dirty="0" err="1" smtClean="0">
                <a:solidFill>
                  <a:srgbClr val="7F7F7F"/>
                </a:solidFill>
              </a:rPr>
              <a:t>considered</a:t>
            </a:r>
            <a:r>
              <a:rPr lang="es-ES" sz="2000" dirty="0" smtClean="0">
                <a:solidFill>
                  <a:srgbClr val="7F7F7F"/>
                </a:solidFill>
              </a:rPr>
              <a:t>”</a:t>
            </a:r>
          </a:p>
          <a:p>
            <a:pPr algn="ctr"/>
            <a:r>
              <a:rPr lang="es-ES" sz="2000" i="1" dirty="0" smtClean="0">
                <a:solidFill>
                  <a:schemeClr val="bg1">
                    <a:lumMod val="65000"/>
                  </a:schemeClr>
                </a:solidFill>
              </a:rPr>
              <a:t>Axelrod &amp; Cohen (2001, p. 91)</a:t>
            </a:r>
          </a:p>
          <a:p>
            <a:pPr algn="ctr"/>
            <a:endParaRPr lang="es-ES" sz="2400" b="1" dirty="0">
              <a:solidFill>
                <a:srgbClr val="7F7F7F"/>
              </a:solidFill>
            </a:endParaRPr>
          </a:p>
        </p:txBody>
      </p:sp>
      <p:sp>
        <p:nvSpPr>
          <p:cNvPr id="29" name="14 Redondear rectángulo de esquina sencilla"/>
          <p:cNvSpPr/>
          <p:nvPr/>
        </p:nvSpPr>
        <p:spPr>
          <a:xfrm flipH="1">
            <a:off x="1475656" y="764704"/>
            <a:ext cx="6694643" cy="2016224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solidFill>
                  <a:srgbClr val="7F7F7F"/>
                </a:solidFill>
              </a:rPr>
              <a:t>“</a:t>
            </a:r>
            <a:r>
              <a:rPr lang="es-ES" sz="2400" i="1" dirty="0" smtClean="0">
                <a:solidFill>
                  <a:srgbClr val="7F7F7F"/>
                </a:solidFill>
              </a:rPr>
              <a:t>Para abordar la complejidad, efectivamente, </a:t>
            </a:r>
          </a:p>
          <a:p>
            <a:pPr algn="ctr"/>
            <a:r>
              <a:rPr lang="es-ES" sz="2400" i="1" dirty="0" smtClean="0">
                <a:solidFill>
                  <a:srgbClr val="7F7F7F"/>
                </a:solidFill>
              </a:rPr>
              <a:t>se deben considerar varios tipos de sistemas complejos adaptativos</a:t>
            </a:r>
            <a:r>
              <a:rPr lang="es-ES" sz="2400" dirty="0" smtClean="0">
                <a:solidFill>
                  <a:srgbClr val="7F7F7F"/>
                </a:solidFill>
              </a:rPr>
              <a:t>”</a:t>
            </a:r>
          </a:p>
          <a:p>
            <a:pPr algn="r"/>
            <a:r>
              <a:rPr lang="es-ES" sz="1600" b="1" dirty="0" smtClean="0">
                <a:solidFill>
                  <a:schemeClr val="bg1">
                    <a:lumMod val="65000"/>
                  </a:schemeClr>
                </a:solidFill>
              </a:rPr>
              <a:t>Traducción libre</a:t>
            </a:r>
          </a:p>
          <a:p>
            <a:pPr algn="ctr"/>
            <a:r>
              <a:rPr lang="es-ES" sz="2000" i="1" dirty="0" smtClean="0">
                <a:solidFill>
                  <a:schemeClr val="bg1">
                    <a:lumMod val="65000"/>
                  </a:schemeClr>
                </a:solidFill>
              </a:rPr>
              <a:t>Axelrod &amp; Cohen (2001, p. 91)</a:t>
            </a:r>
          </a:p>
          <a:p>
            <a:pPr algn="ctr"/>
            <a:endParaRPr lang="es-ES" sz="2000" b="1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16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17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0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1" name="Conector recto 30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34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35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36" name="Conector recto 35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26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232014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dondear rectángulo de esquina sencilla"/>
          <p:cNvSpPr/>
          <p:nvPr/>
        </p:nvSpPr>
        <p:spPr>
          <a:xfrm flipH="1">
            <a:off x="1117715" y="151466"/>
            <a:ext cx="6982676" cy="1117294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rgbClr val="7F7F7F"/>
                </a:solidFill>
              </a:rPr>
              <a:t>Proposiciones emergentes del estudio de caso</a:t>
            </a:r>
          </a:p>
          <a:p>
            <a:pPr algn="ctr"/>
            <a:r>
              <a:rPr lang="es-ES" sz="2000" b="1" i="1" dirty="0" smtClean="0">
                <a:solidFill>
                  <a:srgbClr val="7F7F7F"/>
                </a:solidFill>
              </a:rPr>
              <a:t>Yin(2009), Eisenhardt (1989,2007), Anderson et al (2005)</a:t>
            </a:r>
            <a:endParaRPr lang="es-ES" sz="2000" b="1" i="1" dirty="0">
              <a:solidFill>
                <a:srgbClr val="7F7F7F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827584" y="1700808"/>
            <a:ext cx="8064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P1. El conocimiento gerencial en el nivel corporativo de una empresa </a:t>
            </a:r>
            <a:r>
              <a:rPr lang="es-ES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multinegocios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es un sistema complejo adaptativo, en el cual los agentes que conforman el EAD interactúan con diversos agentes multinivel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28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29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0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1" name="Conector recto 30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34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35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36" name="Conector recto 35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/>
          <p:cNvSpPr txBox="1"/>
          <p:nvPr/>
        </p:nvSpPr>
        <p:spPr>
          <a:xfrm>
            <a:off x="827584" y="3070701"/>
            <a:ext cx="8064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P2. Los agentes exhiben características observables y lógicas dominantes particulares que les permiten generar una diversidad de respuestas adaptativas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827584" y="4377298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P3. La constante actualización del sistema complejo adaptativo se da por la recurrencia en los debates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27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1875549396"/>
      </p:ext>
    </p:extLst>
  </p:cSld>
  <p:clrMapOvr>
    <a:masterClrMapping/>
  </p:clrMapOvr>
  <p:transition xmlns:p14="http://schemas.microsoft.com/office/powerpoint/2010/main">
    <p:pull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  <p:bldP spid="2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dondear rectángulo de esquina sencilla"/>
          <p:cNvSpPr/>
          <p:nvPr/>
        </p:nvSpPr>
        <p:spPr>
          <a:xfrm flipH="1">
            <a:off x="1117715" y="151466"/>
            <a:ext cx="6982676" cy="1117294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rgbClr val="7F7F7F"/>
                </a:solidFill>
              </a:rPr>
              <a:t>Proposiciones emergentes del estudio de caso</a:t>
            </a:r>
          </a:p>
          <a:p>
            <a:pPr algn="ctr"/>
            <a:r>
              <a:rPr lang="es-ES" sz="2000" b="1" dirty="0" smtClean="0">
                <a:solidFill>
                  <a:srgbClr val="7F7F7F"/>
                </a:solidFill>
              </a:rPr>
              <a:t>(Yin(2009), </a:t>
            </a:r>
            <a:r>
              <a:rPr lang="es-ES" sz="2000" b="1" dirty="0" err="1" smtClean="0">
                <a:solidFill>
                  <a:srgbClr val="7F7F7F"/>
                </a:solidFill>
              </a:rPr>
              <a:t>Eisenhardt</a:t>
            </a:r>
            <a:r>
              <a:rPr lang="es-ES" sz="2000" b="1" dirty="0" smtClean="0">
                <a:solidFill>
                  <a:srgbClr val="7F7F7F"/>
                </a:solidFill>
              </a:rPr>
              <a:t> (1989,2007), Anderson et al (2005)</a:t>
            </a:r>
            <a:endParaRPr lang="es-ES" sz="2000" b="1" dirty="0">
              <a:solidFill>
                <a:srgbClr val="7F7F7F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11560" y="1844824"/>
            <a:ext cx="8064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P4. El conocimiento gerencial que el EAD adquiere a través de sus prácticas gerenciales en las distintas UN es un conocimiento tácito personal que integra otros conocimientos especializados.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28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29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0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1" name="Conector recto 30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34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35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36" name="Conector recto 35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/>
          <p:cNvSpPr txBox="1"/>
          <p:nvPr/>
        </p:nvSpPr>
        <p:spPr>
          <a:xfrm>
            <a:off x="611560" y="3368025"/>
            <a:ext cx="80648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P5. A partir de las interacciones entre niveles, emergen respuestas adaptativas que a través de la recurrencia en los debates y los bucles de retroalimentación, se refuerzan para facilitar la emergencia de sistemas de acción</a:t>
            </a: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28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432206624"/>
      </p:ext>
    </p:extLst>
  </p:cSld>
  <p:clrMapOvr>
    <a:masterClrMapping/>
  </p:clrMapOvr>
  <p:transition xmlns:p14="http://schemas.microsoft.com/office/powerpoint/2010/main">
    <p:pull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27821" y="1699061"/>
            <a:ext cx="7088357" cy="31700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 conocimiento gerencial en la empresa multinegocios estudiada </a:t>
            </a:r>
            <a:r>
              <a:rPr lang="es-E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 un sistema complejo adaptativo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compuesto por agentes en interacción multinivel, estímulos, respuestas adaptativas y sistemas de acción. </a:t>
            </a:r>
          </a:p>
          <a:p>
            <a:pPr algn="just"/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Este conocimiento se despliega cuando los agentes responden adaptativamente al lineamiento de </a:t>
            </a:r>
            <a:r>
              <a:rPr lang="es-E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sinergia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permitiendo la emergencia de sistemas de acción entendidos como </a:t>
            </a:r>
            <a:r>
              <a:rPr lang="es-E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estrategias y/o estructuras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que permiten la creación conjunta de valor y coevolución con el mercado. </a:t>
            </a: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14 Redondear rectángulo de esquina sencilla"/>
          <p:cNvSpPr/>
          <p:nvPr/>
        </p:nvSpPr>
        <p:spPr>
          <a:xfrm flipH="1">
            <a:off x="1117715" y="151466"/>
            <a:ext cx="6982676" cy="1117294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000" b="1" dirty="0" smtClean="0">
              <a:solidFill>
                <a:srgbClr val="7F7F7F"/>
              </a:solidFill>
            </a:endParaRPr>
          </a:p>
          <a:p>
            <a:pPr algn="ctr"/>
            <a:r>
              <a:rPr lang="es-ES" sz="2000" b="1" dirty="0" smtClean="0">
                <a:solidFill>
                  <a:srgbClr val="7F7F7F"/>
                </a:solidFill>
              </a:rPr>
              <a:t>Tesis: concepción del conocimiento gerencial</a:t>
            </a:r>
          </a:p>
          <a:p>
            <a:pPr algn="ctr"/>
            <a:r>
              <a:rPr lang="es-ES" sz="2000" b="1" dirty="0" smtClean="0">
                <a:solidFill>
                  <a:srgbClr val="7F7F7F"/>
                </a:solidFill>
              </a:rPr>
              <a:t>como sistema complejo adaptativo </a:t>
            </a:r>
          </a:p>
          <a:p>
            <a:pPr algn="ctr"/>
            <a:r>
              <a:rPr lang="es-ES" sz="2000" b="1" dirty="0" smtClean="0">
                <a:solidFill>
                  <a:srgbClr val="7F7F7F"/>
                </a:solidFill>
              </a:rPr>
              <a:t>en </a:t>
            </a:r>
            <a:r>
              <a:rPr lang="es-ES" sz="2000" b="1" dirty="0">
                <a:solidFill>
                  <a:srgbClr val="7F7F7F"/>
                </a:solidFill>
              </a:rPr>
              <a:t>el nivel corporativo </a:t>
            </a:r>
          </a:p>
          <a:p>
            <a:pPr algn="ctr"/>
            <a:endParaRPr lang="es-ES" sz="2000" b="1" dirty="0">
              <a:solidFill>
                <a:srgbClr val="7F7F7F"/>
              </a:solidFill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28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29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0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1" name="Conector recto 30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34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35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36" name="Conector recto 35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29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1612928677"/>
      </p:ext>
    </p:extLst>
  </p:cSld>
  <p:clrMapOvr>
    <a:masterClrMapping/>
  </p:clrMapOvr>
  <p:transition xmlns:p14="http://schemas.microsoft.com/office/powerpoint/2010/main">
    <p:pull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475656" y="278092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>
              <a:buFont typeface="+mj-lt"/>
              <a:buAutoNum type="arabicPeriod" startAt="5"/>
            </a:pPr>
            <a:r>
              <a:rPr lang="es-ES" sz="3200" b="1" dirty="0" smtClean="0">
                <a:solidFill>
                  <a:schemeClr val="bg1"/>
                </a:solidFill>
              </a:rPr>
              <a:t>CONCLUSIONES</a:t>
            </a:r>
            <a:endParaRPr lang="es-E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291066"/>
      </p:ext>
    </p:extLst>
  </p:cSld>
  <p:clrMapOvr>
    <a:masterClrMapping/>
  </p:clrMapOvr>
  <p:transition xmlns:p14="http://schemas.microsoft.com/office/powerpoint/2010/main">
    <p:pull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67544" y="-11851"/>
            <a:ext cx="2016224" cy="992579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>
            <a:spAutoFit/>
          </a:bodyPr>
          <a:lstStyle/>
          <a:p>
            <a:pPr algn="ctr"/>
            <a:endParaRPr lang="es-CO" sz="2400" b="1" dirty="0" smtClean="0">
              <a:solidFill>
                <a:schemeClr val="bg1"/>
              </a:solidFill>
            </a:endParaRPr>
          </a:p>
          <a:p>
            <a:pPr algn="ctr"/>
            <a:r>
              <a:rPr lang="es-CO" sz="2400" b="1" dirty="0" smtClean="0">
                <a:solidFill>
                  <a:schemeClr val="bg1"/>
                </a:solidFill>
              </a:rPr>
              <a:t>Agenda</a:t>
            </a:r>
          </a:p>
          <a:p>
            <a:pPr algn="ctr"/>
            <a:endParaRPr lang="es-CO" sz="1050" b="1" dirty="0" smtClean="0">
              <a:solidFill>
                <a:schemeClr val="bg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1124744"/>
            <a:ext cx="9144000" cy="412420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286000" lvl="4" indent="-457200">
              <a:lnSpc>
                <a:spcPct val="150000"/>
              </a:lnSpc>
              <a:buClr>
                <a:srgbClr val="FFC000"/>
              </a:buClr>
              <a:buFont typeface="Wingdings" charset="2"/>
              <a:buAutoNum type="arabicPlain"/>
            </a:pPr>
            <a:r>
              <a:rPr lang="es-E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Introducción</a:t>
            </a:r>
          </a:p>
          <a:p>
            <a:pPr lvl="6">
              <a:buClr>
                <a:srgbClr val="FFC000"/>
              </a:buClr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Antecedentes</a:t>
            </a:r>
          </a:p>
          <a:p>
            <a:pPr lvl="6">
              <a:buClr>
                <a:srgbClr val="FFC000"/>
              </a:buClr>
            </a:pP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Pregunta de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investigación</a:t>
            </a:r>
          </a:p>
          <a:p>
            <a:pPr marL="2286000" lvl="4" indent="-457200">
              <a:lnSpc>
                <a:spcPct val="150000"/>
              </a:lnSpc>
              <a:buClr>
                <a:srgbClr val="FFC000"/>
              </a:buClr>
              <a:buFont typeface="Wingdings" charset="2"/>
              <a:buAutoNum type="arabicPlain"/>
            </a:pP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P</a:t>
            </a:r>
            <a:r>
              <a:rPr lang="es-E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erspectiva teórica y de análisis</a:t>
            </a:r>
          </a:p>
          <a:p>
            <a:pPr marL="2286000" lvl="4" indent="-457200">
              <a:lnSpc>
                <a:spcPct val="150000"/>
              </a:lnSpc>
              <a:buClr>
                <a:srgbClr val="FFC000"/>
              </a:buClr>
              <a:buFont typeface="Wingdings" charset="2"/>
              <a:buAutoNum type="arabicPlain"/>
            </a:pPr>
            <a:r>
              <a:rPr lang="es-E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Aspectos metodológicos</a:t>
            </a:r>
          </a:p>
          <a:p>
            <a:pPr marL="2286000" lvl="4" indent="-457200">
              <a:lnSpc>
                <a:spcPct val="150000"/>
              </a:lnSpc>
              <a:buClr>
                <a:srgbClr val="FFC000"/>
              </a:buClr>
              <a:buFont typeface="Wingdings" charset="2"/>
              <a:buAutoNum type="arabicPlain"/>
            </a:pPr>
            <a:r>
              <a:rPr lang="es-E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Resultados</a:t>
            </a:r>
          </a:p>
          <a:p>
            <a:pPr lvl="6">
              <a:buClr>
                <a:srgbClr val="FFC000"/>
              </a:buClr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Estudio de caso: Suramericana S.A.</a:t>
            </a: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cs typeface="Times New Roman" pitchFamily="18" charset="0"/>
            </a:endParaRPr>
          </a:p>
          <a:p>
            <a:pPr lvl="5">
              <a:buClr>
                <a:srgbClr val="FFC000"/>
              </a:buClr>
            </a:pPr>
            <a:r>
              <a:rPr lang="es-E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	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Principales</a:t>
            </a:r>
            <a:r>
              <a:rPr lang="es-E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 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h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allazgos</a:t>
            </a: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cs typeface="Times New Roman" pitchFamily="18" charset="0"/>
            </a:endParaRPr>
          </a:p>
          <a:p>
            <a:pPr marL="2286000" lvl="4" indent="-457200">
              <a:lnSpc>
                <a:spcPct val="150000"/>
              </a:lnSpc>
              <a:buClr>
                <a:srgbClr val="FFC000"/>
              </a:buClr>
              <a:buFont typeface="Wingdings" charset="2"/>
              <a:buAutoNum type="arabicPlain"/>
            </a:pPr>
            <a:r>
              <a:rPr lang="es-E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Conclusiones</a:t>
            </a:r>
          </a:p>
        </p:txBody>
      </p:sp>
    </p:spTree>
    <p:extLst>
      <p:ext uri="{BB962C8B-B14F-4D97-AF65-F5344CB8AC3E}">
        <p14:creationId xmlns:p14="http://schemas.microsoft.com/office/powerpoint/2010/main" val="1234075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4 Redondear rectángulo de esquina sencilla"/>
          <p:cNvSpPr/>
          <p:nvPr/>
        </p:nvSpPr>
        <p:spPr>
          <a:xfrm flipH="1">
            <a:off x="1117717" y="316734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Principales </a:t>
            </a:r>
            <a:r>
              <a:rPr lang="es-E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</a:t>
            </a:r>
            <a:r>
              <a:rPr lang="es-E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ontribuciones teóricas</a:t>
            </a:r>
            <a:endParaRPr lang="es-E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11560" y="1710100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Caracterización del conocimiento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gerencial y 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su proceso de despliegue en una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EMN, desde una perspectiva compleja. 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539389" y="1772816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539389" y="2636912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565007" y="4437112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539552" y="3501008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24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25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26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27" name="Conector recto 26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30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31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32" name="Conector recto 31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/>
          <p:cNvSpPr txBox="1"/>
          <p:nvPr/>
        </p:nvSpPr>
        <p:spPr>
          <a:xfrm>
            <a:off x="611560" y="2348880"/>
            <a:ext cx="69487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cs typeface="Arial Narrow"/>
            </a:endParaRPr>
          </a:p>
          <a:p>
            <a:pPr lvl="1"/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Identificación de un nivel de estrategia de </a:t>
            </a:r>
            <a:r>
              <a:rPr lang="es-ES" sz="20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interfase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 “corporativo-negocio”.</a:t>
            </a:r>
          </a:p>
          <a:p>
            <a:pPr lvl="1"/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cs typeface="Arial Narrow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11560" y="3511042"/>
            <a:ext cx="619268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Descripción de estructuras flexibles y temporales distintas a la </a:t>
            </a:r>
            <a:r>
              <a:rPr lang="es-ES" sz="20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multidivisional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.</a:t>
            </a:r>
          </a:p>
          <a:p>
            <a:pPr lvl="1"/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cs typeface="Arial Narrow"/>
            </a:endParaRPr>
          </a:p>
          <a:p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611560" y="4502743"/>
            <a:ext cx="6192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Enriquecimiento del concepto de sinergia: concepciones, inhibidores, facilitadores y tipos (</a:t>
            </a:r>
            <a:r>
              <a:rPr lang="es-ES" sz="2000" i="1" dirty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up y </a:t>
            </a:r>
            <a:r>
              <a:rPr lang="es-ES" sz="2000" i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down</a:t>
            </a:r>
            <a:r>
              <a:rPr lang="es-ES" sz="2000" i="1" dirty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 office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).</a:t>
            </a:r>
          </a:p>
        </p:txBody>
      </p:sp>
      <p:sp>
        <p:nvSpPr>
          <p:cNvPr id="6" name="Título 5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30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70567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4 Redondear rectángulo de esquina sencilla"/>
          <p:cNvSpPr/>
          <p:nvPr/>
        </p:nvSpPr>
        <p:spPr>
          <a:xfrm flipH="1">
            <a:off x="1405749" y="388742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Contribuciones m</a:t>
            </a:r>
            <a:r>
              <a:rPr lang="es-E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etodológicas</a:t>
            </a:r>
            <a:endParaRPr lang="es-E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39552" y="1790814"/>
            <a:ext cx="69127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  <a:cs typeface="Arial Narrow"/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Utilización de la técnica de juegos de frontera dentro del campo de la estrategia corporativa (compleja).</a:t>
            </a:r>
          </a:p>
          <a:p>
            <a:pPr lvl="1"/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cs typeface="Arial Narrow"/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Integración 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de técnicas de tratamiento de datos y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análisis: 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codificación y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 juegos 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de frontera. </a:t>
            </a:r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  <a:cs typeface="Arial Narrow"/>
            </a:endParaRPr>
          </a:p>
          <a:p>
            <a:pPr lvl="1"/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cs typeface="Arial Narrow"/>
            </a:endParaRPr>
          </a:p>
          <a:p>
            <a:pPr lvl="1"/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Producción de un estudio de caso desde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la perspectiva compleja, </a:t>
            </a:r>
            <a:r>
              <a:rPr lang="es-ES" sz="2000" i="1" dirty="0" smtClean="0">
                <a:solidFill>
                  <a:srgbClr val="A6A6A6"/>
                </a:solidFill>
                <a:cs typeface="Arial Narrow"/>
              </a:rPr>
              <a:t>Yin (2009).</a:t>
            </a:r>
            <a:endParaRPr lang="es-ES" sz="2000" i="1" dirty="0">
              <a:solidFill>
                <a:srgbClr val="A6A6A6"/>
              </a:solidFill>
              <a:cs typeface="Arial Narrow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539389" y="2132856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539389" y="2924944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539552" y="3861048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23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24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25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26" name="Conector recto 25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29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30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31" name="Conector recto 30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31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28486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4 Redondear rectángulo de esquina sencilla"/>
          <p:cNvSpPr/>
          <p:nvPr/>
        </p:nvSpPr>
        <p:spPr>
          <a:xfrm flipH="1">
            <a:off x="1151111" y="89336"/>
            <a:ext cx="6550627" cy="891391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Contribuciones </a:t>
            </a:r>
            <a:r>
              <a:rPr lang="es-E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prácticas</a:t>
            </a:r>
          </a:p>
          <a:p>
            <a:pPr lvl="0" algn="ctr"/>
            <a:r>
              <a:rPr lang="es-ES" sz="2400" dirty="0">
                <a:solidFill>
                  <a:schemeClr val="bg1">
                    <a:lumMod val="50000"/>
                  </a:schemeClr>
                </a:solidFill>
                <a:cs typeface="Arial Narrow"/>
              </a:rPr>
              <a:t> </a:t>
            </a:r>
            <a:r>
              <a:rPr lang="es-ES" sz="2000" dirty="0" smtClean="0">
                <a:solidFill>
                  <a:schemeClr val="bg1">
                    <a:lumMod val="50000"/>
                  </a:schemeClr>
                </a:solidFill>
                <a:cs typeface="Arial Narrow"/>
              </a:rPr>
              <a:t>especialmente </a:t>
            </a:r>
            <a:r>
              <a:rPr lang="es-ES" sz="2000" dirty="0">
                <a:solidFill>
                  <a:schemeClr val="bg1">
                    <a:lumMod val="50000"/>
                  </a:schemeClr>
                </a:solidFill>
                <a:cs typeface="Arial Narrow"/>
              </a:rPr>
              <a:t>para </a:t>
            </a:r>
            <a:r>
              <a:rPr lang="es-ES" sz="2000" dirty="0" smtClean="0">
                <a:solidFill>
                  <a:schemeClr val="bg1">
                    <a:lumMod val="50000"/>
                  </a:schemeClr>
                </a:solidFill>
                <a:cs typeface="Arial Narrow"/>
              </a:rPr>
              <a:t>Sura</a:t>
            </a:r>
            <a:endParaRPr lang="es-ES" sz="2000" dirty="0">
              <a:solidFill>
                <a:schemeClr val="bg1">
                  <a:lumMod val="50000"/>
                </a:schemeClr>
              </a:solidFill>
              <a:cs typeface="Arial Narrow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591118" y="1412776"/>
            <a:ext cx="729325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es-ES" sz="1600" dirty="0">
              <a:solidFill>
                <a:schemeClr val="tx1">
                  <a:lumMod val="75000"/>
                  <a:lumOff val="25000"/>
                </a:schemeClr>
              </a:solidFill>
              <a:cs typeface="Arial Narrow"/>
            </a:endParaRPr>
          </a:p>
          <a:p>
            <a:pPr lvl="1"/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Caracterización y despliegue de su conocimiento gerencial </a:t>
            </a:r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  <a:cs typeface="Arial Narrow"/>
            </a:endParaRPr>
          </a:p>
          <a:p>
            <a:pPr lvl="1"/>
            <a:endParaRPr lang="es-ES" sz="1600" dirty="0" smtClean="0">
              <a:solidFill>
                <a:schemeClr val="tx1">
                  <a:lumMod val="75000"/>
                  <a:lumOff val="25000"/>
                </a:schemeClr>
              </a:solidFill>
              <a:cs typeface="Arial Narrow"/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Reconocimiento 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de formas estructurales integradoras que facilitan la descentralización de decisiones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.</a:t>
            </a:r>
          </a:p>
          <a:p>
            <a:pPr lvl="1"/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cs typeface="Arial Narrow"/>
            </a:endParaRPr>
          </a:p>
          <a:p>
            <a:pPr lvl="1"/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Identificación de diferentes tipos de sinergia en procesos</a:t>
            </a:r>
          </a:p>
          <a:p>
            <a:pPr lvl="1"/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  <a:cs typeface="Arial Narrow"/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Puntualización 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de inhibidores y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facilitadores de sinergia 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por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niveles</a:t>
            </a:r>
          </a:p>
          <a:p>
            <a:pPr lvl="1"/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  <a:cs typeface="Arial Narrow"/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Estudio 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de caso: influencia de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su historia para proyectar su futuro (internacionalización). </a:t>
            </a: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cs typeface="Arial Narrow"/>
            </a:endParaRPr>
          </a:p>
          <a:p>
            <a:pPr lvl="1"/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cs typeface="Arial Narrow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539552" y="2132856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539552" y="3697868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5536" y="4869160"/>
            <a:ext cx="1668463" cy="1260500"/>
          </a:xfrm>
          <a:prstGeom prst="rect">
            <a:avLst/>
          </a:prstGeom>
        </p:spPr>
      </p:pic>
      <p:sp>
        <p:nvSpPr>
          <p:cNvPr id="23" name="Rectángulo 22"/>
          <p:cNvSpPr/>
          <p:nvPr/>
        </p:nvSpPr>
        <p:spPr>
          <a:xfrm>
            <a:off x="539552" y="3049796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539552" y="4581128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27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28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29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0" name="Conector recto 29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33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34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35" name="Conector recto 34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ángulo 40"/>
          <p:cNvSpPr/>
          <p:nvPr/>
        </p:nvSpPr>
        <p:spPr>
          <a:xfrm>
            <a:off x="539552" y="1645344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32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98619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uadroTexto 24"/>
          <p:cNvSpPr txBox="1"/>
          <p:nvPr/>
        </p:nvSpPr>
        <p:spPr>
          <a:xfrm>
            <a:off x="1043608" y="1412776"/>
            <a:ext cx="756084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Foco en el nivel corporativo</a:t>
            </a:r>
          </a:p>
          <a:p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  <a:cs typeface="Arial Narrow"/>
            </a:endParaRPr>
          </a:p>
          <a:p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Sujeto de análisis: equipo de alta dirección</a:t>
            </a:r>
          </a:p>
          <a:p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  <a:cs typeface="Arial Narrow"/>
            </a:endParaRPr>
          </a:p>
          <a:p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Un solo caso no permite la replicación lógica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(Eisenhardt, 1989, 2007), pero sí la profundización.</a:t>
            </a:r>
          </a:p>
          <a:p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  <a:cs typeface="Arial Narrow"/>
            </a:endParaRPr>
          </a:p>
          <a:p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El carácter cualitativo del estudio no privilegió aspectos relevantes de carácter cuantitativo, como por ejemplo la 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sinergia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capturada y los beneficios de crear un Centro de servicios compartido u otras estructuras.</a:t>
            </a: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cs typeface="Arial Narrow"/>
            </a:endParaRPr>
          </a:p>
        </p:txBody>
      </p:sp>
      <p:sp>
        <p:nvSpPr>
          <p:cNvPr id="26" name="14 Redondear rectángulo de esquina sencilla"/>
          <p:cNvSpPr/>
          <p:nvPr/>
        </p:nvSpPr>
        <p:spPr>
          <a:xfrm flipH="1">
            <a:off x="1151112" y="34746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Alcance y Limitaciones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539389" y="1340768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539552" y="1969676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539552" y="2564904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539552" y="3481844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31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32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3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4" name="Conector recto 33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37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38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39" name="Conector recto 38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33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200626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14 Redondear rectángulo de esquina sencilla"/>
          <p:cNvSpPr/>
          <p:nvPr/>
        </p:nvSpPr>
        <p:spPr>
          <a:xfrm flipH="1">
            <a:off x="1151112" y="62041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Credibilidad de la investigación 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23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38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41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42" name="Conector recto 41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45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46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47" name="Conector recto 46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47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cto 49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50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51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Agrupar 2"/>
          <p:cNvGrpSpPr/>
          <p:nvPr/>
        </p:nvGrpSpPr>
        <p:grpSpPr>
          <a:xfrm>
            <a:off x="395536" y="1023700"/>
            <a:ext cx="9433048" cy="4997588"/>
            <a:chOff x="395536" y="1023700"/>
            <a:chExt cx="9433048" cy="4997588"/>
          </a:xfrm>
        </p:grpSpPr>
        <p:sp>
          <p:nvSpPr>
            <p:cNvPr id="13" name="Triángulo isósceles 12"/>
            <p:cNvSpPr/>
            <p:nvPr/>
          </p:nvSpPr>
          <p:spPr>
            <a:xfrm>
              <a:off x="2269775" y="1688599"/>
              <a:ext cx="3847012" cy="2251738"/>
            </a:xfrm>
            <a:prstGeom prst="triangle">
              <a:avLst/>
            </a:prstGeom>
            <a:solidFill>
              <a:srgbClr val="EFCC01"/>
            </a:solidFill>
            <a:ln>
              <a:solidFill>
                <a:schemeClr val="tx1">
                  <a:lumMod val="50000"/>
                  <a:lumOff val="50000"/>
                  <a:alpha val="4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CuadroTexto 13"/>
            <p:cNvSpPr txBox="1"/>
            <p:nvPr/>
          </p:nvSpPr>
          <p:spPr>
            <a:xfrm>
              <a:off x="3153865" y="1023700"/>
              <a:ext cx="216024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Triangulación</a:t>
              </a:r>
            </a:p>
            <a:p>
              <a:pPr algn="ctr"/>
              <a:r>
                <a:rPr lang="es-ES" i="1" dirty="0" err="1" smtClean="0">
                  <a:solidFill>
                    <a:schemeClr val="bg1">
                      <a:lumMod val="65000"/>
                    </a:schemeClr>
                  </a:solidFill>
                </a:rPr>
                <a:t>Denscombe</a:t>
              </a:r>
              <a:r>
                <a:rPr lang="es-ES" i="1" dirty="0" smtClean="0">
                  <a:solidFill>
                    <a:schemeClr val="bg1">
                      <a:lumMod val="65000"/>
                    </a:schemeClr>
                  </a:solidFill>
                </a:rPr>
                <a:t> (2007)</a:t>
              </a:r>
              <a:r>
                <a:rPr lang="es-E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es-E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395536" y="3212976"/>
              <a:ext cx="216024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Legitimidad</a:t>
              </a:r>
            </a:p>
            <a:p>
              <a:pPr algn="ctr"/>
              <a:r>
                <a:rPr lang="es-E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</a:t>
              </a:r>
              <a:r>
                <a:rPr lang="es-E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 investigador</a:t>
              </a:r>
            </a:p>
            <a:p>
              <a:pPr algn="ctr"/>
              <a:r>
                <a:rPr lang="es-ES" i="1" dirty="0" err="1" smtClean="0">
                  <a:solidFill>
                    <a:schemeClr val="bg1">
                      <a:lumMod val="65000"/>
                    </a:schemeClr>
                  </a:solidFill>
                </a:rPr>
                <a:t>Patton</a:t>
              </a:r>
              <a:r>
                <a:rPr lang="es-ES" i="1" dirty="0" smtClean="0">
                  <a:solidFill>
                    <a:schemeClr val="bg1">
                      <a:lumMod val="65000"/>
                    </a:schemeClr>
                  </a:solidFill>
                </a:rPr>
                <a:t> (2002)</a:t>
              </a:r>
              <a:r>
                <a:rPr lang="es-E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es-E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CuadroTexto 16"/>
            <p:cNvSpPr txBox="1"/>
            <p:nvPr/>
          </p:nvSpPr>
          <p:spPr>
            <a:xfrm>
              <a:off x="5868144" y="3532946"/>
              <a:ext cx="25731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Evaluación de pares </a:t>
              </a:r>
              <a:endParaRPr lang="es-E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" name="CuadroTexto 36"/>
            <p:cNvSpPr txBox="1"/>
            <p:nvPr/>
          </p:nvSpPr>
          <p:spPr>
            <a:xfrm>
              <a:off x="5158428" y="1101054"/>
              <a:ext cx="3878068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ES" dirty="0"/>
                <a:t>Técnicas de </a:t>
              </a:r>
              <a:r>
                <a:rPr lang="es-ES" dirty="0" smtClean="0"/>
                <a:t>recolección de datos</a:t>
              </a:r>
              <a:endParaRPr lang="es-ES" dirty="0"/>
            </a:p>
            <a:p>
              <a:r>
                <a:rPr lang="es-ES" dirty="0" smtClean="0"/>
                <a:t>Tipos de reuniones </a:t>
              </a:r>
              <a:r>
                <a:rPr lang="es-ES" dirty="0"/>
                <a:t>gerenciales</a:t>
              </a:r>
            </a:p>
            <a:p>
              <a:r>
                <a:rPr lang="es-ES" dirty="0"/>
                <a:t>Momentos de recolección </a:t>
              </a:r>
              <a:r>
                <a:rPr lang="es-ES" dirty="0" smtClean="0"/>
                <a:t>de datos </a:t>
              </a:r>
            </a:p>
            <a:p>
              <a:r>
                <a:rPr lang="es-ES" dirty="0" smtClean="0"/>
                <a:t>Diversidad de perfiles de entrevistados</a:t>
              </a:r>
              <a:endParaRPr lang="es-ES" dirty="0"/>
            </a:p>
          </p:txBody>
        </p:sp>
        <p:sp>
          <p:nvSpPr>
            <p:cNvPr id="39" name="CuadroTexto 38"/>
            <p:cNvSpPr txBox="1"/>
            <p:nvPr/>
          </p:nvSpPr>
          <p:spPr>
            <a:xfrm>
              <a:off x="6012160" y="4266961"/>
              <a:ext cx="3816424" cy="17543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ES" dirty="0"/>
                <a:t>Ponencias: 4 </a:t>
              </a:r>
              <a:r>
                <a:rPr lang="es-ES" dirty="0" smtClean="0"/>
                <a:t>internacionales</a:t>
              </a:r>
            </a:p>
            <a:p>
              <a:r>
                <a:rPr lang="es-ES" dirty="0"/>
                <a:t>	 </a:t>
              </a:r>
              <a:r>
                <a:rPr lang="es-ES" dirty="0" smtClean="0"/>
                <a:t>  </a:t>
              </a:r>
              <a:r>
                <a:rPr lang="es-ES" dirty="0"/>
                <a:t>2 </a:t>
              </a:r>
              <a:r>
                <a:rPr lang="es-ES" dirty="0" smtClean="0"/>
                <a:t>nacionales</a:t>
              </a:r>
              <a:endParaRPr lang="es-ES" dirty="0"/>
            </a:p>
            <a:p>
              <a:r>
                <a:rPr lang="es-ES" dirty="0"/>
                <a:t>Libro: </a:t>
              </a:r>
              <a:r>
                <a:rPr lang="es-ES" dirty="0" smtClean="0"/>
                <a:t>	   1 nacional</a:t>
              </a:r>
              <a:endParaRPr lang="es-ES" dirty="0"/>
            </a:p>
            <a:p>
              <a:r>
                <a:rPr lang="es-ES" dirty="0"/>
                <a:t>Artículos: 2 </a:t>
              </a:r>
              <a:r>
                <a:rPr lang="es-ES" dirty="0" smtClean="0"/>
                <a:t>internacionales </a:t>
              </a:r>
            </a:p>
            <a:p>
              <a:r>
                <a:rPr lang="es-ES" dirty="0"/>
                <a:t>	</a:t>
              </a:r>
              <a:r>
                <a:rPr lang="es-ES" dirty="0" smtClean="0"/>
                <a:t> </a:t>
              </a:r>
              <a:r>
                <a:rPr lang="es-ES" dirty="0"/>
                <a:t>2 </a:t>
              </a:r>
              <a:r>
                <a:rPr lang="es-ES" dirty="0" smtClean="0"/>
                <a:t>nacionales</a:t>
              </a:r>
              <a:endParaRPr lang="es-ES" dirty="0"/>
            </a:p>
            <a:p>
              <a:r>
                <a:rPr lang="es-ES" i="1" dirty="0" err="1" smtClean="0"/>
                <a:t>Proceedings</a:t>
              </a:r>
              <a:r>
                <a:rPr lang="es-ES" i="1" dirty="0"/>
                <a:t>: </a:t>
              </a:r>
              <a:r>
                <a:rPr lang="es-ES" dirty="0"/>
                <a:t>1 Scopus</a:t>
              </a:r>
            </a:p>
          </p:txBody>
        </p:sp>
        <p:sp>
          <p:nvSpPr>
            <p:cNvPr id="40" name="CuadroTexto 39"/>
            <p:cNvSpPr txBox="1"/>
            <p:nvPr/>
          </p:nvSpPr>
          <p:spPr>
            <a:xfrm>
              <a:off x="395536" y="4222829"/>
              <a:ext cx="475252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ES" dirty="0"/>
                <a:t>Tiempo </a:t>
              </a:r>
              <a:r>
                <a:rPr lang="es-ES" dirty="0" smtClean="0"/>
                <a:t>prolongado </a:t>
              </a:r>
              <a:r>
                <a:rPr lang="es-ES" dirty="0"/>
                <a:t>en campo</a:t>
              </a:r>
            </a:p>
            <a:p>
              <a:r>
                <a:rPr lang="es-ES" dirty="0"/>
                <a:t>Experiencia </a:t>
              </a:r>
              <a:r>
                <a:rPr lang="es-ES" dirty="0" smtClean="0"/>
                <a:t>gerencial y </a:t>
              </a:r>
              <a:r>
                <a:rPr lang="es-ES" dirty="0"/>
                <a:t>académica</a:t>
              </a:r>
            </a:p>
          </p:txBody>
        </p:sp>
        <p:sp>
          <p:nvSpPr>
            <p:cNvPr id="2" name="CuadroTexto 1"/>
            <p:cNvSpPr txBox="1"/>
            <p:nvPr/>
          </p:nvSpPr>
          <p:spPr>
            <a:xfrm>
              <a:off x="6012160" y="3789040"/>
              <a:ext cx="27368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i="1" dirty="0" smtClean="0">
                  <a:solidFill>
                    <a:schemeClr val="bg1">
                      <a:lumMod val="65000"/>
                    </a:schemeClr>
                  </a:solidFill>
                </a:rPr>
                <a:t>Marshall y </a:t>
              </a:r>
              <a:r>
                <a:rPr lang="es-ES" i="1" dirty="0" err="1" smtClean="0">
                  <a:solidFill>
                    <a:schemeClr val="bg1">
                      <a:lumMod val="65000"/>
                    </a:schemeClr>
                  </a:solidFill>
                </a:rPr>
                <a:t>Gretchen</a:t>
              </a:r>
              <a:r>
                <a:rPr lang="es-ES" i="1" dirty="0" smtClean="0">
                  <a:solidFill>
                    <a:schemeClr val="bg1">
                      <a:lumMod val="65000"/>
                    </a:schemeClr>
                  </a:solidFill>
                </a:rPr>
                <a:t> (2011)</a:t>
              </a:r>
              <a:endParaRPr lang="es-MX" i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" name="Título 3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34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41452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/>
          <p:cNvSpPr txBox="1"/>
          <p:nvPr/>
        </p:nvSpPr>
        <p:spPr>
          <a:xfrm>
            <a:off x="1204392" y="1153033"/>
            <a:ext cx="7128792" cy="4221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Profundizar 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en las características del conocimiento gerencial. </a:t>
            </a:r>
          </a:p>
          <a:p>
            <a:pPr>
              <a:lnSpc>
                <a:spcPct val="150000"/>
              </a:lnSpc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Caracterizar el conocimiento gerencial propio de las unidades de negocios.</a:t>
            </a:r>
          </a:p>
          <a:p>
            <a:pPr>
              <a:lnSpc>
                <a:spcPct val="150000"/>
              </a:lnSpc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Comparar el proceso de despliegue del conocimiento gerencial con otras EMN.</a:t>
            </a:r>
          </a:p>
          <a:p>
            <a:pPr>
              <a:lnSpc>
                <a:spcPct val="150000"/>
              </a:lnSpc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Estudiar los tipos de estructuras que han desarrollado otras EMN en Colombia. </a:t>
            </a:r>
          </a:p>
          <a:p>
            <a:pPr>
              <a:lnSpc>
                <a:spcPct val="150000"/>
              </a:lnSpc>
            </a:pP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Estudiar el despliegue del conocimiento gerencial en diferentes funciones corporativas. </a:t>
            </a:r>
          </a:p>
        </p:txBody>
      </p:sp>
      <p:sp>
        <p:nvSpPr>
          <p:cNvPr id="26" name="14 Redondear rectángulo de esquina sencilla"/>
          <p:cNvSpPr/>
          <p:nvPr/>
        </p:nvSpPr>
        <p:spPr>
          <a:xfrm flipH="1">
            <a:off x="1151112" y="34746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Investigaciones futuras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611397" y="1196752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611397" y="1628800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539552" y="2545740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539552" y="3501008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539552" y="4437112"/>
            <a:ext cx="432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33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34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5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6" name="Conector recto 35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39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40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41" name="Conector recto 40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35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2868642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/>
          <p:cNvSpPr txBox="1"/>
          <p:nvPr/>
        </p:nvSpPr>
        <p:spPr>
          <a:xfrm>
            <a:off x="1204392" y="1862822"/>
            <a:ext cx="7128792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s-ES" sz="2000" dirty="0" smtClean="0">
              <a:solidFill>
                <a:schemeClr val="tx1">
                  <a:lumMod val="75000"/>
                  <a:lumOff val="25000"/>
                </a:schemeClr>
              </a:solidFill>
              <a:cs typeface="Arial Narrow"/>
            </a:endParaRPr>
          </a:p>
        </p:txBody>
      </p:sp>
      <p:sp>
        <p:nvSpPr>
          <p:cNvPr id="26" name="14 Redondear rectángulo de esquina sencilla"/>
          <p:cNvSpPr/>
          <p:nvPr/>
        </p:nvSpPr>
        <p:spPr>
          <a:xfrm flipH="1">
            <a:off x="1151112" y="34746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Una reflexión final</a:t>
            </a:r>
            <a:endParaRPr lang="es-E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33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34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5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6" name="Conector recto 35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39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40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41" name="Conector recto 40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/>
          <p:cNvSpPr txBox="1"/>
          <p:nvPr/>
        </p:nvSpPr>
        <p:spPr>
          <a:xfrm>
            <a:off x="611560" y="1052736"/>
            <a:ext cx="792088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ES" sz="240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s-ES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“Cuál es el objetivo de la educación?</a:t>
            </a:r>
          </a:p>
          <a:p>
            <a:pPr algn="ctr"/>
            <a:endParaRPr lang="es-ES" sz="240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s-ES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…¿Formar personas simplemente capaces de aprender lo que ya se conoce? ¿Repetir lo que ya han adquirido las generaciones anteriores?</a:t>
            </a:r>
          </a:p>
          <a:p>
            <a:pPr algn="ctr"/>
            <a:endParaRPr lang="es-ES" sz="240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s-ES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 más bien…¿formar espíritus innovadores, espíritus creativos capaces de inventar…durante toda su vida…?”</a:t>
            </a:r>
          </a:p>
          <a:p>
            <a:pPr algn="ctr"/>
            <a:endParaRPr lang="es-E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/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Jean Piaget (1896-1980)</a:t>
            </a:r>
          </a:p>
          <a:p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s-E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37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14 Redondear rectángulo de esquina sencilla"/>
          <p:cNvSpPr/>
          <p:nvPr/>
        </p:nvSpPr>
        <p:spPr>
          <a:xfrm flipH="1">
            <a:off x="1151112" y="34746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Síntesis </a:t>
            </a:r>
            <a:endParaRPr lang="es-E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506440"/>
              </p:ext>
            </p:extLst>
          </p:nvPr>
        </p:nvGraphicFramePr>
        <p:xfrm>
          <a:off x="683567" y="1412776"/>
          <a:ext cx="8280921" cy="2880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2169"/>
                <a:gridCol w="2520280"/>
                <a:gridCol w="4248472"/>
              </a:tblGrid>
              <a:tr h="2880320">
                <a:tc>
                  <a:txBody>
                    <a:bodyPr/>
                    <a:lstStyle/>
                    <a:p>
                      <a:r>
                        <a:rPr lang="es-CO" sz="1600" dirty="0" smtClean="0"/>
                        <a:t>Pregunta de investigación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¿Cómo</a:t>
                      </a:r>
                      <a:r>
                        <a:rPr lang="es-CO" sz="1800" baseline="0" dirty="0" smtClean="0"/>
                        <a:t> se despliega el conocimiento gerencial en la administración de una empresa multinegocios?  </a:t>
                      </a:r>
                      <a:endParaRPr lang="es-CO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dirty="0" smtClean="0"/>
                        <a:t>Se despliega por el </a:t>
                      </a:r>
                      <a:r>
                        <a:rPr lang="es-CO" sz="2000" b="1" dirty="0" smtClean="0"/>
                        <a:t>estímulo</a:t>
                      </a:r>
                      <a:r>
                        <a:rPr lang="es-CO" sz="2000" dirty="0" smtClean="0"/>
                        <a:t> del</a:t>
                      </a:r>
                      <a:r>
                        <a:rPr lang="es-CO" sz="2000" baseline="0" dirty="0" smtClean="0"/>
                        <a:t> lineamiento de sinergia, en la interacción de gran cantidad de </a:t>
                      </a:r>
                      <a:r>
                        <a:rPr lang="es-CO" sz="2000" b="1" baseline="0" dirty="0" smtClean="0"/>
                        <a:t>agentes</a:t>
                      </a:r>
                      <a:r>
                        <a:rPr lang="es-CO" sz="2000" baseline="0" dirty="0" smtClean="0"/>
                        <a:t> representantes de </a:t>
                      </a:r>
                      <a:r>
                        <a:rPr lang="es-CO" sz="2000" b="1" baseline="0" dirty="0" smtClean="0"/>
                        <a:t>tres niveles </a:t>
                      </a:r>
                      <a:r>
                        <a:rPr lang="es-CO" sz="2000" baseline="0" dirty="0" smtClean="0"/>
                        <a:t>de la organización, quienes proponen </a:t>
                      </a:r>
                      <a:r>
                        <a:rPr lang="es-CO" sz="2000" b="1" baseline="0" dirty="0" smtClean="0"/>
                        <a:t>respuestas adaptativas recurrentes </a:t>
                      </a:r>
                      <a:r>
                        <a:rPr lang="es-CO" sz="2000" baseline="0" dirty="0" smtClean="0"/>
                        <a:t>que se configuran como </a:t>
                      </a:r>
                      <a:r>
                        <a:rPr lang="es-CO" sz="2000" b="1" baseline="0" dirty="0" smtClean="0"/>
                        <a:t>sistemas de acción </a:t>
                      </a:r>
                      <a:endParaRPr lang="es-CO" sz="20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http://cache2.asset-cache.net/xc/480362413.jpg?v=1&amp;c=IWSAsset&amp;k=2&amp;d=B53F616F4B95E553877338FBA06DE0E2BB458586D4DCF6B22263E49451FA768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04" y="1340768"/>
            <a:ext cx="792088" cy="59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ángulo 26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28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29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0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1" name="Conector recto 30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34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35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36" name="Conector recto 35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4574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14 Redondear rectángulo de esquina sencilla"/>
          <p:cNvSpPr/>
          <p:nvPr/>
        </p:nvSpPr>
        <p:spPr>
          <a:xfrm flipH="1">
            <a:off x="1151112" y="34746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Síntesis </a:t>
            </a:r>
            <a:endParaRPr lang="es-E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331265"/>
              </p:ext>
            </p:extLst>
          </p:nvPr>
        </p:nvGraphicFramePr>
        <p:xfrm>
          <a:off x="683567" y="1412776"/>
          <a:ext cx="8280921" cy="3749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52129"/>
                <a:gridCol w="2520280"/>
                <a:gridCol w="4608512"/>
              </a:tblGrid>
              <a:tr h="2499732">
                <a:tc>
                  <a:txBody>
                    <a:bodyPr/>
                    <a:lstStyle/>
                    <a:p>
                      <a:r>
                        <a:rPr lang="es-CO" sz="1600" dirty="0" smtClean="0"/>
                        <a:t>Objetivo</a:t>
                      </a:r>
                      <a:r>
                        <a:rPr lang="es-CO" sz="1600" baseline="0" dirty="0" smtClean="0"/>
                        <a:t> General 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dirty="0" smtClean="0"/>
                        <a:t>Comprender y</a:t>
                      </a:r>
                      <a:r>
                        <a:rPr lang="es-CO" baseline="0" dirty="0" smtClean="0"/>
                        <a:t> modelar conceptualmente el proceso de despliegue del conocimiento gerencial en una empresa multinegocios 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000" dirty="0" smtClean="0"/>
                        <a:t>Este proceso se caracteriza</a:t>
                      </a:r>
                      <a:r>
                        <a:rPr lang="es-CO" sz="2000" baseline="0" dirty="0" smtClean="0"/>
                        <a:t> por ser un nuevo orden que emerge cuando el estímulo de la sinergia induce la interacción y retroalimentación entre agentes del nivel corporativo, corporativo-negocios y negocios. Estos agentes proponen respuestas adaptativas que al ser recurrentes desatan la emergencia de sistemas de acción entendidos como estrategias o estructuras que permiten la creación conjunta de valor y la </a:t>
                      </a:r>
                      <a:r>
                        <a:rPr lang="es-CO" sz="2000" baseline="0" dirty="0" err="1" smtClean="0"/>
                        <a:t>co</a:t>
                      </a:r>
                      <a:r>
                        <a:rPr lang="es-CO" sz="2000" baseline="0" dirty="0" smtClean="0"/>
                        <a:t>-evolución con el mercado. </a:t>
                      </a:r>
                      <a:endParaRPr lang="es-CO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http://cache2.asset-cache.net/xc/480362413.jpg?v=1&amp;c=IWSAsset&amp;k=2&amp;d=B53F616F4B95E553877338FBA06DE0E2BB458586D4DCF6B22263E49451FA768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2454"/>
            <a:ext cx="736584" cy="55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ángulo 26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28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29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0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1" name="Conector recto 30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34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35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36" name="Conector recto 35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8867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14 Redondear rectángulo de esquina sencilla"/>
          <p:cNvSpPr/>
          <p:nvPr/>
        </p:nvSpPr>
        <p:spPr>
          <a:xfrm flipH="1">
            <a:off x="1151112" y="34746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Síntesis </a:t>
            </a:r>
            <a:endParaRPr lang="es-E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589404"/>
              </p:ext>
            </p:extLst>
          </p:nvPr>
        </p:nvGraphicFramePr>
        <p:xfrm>
          <a:off x="611560" y="764704"/>
          <a:ext cx="8496944" cy="5303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56070"/>
                <a:gridCol w="2552904"/>
                <a:gridCol w="4687970"/>
              </a:tblGrid>
              <a:tr h="3660576">
                <a:tc>
                  <a:txBody>
                    <a:bodyPr/>
                    <a:lstStyle/>
                    <a:p>
                      <a:r>
                        <a:rPr lang="es-CO" sz="1600" dirty="0" smtClean="0"/>
                        <a:t>Objetivos</a:t>
                      </a:r>
                    </a:p>
                    <a:p>
                      <a:r>
                        <a:rPr lang="es-CO" sz="1600" dirty="0" smtClean="0"/>
                        <a:t>Específicos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es-CO" sz="1600" dirty="0" smtClean="0"/>
                        <a:t>Caracterizar la EMN como un CAS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es-CO" sz="1600" dirty="0" smtClean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s-CO" sz="1600" dirty="0" smtClean="0"/>
                        <a:t>Describir el sujeto cognoscente y el objeto cognoscible del conocimiento gerencial</a:t>
                      </a:r>
                      <a:r>
                        <a:rPr lang="es-CO" sz="1600" baseline="0" dirty="0" smtClean="0"/>
                        <a:t> 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es-CO" sz="1600" baseline="0" dirty="0" smtClean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s-CO" sz="1600" baseline="0" dirty="0" smtClean="0"/>
                        <a:t>Identificar los estímulos y respuestas adaptativas consideradas importantes para los directivos corporativos para la creación conjunta de valor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CO" sz="1800" dirty="0" smtClean="0"/>
                        <a:t>Estudio</a:t>
                      </a:r>
                      <a:r>
                        <a:rPr lang="es-CO" sz="1800" baseline="0" dirty="0" smtClean="0"/>
                        <a:t> de caso desde perspectiva compleja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s-CO" sz="1800" baseline="0" dirty="0" smtClean="0"/>
                    </a:p>
                    <a:p>
                      <a:pPr marL="0" indent="0" algn="l">
                        <a:buFontTx/>
                        <a:buNone/>
                      </a:pPr>
                      <a:endParaRPr lang="es-CO" sz="1800" baseline="0" dirty="0" smtClean="0"/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CO" sz="1800" dirty="0" smtClean="0"/>
                        <a:t>Equipo de alta dirección: características y patrones de interacción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CO" sz="1800" dirty="0" smtClean="0"/>
                        <a:t>Sinergia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s-CO" sz="1800" dirty="0" smtClean="0"/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CO" sz="1800" dirty="0" smtClean="0"/>
                        <a:t>Lineamiento</a:t>
                      </a:r>
                      <a:r>
                        <a:rPr lang="es-CO" sz="1800" baseline="0" dirty="0" smtClean="0"/>
                        <a:t> de sinergia Grupo Sura y estrategia de marca Sura como estímulos, creación de valor, visión integral de cliente, CRM, información compartida, tecnología como respuestas adaptativas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s-CO" sz="2400" dirty="0"/>
                    </a:p>
                  </a:txBody>
                  <a:tcPr/>
                </a:tc>
              </a:tr>
              <a:tr h="1444080"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600" dirty="0" smtClean="0"/>
                        <a:t>Describir</a:t>
                      </a:r>
                      <a:r>
                        <a:rPr lang="es-CO" sz="1600" baseline="0" dirty="0" smtClean="0"/>
                        <a:t> los sistemas de acción que despliegan los directivos corporativos como respuestas adaptativas a los estímulos </a:t>
                      </a:r>
                      <a:r>
                        <a:rPr lang="es-CO" sz="1600" baseline="0" smtClean="0"/>
                        <a:t>más relevantes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s-CO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Programa CRM, tipos de sinergias, estructuras temporales flexibles </a:t>
                      </a:r>
                      <a:endParaRPr lang="es-CO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http://cache2.asset-cache.net/xc/480362413.jpg?v=1&amp;c=IWSAsset&amp;k=2&amp;d=B53F616F4B95E553877338FBA06DE0E2BB458586D4DCF6B22263E49451FA768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4" y="980729"/>
            <a:ext cx="667064" cy="50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ángulo 27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29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30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1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2" name="Conector recto 31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35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36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37" name="Conector recto 36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845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691680" y="2708920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>
              <a:buFont typeface="+mj-lt"/>
              <a:buAutoNum type="arabicPeriod"/>
            </a:pPr>
            <a:r>
              <a:rPr lang="es-ES" sz="3600" b="1" dirty="0" smtClean="0">
                <a:solidFill>
                  <a:schemeClr val="bg1"/>
                </a:solidFill>
              </a:rPr>
              <a:t>INTRODUCCIÓN</a:t>
            </a:r>
            <a:r>
              <a:rPr lang="es-ES" sz="3600" b="1" dirty="0" smtClean="0"/>
              <a:t> </a:t>
            </a:r>
            <a:endParaRPr lang="es-ES" sz="3600" b="1" dirty="0"/>
          </a:p>
        </p:txBody>
      </p:sp>
    </p:spTree>
    <p:extLst>
      <p:ext uri="{BB962C8B-B14F-4D97-AF65-F5344CB8AC3E}">
        <p14:creationId xmlns:p14="http://schemas.microsoft.com/office/powerpoint/2010/main" val="172855203"/>
      </p:ext>
    </p:extLst>
  </p:cSld>
  <p:clrMapOvr>
    <a:masterClrMapping/>
  </p:clrMapOvr>
  <p:transition xmlns:p14="http://schemas.microsoft.com/office/powerpoint/2010/main">
    <p:pull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971576"/>
              </p:ext>
            </p:extLst>
          </p:nvPr>
        </p:nvGraphicFramePr>
        <p:xfrm>
          <a:off x="467544" y="908720"/>
          <a:ext cx="8496944" cy="54000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48472"/>
                <a:gridCol w="42484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latin typeface="+mn-lt"/>
                        </a:rPr>
                        <a:t>EMN</a:t>
                      </a:r>
                      <a:endParaRPr lang="es-ES" b="1" dirty="0">
                        <a:latin typeface="+mn-lt"/>
                      </a:endParaRPr>
                    </a:p>
                  </a:txBody>
                  <a:tcPr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latin typeface="+mn-lt"/>
                        </a:rPr>
                        <a:t>EAFIT</a:t>
                      </a:r>
                      <a:endParaRPr lang="es-ES" b="1" dirty="0">
                        <a:latin typeface="+mn-lt"/>
                      </a:endParaRPr>
                    </a:p>
                  </a:txBody>
                  <a:tcPr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ES" dirty="0" smtClean="0">
                          <a:latin typeface="+mn-lt"/>
                          <a:cs typeface="Arial Narrow"/>
                        </a:rPr>
                        <a:t>Consultoría en diseño de programas de capacitación en conocimiento gerencial 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s-ES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ES" dirty="0" smtClean="0">
                          <a:latin typeface="+mn-lt"/>
                          <a:cs typeface="Arial Narrow"/>
                        </a:rPr>
                        <a:t>Adaptación del curso de Administración, conocimiento e innovación para la Maestría en Gerencia del conocimiento y la innovación. </a:t>
                      </a:r>
                    </a:p>
                    <a:p>
                      <a:pPr>
                        <a:buFontTx/>
                        <a:buNone/>
                      </a:pPr>
                      <a:endParaRPr lang="es-ES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ES" dirty="0" smtClean="0">
                          <a:latin typeface="+mn-lt"/>
                          <a:cs typeface="Arial Narrow"/>
                        </a:rPr>
                        <a:t>Consultoría en procesos de integración de conocimientos especializados para captura de sinergias de conocimiento gerencial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s-ES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ES" dirty="0" smtClean="0">
                          <a:latin typeface="+mn-lt"/>
                          <a:cs typeface="Arial Narrow"/>
                        </a:rPr>
                        <a:t>Fortalecimiento teórico del curso de Política de empresas (pregrado  de Administración)</a:t>
                      </a:r>
                    </a:p>
                    <a:p>
                      <a:pPr>
                        <a:buFontTx/>
                        <a:buNone/>
                      </a:pPr>
                      <a:endParaRPr lang="es-ES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ES" dirty="0" smtClean="0">
                          <a:latin typeface="+mn-lt"/>
                          <a:cs typeface="Arial Narrow"/>
                        </a:rPr>
                        <a:t>Investigación permanente con estudiantes de maestría sobre gerencia de EMN, equipos de dirección y sinergia.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s-ES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ES" dirty="0" smtClean="0">
                          <a:latin typeface="+mn-lt"/>
                          <a:cs typeface="Arial Narrow"/>
                        </a:rPr>
                        <a:t>Preparación de artículo para el </a:t>
                      </a:r>
                      <a:r>
                        <a:rPr lang="es-ES" i="1" dirty="0" smtClean="0">
                          <a:latin typeface="+mn-lt"/>
                          <a:cs typeface="Arial Narrow"/>
                        </a:rPr>
                        <a:t>Systems </a:t>
                      </a:r>
                      <a:r>
                        <a:rPr lang="es-ES" i="1" dirty="0" err="1" smtClean="0">
                          <a:latin typeface="+mn-lt"/>
                          <a:cs typeface="Arial Narrow"/>
                        </a:rPr>
                        <a:t>Research</a:t>
                      </a:r>
                      <a:r>
                        <a:rPr lang="es-ES" i="1" dirty="0" smtClean="0">
                          <a:latin typeface="+mn-lt"/>
                          <a:cs typeface="Arial Narrow"/>
                        </a:rPr>
                        <a:t> and Behavioral Science – ISSS.</a:t>
                      </a:r>
                    </a:p>
                    <a:p>
                      <a:pPr>
                        <a:buFontTx/>
                        <a:buNone/>
                      </a:pPr>
                      <a:endParaRPr lang="es-ES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>
                          <a:latin typeface="+mn-lt"/>
                          <a:cs typeface="Arial Narrow"/>
                        </a:rPr>
                        <a:t>Investigación y consultoría sobre indicadores cuantitativos y cualitativos de sinergia. 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s-ES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>
                          <a:latin typeface="+mn-lt"/>
                          <a:cs typeface="Arial Narrow"/>
                        </a:rPr>
                        <a:t>Preparación de ponencia con enfoque cuantitativos sobre frecuencia de juegos de frontera para ISSS 2015. </a:t>
                      </a:r>
                    </a:p>
                    <a:p>
                      <a:pPr>
                        <a:buFontTx/>
                        <a:buNone/>
                      </a:pPr>
                      <a:endParaRPr lang="es-ES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" name="14 Redondear rectángulo de esquina sencilla"/>
          <p:cNvSpPr/>
          <p:nvPr/>
        </p:nvSpPr>
        <p:spPr>
          <a:xfrm flipH="1">
            <a:off x="1151112" y="34746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Aplicaciones</a:t>
            </a:r>
          </a:p>
        </p:txBody>
      </p:sp>
      <p:sp>
        <p:nvSpPr>
          <p:cNvPr id="26" name="Rectángulo 25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28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29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30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4F4F0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31" name="Conector recto 30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4F4F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34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35" name="2 CuadroTexto"/>
          <p:cNvSpPr txBox="1"/>
          <p:nvPr/>
        </p:nvSpPr>
        <p:spPr>
          <a:xfrm>
            <a:off x="0" y="6171981"/>
            <a:ext cx="1655676" cy="553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dirty="0"/>
          </a:p>
          <a:p>
            <a:r>
              <a:rPr lang="es-CO" sz="1500" dirty="0"/>
              <a:t>Antecedentes</a:t>
            </a:r>
          </a:p>
          <a:p>
            <a:endParaRPr lang="es-CO" sz="600" dirty="0"/>
          </a:p>
        </p:txBody>
      </p:sp>
      <p:cxnSp>
        <p:nvCxnSpPr>
          <p:cNvPr id="36" name="Conector recto 35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8320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-27295"/>
            <a:ext cx="4528120" cy="6162036"/>
          </a:xfrm>
          <a:prstGeom prst="rect">
            <a:avLst/>
          </a:prstGeom>
          <a:solidFill>
            <a:schemeClr val="bg1">
              <a:lumMod val="95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4256628" y="2301218"/>
            <a:ext cx="648072" cy="2079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9600" b="1" dirty="0" smtClean="0">
                <a:solidFill>
                  <a:srgbClr val="FFC000"/>
                </a:solidFill>
              </a:rPr>
              <a:t>≠</a:t>
            </a:r>
            <a:endParaRPr lang="es-ES" sz="9600" dirty="0" smtClean="0">
              <a:solidFill>
                <a:srgbClr val="FFC000"/>
              </a:solidFill>
            </a:endParaRPr>
          </a:p>
        </p:txBody>
      </p:sp>
      <p:pic>
        <p:nvPicPr>
          <p:cNvPr id="13" name="Imagen 12" descr="nEG-30.png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644" y="2560002"/>
            <a:ext cx="2582924" cy="3029238"/>
          </a:xfrm>
          <a:prstGeom prst="rect">
            <a:avLst/>
          </a:prstGeom>
        </p:spPr>
      </p:pic>
      <p:pic>
        <p:nvPicPr>
          <p:cNvPr id="14" name="Imagen 13" descr="EMN-30.png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448" y="1938254"/>
            <a:ext cx="3604256" cy="4227050"/>
          </a:xfrm>
          <a:prstGeom prst="rect">
            <a:avLst/>
          </a:prstGeom>
        </p:spPr>
      </p:pic>
      <p:sp>
        <p:nvSpPr>
          <p:cNvPr id="20" name="Rectángulo 19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 dirty="0">
              <a:solidFill>
                <a:srgbClr val="FFC000"/>
              </a:solidFill>
            </a:endParaRPr>
          </a:p>
        </p:txBody>
      </p:sp>
      <p:sp>
        <p:nvSpPr>
          <p:cNvPr id="21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24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2F2F2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26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2F2F2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29" name="Conector recto 28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upo 8"/>
          <p:cNvGrpSpPr/>
          <p:nvPr/>
        </p:nvGrpSpPr>
        <p:grpSpPr>
          <a:xfrm>
            <a:off x="395536" y="655576"/>
            <a:ext cx="3888432" cy="1043491"/>
            <a:chOff x="395536" y="655576"/>
            <a:chExt cx="3888432" cy="1043491"/>
          </a:xfrm>
        </p:grpSpPr>
        <p:sp>
          <p:nvSpPr>
            <p:cNvPr id="11" name="CuadroTexto 10"/>
            <p:cNvSpPr txBox="1"/>
            <p:nvPr/>
          </p:nvSpPr>
          <p:spPr>
            <a:xfrm>
              <a:off x="965941" y="655576"/>
              <a:ext cx="32356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40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Estrategia</a:t>
              </a:r>
              <a:r>
                <a:rPr lang="es-ES" sz="24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 Competitiva</a:t>
              </a:r>
              <a:endParaRPr lang="es-ES" sz="2400" b="1" dirty="0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3" name="CuadroTexto 2"/>
            <p:cNvSpPr txBox="1"/>
            <p:nvPr/>
          </p:nvSpPr>
          <p:spPr>
            <a:xfrm>
              <a:off x="395536" y="1052736"/>
              <a:ext cx="38884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>
                  <a:solidFill>
                    <a:schemeClr val="bg1">
                      <a:lumMod val="65000"/>
                    </a:schemeClr>
                  </a:solidFill>
                </a:rPr>
                <a:t>Porter (1995,1997),</a:t>
              </a:r>
              <a:r>
                <a:rPr lang="es-ES" dirty="0" err="1" smtClean="0">
                  <a:solidFill>
                    <a:schemeClr val="bg1">
                      <a:lumMod val="65000"/>
                    </a:schemeClr>
                  </a:solidFill>
                </a:rPr>
                <a:t>Abell</a:t>
              </a:r>
              <a:r>
                <a:rPr lang="es-ES" dirty="0" smtClean="0">
                  <a:solidFill>
                    <a:schemeClr val="bg1">
                      <a:lumMod val="65000"/>
                    </a:schemeClr>
                  </a:solidFill>
                </a:rPr>
                <a:t> (1980), Osterwalder y Pigneur (2010)</a:t>
              </a:r>
              <a:endParaRPr lang="es-E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15" name="Grupo 14"/>
          <p:cNvGrpSpPr/>
          <p:nvPr/>
        </p:nvGrpSpPr>
        <p:grpSpPr>
          <a:xfrm>
            <a:off x="4355976" y="615863"/>
            <a:ext cx="4536504" cy="1288195"/>
            <a:chOff x="4355976" y="615863"/>
            <a:chExt cx="4536504" cy="1288195"/>
          </a:xfrm>
        </p:grpSpPr>
        <p:sp>
          <p:nvSpPr>
            <p:cNvPr id="12" name="CuadroTexto 11"/>
            <p:cNvSpPr txBox="1"/>
            <p:nvPr/>
          </p:nvSpPr>
          <p:spPr>
            <a:xfrm>
              <a:off x="5160833" y="615863"/>
              <a:ext cx="31727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4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Estrategia Corporativa</a:t>
              </a:r>
              <a:endParaRPr lang="es-ES" sz="2400" b="1" dirty="0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31" name="CuadroTexto 30"/>
            <p:cNvSpPr txBox="1"/>
            <p:nvPr/>
          </p:nvSpPr>
          <p:spPr>
            <a:xfrm>
              <a:off x="4355976" y="980728"/>
              <a:ext cx="453650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>
                  <a:solidFill>
                    <a:schemeClr val="bg1">
                      <a:lumMod val="65000"/>
                    </a:schemeClr>
                  </a:solidFill>
                </a:rPr>
                <a:t>Chandler (1962,1991), Ansoff (1965), </a:t>
              </a:r>
              <a:r>
                <a:rPr lang="es-ES" dirty="0">
                  <a:solidFill>
                    <a:schemeClr val="bg1">
                      <a:lumMod val="65000"/>
                    </a:schemeClr>
                  </a:solidFill>
                </a:rPr>
                <a:t>Prahalad y Bettis </a:t>
              </a:r>
              <a:r>
                <a:rPr lang="es-ES" dirty="0" smtClean="0">
                  <a:solidFill>
                    <a:schemeClr val="bg1">
                      <a:lumMod val="65000"/>
                    </a:schemeClr>
                  </a:solidFill>
                </a:rPr>
                <a:t>(1986), Porter (1995), </a:t>
              </a:r>
            </a:p>
            <a:p>
              <a:pPr algn="ctr"/>
              <a:r>
                <a:rPr lang="es-ES" dirty="0" err="1" smtClean="0">
                  <a:solidFill>
                    <a:schemeClr val="bg1">
                      <a:lumMod val="65000"/>
                    </a:schemeClr>
                  </a:solidFill>
                </a:rPr>
                <a:t>Prahalad</a:t>
              </a:r>
              <a:r>
                <a:rPr lang="es-ES" dirty="0" smtClean="0">
                  <a:solidFill>
                    <a:schemeClr val="bg1">
                      <a:lumMod val="65000"/>
                    </a:schemeClr>
                  </a:solidFill>
                </a:rPr>
                <a:t> </a:t>
              </a:r>
              <a:r>
                <a:rPr lang="es-ES" dirty="0">
                  <a:solidFill>
                    <a:schemeClr val="bg1">
                      <a:lumMod val="65000"/>
                    </a:schemeClr>
                  </a:solidFill>
                </a:rPr>
                <a:t>y </a:t>
              </a:r>
              <a:r>
                <a:rPr lang="es-ES" dirty="0" smtClean="0">
                  <a:solidFill>
                    <a:schemeClr val="bg1">
                      <a:lumMod val="65000"/>
                    </a:schemeClr>
                  </a:solidFill>
                </a:rPr>
                <a:t>Doz (2003)</a:t>
              </a:r>
              <a:endParaRPr lang="es-E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33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34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35" name="2 CuadroTexto"/>
          <p:cNvSpPr txBox="1"/>
          <p:nvPr/>
        </p:nvSpPr>
        <p:spPr>
          <a:xfrm>
            <a:off x="0" y="6165806"/>
            <a:ext cx="1655676" cy="569387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Antecedentes</a:t>
            </a:r>
          </a:p>
          <a:p>
            <a:endParaRPr lang="es-CO" sz="800" b="1" cap="none" dirty="0"/>
          </a:p>
        </p:txBody>
      </p:sp>
      <p:cxnSp>
        <p:nvCxnSpPr>
          <p:cNvPr id="5" name="Conector recto 4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upo 7"/>
          <p:cNvGrpSpPr/>
          <p:nvPr/>
        </p:nvGrpSpPr>
        <p:grpSpPr>
          <a:xfrm>
            <a:off x="2907196" y="2852936"/>
            <a:ext cx="3501752" cy="1423030"/>
            <a:chOff x="3302496" y="4310226"/>
            <a:chExt cx="3501752" cy="1423030"/>
          </a:xfrm>
        </p:grpSpPr>
        <p:sp>
          <p:nvSpPr>
            <p:cNvPr id="4" name="Elipse 3"/>
            <p:cNvSpPr/>
            <p:nvPr/>
          </p:nvSpPr>
          <p:spPr>
            <a:xfrm>
              <a:off x="3302496" y="4323659"/>
              <a:ext cx="3501752" cy="1409597"/>
            </a:xfrm>
            <a:prstGeom prst="ellipse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3614416" y="4310226"/>
              <a:ext cx="3092833" cy="12926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Gerencia </a:t>
              </a:r>
            </a:p>
            <a:p>
              <a:pPr algn="ctr"/>
              <a:r>
                <a:rPr lang="es-ES" i="1" dirty="0" err="1" smtClean="0">
                  <a:solidFill>
                    <a:schemeClr val="bg1">
                      <a:lumMod val="65000"/>
                    </a:schemeClr>
                  </a:solidFill>
                </a:rPr>
                <a:t>Barnard</a:t>
              </a:r>
              <a:r>
                <a:rPr lang="es-ES" i="1" dirty="0" smtClean="0">
                  <a:solidFill>
                    <a:schemeClr val="bg1">
                      <a:lumMod val="65000"/>
                    </a:schemeClr>
                  </a:solidFill>
                </a:rPr>
                <a:t>(1938)</a:t>
              </a:r>
            </a:p>
            <a:p>
              <a:pPr algn="ctr"/>
              <a:r>
                <a:rPr lang="es-ES" i="1" dirty="0" smtClean="0">
                  <a:solidFill>
                    <a:schemeClr val="bg1">
                      <a:lumMod val="65000"/>
                    </a:schemeClr>
                  </a:solidFill>
                </a:rPr>
                <a:t>Drucker(1954,1967,1974,2009)</a:t>
              </a:r>
            </a:p>
            <a:p>
              <a:pPr algn="ctr"/>
              <a:r>
                <a:rPr lang="es-ES" i="1" dirty="0" err="1" smtClean="0">
                  <a:solidFill>
                    <a:schemeClr val="bg1">
                      <a:lumMod val="65000"/>
                    </a:schemeClr>
                  </a:solidFill>
                </a:rPr>
                <a:t>Mintzberg</a:t>
              </a:r>
              <a:r>
                <a:rPr lang="es-ES" i="1" dirty="0" smtClean="0">
                  <a:solidFill>
                    <a:schemeClr val="bg1">
                      <a:lumMod val="65000"/>
                    </a:schemeClr>
                  </a:solidFill>
                </a:rPr>
                <a:t> (1973, 2009)</a:t>
              </a:r>
              <a:endParaRPr lang="es-MX" i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7" name="Título 6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1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169938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/>
          <p:cNvCxnSpPr/>
          <p:nvPr/>
        </p:nvCxnSpPr>
        <p:spPr>
          <a:xfrm>
            <a:off x="1979712" y="1463553"/>
            <a:ext cx="4784504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4355976" y="1007693"/>
            <a:ext cx="0" cy="504056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Flecha derecha 17"/>
          <p:cNvSpPr/>
          <p:nvPr/>
        </p:nvSpPr>
        <p:spPr>
          <a:xfrm rot="16200000">
            <a:off x="1650658" y="3396522"/>
            <a:ext cx="648072" cy="288032"/>
          </a:xfrm>
          <a:prstGeom prst="rightArrow">
            <a:avLst/>
          </a:prstGeom>
          <a:solidFill>
            <a:srgbClr val="5FC305"/>
          </a:solidFill>
          <a:ln>
            <a:solidFill>
              <a:srgbClr val="FFC0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" name="Grupo 1"/>
          <p:cNvGrpSpPr/>
          <p:nvPr/>
        </p:nvGrpSpPr>
        <p:grpSpPr>
          <a:xfrm>
            <a:off x="352005" y="3575515"/>
            <a:ext cx="3245378" cy="1005613"/>
            <a:chOff x="352005" y="3575515"/>
            <a:chExt cx="3245378" cy="1005613"/>
          </a:xfrm>
        </p:grpSpPr>
        <p:sp>
          <p:nvSpPr>
            <p:cNvPr id="17" name="Elipse 16"/>
            <p:cNvSpPr/>
            <p:nvPr/>
          </p:nvSpPr>
          <p:spPr>
            <a:xfrm>
              <a:off x="611560" y="3575515"/>
              <a:ext cx="2810821" cy="1005613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352005" y="3838724"/>
              <a:ext cx="324537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Estrategia competitiva</a:t>
              </a:r>
            </a:p>
            <a:p>
              <a:pPr algn="ctr"/>
              <a:endPara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7" name="CuadroTexto 26"/>
          <p:cNvSpPr txBox="1"/>
          <p:nvPr/>
        </p:nvSpPr>
        <p:spPr>
          <a:xfrm>
            <a:off x="899592" y="2831905"/>
            <a:ext cx="22916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>
                <a:solidFill>
                  <a:schemeClr val="bg1">
                    <a:lumMod val="50000"/>
                  </a:schemeClr>
                </a:solidFill>
              </a:rPr>
              <a:t>Ventaja Competitiva</a:t>
            </a:r>
            <a:endParaRPr lang="es-E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3887924" y="2463279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Sujeto </a:t>
            </a:r>
            <a:endParaRPr lang="es-E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1475656" y="2446721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Objeto </a:t>
            </a:r>
            <a:endParaRPr lang="es-E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5976156" y="2446721"/>
            <a:ext cx="2077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</a:rPr>
              <a:t>Contexto </a:t>
            </a:r>
            <a:endParaRPr lang="es-E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1" name="Conector recto de flecha 10"/>
          <p:cNvCxnSpPr/>
          <p:nvPr/>
        </p:nvCxnSpPr>
        <p:spPr>
          <a:xfrm>
            <a:off x="1974694" y="1436589"/>
            <a:ext cx="0" cy="108012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/>
          <p:nvPr/>
        </p:nvCxnSpPr>
        <p:spPr>
          <a:xfrm>
            <a:off x="4355976" y="1436589"/>
            <a:ext cx="0" cy="108012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/>
          <p:cNvCxnSpPr/>
          <p:nvPr/>
        </p:nvCxnSpPr>
        <p:spPr>
          <a:xfrm>
            <a:off x="6732240" y="1488572"/>
            <a:ext cx="0" cy="108012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14 Redondear rectángulo de esquina sencilla"/>
          <p:cNvSpPr/>
          <p:nvPr/>
        </p:nvSpPr>
        <p:spPr>
          <a:xfrm flipH="1">
            <a:off x="1045709" y="244396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bg1">
                    <a:lumMod val="50000"/>
                  </a:schemeClr>
                </a:solidFill>
              </a:rPr>
              <a:t>El </a:t>
            </a:r>
            <a:r>
              <a:rPr lang="es-ES" sz="2400" b="1" dirty="0" smtClean="0">
                <a:solidFill>
                  <a:schemeClr val="bg1">
                    <a:lumMod val="50000"/>
                  </a:schemeClr>
                </a:solidFill>
              </a:rPr>
              <a:t>conocimiento en el campo de la estrategia</a:t>
            </a:r>
            <a:endParaRPr lang="es-E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Elipse 27"/>
          <p:cNvSpPr/>
          <p:nvPr/>
        </p:nvSpPr>
        <p:spPr>
          <a:xfrm>
            <a:off x="611560" y="4774241"/>
            <a:ext cx="2808312" cy="98192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rgbClr val="FFC0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Gestión del Conocimiento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3491880" y="4941168"/>
            <a:ext cx="4680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solidFill>
                  <a:srgbClr val="A6A6A6"/>
                </a:solidFill>
              </a:rPr>
              <a:t>McElroy y </a:t>
            </a:r>
            <a:r>
              <a:rPr lang="es-ES" i="1" dirty="0" smtClean="0">
                <a:solidFill>
                  <a:srgbClr val="A6A6A6"/>
                </a:solidFill>
              </a:rPr>
              <a:t>Firestone (2003)</a:t>
            </a:r>
          </a:p>
          <a:p>
            <a:r>
              <a:rPr lang="es-ES" i="1" dirty="0" smtClean="0">
                <a:solidFill>
                  <a:srgbClr val="A6A6A6"/>
                </a:solidFill>
              </a:rPr>
              <a:t>Kakabadse, </a:t>
            </a:r>
            <a:r>
              <a:rPr lang="es-ES" i="1" dirty="0">
                <a:solidFill>
                  <a:srgbClr val="A6A6A6"/>
                </a:solidFill>
              </a:rPr>
              <a:t>K</a:t>
            </a:r>
            <a:r>
              <a:rPr lang="es-ES" i="1" dirty="0" smtClean="0">
                <a:solidFill>
                  <a:srgbClr val="A6A6A6"/>
                </a:solidFill>
              </a:rPr>
              <a:t>akabadse y </a:t>
            </a:r>
            <a:r>
              <a:rPr lang="es-ES" i="1" dirty="0">
                <a:solidFill>
                  <a:srgbClr val="A6A6A6"/>
                </a:solidFill>
              </a:rPr>
              <a:t>K</a:t>
            </a:r>
            <a:r>
              <a:rPr lang="es-ES" i="1" dirty="0" smtClean="0">
                <a:solidFill>
                  <a:srgbClr val="A6A6A6"/>
                </a:solidFill>
              </a:rPr>
              <a:t>ouzmin (2003)</a:t>
            </a:r>
          </a:p>
          <a:p>
            <a:r>
              <a:rPr lang="es-ES" i="1" dirty="0" smtClean="0">
                <a:solidFill>
                  <a:srgbClr val="A6A6A6"/>
                </a:solidFill>
              </a:rPr>
              <a:t>Boisot, </a:t>
            </a:r>
            <a:r>
              <a:rPr lang="es-ES" i="1" dirty="0" err="1" smtClean="0">
                <a:solidFill>
                  <a:srgbClr val="A6A6A6"/>
                </a:solidFill>
              </a:rPr>
              <a:t>Child</a:t>
            </a:r>
            <a:r>
              <a:rPr lang="es-ES" i="1" dirty="0" smtClean="0">
                <a:solidFill>
                  <a:srgbClr val="A6A6A6"/>
                </a:solidFill>
              </a:rPr>
              <a:t>  y Redding (2011)</a:t>
            </a:r>
            <a:endParaRPr lang="es-ES" i="1" dirty="0">
              <a:solidFill>
                <a:srgbClr val="A6A6A6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275856" y="2852936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solidFill>
                  <a:schemeClr val="bg1">
                    <a:lumMod val="50000"/>
                  </a:schemeClr>
                </a:solidFill>
              </a:rPr>
              <a:t>Equipo alta dirección (EAD)</a:t>
            </a:r>
          </a:p>
        </p:txBody>
      </p:sp>
      <p:sp>
        <p:nvSpPr>
          <p:cNvPr id="32" name="CuadroTexto 31"/>
          <p:cNvSpPr txBox="1"/>
          <p:nvPr/>
        </p:nvSpPr>
        <p:spPr>
          <a:xfrm>
            <a:off x="5724128" y="2780928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solidFill>
                  <a:schemeClr val="bg1">
                    <a:lumMod val="50000"/>
                  </a:schemeClr>
                </a:solidFill>
              </a:rPr>
              <a:t>EMN</a:t>
            </a:r>
          </a:p>
        </p:txBody>
      </p:sp>
      <p:sp>
        <p:nvSpPr>
          <p:cNvPr id="12" name="Elipse 11"/>
          <p:cNvSpPr/>
          <p:nvPr/>
        </p:nvSpPr>
        <p:spPr>
          <a:xfrm>
            <a:off x="1403648" y="1268760"/>
            <a:ext cx="6192688" cy="2448272"/>
          </a:xfrm>
          <a:prstGeom prst="ellipse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/>
          <p:cNvSpPr txBox="1"/>
          <p:nvPr/>
        </p:nvSpPr>
        <p:spPr>
          <a:xfrm>
            <a:off x="4716016" y="1700808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 conocimiento gerencial</a:t>
            </a:r>
            <a:endParaRPr lang="es-ES" sz="2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3419872" y="3696473"/>
            <a:ext cx="5508104" cy="153272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s-CO"/>
            </a:defPPr>
            <a:lvl1pPr>
              <a:defRPr i="1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spcBef>
                <a:spcPct val="20000"/>
              </a:spcBef>
            </a:pPr>
            <a:r>
              <a:rPr lang="es-ES" dirty="0" smtClean="0">
                <a:solidFill>
                  <a:srgbClr val="A6A6A6"/>
                </a:solidFill>
                <a:latin typeface="+mn-lt"/>
                <a:cs typeface="+mn-cs"/>
              </a:rPr>
              <a:t>Penrose</a:t>
            </a:r>
            <a:r>
              <a:rPr lang="es-ES" dirty="0">
                <a:solidFill>
                  <a:srgbClr val="A6A6A6"/>
                </a:solidFill>
                <a:latin typeface="+mn-lt"/>
                <a:cs typeface="+mn-cs"/>
              </a:rPr>
              <a:t> </a:t>
            </a:r>
            <a:r>
              <a:rPr lang="es-ES" dirty="0" smtClean="0">
                <a:solidFill>
                  <a:srgbClr val="A6A6A6"/>
                </a:solidFill>
                <a:latin typeface="+mn-lt"/>
                <a:cs typeface="+mn-cs"/>
              </a:rPr>
              <a:t>(1959) , Wernerfelt</a:t>
            </a:r>
            <a:r>
              <a:rPr lang="es-ES" dirty="0">
                <a:solidFill>
                  <a:srgbClr val="A6A6A6"/>
                </a:solidFill>
                <a:latin typeface="+mn-lt"/>
                <a:cs typeface="+mn-cs"/>
              </a:rPr>
              <a:t> </a:t>
            </a:r>
            <a:r>
              <a:rPr lang="es-ES" dirty="0" smtClean="0">
                <a:solidFill>
                  <a:srgbClr val="A6A6A6"/>
                </a:solidFill>
                <a:latin typeface="+mn-lt"/>
                <a:cs typeface="+mn-cs"/>
              </a:rPr>
              <a:t>( 1984);</a:t>
            </a:r>
            <a:r>
              <a:rPr lang="es-ES" dirty="0">
                <a:solidFill>
                  <a:srgbClr val="A6A6A6"/>
                </a:solidFill>
                <a:latin typeface="+mn-lt"/>
              </a:rPr>
              <a:t> Prahalad y </a:t>
            </a:r>
            <a:r>
              <a:rPr lang="es-ES" dirty="0" smtClean="0">
                <a:solidFill>
                  <a:srgbClr val="A6A6A6"/>
                </a:solidFill>
                <a:latin typeface="+mn-lt"/>
              </a:rPr>
              <a:t>Hamel (</a:t>
            </a:r>
            <a:r>
              <a:rPr lang="es-ES" dirty="0">
                <a:solidFill>
                  <a:srgbClr val="A6A6A6"/>
                </a:solidFill>
                <a:latin typeface="+mn-lt"/>
              </a:rPr>
              <a:t>1990</a:t>
            </a:r>
            <a:r>
              <a:rPr lang="es-ES" dirty="0" smtClean="0">
                <a:solidFill>
                  <a:srgbClr val="A6A6A6"/>
                </a:solidFill>
                <a:latin typeface="+mn-lt"/>
              </a:rPr>
              <a:t>),</a:t>
            </a:r>
            <a:r>
              <a:rPr lang="es-ES" dirty="0" smtClean="0">
                <a:solidFill>
                  <a:srgbClr val="A6A6A6"/>
                </a:solidFill>
                <a:latin typeface="+mn-lt"/>
                <a:cs typeface="+mn-cs"/>
              </a:rPr>
              <a:t>Barney ( 1991), Hall (1993), Conner </a:t>
            </a:r>
            <a:r>
              <a:rPr lang="es-ES" dirty="0">
                <a:solidFill>
                  <a:srgbClr val="A6A6A6"/>
                </a:solidFill>
                <a:latin typeface="+mn-lt"/>
                <a:cs typeface="+mn-cs"/>
              </a:rPr>
              <a:t>y </a:t>
            </a:r>
            <a:r>
              <a:rPr lang="es-ES" dirty="0" smtClean="0">
                <a:solidFill>
                  <a:srgbClr val="A6A6A6"/>
                </a:solidFill>
                <a:latin typeface="+mn-lt"/>
                <a:cs typeface="+mn-cs"/>
              </a:rPr>
              <a:t>Prahalad (1996),</a:t>
            </a:r>
            <a:r>
              <a:rPr lang="es-ES" dirty="0" smtClean="0">
                <a:solidFill>
                  <a:srgbClr val="A6A6A6"/>
                </a:solidFill>
                <a:latin typeface="+mn-lt"/>
              </a:rPr>
              <a:t> </a:t>
            </a:r>
            <a:r>
              <a:rPr lang="es-ES" dirty="0">
                <a:solidFill>
                  <a:srgbClr val="A6A6A6"/>
                </a:solidFill>
                <a:latin typeface="+mn-lt"/>
              </a:rPr>
              <a:t>Teece, Pisano y </a:t>
            </a:r>
            <a:r>
              <a:rPr lang="es-ES" dirty="0" smtClean="0">
                <a:solidFill>
                  <a:srgbClr val="A6A6A6"/>
                </a:solidFill>
                <a:latin typeface="+mn-lt"/>
              </a:rPr>
              <a:t>Shuen</a:t>
            </a:r>
            <a:r>
              <a:rPr lang="es-ES" dirty="0">
                <a:solidFill>
                  <a:srgbClr val="A6A6A6"/>
                </a:solidFill>
                <a:latin typeface="+mn-lt"/>
              </a:rPr>
              <a:t> </a:t>
            </a:r>
            <a:r>
              <a:rPr lang="es-ES" dirty="0" smtClean="0">
                <a:solidFill>
                  <a:srgbClr val="A6A6A6"/>
                </a:solidFill>
                <a:latin typeface="+mn-lt"/>
              </a:rPr>
              <a:t>(1997),</a:t>
            </a:r>
            <a:r>
              <a:rPr lang="en-US" dirty="0" smtClean="0">
                <a:solidFill>
                  <a:srgbClr val="A6A6A6"/>
                </a:solidFill>
                <a:latin typeface="+mn-lt"/>
              </a:rPr>
              <a:t> Teece y Winter,(2007),</a:t>
            </a:r>
            <a:r>
              <a:rPr lang="es-ES_tradnl" dirty="0" smtClean="0">
                <a:solidFill>
                  <a:srgbClr val="A6A6A6"/>
                </a:solidFill>
                <a:latin typeface="+mn-lt"/>
              </a:rPr>
              <a:t> </a:t>
            </a:r>
            <a:r>
              <a:rPr lang="es-ES" dirty="0">
                <a:solidFill>
                  <a:srgbClr val="A6A6A6"/>
                </a:solidFill>
                <a:latin typeface="+mn-lt"/>
              </a:rPr>
              <a:t>Ambrosini y </a:t>
            </a:r>
            <a:r>
              <a:rPr lang="es-ES" dirty="0" smtClean="0">
                <a:solidFill>
                  <a:srgbClr val="A6A6A6"/>
                </a:solidFill>
                <a:latin typeface="+mn-lt"/>
              </a:rPr>
              <a:t>Bowman( </a:t>
            </a:r>
            <a:r>
              <a:rPr lang="es-ES" dirty="0">
                <a:solidFill>
                  <a:srgbClr val="A6A6A6"/>
                </a:solidFill>
                <a:latin typeface="+mn-lt"/>
              </a:rPr>
              <a:t>2009)</a:t>
            </a:r>
          </a:p>
          <a:p>
            <a:endParaRPr lang="es-ES" dirty="0">
              <a:solidFill>
                <a:srgbClr val="A6A6A6"/>
              </a:solidFill>
              <a:latin typeface="+mn-lt"/>
              <a:cs typeface="+mn-cs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36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41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2F2F2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42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2F2F2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43" name="Conector recto 42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46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47" name="2 CuadroTexto"/>
          <p:cNvSpPr txBox="1"/>
          <p:nvPr/>
        </p:nvSpPr>
        <p:spPr>
          <a:xfrm>
            <a:off x="0" y="6165806"/>
            <a:ext cx="1655676" cy="569387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Antecedentes</a:t>
            </a:r>
          </a:p>
          <a:p>
            <a:endParaRPr lang="es-CO" sz="800" b="1" cap="none" dirty="0"/>
          </a:p>
        </p:txBody>
      </p:sp>
      <p:cxnSp>
        <p:nvCxnSpPr>
          <p:cNvPr id="48" name="Conector recto 47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cto 49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50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51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cto 52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2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4159629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7" grpId="0"/>
      <p:bldP spid="27" grpId="1"/>
      <p:bldP spid="24" grpId="0"/>
      <p:bldP spid="25" grpId="0"/>
      <p:bldP spid="26" grpId="0"/>
      <p:bldP spid="33" grpId="0" animBg="1"/>
      <p:bldP spid="28" grpId="0" animBg="1"/>
      <p:bldP spid="29" grpId="0"/>
      <p:bldP spid="10" grpId="0"/>
      <p:bldP spid="32" grpId="0"/>
      <p:bldP spid="12" grpId="0" animBg="1"/>
      <p:bldP spid="13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ángulo 37"/>
          <p:cNvSpPr/>
          <p:nvPr/>
        </p:nvSpPr>
        <p:spPr>
          <a:xfrm>
            <a:off x="0" y="3703926"/>
            <a:ext cx="9144000" cy="2458109"/>
          </a:xfrm>
          <a:prstGeom prst="rect">
            <a:avLst/>
          </a:prstGeom>
          <a:solidFill>
            <a:schemeClr val="bg1">
              <a:lumMod val="95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" name="CuadroTexto 30"/>
          <p:cNvSpPr txBox="1"/>
          <p:nvPr/>
        </p:nvSpPr>
        <p:spPr>
          <a:xfrm>
            <a:off x="971600" y="3886016"/>
            <a:ext cx="7704856" cy="1631216"/>
          </a:xfrm>
          <a:prstGeom prst="rect">
            <a:avLst/>
          </a:prstGeom>
          <a:noFill/>
          <a:ln w="25400" cap="rnd"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“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Aquel bajo el cual son gobernadas las unidades de negocio y que también pueden ser fuente de sinergia entre unidades. </a:t>
            </a:r>
          </a:p>
          <a:p>
            <a:pPr algn="r"/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El conocimiento gerencial consiste en las intuiciones gerenciales (</a:t>
            </a:r>
            <a:r>
              <a:rPr lang="es-ES" sz="20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insights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 Narrow"/>
              </a:rPr>
              <a:t>), experiencias y mejores prácticas de la firma”. </a:t>
            </a:r>
          </a:p>
          <a:p>
            <a:pPr algn="r"/>
            <a:r>
              <a:rPr lang="es-ES" dirty="0" smtClean="0">
                <a:solidFill>
                  <a:schemeClr val="bg1">
                    <a:lumMod val="65000"/>
                  </a:schemeClr>
                </a:solidFill>
                <a:cs typeface="Arial Narrow"/>
              </a:rPr>
              <a:t>Tanriverdi y Venkatraman (2005, p. 102)</a:t>
            </a:r>
            <a:endParaRPr lang="es-ES" dirty="0">
              <a:solidFill>
                <a:schemeClr val="bg1">
                  <a:lumMod val="65000"/>
                </a:schemeClr>
              </a:solidFill>
              <a:cs typeface="Arial Narrow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33663" y="1252997"/>
            <a:ext cx="72728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>
                <a:solidFill>
                  <a:srgbClr val="FFC000"/>
                </a:solidFill>
                <a:sym typeface="Wingdings" panose="05000000000000000000" pitchFamily="2" charset="2"/>
              </a:rPr>
              <a:t>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Insumo 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para 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decisiones</a:t>
            </a:r>
            <a:r>
              <a:rPr lang="es-E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200" dirty="0" smtClean="0">
                <a:solidFill>
                  <a:schemeClr val="bg1">
                    <a:lumMod val="85000"/>
                  </a:schemeClr>
                </a:solidFill>
              </a:rPr>
              <a:t>-</a:t>
            </a:r>
            <a:r>
              <a:rPr lang="es-ES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65000"/>
                  </a:schemeClr>
                </a:solidFill>
              </a:rPr>
              <a:t>Gopalakrishna</a:t>
            </a:r>
            <a:r>
              <a:rPr lang="es-ES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dirty="0">
                <a:solidFill>
                  <a:schemeClr val="bg1">
                    <a:lumMod val="65000"/>
                  </a:schemeClr>
                </a:solidFill>
              </a:rPr>
              <a:t>y Goldsmith (2006)</a:t>
            </a:r>
          </a:p>
        </p:txBody>
      </p:sp>
      <p:sp>
        <p:nvSpPr>
          <p:cNvPr id="13" name="14 Redondear rectángulo de esquina sencilla"/>
          <p:cNvSpPr/>
          <p:nvPr/>
        </p:nvSpPr>
        <p:spPr>
          <a:xfrm flipH="1">
            <a:off x="1045709" y="271691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bg1">
                    <a:lumMod val="50000"/>
                  </a:schemeClr>
                </a:solidFill>
              </a:rPr>
              <a:t>El conocimiento gerencial en el nivel corporativo</a:t>
            </a:r>
          </a:p>
        </p:txBody>
      </p:sp>
      <p:sp>
        <p:nvSpPr>
          <p:cNvPr id="33" name="Rectángulo 32"/>
          <p:cNvSpPr/>
          <p:nvPr/>
        </p:nvSpPr>
        <p:spPr>
          <a:xfrm>
            <a:off x="633500" y="1832238"/>
            <a:ext cx="4322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921695" y="1785010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Tipos: I&amp;D, mercadeo y ventas, planeación estratégica, gestión de   recursos  humanos, finanzas y contabilidad, gestión de información </a:t>
            </a:r>
            <a:r>
              <a:rPr lang="es-ES" dirty="0">
                <a:solidFill>
                  <a:schemeClr val="bg1">
                    <a:lumMod val="85000"/>
                  </a:schemeClr>
                </a:solidFill>
              </a:rPr>
              <a:t>- </a:t>
            </a:r>
            <a:r>
              <a:rPr lang="es-ES" dirty="0">
                <a:solidFill>
                  <a:srgbClr val="A6A6A6"/>
                </a:solidFill>
              </a:rPr>
              <a:t>Park (2010)</a:t>
            </a:r>
          </a:p>
        </p:txBody>
      </p:sp>
      <p:sp>
        <p:nvSpPr>
          <p:cNvPr id="34" name="Rectángulo 33"/>
          <p:cNvSpPr/>
          <p:nvPr/>
        </p:nvSpPr>
        <p:spPr>
          <a:xfrm>
            <a:off x="633663" y="2612132"/>
            <a:ext cx="4322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921857" y="2596842"/>
            <a:ext cx="79207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Maneras de hacer las cosas que informan la acción </a:t>
            </a:r>
            <a:r>
              <a:rPr lang="es-ES" sz="2000" dirty="0" smtClean="0">
                <a:solidFill>
                  <a:srgbClr val="A6A6A6"/>
                </a:solidFill>
              </a:rPr>
              <a:t>- </a:t>
            </a:r>
            <a:r>
              <a:rPr lang="es-ES" dirty="0" smtClean="0">
                <a:solidFill>
                  <a:srgbClr val="A6A6A6"/>
                </a:solidFill>
              </a:rPr>
              <a:t>Ellis </a:t>
            </a:r>
            <a:r>
              <a:rPr lang="es-ES" dirty="0">
                <a:solidFill>
                  <a:schemeClr val="bg1">
                    <a:lumMod val="65000"/>
                  </a:schemeClr>
                </a:solidFill>
              </a:rPr>
              <a:t>y Hopkinson (2010)</a:t>
            </a:r>
          </a:p>
        </p:txBody>
      </p:sp>
      <p:sp>
        <p:nvSpPr>
          <p:cNvPr id="36" name="Rectángulo 35"/>
          <p:cNvSpPr/>
          <p:nvPr/>
        </p:nvSpPr>
        <p:spPr>
          <a:xfrm>
            <a:off x="611560" y="3084250"/>
            <a:ext cx="4322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899755" y="3068960"/>
            <a:ext cx="73667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 multifacético y no puede ser cuantificado</a:t>
            </a:r>
            <a:r>
              <a:rPr lang="es-ES" sz="2000" dirty="0">
                <a:solidFill>
                  <a:srgbClr val="000000"/>
                </a:solidFill>
              </a:rPr>
              <a:t> </a:t>
            </a:r>
            <a:r>
              <a:rPr lang="es-ES" dirty="0" smtClean="0">
                <a:solidFill>
                  <a:srgbClr val="A6A6A6"/>
                </a:solidFill>
              </a:rPr>
              <a:t>-  </a:t>
            </a:r>
            <a:r>
              <a:rPr lang="es-ES" dirty="0">
                <a:solidFill>
                  <a:srgbClr val="A6A6A6"/>
                </a:solidFill>
              </a:rPr>
              <a:t>Fu (2010) </a:t>
            </a:r>
          </a:p>
        </p:txBody>
      </p:sp>
      <p:sp>
        <p:nvSpPr>
          <p:cNvPr id="30" name="Rectángulo 29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39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40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2F2F2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41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2F2F2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42" name="Conector recto 41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45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46" name="2 CuadroTexto"/>
          <p:cNvSpPr txBox="1"/>
          <p:nvPr/>
        </p:nvSpPr>
        <p:spPr>
          <a:xfrm>
            <a:off x="0" y="6165806"/>
            <a:ext cx="1655676" cy="569387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Antecedentes</a:t>
            </a:r>
          </a:p>
          <a:p>
            <a:endParaRPr lang="es-CO" sz="800" b="1" cap="none" dirty="0"/>
          </a:p>
        </p:txBody>
      </p:sp>
      <p:cxnSp>
        <p:nvCxnSpPr>
          <p:cNvPr id="47" name="Conector recto 46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47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cto 49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50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51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3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250825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1" grpId="0"/>
      <p:bldP spid="5" grpId="0"/>
      <p:bldP spid="33" grpId="0"/>
      <p:bldP spid="2" grpId="0"/>
      <p:bldP spid="34" grpId="0"/>
      <p:bldP spid="35" grpId="0"/>
      <p:bldP spid="36" grpId="0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045708" y="1538789"/>
            <a:ext cx="64066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Influencia de los directivos en la estrategia y el desempeño</a:t>
            </a:r>
          </a:p>
          <a:p>
            <a:r>
              <a:rPr lang="es-ES" i="1" dirty="0" smtClean="0">
                <a:solidFill>
                  <a:schemeClr val="bg1">
                    <a:lumMod val="65000"/>
                  </a:schemeClr>
                </a:solidFill>
              </a:rPr>
              <a:t>Andrews</a:t>
            </a:r>
            <a:r>
              <a:rPr lang="es-ES" i="1" dirty="0">
                <a:solidFill>
                  <a:schemeClr val="bg1">
                    <a:lumMod val="65000"/>
                  </a:schemeClr>
                </a:solidFill>
              </a:rPr>
              <a:t>, Christensen y Bower(1965), Chandler (</a:t>
            </a:r>
            <a:r>
              <a:rPr lang="es-ES" i="1" dirty="0" smtClean="0">
                <a:solidFill>
                  <a:schemeClr val="bg1">
                    <a:lumMod val="65000"/>
                  </a:schemeClr>
                </a:solidFill>
              </a:rPr>
              <a:t>1971),De Vries y Miller (1985), Prahalad y Bettis (1986)Andrews (1987)</a:t>
            </a:r>
            <a:endParaRPr lang="es-ES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14 Redondear rectángulo de esquina sencilla"/>
          <p:cNvSpPr/>
          <p:nvPr/>
        </p:nvSpPr>
        <p:spPr>
          <a:xfrm flipH="1">
            <a:off x="1045709" y="271691"/>
            <a:ext cx="6550627" cy="736002"/>
          </a:xfrm>
          <a:prstGeom prst="round1Rect">
            <a:avLst/>
          </a:prstGeom>
          <a:solidFill>
            <a:srgbClr val="F4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bg1">
                    <a:lumMod val="50000"/>
                  </a:schemeClr>
                </a:solidFill>
              </a:rPr>
              <a:t>Equipo de la alta dirección en </a:t>
            </a:r>
            <a:r>
              <a:rPr lang="es-ES" sz="2400" b="1" dirty="0">
                <a:solidFill>
                  <a:schemeClr val="bg1">
                    <a:lumMod val="50000"/>
                  </a:schemeClr>
                </a:solidFill>
              </a:rPr>
              <a:t>el nivel corporativo</a:t>
            </a:r>
          </a:p>
        </p:txBody>
      </p:sp>
      <p:sp>
        <p:nvSpPr>
          <p:cNvPr id="34" name="Rectángulo 33"/>
          <p:cNvSpPr/>
          <p:nvPr/>
        </p:nvSpPr>
        <p:spPr>
          <a:xfrm>
            <a:off x="539389" y="2596842"/>
            <a:ext cx="4322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971600" y="2588131"/>
            <a:ext cx="7416823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Perspectiva de los </a:t>
            </a:r>
            <a:r>
              <a:rPr lang="es-E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Upper Echelons: impacto de las características observables de los directivos (edad, educación, trayectoria laboral)</a:t>
            </a:r>
          </a:p>
          <a:p>
            <a:r>
              <a:rPr lang="es-ES" i="1" dirty="0" smtClean="0">
                <a:solidFill>
                  <a:schemeClr val="bg1">
                    <a:lumMod val="65000"/>
                  </a:schemeClr>
                </a:solidFill>
              </a:rPr>
              <a:t>Hambrick y Mason (1984), Hambrick (2007)</a:t>
            </a:r>
            <a:endParaRPr lang="es-ES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539552" y="3676962"/>
            <a:ext cx="4322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949660" y="3687996"/>
            <a:ext cx="736675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Límite a la diversificación: Lógicas dominantes (mapas cognitivos)</a:t>
            </a:r>
            <a:endParaRPr lang="es-ES" dirty="0">
              <a:solidFill>
                <a:srgbClr val="A6A6A6"/>
              </a:solidFill>
            </a:endParaRPr>
          </a:p>
          <a:p>
            <a:r>
              <a:rPr lang="es-ES" i="1" dirty="0">
                <a:solidFill>
                  <a:schemeClr val="bg1">
                    <a:lumMod val="65000"/>
                  </a:schemeClr>
                </a:solidFill>
              </a:rPr>
              <a:t>Prahalad y </a:t>
            </a:r>
            <a:r>
              <a:rPr lang="es-ES" i="1" dirty="0" smtClean="0">
                <a:solidFill>
                  <a:schemeClr val="bg1">
                    <a:lumMod val="65000"/>
                  </a:schemeClr>
                </a:solidFill>
              </a:rPr>
              <a:t>Bettis (</a:t>
            </a:r>
            <a:r>
              <a:rPr lang="es-ES" i="1" dirty="0">
                <a:solidFill>
                  <a:schemeClr val="bg1">
                    <a:lumMod val="65000"/>
                  </a:schemeClr>
                </a:solidFill>
              </a:rPr>
              <a:t>1986</a:t>
            </a:r>
            <a:r>
              <a:rPr lang="es-ES" i="1" dirty="0" smtClean="0">
                <a:solidFill>
                  <a:schemeClr val="bg1">
                    <a:lumMod val="65000"/>
                  </a:schemeClr>
                </a:solidFill>
              </a:rPr>
              <a:t>)</a:t>
            </a:r>
            <a:endParaRPr lang="es-ES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0" y="6165304"/>
            <a:ext cx="9144000" cy="689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500" b="1">
              <a:solidFill>
                <a:srgbClr val="FFC000"/>
              </a:solidFill>
            </a:endParaRPr>
          </a:p>
        </p:txBody>
      </p:sp>
      <p:sp>
        <p:nvSpPr>
          <p:cNvPr id="39" name="2 CuadroTexto"/>
          <p:cNvSpPr txBox="1"/>
          <p:nvPr/>
        </p:nvSpPr>
        <p:spPr>
          <a:xfrm>
            <a:off x="1727684" y="6162037"/>
            <a:ext cx="111612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Pregunta</a:t>
            </a:r>
          </a:p>
          <a:p>
            <a:endParaRPr lang="es-CO" sz="800" b="1" cap="none" dirty="0"/>
          </a:p>
        </p:txBody>
      </p:sp>
      <p:sp>
        <p:nvSpPr>
          <p:cNvPr id="40" name="2 CuadroTexto"/>
          <p:cNvSpPr txBox="1"/>
          <p:nvPr/>
        </p:nvSpPr>
        <p:spPr>
          <a:xfrm>
            <a:off x="2887688" y="6165304"/>
            <a:ext cx="2044352" cy="553998"/>
          </a:xfrm>
          <a:prstGeom prst="rect">
            <a:avLst/>
          </a:prstGeom>
          <a:solidFill>
            <a:srgbClr val="F2F2F2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 dirty="0"/>
              <a:t>Perspectiva teórica y de análisis</a:t>
            </a:r>
          </a:p>
        </p:txBody>
      </p:sp>
      <p:sp>
        <p:nvSpPr>
          <p:cNvPr id="41" name="2 CuadroTexto"/>
          <p:cNvSpPr txBox="1"/>
          <p:nvPr/>
        </p:nvSpPr>
        <p:spPr>
          <a:xfrm>
            <a:off x="4976936" y="6165304"/>
            <a:ext cx="1467272" cy="553998"/>
          </a:xfrm>
          <a:prstGeom prst="rect">
            <a:avLst/>
          </a:prstGeom>
          <a:solidFill>
            <a:srgbClr val="F2F2F2"/>
          </a:solidFill>
          <a:ln>
            <a:solidFill>
              <a:srgbClr val="F4F4F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500" b="1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Aspectos metodológicos</a:t>
            </a:r>
          </a:p>
        </p:txBody>
      </p:sp>
      <p:cxnSp>
        <p:nvCxnSpPr>
          <p:cNvPr id="42" name="Conector recto 41"/>
          <p:cNvCxnSpPr/>
          <p:nvPr/>
        </p:nvCxnSpPr>
        <p:spPr>
          <a:xfrm>
            <a:off x="7956376" y="6162036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9108504" y="6165304"/>
            <a:ext cx="0" cy="55399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2 CuadroTexto"/>
          <p:cNvSpPr txBox="1"/>
          <p:nvPr/>
        </p:nvSpPr>
        <p:spPr>
          <a:xfrm>
            <a:off x="6516216" y="6165304"/>
            <a:ext cx="1331640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Resultados</a:t>
            </a:r>
          </a:p>
          <a:p>
            <a:endParaRPr lang="es-CO" sz="800" b="1" cap="none" dirty="0"/>
          </a:p>
        </p:txBody>
      </p:sp>
      <p:sp>
        <p:nvSpPr>
          <p:cNvPr id="45" name="2 CuadroTexto"/>
          <p:cNvSpPr txBox="1"/>
          <p:nvPr/>
        </p:nvSpPr>
        <p:spPr>
          <a:xfrm>
            <a:off x="7884368" y="6165304"/>
            <a:ext cx="1296144" cy="5693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Conclusiones</a:t>
            </a:r>
          </a:p>
          <a:p>
            <a:endParaRPr lang="es-CO" sz="800" b="1" cap="none" dirty="0"/>
          </a:p>
        </p:txBody>
      </p:sp>
      <p:sp>
        <p:nvSpPr>
          <p:cNvPr id="46" name="2 CuadroTexto"/>
          <p:cNvSpPr txBox="1"/>
          <p:nvPr/>
        </p:nvSpPr>
        <p:spPr>
          <a:xfrm>
            <a:off x="0" y="6165806"/>
            <a:ext cx="1655676" cy="569387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2000"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 sz="800" b="1" cap="none" dirty="0" smtClean="0"/>
          </a:p>
          <a:p>
            <a:r>
              <a:rPr lang="es-CO" sz="1500" b="1" cap="none" dirty="0" smtClean="0"/>
              <a:t>Antecedentes</a:t>
            </a:r>
          </a:p>
          <a:p>
            <a:endParaRPr lang="es-CO" sz="800" b="1" cap="none" dirty="0"/>
          </a:p>
        </p:txBody>
      </p:sp>
      <p:cxnSp>
        <p:nvCxnSpPr>
          <p:cNvPr id="47" name="Conector recto 46"/>
          <p:cNvCxnSpPr/>
          <p:nvPr/>
        </p:nvCxnSpPr>
        <p:spPr>
          <a:xfrm>
            <a:off x="1691680" y="6162036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47"/>
          <p:cNvCxnSpPr/>
          <p:nvPr/>
        </p:nvCxnSpPr>
        <p:spPr>
          <a:xfrm>
            <a:off x="284380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/>
          <p:cNvCxnSpPr/>
          <p:nvPr/>
        </p:nvCxnSpPr>
        <p:spPr>
          <a:xfrm>
            <a:off x="4932040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cto 49"/>
          <p:cNvCxnSpPr/>
          <p:nvPr/>
        </p:nvCxnSpPr>
        <p:spPr>
          <a:xfrm>
            <a:off x="6516216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50"/>
          <p:cNvCxnSpPr/>
          <p:nvPr/>
        </p:nvCxnSpPr>
        <p:spPr>
          <a:xfrm>
            <a:off x="7884368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51"/>
          <p:cNvCxnSpPr/>
          <p:nvPr/>
        </p:nvCxnSpPr>
        <p:spPr>
          <a:xfrm>
            <a:off x="9108504" y="6165304"/>
            <a:ext cx="0" cy="69288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ángulo 26"/>
          <p:cNvSpPr/>
          <p:nvPr/>
        </p:nvSpPr>
        <p:spPr>
          <a:xfrm>
            <a:off x="467544" y="1300698"/>
            <a:ext cx="4322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601106" y="1588730"/>
            <a:ext cx="4322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</a:t>
            </a:r>
            <a:endParaRPr lang="es-E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600" dirty="0" smtClean="0"/>
              <a:t>4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76179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roposición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proposición .thmx</Template>
  <TotalTime>8703</TotalTime>
  <Words>3400</Words>
  <Application>Microsoft Macintosh PowerPoint</Application>
  <PresentationFormat>Presentación en pantalla (4:3)</PresentationFormat>
  <Paragraphs>1042</Paragraphs>
  <Slides>50</Slides>
  <Notes>37</Notes>
  <HiddenSlides>5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50</vt:i4>
      </vt:variant>
    </vt:vector>
  </HeadingPairs>
  <TitlesOfParts>
    <vt:vector size="51" baseType="lpstr">
      <vt:lpstr>proposición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1</vt:lpstr>
      <vt:lpstr>2</vt:lpstr>
      <vt:lpstr>3</vt:lpstr>
      <vt:lpstr>4</vt:lpstr>
      <vt:lpstr>5</vt:lpstr>
      <vt:lpstr>Presentación de PowerPoint</vt:lpstr>
      <vt:lpstr>6</vt:lpstr>
      <vt:lpstr>7</vt:lpstr>
      <vt:lpstr>8</vt:lpstr>
      <vt:lpstr>9</vt:lpstr>
      <vt:lpstr>10</vt:lpstr>
      <vt:lpstr>11</vt:lpstr>
      <vt:lpstr>12</vt:lpstr>
      <vt:lpstr>Presentación de PowerPoint</vt:lpstr>
      <vt:lpstr>13</vt:lpstr>
      <vt:lpstr>14</vt:lpstr>
      <vt:lpstr>15</vt:lpstr>
      <vt:lpstr>16</vt:lpstr>
      <vt:lpstr>17</vt:lpstr>
      <vt:lpstr>Presentación de PowerPoint</vt:lpstr>
      <vt:lpstr>18</vt:lpstr>
      <vt:lpstr>19</vt:lpstr>
      <vt:lpstr>20</vt:lpstr>
      <vt:lpstr>21</vt:lpstr>
      <vt:lpstr>22</vt:lpstr>
      <vt:lpstr>23</vt:lpstr>
      <vt:lpstr>Presentación de PowerPoint</vt:lpstr>
      <vt:lpstr>24</vt:lpstr>
      <vt:lpstr>25</vt:lpstr>
      <vt:lpstr>26</vt:lpstr>
      <vt:lpstr>27</vt:lpstr>
      <vt:lpstr>28</vt:lpstr>
      <vt:lpstr>29</vt:lpstr>
      <vt:lpstr>Presentación de PowerPoint</vt:lpstr>
      <vt:lpstr>30</vt:lpstr>
      <vt:lpstr>31</vt:lpstr>
      <vt:lpstr>32</vt:lpstr>
      <vt:lpstr>33</vt:lpstr>
      <vt:lpstr>34</vt:lpstr>
      <vt:lpstr>35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Star</dc:creator>
  <cp:lastModifiedBy>Luz María  Rivas Montoya</cp:lastModifiedBy>
  <cp:revision>578</cp:revision>
  <dcterms:created xsi:type="dcterms:W3CDTF">2013-02-21T16:21:03Z</dcterms:created>
  <dcterms:modified xsi:type="dcterms:W3CDTF">2014-08-28T12:47:55Z</dcterms:modified>
</cp:coreProperties>
</file>